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438" r:id="rId3"/>
    <p:sldId id="259" r:id="rId4"/>
    <p:sldId id="271" r:id="rId5"/>
    <p:sldId id="260" r:id="rId6"/>
    <p:sldId id="261" r:id="rId7"/>
    <p:sldId id="262" r:id="rId8"/>
    <p:sldId id="263" r:id="rId9"/>
    <p:sldId id="264" r:id="rId10"/>
    <p:sldId id="265" r:id="rId11"/>
    <p:sldId id="266" r:id="rId12"/>
    <p:sldId id="267" r:id="rId13"/>
    <p:sldId id="268" r:id="rId14"/>
    <p:sldId id="337" r:id="rId15"/>
    <p:sldId id="356" r:id="rId16"/>
    <p:sldId id="338" r:id="rId17"/>
    <p:sldId id="391" r:id="rId18"/>
    <p:sldId id="413" r:id="rId19"/>
    <p:sldId id="357" r:id="rId20"/>
    <p:sldId id="358" r:id="rId21"/>
    <p:sldId id="419" r:id="rId22"/>
    <p:sldId id="420" r:id="rId23"/>
    <p:sldId id="436" r:id="rId24"/>
    <p:sldId id="422" r:id="rId25"/>
    <p:sldId id="385" r:id="rId26"/>
    <p:sldId id="424" r:id="rId27"/>
    <p:sldId id="425" r:id="rId28"/>
    <p:sldId id="426" r:id="rId29"/>
    <p:sldId id="386" r:id="rId30"/>
    <p:sldId id="387" r:id="rId31"/>
    <p:sldId id="427" r:id="rId32"/>
    <p:sldId id="428" r:id="rId33"/>
    <p:sldId id="437" r:id="rId34"/>
    <p:sldId id="430" r:id="rId35"/>
    <p:sldId id="431" r:id="rId36"/>
    <p:sldId id="433" r:id="rId37"/>
    <p:sldId id="434" r:id="rId38"/>
    <p:sldId id="394" r:id="rId39"/>
    <p:sldId id="270" r:id="rId40"/>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5" autoAdjust="0"/>
    <p:restoredTop sz="94660"/>
  </p:normalViewPr>
  <p:slideViewPr>
    <p:cSldViewPr snapToGrid="0">
      <p:cViewPr varScale="1">
        <p:scale>
          <a:sx n="114" d="100"/>
          <a:sy n="114" d="100"/>
        </p:scale>
        <p:origin x="30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Úvodní snímek">
    <p:bg>
      <p:bgPr>
        <a:blipFill dpi="0" rotWithShape="1">
          <a:blip r:embed="rId2">
            <a:lum/>
          </a:blip>
          <a:srcRect/>
          <a:stretch>
            <a:fillRect t="-1000" b="-1000"/>
          </a:stretch>
        </a:blipFill>
        <a:effectLst/>
      </p:bgPr>
    </p:bg>
    <p:spTree>
      <p:nvGrpSpPr>
        <p:cNvPr id="1" name=""/>
        <p:cNvGrpSpPr/>
        <p:nvPr/>
      </p:nvGrpSpPr>
      <p:grpSpPr>
        <a:xfrm>
          <a:off x="0" y="0"/>
          <a:ext cx="0" cy="0"/>
          <a:chOff x="0" y="0"/>
          <a:chExt cx="0" cy="0"/>
        </a:xfrm>
      </p:grpSpPr>
      <p:sp>
        <p:nvSpPr>
          <p:cNvPr id="7" name="Nadpis 1"/>
          <p:cNvSpPr>
            <a:spLocks noGrp="1"/>
          </p:cNvSpPr>
          <p:nvPr>
            <p:ph type="ctrTitle"/>
          </p:nvPr>
        </p:nvSpPr>
        <p:spPr>
          <a:xfrm>
            <a:off x="3983765" y="3356992"/>
            <a:ext cx="7293835" cy="1944216"/>
          </a:xfrm>
          <a:prstGeom prst="rect">
            <a:avLst/>
          </a:prstGeom>
        </p:spPr>
        <p:txBody>
          <a:bodyPr>
            <a:noAutofit/>
          </a:bodyPr>
          <a:lstStyle/>
          <a:p>
            <a:pPr algn="l"/>
            <a:r>
              <a:rPr lang="pl-PL" b="1" dirty="0">
                <a:latin typeface="+mn-lt"/>
              </a:rPr>
              <a:t>Státní podpora sportu </a:t>
            </a:r>
            <a:br>
              <a:rPr lang="pl-PL" b="1" dirty="0">
                <a:latin typeface="+mn-lt"/>
              </a:rPr>
            </a:br>
            <a:r>
              <a:rPr lang="pl-PL" b="1" dirty="0">
                <a:latin typeface="+mn-lt"/>
              </a:rPr>
              <a:t>pro rok 2013</a:t>
            </a:r>
            <a:endParaRPr lang="cs-CZ" b="1" dirty="0">
              <a:latin typeface="+mn-lt"/>
            </a:endParaRPr>
          </a:p>
        </p:txBody>
      </p:sp>
      <p:sp>
        <p:nvSpPr>
          <p:cNvPr id="8" name="Podnadpis 2"/>
          <p:cNvSpPr>
            <a:spLocks noGrp="1"/>
          </p:cNvSpPr>
          <p:nvPr>
            <p:ph type="subTitle" idx="1"/>
          </p:nvPr>
        </p:nvSpPr>
        <p:spPr>
          <a:xfrm>
            <a:off x="3983765" y="5949280"/>
            <a:ext cx="6379435" cy="432048"/>
          </a:xfrm>
        </p:spPr>
        <p:txBody>
          <a:bodyPr>
            <a:normAutofit fontScale="77500" lnSpcReduction="20000"/>
          </a:bodyPr>
          <a:lstStyle>
            <a:lvl1pPr marL="0" indent="0">
              <a:buNone/>
              <a:defRPr/>
            </a:lvl1pPr>
          </a:lstStyle>
          <a:p>
            <a:pPr algn="l"/>
            <a:r>
              <a:rPr lang="cs-CZ" sz="900" dirty="0"/>
              <a:t>Ministerstvo školství, mládeže a tělovýchovy</a:t>
            </a:r>
          </a:p>
          <a:p>
            <a:pPr algn="l"/>
            <a:r>
              <a:rPr lang="cs-CZ" sz="900" dirty="0"/>
              <a:t>Karmelitská 7, 118 12 Praha 1 • tel.:: +420 234 811 111</a:t>
            </a:r>
          </a:p>
          <a:p>
            <a:pPr algn="l"/>
            <a:r>
              <a:rPr lang="cs-CZ" sz="900" dirty="0"/>
              <a:t>msmt@msmt.cz • www.msmt.cz</a:t>
            </a:r>
          </a:p>
        </p:txBody>
      </p:sp>
      <p:sp>
        <p:nvSpPr>
          <p:cNvPr id="9" name="TextovéPole 8"/>
          <p:cNvSpPr txBox="1"/>
          <p:nvPr userDrawn="1"/>
        </p:nvSpPr>
        <p:spPr>
          <a:xfrm>
            <a:off x="431371" y="6093296"/>
            <a:ext cx="2496277" cy="369332"/>
          </a:xfrm>
          <a:prstGeom prst="rect">
            <a:avLst/>
          </a:prstGeom>
          <a:solidFill>
            <a:schemeClr val="bg1"/>
          </a:solidFill>
        </p:spPr>
        <p:txBody>
          <a:bodyPr wrap="square" rtlCol="0">
            <a:spAutoFit/>
          </a:bodyPr>
          <a:lstStyle/>
          <a:p>
            <a:endParaRPr lang="cs-CZ" sz="1800" dirty="0">
              <a:solidFill>
                <a:prstClr val="black"/>
              </a:solidFill>
            </a:endParaRPr>
          </a:p>
        </p:txBody>
      </p:sp>
    </p:spTree>
    <p:extLst>
      <p:ext uri="{BB962C8B-B14F-4D97-AF65-F5344CB8AC3E}">
        <p14:creationId xmlns:p14="http://schemas.microsoft.com/office/powerpoint/2010/main" val="2514281924"/>
      </p:ext>
    </p:extLst>
  </p:cSld>
  <p:clrMapOvr>
    <a:masterClrMapping/>
  </p:clrMapOvr>
  <p:transition spd="slow">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a:xfrm>
            <a:off x="609600" y="274638"/>
            <a:ext cx="10972800" cy="1143000"/>
          </a:xfrm>
          <a:prstGeom prst="rect">
            <a:avLst/>
          </a:prstGeom>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a:xfrm>
            <a:off x="609600" y="6356351"/>
            <a:ext cx="2844800" cy="365125"/>
          </a:xfrm>
          <a:prstGeom prst="rect">
            <a:avLst/>
          </a:prstGeom>
        </p:spPr>
        <p:txBody>
          <a:bodyPr/>
          <a:lstStyle/>
          <a:p>
            <a:fld id="{342B30BC-CCD8-4378-88BC-430872E484EC}" type="datetime1">
              <a:rPr lang="cs-CZ">
                <a:solidFill>
                  <a:prstClr val="black"/>
                </a:solidFill>
              </a:rPr>
              <a:pPr/>
              <a:t>02.09.2019</a:t>
            </a:fld>
            <a:endParaRPr lang="cs-CZ">
              <a:solidFill>
                <a:prstClr val="black"/>
              </a:solidFill>
            </a:endParaRPr>
          </a:p>
        </p:txBody>
      </p:sp>
      <p:sp>
        <p:nvSpPr>
          <p:cNvPr id="5" name="Zástupný symbol pro zápatí 4"/>
          <p:cNvSpPr>
            <a:spLocks noGrp="1"/>
          </p:cNvSpPr>
          <p:nvPr>
            <p:ph type="ftr" sz="quarter" idx="11"/>
          </p:nvPr>
        </p:nvSpPr>
        <p:spPr>
          <a:xfrm>
            <a:off x="4165600" y="6356351"/>
            <a:ext cx="3860800" cy="365125"/>
          </a:xfrm>
          <a:prstGeom prst="rect">
            <a:avLst/>
          </a:prstGeom>
        </p:spPr>
        <p:txBody>
          <a:bodyPr/>
          <a:lstStyle/>
          <a:p>
            <a:endParaRPr lang="cs-CZ">
              <a:solidFill>
                <a:prstClr val="black"/>
              </a:solidFill>
            </a:endParaRPr>
          </a:p>
        </p:txBody>
      </p:sp>
      <p:sp>
        <p:nvSpPr>
          <p:cNvPr id="6" name="Zástupný symbol pro číslo snímku 5"/>
          <p:cNvSpPr>
            <a:spLocks noGrp="1"/>
          </p:cNvSpPr>
          <p:nvPr>
            <p:ph type="sldNum" sz="quarter" idx="12"/>
          </p:nvPr>
        </p:nvSpPr>
        <p:spPr>
          <a:xfrm>
            <a:off x="8737600" y="6356351"/>
            <a:ext cx="2844800" cy="365125"/>
          </a:xfrm>
          <a:prstGeom prst="rect">
            <a:avLst/>
          </a:prstGeom>
        </p:spPr>
        <p:txBody>
          <a:bodyPr/>
          <a:lstStyle/>
          <a:p>
            <a:fld id="{D07FF043-C0B2-4D5E-9D2E-6F925F59FAFC}" type="slidenum">
              <a:rPr lang="cs-CZ">
                <a:solidFill>
                  <a:prstClr val="black"/>
                </a:solidFill>
              </a:rPr>
              <a:pPr/>
              <a:t>‹#›</a:t>
            </a:fld>
            <a:endParaRPr lang="cs-CZ">
              <a:solidFill>
                <a:prstClr val="black"/>
              </a:solidFill>
            </a:endParaRPr>
          </a:p>
        </p:txBody>
      </p:sp>
    </p:spTree>
    <p:extLst>
      <p:ext uri="{BB962C8B-B14F-4D97-AF65-F5344CB8AC3E}">
        <p14:creationId xmlns:p14="http://schemas.microsoft.com/office/powerpoint/2010/main" val="482393450"/>
      </p:ext>
    </p:extLst>
  </p:cSld>
  <p:clrMapOvr>
    <a:masterClrMapping/>
  </p:clrMapOvr>
  <p:transition spd="slow">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839200" y="274639"/>
            <a:ext cx="2743200" cy="5851525"/>
          </a:xfrm>
          <a:prstGeom prst="rect">
            <a:avLst/>
          </a:prstGeo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609600" y="274639"/>
            <a:ext cx="8026400" cy="5851525"/>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a:xfrm>
            <a:off x="609600" y="6356351"/>
            <a:ext cx="2844800" cy="365125"/>
          </a:xfrm>
          <a:prstGeom prst="rect">
            <a:avLst/>
          </a:prstGeom>
        </p:spPr>
        <p:txBody>
          <a:bodyPr/>
          <a:lstStyle/>
          <a:p>
            <a:fld id="{360CB82B-603D-4E52-A075-E2D552D01AC5}" type="datetime1">
              <a:rPr lang="cs-CZ">
                <a:solidFill>
                  <a:prstClr val="black"/>
                </a:solidFill>
              </a:rPr>
              <a:pPr/>
              <a:t>02.09.2019</a:t>
            </a:fld>
            <a:endParaRPr lang="cs-CZ">
              <a:solidFill>
                <a:prstClr val="black"/>
              </a:solidFill>
            </a:endParaRPr>
          </a:p>
        </p:txBody>
      </p:sp>
      <p:sp>
        <p:nvSpPr>
          <p:cNvPr id="5" name="Zástupný symbol pro zápatí 4"/>
          <p:cNvSpPr>
            <a:spLocks noGrp="1"/>
          </p:cNvSpPr>
          <p:nvPr>
            <p:ph type="ftr" sz="quarter" idx="11"/>
          </p:nvPr>
        </p:nvSpPr>
        <p:spPr>
          <a:xfrm>
            <a:off x="4165600" y="6356351"/>
            <a:ext cx="3860800" cy="365125"/>
          </a:xfrm>
          <a:prstGeom prst="rect">
            <a:avLst/>
          </a:prstGeom>
        </p:spPr>
        <p:txBody>
          <a:bodyPr/>
          <a:lstStyle/>
          <a:p>
            <a:endParaRPr lang="cs-CZ">
              <a:solidFill>
                <a:prstClr val="black"/>
              </a:solidFill>
            </a:endParaRPr>
          </a:p>
        </p:txBody>
      </p:sp>
      <p:sp>
        <p:nvSpPr>
          <p:cNvPr id="6" name="Zástupný symbol pro číslo snímku 5"/>
          <p:cNvSpPr>
            <a:spLocks noGrp="1"/>
          </p:cNvSpPr>
          <p:nvPr>
            <p:ph type="sldNum" sz="quarter" idx="12"/>
          </p:nvPr>
        </p:nvSpPr>
        <p:spPr>
          <a:xfrm>
            <a:off x="8737600" y="6356351"/>
            <a:ext cx="2844800" cy="365125"/>
          </a:xfrm>
          <a:prstGeom prst="rect">
            <a:avLst/>
          </a:prstGeom>
        </p:spPr>
        <p:txBody>
          <a:bodyPr/>
          <a:lstStyle/>
          <a:p>
            <a:fld id="{D07FF043-C0B2-4D5E-9D2E-6F925F59FAFC}" type="slidenum">
              <a:rPr lang="cs-CZ">
                <a:solidFill>
                  <a:prstClr val="black"/>
                </a:solidFill>
              </a:rPr>
              <a:pPr/>
              <a:t>‹#›</a:t>
            </a:fld>
            <a:endParaRPr lang="cs-CZ">
              <a:solidFill>
                <a:prstClr val="black"/>
              </a:solidFill>
            </a:endParaRPr>
          </a:p>
        </p:txBody>
      </p:sp>
    </p:spTree>
    <p:extLst>
      <p:ext uri="{BB962C8B-B14F-4D97-AF65-F5344CB8AC3E}">
        <p14:creationId xmlns:p14="http://schemas.microsoft.com/office/powerpoint/2010/main" val="2803370663"/>
      </p:ext>
    </p:extLst>
  </p:cSld>
  <p:clrMapOvr>
    <a:masterClrMapping/>
  </p:clrMapOvr>
  <p:transition spd="slow">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sah sablony MSMT">
    <p:spTree>
      <p:nvGrpSpPr>
        <p:cNvPr id="1" name=""/>
        <p:cNvGrpSpPr/>
        <p:nvPr/>
      </p:nvGrpSpPr>
      <p:grpSpPr>
        <a:xfrm>
          <a:off x="0" y="0"/>
          <a:ext cx="0" cy="0"/>
          <a:chOff x="0" y="0"/>
          <a:chExt cx="0" cy="0"/>
        </a:xfrm>
      </p:grpSpPr>
      <p:sp>
        <p:nvSpPr>
          <p:cNvPr id="7" name="Zástupný symbol pro obsah 2"/>
          <p:cNvSpPr>
            <a:spLocks noGrp="1"/>
          </p:cNvSpPr>
          <p:nvPr>
            <p:ph idx="1"/>
          </p:nvPr>
        </p:nvSpPr>
        <p:spPr>
          <a:xfrm>
            <a:off x="1487488" y="1556792"/>
            <a:ext cx="10094912" cy="5040560"/>
          </a:xfrm>
        </p:spPr>
        <p:txBody>
          <a:bodyPr>
            <a:normAutofit/>
          </a:bodyPr>
          <a:lstStyle>
            <a:lvl1pPr marL="0" indent="0">
              <a:buNone/>
              <a:defRPr/>
            </a:lvl1pPr>
          </a:lstStyle>
          <a:p>
            <a:pPr marL="0" indent="0">
              <a:buNone/>
            </a:pPr>
            <a:r>
              <a:rPr lang="cs-CZ" sz="2500" b="1" dirty="0">
                <a:solidFill>
                  <a:srgbClr val="418E96"/>
                </a:solidFill>
              </a:rPr>
              <a:t>Státní podpora sportu pro rok 2013</a:t>
            </a:r>
          </a:p>
          <a:p>
            <a:pPr marL="0" indent="0">
              <a:buNone/>
            </a:pPr>
            <a:r>
              <a:rPr lang="cs-CZ" sz="2000" b="1" dirty="0"/>
              <a:t>Státní podpora sportu pro rok 2013 byla projednána poradou vedení MŠMT dne 19. června 2012. </a:t>
            </a:r>
            <a:r>
              <a:rPr lang="cs-CZ" sz="2000" dirty="0"/>
              <a:t>Jedná se o veřejné vyhlášení programů neinvestičního charakteru a charakteru programového financování reprodukce majetku v oblasti sportu. </a:t>
            </a:r>
          </a:p>
          <a:p>
            <a:pPr marL="0" indent="0">
              <a:buNone/>
            </a:pPr>
            <a:r>
              <a:rPr lang="cs-CZ" sz="2000" dirty="0"/>
              <a:t>Státní finanční prostředky pro oblast sportu jsou z pozice státního rozpočtu vedeny ve dvou závazných ukazatelích, které pro rok 2013 jsou navrhovány s označením: </a:t>
            </a:r>
          </a:p>
          <a:p>
            <a:endParaRPr lang="cs-CZ" sz="2000" dirty="0"/>
          </a:p>
          <a:p>
            <a:r>
              <a:rPr lang="cs-CZ" sz="2000" dirty="0"/>
              <a:t>a) výdajový okruh: „Sportovní reprezentace“ </a:t>
            </a:r>
          </a:p>
          <a:p>
            <a:r>
              <a:rPr lang="cs-CZ" sz="2000" dirty="0"/>
              <a:t>b) výdajový okruh: „Všeobecná sportovní činnost“ </a:t>
            </a:r>
          </a:p>
        </p:txBody>
      </p:sp>
    </p:spTree>
    <p:extLst>
      <p:ext uri="{BB962C8B-B14F-4D97-AF65-F5344CB8AC3E}">
        <p14:creationId xmlns:p14="http://schemas.microsoft.com/office/powerpoint/2010/main" val="2249059757"/>
      </p:ext>
    </p:extLst>
  </p:cSld>
  <p:clrMapOvr>
    <a:masterClrMapping/>
  </p:clrMapOvr>
  <p:transition spd="slow">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963084" y="4406901"/>
            <a:ext cx="10363200" cy="1362075"/>
          </a:xfrm>
          <a:prstGeom prst="rect">
            <a:avLst/>
          </a:prstGeom>
        </p:spPr>
        <p:txBody>
          <a:bodyPr anchor="t"/>
          <a:lstStyle>
            <a:lvl1pPr algn="l">
              <a:defRPr sz="4000" b="1" cap="all"/>
            </a:lvl1pPr>
          </a:lstStyle>
          <a:p>
            <a:r>
              <a:rPr lang="cs-CZ"/>
              <a:t>Kliknutím lze upravit styl.</a:t>
            </a:r>
          </a:p>
        </p:txBody>
      </p:sp>
      <p:sp>
        <p:nvSpPr>
          <p:cNvPr id="3" name="Zástupný symbol pro text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Zástupný symbol pro datum 3"/>
          <p:cNvSpPr>
            <a:spLocks noGrp="1"/>
          </p:cNvSpPr>
          <p:nvPr>
            <p:ph type="dt" sz="half" idx="10"/>
          </p:nvPr>
        </p:nvSpPr>
        <p:spPr>
          <a:xfrm>
            <a:off x="609600" y="6356351"/>
            <a:ext cx="2844800" cy="365125"/>
          </a:xfrm>
          <a:prstGeom prst="rect">
            <a:avLst/>
          </a:prstGeom>
        </p:spPr>
        <p:txBody>
          <a:bodyPr/>
          <a:lstStyle/>
          <a:p>
            <a:fld id="{09B32F09-55A8-4CD1-800E-DE1F37E16F05}" type="datetime1">
              <a:rPr lang="cs-CZ">
                <a:solidFill>
                  <a:prstClr val="black"/>
                </a:solidFill>
              </a:rPr>
              <a:pPr/>
              <a:t>02.09.2019</a:t>
            </a:fld>
            <a:endParaRPr lang="cs-CZ">
              <a:solidFill>
                <a:prstClr val="black"/>
              </a:solidFill>
            </a:endParaRPr>
          </a:p>
        </p:txBody>
      </p:sp>
      <p:sp>
        <p:nvSpPr>
          <p:cNvPr id="5" name="Zástupný symbol pro zápatí 4"/>
          <p:cNvSpPr>
            <a:spLocks noGrp="1"/>
          </p:cNvSpPr>
          <p:nvPr>
            <p:ph type="ftr" sz="quarter" idx="11"/>
          </p:nvPr>
        </p:nvSpPr>
        <p:spPr>
          <a:xfrm>
            <a:off x="4165600" y="6356351"/>
            <a:ext cx="3860800" cy="365125"/>
          </a:xfrm>
          <a:prstGeom prst="rect">
            <a:avLst/>
          </a:prstGeom>
        </p:spPr>
        <p:txBody>
          <a:bodyPr/>
          <a:lstStyle/>
          <a:p>
            <a:endParaRPr lang="cs-CZ">
              <a:solidFill>
                <a:prstClr val="black"/>
              </a:solidFill>
            </a:endParaRPr>
          </a:p>
        </p:txBody>
      </p:sp>
      <p:sp>
        <p:nvSpPr>
          <p:cNvPr id="6" name="Zástupný symbol pro číslo snímku 5"/>
          <p:cNvSpPr>
            <a:spLocks noGrp="1"/>
          </p:cNvSpPr>
          <p:nvPr>
            <p:ph type="sldNum" sz="quarter" idx="12"/>
          </p:nvPr>
        </p:nvSpPr>
        <p:spPr>
          <a:xfrm>
            <a:off x="8737600" y="6356351"/>
            <a:ext cx="2844800" cy="365125"/>
          </a:xfrm>
          <a:prstGeom prst="rect">
            <a:avLst/>
          </a:prstGeom>
        </p:spPr>
        <p:txBody>
          <a:bodyPr/>
          <a:lstStyle/>
          <a:p>
            <a:fld id="{D07FF043-C0B2-4D5E-9D2E-6F925F59FAFC}" type="slidenum">
              <a:rPr lang="cs-CZ">
                <a:solidFill>
                  <a:prstClr val="black"/>
                </a:solidFill>
              </a:rPr>
              <a:pPr/>
              <a:t>‹#›</a:t>
            </a:fld>
            <a:endParaRPr lang="cs-CZ">
              <a:solidFill>
                <a:prstClr val="black"/>
              </a:solidFill>
            </a:endParaRPr>
          </a:p>
        </p:txBody>
      </p:sp>
    </p:spTree>
    <p:extLst>
      <p:ext uri="{BB962C8B-B14F-4D97-AF65-F5344CB8AC3E}">
        <p14:creationId xmlns:p14="http://schemas.microsoft.com/office/powerpoint/2010/main" val="4236664413"/>
      </p:ext>
    </p:extLst>
  </p:cSld>
  <p:clrMapOvr>
    <a:masterClrMapping/>
  </p:clrMapOvr>
  <p:transition spd="slow">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a:xfrm>
            <a:off x="609600" y="274638"/>
            <a:ext cx="10972800" cy="1143000"/>
          </a:xfrm>
          <a:prstGeom prst="rect">
            <a:avLst/>
          </a:prstGeom>
        </p:spPr>
        <p:txBody>
          <a:bodyPr/>
          <a:lstStyle/>
          <a:p>
            <a:r>
              <a:rPr lang="cs-CZ"/>
              <a:t>Kliknutím lze upravit styl.</a:t>
            </a:r>
          </a:p>
        </p:txBody>
      </p:sp>
      <p:sp>
        <p:nvSpPr>
          <p:cNvPr id="3" name="Zástupný symbol pro obsah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a:xfrm>
            <a:off x="609600" y="6356351"/>
            <a:ext cx="2844800" cy="365125"/>
          </a:xfrm>
          <a:prstGeom prst="rect">
            <a:avLst/>
          </a:prstGeom>
        </p:spPr>
        <p:txBody>
          <a:bodyPr/>
          <a:lstStyle/>
          <a:p>
            <a:fld id="{BC4738B8-AF64-4FE4-B405-ED8BCA522024}" type="datetime1">
              <a:rPr lang="cs-CZ">
                <a:solidFill>
                  <a:prstClr val="black"/>
                </a:solidFill>
              </a:rPr>
              <a:pPr/>
              <a:t>02.09.2019</a:t>
            </a:fld>
            <a:endParaRPr lang="cs-CZ">
              <a:solidFill>
                <a:prstClr val="black"/>
              </a:solidFill>
            </a:endParaRPr>
          </a:p>
        </p:txBody>
      </p:sp>
      <p:sp>
        <p:nvSpPr>
          <p:cNvPr id="6" name="Zástupný symbol pro zápatí 5"/>
          <p:cNvSpPr>
            <a:spLocks noGrp="1"/>
          </p:cNvSpPr>
          <p:nvPr>
            <p:ph type="ftr" sz="quarter" idx="11"/>
          </p:nvPr>
        </p:nvSpPr>
        <p:spPr>
          <a:xfrm>
            <a:off x="4165600" y="6356351"/>
            <a:ext cx="3860800" cy="365125"/>
          </a:xfrm>
          <a:prstGeom prst="rect">
            <a:avLst/>
          </a:prstGeom>
        </p:spPr>
        <p:txBody>
          <a:bodyPr/>
          <a:lstStyle/>
          <a:p>
            <a:endParaRPr lang="cs-CZ">
              <a:solidFill>
                <a:prstClr val="black"/>
              </a:solidFill>
            </a:endParaRPr>
          </a:p>
        </p:txBody>
      </p:sp>
      <p:sp>
        <p:nvSpPr>
          <p:cNvPr id="7" name="Zástupný symbol pro číslo snímku 6"/>
          <p:cNvSpPr>
            <a:spLocks noGrp="1"/>
          </p:cNvSpPr>
          <p:nvPr>
            <p:ph type="sldNum" sz="quarter" idx="12"/>
          </p:nvPr>
        </p:nvSpPr>
        <p:spPr>
          <a:xfrm>
            <a:off x="8737600" y="6356351"/>
            <a:ext cx="2844800" cy="365125"/>
          </a:xfrm>
          <a:prstGeom prst="rect">
            <a:avLst/>
          </a:prstGeom>
        </p:spPr>
        <p:txBody>
          <a:bodyPr/>
          <a:lstStyle/>
          <a:p>
            <a:fld id="{D07FF043-C0B2-4D5E-9D2E-6F925F59FAFC}" type="slidenum">
              <a:rPr lang="cs-CZ">
                <a:solidFill>
                  <a:prstClr val="black"/>
                </a:solidFill>
              </a:rPr>
              <a:pPr/>
              <a:t>‹#›</a:t>
            </a:fld>
            <a:endParaRPr lang="cs-CZ">
              <a:solidFill>
                <a:prstClr val="black"/>
              </a:solidFill>
            </a:endParaRPr>
          </a:p>
        </p:txBody>
      </p:sp>
    </p:spTree>
    <p:extLst>
      <p:ext uri="{BB962C8B-B14F-4D97-AF65-F5344CB8AC3E}">
        <p14:creationId xmlns:p14="http://schemas.microsoft.com/office/powerpoint/2010/main" val="152118309"/>
      </p:ext>
    </p:extLst>
  </p:cSld>
  <p:clrMapOvr>
    <a:masterClrMapping/>
  </p:clrMapOvr>
  <p:transition spd="slow">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609600" y="274638"/>
            <a:ext cx="10972800" cy="1143000"/>
          </a:xfrm>
          <a:prstGeom prst="rect">
            <a:avLst/>
          </a:prstGeom>
        </p:spPr>
        <p:txBody>
          <a:bodyPr/>
          <a:lstStyle>
            <a:lvl1pPr>
              <a:defRPr/>
            </a:lvl1pPr>
          </a:lstStyle>
          <a:p>
            <a:r>
              <a:rPr lang="cs-CZ"/>
              <a:t>Kliknutím lze upravit styl.</a:t>
            </a:r>
          </a:p>
        </p:txBody>
      </p:sp>
      <p:sp>
        <p:nvSpPr>
          <p:cNvPr id="3" name="Zástupný symbol pro text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Zástupný symbol pro obsah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Zástupný symbol pro obsah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a:xfrm>
            <a:off x="609600" y="6356351"/>
            <a:ext cx="2844800" cy="365125"/>
          </a:xfrm>
          <a:prstGeom prst="rect">
            <a:avLst/>
          </a:prstGeom>
        </p:spPr>
        <p:txBody>
          <a:bodyPr/>
          <a:lstStyle/>
          <a:p>
            <a:fld id="{09CD8058-F576-4074-B136-4DCC072DDC84}" type="datetime1">
              <a:rPr lang="cs-CZ">
                <a:solidFill>
                  <a:prstClr val="black"/>
                </a:solidFill>
              </a:rPr>
              <a:pPr/>
              <a:t>02.09.2019</a:t>
            </a:fld>
            <a:endParaRPr lang="cs-CZ">
              <a:solidFill>
                <a:prstClr val="black"/>
              </a:solidFill>
            </a:endParaRPr>
          </a:p>
        </p:txBody>
      </p:sp>
      <p:sp>
        <p:nvSpPr>
          <p:cNvPr id="8" name="Zástupný symbol pro zápatí 7"/>
          <p:cNvSpPr>
            <a:spLocks noGrp="1"/>
          </p:cNvSpPr>
          <p:nvPr>
            <p:ph type="ftr" sz="quarter" idx="11"/>
          </p:nvPr>
        </p:nvSpPr>
        <p:spPr>
          <a:xfrm>
            <a:off x="4165600" y="6356351"/>
            <a:ext cx="3860800" cy="365125"/>
          </a:xfrm>
          <a:prstGeom prst="rect">
            <a:avLst/>
          </a:prstGeom>
        </p:spPr>
        <p:txBody>
          <a:bodyPr/>
          <a:lstStyle/>
          <a:p>
            <a:endParaRPr lang="cs-CZ">
              <a:solidFill>
                <a:prstClr val="black"/>
              </a:solidFill>
            </a:endParaRPr>
          </a:p>
        </p:txBody>
      </p:sp>
      <p:sp>
        <p:nvSpPr>
          <p:cNvPr id="9" name="Zástupný symbol pro číslo snímku 8"/>
          <p:cNvSpPr>
            <a:spLocks noGrp="1"/>
          </p:cNvSpPr>
          <p:nvPr>
            <p:ph type="sldNum" sz="quarter" idx="12"/>
          </p:nvPr>
        </p:nvSpPr>
        <p:spPr>
          <a:xfrm>
            <a:off x="8737600" y="6356351"/>
            <a:ext cx="2844800" cy="365125"/>
          </a:xfrm>
          <a:prstGeom prst="rect">
            <a:avLst/>
          </a:prstGeom>
        </p:spPr>
        <p:txBody>
          <a:bodyPr/>
          <a:lstStyle/>
          <a:p>
            <a:fld id="{D07FF043-C0B2-4D5E-9D2E-6F925F59FAFC}" type="slidenum">
              <a:rPr lang="cs-CZ">
                <a:solidFill>
                  <a:prstClr val="black"/>
                </a:solidFill>
              </a:rPr>
              <a:pPr/>
              <a:t>‹#›</a:t>
            </a:fld>
            <a:endParaRPr lang="cs-CZ">
              <a:solidFill>
                <a:prstClr val="black"/>
              </a:solidFill>
            </a:endParaRPr>
          </a:p>
        </p:txBody>
      </p:sp>
    </p:spTree>
    <p:extLst>
      <p:ext uri="{BB962C8B-B14F-4D97-AF65-F5344CB8AC3E}">
        <p14:creationId xmlns:p14="http://schemas.microsoft.com/office/powerpoint/2010/main" val="1038718122"/>
      </p:ext>
    </p:extLst>
  </p:cSld>
  <p:clrMapOvr>
    <a:masterClrMapping/>
  </p:clrMapOvr>
  <p:transition spd="slow">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a:xfrm>
            <a:off x="609600" y="274638"/>
            <a:ext cx="10972800" cy="1143000"/>
          </a:xfrm>
          <a:prstGeom prst="rect">
            <a:avLst/>
          </a:prstGeom>
        </p:spPr>
        <p:txBody>
          <a:bodyPr/>
          <a:lstStyle/>
          <a:p>
            <a:r>
              <a:rPr lang="cs-CZ"/>
              <a:t>Kliknutím lze upravit styl.</a:t>
            </a:r>
          </a:p>
        </p:txBody>
      </p:sp>
      <p:sp>
        <p:nvSpPr>
          <p:cNvPr id="3" name="Zástupný symbol pro datum 2"/>
          <p:cNvSpPr>
            <a:spLocks noGrp="1"/>
          </p:cNvSpPr>
          <p:nvPr>
            <p:ph type="dt" sz="half" idx="10"/>
          </p:nvPr>
        </p:nvSpPr>
        <p:spPr>
          <a:xfrm>
            <a:off x="609600" y="6356351"/>
            <a:ext cx="2844800" cy="365125"/>
          </a:xfrm>
          <a:prstGeom prst="rect">
            <a:avLst/>
          </a:prstGeom>
        </p:spPr>
        <p:txBody>
          <a:bodyPr/>
          <a:lstStyle/>
          <a:p>
            <a:fld id="{4C822AEC-62FD-44ED-A00D-A24AEE9FD083}" type="datetime1">
              <a:rPr lang="cs-CZ">
                <a:solidFill>
                  <a:prstClr val="black"/>
                </a:solidFill>
              </a:rPr>
              <a:pPr/>
              <a:t>02.09.2019</a:t>
            </a:fld>
            <a:endParaRPr lang="cs-CZ">
              <a:solidFill>
                <a:prstClr val="black"/>
              </a:solidFill>
            </a:endParaRPr>
          </a:p>
        </p:txBody>
      </p:sp>
      <p:sp>
        <p:nvSpPr>
          <p:cNvPr id="4" name="Zástupný symbol pro zápatí 3"/>
          <p:cNvSpPr>
            <a:spLocks noGrp="1"/>
          </p:cNvSpPr>
          <p:nvPr>
            <p:ph type="ftr" sz="quarter" idx="11"/>
          </p:nvPr>
        </p:nvSpPr>
        <p:spPr>
          <a:xfrm>
            <a:off x="4165600" y="6356351"/>
            <a:ext cx="3860800" cy="365125"/>
          </a:xfrm>
          <a:prstGeom prst="rect">
            <a:avLst/>
          </a:prstGeom>
        </p:spPr>
        <p:txBody>
          <a:bodyPr/>
          <a:lstStyle/>
          <a:p>
            <a:endParaRPr lang="cs-CZ">
              <a:solidFill>
                <a:prstClr val="black"/>
              </a:solidFill>
            </a:endParaRPr>
          </a:p>
        </p:txBody>
      </p:sp>
      <p:sp>
        <p:nvSpPr>
          <p:cNvPr id="5" name="Zástupný symbol pro číslo snímku 4"/>
          <p:cNvSpPr>
            <a:spLocks noGrp="1"/>
          </p:cNvSpPr>
          <p:nvPr>
            <p:ph type="sldNum" sz="quarter" idx="12"/>
          </p:nvPr>
        </p:nvSpPr>
        <p:spPr>
          <a:xfrm>
            <a:off x="8737600" y="6356351"/>
            <a:ext cx="2844800" cy="365125"/>
          </a:xfrm>
          <a:prstGeom prst="rect">
            <a:avLst/>
          </a:prstGeom>
        </p:spPr>
        <p:txBody>
          <a:bodyPr/>
          <a:lstStyle/>
          <a:p>
            <a:fld id="{D07FF043-C0B2-4D5E-9D2E-6F925F59FAFC}" type="slidenum">
              <a:rPr lang="cs-CZ">
                <a:solidFill>
                  <a:prstClr val="black"/>
                </a:solidFill>
              </a:rPr>
              <a:pPr/>
              <a:t>‹#›</a:t>
            </a:fld>
            <a:endParaRPr lang="cs-CZ">
              <a:solidFill>
                <a:prstClr val="black"/>
              </a:solidFill>
            </a:endParaRPr>
          </a:p>
        </p:txBody>
      </p:sp>
    </p:spTree>
    <p:extLst>
      <p:ext uri="{BB962C8B-B14F-4D97-AF65-F5344CB8AC3E}">
        <p14:creationId xmlns:p14="http://schemas.microsoft.com/office/powerpoint/2010/main" val="4146565433"/>
      </p:ext>
    </p:extLst>
  </p:cSld>
  <p:clrMapOvr>
    <a:masterClrMapping/>
  </p:clrMapOvr>
  <p:transition spd="slow">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a:xfrm>
            <a:off x="609600" y="6356351"/>
            <a:ext cx="2844800" cy="365125"/>
          </a:xfrm>
          <a:prstGeom prst="rect">
            <a:avLst/>
          </a:prstGeom>
        </p:spPr>
        <p:txBody>
          <a:bodyPr/>
          <a:lstStyle/>
          <a:p>
            <a:fld id="{D8011B5A-1E28-4D66-A5E1-E485A822FC52}" type="datetime1">
              <a:rPr lang="cs-CZ">
                <a:solidFill>
                  <a:prstClr val="black"/>
                </a:solidFill>
              </a:rPr>
              <a:pPr/>
              <a:t>02.09.2019</a:t>
            </a:fld>
            <a:endParaRPr lang="cs-CZ">
              <a:solidFill>
                <a:prstClr val="black"/>
              </a:solidFill>
            </a:endParaRPr>
          </a:p>
        </p:txBody>
      </p:sp>
      <p:sp>
        <p:nvSpPr>
          <p:cNvPr id="3" name="Zástupný symbol pro zápatí 2"/>
          <p:cNvSpPr>
            <a:spLocks noGrp="1"/>
          </p:cNvSpPr>
          <p:nvPr>
            <p:ph type="ftr" sz="quarter" idx="11"/>
          </p:nvPr>
        </p:nvSpPr>
        <p:spPr>
          <a:xfrm>
            <a:off x="4165600" y="6356351"/>
            <a:ext cx="3860800" cy="365125"/>
          </a:xfrm>
          <a:prstGeom prst="rect">
            <a:avLst/>
          </a:prstGeom>
        </p:spPr>
        <p:txBody>
          <a:bodyPr/>
          <a:lstStyle/>
          <a:p>
            <a:endParaRPr lang="cs-CZ">
              <a:solidFill>
                <a:prstClr val="black"/>
              </a:solidFill>
            </a:endParaRPr>
          </a:p>
        </p:txBody>
      </p:sp>
      <p:sp>
        <p:nvSpPr>
          <p:cNvPr id="4" name="Zástupný symbol pro číslo snímku 3"/>
          <p:cNvSpPr>
            <a:spLocks noGrp="1"/>
          </p:cNvSpPr>
          <p:nvPr>
            <p:ph type="sldNum" sz="quarter" idx="12"/>
          </p:nvPr>
        </p:nvSpPr>
        <p:spPr>
          <a:xfrm>
            <a:off x="8737600" y="6356351"/>
            <a:ext cx="2844800" cy="365125"/>
          </a:xfrm>
          <a:prstGeom prst="rect">
            <a:avLst/>
          </a:prstGeom>
        </p:spPr>
        <p:txBody>
          <a:bodyPr/>
          <a:lstStyle/>
          <a:p>
            <a:fld id="{D07FF043-C0B2-4D5E-9D2E-6F925F59FAFC}" type="slidenum">
              <a:rPr lang="cs-CZ">
                <a:solidFill>
                  <a:prstClr val="black"/>
                </a:solidFill>
              </a:rPr>
              <a:pPr/>
              <a:t>‹#›</a:t>
            </a:fld>
            <a:endParaRPr lang="cs-CZ">
              <a:solidFill>
                <a:prstClr val="black"/>
              </a:solidFill>
            </a:endParaRPr>
          </a:p>
        </p:txBody>
      </p:sp>
    </p:spTree>
    <p:extLst>
      <p:ext uri="{BB962C8B-B14F-4D97-AF65-F5344CB8AC3E}">
        <p14:creationId xmlns:p14="http://schemas.microsoft.com/office/powerpoint/2010/main" val="3585703455"/>
      </p:ext>
    </p:extLst>
  </p:cSld>
  <p:clrMapOvr>
    <a:masterClrMapping/>
  </p:clrMapOvr>
  <p:transition spd="slow">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09601" y="273050"/>
            <a:ext cx="4011084" cy="1162050"/>
          </a:xfrm>
          <a:prstGeom prst="rect">
            <a:avLst/>
          </a:prstGeom>
        </p:spPr>
        <p:txBody>
          <a:bodyPr anchor="b"/>
          <a:lstStyle>
            <a:lvl1pPr algn="l">
              <a:defRPr sz="2000" b="1"/>
            </a:lvl1pPr>
          </a:lstStyle>
          <a:p>
            <a:r>
              <a:rPr lang="cs-CZ"/>
              <a:t>Kliknutím lze upravit styl.</a:t>
            </a:r>
          </a:p>
        </p:txBody>
      </p:sp>
      <p:sp>
        <p:nvSpPr>
          <p:cNvPr id="3" name="Zástupný symbol pro obsah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4"/>
          <p:cNvSpPr>
            <a:spLocks noGrp="1"/>
          </p:cNvSpPr>
          <p:nvPr>
            <p:ph type="dt" sz="half" idx="10"/>
          </p:nvPr>
        </p:nvSpPr>
        <p:spPr>
          <a:xfrm>
            <a:off x="609600" y="6356351"/>
            <a:ext cx="2844800" cy="365125"/>
          </a:xfrm>
          <a:prstGeom prst="rect">
            <a:avLst/>
          </a:prstGeom>
        </p:spPr>
        <p:txBody>
          <a:bodyPr/>
          <a:lstStyle/>
          <a:p>
            <a:fld id="{9BBC10FC-2AAA-47B9-B9B2-B0B97568D014}" type="datetime1">
              <a:rPr lang="cs-CZ">
                <a:solidFill>
                  <a:prstClr val="black"/>
                </a:solidFill>
              </a:rPr>
              <a:pPr/>
              <a:t>02.09.2019</a:t>
            </a:fld>
            <a:endParaRPr lang="cs-CZ">
              <a:solidFill>
                <a:prstClr val="black"/>
              </a:solidFill>
            </a:endParaRPr>
          </a:p>
        </p:txBody>
      </p:sp>
      <p:sp>
        <p:nvSpPr>
          <p:cNvPr id="6" name="Zástupný symbol pro zápatí 5"/>
          <p:cNvSpPr>
            <a:spLocks noGrp="1"/>
          </p:cNvSpPr>
          <p:nvPr>
            <p:ph type="ftr" sz="quarter" idx="11"/>
          </p:nvPr>
        </p:nvSpPr>
        <p:spPr>
          <a:xfrm>
            <a:off x="4165600" y="6356351"/>
            <a:ext cx="3860800" cy="365125"/>
          </a:xfrm>
          <a:prstGeom prst="rect">
            <a:avLst/>
          </a:prstGeom>
        </p:spPr>
        <p:txBody>
          <a:bodyPr/>
          <a:lstStyle/>
          <a:p>
            <a:endParaRPr lang="cs-CZ">
              <a:solidFill>
                <a:prstClr val="black"/>
              </a:solidFill>
            </a:endParaRPr>
          </a:p>
        </p:txBody>
      </p:sp>
      <p:sp>
        <p:nvSpPr>
          <p:cNvPr id="7" name="Zástupný symbol pro číslo snímku 6"/>
          <p:cNvSpPr>
            <a:spLocks noGrp="1"/>
          </p:cNvSpPr>
          <p:nvPr>
            <p:ph type="sldNum" sz="quarter" idx="12"/>
          </p:nvPr>
        </p:nvSpPr>
        <p:spPr>
          <a:xfrm>
            <a:off x="8737600" y="6356351"/>
            <a:ext cx="2844800" cy="365125"/>
          </a:xfrm>
          <a:prstGeom prst="rect">
            <a:avLst/>
          </a:prstGeom>
        </p:spPr>
        <p:txBody>
          <a:bodyPr/>
          <a:lstStyle/>
          <a:p>
            <a:fld id="{D07FF043-C0B2-4D5E-9D2E-6F925F59FAFC}" type="slidenum">
              <a:rPr lang="cs-CZ">
                <a:solidFill>
                  <a:prstClr val="black"/>
                </a:solidFill>
              </a:rPr>
              <a:pPr/>
              <a:t>‹#›</a:t>
            </a:fld>
            <a:endParaRPr lang="cs-CZ">
              <a:solidFill>
                <a:prstClr val="black"/>
              </a:solidFill>
            </a:endParaRPr>
          </a:p>
        </p:txBody>
      </p:sp>
    </p:spTree>
    <p:extLst>
      <p:ext uri="{BB962C8B-B14F-4D97-AF65-F5344CB8AC3E}">
        <p14:creationId xmlns:p14="http://schemas.microsoft.com/office/powerpoint/2010/main" val="3959881540"/>
      </p:ext>
    </p:extLst>
  </p:cSld>
  <p:clrMapOvr>
    <a:masterClrMapping/>
  </p:clrMapOvr>
  <p:transition spd="slow">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2389717" y="4800600"/>
            <a:ext cx="7315200" cy="566738"/>
          </a:xfrm>
          <a:prstGeom prst="rect">
            <a:avLst/>
          </a:prstGeom>
        </p:spPr>
        <p:txBody>
          <a:bodyPr anchor="b"/>
          <a:lstStyle>
            <a:lvl1pPr algn="l">
              <a:defRPr sz="2000" b="1"/>
            </a:lvl1pPr>
          </a:lstStyle>
          <a:p>
            <a:r>
              <a:rPr lang="cs-CZ"/>
              <a:t>Kliknutím lze upravit styl.</a:t>
            </a:r>
          </a:p>
        </p:txBody>
      </p:sp>
      <p:sp>
        <p:nvSpPr>
          <p:cNvPr id="3" name="Zástupný symbol pro obrázek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4"/>
          <p:cNvSpPr>
            <a:spLocks noGrp="1"/>
          </p:cNvSpPr>
          <p:nvPr>
            <p:ph type="dt" sz="half" idx="10"/>
          </p:nvPr>
        </p:nvSpPr>
        <p:spPr>
          <a:xfrm>
            <a:off x="609600" y="6356351"/>
            <a:ext cx="2844800" cy="365125"/>
          </a:xfrm>
          <a:prstGeom prst="rect">
            <a:avLst/>
          </a:prstGeom>
        </p:spPr>
        <p:txBody>
          <a:bodyPr/>
          <a:lstStyle/>
          <a:p>
            <a:fld id="{6BDB8E4B-2AB7-4C74-93BC-179C3E3648DF}" type="datetime1">
              <a:rPr lang="cs-CZ">
                <a:solidFill>
                  <a:prstClr val="black"/>
                </a:solidFill>
              </a:rPr>
              <a:pPr/>
              <a:t>02.09.2019</a:t>
            </a:fld>
            <a:endParaRPr lang="cs-CZ">
              <a:solidFill>
                <a:prstClr val="black"/>
              </a:solidFill>
            </a:endParaRPr>
          </a:p>
        </p:txBody>
      </p:sp>
      <p:sp>
        <p:nvSpPr>
          <p:cNvPr id="6" name="Zástupný symbol pro zápatí 5"/>
          <p:cNvSpPr>
            <a:spLocks noGrp="1"/>
          </p:cNvSpPr>
          <p:nvPr>
            <p:ph type="ftr" sz="quarter" idx="11"/>
          </p:nvPr>
        </p:nvSpPr>
        <p:spPr>
          <a:xfrm>
            <a:off x="4165600" y="6356351"/>
            <a:ext cx="3860800" cy="365125"/>
          </a:xfrm>
          <a:prstGeom prst="rect">
            <a:avLst/>
          </a:prstGeom>
        </p:spPr>
        <p:txBody>
          <a:bodyPr/>
          <a:lstStyle/>
          <a:p>
            <a:endParaRPr lang="cs-CZ">
              <a:solidFill>
                <a:prstClr val="black"/>
              </a:solidFill>
            </a:endParaRPr>
          </a:p>
        </p:txBody>
      </p:sp>
      <p:sp>
        <p:nvSpPr>
          <p:cNvPr id="7" name="Zástupný symbol pro číslo snímku 6"/>
          <p:cNvSpPr>
            <a:spLocks noGrp="1"/>
          </p:cNvSpPr>
          <p:nvPr>
            <p:ph type="sldNum" sz="quarter" idx="12"/>
          </p:nvPr>
        </p:nvSpPr>
        <p:spPr>
          <a:xfrm>
            <a:off x="8737600" y="6356351"/>
            <a:ext cx="2844800" cy="365125"/>
          </a:xfrm>
          <a:prstGeom prst="rect">
            <a:avLst/>
          </a:prstGeom>
        </p:spPr>
        <p:txBody>
          <a:bodyPr/>
          <a:lstStyle/>
          <a:p>
            <a:fld id="{D07FF043-C0B2-4D5E-9D2E-6F925F59FAFC}" type="slidenum">
              <a:rPr lang="cs-CZ">
                <a:solidFill>
                  <a:prstClr val="black"/>
                </a:solidFill>
              </a:rPr>
              <a:pPr/>
              <a:t>‹#›</a:t>
            </a:fld>
            <a:endParaRPr lang="cs-CZ">
              <a:solidFill>
                <a:prstClr val="black"/>
              </a:solidFill>
            </a:endParaRPr>
          </a:p>
        </p:txBody>
      </p:sp>
    </p:spTree>
    <p:extLst>
      <p:ext uri="{BB962C8B-B14F-4D97-AF65-F5344CB8AC3E}">
        <p14:creationId xmlns:p14="http://schemas.microsoft.com/office/powerpoint/2010/main" val="3032878714"/>
      </p:ext>
    </p:extLst>
  </p:cSld>
  <p:clrMapOvr>
    <a:masterClrMapping/>
  </p:clrMapOvr>
  <p:transition spd="slow">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3" name="Zástupný symbol pro text 2"/>
          <p:cNvSpPr>
            <a:spLocks noGrp="1"/>
          </p:cNvSpPr>
          <p:nvPr>
            <p:ph type="body" idx="1"/>
          </p:nvPr>
        </p:nvSpPr>
        <p:spPr>
          <a:xfrm>
            <a:off x="1487488" y="1628801"/>
            <a:ext cx="10094912" cy="4497363"/>
          </a:xfrm>
          <a:prstGeom prst="rect">
            <a:avLst/>
          </a:prstGeom>
        </p:spPr>
        <p:txBody>
          <a:bodyPr vert="horz" lIns="91440" tIns="45720" rIns="91440" bIns="45720" rtlCol="0">
            <a:normAutofit/>
          </a:bodyPr>
          <a:lstStyle/>
          <a:p>
            <a:pPr lvl="0"/>
            <a:r>
              <a:rPr lang="cs-CZ" dirty="0"/>
              <a:t>Kliknutím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7" name="Zástupný symbol pro číslo snímku 5"/>
          <p:cNvSpPr txBox="1">
            <a:spLocks/>
          </p:cNvSpPr>
          <p:nvPr userDrawn="1"/>
        </p:nvSpPr>
        <p:spPr>
          <a:xfrm>
            <a:off x="335360" y="6356351"/>
            <a:ext cx="864096" cy="365125"/>
          </a:xfrm>
          <a:prstGeom prst="rect">
            <a:avLst/>
          </a:prstGeom>
        </p:spPr>
        <p:txBody>
          <a:bodyPr/>
          <a:lstStyle>
            <a:defPPr>
              <a:defRPr lang="cs-CZ"/>
            </a:defPPr>
            <a:lvl1pPr marL="0" algn="l" defTabSz="914400" rtl="0" eaLnBrk="1" latinLnBrk="0" hangingPunct="1">
              <a:defRPr sz="1800" b="1"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D07FF043-C0B2-4D5E-9D2E-6F925F59FAFC}" type="slidenum">
              <a:rPr lang="cs-CZ" sz="1800" smtClean="0">
                <a:solidFill>
                  <a:prstClr val="black"/>
                </a:solidFill>
              </a:rPr>
              <a:pPr algn="r"/>
              <a:t>‹#›</a:t>
            </a:fld>
            <a:endParaRPr lang="cs-CZ" sz="1800" dirty="0">
              <a:solidFill>
                <a:prstClr val="black"/>
              </a:solidFill>
            </a:endParaRPr>
          </a:p>
        </p:txBody>
      </p:sp>
    </p:spTree>
    <p:extLst>
      <p:ext uri="{BB962C8B-B14F-4D97-AF65-F5344CB8AC3E}">
        <p14:creationId xmlns:p14="http://schemas.microsoft.com/office/powerpoint/2010/main" val="237392550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wipe/>
  </p:transition>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000" b="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15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500" b="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5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5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hyperlink" Target="http://www.msmt.cz/vzdelavani/skolstvi-v-cr/ekonomika-skolstvi/metodiky-k-reforme-financovani-regionalniho-skolstvi"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4511824" y="3140968"/>
            <a:ext cx="5904656" cy="2232248"/>
          </a:xfrm>
          <a:prstGeom prst="rect">
            <a:avLst/>
          </a:prstGeom>
        </p:spPr>
        <p:txBody>
          <a:bodyPr>
            <a:noAutofit/>
          </a:bodyPr>
          <a:lstStyle/>
          <a:p>
            <a:pPr algn="l"/>
            <a:r>
              <a:rPr lang="pl-PL" sz="4000" b="1" dirty="0">
                <a:solidFill>
                  <a:srgbClr val="418E96"/>
                </a:solidFill>
              </a:rPr>
              <a:t>Financování asistenta pedagoga ve speciálním školství – přehled změn</a:t>
            </a:r>
            <a:br>
              <a:rPr lang="pl-PL" sz="4000" b="1" dirty="0">
                <a:solidFill>
                  <a:srgbClr val="418E96"/>
                </a:solidFill>
              </a:rPr>
            </a:br>
            <a:br>
              <a:rPr lang="pl-PL" sz="4000" b="1" dirty="0">
                <a:solidFill>
                  <a:srgbClr val="418E96"/>
                </a:solidFill>
              </a:rPr>
            </a:br>
            <a:endParaRPr lang="cs-CZ" sz="6600" i="1" dirty="0">
              <a:solidFill>
                <a:srgbClr val="418E96"/>
              </a:solidFill>
              <a:latin typeface="+mn-lt"/>
            </a:endParaRPr>
          </a:p>
        </p:txBody>
      </p:sp>
      <p:sp>
        <p:nvSpPr>
          <p:cNvPr id="3" name="Podnadpis 2"/>
          <p:cNvSpPr>
            <a:spLocks noGrp="1"/>
          </p:cNvSpPr>
          <p:nvPr>
            <p:ph type="subTitle" idx="4294967295"/>
          </p:nvPr>
        </p:nvSpPr>
        <p:spPr>
          <a:xfrm>
            <a:off x="4511824" y="5949280"/>
            <a:ext cx="4784576" cy="432048"/>
          </a:xfrm>
        </p:spPr>
        <p:txBody>
          <a:bodyPr>
            <a:noAutofit/>
          </a:bodyPr>
          <a:lstStyle/>
          <a:p>
            <a:pPr marL="0" indent="0">
              <a:buNone/>
            </a:pPr>
            <a:r>
              <a:rPr lang="cs-CZ" sz="700" dirty="0"/>
              <a:t>Ministerstvo školství, mládeže a tělovýchovy</a:t>
            </a:r>
          </a:p>
          <a:p>
            <a:pPr marL="0" indent="0">
              <a:buNone/>
            </a:pPr>
            <a:r>
              <a:rPr lang="cs-CZ" sz="700" dirty="0"/>
              <a:t>Karmelitská 529/5, Malá Strana, 118 12 Praha 1 • tel.: +420 234 811 585</a:t>
            </a:r>
          </a:p>
          <a:p>
            <a:pPr marL="0" indent="0">
              <a:buNone/>
            </a:pPr>
            <a:r>
              <a:rPr lang="cs-CZ" sz="700" dirty="0"/>
              <a:t>posta@msmt.cz • www.msmt.cz</a:t>
            </a:r>
          </a:p>
        </p:txBody>
      </p:sp>
    </p:spTree>
    <p:extLst>
      <p:ext uri="{BB962C8B-B14F-4D97-AF65-F5344CB8AC3E}">
        <p14:creationId xmlns:p14="http://schemas.microsoft.com/office/powerpoint/2010/main" val="3706412196"/>
      </p:ext>
    </p:extLst>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pPr algn="ctr"/>
            <a:r>
              <a:rPr lang="cs-CZ" sz="2400" b="1" dirty="0">
                <a:solidFill>
                  <a:srgbClr val="418E96"/>
                </a:solidFill>
                <a:latin typeface="Helvetica Narrow" panose="020B0606020202030204" pitchFamily="34" charset="0"/>
              </a:rPr>
              <a:t>Novela vyhlášky č. 27/2016 Sb.</a:t>
            </a:r>
          </a:p>
          <a:p>
            <a:pPr marL="342900" lvl="1" indent="-342900" algn="just">
              <a:buFont typeface="Arial" pitchFamily="34" charset="0"/>
              <a:buChar char="•"/>
            </a:pPr>
            <a:endParaRPr lang="cs-CZ" sz="2100" dirty="0">
              <a:solidFill>
                <a:prstClr val="black"/>
              </a:solidFill>
              <a:latin typeface="Helvetica Narrow" panose="020B0606020202030204" pitchFamily="34" charset="0"/>
            </a:endParaRPr>
          </a:p>
          <a:p>
            <a:pPr marL="342900" lvl="1" indent="-342900" algn="just">
              <a:buFont typeface="Arial" pitchFamily="34" charset="0"/>
              <a:buChar char="•"/>
            </a:pPr>
            <a:r>
              <a:rPr lang="cs-CZ" sz="2100" dirty="0">
                <a:solidFill>
                  <a:prstClr val="black"/>
                </a:solidFill>
                <a:latin typeface="Helvetica Narrow" panose="020B0606020202030204" pitchFamily="34" charset="0"/>
              </a:rPr>
              <a:t>tam, kde je financován AP ze státního rozpočtu prostřednictvím </a:t>
            </a:r>
            <a:r>
              <a:rPr lang="cs-CZ" sz="2100" dirty="0" err="1">
                <a:solidFill>
                  <a:prstClr val="black"/>
                </a:solidFill>
                <a:latin typeface="Helvetica Narrow" panose="020B0606020202030204" pitchFamily="34" charset="0"/>
              </a:rPr>
              <a:t>PHAmax</a:t>
            </a:r>
            <a:r>
              <a:rPr lang="cs-CZ" sz="2100" dirty="0">
                <a:solidFill>
                  <a:prstClr val="black"/>
                </a:solidFill>
                <a:latin typeface="Helvetica Narrow" panose="020B0606020202030204" pitchFamily="34" charset="0"/>
              </a:rPr>
              <a:t> (a rovněž v logopedických třídách základních škol), </a:t>
            </a:r>
            <a:r>
              <a:rPr lang="cs-CZ" sz="2100" b="1" dirty="0">
                <a:solidFill>
                  <a:prstClr val="black"/>
                </a:solidFill>
                <a:latin typeface="Helvetica Narrow" panose="020B0606020202030204" pitchFamily="34" charset="0"/>
              </a:rPr>
              <a:t>nebude již poskytován jako podpůrné opatření</a:t>
            </a:r>
          </a:p>
          <a:p>
            <a:pPr marL="342900" lvl="1" indent="-342900" algn="just">
              <a:buFont typeface="Arial" pitchFamily="34" charset="0"/>
              <a:buChar char="•"/>
            </a:pPr>
            <a:r>
              <a:rPr lang="cs-CZ" sz="2100" b="1" dirty="0">
                <a:solidFill>
                  <a:prstClr val="black"/>
                </a:solidFill>
                <a:latin typeface="Helvetica Narrow" panose="020B0606020202030204" pitchFamily="34" charset="0"/>
              </a:rPr>
              <a:t>může </a:t>
            </a:r>
            <a:r>
              <a:rPr lang="cs-CZ" sz="2100" dirty="0">
                <a:solidFill>
                  <a:prstClr val="black"/>
                </a:solidFill>
                <a:latin typeface="Helvetica Narrow" panose="020B0606020202030204" pitchFamily="34" charset="0"/>
              </a:rPr>
              <a:t>však zde působit i nadále asistent </a:t>
            </a:r>
            <a:r>
              <a:rPr lang="cs-CZ" sz="2100" b="1" dirty="0">
                <a:solidFill>
                  <a:prstClr val="black"/>
                </a:solidFill>
                <a:latin typeface="Helvetica Narrow" panose="020B0606020202030204" pitchFamily="34" charset="0"/>
              </a:rPr>
              <a:t>financovaný jinak </a:t>
            </a:r>
            <a:r>
              <a:rPr lang="cs-CZ" sz="2100" dirty="0">
                <a:solidFill>
                  <a:prstClr val="black"/>
                </a:solidFill>
                <a:latin typeface="Helvetica Narrow" panose="020B0606020202030204" pitchFamily="34" charset="0"/>
              </a:rPr>
              <a:t>(kupř. z jiných zdrojů)</a:t>
            </a:r>
          </a:p>
          <a:p>
            <a:pPr marL="342900" lvl="1" indent="-342900" algn="just">
              <a:buFont typeface="Arial" pitchFamily="34" charset="0"/>
              <a:buChar char="•"/>
            </a:pPr>
            <a:r>
              <a:rPr lang="cs-CZ" sz="2100" b="1" dirty="0">
                <a:solidFill>
                  <a:prstClr val="black"/>
                </a:solidFill>
                <a:latin typeface="Helvetica Narrow" panose="020B0606020202030204" pitchFamily="34" charset="0"/>
              </a:rPr>
              <a:t>Účinnost: 1. ledna 2020</a:t>
            </a:r>
          </a:p>
          <a:p>
            <a:endParaRPr lang="cs-CZ" dirty="0"/>
          </a:p>
        </p:txBody>
      </p:sp>
    </p:spTree>
    <p:extLst>
      <p:ext uri="{BB962C8B-B14F-4D97-AF65-F5344CB8AC3E}">
        <p14:creationId xmlns:p14="http://schemas.microsoft.com/office/powerpoint/2010/main" val="1699747848"/>
      </p:ext>
    </p:extLst>
  </p:cSld>
  <p:clrMapOvr>
    <a:masterClrMapping/>
  </p:clrMapOvr>
  <p:transition spd="slow">
    <p:wip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1"/>
          <p:cNvSpPr>
            <a:spLocks noGrp="1"/>
          </p:cNvSpPr>
          <p:nvPr>
            <p:ph idx="1"/>
          </p:nvPr>
        </p:nvSpPr>
        <p:spPr>
          <a:xfrm>
            <a:off x="1490133" y="1340768"/>
            <a:ext cx="9601200" cy="5112568"/>
          </a:xfrm>
        </p:spPr>
        <p:txBody>
          <a:bodyPr>
            <a:normAutofit/>
          </a:bodyPr>
          <a:lstStyle/>
          <a:p>
            <a:pPr marL="400050" lvl="2" indent="0" algn="ctr">
              <a:buNone/>
            </a:pPr>
            <a:r>
              <a:rPr lang="cs-CZ" sz="2400" b="1" dirty="0">
                <a:solidFill>
                  <a:srgbClr val="418E96"/>
                </a:solidFill>
                <a:latin typeface="Helvetica Narrow" panose="020B0606020202030204" pitchFamily="34" charset="0"/>
              </a:rPr>
              <a:t>Novela nařízení vlády č. 75/2005 Sb.  </a:t>
            </a:r>
          </a:p>
          <a:p>
            <a:pPr marL="342900" indent="-342900" algn="just">
              <a:buFont typeface="Arial" panose="020B0604020202020204" pitchFamily="34" charset="0"/>
              <a:buChar char="•"/>
            </a:pPr>
            <a:endParaRPr lang="cs-CZ" sz="2400" dirty="0">
              <a:latin typeface="Helvetica Narrow" panose="020B0606020202030204" pitchFamily="34" charset="0"/>
            </a:endParaRPr>
          </a:p>
          <a:p>
            <a:pPr marL="342900" indent="-342900" algn="just">
              <a:buFont typeface="Arial" panose="020B0604020202020204" pitchFamily="34" charset="0"/>
              <a:buChar char="•"/>
            </a:pPr>
            <a:r>
              <a:rPr lang="cs-CZ" sz="2400" dirty="0">
                <a:latin typeface="Helvetica Narrow" panose="020B0606020202030204" pitchFamily="34" charset="0"/>
              </a:rPr>
              <a:t>Podstatou je úprava rozsahu přímé pedagogické činnosti (PPČ) u AP:</a:t>
            </a:r>
          </a:p>
          <a:p>
            <a:pPr marL="982663" indent="-342900" algn="just">
              <a:buFont typeface="Arial" panose="020B0604020202020204" pitchFamily="34" charset="0"/>
              <a:buChar char="•"/>
            </a:pPr>
            <a:r>
              <a:rPr lang="cs-CZ" sz="2200" dirty="0">
                <a:latin typeface="Helvetica Narrow" panose="020B0606020202030204" pitchFamily="34" charset="0"/>
              </a:rPr>
              <a:t>Obecné pravidlo: stanovení rozsahu PPČ na </a:t>
            </a:r>
            <a:r>
              <a:rPr lang="cs-CZ" sz="2200" b="1" dirty="0">
                <a:latin typeface="Helvetica Narrow" panose="020B0606020202030204" pitchFamily="34" charset="0"/>
              </a:rPr>
              <a:t>36 hodin týdně</a:t>
            </a:r>
          </a:p>
          <a:p>
            <a:pPr marL="982663" indent="-342900" algn="just">
              <a:buFont typeface="Arial" panose="020B0604020202020204" pitchFamily="34" charset="0"/>
              <a:buChar char="•"/>
            </a:pPr>
            <a:r>
              <a:rPr lang="cs-CZ" sz="2200" dirty="0">
                <a:latin typeface="Helvetica Narrow" panose="020B0606020202030204" pitchFamily="34" charset="0"/>
              </a:rPr>
              <a:t>Speciální úprava: u AP, který vykonává 	činnost 	jako </a:t>
            </a:r>
            <a:r>
              <a:rPr lang="cs-CZ" sz="2200" b="1" dirty="0">
                <a:latin typeface="Helvetica Narrow" panose="020B0606020202030204" pitchFamily="34" charset="0"/>
              </a:rPr>
              <a:t>podpůrné opatření – </a:t>
            </a:r>
            <a:r>
              <a:rPr lang="cs-CZ" sz="2200" dirty="0">
                <a:latin typeface="Helvetica Narrow" panose="020B0606020202030204" pitchFamily="34" charset="0"/>
              </a:rPr>
              <a:t>navrhuje se stanovení rozsahu PPČ </a:t>
            </a:r>
            <a:r>
              <a:rPr lang="cs-CZ" sz="2200" b="1" dirty="0">
                <a:latin typeface="Helvetica Narrow" panose="020B0606020202030204" pitchFamily="34" charset="0"/>
              </a:rPr>
              <a:t>32 až 36 hodin týdně </a:t>
            </a:r>
            <a:r>
              <a:rPr lang="cs-CZ" sz="2200" dirty="0">
                <a:latin typeface="Helvetica Narrow" panose="020B0606020202030204" pitchFamily="34" charset="0"/>
              </a:rPr>
              <a:t>(ředitel bude moci stanovit PPČ v rámci tohoto rozpětí)</a:t>
            </a:r>
          </a:p>
          <a:p>
            <a:pPr marL="342900" indent="-342900" algn="just">
              <a:buFont typeface="Arial" panose="020B0604020202020204" pitchFamily="34" charset="0"/>
              <a:buChar char="•"/>
            </a:pPr>
            <a:endParaRPr lang="cs-CZ" sz="2200" b="1" dirty="0">
              <a:latin typeface="Helvetica Narrow" panose="020B0606020202030204" pitchFamily="34" charset="0"/>
            </a:endParaRPr>
          </a:p>
          <a:p>
            <a:pPr marL="342900" indent="-342900" algn="just">
              <a:buFont typeface="Arial" panose="020B0604020202020204" pitchFamily="34" charset="0"/>
              <a:buChar char="•"/>
            </a:pPr>
            <a:r>
              <a:rPr lang="cs-CZ" sz="2200" b="1" dirty="0">
                <a:latin typeface="Helvetica Narrow" panose="020B0606020202030204" pitchFamily="34" charset="0"/>
              </a:rPr>
              <a:t>Přechodné ustanovení: v běžných třídách </a:t>
            </a:r>
            <a:r>
              <a:rPr lang="cs-CZ" sz="2200" dirty="0">
                <a:latin typeface="Helvetica Narrow" panose="020B0606020202030204" pitchFamily="34" charset="0"/>
              </a:rPr>
              <a:t>se začne rozsah PPČ AP řídit novými pravidly </a:t>
            </a:r>
            <a:r>
              <a:rPr lang="cs-CZ" sz="2200" b="1" dirty="0">
                <a:latin typeface="Helvetica Narrow" panose="020B0606020202030204" pitchFamily="34" charset="0"/>
              </a:rPr>
              <a:t>až od 1. 9. 2021</a:t>
            </a:r>
          </a:p>
          <a:p>
            <a:pPr marL="400050" lvl="1" indent="0" algn="just">
              <a:buNone/>
            </a:pPr>
            <a:endParaRPr lang="cs-CZ" sz="2400" dirty="0">
              <a:latin typeface="Helvetica Narrow" panose="020B0606020202030204" pitchFamily="34" charset="0"/>
            </a:endParaRPr>
          </a:p>
          <a:p>
            <a:pPr marL="400050" lvl="1" indent="0" algn="just">
              <a:buNone/>
            </a:pPr>
            <a:endParaRPr lang="cs-CZ" sz="2400" dirty="0">
              <a:latin typeface="Helvetica Narrow" panose="020B0606020202030204" pitchFamily="34" charset="0"/>
            </a:endParaRPr>
          </a:p>
        </p:txBody>
      </p:sp>
    </p:spTree>
    <p:extLst>
      <p:ext uri="{BB962C8B-B14F-4D97-AF65-F5344CB8AC3E}">
        <p14:creationId xmlns:p14="http://schemas.microsoft.com/office/powerpoint/2010/main" val="414116439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92500" lnSpcReduction="10000"/>
          </a:bodyPr>
          <a:lstStyle/>
          <a:p>
            <a:pPr algn="ctr"/>
            <a:r>
              <a:rPr lang="cs-CZ" sz="2500" b="1" dirty="0">
                <a:solidFill>
                  <a:schemeClr val="accent1"/>
                </a:solidFill>
              </a:rPr>
              <a:t>Na co se připravit</a:t>
            </a:r>
          </a:p>
          <a:p>
            <a:r>
              <a:rPr lang="cs-CZ" b="1" u="sng" dirty="0"/>
              <a:t>Od 1. 9. 2019 </a:t>
            </a:r>
          </a:p>
          <a:p>
            <a:r>
              <a:rPr lang="cs-CZ" b="1" dirty="0"/>
              <a:t>Nutné kroky </a:t>
            </a:r>
          </a:p>
          <a:p>
            <a:pPr marL="342900" indent="-342900">
              <a:buFont typeface="Arial" panose="020B0604020202020204" pitchFamily="34" charset="0"/>
              <a:buChar char="•"/>
            </a:pPr>
            <a:r>
              <a:rPr lang="cs-CZ" dirty="0"/>
              <a:t>Rozsah přímé pedagogické činnosti všech asistentů pedagoga (i stávajících) je nutné dát do souladu s nařízením č. 75/2005 Sb. </a:t>
            </a:r>
          </a:p>
          <a:p>
            <a:pPr marL="342900" indent="-342900">
              <a:buFont typeface="Arial" panose="020B0604020202020204" pitchFamily="34" charset="0"/>
              <a:buChar char="•"/>
            </a:pPr>
            <a:r>
              <a:rPr lang="cs-CZ" dirty="0"/>
              <a:t>AP jako podpůrné opatření  - 32 až 36 hodin přímé pedagogické činnosti, </a:t>
            </a:r>
          </a:p>
          <a:p>
            <a:pPr marL="342900" indent="-342900">
              <a:buFont typeface="Arial" panose="020B0604020202020204" pitchFamily="34" charset="0"/>
              <a:buChar char="•"/>
            </a:pPr>
            <a:r>
              <a:rPr lang="cs-CZ" dirty="0"/>
              <a:t>Ostatní AP - 36 hodin při plném úvazku </a:t>
            </a:r>
          </a:p>
          <a:p>
            <a:endParaRPr lang="cs-CZ" b="1" dirty="0"/>
          </a:p>
          <a:p>
            <a:r>
              <a:rPr lang="cs-CZ" b="1" dirty="0"/>
              <a:t>Vhodné kroky </a:t>
            </a:r>
          </a:p>
          <a:p>
            <a:pPr marL="342900" indent="-342900">
              <a:buFont typeface="Arial" panose="020B0604020202020204" pitchFamily="34" charset="0"/>
              <a:buChar char="•"/>
            </a:pPr>
            <a:r>
              <a:rPr lang="cs-CZ" dirty="0"/>
              <a:t>Vzhledem k převedení činnosti asistenta pedagoga od 1. 1. 2020 na standardní pozici, se jeví jako praktické již od 1. 9. 2019 nastavit rozsah při plném úvazku na 36 hodin ve speciálním školství všem asistentům pedagoga bez rozdílu – je to však na zvážení, v některých případech bude praktičtější zachovat stávající rozsah úvazku (je-li v rozmezí 32 až 36 hodin, které se po přechodnou dobu uplatní)</a:t>
            </a:r>
          </a:p>
          <a:p>
            <a:pPr marL="342900" indent="-342900">
              <a:buFont typeface="Arial" panose="020B0604020202020204" pitchFamily="34" charset="0"/>
              <a:buChar char="•"/>
            </a:pPr>
            <a:r>
              <a:rPr lang="cs-CZ" dirty="0"/>
              <a:t>Již je vhodné pamatovat na to, že od 1. 1. 2020 budou na činnost asistenta pedagoga poskytnuty finanční prostředky ze státního rozpočtu pouze do hodnoty </a:t>
            </a:r>
            <a:r>
              <a:rPr lang="cs-CZ" dirty="0" err="1"/>
              <a:t>PHAmax</a:t>
            </a:r>
            <a:endParaRPr lang="cs-CZ" dirty="0"/>
          </a:p>
        </p:txBody>
      </p:sp>
    </p:spTree>
    <p:extLst>
      <p:ext uri="{BB962C8B-B14F-4D97-AF65-F5344CB8AC3E}">
        <p14:creationId xmlns:p14="http://schemas.microsoft.com/office/powerpoint/2010/main" val="709440337"/>
      </p:ext>
    </p:extLst>
  </p:cSld>
  <p:clrMapOvr>
    <a:masterClrMapping/>
  </p:clrMapOvr>
  <p:transition spd="slow">
    <p:wip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92500" lnSpcReduction="10000"/>
          </a:bodyPr>
          <a:lstStyle/>
          <a:p>
            <a:pPr algn="ctr"/>
            <a:r>
              <a:rPr lang="cs-CZ" sz="2500" b="1" dirty="0">
                <a:solidFill>
                  <a:schemeClr val="accent1"/>
                </a:solidFill>
              </a:rPr>
              <a:t>Na co se připravit</a:t>
            </a:r>
          </a:p>
          <a:p>
            <a:r>
              <a:rPr lang="cs-CZ" b="1" u="sng" dirty="0"/>
              <a:t>Do 30. 9. 2019, resp. u dotčených školních družin do 31. 10. 2019:</a:t>
            </a:r>
            <a:r>
              <a:rPr lang="cs-CZ" u="sng" dirty="0"/>
              <a:t> </a:t>
            </a:r>
            <a:endParaRPr lang="cs-CZ" dirty="0"/>
          </a:p>
          <a:p>
            <a:pPr marL="342900" indent="-342900">
              <a:buFont typeface="Arial" panose="020B0604020202020204" pitchFamily="34" charset="0"/>
              <a:buChar char="•"/>
            </a:pPr>
            <a:r>
              <a:rPr lang="cs-CZ" dirty="0"/>
              <a:t>zohlednit změnu právní úpravy ve školních evidencích/matrikách a personálních systémech škol a školních družin (vykazování v samostatné prezentaci)</a:t>
            </a:r>
            <a:endParaRPr lang="cs-CZ" u="sng" dirty="0"/>
          </a:p>
          <a:p>
            <a:r>
              <a:rPr lang="cs-CZ" b="1" u="sng" dirty="0"/>
              <a:t>Do 31. 12. 2019:</a:t>
            </a:r>
          </a:p>
          <a:p>
            <a:pPr marL="342900" indent="-342900">
              <a:buFont typeface="Arial" panose="020B0604020202020204" pitchFamily="34" charset="0"/>
              <a:buChar char="•"/>
            </a:pPr>
            <a:r>
              <a:rPr lang="cs-CZ" dirty="0"/>
              <a:t>Vykázat ukončení poskytování PO asistenta pedagoga</a:t>
            </a:r>
          </a:p>
          <a:p>
            <a:r>
              <a:rPr lang="cs-CZ" b="1" u="sng" dirty="0"/>
              <a:t>Od 1. 1. 2020:</a:t>
            </a:r>
            <a:r>
              <a:rPr lang="cs-CZ" u="sng" dirty="0"/>
              <a:t> </a:t>
            </a:r>
            <a:endParaRPr lang="cs-CZ" dirty="0"/>
          </a:p>
          <a:p>
            <a:pPr marL="342900" indent="-342900">
              <a:buFont typeface="Arial" panose="020B0604020202020204" pitchFamily="34" charset="0"/>
              <a:buChar char="•"/>
            </a:pPr>
            <a:r>
              <a:rPr lang="cs-CZ" dirty="0"/>
              <a:t>AP bude již v dotčených školách a školních družinách financován jako standardní pozice. </a:t>
            </a:r>
          </a:p>
          <a:p>
            <a:pPr marL="342900" indent="-342900">
              <a:buFont typeface="Arial" panose="020B0604020202020204" pitchFamily="34" charset="0"/>
              <a:buChar char="•"/>
            </a:pPr>
            <a:r>
              <a:rPr lang="cs-CZ" b="1" dirty="0"/>
              <a:t>Financování podle vykázané skutečnosti</a:t>
            </a:r>
            <a:r>
              <a:rPr lang="cs-CZ" dirty="0"/>
              <a:t> ohledně rozsahu činnosti asistentů pedagoga ve škole nebo školní družině, přičemž tato pozice bude financována ze státního rozpočtu  do</a:t>
            </a:r>
            <a:r>
              <a:rPr lang="cs-CZ" b="1" dirty="0"/>
              <a:t> </a:t>
            </a:r>
            <a:r>
              <a:rPr lang="cs-CZ" b="1" dirty="0" err="1"/>
              <a:t>PHAmax</a:t>
            </a:r>
            <a:endParaRPr lang="cs-CZ" b="1" dirty="0"/>
          </a:p>
          <a:p>
            <a:pPr marL="342900" indent="-342900">
              <a:buFont typeface="Arial" panose="020B0604020202020204" pitchFamily="34" charset="0"/>
              <a:buChar char="•"/>
            </a:pPr>
            <a:r>
              <a:rPr lang="cs-CZ" b="1" dirty="0"/>
              <a:t>Pracovní smlouvy AP – </a:t>
            </a:r>
            <a:r>
              <a:rPr lang="cs-CZ" dirty="0"/>
              <a:t>bude nutné měnit </a:t>
            </a:r>
            <a:r>
              <a:rPr lang="cs-CZ" b="1" dirty="0"/>
              <a:t>pouze v těch situacích</a:t>
            </a:r>
            <a:r>
              <a:rPr lang="cs-CZ" dirty="0"/>
              <a:t>, kdy jsou délka trvání pracovní smlouvy nebo druh práce navázány na platnost doporučení či poskytování podpůrného opatření konkrétnímu žákovi. </a:t>
            </a:r>
          </a:p>
          <a:p>
            <a:pPr marL="342900" indent="-342900">
              <a:buFont typeface="Arial" panose="020B0604020202020204" pitchFamily="34" charset="0"/>
              <a:buChar char="•"/>
            </a:pPr>
            <a:r>
              <a:rPr lang="cs-CZ" dirty="0"/>
              <a:t>Výpočtový systém bude u AP vykázaných ve speciálních školách a třídách automaticky počítat s pevným rozsahem PPČ 36 hodin (plyne z právního předpisu). </a:t>
            </a:r>
          </a:p>
          <a:p>
            <a:pPr marL="342900" indent="-342900">
              <a:buFont typeface="Arial" panose="020B0604020202020204" pitchFamily="34" charset="0"/>
              <a:buChar char="•"/>
            </a:pPr>
            <a:r>
              <a:rPr lang="cs-CZ" dirty="0"/>
              <a:t>Nejpozději od tohoto data </a:t>
            </a:r>
            <a:r>
              <a:rPr lang="cs-CZ" b="1" dirty="0"/>
              <a:t>se tomuto rozsahu PPČ musí přizpůsobit úvazky </a:t>
            </a:r>
            <a:r>
              <a:rPr lang="cs-CZ" b="1"/>
              <a:t>asistentů pedagoga</a:t>
            </a:r>
            <a:r>
              <a:rPr lang="cs-CZ" dirty="0"/>
              <a:t>. </a:t>
            </a:r>
          </a:p>
          <a:p>
            <a:pPr marL="342900" indent="-342900">
              <a:buFont typeface="Arial" panose="020B0604020202020204" pitchFamily="34" charset="0"/>
              <a:buChar char="•"/>
            </a:pPr>
            <a:endParaRPr lang="cs-CZ" dirty="0"/>
          </a:p>
          <a:p>
            <a:pPr algn="ctr"/>
            <a:endParaRPr lang="cs-CZ" dirty="0">
              <a:solidFill>
                <a:schemeClr val="accent1"/>
              </a:solidFill>
            </a:endParaRPr>
          </a:p>
          <a:p>
            <a:endParaRPr lang="cs-CZ" dirty="0"/>
          </a:p>
        </p:txBody>
      </p:sp>
    </p:spTree>
    <p:extLst>
      <p:ext uri="{BB962C8B-B14F-4D97-AF65-F5344CB8AC3E}">
        <p14:creationId xmlns:p14="http://schemas.microsoft.com/office/powerpoint/2010/main" val="1672871981"/>
      </p:ext>
    </p:extLst>
  </p:cSld>
  <p:clrMapOvr>
    <a:masterClrMapping/>
  </p:clrMapOvr>
  <p:transition spd="slow">
    <p:wip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1"/>
          <p:cNvSpPr>
            <a:spLocks noGrp="1"/>
          </p:cNvSpPr>
          <p:nvPr>
            <p:ph idx="1"/>
          </p:nvPr>
        </p:nvSpPr>
        <p:spPr>
          <a:xfrm>
            <a:off x="2567608" y="1340768"/>
            <a:ext cx="7560840" cy="5112568"/>
          </a:xfrm>
        </p:spPr>
        <p:txBody>
          <a:bodyPr>
            <a:normAutofit fontScale="92500" lnSpcReduction="20000"/>
          </a:bodyPr>
          <a:lstStyle/>
          <a:p>
            <a:pPr marL="400050" lvl="1" indent="0">
              <a:buNone/>
            </a:pPr>
            <a:r>
              <a:rPr lang="es-ES" sz="2400" b="1" dirty="0">
                <a:solidFill>
                  <a:srgbClr val="418E96"/>
                </a:solidFill>
              </a:rPr>
              <a:t>Novel</a:t>
            </a:r>
            <a:r>
              <a:rPr lang="cs-CZ" sz="2400" b="1" dirty="0">
                <a:solidFill>
                  <a:srgbClr val="418E96"/>
                </a:solidFill>
              </a:rPr>
              <a:t>a</a:t>
            </a:r>
            <a:r>
              <a:rPr lang="es-ES" sz="2400" b="1" dirty="0">
                <a:solidFill>
                  <a:srgbClr val="418E96"/>
                </a:solidFill>
              </a:rPr>
              <a:t> vyhlášky č. </a:t>
            </a:r>
            <a:r>
              <a:rPr lang="cs-CZ" sz="2400" b="1" dirty="0">
                <a:solidFill>
                  <a:srgbClr val="418E96"/>
                </a:solidFill>
              </a:rPr>
              <a:t>14/</a:t>
            </a:r>
            <a:r>
              <a:rPr lang="es-ES" sz="2400" b="1" dirty="0">
                <a:solidFill>
                  <a:srgbClr val="418E96"/>
                </a:solidFill>
              </a:rPr>
              <a:t>2005 Sb.</a:t>
            </a:r>
          </a:p>
          <a:p>
            <a:pPr algn="just"/>
            <a:r>
              <a:rPr lang="cs-CZ" sz="2400" dirty="0"/>
              <a:t>Asistenti pedagoga ve třídách nebo školách podle § 16 odst. 9 školského zákona </a:t>
            </a:r>
            <a:r>
              <a:rPr lang="cs-CZ" sz="2400" b="1" dirty="0"/>
              <a:t>budou financování „na třídu“ bez vazby na systém podpůrných opatření,</a:t>
            </a:r>
            <a:r>
              <a:rPr lang="cs-CZ" sz="2400" dirty="0"/>
              <a:t> který se u asistentů pedagoga v těchto třídách neuplatní.</a:t>
            </a:r>
          </a:p>
          <a:p>
            <a:pPr algn="just"/>
            <a:r>
              <a:rPr lang="cs-CZ" sz="2400" dirty="0"/>
              <a:t>Maximální týdenní počet hodin přímé pedagogické činnosti (</a:t>
            </a:r>
            <a:r>
              <a:rPr lang="cs-CZ" sz="2400" dirty="0" err="1"/>
              <a:t>PHAmax</a:t>
            </a:r>
            <a:r>
              <a:rPr lang="cs-CZ" sz="2400" dirty="0"/>
              <a:t>) zabezpečované vedle učitele asistentem pedagoga financovaný ze státního rozpočtu </a:t>
            </a:r>
            <a:r>
              <a:rPr lang="cs-CZ" sz="2400" b="1" dirty="0"/>
              <a:t>činí 36 hodin na 1 třídu </a:t>
            </a:r>
            <a:r>
              <a:rPr lang="cs-CZ" sz="2400" dirty="0"/>
              <a:t>zřízenou podle § 16 odst. 9 školského zákona nebo třídu školy zřízené podle § 16 odst. 9 školského zákona, jde-li o pracoviště </a:t>
            </a:r>
            <a:r>
              <a:rPr lang="cs-CZ" sz="2400" b="1" dirty="0"/>
              <a:t>s průměrnou dobou provozu 8 a více hodin. </a:t>
            </a:r>
          </a:p>
          <a:p>
            <a:pPr algn="just"/>
            <a:r>
              <a:rPr lang="cs-CZ" sz="2400" dirty="0"/>
              <a:t>Je-li průměrná doba provozu pracoviště </a:t>
            </a:r>
            <a:r>
              <a:rPr lang="cs-CZ" sz="2400" b="1" dirty="0"/>
              <a:t>kratší než 8 hodin</a:t>
            </a:r>
            <a:r>
              <a:rPr lang="cs-CZ" sz="2400" dirty="0"/>
              <a:t>, maximální </a:t>
            </a:r>
            <a:r>
              <a:rPr lang="cs-CZ" sz="2400" b="1" dirty="0"/>
              <a:t>týdenní počet hodin přímé pedagogické činnosti se poměrně sníží</a:t>
            </a:r>
            <a:r>
              <a:rPr lang="cs-CZ" sz="2400" dirty="0"/>
              <a:t> podle poměru skutečné doby provozu tohoto pracoviště.</a:t>
            </a:r>
          </a:p>
          <a:p>
            <a:pPr algn="just"/>
            <a:r>
              <a:rPr lang="cs-CZ" sz="2400" b="1" dirty="0">
                <a:solidFill>
                  <a:srgbClr val="FF0000"/>
                </a:solidFill>
              </a:rPr>
              <a:t>účinnost od 1.1.2020</a:t>
            </a:r>
          </a:p>
        </p:txBody>
      </p:sp>
      <p:sp>
        <p:nvSpPr>
          <p:cNvPr id="4" name="Obdélník 3"/>
          <p:cNvSpPr/>
          <p:nvPr/>
        </p:nvSpPr>
        <p:spPr>
          <a:xfrm>
            <a:off x="4511824" y="332657"/>
            <a:ext cx="6156176" cy="584775"/>
          </a:xfrm>
          <a:prstGeom prst="rect">
            <a:avLst/>
          </a:prstGeom>
        </p:spPr>
        <p:txBody>
          <a:bodyPr wrap="square">
            <a:spAutoFit/>
          </a:bodyPr>
          <a:lstStyle/>
          <a:p>
            <a:pPr algn="r"/>
            <a:r>
              <a:rPr lang="pl-PL" sz="3200" b="1" dirty="0">
                <a:solidFill>
                  <a:schemeClr val="bg1"/>
                </a:solidFill>
              </a:rPr>
              <a:t>PHAmax v mateřských školách</a:t>
            </a:r>
            <a:endParaRPr lang="cs-CZ" sz="3200" dirty="0">
              <a:solidFill>
                <a:schemeClr val="bg1"/>
              </a:solidFill>
            </a:endParaRPr>
          </a:p>
        </p:txBody>
      </p:sp>
    </p:spTree>
    <p:extLst>
      <p:ext uri="{BB962C8B-B14F-4D97-AF65-F5344CB8AC3E}">
        <p14:creationId xmlns:p14="http://schemas.microsoft.com/office/powerpoint/2010/main" val="2413423592"/>
      </p:ext>
    </p:extLst>
  </p:cSld>
  <p:clrMapOvr>
    <a:masterClrMapping/>
  </p:clrMapOvr>
  <p:transition spd="slow">
    <p:wip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1"/>
          <p:cNvSpPr>
            <a:spLocks noGrp="1"/>
          </p:cNvSpPr>
          <p:nvPr>
            <p:ph idx="1"/>
          </p:nvPr>
        </p:nvSpPr>
        <p:spPr>
          <a:xfrm>
            <a:off x="2567608" y="1340768"/>
            <a:ext cx="7560840" cy="5112568"/>
          </a:xfrm>
        </p:spPr>
        <p:txBody>
          <a:bodyPr>
            <a:normAutofit/>
          </a:bodyPr>
          <a:lstStyle/>
          <a:p>
            <a:r>
              <a:rPr lang="cs-CZ" sz="2200" b="1" dirty="0"/>
              <a:t>Příklad 1: </a:t>
            </a:r>
            <a:endParaRPr lang="cs-CZ" sz="2200" dirty="0"/>
          </a:p>
          <a:p>
            <a:pPr algn="just"/>
            <a:r>
              <a:rPr lang="cs-CZ" sz="2200" dirty="0"/>
              <a:t>Pracoviště má provoz 6 hodin s jednou třídou zřízenou podle §16 odst. 9. Tudíž se </a:t>
            </a:r>
            <a:r>
              <a:rPr lang="cs-CZ" sz="2200" dirty="0" err="1"/>
              <a:t>PHAmax</a:t>
            </a:r>
            <a:r>
              <a:rPr lang="cs-CZ" sz="2200" dirty="0"/>
              <a:t> bude snižovat na 27 hodin, neboť 6 děleno 8 je 0,75 a 0,75 krát 36 je 27.</a:t>
            </a:r>
          </a:p>
          <a:p>
            <a:pPr algn="just"/>
            <a:endParaRPr lang="cs-CZ" sz="2200" dirty="0"/>
          </a:p>
          <a:p>
            <a:pPr algn="just"/>
            <a:r>
              <a:rPr lang="cs-CZ" sz="2200" dirty="0" err="1"/>
              <a:t>PHAmax</a:t>
            </a:r>
            <a:r>
              <a:rPr lang="cs-CZ" sz="2200" dirty="0"/>
              <a:t> se nepoužije v běžných třídách mateřské školy, kde bude asistent pedagoga nadále hrazen ze státního rozpočtu jako podpůrné opatření podle doporučení poradenského zařízení.</a:t>
            </a:r>
          </a:p>
          <a:p>
            <a:pPr algn="just"/>
            <a:endParaRPr lang="cs-CZ" sz="2200" dirty="0"/>
          </a:p>
          <a:p>
            <a:pPr algn="just"/>
            <a:r>
              <a:rPr lang="cs-CZ" sz="2200" dirty="0"/>
              <a:t>Je důležité zdůraznit, že </a:t>
            </a:r>
            <a:r>
              <a:rPr lang="cs-CZ" sz="2200" dirty="0" err="1"/>
              <a:t>PHmax</a:t>
            </a:r>
            <a:r>
              <a:rPr lang="cs-CZ" sz="2200" dirty="0"/>
              <a:t> a </a:t>
            </a:r>
            <a:r>
              <a:rPr lang="cs-CZ" sz="2200" dirty="0" err="1"/>
              <a:t>PHAmax</a:t>
            </a:r>
            <a:r>
              <a:rPr lang="cs-CZ" sz="2200" dirty="0"/>
              <a:t> se stanovuje odděleně a případné „přebytky“ </a:t>
            </a:r>
            <a:r>
              <a:rPr lang="cs-CZ" sz="2200" dirty="0" err="1"/>
              <a:t>PHmax</a:t>
            </a:r>
            <a:r>
              <a:rPr lang="cs-CZ" sz="2200" dirty="0"/>
              <a:t> nelze využít na asistenty pedagoga a naopak.</a:t>
            </a:r>
            <a:endParaRPr lang="cs-CZ" sz="2200" b="1" dirty="0">
              <a:solidFill>
                <a:srgbClr val="FF0000"/>
              </a:solidFill>
            </a:endParaRPr>
          </a:p>
        </p:txBody>
      </p:sp>
      <p:sp>
        <p:nvSpPr>
          <p:cNvPr id="5" name="Obdélník 4"/>
          <p:cNvSpPr/>
          <p:nvPr/>
        </p:nvSpPr>
        <p:spPr>
          <a:xfrm>
            <a:off x="4511824" y="548681"/>
            <a:ext cx="6156176" cy="584775"/>
          </a:xfrm>
          <a:prstGeom prst="rect">
            <a:avLst/>
          </a:prstGeom>
        </p:spPr>
        <p:txBody>
          <a:bodyPr wrap="square">
            <a:spAutoFit/>
          </a:bodyPr>
          <a:lstStyle/>
          <a:p>
            <a:pPr algn="r"/>
            <a:r>
              <a:rPr lang="pl-PL" sz="3200" b="1" dirty="0">
                <a:solidFill>
                  <a:schemeClr val="bg1"/>
                </a:solidFill>
              </a:rPr>
              <a:t>PHAmax v mateřských školách</a:t>
            </a:r>
            <a:endParaRPr lang="cs-CZ" sz="3200" dirty="0">
              <a:solidFill>
                <a:schemeClr val="bg1"/>
              </a:solidFill>
            </a:endParaRPr>
          </a:p>
        </p:txBody>
      </p:sp>
    </p:spTree>
    <p:extLst>
      <p:ext uri="{BB962C8B-B14F-4D97-AF65-F5344CB8AC3E}">
        <p14:creationId xmlns:p14="http://schemas.microsoft.com/office/powerpoint/2010/main" val="4057864885"/>
      </p:ext>
    </p:extLst>
  </p:cSld>
  <p:clrMapOvr>
    <a:masterClrMapping/>
  </p:clrMapOvr>
  <p:transition spd="slow">
    <p:wip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1"/>
          <p:cNvSpPr>
            <a:spLocks noGrp="1"/>
          </p:cNvSpPr>
          <p:nvPr>
            <p:ph idx="1"/>
          </p:nvPr>
        </p:nvSpPr>
        <p:spPr>
          <a:xfrm>
            <a:off x="2567608" y="1340768"/>
            <a:ext cx="7560840" cy="5112568"/>
          </a:xfrm>
        </p:spPr>
        <p:txBody>
          <a:bodyPr>
            <a:normAutofit/>
          </a:bodyPr>
          <a:lstStyle/>
          <a:p>
            <a:pPr marL="400050" lvl="1" indent="0" algn="just">
              <a:buNone/>
            </a:pPr>
            <a:endParaRPr lang="cs-CZ" sz="2200" dirty="0"/>
          </a:p>
          <a:p>
            <a:pPr marL="400050" lvl="1" indent="0" algn="just">
              <a:buNone/>
            </a:pPr>
            <a:r>
              <a:rPr lang="cs-CZ" sz="2200" dirty="0"/>
              <a:t>Právní úprava vyhlášky č. 14/2005 Sb. o předškolním vzdělávání, ve znění pozdějších předpisů, nově pro speciální školy a třídy </a:t>
            </a:r>
            <a:r>
              <a:rPr lang="cs-CZ" sz="2200" b="1" dirty="0"/>
              <a:t>mateřské školy </a:t>
            </a:r>
            <a:r>
              <a:rPr lang="cs-CZ" sz="2200" dirty="0"/>
              <a:t>počítá s </a:t>
            </a:r>
            <a:r>
              <a:rPr lang="cs-CZ" sz="2200" b="1" dirty="0"/>
              <a:t>navýšením </a:t>
            </a:r>
            <a:r>
              <a:rPr lang="cs-CZ" sz="2200" b="1" dirty="0" err="1"/>
              <a:t>PHmax</a:t>
            </a:r>
            <a:r>
              <a:rPr lang="cs-CZ" sz="2200" b="1" dirty="0"/>
              <a:t> o 5 hodin týdně </a:t>
            </a:r>
            <a:r>
              <a:rPr lang="cs-CZ" sz="2200" dirty="0"/>
              <a:t>za každou takovou třídu. Na základě tohoto opatření tak může ředitel školy zajistit kupříkladu překryv učitelů ve speciální třídě mateřské školy v rozsahu 3,5 hodiny denně. </a:t>
            </a:r>
          </a:p>
          <a:p>
            <a:pPr marL="400050" lvl="1" indent="0" algn="just">
              <a:buNone/>
            </a:pPr>
            <a:endParaRPr lang="cs-CZ" sz="2200" dirty="0"/>
          </a:p>
          <a:p>
            <a:pPr marL="400050" lvl="1" indent="0" algn="just">
              <a:buNone/>
            </a:pPr>
            <a:r>
              <a:rPr lang="cs-CZ" sz="2200" dirty="0"/>
              <a:t>To znamená, že k hodnotě nalezené v tabulkách uvedené v příloze vyhlášky podle druhu provozu, se </a:t>
            </a:r>
            <a:r>
              <a:rPr lang="cs-CZ" sz="2200" b="1" dirty="0"/>
              <a:t>za každou takovou třídu připočte 5 hodin. </a:t>
            </a:r>
          </a:p>
          <a:p>
            <a:pPr marL="400050" lvl="1" indent="0">
              <a:buNone/>
            </a:pPr>
            <a:endParaRPr lang="cs-CZ" sz="2400" dirty="0"/>
          </a:p>
        </p:txBody>
      </p:sp>
      <p:sp>
        <p:nvSpPr>
          <p:cNvPr id="5" name="Obdélník 4"/>
          <p:cNvSpPr/>
          <p:nvPr/>
        </p:nvSpPr>
        <p:spPr>
          <a:xfrm>
            <a:off x="4511824" y="548681"/>
            <a:ext cx="6156176" cy="584775"/>
          </a:xfrm>
          <a:prstGeom prst="rect">
            <a:avLst/>
          </a:prstGeom>
        </p:spPr>
        <p:txBody>
          <a:bodyPr wrap="square">
            <a:spAutoFit/>
          </a:bodyPr>
          <a:lstStyle/>
          <a:p>
            <a:pPr algn="r"/>
            <a:r>
              <a:rPr lang="pl-PL" sz="3200" b="1" dirty="0">
                <a:solidFill>
                  <a:schemeClr val="bg1"/>
                </a:solidFill>
              </a:rPr>
              <a:t>PHAmax v mateřských školách</a:t>
            </a:r>
            <a:endParaRPr lang="cs-CZ" sz="3200" dirty="0">
              <a:solidFill>
                <a:schemeClr val="bg1"/>
              </a:solidFill>
            </a:endParaRPr>
          </a:p>
        </p:txBody>
      </p:sp>
    </p:spTree>
    <p:extLst>
      <p:ext uri="{BB962C8B-B14F-4D97-AF65-F5344CB8AC3E}">
        <p14:creationId xmlns:p14="http://schemas.microsoft.com/office/powerpoint/2010/main" val="3128131659"/>
      </p:ext>
    </p:extLst>
  </p:cSld>
  <p:clrMapOvr>
    <a:masterClrMapping/>
  </p:clrMapOvr>
  <p:transition spd="slow">
    <p:wip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1"/>
          <p:cNvSpPr>
            <a:spLocks noGrp="1"/>
          </p:cNvSpPr>
          <p:nvPr>
            <p:ph idx="1"/>
          </p:nvPr>
        </p:nvSpPr>
        <p:spPr>
          <a:xfrm>
            <a:off x="2567608" y="1196752"/>
            <a:ext cx="7560840" cy="5400600"/>
          </a:xfrm>
        </p:spPr>
        <p:txBody>
          <a:bodyPr>
            <a:noAutofit/>
          </a:bodyPr>
          <a:lstStyle/>
          <a:p>
            <a:r>
              <a:rPr lang="cs-CZ" sz="2100" b="1" dirty="0"/>
              <a:t>Příklad 1:</a:t>
            </a:r>
            <a:endParaRPr lang="cs-CZ" sz="2100" dirty="0"/>
          </a:p>
          <a:p>
            <a:pPr algn="just"/>
            <a:r>
              <a:rPr lang="cs-CZ" sz="2100" dirty="0"/>
              <a:t>Mateřská škola/pracoviště se 4 třídami, z toho 1 třída zřízená podle § 16 odst. 9 školského zákona s délkou provozu 10 hodin bude mít </a:t>
            </a:r>
            <a:r>
              <a:rPr lang="cs-CZ" sz="2100" dirty="0" err="1"/>
              <a:t>PHmax</a:t>
            </a:r>
            <a:r>
              <a:rPr lang="cs-CZ" sz="2100" dirty="0"/>
              <a:t> následující: Podle tabulky pro celodenní provoz je hodnota </a:t>
            </a:r>
            <a:r>
              <a:rPr lang="cs-CZ" sz="2100" dirty="0" err="1"/>
              <a:t>PHmax</a:t>
            </a:r>
            <a:r>
              <a:rPr lang="cs-CZ" sz="2100" dirty="0"/>
              <a:t> stanovena na 235. K tomu se za 1 třídu zřízenou podle § 16 odst. 9 školského zákona připočítá 5 hodin. Mateřská škola/pracoviště bude mít výslednou hodnotu </a:t>
            </a:r>
            <a:r>
              <a:rPr lang="cs-CZ" sz="2100" dirty="0" err="1"/>
              <a:t>PHmax</a:t>
            </a:r>
            <a:r>
              <a:rPr lang="cs-CZ" sz="2100" dirty="0"/>
              <a:t> 240 hodin.</a:t>
            </a:r>
          </a:p>
          <a:p>
            <a:pPr algn="just"/>
            <a:r>
              <a:rPr lang="cs-CZ" sz="2100" b="1" dirty="0"/>
              <a:t>Příklad 2:</a:t>
            </a:r>
            <a:endParaRPr lang="cs-CZ" sz="2100" dirty="0"/>
          </a:p>
          <a:p>
            <a:pPr algn="just"/>
            <a:r>
              <a:rPr lang="cs-CZ" sz="2100" dirty="0"/>
              <a:t>Mateřská škola/pracoviště zřízená podle § 16 odst. 9 školského zákona se 4 třídami s délkou provozu 9,5 hodiny bude mít </a:t>
            </a:r>
            <a:r>
              <a:rPr lang="cs-CZ" sz="2100" dirty="0" err="1"/>
              <a:t>PHmax</a:t>
            </a:r>
            <a:r>
              <a:rPr lang="cs-CZ" sz="2100" dirty="0"/>
              <a:t> následující: Podle tabulky pro celodenní provoz je hodnota </a:t>
            </a:r>
            <a:r>
              <a:rPr lang="cs-CZ" sz="2100" dirty="0" err="1"/>
              <a:t>PHmax</a:t>
            </a:r>
            <a:r>
              <a:rPr lang="cs-CZ" sz="2100" dirty="0"/>
              <a:t> stanovena na 225. K tomu se za každou třídu zřízenou podle § 16 odst. 9 školského zákona připočítá 5 hodin. V tomto případě za 4 třídy 4 x 5 hodin, což je navýšení o 20 hodin.  Mateřská škola bude mít výslednou hodnotu </a:t>
            </a:r>
            <a:r>
              <a:rPr lang="cs-CZ" sz="2100" dirty="0" err="1"/>
              <a:t>PHmax</a:t>
            </a:r>
            <a:r>
              <a:rPr lang="cs-CZ" sz="2100" dirty="0"/>
              <a:t> 245.</a:t>
            </a:r>
          </a:p>
          <a:p>
            <a:pPr lvl="1" algn="just"/>
            <a:endParaRPr lang="cs-CZ" sz="2100" dirty="0">
              <a:latin typeface="Helvetica Narrow" panose="020B0606020202030204" pitchFamily="34" charset="0"/>
            </a:endParaRPr>
          </a:p>
        </p:txBody>
      </p:sp>
      <p:sp>
        <p:nvSpPr>
          <p:cNvPr id="7" name="Obdélník 6"/>
          <p:cNvSpPr/>
          <p:nvPr/>
        </p:nvSpPr>
        <p:spPr>
          <a:xfrm>
            <a:off x="4511824" y="548681"/>
            <a:ext cx="6156176" cy="584775"/>
          </a:xfrm>
          <a:prstGeom prst="rect">
            <a:avLst/>
          </a:prstGeom>
        </p:spPr>
        <p:txBody>
          <a:bodyPr wrap="square">
            <a:spAutoFit/>
          </a:bodyPr>
          <a:lstStyle/>
          <a:p>
            <a:pPr algn="r"/>
            <a:r>
              <a:rPr lang="pl-PL" sz="3200" b="1" dirty="0">
                <a:solidFill>
                  <a:schemeClr val="bg1"/>
                </a:solidFill>
              </a:rPr>
              <a:t>PHAmax v mateřských školách</a:t>
            </a:r>
            <a:endParaRPr lang="cs-CZ" sz="3200" dirty="0">
              <a:solidFill>
                <a:schemeClr val="bg1"/>
              </a:solidFill>
            </a:endParaRPr>
          </a:p>
        </p:txBody>
      </p:sp>
    </p:spTree>
    <p:extLst>
      <p:ext uri="{BB962C8B-B14F-4D97-AF65-F5344CB8AC3E}">
        <p14:creationId xmlns:p14="http://schemas.microsoft.com/office/powerpoint/2010/main" val="2986384730"/>
      </p:ext>
    </p:extLst>
  </p:cSld>
  <p:clrMapOvr>
    <a:masterClrMapping/>
  </p:clrMapOvr>
  <p:transition spd="slow">
    <p:wip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1"/>
          <p:cNvSpPr>
            <a:spLocks noGrp="1"/>
          </p:cNvSpPr>
          <p:nvPr>
            <p:ph idx="1"/>
          </p:nvPr>
        </p:nvSpPr>
        <p:spPr>
          <a:xfrm>
            <a:off x="2567608" y="1340768"/>
            <a:ext cx="7560840" cy="5112568"/>
          </a:xfrm>
        </p:spPr>
        <p:txBody>
          <a:bodyPr>
            <a:normAutofit/>
          </a:bodyPr>
          <a:lstStyle/>
          <a:p>
            <a:pPr marL="400050" lvl="1" indent="0">
              <a:buNone/>
            </a:pPr>
            <a:r>
              <a:rPr lang="cs-CZ" sz="2400" b="1" dirty="0">
                <a:solidFill>
                  <a:srgbClr val="418E96"/>
                </a:solidFill>
                <a:latin typeface="Helvetica Narrow" panose="020B0606020202030204" pitchFamily="34" charset="0"/>
              </a:rPr>
              <a:t>Úprava vyhlášky č. 48/2005 Sb.</a:t>
            </a:r>
            <a:endParaRPr lang="es-ES" sz="2400" b="1" dirty="0">
              <a:solidFill>
                <a:srgbClr val="418E96"/>
              </a:solidFill>
              <a:latin typeface="Helvetica Narrow" panose="020B0606020202030204" pitchFamily="34" charset="0"/>
            </a:endParaRPr>
          </a:p>
          <a:p>
            <a:endParaRPr lang="cs-CZ" sz="2200" dirty="0">
              <a:latin typeface="Helvetica Narrow" panose="020B0606020202030204" pitchFamily="34" charset="0"/>
            </a:endParaRPr>
          </a:p>
          <a:p>
            <a:endParaRPr lang="cs-CZ" sz="2400" dirty="0"/>
          </a:p>
          <a:p>
            <a:endParaRPr lang="cs-CZ" sz="2400" dirty="0"/>
          </a:p>
          <a:p>
            <a:pPr algn="just"/>
            <a:r>
              <a:rPr lang="cs-CZ" sz="2400" dirty="0"/>
              <a:t>Hodnoty </a:t>
            </a:r>
            <a:r>
              <a:rPr lang="cs-CZ" sz="2400" dirty="0" err="1"/>
              <a:t>PHAmax</a:t>
            </a:r>
            <a:r>
              <a:rPr lang="cs-CZ" sz="2400" dirty="0"/>
              <a:t> pro třídy přípravného stupně základní školy speciální jsou uvedeny v novelizovaném znění </a:t>
            </a:r>
            <a:r>
              <a:rPr lang="cs-CZ" sz="2400" b="1" dirty="0"/>
              <a:t>vyhlášky č. 48/2005 Sb. </a:t>
            </a:r>
          </a:p>
          <a:p>
            <a:pPr algn="just"/>
            <a:endParaRPr lang="cs-CZ" sz="2400" b="1" dirty="0"/>
          </a:p>
          <a:p>
            <a:pPr algn="just"/>
            <a:r>
              <a:rPr lang="cs-CZ" sz="2400" b="1" dirty="0"/>
              <a:t>Hodnoty </a:t>
            </a:r>
            <a:r>
              <a:rPr lang="cs-CZ" sz="2400" b="1" dirty="0" err="1"/>
              <a:t>PHmax</a:t>
            </a:r>
            <a:r>
              <a:rPr lang="cs-CZ" sz="2400" b="1" dirty="0"/>
              <a:t> a </a:t>
            </a:r>
            <a:r>
              <a:rPr lang="cs-CZ" sz="2400" b="1" dirty="0" err="1"/>
              <a:t>PHAmax</a:t>
            </a:r>
            <a:r>
              <a:rPr lang="cs-CZ" sz="2400" b="1" dirty="0"/>
              <a:t> se stanoví odděleně a případné „přebytky“ </a:t>
            </a:r>
            <a:r>
              <a:rPr lang="cs-CZ" sz="2400" b="1" dirty="0" err="1"/>
              <a:t>PHmax</a:t>
            </a:r>
            <a:r>
              <a:rPr lang="cs-CZ" sz="2400" b="1" dirty="0"/>
              <a:t> nelze využít na asistenty pedagoga a naopak.</a:t>
            </a:r>
            <a:endParaRPr lang="cs-CZ" sz="2200" dirty="0">
              <a:latin typeface="Helvetica Narrow" panose="020B0606020202030204" pitchFamily="34" charset="0"/>
            </a:endParaRPr>
          </a:p>
        </p:txBody>
      </p:sp>
      <p:sp>
        <p:nvSpPr>
          <p:cNvPr id="4" name="Obdélník 3"/>
          <p:cNvSpPr/>
          <p:nvPr/>
        </p:nvSpPr>
        <p:spPr>
          <a:xfrm>
            <a:off x="2279576" y="1484784"/>
            <a:ext cx="504056" cy="64807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5" name="Obdélník 4"/>
          <p:cNvSpPr/>
          <p:nvPr/>
        </p:nvSpPr>
        <p:spPr>
          <a:xfrm>
            <a:off x="4511824" y="548681"/>
            <a:ext cx="6156176" cy="584775"/>
          </a:xfrm>
          <a:prstGeom prst="rect">
            <a:avLst/>
          </a:prstGeom>
        </p:spPr>
        <p:txBody>
          <a:bodyPr wrap="square">
            <a:spAutoFit/>
          </a:bodyPr>
          <a:lstStyle/>
          <a:p>
            <a:pPr algn="r"/>
            <a:r>
              <a:rPr lang="pl-PL" sz="3200" b="1" dirty="0">
                <a:solidFill>
                  <a:schemeClr val="bg1"/>
                </a:solidFill>
              </a:rPr>
              <a:t>PHAmax v základních školách</a:t>
            </a:r>
            <a:endParaRPr lang="cs-CZ" sz="3200" dirty="0">
              <a:solidFill>
                <a:schemeClr val="bg1"/>
              </a:solidFill>
            </a:endParaRPr>
          </a:p>
        </p:txBody>
      </p:sp>
      <p:graphicFrame>
        <p:nvGraphicFramePr>
          <p:cNvPr id="9" name="Tabulka 8"/>
          <p:cNvGraphicFramePr>
            <a:graphicFrameLocks noGrp="1"/>
          </p:cNvGraphicFramePr>
          <p:nvPr/>
        </p:nvGraphicFramePr>
        <p:xfrm>
          <a:off x="2711626" y="1397000"/>
          <a:ext cx="7272807" cy="1402080"/>
        </p:xfrm>
        <a:graphic>
          <a:graphicData uri="http://schemas.openxmlformats.org/drawingml/2006/table">
            <a:tbl>
              <a:tblPr firstRow="1" bandRow="1">
                <a:tableStyleId>{5C22544A-7EE6-4342-B048-85BDC9FD1C3A}</a:tableStyleId>
              </a:tblPr>
              <a:tblGrid>
                <a:gridCol w="2424269">
                  <a:extLst>
                    <a:ext uri="{9D8B030D-6E8A-4147-A177-3AD203B41FA5}">
                      <a16:colId xmlns:a16="http://schemas.microsoft.com/office/drawing/2014/main" val="20000"/>
                    </a:ext>
                  </a:extLst>
                </a:gridCol>
                <a:gridCol w="2424269">
                  <a:extLst>
                    <a:ext uri="{9D8B030D-6E8A-4147-A177-3AD203B41FA5}">
                      <a16:colId xmlns:a16="http://schemas.microsoft.com/office/drawing/2014/main" val="20001"/>
                    </a:ext>
                  </a:extLst>
                </a:gridCol>
                <a:gridCol w="2424269">
                  <a:extLst>
                    <a:ext uri="{9D8B030D-6E8A-4147-A177-3AD203B41FA5}">
                      <a16:colId xmlns:a16="http://schemas.microsoft.com/office/drawing/2014/main" val="20002"/>
                    </a:ext>
                  </a:extLst>
                </a:gridCol>
              </a:tblGrid>
              <a:tr h="370840">
                <a:tc>
                  <a:txBody>
                    <a:bodyPr/>
                    <a:lstStyle/>
                    <a:p>
                      <a:pPr algn="ctr"/>
                      <a:r>
                        <a:rPr lang="cs-CZ" sz="2000" b="1" kern="1200" dirty="0">
                          <a:solidFill>
                            <a:schemeClr val="lt1"/>
                          </a:solidFill>
                          <a:effectLst/>
                          <a:latin typeface="+mn-lt"/>
                          <a:ea typeface="+mn-ea"/>
                          <a:cs typeface="+mn-cs"/>
                        </a:rPr>
                        <a:t>Třídy přípravného stupně základní školy speciální</a:t>
                      </a:r>
                      <a:endParaRPr lang="cs-CZ" sz="2000" dirty="0"/>
                    </a:p>
                  </a:txBody>
                  <a:tcPr/>
                </a:tc>
                <a:tc>
                  <a:txBody>
                    <a:bodyPr/>
                    <a:lstStyle/>
                    <a:p>
                      <a:pPr algn="ctr"/>
                      <a:r>
                        <a:rPr lang="cs-CZ" sz="2000" b="1" kern="1200" dirty="0">
                          <a:solidFill>
                            <a:schemeClr val="lt1"/>
                          </a:solidFill>
                          <a:effectLst/>
                          <a:latin typeface="+mn-lt"/>
                          <a:ea typeface="+mn-ea"/>
                          <a:cs typeface="+mn-cs"/>
                        </a:rPr>
                        <a:t>méně než 4</a:t>
                      </a:r>
                      <a:endParaRPr lang="cs-CZ" sz="2000" dirty="0"/>
                    </a:p>
                  </a:txBody>
                  <a:tcPr/>
                </a:tc>
                <a:tc>
                  <a:txBody>
                    <a:bodyPr/>
                    <a:lstStyle/>
                    <a:p>
                      <a:pPr algn="ctr"/>
                      <a:r>
                        <a:rPr lang="cs-CZ" sz="2000" b="1" kern="1200" dirty="0">
                          <a:solidFill>
                            <a:schemeClr val="lt1"/>
                          </a:solidFill>
                          <a:effectLst/>
                          <a:latin typeface="+mn-lt"/>
                          <a:ea typeface="+mn-ea"/>
                          <a:cs typeface="+mn-cs"/>
                        </a:rPr>
                        <a:t>4 a více</a:t>
                      </a:r>
                      <a:endParaRPr lang="cs-CZ" sz="2000" dirty="0"/>
                    </a:p>
                  </a:txBody>
                  <a:tcPr/>
                </a:tc>
                <a:extLst>
                  <a:ext uri="{0D108BD9-81ED-4DB2-BD59-A6C34878D82A}">
                    <a16:rowId xmlns:a16="http://schemas.microsoft.com/office/drawing/2014/main" val="10000"/>
                  </a:ext>
                </a:extLst>
              </a:tr>
              <a:tr h="370840">
                <a:tc>
                  <a:txBody>
                    <a:bodyPr/>
                    <a:lstStyle/>
                    <a:p>
                      <a:pPr algn="ctr"/>
                      <a:r>
                        <a:rPr lang="cs-CZ" sz="2000" b="1" kern="1200" dirty="0" err="1">
                          <a:solidFill>
                            <a:schemeClr val="dk1"/>
                          </a:solidFill>
                          <a:effectLst/>
                          <a:latin typeface="+mn-lt"/>
                          <a:ea typeface="+mn-ea"/>
                          <a:cs typeface="+mn-cs"/>
                        </a:rPr>
                        <a:t>PHAmax</a:t>
                      </a:r>
                      <a:endParaRPr lang="cs-CZ" sz="2000" b="1" dirty="0"/>
                    </a:p>
                  </a:txBody>
                  <a:tcPr/>
                </a:tc>
                <a:tc>
                  <a:txBody>
                    <a:bodyPr/>
                    <a:lstStyle/>
                    <a:p>
                      <a:pPr algn="ctr"/>
                      <a:r>
                        <a:rPr lang="cs-CZ" sz="2000" b="1" dirty="0"/>
                        <a:t>0</a:t>
                      </a:r>
                    </a:p>
                  </a:txBody>
                  <a:tcPr/>
                </a:tc>
                <a:tc>
                  <a:txBody>
                    <a:bodyPr/>
                    <a:lstStyle/>
                    <a:p>
                      <a:pPr algn="ctr"/>
                      <a:r>
                        <a:rPr lang="cs-CZ" sz="2000" b="1" dirty="0"/>
                        <a:t>20</a:t>
                      </a: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122569450"/>
      </p:ext>
    </p:extLst>
  </p:cSld>
  <p:clrMapOvr>
    <a:masterClrMapping/>
  </p:clrMapOvr>
  <p:transition spd="slow">
    <p:wip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1"/>
          <p:cNvSpPr>
            <a:spLocks noGrp="1"/>
          </p:cNvSpPr>
          <p:nvPr>
            <p:ph idx="1"/>
          </p:nvPr>
        </p:nvSpPr>
        <p:spPr>
          <a:xfrm>
            <a:off x="2567608" y="1340768"/>
            <a:ext cx="7560840" cy="5112568"/>
          </a:xfrm>
        </p:spPr>
        <p:txBody>
          <a:bodyPr>
            <a:normAutofit fontScale="92500"/>
          </a:bodyPr>
          <a:lstStyle/>
          <a:p>
            <a:pPr marL="400050" lvl="1" indent="0" algn="just">
              <a:buNone/>
            </a:pPr>
            <a:r>
              <a:rPr lang="cs-CZ" sz="2400" b="1" dirty="0">
                <a:solidFill>
                  <a:srgbClr val="418D96"/>
                </a:solidFill>
              </a:rPr>
              <a:t>Postup pro výpočet hodnoty </a:t>
            </a:r>
            <a:r>
              <a:rPr lang="cs-CZ" sz="2400" b="1" dirty="0" err="1">
                <a:solidFill>
                  <a:srgbClr val="418D96"/>
                </a:solidFill>
              </a:rPr>
              <a:t>PHAmax</a:t>
            </a:r>
            <a:r>
              <a:rPr lang="cs-CZ" sz="2400" b="1" dirty="0">
                <a:solidFill>
                  <a:srgbClr val="418D96"/>
                </a:solidFill>
              </a:rPr>
              <a:t> ve školách a třídách zřízených podle § 16 odst. 9 školského zákona, speciálních školách a ve školských zařízeních pro ústavní a ochranou výchovu </a:t>
            </a:r>
            <a:endParaRPr lang="cs-CZ" sz="2400" dirty="0">
              <a:solidFill>
                <a:srgbClr val="418D96"/>
              </a:solidFill>
            </a:endParaRPr>
          </a:p>
          <a:p>
            <a:pPr marL="457200" indent="-457200" algn="just">
              <a:buAutoNum type="alphaLcParenR"/>
            </a:pPr>
            <a:r>
              <a:rPr lang="cs-CZ" sz="2300" dirty="0"/>
              <a:t>stanovit příslušný </a:t>
            </a:r>
            <a:r>
              <a:rPr lang="cs-CZ" sz="2300" b="1" dirty="0"/>
              <a:t>rámcový vzdělávací program</a:t>
            </a:r>
            <a:r>
              <a:rPr lang="cs-CZ" sz="2300" dirty="0"/>
              <a:t>, </a:t>
            </a:r>
          </a:p>
          <a:p>
            <a:pPr marL="457200" indent="-457200" algn="just">
              <a:buAutoNum type="alphaLcParenR"/>
            </a:pPr>
            <a:r>
              <a:rPr lang="cs-CZ" sz="2300" dirty="0"/>
              <a:t>určit jedná-li se o </a:t>
            </a:r>
            <a:r>
              <a:rPr lang="cs-CZ" sz="2300" b="1" dirty="0"/>
              <a:t>třídy 1. stupně či 2. stupně </a:t>
            </a:r>
            <a:r>
              <a:rPr lang="cs-CZ" sz="2300" dirty="0"/>
              <a:t>základní školy (Základní škola speciální podle RVP ZŠS II. díl není členěna na jednotlivé stupně vzdělávání), </a:t>
            </a:r>
          </a:p>
          <a:p>
            <a:pPr marL="457200" indent="-457200" algn="just">
              <a:buAutoNum type="alphaLcParenR"/>
            </a:pPr>
            <a:r>
              <a:rPr lang="cs-CZ" sz="2300" dirty="0"/>
              <a:t>stanovit příznak třídy, </a:t>
            </a:r>
            <a:r>
              <a:rPr lang="cs-CZ" sz="2300" b="1" dirty="0"/>
              <a:t>pro který druh zdravotního postižení je třída 16/9 zřízena:  </a:t>
            </a:r>
          </a:p>
          <a:p>
            <a:pPr lvl="0" algn="just"/>
            <a:r>
              <a:rPr lang="cs-CZ" sz="2300" dirty="0"/>
              <a:t>pro žáky s tělesným postižením, závažnými vývojovými poruchami chování, souběžným postižením více vadami nebo autismem nebo  </a:t>
            </a:r>
          </a:p>
          <a:p>
            <a:pPr lvl="0" algn="just"/>
            <a:r>
              <a:rPr lang="cs-CZ" sz="2300" dirty="0"/>
              <a:t>pro žáky s ostatním zdravotním postižením uvedeným v §16/9, </a:t>
            </a:r>
          </a:p>
          <a:p>
            <a:pPr algn="just"/>
            <a:endParaRPr lang="cs-CZ" sz="2300" dirty="0"/>
          </a:p>
          <a:p>
            <a:pPr algn="just"/>
            <a:endParaRPr lang="cs-CZ" sz="2300" dirty="0"/>
          </a:p>
        </p:txBody>
      </p:sp>
      <p:sp>
        <p:nvSpPr>
          <p:cNvPr id="5" name="Obdélník 4"/>
          <p:cNvSpPr/>
          <p:nvPr/>
        </p:nvSpPr>
        <p:spPr>
          <a:xfrm>
            <a:off x="4511824" y="548681"/>
            <a:ext cx="6156176" cy="584775"/>
          </a:xfrm>
          <a:prstGeom prst="rect">
            <a:avLst/>
          </a:prstGeom>
        </p:spPr>
        <p:txBody>
          <a:bodyPr wrap="square">
            <a:spAutoFit/>
          </a:bodyPr>
          <a:lstStyle/>
          <a:p>
            <a:pPr algn="r"/>
            <a:r>
              <a:rPr lang="pl-PL" sz="3200" b="1" dirty="0">
                <a:solidFill>
                  <a:schemeClr val="bg1"/>
                </a:solidFill>
              </a:rPr>
              <a:t>PHAmax v základních školách</a:t>
            </a:r>
            <a:endParaRPr lang="cs-CZ" sz="3200" dirty="0">
              <a:solidFill>
                <a:schemeClr val="bg1"/>
              </a:solidFill>
            </a:endParaRPr>
          </a:p>
        </p:txBody>
      </p:sp>
    </p:spTree>
    <p:extLst>
      <p:ext uri="{BB962C8B-B14F-4D97-AF65-F5344CB8AC3E}">
        <p14:creationId xmlns:p14="http://schemas.microsoft.com/office/powerpoint/2010/main" val="4244387910"/>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sah 1">
            <a:extLst>
              <a:ext uri="{FF2B5EF4-FFF2-40B4-BE49-F238E27FC236}">
                <a16:creationId xmlns:a16="http://schemas.microsoft.com/office/drawing/2014/main" id="{3EA3D687-C245-4587-BBFF-D6CBD1B2E65D}"/>
              </a:ext>
            </a:extLst>
          </p:cNvPr>
          <p:cNvSpPr>
            <a:spLocks noGrp="1"/>
          </p:cNvSpPr>
          <p:nvPr>
            <p:ph idx="1"/>
          </p:nvPr>
        </p:nvSpPr>
        <p:spPr/>
        <p:txBody>
          <a:bodyPr/>
          <a:lstStyle/>
          <a:p>
            <a:pPr algn="ctr"/>
            <a:r>
              <a:rPr lang="cs-CZ" b="1" dirty="0">
                <a:solidFill>
                  <a:srgbClr val="418E96"/>
                </a:solidFill>
              </a:rPr>
              <a:t>Základní popis a odůvodnění legislativních změn</a:t>
            </a:r>
          </a:p>
          <a:p>
            <a:pPr algn="ctr"/>
            <a:endParaRPr lang="cs-CZ" b="1" dirty="0"/>
          </a:p>
          <a:p>
            <a:pPr algn="just"/>
            <a:r>
              <a:rPr lang="cs-CZ" b="1" dirty="0"/>
              <a:t>Cílem je sjednotit a funkčně nastavit způsob financování podpůrných opatření </a:t>
            </a:r>
            <a:r>
              <a:rPr lang="cs-CZ" dirty="0"/>
              <a:t>personálního charakteru ve školách a třídách zřízených podle § 16 odst. 9 ŠZ a v základních školách speciálních.</a:t>
            </a:r>
          </a:p>
          <a:p>
            <a:pPr algn="just"/>
            <a:r>
              <a:rPr lang="cs-CZ" dirty="0"/>
              <a:t>Podstatou je </a:t>
            </a:r>
            <a:r>
              <a:rPr lang="cs-CZ" b="1" dirty="0"/>
              <a:t>zajištění personální podpory přímo prostřednictvím hodnot PH pouze pro tento účel </a:t>
            </a:r>
            <a:r>
              <a:rPr lang="cs-CZ" dirty="0"/>
              <a:t>– </a:t>
            </a:r>
            <a:r>
              <a:rPr lang="cs-CZ" b="1" dirty="0" err="1">
                <a:solidFill>
                  <a:srgbClr val="FF0000"/>
                </a:solidFill>
              </a:rPr>
              <a:t>PHAmax</a:t>
            </a:r>
            <a:r>
              <a:rPr lang="cs-CZ" dirty="0"/>
              <a:t> (= maximální týdenní počet hodin přímé pedagogické činnosti asistenta pedagoga financovaný ze státního rozpočtu ve školách a třídách samostatně zřízených podle § 16 odst. 9 ŠZ).</a:t>
            </a:r>
          </a:p>
          <a:p>
            <a:pPr algn="just"/>
            <a:r>
              <a:rPr lang="cs-CZ" dirty="0"/>
              <a:t>Dalším pozitivem </a:t>
            </a:r>
            <a:r>
              <a:rPr lang="cs-CZ" b="1" dirty="0"/>
              <a:t>je snížení administrativní zátěže </a:t>
            </a:r>
            <a:r>
              <a:rPr lang="cs-CZ" dirty="0"/>
              <a:t>na straně škol a ŠPZ související s administrací financování personální podpory a </a:t>
            </a:r>
            <a:r>
              <a:rPr lang="cs-CZ" b="1" dirty="0"/>
              <a:t>stabilizace pedagogických sborů a jejich profesionalizace </a:t>
            </a:r>
            <a:r>
              <a:rPr lang="cs-CZ" dirty="0"/>
              <a:t>ve školách 16/9.</a:t>
            </a:r>
          </a:p>
          <a:p>
            <a:endParaRPr lang="sk-SK" dirty="0"/>
          </a:p>
        </p:txBody>
      </p:sp>
    </p:spTree>
    <p:extLst>
      <p:ext uri="{BB962C8B-B14F-4D97-AF65-F5344CB8AC3E}">
        <p14:creationId xmlns:p14="http://schemas.microsoft.com/office/powerpoint/2010/main" val="2660116551"/>
      </p:ext>
    </p:extLst>
  </p:cSld>
  <p:clrMapOvr>
    <a:masterClrMapping/>
  </p:clrMapOvr>
  <p:transition spd="slow">
    <p:wip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1"/>
          <p:cNvSpPr>
            <a:spLocks noGrp="1"/>
          </p:cNvSpPr>
          <p:nvPr>
            <p:ph idx="1"/>
          </p:nvPr>
        </p:nvSpPr>
        <p:spPr>
          <a:xfrm>
            <a:off x="2567608" y="1340768"/>
            <a:ext cx="7560840" cy="5112568"/>
          </a:xfrm>
        </p:spPr>
        <p:txBody>
          <a:bodyPr>
            <a:normAutofit/>
          </a:bodyPr>
          <a:lstStyle/>
          <a:p>
            <a:pPr marL="400050" lvl="1" indent="0">
              <a:buNone/>
            </a:pPr>
            <a:r>
              <a:rPr lang="cs-CZ" sz="2400" b="1" dirty="0">
                <a:solidFill>
                  <a:srgbClr val="418E96"/>
                </a:solidFill>
              </a:rPr>
              <a:t>Schematický postup výpočtu </a:t>
            </a:r>
            <a:r>
              <a:rPr lang="cs-CZ" sz="2400" b="1" dirty="0" err="1">
                <a:solidFill>
                  <a:srgbClr val="418E96"/>
                </a:solidFill>
              </a:rPr>
              <a:t>PHAmax</a:t>
            </a:r>
            <a:r>
              <a:rPr lang="cs-CZ" sz="2400" b="1" dirty="0">
                <a:solidFill>
                  <a:srgbClr val="418E96"/>
                </a:solidFill>
              </a:rPr>
              <a:t> pro školu</a:t>
            </a:r>
          </a:p>
          <a:p>
            <a:pPr marL="400050" lvl="1" indent="0">
              <a:buNone/>
            </a:pPr>
            <a:endParaRPr lang="cs-CZ" sz="2400" b="1" dirty="0">
              <a:solidFill>
                <a:srgbClr val="418E96"/>
              </a:solidFill>
            </a:endParaRPr>
          </a:p>
          <a:p>
            <a:pPr marL="457200" indent="-457200" algn="just">
              <a:buAutoNum type="alphaLcParenR" startAt="4"/>
            </a:pPr>
            <a:r>
              <a:rPr lang="cs-CZ" sz="2400" dirty="0"/>
              <a:t>určit </a:t>
            </a:r>
            <a:r>
              <a:rPr lang="cs-CZ" sz="2400" b="1" dirty="0"/>
              <a:t>průměrný počet žáků </a:t>
            </a:r>
            <a:r>
              <a:rPr lang="cs-CZ" sz="2400" dirty="0"/>
              <a:t>ve třídě pro danou    charakteristiku třídy, </a:t>
            </a:r>
          </a:p>
          <a:p>
            <a:pPr marL="457200" indent="-457200" algn="just">
              <a:buAutoNum type="alphaLcParenR" startAt="4"/>
            </a:pPr>
            <a:r>
              <a:rPr lang="cs-CZ" sz="2400" dirty="0"/>
              <a:t>k těmto hodnotám (bod d) </a:t>
            </a:r>
            <a:r>
              <a:rPr lang="cs-CZ" sz="2400" b="1" dirty="0"/>
              <a:t>přiřadit hodnotu </a:t>
            </a:r>
            <a:r>
              <a:rPr lang="cs-CZ" sz="2400" dirty="0" err="1"/>
              <a:t>PHAmax</a:t>
            </a:r>
            <a:r>
              <a:rPr lang="cs-CZ" sz="2400" dirty="0"/>
              <a:t> </a:t>
            </a:r>
            <a:r>
              <a:rPr lang="cs-CZ" sz="2400" b="1" dirty="0"/>
              <a:t>pro danou charakteristiku třídy,</a:t>
            </a:r>
          </a:p>
          <a:p>
            <a:pPr marL="457200" indent="-457200" algn="just">
              <a:buAutoNum type="alphaLcParenR" startAt="4"/>
            </a:pPr>
            <a:r>
              <a:rPr lang="cs-CZ" sz="2400" b="1" dirty="0"/>
              <a:t>vynásobi</a:t>
            </a:r>
            <a:r>
              <a:rPr lang="cs-CZ" sz="2400" dirty="0"/>
              <a:t>t počet tříd a </a:t>
            </a:r>
            <a:r>
              <a:rPr lang="cs-CZ" sz="2400" dirty="0" err="1"/>
              <a:t>PHAmax</a:t>
            </a:r>
            <a:r>
              <a:rPr lang="cs-CZ" sz="2400" dirty="0"/>
              <a:t>,    </a:t>
            </a:r>
          </a:p>
          <a:p>
            <a:pPr marL="457200" indent="-457200" algn="just">
              <a:buAutoNum type="alphaLcParenR" startAt="4"/>
            </a:pPr>
            <a:r>
              <a:rPr lang="cs-CZ" sz="2400" dirty="0"/>
              <a:t>provést </a:t>
            </a:r>
            <a:r>
              <a:rPr lang="cs-CZ" sz="2400" b="1" dirty="0"/>
              <a:t>součet dílčích hodnot </a:t>
            </a:r>
            <a:r>
              <a:rPr lang="cs-CZ" sz="2400" dirty="0" err="1"/>
              <a:t>PHAmax</a:t>
            </a:r>
            <a:r>
              <a:rPr lang="cs-CZ" sz="2400" dirty="0"/>
              <a:t> bodu f, tento součet představuje </a:t>
            </a:r>
            <a:r>
              <a:rPr lang="cs-CZ" sz="2400" b="1" dirty="0"/>
              <a:t>celkovou hodnotu </a:t>
            </a:r>
            <a:r>
              <a:rPr lang="cs-CZ" sz="2400" b="1" dirty="0" err="1"/>
              <a:t>PHAmax</a:t>
            </a:r>
            <a:r>
              <a:rPr lang="cs-CZ" sz="2400" b="1" dirty="0"/>
              <a:t> pro školu.  </a:t>
            </a:r>
          </a:p>
          <a:p>
            <a:pPr marL="400050" lvl="1" indent="0" algn="just">
              <a:buNone/>
            </a:pPr>
            <a:endParaRPr lang="es-ES" sz="2400" b="1" dirty="0">
              <a:solidFill>
                <a:srgbClr val="418E96"/>
              </a:solidFill>
              <a:latin typeface="Helvetica Narrow" panose="020B0606020202030204"/>
            </a:endParaRPr>
          </a:p>
        </p:txBody>
      </p:sp>
      <p:sp>
        <p:nvSpPr>
          <p:cNvPr id="5" name="Obdélník 4"/>
          <p:cNvSpPr/>
          <p:nvPr/>
        </p:nvSpPr>
        <p:spPr>
          <a:xfrm>
            <a:off x="4511824" y="548681"/>
            <a:ext cx="6156176" cy="584775"/>
          </a:xfrm>
          <a:prstGeom prst="rect">
            <a:avLst/>
          </a:prstGeom>
        </p:spPr>
        <p:txBody>
          <a:bodyPr wrap="square">
            <a:spAutoFit/>
          </a:bodyPr>
          <a:lstStyle/>
          <a:p>
            <a:pPr algn="r"/>
            <a:r>
              <a:rPr lang="pl-PL" sz="3200" b="1" dirty="0">
                <a:solidFill>
                  <a:schemeClr val="bg1"/>
                </a:solidFill>
              </a:rPr>
              <a:t>PHAmax v základních školách</a:t>
            </a:r>
            <a:endParaRPr lang="cs-CZ" sz="3200" dirty="0">
              <a:solidFill>
                <a:schemeClr val="bg1"/>
              </a:solidFill>
            </a:endParaRPr>
          </a:p>
        </p:txBody>
      </p:sp>
    </p:spTree>
    <p:extLst>
      <p:ext uri="{BB962C8B-B14F-4D97-AF65-F5344CB8AC3E}">
        <p14:creationId xmlns:p14="http://schemas.microsoft.com/office/powerpoint/2010/main" val="2357452338"/>
      </p:ext>
    </p:extLst>
  </p:cSld>
  <p:clrMapOvr>
    <a:masterClrMapping/>
  </p:clrMapOvr>
  <p:transition spd="slow">
    <p:wip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a:xfrm>
            <a:off x="3935760" y="620688"/>
            <a:ext cx="6732240" cy="782960"/>
          </a:xfrm>
        </p:spPr>
        <p:txBody>
          <a:bodyPr/>
          <a:lstStyle/>
          <a:p>
            <a:pPr algn="r"/>
            <a:r>
              <a:rPr lang="pl-PL" sz="3200" b="1" dirty="0">
                <a:solidFill>
                  <a:schemeClr val="bg1"/>
                </a:solidFill>
              </a:rPr>
              <a:t>PHAmax v základních školách</a:t>
            </a:r>
            <a:endParaRPr lang="cs-CZ" sz="3200" dirty="0">
              <a:solidFill>
                <a:schemeClr val="bg1"/>
              </a:solidFill>
            </a:endParaRPr>
          </a:p>
        </p:txBody>
      </p:sp>
      <p:graphicFrame>
        <p:nvGraphicFramePr>
          <p:cNvPr id="3" name="Zástupný symbol pro obsah 2"/>
          <p:cNvGraphicFramePr>
            <a:graphicFrameLocks noGrp="1"/>
          </p:cNvGraphicFramePr>
          <p:nvPr>
            <p:ph idx="4294967295"/>
          </p:nvPr>
        </p:nvGraphicFramePr>
        <p:xfrm>
          <a:off x="1703511" y="1403648"/>
          <a:ext cx="8712970" cy="5300061"/>
        </p:xfrm>
        <a:graphic>
          <a:graphicData uri="http://schemas.openxmlformats.org/drawingml/2006/table">
            <a:tbl>
              <a:tblPr firstRow="1" firstCol="1" bandRow="1">
                <a:tableStyleId>{5C22544A-7EE6-4342-B048-85BDC9FD1C3A}</a:tableStyleId>
              </a:tblPr>
              <a:tblGrid>
                <a:gridCol w="795319">
                  <a:extLst>
                    <a:ext uri="{9D8B030D-6E8A-4147-A177-3AD203B41FA5}">
                      <a16:colId xmlns:a16="http://schemas.microsoft.com/office/drawing/2014/main" val="20000"/>
                    </a:ext>
                  </a:extLst>
                </a:gridCol>
                <a:gridCol w="1108116">
                  <a:extLst>
                    <a:ext uri="{9D8B030D-6E8A-4147-A177-3AD203B41FA5}">
                      <a16:colId xmlns:a16="http://schemas.microsoft.com/office/drawing/2014/main" val="20001"/>
                    </a:ext>
                  </a:extLst>
                </a:gridCol>
                <a:gridCol w="3652251">
                  <a:extLst>
                    <a:ext uri="{9D8B030D-6E8A-4147-A177-3AD203B41FA5}">
                      <a16:colId xmlns:a16="http://schemas.microsoft.com/office/drawing/2014/main" val="20002"/>
                    </a:ext>
                  </a:extLst>
                </a:gridCol>
                <a:gridCol w="1133885">
                  <a:extLst>
                    <a:ext uri="{9D8B030D-6E8A-4147-A177-3AD203B41FA5}">
                      <a16:colId xmlns:a16="http://schemas.microsoft.com/office/drawing/2014/main" val="20003"/>
                    </a:ext>
                  </a:extLst>
                </a:gridCol>
                <a:gridCol w="1133885">
                  <a:extLst>
                    <a:ext uri="{9D8B030D-6E8A-4147-A177-3AD203B41FA5}">
                      <a16:colId xmlns:a16="http://schemas.microsoft.com/office/drawing/2014/main" val="20004"/>
                    </a:ext>
                  </a:extLst>
                </a:gridCol>
                <a:gridCol w="889514">
                  <a:extLst>
                    <a:ext uri="{9D8B030D-6E8A-4147-A177-3AD203B41FA5}">
                      <a16:colId xmlns:a16="http://schemas.microsoft.com/office/drawing/2014/main" val="20005"/>
                    </a:ext>
                  </a:extLst>
                </a:gridCol>
              </a:tblGrid>
              <a:tr h="570188">
                <a:tc gridSpan="3">
                  <a:txBody>
                    <a:bodyPr/>
                    <a:lstStyle/>
                    <a:p>
                      <a:pPr>
                        <a:lnSpc>
                          <a:spcPct val="107000"/>
                        </a:lnSpc>
                        <a:spcAft>
                          <a:spcPts val="0"/>
                        </a:spcAft>
                      </a:pPr>
                      <a:r>
                        <a:rPr lang="cs-CZ" sz="1800" b="1" dirty="0">
                          <a:effectLst/>
                          <a:latin typeface="+mn-lt"/>
                        </a:rPr>
                        <a:t>Základní škola zřízená podle § 16 odst. 9 školského zákona</a:t>
                      </a:r>
                      <a:endParaRPr lang="cs-CZ" sz="1800" b="1" dirty="0">
                        <a:effectLst/>
                        <a:latin typeface="+mn-lt"/>
                        <a:ea typeface="Calibri" panose="020F0502020204030204" pitchFamily="34" charset="0"/>
                        <a:cs typeface="Times New Roman" panose="02020603050405020304" pitchFamily="18" charset="0"/>
                      </a:endParaRPr>
                    </a:p>
                  </a:txBody>
                  <a:tcPr marL="44450" marR="44450" marT="0" marB="0" anchor="ctr"/>
                </a:tc>
                <a:tc hMerge="1">
                  <a:txBody>
                    <a:bodyPr/>
                    <a:lstStyle/>
                    <a:p>
                      <a:endParaRPr lang="cs-CZ"/>
                    </a:p>
                  </a:txBody>
                  <a:tcPr/>
                </a:tc>
                <a:tc hMerge="1">
                  <a:txBody>
                    <a:bodyPr/>
                    <a:lstStyle/>
                    <a:p>
                      <a:endParaRPr lang="cs-CZ"/>
                    </a:p>
                  </a:txBody>
                  <a:tcPr/>
                </a:tc>
                <a:tc>
                  <a:txBody>
                    <a:bodyPr/>
                    <a:lstStyle/>
                    <a:p>
                      <a:pPr algn="ctr">
                        <a:lnSpc>
                          <a:spcPct val="107000"/>
                        </a:lnSpc>
                        <a:spcAft>
                          <a:spcPts val="0"/>
                        </a:spcAft>
                      </a:pPr>
                      <a:r>
                        <a:rPr lang="cs-CZ" sz="1800" b="1" dirty="0">
                          <a:effectLst/>
                          <a:latin typeface="+mn-lt"/>
                        </a:rPr>
                        <a:t>méně než 4</a:t>
                      </a:r>
                      <a:endParaRPr lang="cs-CZ" sz="1800" b="1" dirty="0">
                        <a:effectLst/>
                        <a:latin typeface="+mn-lt"/>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cs-CZ" sz="1800" b="1" dirty="0">
                          <a:effectLst/>
                          <a:latin typeface="+mn-lt"/>
                        </a:rPr>
                        <a:t>4 – méně než 6</a:t>
                      </a:r>
                      <a:endParaRPr lang="cs-CZ" sz="1800" b="1" dirty="0">
                        <a:effectLst/>
                        <a:latin typeface="+mn-lt"/>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cs-CZ" sz="1800" b="1" dirty="0">
                          <a:effectLst/>
                          <a:latin typeface="+mn-lt"/>
                        </a:rPr>
                        <a:t>6 a více</a:t>
                      </a:r>
                      <a:endParaRPr lang="cs-CZ" sz="1800" b="1" dirty="0">
                        <a:effectLst/>
                        <a:latin typeface="+mn-lt"/>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10000"/>
                  </a:ext>
                </a:extLst>
              </a:tr>
              <a:tr h="558697">
                <a:tc>
                  <a:txBody>
                    <a:bodyPr/>
                    <a:lstStyle/>
                    <a:p>
                      <a:pPr algn="ctr">
                        <a:lnSpc>
                          <a:spcPct val="107000"/>
                        </a:lnSpc>
                        <a:spcAft>
                          <a:spcPts val="0"/>
                        </a:spcAft>
                      </a:pPr>
                      <a:r>
                        <a:rPr lang="cs-CZ" sz="1800" b="1">
                          <a:effectLst/>
                          <a:latin typeface="+mn-lt"/>
                        </a:rPr>
                        <a:t>B35</a:t>
                      </a:r>
                      <a:endParaRPr lang="cs-CZ" sz="1800" b="1">
                        <a:effectLst/>
                        <a:latin typeface="+mn-lt"/>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cs-CZ" sz="1800" b="0" dirty="0">
                          <a:effectLst/>
                          <a:latin typeface="+mn-lt"/>
                        </a:rPr>
                        <a:t>79-01-C/01</a:t>
                      </a:r>
                      <a:endParaRPr lang="cs-CZ" sz="1800" b="0" dirty="0">
                        <a:effectLst/>
                        <a:latin typeface="+mn-lt"/>
                        <a:ea typeface="Calibri" panose="020F0502020204030204" pitchFamily="34" charset="0"/>
                        <a:cs typeface="Times New Roman" panose="02020603050405020304" pitchFamily="18" charset="0"/>
                      </a:endParaRPr>
                    </a:p>
                  </a:txBody>
                  <a:tcPr marL="44450" marR="44450" marT="0" marB="0" anchor="ctr"/>
                </a:tc>
                <a:tc>
                  <a:txBody>
                    <a:bodyPr/>
                    <a:lstStyle/>
                    <a:p>
                      <a:pPr>
                        <a:lnSpc>
                          <a:spcPct val="107000"/>
                        </a:lnSpc>
                        <a:spcAft>
                          <a:spcPts val="0"/>
                        </a:spcAft>
                      </a:pPr>
                      <a:r>
                        <a:rPr lang="cs-CZ" sz="1800" b="0" dirty="0">
                          <a:effectLst/>
                          <a:latin typeface="+mn-lt"/>
                        </a:rPr>
                        <a:t>Základní škola (1. stupeň)</a:t>
                      </a:r>
                      <a:endParaRPr lang="cs-CZ" sz="1800" b="0" dirty="0">
                        <a:effectLst/>
                        <a:latin typeface="+mn-lt"/>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cs-CZ" sz="1800" b="0">
                          <a:effectLst/>
                          <a:latin typeface="+mn-lt"/>
                        </a:rPr>
                        <a:t>0</a:t>
                      </a:r>
                      <a:endParaRPr lang="cs-CZ" sz="1800" b="0">
                        <a:effectLst/>
                        <a:latin typeface="+mn-lt"/>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cs-CZ" sz="1800" b="0" dirty="0">
                          <a:effectLst/>
                          <a:latin typeface="+mn-lt"/>
                        </a:rPr>
                        <a:t>20</a:t>
                      </a:r>
                      <a:endParaRPr lang="cs-CZ" sz="1800" b="0" dirty="0">
                        <a:effectLst/>
                        <a:latin typeface="+mn-lt"/>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cs-CZ" sz="1800" b="0" dirty="0">
                          <a:effectLst/>
                          <a:latin typeface="+mn-lt"/>
                        </a:rPr>
                        <a:t>24</a:t>
                      </a:r>
                      <a:endParaRPr lang="cs-CZ" sz="1800" b="0" dirty="0">
                        <a:effectLst/>
                        <a:latin typeface="+mn-lt"/>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10001"/>
                  </a:ext>
                </a:extLst>
              </a:tr>
              <a:tr h="1860308">
                <a:tc>
                  <a:txBody>
                    <a:bodyPr/>
                    <a:lstStyle/>
                    <a:p>
                      <a:pPr algn="ctr">
                        <a:lnSpc>
                          <a:spcPct val="107000"/>
                        </a:lnSpc>
                        <a:spcAft>
                          <a:spcPts val="0"/>
                        </a:spcAft>
                      </a:pPr>
                      <a:r>
                        <a:rPr lang="cs-CZ" sz="1800" b="1">
                          <a:effectLst/>
                          <a:latin typeface="+mn-lt"/>
                        </a:rPr>
                        <a:t>B36</a:t>
                      </a:r>
                      <a:endParaRPr lang="cs-CZ" sz="1800" b="1">
                        <a:effectLst/>
                        <a:latin typeface="+mn-lt"/>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cs-CZ" sz="1800" b="0" dirty="0">
                          <a:effectLst/>
                          <a:latin typeface="+mn-lt"/>
                        </a:rPr>
                        <a:t>79-01-C/01</a:t>
                      </a:r>
                      <a:endParaRPr lang="cs-CZ" sz="1800" b="0" dirty="0">
                        <a:effectLst/>
                        <a:latin typeface="+mn-lt"/>
                        <a:ea typeface="Calibri" panose="020F0502020204030204" pitchFamily="34" charset="0"/>
                        <a:cs typeface="Times New Roman" panose="02020603050405020304" pitchFamily="18" charset="0"/>
                      </a:endParaRPr>
                    </a:p>
                  </a:txBody>
                  <a:tcPr marL="44450" marR="44450" marT="0" marB="0" anchor="ctr"/>
                </a:tc>
                <a:tc>
                  <a:txBody>
                    <a:bodyPr/>
                    <a:lstStyle/>
                    <a:p>
                      <a:pPr algn="just">
                        <a:lnSpc>
                          <a:spcPct val="107000"/>
                        </a:lnSpc>
                        <a:spcAft>
                          <a:spcPts val="0"/>
                        </a:spcAft>
                      </a:pPr>
                      <a:r>
                        <a:rPr lang="cs-CZ" sz="1800" b="0" dirty="0">
                          <a:effectLst/>
                          <a:latin typeface="+mn-lt"/>
                        </a:rPr>
                        <a:t>Základní škola (1. stupeň) zřízená pro žáky s tělesným postižením, závažnými vývojovými poruchami chování, souběžným postižením více vadami nebo autismem</a:t>
                      </a:r>
                      <a:endParaRPr lang="cs-CZ" sz="1800" b="0" dirty="0">
                        <a:effectLst/>
                        <a:latin typeface="+mn-lt"/>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cs-CZ" sz="1800" b="0" dirty="0">
                          <a:effectLst/>
                          <a:latin typeface="+mn-lt"/>
                        </a:rPr>
                        <a:t>0</a:t>
                      </a:r>
                      <a:endParaRPr lang="cs-CZ" sz="1800" b="0" dirty="0">
                        <a:effectLst/>
                        <a:latin typeface="+mn-lt"/>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cs-CZ" sz="1800" b="0" dirty="0">
                          <a:effectLst/>
                          <a:latin typeface="+mn-lt"/>
                        </a:rPr>
                        <a:t>40</a:t>
                      </a:r>
                      <a:endParaRPr lang="cs-CZ" sz="1800" b="0" dirty="0">
                        <a:effectLst/>
                        <a:latin typeface="+mn-lt"/>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cs-CZ" sz="1800" b="0" dirty="0">
                          <a:effectLst/>
                          <a:latin typeface="+mn-lt"/>
                        </a:rPr>
                        <a:t>48</a:t>
                      </a:r>
                      <a:endParaRPr lang="cs-CZ" sz="1800" b="0" dirty="0">
                        <a:effectLst/>
                        <a:latin typeface="+mn-lt"/>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10002"/>
                  </a:ext>
                </a:extLst>
              </a:tr>
              <a:tr h="558697">
                <a:tc>
                  <a:txBody>
                    <a:bodyPr/>
                    <a:lstStyle/>
                    <a:p>
                      <a:pPr algn="ctr">
                        <a:lnSpc>
                          <a:spcPct val="107000"/>
                        </a:lnSpc>
                        <a:spcAft>
                          <a:spcPts val="0"/>
                        </a:spcAft>
                      </a:pPr>
                      <a:r>
                        <a:rPr lang="cs-CZ" sz="1800" b="1">
                          <a:effectLst/>
                          <a:latin typeface="+mn-lt"/>
                        </a:rPr>
                        <a:t>B37</a:t>
                      </a:r>
                      <a:endParaRPr lang="cs-CZ" sz="1800" b="1">
                        <a:effectLst/>
                        <a:latin typeface="+mn-lt"/>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cs-CZ" sz="1800" b="0">
                          <a:effectLst/>
                          <a:latin typeface="+mn-lt"/>
                        </a:rPr>
                        <a:t>79-01-C/01</a:t>
                      </a:r>
                      <a:endParaRPr lang="cs-CZ" sz="1800" b="0">
                        <a:effectLst/>
                        <a:latin typeface="+mn-lt"/>
                        <a:ea typeface="Calibri" panose="020F0502020204030204" pitchFamily="34" charset="0"/>
                        <a:cs typeface="Times New Roman" panose="02020603050405020304" pitchFamily="18" charset="0"/>
                      </a:endParaRPr>
                    </a:p>
                  </a:txBody>
                  <a:tcPr marL="44450" marR="44450" marT="0" marB="0" anchor="ctr"/>
                </a:tc>
                <a:tc>
                  <a:txBody>
                    <a:bodyPr/>
                    <a:lstStyle/>
                    <a:p>
                      <a:pPr>
                        <a:lnSpc>
                          <a:spcPct val="107000"/>
                        </a:lnSpc>
                        <a:spcAft>
                          <a:spcPts val="0"/>
                        </a:spcAft>
                      </a:pPr>
                      <a:r>
                        <a:rPr lang="cs-CZ" sz="1800" b="0">
                          <a:effectLst/>
                          <a:latin typeface="+mn-lt"/>
                        </a:rPr>
                        <a:t>Základní škola (2. stupeň)</a:t>
                      </a:r>
                      <a:endParaRPr lang="cs-CZ" sz="1800" b="0">
                        <a:effectLst/>
                        <a:latin typeface="+mn-lt"/>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cs-CZ" sz="1800" b="0">
                          <a:effectLst/>
                          <a:latin typeface="+mn-lt"/>
                        </a:rPr>
                        <a:t>0</a:t>
                      </a:r>
                      <a:endParaRPr lang="cs-CZ" sz="1800" b="0">
                        <a:effectLst/>
                        <a:latin typeface="+mn-lt"/>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cs-CZ" sz="1800" b="0" dirty="0">
                          <a:effectLst/>
                          <a:latin typeface="+mn-lt"/>
                        </a:rPr>
                        <a:t>26</a:t>
                      </a:r>
                      <a:endParaRPr lang="cs-CZ" sz="1800" b="0" dirty="0">
                        <a:effectLst/>
                        <a:latin typeface="+mn-lt"/>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cs-CZ" sz="1800" b="0" dirty="0">
                          <a:effectLst/>
                          <a:latin typeface="+mn-lt"/>
                        </a:rPr>
                        <a:t>31</a:t>
                      </a:r>
                      <a:endParaRPr lang="cs-CZ" sz="1800" b="0" dirty="0">
                        <a:effectLst/>
                        <a:latin typeface="+mn-lt"/>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10003"/>
                  </a:ext>
                </a:extLst>
              </a:tr>
              <a:tr h="1717822">
                <a:tc>
                  <a:txBody>
                    <a:bodyPr/>
                    <a:lstStyle/>
                    <a:p>
                      <a:pPr algn="ctr">
                        <a:lnSpc>
                          <a:spcPct val="107000"/>
                        </a:lnSpc>
                        <a:spcAft>
                          <a:spcPts val="0"/>
                        </a:spcAft>
                      </a:pPr>
                      <a:r>
                        <a:rPr lang="cs-CZ" sz="1800" b="1" dirty="0">
                          <a:effectLst/>
                          <a:latin typeface="+mn-lt"/>
                        </a:rPr>
                        <a:t>B38</a:t>
                      </a:r>
                      <a:endParaRPr lang="cs-CZ" sz="1800" b="1" dirty="0">
                        <a:effectLst/>
                        <a:latin typeface="+mn-lt"/>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cs-CZ" sz="1800" b="0">
                          <a:effectLst/>
                          <a:latin typeface="+mn-lt"/>
                        </a:rPr>
                        <a:t>79-01-C/01</a:t>
                      </a:r>
                      <a:endParaRPr lang="cs-CZ" sz="1800" b="0">
                        <a:effectLst/>
                        <a:latin typeface="+mn-lt"/>
                        <a:ea typeface="Calibri" panose="020F0502020204030204" pitchFamily="34" charset="0"/>
                        <a:cs typeface="Times New Roman" panose="02020603050405020304" pitchFamily="18" charset="0"/>
                      </a:endParaRPr>
                    </a:p>
                  </a:txBody>
                  <a:tcPr marL="44450" marR="44450" marT="0" marB="0" anchor="ctr"/>
                </a:tc>
                <a:tc>
                  <a:txBody>
                    <a:bodyPr/>
                    <a:lstStyle/>
                    <a:p>
                      <a:pPr algn="just">
                        <a:lnSpc>
                          <a:spcPct val="107000"/>
                        </a:lnSpc>
                        <a:spcAft>
                          <a:spcPts val="0"/>
                        </a:spcAft>
                      </a:pPr>
                      <a:r>
                        <a:rPr lang="cs-CZ" sz="1800" b="0" dirty="0">
                          <a:effectLst/>
                          <a:latin typeface="+mn-lt"/>
                        </a:rPr>
                        <a:t>Základní škola (2. stupeň) zřízená pro žáky s tělesným postižením, závažnými vývojovými poruchami chování, souběžným postižením více vadami nebo autismem</a:t>
                      </a:r>
                      <a:endParaRPr lang="cs-CZ" sz="1800" b="0" dirty="0">
                        <a:effectLst/>
                        <a:latin typeface="+mn-lt"/>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cs-CZ" sz="1800" b="0">
                          <a:effectLst/>
                          <a:latin typeface="+mn-lt"/>
                        </a:rPr>
                        <a:t>0</a:t>
                      </a:r>
                      <a:endParaRPr lang="cs-CZ" sz="1800" b="0">
                        <a:effectLst/>
                        <a:latin typeface="+mn-lt"/>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cs-CZ" sz="1800" b="0" dirty="0">
                          <a:effectLst/>
                          <a:latin typeface="+mn-lt"/>
                        </a:rPr>
                        <a:t>52</a:t>
                      </a:r>
                      <a:endParaRPr lang="cs-CZ" sz="1800" b="0" dirty="0">
                        <a:effectLst/>
                        <a:latin typeface="+mn-lt"/>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cs-CZ" sz="1800" b="0" dirty="0">
                          <a:effectLst/>
                          <a:latin typeface="+mn-lt"/>
                        </a:rPr>
                        <a:t>62</a:t>
                      </a:r>
                      <a:endParaRPr lang="cs-CZ" sz="1800" b="0" dirty="0">
                        <a:effectLst/>
                        <a:latin typeface="+mn-lt"/>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57346563"/>
      </p:ext>
    </p:extLst>
  </p:cSld>
  <p:clrMapOvr>
    <a:masterClrMapping/>
  </p:clrMapOvr>
  <p:transition spd="slow">
    <p:wip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obsah 4"/>
          <p:cNvSpPr>
            <a:spLocks noGrp="1"/>
          </p:cNvSpPr>
          <p:nvPr>
            <p:ph idx="1"/>
          </p:nvPr>
        </p:nvSpPr>
        <p:spPr/>
        <p:txBody>
          <a:bodyPr>
            <a:noAutofit/>
          </a:bodyPr>
          <a:lstStyle/>
          <a:p>
            <a:pPr algn="just"/>
            <a:r>
              <a:rPr lang="cs-CZ" sz="2200" dirty="0"/>
              <a:t>Řádek </a:t>
            </a:r>
            <a:r>
              <a:rPr lang="cs-CZ" sz="2200" b="1" dirty="0"/>
              <a:t>B35</a:t>
            </a:r>
            <a:r>
              <a:rPr lang="cs-CZ" sz="2200" dirty="0"/>
              <a:t> se použije pro výpočet </a:t>
            </a:r>
            <a:r>
              <a:rPr lang="cs-CZ" sz="2200" dirty="0" err="1"/>
              <a:t>PHAmax</a:t>
            </a:r>
            <a:r>
              <a:rPr lang="cs-CZ" sz="2200" dirty="0"/>
              <a:t> pro třídy 16/9 na 1. stupni, </a:t>
            </a:r>
          </a:p>
          <a:p>
            <a:pPr algn="just"/>
            <a:r>
              <a:rPr lang="cs-CZ" sz="2200" dirty="0"/>
              <a:t>řádek </a:t>
            </a:r>
            <a:r>
              <a:rPr lang="cs-CZ" sz="2200" b="1" dirty="0"/>
              <a:t>B36 </a:t>
            </a:r>
            <a:r>
              <a:rPr lang="cs-CZ" sz="2200" dirty="0"/>
              <a:t>se použije pro výpočet </a:t>
            </a:r>
            <a:r>
              <a:rPr lang="cs-CZ" sz="2200" dirty="0" err="1"/>
              <a:t>PHAmax</a:t>
            </a:r>
            <a:r>
              <a:rPr lang="cs-CZ" sz="2200" dirty="0"/>
              <a:t> pro třídy 16/9 zřízené pro žáky s tělesným postižením, závažnými vývojovými poruchami chování, souběžným postižením více vadami nebo autismem na 1. stupni, </a:t>
            </a:r>
          </a:p>
          <a:p>
            <a:pPr algn="just"/>
            <a:r>
              <a:rPr lang="cs-CZ" sz="2200" dirty="0"/>
              <a:t>řádek </a:t>
            </a:r>
            <a:r>
              <a:rPr lang="cs-CZ" sz="2200" b="1" dirty="0"/>
              <a:t>B37 </a:t>
            </a:r>
            <a:r>
              <a:rPr lang="cs-CZ" sz="2200" dirty="0"/>
              <a:t>se použije pro výpočet </a:t>
            </a:r>
            <a:r>
              <a:rPr lang="cs-CZ" sz="2200" dirty="0" err="1"/>
              <a:t>PHAmax</a:t>
            </a:r>
            <a:r>
              <a:rPr lang="cs-CZ" sz="2200" dirty="0"/>
              <a:t> pro třídy 16/9 na 2. stupni, </a:t>
            </a:r>
          </a:p>
          <a:p>
            <a:pPr algn="just"/>
            <a:r>
              <a:rPr lang="cs-CZ" sz="2200" dirty="0"/>
              <a:t>řádek </a:t>
            </a:r>
            <a:r>
              <a:rPr lang="cs-CZ" sz="2200" b="1" dirty="0"/>
              <a:t>B38 </a:t>
            </a:r>
            <a:r>
              <a:rPr lang="cs-CZ" sz="2200" dirty="0"/>
              <a:t>se použije pro výpočet </a:t>
            </a:r>
            <a:r>
              <a:rPr lang="cs-CZ" sz="2200" dirty="0" err="1"/>
              <a:t>PHAmax</a:t>
            </a:r>
            <a:r>
              <a:rPr lang="cs-CZ" sz="2200" dirty="0"/>
              <a:t> pro třídy 16/9 zřízené pro žáky s tělesným postižením, závažnými vývojovými poruchami chování, souběžným postižením více vadami nebo autismem na 2. stupni. </a:t>
            </a:r>
          </a:p>
          <a:p>
            <a:pPr algn="just"/>
            <a:endParaRPr lang="cs-CZ" sz="2200" dirty="0"/>
          </a:p>
        </p:txBody>
      </p:sp>
      <p:sp>
        <p:nvSpPr>
          <p:cNvPr id="6" name="Obdélník 5"/>
          <p:cNvSpPr/>
          <p:nvPr/>
        </p:nvSpPr>
        <p:spPr>
          <a:xfrm>
            <a:off x="4888374" y="476673"/>
            <a:ext cx="5744130" cy="584775"/>
          </a:xfrm>
          <a:prstGeom prst="rect">
            <a:avLst/>
          </a:prstGeom>
        </p:spPr>
        <p:txBody>
          <a:bodyPr wrap="square">
            <a:spAutoFit/>
          </a:bodyPr>
          <a:lstStyle/>
          <a:p>
            <a:pPr algn="r"/>
            <a:r>
              <a:rPr lang="pl-PL" sz="3200" b="1" dirty="0">
                <a:solidFill>
                  <a:schemeClr val="bg1"/>
                </a:solidFill>
              </a:rPr>
              <a:t>PHAmax v základních školách</a:t>
            </a:r>
            <a:endParaRPr lang="cs-CZ" sz="3200" dirty="0">
              <a:solidFill>
                <a:schemeClr val="bg1"/>
              </a:solidFill>
            </a:endParaRPr>
          </a:p>
        </p:txBody>
      </p:sp>
    </p:spTree>
    <p:extLst>
      <p:ext uri="{BB962C8B-B14F-4D97-AF65-F5344CB8AC3E}">
        <p14:creationId xmlns:p14="http://schemas.microsoft.com/office/powerpoint/2010/main" val="3975596690"/>
      </p:ext>
    </p:extLst>
  </p:cSld>
  <p:clrMapOvr>
    <a:masterClrMapping/>
  </p:clrMapOvr>
  <p:transition spd="slow">
    <p:wip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Nadpis 12"/>
          <p:cNvSpPr>
            <a:spLocks noGrp="1"/>
          </p:cNvSpPr>
          <p:nvPr>
            <p:ph type="title"/>
          </p:nvPr>
        </p:nvSpPr>
        <p:spPr>
          <a:xfrm>
            <a:off x="4511824" y="274638"/>
            <a:ext cx="6048672" cy="634082"/>
          </a:xfrm>
        </p:spPr>
        <p:txBody>
          <a:bodyPr/>
          <a:lstStyle/>
          <a:p>
            <a:pPr algn="r"/>
            <a:r>
              <a:rPr lang="pl-PL" sz="3200" b="1" dirty="0">
                <a:solidFill>
                  <a:schemeClr val="bg1"/>
                </a:solidFill>
              </a:rPr>
              <a:t>PHAmax v základních školách</a:t>
            </a:r>
            <a:br>
              <a:rPr lang="cs-CZ" dirty="0">
                <a:solidFill>
                  <a:schemeClr val="bg1"/>
                </a:solidFill>
              </a:rPr>
            </a:br>
            <a:endParaRPr lang="cs-CZ" dirty="0"/>
          </a:p>
        </p:txBody>
      </p:sp>
      <p:graphicFrame>
        <p:nvGraphicFramePr>
          <p:cNvPr id="12" name="Zástupný symbol pro obsah 11"/>
          <p:cNvGraphicFramePr>
            <a:graphicFrameLocks noGrp="1"/>
          </p:cNvGraphicFramePr>
          <p:nvPr>
            <p:ph idx="4294967295"/>
          </p:nvPr>
        </p:nvGraphicFramePr>
        <p:xfrm>
          <a:off x="1703512" y="1412875"/>
          <a:ext cx="8640960" cy="5184574"/>
        </p:xfrm>
        <a:graphic>
          <a:graphicData uri="http://schemas.openxmlformats.org/drawingml/2006/table">
            <a:tbl>
              <a:tblPr firstRow="1" firstCol="1" bandRow="1">
                <a:tableStyleId>{5C22544A-7EE6-4342-B048-85BDC9FD1C3A}</a:tableStyleId>
              </a:tblPr>
              <a:tblGrid>
                <a:gridCol w="550525">
                  <a:extLst>
                    <a:ext uri="{9D8B030D-6E8A-4147-A177-3AD203B41FA5}">
                      <a16:colId xmlns:a16="http://schemas.microsoft.com/office/drawing/2014/main" val="20000"/>
                    </a:ext>
                  </a:extLst>
                </a:gridCol>
                <a:gridCol w="1017158">
                  <a:extLst>
                    <a:ext uri="{9D8B030D-6E8A-4147-A177-3AD203B41FA5}">
                      <a16:colId xmlns:a16="http://schemas.microsoft.com/office/drawing/2014/main" val="20001"/>
                    </a:ext>
                  </a:extLst>
                </a:gridCol>
                <a:gridCol w="3352462">
                  <a:extLst>
                    <a:ext uri="{9D8B030D-6E8A-4147-A177-3AD203B41FA5}">
                      <a16:colId xmlns:a16="http://schemas.microsoft.com/office/drawing/2014/main" val="20002"/>
                    </a:ext>
                  </a:extLst>
                </a:gridCol>
                <a:gridCol w="1389925">
                  <a:extLst>
                    <a:ext uri="{9D8B030D-6E8A-4147-A177-3AD203B41FA5}">
                      <a16:colId xmlns:a16="http://schemas.microsoft.com/office/drawing/2014/main" val="20003"/>
                    </a:ext>
                  </a:extLst>
                </a:gridCol>
                <a:gridCol w="2330890">
                  <a:extLst>
                    <a:ext uri="{9D8B030D-6E8A-4147-A177-3AD203B41FA5}">
                      <a16:colId xmlns:a16="http://schemas.microsoft.com/office/drawing/2014/main" val="20004"/>
                    </a:ext>
                  </a:extLst>
                </a:gridCol>
              </a:tblGrid>
              <a:tr h="682197">
                <a:tc gridSpan="3">
                  <a:txBody>
                    <a:bodyPr/>
                    <a:lstStyle/>
                    <a:p>
                      <a:pPr>
                        <a:lnSpc>
                          <a:spcPct val="107000"/>
                        </a:lnSpc>
                        <a:spcAft>
                          <a:spcPts val="0"/>
                        </a:spcAft>
                      </a:pPr>
                      <a:r>
                        <a:rPr lang="cs-CZ" sz="1800" dirty="0">
                          <a:effectLst/>
                        </a:rPr>
                        <a:t>Základní škola speciální</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hMerge="1">
                  <a:txBody>
                    <a:bodyPr/>
                    <a:lstStyle/>
                    <a:p>
                      <a:endParaRPr lang="cs-CZ"/>
                    </a:p>
                  </a:txBody>
                  <a:tcPr/>
                </a:tc>
                <a:tc hMerge="1">
                  <a:txBody>
                    <a:bodyPr/>
                    <a:lstStyle/>
                    <a:p>
                      <a:endParaRPr lang="cs-CZ"/>
                    </a:p>
                  </a:txBody>
                  <a:tcPr/>
                </a:tc>
                <a:tc>
                  <a:txBody>
                    <a:bodyPr/>
                    <a:lstStyle/>
                    <a:p>
                      <a:pPr algn="ctr">
                        <a:lnSpc>
                          <a:spcPct val="107000"/>
                        </a:lnSpc>
                        <a:spcAft>
                          <a:spcPts val="0"/>
                        </a:spcAft>
                      </a:pPr>
                      <a:r>
                        <a:rPr lang="cs-CZ" sz="1800">
                          <a:effectLst/>
                        </a:rPr>
                        <a:t>méně než 4</a:t>
                      </a:r>
                      <a:endParaRPr lang="cs-CZ"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cs-CZ" sz="1800">
                          <a:effectLst/>
                        </a:rPr>
                        <a:t>4 a více</a:t>
                      </a:r>
                      <a:endParaRPr lang="cs-CZ"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10000"/>
                  </a:ext>
                </a:extLst>
              </a:tr>
              <a:tr h="682197">
                <a:tc>
                  <a:txBody>
                    <a:bodyPr/>
                    <a:lstStyle/>
                    <a:p>
                      <a:pPr algn="ctr">
                        <a:lnSpc>
                          <a:spcPct val="107000"/>
                        </a:lnSpc>
                        <a:spcAft>
                          <a:spcPts val="0"/>
                        </a:spcAft>
                      </a:pPr>
                      <a:r>
                        <a:rPr lang="cs-CZ" sz="1800">
                          <a:effectLst/>
                        </a:rPr>
                        <a:t>B39</a:t>
                      </a:r>
                      <a:endParaRPr lang="cs-CZ"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cs-CZ" sz="1800">
                          <a:effectLst/>
                        </a:rPr>
                        <a:t>79-01-B/01</a:t>
                      </a:r>
                      <a:endParaRPr lang="cs-CZ"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nSpc>
                          <a:spcPct val="107000"/>
                        </a:lnSpc>
                        <a:spcAft>
                          <a:spcPts val="0"/>
                        </a:spcAft>
                      </a:pPr>
                      <a:r>
                        <a:rPr lang="cs-CZ" sz="1800" dirty="0">
                          <a:effectLst/>
                        </a:rPr>
                        <a:t>Základní škola speciální (I. díl, 1. stupeň)</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cs-CZ" sz="1800" dirty="0">
                          <a:effectLst/>
                        </a:rPr>
                        <a:t>0</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cs-CZ" sz="1800" dirty="0">
                          <a:effectLst/>
                        </a:rPr>
                        <a:t>23</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10001"/>
                  </a:ext>
                </a:extLst>
              </a:tr>
              <a:tr h="2993968">
                <a:tc>
                  <a:txBody>
                    <a:bodyPr/>
                    <a:lstStyle/>
                    <a:p>
                      <a:pPr algn="ctr">
                        <a:lnSpc>
                          <a:spcPct val="107000"/>
                        </a:lnSpc>
                        <a:spcAft>
                          <a:spcPts val="0"/>
                        </a:spcAft>
                      </a:pPr>
                      <a:r>
                        <a:rPr lang="cs-CZ" sz="1800" dirty="0">
                          <a:effectLst/>
                        </a:rPr>
                        <a:t>B40</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cs-CZ" sz="1800">
                          <a:effectLst/>
                        </a:rPr>
                        <a:t>79-01-B/01</a:t>
                      </a:r>
                      <a:endParaRPr lang="cs-CZ"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just">
                        <a:lnSpc>
                          <a:spcPct val="107000"/>
                        </a:lnSpc>
                        <a:spcAft>
                          <a:spcPts val="0"/>
                        </a:spcAft>
                      </a:pPr>
                      <a:r>
                        <a:rPr lang="cs-CZ" sz="1800">
                          <a:effectLst/>
                        </a:rPr>
                        <a:t>Základní škola speciální (I. díl, 1. stupeň) v případě vzdělávání žáků se závažnými vývojovými poruchami chování, tělesným postižením, souběžným postižením více vadami nebo autismem. </a:t>
                      </a:r>
                      <a:endParaRPr lang="cs-CZ"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cs-CZ" sz="1800">
                          <a:effectLst/>
                        </a:rPr>
                        <a:t>0</a:t>
                      </a:r>
                      <a:endParaRPr lang="cs-CZ"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cs-CZ" sz="1800" dirty="0">
                          <a:effectLst/>
                        </a:rPr>
                        <a:t>69</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10002"/>
                  </a:ext>
                </a:extLst>
              </a:tr>
              <a:tr h="826212">
                <a:tc>
                  <a:txBody>
                    <a:bodyPr/>
                    <a:lstStyle/>
                    <a:p>
                      <a:pPr algn="ctr">
                        <a:lnSpc>
                          <a:spcPct val="107000"/>
                        </a:lnSpc>
                        <a:spcAft>
                          <a:spcPts val="0"/>
                        </a:spcAft>
                      </a:pPr>
                      <a:r>
                        <a:rPr lang="cs-CZ" sz="1800">
                          <a:effectLst/>
                        </a:rPr>
                        <a:t>B41</a:t>
                      </a:r>
                      <a:endParaRPr lang="cs-CZ"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cs-CZ" sz="1800">
                          <a:effectLst/>
                        </a:rPr>
                        <a:t>79-01-B/01</a:t>
                      </a:r>
                      <a:endParaRPr lang="cs-CZ"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nSpc>
                          <a:spcPct val="107000"/>
                        </a:lnSpc>
                        <a:spcAft>
                          <a:spcPts val="0"/>
                        </a:spcAft>
                      </a:pPr>
                      <a:r>
                        <a:rPr lang="cs-CZ" sz="1800">
                          <a:effectLst/>
                        </a:rPr>
                        <a:t>Základní škola speciální (I. díl, 2. stupeň)</a:t>
                      </a:r>
                      <a:endParaRPr lang="cs-CZ"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cs-CZ" sz="1800">
                          <a:effectLst/>
                        </a:rPr>
                        <a:t>0</a:t>
                      </a:r>
                      <a:endParaRPr lang="cs-CZ"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cs-CZ" sz="1800" dirty="0">
                          <a:effectLst/>
                        </a:rPr>
                        <a:t>29</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634613213"/>
      </p:ext>
    </p:extLst>
  </p:cSld>
  <p:clrMapOvr>
    <a:masterClrMapping/>
  </p:clrMapOvr>
  <p:transition spd="slow">
    <p:wip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Nadpis 10"/>
          <p:cNvSpPr>
            <a:spLocks noGrp="1"/>
          </p:cNvSpPr>
          <p:nvPr>
            <p:ph type="title"/>
          </p:nvPr>
        </p:nvSpPr>
        <p:spPr>
          <a:xfrm>
            <a:off x="4943872" y="593252"/>
            <a:ext cx="5554960" cy="216024"/>
          </a:xfrm>
        </p:spPr>
        <p:txBody>
          <a:bodyPr/>
          <a:lstStyle/>
          <a:p>
            <a:r>
              <a:rPr lang="pl-PL" sz="3200" b="1" dirty="0">
                <a:solidFill>
                  <a:schemeClr val="bg1"/>
                </a:solidFill>
              </a:rPr>
              <a:t>PHAPmax v základních školách</a:t>
            </a:r>
            <a:br>
              <a:rPr lang="cs-CZ" dirty="0">
                <a:solidFill>
                  <a:schemeClr val="bg1"/>
                </a:solidFill>
              </a:rPr>
            </a:br>
            <a:endParaRPr lang="cs-CZ" dirty="0"/>
          </a:p>
        </p:txBody>
      </p:sp>
      <p:graphicFrame>
        <p:nvGraphicFramePr>
          <p:cNvPr id="7" name="Zástupný symbol pro obsah 6"/>
          <p:cNvGraphicFramePr>
            <a:graphicFrameLocks noGrp="1"/>
          </p:cNvGraphicFramePr>
          <p:nvPr>
            <p:ph idx="4294967295"/>
          </p:nvPr>
        </p:nvGraphicFramePr>
        <p:xfrm>
          <a:off x="1631504" y="1347788"/>
          <a:ext cx="8784976" cy="5105548"/>
        </p:xfrm>
        <a:graphic>
          <a:graphicData uri="http://schemas.openxmlformats.org/drawingml/2006/table">
            <a:tbl>
              <a:tblPr firstRow="1" firstCol="1" bandRow="1">
                <a:tableStyleId>{5C22544A-7EE6-4342-B048-85BDC9FD1C3A}</a:tableStyleId>
              </a:tblPr>
              <a:tblGrid>
                <a:gridCol w="825287">
                  <a:extLst>
                    <a:ext uri="{9D8B030D-6E8A-4147-A177-3AD203B41FA5}">
                      <a16:colId xmlns:a16="http://schemas.microsoft.com/office/drawing/2014/main" val="20000"/>
                    </a:ext>
                  </a:extLst>
                </a:gridCol>
                <a:gridCol w="1615660">
                  <a:extLst>
                    <a:ext uri="{9D8B030D-6E8A-4147-A177-3AD203B41FA5}">
                      <a16:colId xmlns:a16="http://schemas.microsoft.com/office/drawing/2014/main" val="20001"/>
                    </a:ext>
                  </a:extLst>
                </a:gridCol>
                <a:gridCol w="4124361">
                  <a:extLst>
                    <a:ext uri="{9D8B030D-6E8A-4147-A177-3AD203B41FA5}">
                      <a16:colId xmlns:a16="http://schemas.microsoft.com/office/drawing/2014/main" val="20002"/>
                    </a:ext>
                  </a:extLst>
                </a:gridCol>
                <a:gridCol w="1262560">
                  <a:extLst>
                    <a:ext uri="{9D8B030D-6E8A-4147-A177-3AD203B41FA5}">
                      <a16:colId xmlns:a16="http://schemas.microsoft.com/office/drawing/2014/main" val="20003"/>
                    </a:ext>
                  </a:extLst>
                </a:gridCol>
                <a:gridCol w="957108">
                  <a:extLst>
                    <a:ext uri="{9D8B030D-6E8A-4147-A177-3AD203B41FA5}">
                      <a16:colId xmlns:a16="http://schemas.microsoft.com/office/drawing/2014/main" val="20004"/>
                    </a:ext>
                  </a:extLst>
                </a:gridCol>
              </a:tblGrid>
              <a:tr h="1968375">
                <a:tc>
                  <a:txBody>
                    <a:bodyPr/>
                    <a:lstStyle/>
                    <a:p>
                      <a:pPr algn="ctr">
                        <a:lnSpc>
                          <a:spcPct val="107000"/>
                        </a:lnSpc>
                        <a:spcAft>
                          <a:spcPts val="0"/>
                        </a:spcAft>
                      </a:pPr>
                      <a:r>
                        <a:rPr lang="cs-CZ" sz="1800" dirty="0">
                          <a:effectLst/>
                          <a:latin typeface="+mn-lt"/>
                        </a:rPr>
                        <a:t>B42</a:t>
                      </a:r>
                      <a:endParaRPr lang="cs-CZ" sz="1800" dirty="0">
                        <a:effectLst/>
                        <a:latin typeface="+mn-lt"/>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cs-CZ" sz="1800" dirty="0">
                          <a:effectLst/>
                          <a:latin typeface="+mn-lt"/>
                        </a:rPr>
                        <a:t>79-01-B/01</a:t>
                      </a:r>
                      <a:endParaRPr lang="cs-CZ" sz="1800" dirty="0">
                        <a:effectLst/>
                        <a:latin typeface="+mn-lt"/>
                        <a:ea typeface="Calibri" panose="020F0502020204030204" pitchFamily="34" charset="0"/>
                        <a:cs typeface="Times New Roman" panose="02020603050405020304" pitchFamily="18" charset="0"/>
                      </a:endParaRPr>
                    </a:p>
                  </a:txBody>
                  <a:tcPr marL="44450" marR="44450" marT="0" marB="0" anchor="ctr"/>
                </a:tc>
                <a:tc>
                  <a:txBody>
                    <a:bodyPr/>
                    <a:lstStyle/>
                    <a:p>
                      <a:pPr algn="just">
                        <a:lnSpc>
                          <a:spcPct val="107000"/>
                        </a:lnSpc>
                        <a:spcAft>
                          <a:spcPts val="0"/>
                        </a:spcAft>
                      </a:pPr>
                      <a:r>
                        <a:rPr lang="cs-CZ" sz="1800" dirty="0">
                          <a:effectLst/>
                          <a:latin typeface="+mn-lt"/>
                        </a:rPr>
                        <a:t>Základní škola speciální (I. díl, 2. stupeň) v případě vzdělávání žáků se závažnými vývojovými poruchami chování, tělesným postižením, souběžným postižením více vadami nebo autismem. </a:t>
                      </a:r>
                      <a:endParaRPr lang="cs-CZ" sz="1800" dirty="0">
                        <a:effectLst/>
                        <a:latin typeface="+mn-lt"/>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cs-CZ" sz="1800" dirty="0">
                          <a:effectLst/>
                          <a:latin typeface="+mn-lt"/>
                        </a:rPr>
                        <a:t>0</a:t>
                      </a:r>
                      <a:endParaRPr lang="cs-CZ" sz="1800" dirty="0">
                        <a:effectLst/>
                        <a:latin typeface="+mn-lt"/>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cs-CZ" sz="1800" dirty="0">
                          <a:effectLst/>
                          <a:latin typeface="+mn-lt"/>
                        </a:rPr>
                        <a:t>87</a:t>
                      </a:r>
                      <a:endParaRPr lang="cs-CZ" sz="1800" dirty="0">
                        <a:effectLst/>
                        <a:latin typeface="+mn-lt"/>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10000"/>
                  </a:ext>
                </a:extLst>
              </a:tr>
              <a:tr h="582175">
                <a:tc>
                  <a:txBody>
                    <a:bodyPr/>
                    <a:lstStyle/>
                    <a:p>
                      <a:pPr algn="ctr">
                        <a:lnSpc>
                          <a:spcPct val="107000"/>
                        </a:lnSpc>
                        <a:spcAft>
                          <a:spcPts val="0"/>
                        </a:spcAft>
                      </a:pPr>
                      <a:r>
                        <a:rPr lang="cs-CZ" sz="1800" dirty="0">
                          <a:effectLst/>
                          <a:latin typeface="+mn-lt"/>
                        </a:rPr>
                        <a:t>B43</a:t>
                      </a:r>
                      <a:endParaRPr lang="cs-CZ" sz="1800" dirty="0">
                        <a:effectLst/>
                        <a:latin typeface="+mn-lt"/>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cs-CZ" sz="1800">
                          <a:effectLst/>
                          <a:latin typeface="+mn-lt"/>
                        </a:rPr>
                        <a:t>79-01-B/01</a:t>
                      </a:r>
                      <a:endParaRPr lang="cs-CZ" sz="1800">
                        <a:effectLst/>
                        <a:latin typeface="+mn-lt"/>
                        <a:ea typeface="Calibri" panose="020F0502020204030204" pitchFamily="34" charset="0"/>
                        <a:cs typeface="Times New Roman" panose="02020603050405020304" pitchFamily="18" charset="0"/>
                      </a:endParaRPr>
                    </a:p>
                  </a:txBody>
                  <a:tcPr marL="44450" marR="44450" marT="0" marB="0" anchor="ctr"/>
                </a:tc>
                <a:tc>
                  <a:txBody>
                    <a:bodyPr/>
                    <a:lstStyle/>
                    <a:p>
                      <a:pPr algn="just">
                        <a:lnSpc>
                          <a:spcPct val="107000"/>
                        </a:lnSpc>
                        <a:spcAft>
                          <a:spcPts val="0"/>
                        </a:spcAft>
                      </a:pPr>
                      <a:r>
                        <a:rPr lang="cs-CZ" sz="1800" dirty="0">
                          <a:effectLst/>
                          <a:latin typeface="+mn-lt"/>
                        </a:rPr>
                        <a:t>Základní škola speciální (II. díl) </a:t>
                      </a:r>
                      <a:endParaRPr lang="cs-CZ" sz="1800" dirty="0">
                        <a:effectLst/>
                        <a:latin typeface="+mn-lt"/>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cs-CZ" sz="1800" dirty="0">
                          <a:effectLst/>
                          <a:latin typeface="+mn-lt"/>
                        </a:rPr>
                        <a:t>0</a:t>
                      </a:r>
                      <a:endParaRPr lang="cs-CZ" sz="1800" dirty="0">
                        <a:effectLst/>
                        <a:latin typeface="+mn-lt"/>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cs-CZ" sz="1800" dirty="0">
                          <a:effectLst/>
                          <a:latin typeface="+mn-lt"/>
                        </a:rPr>
                        <a:t>42</a:t>
                      </a:r>
                      <a:endParaRPr lang="cs-CZ" sz="1800" dirty="0">
                        <a:effectLst/>
                        <a:latin typeface="+mn-lt"/>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10001"/>
                  </a:ext>
                </a:extLst>
              </a:tr>
              <a:tr h="2554998">
                <a:tc>
                  <a:txBody>
                    <a:bodyPr/>
                    <a:lstStyle/>
                    <a:p>
                      <a:pPr algn="ctr">
                        <a:lnSpc>
                          <a:spcPct val="107000"/>
                        </a:lnSpc>
                        <a:spcAft>
                          <a:spcPts val="0"/>
                        </a:spcAft>
                      </a:pPr>
                      <a:r>
                        <a:rPr lang="cs-CZ" sz="1800">
                          <a:effectLst/>
                          <a:latin typeface="+mn-lt"/>
                        </a:rPr>
                        <a:t>B44</a:t>
                      </a:r>
                      <a:endParaRPr lang="cs-CZ" sz="1800">
                        <a:effectLst/>
                        <a:latin typeface="+mn-lt"/>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cs-CZ" sz="1800">
                          <a:effectLst/>
                          <a:latin typeface="+mn-lt"/>
                        </a:rPr>
                        <a:t>79-01-B/01</a:t>
                      </a:r>
                      <a:endParaRPr lang="cs-CZ" sz="1800">
                        <a:effectLst/>
                        <a:latin typeface="+mn-lt"/>
                        <a:ea typeface="Calibri" panose="020F0502020204030204" pitchFamily="34" charset="0"/>
                        <a:cs typeface="Times New Roman" panose="02020603050405020304" pitchFamily="18" charset="0"/>
                      </a:endParaRPr>
                    </a:p>
                  </a:txBody>
                  <a:tcPr marL="44450" marR="44450" marT="0" marB="0" anchor="ctr"/>
                </a:tc>
                <a:tc>
                  <a:txBody>
                    <a:bodyPr/>
                    <a:lstStyle/>
                    <a:p>
                      <a:pPr algn="just">
                        <a:lnSpc>
                          <a:spcPct val="107000"/>
                        </a:lnSpc>
                        <a:spcAft>
                          <a:spcPts val="0"/>
                        </a:spcAft>
                      </a:pPr>
                      <a:r>
                        <a:rPr lang="cs-CZ" sz="1800" dirty="0">
                          <a:effectLst/>
                          <a:latin typeface="+mn-lt"/>
                        </a:rPr>
                        <a:t>Základní škola speciální (II. díl) v případě vzdělávání žáků se závažnými vývojovými poruchami chování, tělesným postižením, souběžným postižením více vadami nebo autismem.</a:t>
                      </a:r>
                      <a:r>
                        <a:rPr lang="cs-CZ" sz="1800" baseline="30000" dirty="0">
                          <a:effectLst/>
                          <a:latin typeface="+mn-lt"/>
                        </a:rPr>
                        <a:t> </a:t>
                      </a:r>
                      <a:endParaRPr lang="cs-CZ" sz="1800" dirty="0">
                        <a:effectLst/>
                        <a:latin typeface="+mn-lt"/>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cs-CZ" sz="1800" dirty="0">
                          <a:effectLst/>
                          <a:latin typeface="+mn-lt"/>
                        </a:rPr>
                        <a:t>0</a:t>
                      </a:r>
                      <a:endParaRPr lang="cs-CZ" sz="1800" dirty="0">
                        <a:effectLst/>
                        <a:latin typeface="+mn-lt"/>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cs-CZ" sz="1800" dirty="0">
                          <a:effectLst/>
                          <a:latin typeface="+mn-lt"/>
                        </a:rPr>
                        <a:t>63</a:t>
                      </a:r>
                      <a:endParaRPr lang="cs-CZ" sz="1800" dirty="0">
                        <a:effectLst/>
                        <a:latin typeface="+mn-lt"/>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10002"/>
                  </a:ext>
                </a:extLst>
              </a:tr>
            </a:tbl>
          </a:graphicData>
        </a:graphic>
      </p:graphicFrame>
      <p:sp>
        <p:nvSpPr>
          <p:cNvPr id="8" name="Rectangle 4"/>
          <p:cNvSpPr>
            <a:spLocks noChangeArrowheads="1"/>
          </p:cNvSpPr>
          <p:nvPr/>
        </p:nvSpPr>
        <p:spPr bwMode="auto">
          <a:xfrm>
            <a:off x="1855842" y="1018081"/>
            <a:ext cx="1136777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fontAlgn="base" hangingPunct="0">
              <a:spcBef>
                <a:spcPct val="0"/>
              </a:spcBef>
              <a:spcAft>
                <a:spcPct val="0"/>
              </a:spcAft>
            </a:pPr>
            <a:br>
              <a:rPr lang="cs-CZ" altLang="cs-CZ">
                <a:latin typeface="Arial" panose="020B0604020202020204" pitchFamily="34" charset="0"/>
              </a:rPr>
            </a:br>
            <a:endParaRPr lang="cs-CZ" altLang="cs-CZ">
              <a:latin typeface="Arial" panose="020B0604020202020204" pitchFamily="34" charset="0"/>
            </a:endParaRPr>
          </a:p>
        </p:txBody>
      </p:sp>
      <p:sp>
        <p:nvSpPr>
          <p:cNvPr id="9" name="Rectangle 5"/>
          <p:cNvSpPr>
            <a:spLocks noChangeArrowheads="1"/>
          </p:cNvSpPr>
          <p:nvPr/>
        </p:nvSpPr>
        <p:spPr bwMode="auto">
          <a:xfrm>
            <a:off x="3345696" y="1159754"/>
            <a:ext cx="3751760" cy="369332"/>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cs-CZ"/>
          </a:p>
        </p:txBody>
      </p:sp>
    </p:spTree>
    <p:extLst>
      <p:ext uri="{BB962C8B-B14F-4D97-AF65-F5344CB8AC3E}">
        <p14:creationId xmlns:p14="http://schemas.microsoft.com/office/powerpoint/2010/main" val="3582043612"/>
      </p:ext>
    </p:extLst>
  </p:cSld>
  <p:clrMapOvr>
    <a:masterClrMapping/>
  </p:clrMapOvr>
  <p:transition spd="slow">
    <p:wip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1"/>
          <p:cNvSpPr>
            <a:spLocks noGrp="1"/>
          </p:cNvSpPr>
          <p:nvPr>
            <p:ph idx="1"/>
          </p:nvPr>
        </p:nvSpPr>
        <p:spPr>
          <a:xfrm>
            <a:off x="2567608" y="1268760"/>
            <a:ext cx="7560840" cy="5112568"/>
          </a:xfrm>
        </p:spPr>
        <p:txBody>
          <a:bodyPr>
            <a:normAutofit/>
          </a:bodyPr>
          <a:lstStyle/>
          <a:p>
            <a:pPr lvl="1" indent="-342900" algn="just">
              <a:buFont typeface="Arial" panose="020B0604020202020204" pitchFamily="34" charset="0"/>
              <a:buChar char="•"/>
            </a:pPr>
            <a:r>
              <a:rPr lang="cs-CZ" sz="2400" dirty="0"/>
              <a:t>Řádek </a:t>
            </a:r>
            <a:r>
              <a:rPr lang="cs-CZ" sz="2400" b="1" dirty="0"/>
              <a:t>B39</a:t>
            </a:r>
            <a:r>
              <a:rPr lang="cs-CZ" sz="2400" dirty="0"/>
              <a:t> se použije pro výpočet </a:t>
            </a:r>
            <a:r>
              <a:rPr lang="cs-CZ" sz="2400" dirty="0" err="1"/>
              <a:t>PHAmax</a:t>
            </a:r>
            <a:r>
              <a:rPr lang="cs-CZ" sz="2400" dirty="0"/>
              <a:t> pro třídy základní školy speciální s výukou podle rámcového vzdělávacího programu Základní školy speciální I.díl,1.stupeň, </a:t>
            </a:r>
          </a:p>
          <a:p>
            <a:pPr lvl="1" indent="-342900" algn="just">
              <a:buFont typeface="Arial" panose="020B0604020202020204" pitchFamily="34" charset="0"/>
              <a:buChar char="•"/>
            </a:pPr>
            <a:endParaRPr lang="cs-CZ" sz="2400" dirty="0"/>
          </a:p>
          <a:p>
            <a:pPr lvl="1" indent="-342900" algn="just">
              <a:buFont typeface="Arial" panose="020B0604020202020204" pitchFamily="34" charset="0"/>
              <a:buChar char="•"/>
            </a:pPr>
            <a:r>
              <a:rPr lang="cs-CZ" sz="2400" dirty="0"/>
              <a:t>řádek </a:t>
            </a:r>
            <a:r>
              <a:rPr lang="cs-CZ" sz="2400" b="1" dirty="0"/>
              <a:t>B40</a:t>
            </a:r>
            <a:r>
              <a:rPr lang="cs-CZ" sz="2400" dirty="0"/>
              <a:t> se použije pro výpočet </a:t>
            </a:r>
            <a:r>
              <a:rPr lang="cs-CZ" sz="2400" dirty="0" err="1"/>
              <a:t>PHAmax</a:t>
            </a:r>
            <a:r>
              <a:rPr lang="cs-CZ" sz="2400" dirty="0"/>
              <a:t> pro třídy základní školy speciální s výukou podle rámcového vzdělávacího programu Základní škola speciální I.díl,1.stupeň, v případě vzdělávání žáků se závažnými vývojovými poruchami chování, tělesným postižením, souběžným postižením více vadami nebo autismem, </a:t>
            </a:r>
          </a:p>
          <a:p>
            <a:pPr marL="400050" lvl="1" indent="0" algn="just">
              <a:buNone/>
            </a:pPr>
            <a:endParaRPr lang="cs-CZ" sz="2200" dirty="0">
              <a:latin typeface="Helvetica Narrow"/>
            </a:endParaRPr>
          </a:p>
        </p:txBody>
      </p:sp>
      <p:sp>
        <p:nvSpPr>
          <p:cNvPr id="5" name="Obdélník 4"/>
          <p:cNvSpPr/>
          <p:nvPr/>
        </p:nvSpPr>
        <p:spPr>
          <a:xfrm>
            <a:off x="4511824" y="548681"/>
            <a:ext cx="6156176" cy="584775"/>
          </a:xfrm>
          <a:prstGeom prst="rect">
            <a:avLst/>
          </a:prstGeom>
        </p:spPr>
        <p:txBody>
          <a:bodyPr wrap="square">
            <a:spAutoFit/>
          </a:bodyPr>
          <a:lstStyle/>
          <a:p>
            <a:pPr algn="r"/>
            <a:r>
              <a:rPr lang="pl-PL" sz="3200" b="1" dirty="0">
                <a:solidFill>
                  <a:schemeClr val="bg1"/>
                </a:solidFill>
              </a:rPr>
              <a:t>PHAmax v základních školách</a:t>
            </a:r>
            <a:endParaRPr lang="cs-CZ" sz="3200" dirty="0">
              <a:solidFill>
                <a:schemeClr val="bg1"/>
              </a:solidFill>
            </a:endParaRPr>
          </a:p>
        </p:txBody>
      </p:sp>
    </p:spTree>
    <p:extLst>
      <p:ext uri="{BB962C8B-B14F-4D97-AF65-F5344CB8AC3E}">
        <p14:creationId xmlns:p14="http://schemas.microsoft.com/office/powerpoint/2010/main" val="1858268816"/>
      </p:ext>
    </p:extLst>
  </p:cSld>
  <p:clrMapOvr>
    <a:masterClrMapping/>
  </p:clrMapOvr>
  <p:transition spd="slow">
    <p:wip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1"/>
          <p:cNvSpPr>
            <a:spLocks noGrp="1"/>
          </p:cNvSpPr>
          <p:nvPr>
            <p:ph idx="1"/>
          </p:nvPr>
        </p:nvSpPr>
        <p:spPr>
          <a:xfrm>
            <a:off x="2567608" y="1268760"/>
            <a:ext cx="7560840" cy="5112568"/>
          </a:xfrm>
        </p:spPr>
        <p:txBody>
          <a:bodyPr>
            <a:normAutofit/>
          </a:bodyPr>
          <a:lstStyle/>
          <a:p>
            <a:pPr lvl="1" indent="-342900" algn="just">
              <a:buFont typeface="Arial" panose="020B0604020202020204" pitchFamily="34" charset="0"/>
              <a:buChar char="•"/>
            </a:pPr>
            <a:r>
              <a:rPr lang="cs-CZ" sz="2400" dirty="0"/>
              <a:t>řádek </a:t>
            </a:r>
            <a:r>
              <a:rPr lang="cs-CZ" sz="2400" b="1" dirty="0"/>
              <a:t>B41</a:t>
            </a:r>
            <a:r>
              <a:rPr lang="cs-CZ" sz="2400" dirty="0"/>
              <a:t> se použije pro výpočet </a:t>
            </a:r>
            <a:r>
              <a:rPr lang="cs-CZ" sz="2400" dirty="0" err="1"/>
              <a:t>PHAmax</a:t>
            </a:r>
            <a:r>
              <a:rPr lang="cs-CZ" sz="2400" dirty="0"/>
              <a:t> pro třídy základní školy speciální s výukou podle rámcového vzdělávacího programu Základní školy speciální I. díl, 2. stupeň. </a:t>
            </a:r>
          </a:p>
          <a:p>
            <a:pPr lvl="1" indent="-342900" algn="just">
              <a:buFont typeface="Arial" panose="020B0604020202020204" pitchFamily="34" charset="0"/>
              <a:buChar char="•"/>
            </a:pPr>
            <a:r>
              <a:rPr lang="cs-CZ" sz="2400" dirty="0"/>
              <a:t>Řádek </a:t>
            </a:r>
            <a:r>
              <a:rPr lang="cs-CZ" sz="2400" b="1" dirty="0"/>
              <a:t>B42</a:t>
            </a:r>
            <a:r>
              <a:rPr lang="cs-CZ" sz="2400" dirty="0"/>
              <a:t> se použije pro výpočet </a:t>
            </a:r>
            <a:r>
              <a:rPr lang="cs-CZ" sz="2400" dirty="0" err="1"/>
              <a:t>PHAmax</a:t>
            </a:r>
            <a:r>
              <a:rPr lang="cs-CZ" sz="2400" dirty="0"/>
              <a:t> pro třídy základní školy speciální s výukou podle rámcového vzdělávacího programu Základní školy speciální I. díl, 2. stupeň, v případě vzdělávání žáků se závažnými vývojovými poruchami chování, tělesným postižením, souběžným postižením více vadami nebo autismem, </a:t>
            </a:r>
          </a:p>
          <a:p>
            <a:pPr lvl="1" indent="-342900" algn="just">
              <a:buFont typeface="Arial" panose="020B0604020202020204" pitchFamily="34" charset="0"/>
              <a:buChar char="•"/>
            </a:pPr>
            <a:r>
              <a:rPr lang="cs-CZ" sz="2400" dirty="0"/>
              <a:t>řádek </a:t>
            </a:r>
            <a:r>
              <a:rPr lang="cs-CZ" sz="2400" b="1" dirty="0"/>
              <a:t>B43 </a:t>
            </a:r>
            <a:r>
              <a:rPr lang="cs-CZ" sz="2400" dirty="0"/>
              <a:t>se použije pro výpočet </a:t>
            </a:r>
            <a:r>
              <a:rPr lang="cs-CZ" sz="2400" dirty="0" err="1"/>
              <a:t>PHAmax</a:t>
            </a:r>
            <a:r>
              <a:rPr lang="cs-CZ" sz="2400" dirty="0"/>
              <a:t> pro třídy základní školy speciální s výukou podle rámcového vzdělávacího programu Základní školy speciální, II. díl</a:t>
            </a:r>
            <a:r>
              <a:rPr lang="cs-CZ" sz="2200" dirty="0">
                <a:latin typeface="Helvetica Narrow"/>
              </a:rPr>
              <a:t>. </a:t>
            </a:r>
          </a:p>
        </p:txBody>
      </p:sp>
      <p:sp>
        <p:nvSpPr>
          <p:cNvPr id="5" name="Obdélník 4"/>
          <p:cNvSpPr/>
          <p:nvPr/>
        </p:nvSpPr>
        <p:spPr>
          <a:xfrm>
            <a:off x="4511824" y="548681"/>
            <a:ext cx="6156176" cy="584775"/>
          </a:xfrm>
          <a:prstGeom prst="rect">
            <a:avLst/>
          </a:prstGeom>
        </p:spPr>
        <p:txBody>
          <a:bodyPr wrap="square">
            <a:spAutoFit/>
          </a:bodyPr>
          <a:lstStyle/>
          <a:p>
            <a:pPr algn="r"/>
            <a:r>
              <a:rPr lang="pl-PL" sz="3200" b="1" dirty="0">
                <a:solidFill>
                  <a:schemeClr val="bg1"/>
                </a:solidFill>
              </a:rPr>
              <a:t>PHAmax v základních školách</a:t>
            </a:r>
            <a:endParaRPr lang="cs-CZ" sz="3200" dirty="0">
              <a:solidFill>
                <a:schemeClr val="bg1"/>
              </a:solidFill>
            </a:endParaRPr>
          </a:p>
        </p:txBody>
      </p:sp>
    </p:spTree>
    <p:extLst>
      <p:ext uri="{BB962C8B-B14F-4D97-AF65-F5344CB8AC3E}">
        <p14:creationId xmlns:p14="http://schemas.microsoft.com/office/powerpoint/2010/main" val="2560550291"/>
      </p:ext>
    </p:extLst>
  </p:cSld>
  <p:clrMapOvr>
    <a:masterClrMapping/>
  </p:clrMapOvr>
  <p:transition spd="slow">
    <p:wip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1"/>
          <p:cNvSpPr>
            <a:spLocks noGrp="1"/>
          </p:cNvSpPr>
          <p:nvPr>
            <p:ph idx="1"/>
          </p:nvPr>
        </p:nvSpPr>
        <p:spPr>
          <a:xfrm>
            <a:off x="2567608" y="1268760"/>
            <a:ext cx="7560840" cy="5112568"/>
          </a:xfrm>
        </p:spPr>
        <p:txBody>
          <a:bodyPr>
            <a:normAutofit fontScale="92500" lnSpcReduction="10000"/>
          </a:bodyPr>
          <a:lstStyle/>
          <a:p>
            <a:pPr lvl="1" indent="-342900" algn="just">
              <a:buFont typeface="Arial" panose="020B0604020202020204" pitchFamily="34" charset="0"/>
              <a:buChar char="•"/>
            </a:pPr>
            <a:r>
              <a:rPr lang="cs-CZ" sz="2400" dirty="0"/>
              <a:t>Řádek </a:t>
            </a:r>
            <a:r>
              <a:rPr lang="cs-CZ" sz="2400" b="1" dirty="0"/>
              <a:t>B44</a:t>
            </a:r>
            <a:r>
              <a:rPr lang="cs-CZ" sz="2400" dirty="0"/>
              <a:t> se použije pro výpočet </a:t>
            </a:r>
            <a:r>
              <a:rPr lang="cs-CZ" sz="2400" dirty="0" err="1"/>
              <a:t>PHAmax</a:t>
            </a:r>
            <a:r>
              <a:rPr lang="cs-CZ" sz="2400" dirty="0"/>
              <a:t> pro třídy základní školy speciální s výukou podle rámcového vzdělávacího programu </a:t>
            </a:r>
            <a:r>
              <a:rPr lang="cs-CZ" sz="2400" b="1" dirty="0"/>
              <a:t>Základní škola speciální, II. díl </a:t>
            </a:r>
            <a:r>
              <a:rPr lang="cs-CZ" sz="2400" dirty="0"/>
              <a:t>v případě vzdělávání žáků se závažnými vývojovými poruchami chování, tělesným postižením, souběžným postižením více vadami nebo autismem. V případě společné výuky žáků prvního a druhého stupně v jedné třídě se použije maximální počet hodin stanovený pro druhý stupeň. </a:t>
            </a:r>
          </a:p>
          <a:p>
            <a:pPr marL="400050" lvl="1" indent="0" algn="just">
              <a:buNone/>
            </a:pPr>
            <a:endParaRPr lang="cs-CZ" sz="2400" dirty="0"/>
          </a:p>
          <a:p>
            <a:pPr marL="400050" lvl="1" indent="0" algn="just">
              <a:buNone/>
            </a:pPr>
            <a:r>
              <a:rPr lang="cs-CZ" sz="2400" dirty="0"/>
              <a:t>V případě, že se v jedné třídě vzdělávají žáci současně podle Rámcového vzdělávacího programu pro obor vzdělání Základní škola speciální I. díl, 1. stupeň, a Základní škola speciální I. díl, 2. stupeň, použijí se maximální počty hodin pro Základní školu speciální I. díl, 2. stupeň (z řádku </a:t>
            </a:r>
            <a:r>
              <a:rPr lang="cs-CZ" sz="2400" b="1" dirty="0"/>
              <a:t>B41 </a:t>
            </a:r>
            <a:r>
              <a:rPr lang="cs-CZ" sz="2400" dirty="0"/>
              <a:t>nebo </a:t>
            </a:r>
            <a:r>
              <a:rPr lang="cs-CZ" sz="2400" b="1" dirty="0"/>
              <a:t>B42</a:t>
            </a:r>
            <a:r>
              <a:rPr lang="cs-CZ" sz="2400" dirty="0"/>
              <a:t>). </a:t>
            </a:r>
          </a:p>
          <a:p>
            <a:pPr lvl="1" indent="-342900" algn="just">
              <a:buFont typeface="Arial" panose="020B0604020202020204" pitchFamily="34" charset="0"/>
              <a:buChar char="•"/>
            </a:pPr>
            <a:endParaRPr lang="cs-CZ" sz="2200" dirty="0">
              <a:latin typeface="Helvetica Narrow" panose="020B0606020202030204" pitchFamily="34" charset="0"/>
            </a:endParaRPr>
          </a:p>
        </p:txBody>
      </p:sp>
      <p:sp>
        <p:nvSpPr>
          <p:cNvPr id="5" name="Obdélník 4"/>
          <p:cNvSpPr/>
          <p:nvPr/>
        </p:nvSpPr>
        <p:spPr>
          <a:xfrm>
            <a:off x="4511824" y="548681"/>
            <a:ext cx="6156176" cy="584775"/>
          </a:xfrm>
          <a:prstGeom prst="rect">
            <a:avLst/>
          </a:prstGeom>
        </p:spPr>
        <p:txBody>
          <a:bodyPr wrap="square">
            <a:spAutoFit/>
          </a:bodyPr>
          <a:lstStyle/>
          <a:p>
            <a:pPr algn="r"/>
            <a:r>
              <a:rPr lang="pl-PL" sz="3200" b="1" dirty="0">
                <a:solidFill>
                  <a:schemeClr val="bg1"/>
                </a:solidFill>
              </a:rPr>
              <a:t>PHAmax v základních školách</a:t>
            </a:r>
            <a:endParaRPr lang="cs-CZ" sz="3200" dirty="0">
              <a:solidFill>
                <a:schemeClr val="bg1"/>
              </a:solidFill>
            </a:endParaRPr>
          </a:p>
        </p:txBody>
      </p:sp>
    </p:spTree>
    <p:extLst>
      <p:ext uri="{BB962C8B-B14F-4D97-AF65-F5344CB8AC3E}">
        <p14:creationId xmlns:p14="http://schemas.microsoft.com/office/powerpoint/2010/main" val="718219775"/>
      </p:ext>
    </p:extLst>
  </p:cSld>
  <p:clrMapOvr>
    <a:masterClrMapping/>
  </p:clrMapOvr>
  <p:transition spd="slow">
    <p:wip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1"/>
          <p:cNvSpPr>
            <a:spLocks noGrp="1"/>
          </p:cNvSpPr>
          <p:nvPr>
            <p:ph idx="1"/>
          </p:nvPr>
        </p:nvSpPr>
        <p:spPr>
          <a:xfrm>
            <a:off x="2567608" y="1268760"/>
            <a:ext cx="7560840" cy="5112568"/>
          </a:xfrm>
        </p:spPr>
        <p:txBody>
          <a:bodyPr>
            <a:normAutofit/>
          </a:bodyPr>
          <a:lstStyle/>
          <a:p>
            <a:pPr marL="400050" lvl="1" indent="0" algn="just">
              <a:buNone/>
            </a:pPr>
            <a:r>
              <a:rPr lang="cs-CZ" sz="2200" dirty="0"/>
              <a:t>V případě, že se v jedné třídě vzdělávají žáci současně podle Rámcového vzdělávacího programu pro obor vzdělání Základní škola speciální I. díl a Základní školy speciální II. díl, použijí se maximální počty hodin pro Základní školu speciální I. díl (z řádku </a:t>
            </a:r>
            <a:r>
              <a:rPr lang="cs-CZ" sz="2200" b="1" dirty="0"/>
              <a:t>B39</a:t>
            </a:r>
            <a:r>
              <a:rPr lang="cs-CZ" sz="2200" dirty="0"/>
              <a:t> – </a:t>
            </a:r>
            <a:r>
              <a:rPr lang="cs-CZ" sz="2200" b="1" dirty="0"/>
              <a:t>B42</a:t>
            </a:r>
            <a:r>
              <a:rPr lang="cs-CZ" sz="2200" dirty="0"/>
              <a:t>). V případě společné výuky žáků prvního a druhého stupně v jedné třídě se použije maximální počet hodin stanovený pro druhý stupeň.</a:t>
            </a:r>
          </a:p>
          <a:p>
            <a:pPr marL="400050" lvl="1" indent="0" algn="just">
              <a:buNone/>
            </a:pPr>
            <a:endParaRPr lang="cs-CZ" sz="2200" dirty="0"/>
          </a:p>
        </p:txBody>
      </p:sp>
      <p:sp>
        <p:nvSpPr>
          <p:cNvPr id="5" name="Obdélník 4"/>
          <p:cNvSpPr/>
          <p:nvPr/>
        </p:nvSpPr>
        <p:spPr>
          <a:xfrm>
            <a:off x="4439816" y="476673"/>
            <a:ext cx="6156176" cy="584775"/>
          </a:xfrm>
          <a:prstGeom prst="rect">
            <a:avLst/>
          </a:prstGeom>
        </p:spPr>
        <p:txBody>
          <a:bodyPr wrap="square">
            <a:spAutoFit/>
          </a:bodyPr>
          <a:lstStyle/>
          <a:p>
            <a:pPr algn="r"/>
            <a:r>
              <a:rPr lang="pl-PL" sz="3200" b="1" dirty="0">
                <a:solidFill>
                  <a:schemeClr val="bg1"/>
                </a:solidFill>
              </a:rPr>
              <a:t>PHAmax v základních školách</a:t>
            </a:r>
            <a:endParaRPr lang="cs-CZ" sz="3200" dirty="0">
              <a:solidFill>
                <a:schemeClr val="bg1"/>
              </a:solidFill>
            </a:endParaRPr>
          </a:p>
        </p:txBody>
      </p:sp>
    </p:spTree>
    <p:extLst>
      <p:ext uri="{BB962C8B-B14F-4D97-AF65-F5344CB8AC3E}">
        <p14:creationId xmlns:p14="http://schemas.microsoft.com/office/powerpoint/2010/main" val="3159449014"/>
      </p:ext>
    </p:extLst>
  </p:cSld>
  <p:clrMapOvr>
    <a:masterClrMapping/>
  </p:clrMapOvr>
  <p:transition spd="slow">
    <p:wip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bdélník 8"/>
          <p:cNvSpPr/>
          <p:nvPr/>
        </p:nvSpPr>
        <p:spPr>
          <a:xfrm>
            <a:off x="2423592" y="1772816"/>
            <a:ext cx="288032" cy="489654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8" name="Obdélník 7"/>
          <p:cNvSpPr/>
          <p:nvPr/>
        </p:nvSpPr>
        <p:spPr>
          <a:xfrm>
            <a:off x="1524000" y="0"/>
            <a:ext cx="9144000" cy="191683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1027" name="Picture 3"/>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2207568" y="188641"/>
            <a:ext cx="7920880" cy="564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44774449"/>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Autofit/>
          </a:bodyPr>
          <a:lstStyle/>
          <a:p>
            <a:pPr marL="400050" lvl="2" indent="0" algn="ctr">
              <a:buNone/>
            </a:pPr>
            <a:r>
              <a:rPr lang="cs-CZ" sz="2400" b="1" dirty="0">
                <a:solidFill>
                  <a:srgbClr val="418E96"/>
                </a:solidFill>
                <a:latin typeface="+mj-lt"/>
              </a:rPr>
              <a:t>Základní popis a odůvodnění legislativních změn</a:t>
            </a:r>
          </a:p>
          <a:p>
            <a:pPr marL="342900" indent="-342900" algn="just">
              <a:buFont typeface="Arial" panose="020B0604020202020204" pitchFamily="34" charset="0"/>
              <a:buChar char="•"/>
            </a:pPr>
            <a:r>
              <a:rPr lang="cs-CZ" sz="1700" dirty="0">
                <a:latin typeface="+mj-lt"/>
              </a:rPr>
              <a:t>cíl: zavést </a:t>
            </a:r>
            <a:r>
              <a:rPr lang="cs-CZ" sz="1700" b="1" dirty="0">
                <a:latin typeface="+mj-lt"/>
              </a:rPr>
              <a:t>standardizovaný způsob </a:t>
            </a:r>
            <a:r>
              <a:rPr lang="cs-CZ" sz="1700" dirty="0">
                <a:latin typeface="+mj-lt"/>
              </a:rPr>
              <a:t>financování asistenta pedagoga (AP), jako je tomu u výuky učitelem, a to </a:t>
            </a:r>
            <a:r>
              <a:rPr lang="cs-CZ" sz="1700" b="1" dirty="0">
                <a:latin typeface="+mj-lt"/>
              </a:rPr>
              <a:t>ve školách a třídách zřízených podle § 16 odst. 9 školského zákona </a:t>
            </a:r>
            <a:r>
              <a:rPr lang="cs-CZ" sz="1700" dirty="0">
                <a:latin typeface="+mj-lt"/>
              </a:rPr>
              <a:t>(dosud financováni dvojím způsobem: prostřednictvím speciálních příplatků ke krajským normativům i příplatků na podpůrná opatření)</a:t>
            </a:r>
          </a:p>
          <a:p>
            <a:pPr marL="342900" indent="-342900" algn="just">
              <a:buFont typeface="Arial" panose="020B0604020202020204" pitchFamily="34" charset="0"/>
              <a:buChar char="•"/>
            </a:pPr>
            <a:r>
              <a:rPr lang="cs-CZ" sz="1700" dirty="0">
                <a:latin typeface="+mj-lt"/>
              </a:rPr>
              <a:t>představuje obdobu nákladového financování pedagogické práce</a:t>
            </a:r>
          </a:p>
          <a:p>
            <a:pPr marL="342900" indent="-342900" algn="just">
              <a:buFont typeface="Arial" panose="020B0604020202020204" pitchFamily="34" charset="0"/>
              <a:buChar char="•"/>
            </a:pPr>
            <a:r>
              <a:rPr lang="cs-CZ" sz="1700" dirty="0">
                <a:latin typeface="+mj-lt"/>
              </a:rPr>
              <a:t>samotná </a:t>
            </a:r>
            <a:r>
              <a:rPr lang="cs-CZ" sz="1700" b="1" dirty="0">
                <a:latin typeface="+mj-lt"/>
              </a:rPr>
              <a:t>činnost asistenta pedagoga</a:t>
            </a:r>
            <a:r>
              <a:rPr lang="cs-CZ" sz="1700" dirty="0">
                <a:latin typeface="+mj-lt"/>
              </a:rPr>
              <a:t> v dotčených školách, třídách či odděleních školních družin </a:t>
            </a:r>
            <a:r>
              <a:rPr lang="cs-CZ" sz="1700" b="1" dirty="0">
                <a:latin typeface="+mj-lt"/>
              </a:rPr>
              <a:t>si již nebude vyžadovat návštěvu školského poradenského zařízení </a:t>
            </a:r>
          </a:p>
          <a:p>
            <a:pPr marL="1085850" lvl="1" indent="-342900" algn="just">
              <a:buFont typeface="Arial" panose="020B0604020202020204" pitchFamily="34" charset="0"/>
              <a:buChar char="•"/>
            </a:pPr>
            <a:r>
              <a:rPr lang="cs-CZ" sz="1700" b="1" dirty="0">
                <a:latin typeface="+mj-lt"/>
              </a:rPr>
              <a:t>snížení administrativy</a:t>
            </a:r>
          </a:p>
          <a:p>
            <a:pPr marL="1085850" lvl="1" indent="-342900" algn="just">
              <a:buFont typeface="Arial" panose="020B0604020202020204" pitchFamily="34" charset="0"/>
              <a:buChar char="•"/>
            </a:pPr>
            <a:r>
              <a:rPr lang="cs-CZ" sz="1700" b="1" dirty="0">
                <a:latin typeface="+mj-lt"/>
              </a:rPr>
              <a:t>zajištění systémového způsobu financování </a:t>
            </a:r>
            <a:r>
              <a:rPr lang="cs-CZ" sz="1700" dirty="0">
                <a:latin typeface="+mj-lt"/>
              </a:rPr>
              <a:t>personální podpory </a:t>
            </a:r>
          </a:p>
          <a:p>
            <a:pPr marL="1085850" lvl="1" indent="-342900" algn="just">
              <a:buFont typeface="Arial" panose="020B0604020202020204" pitchFamily="34" charset="0"/>
              <a:buChar char="•"/>
            </a:pPr>
            <a:r>
              <a:rPr lang="cs-CZ" sz="1700" b="1" dirty="0">
                <a:latin typeface="+mj-lt"/>
              </a:rPr>
              <a:t>zvýšená jistota </a:t>
            </a:r>
            <a:r>
              <a:rPr lang="cs-CZ" sz="1700" dirty="0">
                <a:latin typeface="+mj-lt"/>
              </a:rPr>
              <a:t>jak pro dotčené školy a školní družiny, tak pro samotné asistenty pedagoga. </a:t>
            </a:r>
            <a:endParaRPr lang="sk-SK" sz="1700" dirty="0">
              <a:latin typeface="+mj-lt"/>
            </a:endParaRPr>
          </a:p>
          <a:p>
            <a:pPr marL="342900" indent="-342900" algn="just">
              <a:buFont typeface="Arial" panose="020B0604020202020204" pitchFamily="34" charset="0"/>
              <a:buChar char="•"/>
            </a:pPr>
            <a:r>
              <a:rPr lang="cs-CZ" sz="1700" dirty="0">
                <a:latin typeface="+mj-lt"/>
              </a:rPr>
              <a:t>Při stanovení počtu hodin financovaných ze státního rozpočtu se vycházelo z počtu hodin v RÚP jednotlivých RVP</a:t>
            </a:r>
          </a:p>
          <a:p>
            <a:pPr marL="342900" indent="-342900" algn="just">
              <a:buFont typeface="Arial" panose="020B0604020202020204" pitchFamily="34" charset="0"/>
              <a:buChar char="•"/>
            </a:pPr>
            <a:r>
              <a:rPr lang="cs-CZ" sz="1700" b="1" dirty="0">
                <a:latin typeface="+mj-lt"/>
              </a:rPr>
              <a:t>Výjimka</a:t>
            </a:r>
            <a:r>
              <a:rPr lang="cs-CZ" sz="1700" dirty="0">
                <a:latin typeface="+mj-lt"/>
              </a:rPr>
              <a:t> – </a:t>
            </a:r>
            <a:r>
              <a:rPr lang="cs-CZ" sz="1700" b="1" dirty="0">
                <a:latin typeface="+mj-lt"/>
              </a:rPr>
              <a:t>v základním vzdělávání</a:t>
            </a:r>
            <a:r>
              <a:rPr lang="cs-CZ" sz="1700" dirty="0">
                <a:latin typeface="+mj-lt"/>
              </a:rPr>
              <a:t> </a:t>
            </a:r>
            <a:r>
              <a:rPr lang="cs-CZ" sz="1700" b="1" dirty="0">
                <a:latin typeface="+mj-lt"/>
              </a:rPr>
              <a:t>školy a</a:t>
            </a:r>
            <a:r>
              <a:rPr lang="cs-CZ" sz="1700" dirty="0">
                <a:latin typeface="+mj-lt"/>
              </a:rPr>
              <a:t> </a:t>
            </a:r>
            <a:r>
              <a:rPr lang="cs-CZ" sz="1700" b="1" dirty="0">
                <a:latin typeface="+mj-lt"/>
              </a:rPr>
              <a:t>třídy</a:t>
            </a:r>
            <a:r>
              <a:rPr lang="cs-CZ" sz="1700" dirty="0">
                <a:latin typeface="+mj-lt"/>
              </a:rPr>
              <a:t> </a:t>
            </a:r>
            <a:r>
              <a:rPr lang="cs-CZ" sz="1700" b="1" dirty="0">
                <a:latin typeface="+mj-lt"/>
              </a:rPr>
              <a:t>zřízené pro žáky se závažnými vadami řeči</a:t>
            </a:r>
          </a:p>
          <a:p>
            <a:pPr marL="1255713" indent="-285750">
              <a:buFont typeface="Arial" panose="020B0604020202020204" pitchFamily="34" charset="0"/>
              <a:buChar char="•"/>
            </a:pPr>
            <a:r>
              <a:rPr lang="cs-CZ" sz="1700" b="1" dirty="0">
                <a:latin typeface="+mj-lt"/>
              </a:rPr>
              <a:t>podle požadavků z praxe </a:t>
            </a:r>
            <a:r>
              <a:rPr lang="cs-CZ" sz="1700" dirty="0">
                <a:latin typeface="+mj-lt"/>
              </a:rPr>
              <a:t>(a projednání s příslušnými asociacemi v rámci připomínkového řízení) - nově možnost </a:t>
            </a:r>
            <a:r>
              <a:rPr lang="cs-CZ" sz="1700" b="1" dirty="0">
                <a:latin typeface="+mj-lt"/>
              </a:rPr>
              <a:t>obdržet </a:t>
            </a:r>
            <a:r>
              <a:rPr lang="cs-CZ" sz="1700" dirty="0">
                <a:latin typeface="+mj-lt"/>
              </a:rPr>
              <a:t>finanční prostředky na </a:t>
            </a:r>
            <a:r>
              <a:rPr lang="cs-CZ" sz="1700" b="1" dirty="0">
                <a:latin typeface="+mj-lt"/>
              </a:rPr>
              <a:t>vyšší rozsah výuky </a:t>
            </a:r>
            <a:r>
              <a:rPr lang="cs-CZ" sz="1700" dirty="0">
                <a:latin typeface="+mj-lt"/>
              </a:rPr>
              <a:t>(lze využít zejména na logopedickou intervenci, nikoliv však nutně) </a:t>
            </a:r>
          </a:p>
          <a:p>
            <a:pPr algn="just"/>
            <a:endParaRPr lang="cs-CZ" sz="1600" dirty="0">
              <a:latin typeface="+mj-lt"/>
            </a:endParaRPr>
          </a:p>
          <a:p>
            <a:pPr algn="just"/>
            <a:endParaRPr lang="cs-CZ" sz="1600" dirty="0">
              <a:latin typeface="+mj-lt"/>
            </a:endParaRPr>
          </a:p>
          <a:p>
            <a:pPr algn="just"/>
            <a:endParaRPr lang="cs-CZ" sz="1600" dirty="0">
              <a:latin typeface="+mj-lt"/>
            </a:endParaRPr>
          </a:p>
          <a:p>
            <a:pPr algn="ctr"/>
            <a:endParaRPr lang="cs-CZ" sz="1600" b="1" dirty="0">
              <a:solidFill>
                <a:srgbClr val="418E96"/>
              </a:solidFill>
              <a:latin typeface="+mj-lt"/>
            </a:endParaRPr>
          </a:p>
        </p:txBody>
      </p:sp>
    </p:spTree>
    <p:extLst>
      <p:ext uri="{BB962C8B-B14F-4D97-AF65-F5344CB8AC3E}">
        <p14:creationId xmlns:p14="http://schemas.microsoft.com/office/powerpoint/2010/main" val="1751696375"/>
      </p:ext>
    </p:extLst>
  </p:cSld>
  <p:clrMapOvr>
    <a:masterClrMapping/>
  </p:clrMapOvr>
  <p:transition spd="slow">
    <p:wip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bdélník 8"/>
          <p:cNvSpPr/>
          <p:nvPr/>
        </p:nvSpPr>
        <p:spPr>
          <a:xfrm>
            <a:off x="2423592" y="1772816"/>
            <a:ext cx="288032" cy="489654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8" name="Obdélník 7"/>
          <p:cNvSpPr/>
          <p:nvPr/>
        </p:nvSpPr>
        <p:spPr>
          <a:xfrm>
            <a:off x="1524000" y="260648"/>
            <a:ext cx="9144000" cy="191683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2049" name="Picture 1"/>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2207568" y="764705"/>
            <a:ext cx="7992888" cy="55164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1942566"/>
      </p:ext>
    </p:extLst>
  </p:cSld>
  <p:clrMapOvr>
    <a:masterClrMapping/>
  </p:clrMapOvr>
  <p:transition spd="slow">
    <p:wip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bdélník 8"/>
          <p:cNvSpPr/>
          <p:nvPr/>
        </p:nvSpPr>
        <p:spPr>
          <a:xfrm>
            <a:off x="2423592" y="1772816"/>
            <a:ext cx="288032" cy="489654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8" name="Obdélník 7"/>
          <p:cNvSpPr/>
          <p:nvPr/>
        </p:nvSpPr>
        <p:spPr>
          <a:xfrm>
            <a:off x="1524000" y="260648"/>
            <a:ext cx="9144000" cy="191683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3074"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2417168" y="759450"/>
            <a:ext cx="7783288" cy="59099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2710804"/>
      </p:ext>
    </p:extLst>
  </p:cSld>
  <p:clrMapOvr>
    <a:masterClrMapping/>
  </p:clrMapOvr>
  <p:transition spd="slow">
    <p:wip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bdélník 8"/>
          <p:cNvSpPr/>
          <p:nvPr/>
        </p:nvSpPr>
        <p:spPr>
          <a:xfrm>
            <a:off x="2423592" y="1772816"/>
            <a:ext cx="288032" cy="489654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8" name="Obdélník 7"/>
          <p:cNvSpPr/>
          <p:nvPr/>
        </p:nvSpPr>
        <p:spPr>
          <a:xfrm>
            <a:off x="1524000" y="260648"/>
            <a:ext cx="9144000" cy="191683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4098"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2063552" y="764704"/>
            <a:ext cx="8352928" cy="57701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47775900"/>
      </p:ext>
    </p:extLst>
  </p:cSld>
  <p:clrMapOvr>
    <a:masterClrMapping/>
  </p:clrMapOvr>
  <p:transition spd="slow">
    <p:wip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bdélník 8"/>
          <p:cNvSpPr/>
          <p:nvPr/>
        </p:nvSpPr>
        <p:spPr>
          <a:xfrm>
            <a:off x="2423592" y="1772816"/>
            <a:ext cx="288032" cy="489654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8" name="Obdélník 7"/>
          <p:cNvSpPr/>
          <p:nvPr/>
        </p:nvSpPr>
        <p:spPr>
          <a:xfrm>
            <a:off x="1631504" y="332656"/>
            <a:ext cx="9144000" cy="246359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5123" name="Picture 3"/>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2135560" y="692697"/>
            <a:ext cx="7776864" cy="55446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6246144"/>
      </p:ext>
    </p:extLst>
  </p:cSld>
  <p:clrMapOvr>
    <a:masterClrMapping/>
  </p:clrMapOvr>
  <p:transition spd="slow">
    <p:wip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1"/>
          <p:cNvSpPr>
            <a:spLocks noGrp="1"/>
          </p:cNvSpPr>
          <p:nvPr>
            <p:ph idx="1"/>
          </p:nvPr>
        </p:nvSpPr>
        <p:spPr>
          <a:xfrm>
            <a:off x="2567608" y="1340768"/>
            <a:ext cx="7560840" cy="5112568"/>
          </a:xfrm>
        </p:spPr>
        <p:txBody>
          <a:bodyPr>
            <a:normAutofit/>
          </a:bodyPr>
          <a:lstStyle/>
          <a:p>
            <a:pPr lvl="1">
              <a:lnSpc>
                <a:spcPct val="90000"/>
              </a:lnSpc>
            </a:pPr>
            <a:endParaRPr lang="cs-CZ" sz="2200" dirty="0">
              <a:latin typeface="Helvetica Narrow" panose="020B0606020202030204" pitchFamily="34" charset="0"/>
            </a:endParaRPr>
          </a:p>
          <a:p>
            <a:pPr algn="just"/>
            <a:r>
              <a:rPr lang="en-US" sz="2400" dirty="0" err="1"/>
              <a:t>Hodnota</a:t>
            </a:r>
            <a:r>
              <a:rPr lang="en-US" sz="2400" dirty="0"/>
              <a:t> PH</a:t>
            </a:r>
            <a:r>
              <a:rPr lang="cs-CZ" sz="2400" dirty="0" err="1"/>
              <a:t>Amax</a:t>
            </a:r>
            <a:r>
              <a:rPr lang="en-US" sz="2400" dirty="0"/>
              <a:t> </a:t>
            </a:r>
            <a:r>
              <a:rPr lang="cs-CZ" sz="2400" dirty="0"/>
              <a:t>ve vyhlášce </a:t>
            </a:r>
            <a:r>
              <a:rPr lang="cs-CZ" sz="2400" b="1" dirty="0"/>
              <a:t>č. 74/2005 Sb</a:t>
            </a:r>
            <a:r>
              <a:rPr lang="cs-CZ" sz="2400" dirty="0"/>
              <a:t>. o zájmovém vzdělávání, ve znění pozdějších předpisů, </a:t>
            </a:r>
            <a:r>
              <a:rPr lang="en-US" sz="2400" dirty="0" err="1"/>
              <a:t>představuje</a:t>
            </a:r>
            <a:r>
              <a:rPr lang="en-US" sz="2400" dirty="0"/>
              <a:t> </a:t>
            </a:r>
            <a:r>
              <a:rPr lang="en-US" sz="2400" dirty="0" err="1"/>
              <a:t>týdenní</a:t>
            </a:r>
            <a:r>
              <a:rPr lang="en-US" sz="2400" dirty="0"/>
              <a:t> </a:t>
            </a:r>
            <a:r>
              <a:rPr lang="en-US" sz="2400" dirty="0" err="1"/>
              <a:t>maximální</a:t>
            </a:r>
            <a:r>
              <a:rPr lang="en-US" sz="2400" dirty="0"/>
              <a:t> </a:t>
            </a:r>
            <a:r>
              <a:rPr lang="en-US" sz="2400" dirty="0" err="1"/>
              <a:t>počet</a:t>
            </a:r>
            <a:r>
              <a:rPr lang="en-US" sz="2400" dirty="0"/>
              <a:t> </a:t>
            </a:r>
            <a:r>
              <a:rPr lang="en-US" sz="2400" dirty="0" err="1"/>
              <a:t>hodin</a:t>
            </a:r>
            <a:r>
              <a:rPr lang="en-US" sz="2400" dirty="0"/>
              <a:t> </a:t>
            </a:r>
            <a:r>
              <a:rPr lang="en-US" sz="2400" dirty="0" err="1"/>
              <a:t>přímé</a:t>
            </a:r>
            <a:r>
              <a:rPr lang="en-US" sz="2400" dirty="0"/>
              <a:t> </a:t>
            </a:r>
            <a:r>
              <a:rPr lang="en-US" sz="2400" dirty="0" err="1"/>
              <a:t>pedagogické</a:t>
            </a:r>
            <a:r>
              <a:rPr lang="en-US" sz="2400" dirty="0"/>
              <a:t> </a:t>
            </a:r>
            <a:r>
              <a:rPr lang="en-US" sz="2400" dirty="0" err="1"/>
              <a:t>činnosti</a:t>
            </a:r>
            <a:r>
              <a:rPr lang="en-US" sz="2400" dirty="0"/>
              <a:t> </a:t>
            </a:r>
            <a:r>
              <a:rPr lang="en-US" sz="2400" dirty="0" err="1"/>
              <a:t>asistenta</a:t>
            </a:r>
            <a:r>
              <a:rPr lang="en-US" sz="2400" dirty="0"/>
              <a:t> </a:t>
            </a:r>
            <a:r>
              <a:rPr lang="en-US" sz="2400" dirty="0" err="1"/>
              <a:t>pedagoga</a:t>
            </a:r>
            <a:r>
              <a:rPr lang="en-US" sz="2400" dirty="0"/>
              <a:t> </a:t>
            </a:r>
            <a:r>
              <a:rPr lang="en-US" sz="2400" dirty="0" err="1"/>
              <a:t>financovaný</a:t>
            </a:r>
            <a:r>
              <a:rPr lang="en-US" sz="2400" dirty="0"/>
              <a:t> </a:t>
            </a:r>
            <a:r>
              <a:rPr lang="en-US" sz="2400" dirty="0" err="1"/>
              <a:t>ze</a:t>
            </a:r>
            <a:r>
              <a:rPr lang="en-US" sz="2400" dirty="0"/>
              <a:t> </a:t>
            </a:r>
            <a:r>
              <a:rPr lang="en-US" sz="2400" dirty="0" err="1"/>
              <a:t>státního</a:t>
            </a:r>
            <a:r>
              <a:rPr lang="en-US" sz="2400" dirty="0"/>
              <a:t> </a:t>
            </a:r>
            <a:r>
              <a:rPr lang="en-US" sz="2400" dirty="0" err="1"/>
              <a:t>rozpočtu</a:t>
            </a:r>
            <a:r>
              <a:rPr lang="en-US" sz="2400" dirty="0"/>
              <a:t> v </a:t>
            </a:r>
            <a:r>
              <a:rPr lang="en-US" sz="2400" dirty="0" err="1"/>
              <a:t>odděleních</a:t>
            </a:r>
            <a:r>
              <a:rPr lang="en-US" sz="2400" dirty="0"/>
              <a:t> školní </a:t>
            </a:r>
            <a:r>
              <a:rPr lang="en-US" sz="2400" dirty="0" err="1"/>
              <a:t>družiny</a:t>
            </a:r>
            <a:r>
              <a:rPr lang="en-US" sz="2400" dirty="0"/>
              <a:t> </a:t>
            </a:r>
            <a:r>
              <a:rPr lang="en-US" sz="2400" dirty="0" err="1"/>
              <a:t>zřízených</a:t>
            </a:r>
            <a:r>
              <a:rPr lang="en-US" sz="2400" dirty="0"/>
              <a:t> </a:t>
            </a:r>
            <a:r>
              <a:rPr lang="en-US" sz="2400" b="1" dirty="0" err="1"/>
              <a:t>pouze</a:t>
            </a:r>
            <a:r>
              <a:rPr lang="en-US" sz="2400" b="1" dirty="0"/>
              <a:t> pro </a:t>
            </a:r>
            <a:r>
              <a:rPr lang="en-US" sz="2400" b="1" dirty="0" err="1"/>
              <a:t>účastníky</a:t>
            </a:r>
            <a:r>
              <a:rPr lang="en-US" sz="2400" b="1" dirty="0"/>
              <a:t> </a:t>
            </a:r>
            <a:r>
              <a:rPr lang="en-US" sz="2400" b="1" dirty="0" err="1"/>
              <a:t>uvedené</a:t>
            </a:r>
            <a:r>
              <a:rPr lang="en-US" sz="2400" b="1" dirty="0"/>
              <a:t> v § 16 </a:t>
            </a:r>
            <a:r>
              <a:rPr lang="en-US" sz="2400" b="1" dirty="0" err="1"/>
              <a:t>odst</a:t>
            </a:r>
            <a:r>
              <a:rPr lang="en-US" sz="2400" b="1" dirty="0"/>
              <a:t>. 9 </a:t>
            </a:r>
            <a:r>
              <a:rPr lang="en-US" sz="2400" dirty="0" err="1"/>
              <a:t>zákona</a:t>
            </a:r>
            <a:r>
              <a:rPr lang="en-US" sz="2400" dirty="0"/>
              <a:t> </a:t>
            </a:r>
            <a:r>
              <a:rPr lang="cs-CZ" sz="2400" dirty="0"/>
              <a:t>č. </a:t>
            </a:r>
            <a:r>
              <a:rPr lang="en-US" sz="2400" dirty="0"/>
              <a:t>561/2004 Sb., o </a:t>
            </a:r>
            <a:r>
              <a:rPr lang="en-US" sz="2400" dirty="0" err="1"/>
              <a:t>předškolním</a:t>
            </a:r>
            <a:r>
              <a:rPr lang="en-US" sz="2400" dirty="0"/>
              <a:t>, </a:t>
            </a:r>
            <a:r>
              <a:rPr lang="en-US" sz="2400" dirty="0" err="1"/>
              <a:t>základním</a:t>
            </a:r>
            <a:r>
              <a:rPr lang="en-US" sz="2400" dirty="0"/>
              <a:t>, </a:t>
            </a:r>
            <a:r>
              <a:rPr lang="en-US" sz="2400" dirty="0" err="1"/>
              <a:t>středním</a:t>
            </a:r>
            <a:r>
              <a:rPr lang="en-US" sz="2400" dirty="0"/>
              <a:t>, </a:t>
            </a:r>
            <a:r>
              <a:rPr lang="en-US" sz="2400" dirty="0" err="1"/>
              <a:t>vyšším</a:t>
            </a:r>
            <a:r>
              <a:rPr lang="en-US" sz="2400" dirty="0"/>
              <a:t> </a:t>
            </a:r>
            <a:r>
              <a:rPr lang="en-US" sz="2400" dirty="0" err="1"/>
              <a:t>odborném</a:t>
            </a:r>
            <a:r>
              <a:rPr lang="en-US" sz="2400" dirty="0"/>
              <a:t> a </a:t>
            </a:r>
            <a:r>
              <a:rPr lang="en-US" sz="2400" dirty="0" err="1"/>
              <a:t>jiném</a:t>
            </a:r>
            <a:r>
              <a:rPr lang="en-US" sz="2400" dirty="0"/>
              <a:t> </a:t>
            </a:r>
            <a:r>
              <a:rPr lang="en-US" sz="2400" dirty="0" err="1"/>
              <a:t>vzdělávání</a:t>
            </a:r>
            <a:r>
              <a:rPr lang="en-US" sz="2400" dirty="0"/>
              <a:t> (</a:t>
            </a:r>
            <a:r>
              <a:rPr lang="en-US" sz="2400" dirty="0" err="1"/>
              <a:t>školský</a:t>
            </a:r>
            <a:r>
              <a:rPr lang="en-US" sz="2400" dirty="0"/>
              <a:t> </a:t>
            </a:r>
            <a:r>
              <a:rPr lang="en-US" sz="2400" dirty="0" err="1"/>
              <a:t>zákon</a:t>
            </a:r>
            <a:r>
              <a:rPr lang="en-US" sz="2400" dirty="0"/>
              <a:t>), </a:t>
            </a:r>
            <a:r>
              <a:rPr lang="en-US" sz="2400" dirty="0" err="1"/>
              <a:t>ve</a:t>
            </a:r>
            <a:r>
              <a:rPr lang="en-US" sz="2400" dirty="0"/>
              <a:t> </a:t>
            </a:r>
            <a:r>
              <a:rPr lang="en-US" sz="2400" dirty="0" err="1"/>
              <a:t>znění</a:t>
            </a:r>
            <a:r>
              <a:rPr lang="en-US" sz="2400" dirty="0"/>
              <a:t> </a:t>
            </a:r>
            <a:r>
              <a:rPr lang="en-US" sz="2400" dirty="0" err="1"/>
              <a:t>pozdějších</a:t>
            </a:r>
            <a:r>
              <a:rPr lang="en-US" sz="2400" dirty="0"/>
              <a:t> </a:t>
            </a:r>
            <a:r>
              <a:rPr lang="en-US" sz="2400" dirty="0" err="1"/>
              <a:t>předpisů</a:t>
            </a:r>
            <a:r>
              <a:rPr lang="en-US" sz="2400" dirty="0"/>
              <a:t>.  </a:t>
            </a:r>
            <a:endParaRPr lang="cs-CZ" sz="2400" dirty="0"/>
          </a:p>
          <a:p>
            <a:endParaRPr lang="cs-CZ" sz="2200" dirty="0">
              <a:latin typeface="Helvetica Narrow" panose="020B0606020202030204" pitchFamily="34" charset="0"/>
            </a:endParaRPr>
          </a:p>
          <a:p>
            <a:endParaRPr lang="cs-CZ" sz="2200" dirty="0">
              <a:latin typeface="Helvetica Narrow" panose="020B0606020202030204" pitchFamily="34" charset="0"/>
            </a:endParaRPr>
          </a:p>
        </p:txBody>
      </p:sp>
      <p:sp>
        <p:nvSpPr>
          <p:cNvPr id="5" name="Obdélník 4"/>
          <p:cNvSpPr/>
          <p:nvPr/>
        </p:nvSpPr>
        <p:spPr>
          <a:xfrm>
            <a:off x="4511824" y="548681"/>
            <a:ext cx="6156176" cy="584775"/>
          </a:xfrm>
          <a:prstGeom prst="rect">
            <a:avLst/>
          </a:prstGeom>
        </p:spPr>
        <p:txBody>
          <a:bodyPr wrap="square">
            <a:spAutoFit/>
          </a:bodyPr>
          <a:lstStyle/>
          <a:p>
            <a:pPr algn="r"/>
            <a:r>
              <a:rPr lang="pl-PL" sz="3200" b="1" dirty="0">
                <a:solidFill>
                  <a:schemeClr val="bg1"/>
                </a:solidFill>
              </a:rPr>
              <a:t> PHAmax ve školních družinách</a:t>
            </a:r>
            <a:endParaRPr lang="cs-CZ" sz="3200" dirty="0">
              <a:solidFill>
                <a:schemeClr val="bg1"/>
              </a:solidFill>
            </a:endParaRPr>
          </a:p>
        </p:txBody>
      </p:sp>
    </p:spTree>
    <p:extLst>
      <p:ext uri="{BB962C8B-B14F-4D97-AF65-F5344CB8AC3E}">
        <p14:creationId xmlns:p14="http://schemas.microsoft.com/office/powerpoint/2010/main" val="2499521585"/>
      </p:ext>
    </p:extLst>
  </p:cSld>
  <p:clrMapOvr>
    <a:masterClrMapping/>
  </p:clrMapOvr>
  <p:transition spd="slow">
    <p:wip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1"/>
          <p:cNvSpPr>
            <a:spLocks noGrp="1"/>
          </p:cNvSpPr>
          <p:nvPr>
            <p:ph idx="1"/>
          </p:nvPr>
        </p:nvSpPr>
        <p:spPr>
          <a:xfrm>
            <a:off x="2567608" y="1340768"/>
            <a:ext cx="7560840" cy="5112568"/>
          </a:xfrm>
        </p:spPr>
        <p:txBody>
          <a:bodyPr>
            <a:normAutofit/>
          </a:bodyPr>
          <a:lstStyle/>
          <a:p>
            <a:pPr algn="just"/>
            <a:r>
              <a:rPr lang="en-US" sz="2400" dirty="0" err="1"/>
              <a:t>Při</a:t>
            </a:r>
            <a:r>
              <a:rPr lang="en-US" sz="2400" dirty="0"/>
              <a:t> </a:t>
            </a:r>
            <a:r>
              <a:rPr lang="en-US" sz="2400" dirty="0" err="1"/>
              <a:t>stanovení</a:t>
            </a:r>
            <a:r>
              <a:rPr lang="en-US" sz="2400" dirty="0"/>
              <a:t> </a:t>
            </a:r>
            <a:r>
              <a:rPr lang="en-US" sz="2400" dirty="0" err="1"/>
              <a:t>hodnoty</a:t>
            </a:r>
            <a:r>
              <a:rPr lang="en-US" sz="2400" dirty="0"/>
              <a:t> PH</a:t>
            </a:r>
            <a:r>
              <a:rPr lang="cs-CZ" sz="2400" dirty="0" err="1"/>
              <a:t>Amax</a:t>
            </a:r>
            <a:r>
              <a:rPr lang="en-US" sz="2400" dirty="0"/>
              <a:t> školní  </a:t>
            </a:r>
            <a:r>
              <a:rPr lang="en-US" sz="2400" dirty="0" err="1"/>
              <a:t>družiny</a:t>
            </a:r>
            <a:r>
              <a:rPr lang="en-US" sz="2400" dirty="0"/>
              <a:t> je </a:t>
            </a:r>
            <a:r>
              <a:rPr lang="en-US" sz="2400" dirty="0" err="1"/>
              <a:t>potřeba</a:t>
            </a:r>
            <a:r>
              <a:rPr lang="en-US" sz="2400" dirty="0"/>
              <a:t> </a:t>
            </a:r>
            <a:r>
              <a:rPr lang="en-US" sz="2400" dirty="0" err="1"/>
              <a:t>vycházet</a:t>
            </a:r>
            <a:r>
              <a:rPr lang="en-US" sz="2400" dirty="0"/>
              <a:t> z </a:t>
            </a:r>
            <a:r>
              <a:rPr lang="en-US" sz="2400" dirty="0" err="1"/>
              <a:t>údajů</a:t>
            </a:r>
            <a:r>
              <a:rPr lang="en-US" sz="2400" dirty="0"/>
              <a:t> </a:t>
            </a:r>
            <a:r>
              <a:rPr lang="en-US" sz="2400" dirty="0" err="1"/>
              <a:t>vykazovaných</a:t>
            </a:r>
            <a:r>
              <a:rPr lang="en-US" sz="2400" dirty="0"/>
              <a:t> za </a:t>
            </a:r>
            <a:r>
              <a:rPr lang="en-US" sz="2400" dirty="0" err="1"/>
              <a:t>jednotlivá</a:t>
            </a:r>
            <a:r>
              <a:rPr lang="en-US" sz="2400" dirty="0"/>
              <a:t> </a:t>
            </a:r>
            <a:r>
              <a:rPr lang="en-US" sz="2400" dirty="0" err="1"/>
              <a:t>pracoviště</a:t>
            </a:r>
            <a:r>
              <a:rPr lang="en-US" sz="2400" dirty="0"/>
              <a:t> </a:t>
            </a:r>
            <a:r>
              <a:rPr lang="en-US" sz="2400" dirty="0" err="1"/>
              <a:t>ve</a:t>
            </a:r>
            <a:r>
              <a:rPr lang="en-US" sz="2400" dirty="0"/>
              <a:t> </a:t>
            </a:r>
            <a:r>
              <a:rPr lang="en-US" sz="2400" dirty="0" err="1"/>
              <a:t>výkonovém</a:t>
            </a:r>
            <a:r>
              <a:rPr lang="en-US" sz="2400" dirty="0"/>
              <a:t> </a:t>
            </a:r>
            <a:r>
              <a:rPr lang="en-US" sz="2400" dirty="0" err="1"/>
              <a:t>výkaze</a:t>
            </a:r>
            <a:r>
              <a:rPr lang="en-US" sz="2400" dirty="0"/>
              <a:t> </a:t>
            </a:r>
            <a:r>
              <a:rPr lang="en-US" sz="2400" b="1" dirty="0"/>
              <a:t>Z 2-01 o školní </a:t>
            </a:r>
            <a:r>
              <a:rPr lang="en-US" sz="2400" b="1" dirty="0" err="1"/>
              <a:t>družině</a:t>
            </a:r>
            <a:r>
              <a:rPr lang="en-US" sz="2400" dirty="0"/>
              <a:t>. </a:t>
            </a:r>
            <a:r>
              <a:rPr lang="en-US" sz="2400" dirty="0" err="1"/>
              <a:t>Maximální</a:t>
            </a:r>
            <a:r>
              <a:rPr lang="en-US" sz="2400" dirty="0"/>
              <a:t> </a:t>
            </a:r>
            <a:r>
              <a:rPr lang="en-US" sz="2400" dirty="0" err="1"/>
              <a:t>týdenní</a:t>
            </a:r>
            <a:r>
              <a:rPr lang="en-US" sz="2400" dirty="0"/>
              <a:t> </a:t>
            </a:r>
            <a:r>
              <a:rPr lang="en-US" sz="2400" dirty="0" err="1"/>
              <a:t>počet</a:t>
            </a:r>
            <a:r>
              <a:rPr lang="en-US" sz="2400" dirty="0"/>
              <a:t> </a:t>
            </a:r>
            <a:r>
              <a:rPr lang="en-US" sz="2400" dirty="0" err="1"/>
              <a:t>hodin</a:t>
            </a:r>
            <a:r>
              <a:rPr lang="en-US" sz="2400" dirty="0"/>
              <a:t> </a:t>
            </a:r>
            <a:r>
              <a:rPr lang="en-US" sz="2400" dirty="0" err="1"/>
              <a:t>přímé</a:t>
            </a:r>
            <a:r>
              <a:rPr lang="en-US" sz="2400" dirty="0"/>
              <a:t> </a:t>
            </a:r>
            <a:r>
              <a:rPr lang="en-US" sz="2400" dirty="0" err="1"/>
              <a:t>pedagogické</a:t>
            </a:r>
            <a:r>
              <a:rPr lang="en-US" sz="2400" dirty="0"/>
              <a:t> </a:t>
            </a:r>
            <a:r>
              <a:rPr lang="en-US" sz="2400" dirty="0" err="1"/>
              <a:t>činnosti</a:t>
            </a:r>
            <a:r>
              <a:rPr lang="en-US" sz="2400" dirty="0"/>
              <a:t> </a:t>
            </a:r>
            <a:r>
              <a:rPr lang="en-US" sz="2400" dirty="0" err="1"/>
              <a:t>zabezpečované</a:t>
            </a:r>
            <a:r>
              <a:rPr lang="en-US" sz="2400" dirty="0"/>
              <a:t> </a:t>
            </a:r>
            <a:r>
              <a:rPr lang="en-US" sz="2400" dirty="0" err="1"/>
              <a:t>asistentem</a:t>
            </a:r>
            <a:r>
              <a:rPr lang="en-US" sz="2400" dirty="0"/>
              <a:t> </a:t>
            </a:r>
            <a:r>
              <a:rPr lang="en-US" sz="2400" dirty="0" err="1"/>
              <a:t>pedagoga</a:t>
            </a:r>
            <a:r>
              <a:rPr lang="en-US" sz="2400" dirty="0"/>
              <a:t> </a:t>
            </a:r>
            <a:r>
              <a:rPr lang="en-US" sz="2400" dirty="0" err="1"/>
              <a:t>financovaný</a:t>
            </a:r>
            <a:r>
              <a:rPr lang="en-US" sz="2400" dirty="0"/>
              <a:t> </a:t>
            </a:r>
            <a:r>
              <a:rPr lang="en-US" sz="2400" dirty="0" err="1"/>
              <a:t>ze</a:t>
            </a:r>
            <a:r>
              <a:rPr lang="en-US" sz="2400" dirty="0"/>
              <a:t> </a:t>
            </a:r>
            <a:r>
              <a:rPr lang="en-US" sz="2400" dirty="0" err="1"/>
              <a:t>státního</a:t>
            </a:r>
            <a:r>
              <a:rPr lang="en-US" sz="2400" dirty="0"/>
              <a:t> </a:t>
            </a:r>
            <a:r>
              <a:rPr lang="en-US" sz="2400" dirty="0" err="1"/>
              <a:t>rozpočtu</a:t>
            </a:r>
            <a:r>
              <a:rPr lang="en-US" sz="2400" dirty="0"/>
              <a:t> </a:t>
            </a:r>
            <a:r>
              <a:rPr lang="en-US" sz="2400" dirty="0" err="1"/>
              <a:t>činí</a:t>
            </a:r>
            <a:r>
              <a:rPr lang="en-US" sz="2400" dirty="0"/>
              <a:t> </a:t>
            </a:r>
            <a:r>
              <a:rPr lang="en-US" sz="2400" b="1" dirty="0"/>
              <a:t>15 </a:t>
            </a:r>
            <a:r>
              <a:rPr lang="en-US" sz="2400" b="1" dirty="0" err="1"/>
              <a:t>hodin</a:t>
            </a:r>
            <a:r>
              <a:rPr lang="en-US" sz="2400" b="1" dirty="0"/>
              <a:t> za 1 </a:t>
            </a:r>
            <a:r>
              <a:rPr lang="en-US" sz="2400" b="1" dirty="0" err="1"/>
              <a:t>oddělení</a:t>
            </a:r>
            <a:r>
              <a:rPr lang="en-US" sz="2400" b="1" dirty="0"/>
              <a:t> školní </a:t>
            </a:r>
            <a:r>
              <a:rPr lang="en-US" sz="2400" b="1" dirty="0" err="1"/>
              <a:t>družiny</a:t>
            </a:r>
            <a:r>
              <a:rPr lang="en-US" sz="2400" dirty="0"/>
              <a:t> </a:t>
            </a:r>
            <a:r>
              <a:rPr lang="en-US" sz="2400" dirty="0" err="1"/>
              <a:t>zřízené</a:t>
            </a:r>
            <a:r>
              <a:rPr lang="en-US" sz="2400" dirty="0"/>
              <a:t> </a:t>
            </a:r>
            <a:r>
              <a:rPr lang="en-US" sz="2400" dirty="0" err="1"/>
              <a:t>pouze</a:t>
            </a:r>
            <a:r>
              <a:rPr lang="en-US" sz="2400" dirty="0"/>
              <a:t> pro </a:t>
            </a:r>
            <a:r>
              <a:rPr lang="en-US" sz="2400" dirty="0" err="1"/>
              <a:t>účastníky</a:t>
            </a:r>
            <a:r>
              <a:rPr lang="en-US" sz="2400" dirty="0"/>
              <a:t> </a:t>
            </a:r>
            <a:r>
              <a:rPr lang="en-US" sz="2400" dirty="0" err="1"/>
              <a:t>uvedené</a:t>
            </a:r>
            <a:r>
              <a:rPr lang="en-US" sz="2400" dirty="0"/>
              <a:t> v § 16 </a:t>
            </a:r>
            <a:r>
              <a:rPr lang="en-US" sz="2400" dirty="0" err="1"/>
              <a:t>odst</a:t>
            </a:r>
            <a:r>
              <a:rPr lang="en-US" sz="2400" dirty="0"/>
              <a:t>.  9 </a:t>
            </a:r>
            <a:r>
              <a:rPr lang="en-US" sz="2400" dirty="0" err="1"/>
              <a:t>školského</a:t>
            </a:r>
            <a:r>
              <a:rPr lang="en-US" sz="2400" dirty="0"/>
              <a:t> </a:t>
            </a:r>
            <a:r>
              <a:rPr lang="en-US" sz="2400" dirty="0" err="1"/>
              <a:t>zákona</a:t>
            </a:r>
            <a:r>
              <a:rPr lang="en-US" sz="2400" dirty="0"/>
              <a:t>. </a:t>
            </a:r>
            <a:endParaRPr lang="cs-CZ" sz="2400" dirty="0"/>
          </a:p>
          <a:p>
            <a:pPr algn="just"/>
            <a:r>
              <a:rPr lang="en-US" sz="2400" dirty="0"/>
              <a:t> </a:t>
            </a:r>
            <a:endParaRPr lang="cs-CZ" sz="2400" dirty="0"/>
          </a:p>
          <a:p>
            <a:pPr algn="just"/>
            <a:r>
              <a:rPr lang="en-US" sz="2400" dirty="0" err="1"/>
              <a:t>Hodnoty</a:t>
            </a:r>
            <a:r>
              <a:rPr lang="en-US" sz="2400" dirty="0"/>
              <a:t> </a:t>
            </a:r>
            <a:r>
              <a:rPr lang="en-US" sz="2400" b="1" dirty="0" err="1"/>
              <a:t>PHmax</a:t>
            </a:r>
            <a:r>
              <a:rPr lang="en-US" sz="2400" dirty="0"/>
              <a:t> a </a:t>
            </a:r>
            <a:r>
              <a:rPr lang="en-US" sz="2400" b="1" dirty="0"/>
              <a:t>PH</a:t>
            </a:r>
            <a:r>
              <a:rPr lang="cs-CZ" sz="2400" b="1" dirty="0" err="1"/>
              <a:t>Amax</a:t>
            </a:r>
            <a:r>
              <a:rPr lang="en-US" sz="2400" dirty="0"/>
              <a:t> pro školní </a:t>
            </a:r>
            <a:r>
              <a:rPr lang="en-US" sz="2400" dirty="0" err="1"/>
              <a:t>družinu</a:t>
            </a:r>
            <a:r>
              <a:rPr lang="en-US" sz="2400" dirty="0"/>
              <a:t> se </a:t>
            </a:r>
            <a:r>
              <a:rPr lang="en-US" sz="2400" dirty="0" err="1"/>
              <a:t>stanoví</a:t>
            </a:r>
            <a:r>
              <a:rPr lang="en-US" sz="2400" dirty="0"/>
              <a:t> </a:t>
            </a:r>
            <a:r>
              <a:rPr lang="en-US" sz="2400" b="1" dirty="0" err="1"/>
              <a:t>odděleně</a:t>
            </a:r>
            <a:r>
              <a:rPr lang="cs-CZ" sz="2400" b="1" dirty="0"/>
              <a:t>, případné „přebytky“ </a:t>
            </a:r>
            <a:r>
              <a:rPr lang="cs-CZ" sz="2400" b="1" dirty="0" err="1"/>
              <a:t>PHmax</a:t>
            </a:r>
            <a:r>
              <a:rPr lang="cs-CZ" sz="2400" b="1" dirty="0"/>
              <a:t> nelze využít na asistenty pedagoga a naopak.</a:t>
            </a:r>
          </a:p>
          <a:p>
            <a:endParaRPr lang="cs-CZ" sz="2200" dirty="0"/>
          </a:p>
          <a:p>
            <a:endParaRPr lang="cs-CZ" sz="2200" dirty="0">
              <a:latin typeface="Helvetica Narrow" panose="020B0606020202030204" pitchFamily="34" charset="0"/>
            </a:endParaRPr>
          </a:p>
        </p:txBody>
      </p:sp>
      <p:sp>
        <p:nvSpPr>
          <p:cNvPr id="5" name="Obdélník 4"/>
          <p:cNvSpPr/>
          <p:nvPr/>
        </p:nvSpPr>
        <p:spPr>
          <a:xfrm>
            <a:off x="4511824" y="548681"/>
            <a:ext cx="6156176" cy="584775"/>
          </a:xfrm>
          <a:prstGeom prst="rect">
            <a:avLst/>
          </a:prstGeom>
        </p:spPr>
        <p:txBody>
          <a:bodyPr wrap="square">
            <a:spAutoFit/>
          </a:bodyPr>
          <a:lstStyle/>
          <a:p>
            <a:pPr algn="r"/>
            <a:r>
              <a:rPr lang="pl-PL" sz="3200" b="1" dirty="0">
                <a:solidFill>
                  <a:schemeClr val="bg1"/>
                </a:solidFill>
              </a:rPr>
              <a:t>PHAmax ve školních družinách</a:t>
            </a:r>
            <a:endParaRPr lang="cs-CZ" sz="3200" dirty="0">
              <a:solidFill>
                <a:schemeClr val="bg1"/>
              </a:solidFill>
            </a:endParaRPr>
          </a:p>
        </p:txBody>
      </p:sp>
    </p:spTree>
    <p:extLst>
      <p:ext uri="{BB962C8B-B14F-4D97-AF65-F5344CB8AC3E}">
        <p14:creationId xmlns:p14="http://schemas.microsoft.com/office/powerpoint/2010/main" val="2650464727"/>
      </p:ext>
    </p:extLst>
  </p:cSld>
  <p:clrMapOvr>
    <a:masterClrMapping/>
  </p:clrMapOvr>
  <p:transition spd="slow">
    <p:wip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1"/>
          <p:cNvSpPr>
            <a:spLocks noGrp="1"/>
          </p:cNvSpPr>
          <p:nvPr>
            <p:ph idx="1"/>
          </p:nvPr>
        </p:nvSpPr>
        <p:spPr>
          <a:xfrm>
            <a:off x="2567608" y="1340768"/>
            <a:ext cx="7560840" cy="5112568"/>
          </a:xfrm>
        </p:spPr>
        <p:txBody>
          <a:bodyPr>
            <a:normAutofit/>
          </a:bodyPr>
          <a:lstStyle/>
          <a:p>
            <a:r>
              <a:rPr lang="cs-CZ" sz="2400" b="1" dirty="0">
                <a:solidFill>
                  <a:srgbClr val="418E96"/>
                </a:solidFill>
              </a:rPr>
              <a:t>Schématický postup pro výpočet hodnoty </a:t>
            </a:r>
            <a:r>
              <a:rPr lang="cs-CZ" sz="2400" b="1" dirty="0" err="1">
                <a:solidFill>
                  <a:srgbClr val="418E96"/>
                </a:solidFill>
              </a:rPr>
              <a:t>PHAmax</a:t>
            </a:r>
            <a:r>
              <a:rPr lang="cs-CZ" sz="2400" b="1" dirty="0">
                <a:solidFill>
                  <a:srgbClr val="418E96"/>
                </a:solidFill>
              </a:rPr>
              <a:t> v oboru vzdělání Praktická škola jednoletá (78-62-C/01) a Praktická škola dvouletá (78-62-C/02): </a:t>
            </a:r>
          </a:p>
          <a:p>
            <a:endParaRPr lang="cs-CZ" sz="2400" b="1" dirty="0">
              <a:solidFill>
                <a:srgbClr val="418E96"/>
              </a:solidFill>
            </a:endParaRPr>
          </a:p>
          <a:p>
            <a:pPr marL="457200" indent="-457200">
              <a:buFont typeface="+mj-lt"/>
              <a:buAutoNum type="alphaLcParenR"/>
            </a:pPr>
            <a:r>
              <a:rPr lang="cs-CZ" sz="2400" dirty="0"/>
              <a:t>stanovit příslušný </a:t>
            </a:r>
            <a:r>
              <a:rPr lang="cs-CZ" sz="2400" b="1" dirty="0"/>
              <a:t>rámcový vzdělávací program,  </a:t>
            </a:r>
          </a:p>
          <a:p>
            <a:pPr marL="457200" indent="-457200">
              <a:buFont typeface="+mj-lt"/>
              <a:buAutoNum type="alphaLcParenR"/>
            </a:pPr>
            <a:r>
              <a:rPr lang="cs-CZ" sz="2400" dirty="0"/>
              <a:t>určit </a:t>
            </a:r>
            <a:r>
              <a:rPr lang="cs-CZ" sz="2400" b="1" dirty="0"/>
              <a:t>průměrný počet žáků ve třídě</a:t>
            </a:r>
            <a:r>
              <a:rPr lang="cs-CZ" sz="2400" dirty="0"/>
              <a:t>, </a:t>
            </a:r>
          </a:p>
          <a:p>
            <a:pPr marL="457200" indent="-457200">
              <a:buFont typeface="+mj-lt"/>
              <a:buAutoNum type="alphaLcParenR"/>
            </a:pPr>
            <a:r>
              <a:rPr lang="cs-CZ" sz="2400" dirty="0"/>
              <a:t>k těmto hodnotám </a:t>
            </a:r>
            <a:r>
              <a:rPr lang="cs-CZ" sz="2400" b="1" dirty="0"/>
              <a:t>přiřadit hodnotu </a:t>
            </a:r>
            <a:r>
              <a:rPr lang="cs-CZ" sz="2400" dirty="0" err="1"/>
              <a:t>PHAmax</a:t>
            </a:r>
            <a:r>
              <a:rPr lang="cs-CZ" sz="2400" dirty="0"/>
              <a:t> pro </a:t>
            </a:r>
            <a:r>
              <a:rPr lang="cs-CZ" sz="2400" b="1" dirty="0"/>
              <a:t>danou charakteristiku třídy, </a:t>
            </a:r>
          </a:p>
          <a:p>
            <a:pPr marL="457200" indent="-457200">
              <a:buFont typeface="+mj-lt"/>
              <a:buAutoNum type="alphaLcParenR"/>
            </a:pPr>
            <a:r>
              <a:rPr lang="cs-CZ" sz="2400" b="1" dirty="0"/>
              <a:t>vynásobit</a:t>
            </a:r>
            <a:r>
              <a:rPr lang="cs-CZ" sz="2400" dirty="0"/>
              <a:t> počet tříd a </a:t>
            </a:r>
            <a:r>
              <a:rPr lang="cs-CZ" sz="2400" dirty="0" err="1"/>
              <a:t>PHAmax</a:t>
            </a:r>
            <a:r>
              <a:rPr lang="cs-CZ" sz="2400" dirty="0"/>
              <a:t>,</a:t>
            </a:r>
          </a:p>
          <a:p>
            <a:pPr marL="457200" indent="-457200">
              <a:buFont typeface="+mj-lt"/>
              <a:buAutoNum type="alphaLcParenR"/>
            </a:pPr>
            <a:r>
              <a:rPr lang="cs-CZ" sz="2400" dirty="0"/>
              <a:t>provést </a:t>
            </a:r>
            <a:r>
              <a:rPr lang="cs-CZ" sz="2400" b="1" dirty="0"/>
              <a:t>součet dílčích hodnot </a:t>
            </a:r>
            <a:r>
              <a:rPr lang="cs-CZ" sz="2400" dirty="0" err="1"/>
              <a:t>PHAmax</a:t>
            </a:r>
            <a:r>
              <a:rPr lang="cs-CZ" sz="2400" dirty="0"/>
              <a:t> bodu d.  </a:t>
            </a:r>
          </a:p>
          <a:p>
            <a:endParaRPr lang="cs-CZ" sz="2200" dirty="0">
              <a:latin typeface="Helvetica Narrow" panose="020B0606020202030204" pitchFamily="34" charset="0"/>
            </a:endParaRPr>
          </a:p>
          <a:p>
            <a:endParaRPr lang="cs-CZ" sz="2200" dirty="0">
              <a:latin typeface="Helvetica Narrow" panose="020B0606020202030204" pitchFamily="34" charset="0"/>
            </a:endParaRPr>
          </a:p>
        </p:txBody>
      </p:sp>
      <p:sp>
        <p:nvSpPr>
          <p:cNvPr id="5" name="Obdélník 4"/>
          <p:cNvSpPr/>
          <p:nvPr/>
        </p:nvSpPr>
        <p:spPr>
          <a:xfrm>
            <a:off x="4367808" y="476673"/>
            <a:ext cx="6156176" cy="584775"/>
          </a:xfrm>
          <a:prstGeom prst="rect">
            <a:avLst/>
          </a:prstGeom>
        </p:spPr>
        <p:txBody>
          <a:bodyPr wrap="square">
            <a:spAutoFit/>
          </a:bodyPr>
          <a:lstStyle/>
          <a:p>
            <a:pPr algn="r"/>
            <a:r>
              <a:rPr lang="pl-PL" sz="3200" b="1" dirty="0">
                <a:solidFill>
                  <a:schemeClr val="bg1"/>
                </a:solidFill>
              </a:rPr>
              <a:t>PHAmax ve středních školách</a:t>
            </a:r>
            <a:endParaRPr lang="cs-CZ" sz="3200" dirty="0">
              <a:solidFill>
                <a:schemeClr val="bg1"/>
              </a:solidFill>
            </a:endParaRPr>
          </a:p>
        </p:txBody>
      </p:sp>
    </p:spTree>
    <p:extLst>
      <p:ext uri="{BB962C8B-B14F-4D97-AF65-F5344CB8AC3E}">
        <p14:creationId xmlns:p14="http://schemas.microsoft.com/office/powerpoint/2010/main" val="2479909778"/>
      </p:ext>
    </p:extLst>
  </p:cSld>
  <p:clrMapOvr>
    <a:masterClrMapping/>
  </p:clrMapOvr>
  <p:transition spd="slow">
    <p:wip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1"/>
          <p:cNvSpPr>
            <a:spLocks noGrp="1"/>
          </p:cNvSpPr>
          <p:nvPr>
            <p:ph idx="1"/>
          </p:nvPr>
        </p:nvSpPr>
        <p:spPr>
          <a:xfrm>
            <a:off x="2567608" y="1340768"/>
            <a:ext cx="7560840" cy="5112568"/>
          </a:xfrm>
        </p:spPr>
        <p:txBody>
          <a:bodyPr>
            <a:normAutofit/>
          </a:bodyPr>
          <a:lstStyle/>
          <a:p>
            <a:endParaRPr lang="cs-CZ" sz="2200" dirty="0">
              <a:latin typeface="Helvetica Narrow" panose="020B0606020202030204" pitchFamily="34" charset="0"/>
            </a:endParaRPr>
          </a:p>
          <a:p>
            <a:endParaRPr lang="cs-CZ" sz="2200" dirty="0">
              <a:latin typeface="Helvetica Narrow" panose="020B0606020202030204" pitchFamily="34" charset="0"/>
            </a:endParaRPr>
          </a:p>
        </p:txBody>
      </p:sp>
      <p:sp>
        <p:nvSpPr>
          <p:cNvPr id="5" name="Obdélník 4"/>
          <p:cNvSpPr/>
          <p:nvPr/>
        </p:nvSpPr>
        <p:spPr>
          <a:xfrm>
            <a:off x="4367808" y="476673"/>
            <a:ext cx="6156176" cy="584775"/>
          </a:xfrm>
          <a:prstGeom prst="rect">
            <a:avLst/>
          </a:prstGeom>
        </p:spPr>
        <p:txBody>
          <a:bodyPr wrap="square">
            <a:spAutoFit/>
          </a:bodyPr>
          <a:lstStyle/>
          <a:p>
            <a:pPr algn="r"/>
            <a:r>
              <a:rPr lang="pl-PL" sz="3200" b="1" dirty="0">
                <a:solidFill>
                  <a:schemeClr val="bg1"/>
                </a:solidFill>
              </a:rPr>
              <a:t>PHAmax ve středních školách</a:t>
            </a:r>
            <a:endParaRPr lang="cs-CZ" sz="3200" dirty="0">
              <a:solidFill>
                <a:schemeClr val="bg1"/>
              </a:solidFill>
            </a:endParaRPr>
          </a:p>
        </p:txBody>
      </p:sp>
      <p:graphicFrame>
        <p:nvGraphicFramePr>
          <p:cNvPr id="7" name="Tabulka 6"/>
          <p:cNvGraphicFramePr>
            <a:graphicFrameLocks noGrp="1"/>
          </p:cNvGraphicFramePr>
          <p:nvPr/>
        </p:nvGraphicFramePr>
        <p:xfrm>
          <a:off x="1919536" y="1268760"/>
          <a:ext cx="8352928" cy="2239518"/>
        </p:xfrm>
        <a:graphic>
          <a:graphicData uri="http://schemas.openxmlformats.org/drawingml/2006/table">
            <a:tbl>
              <a:tblPr firstRow="1" firstCol="1" bandRow="1">
                <a:tableStyleId>{5C22544A-7EE6-4342-B048-85BDC9FD1C3A}</a:tableStyleId>
              </a:tblPr>
              <a:tblGrid>
                <a:gridCol w="2005193">
                  <a:extLst>
                    <a:ext uri="{9D8B030D-6E8A-4147-A177-3AD203B41FA5}">
                      <a16:colId xmlns:a16="http://schemas.microsoft.com/office/drawing/2014/main" val="20000"/>
                    </a:ext>
                  </a:extLst>
                </a:gridCol>
                <a:gridCol w="2027255">
                  <a:extLst>
                    <a:ext uri="{9D8B030D-6E8A-4147-A177-3AD203B41FA5}">
                      <a16:colId xmlns:a16="http://schemas.microsoft.com/office/drawing/2014/main" val="20001"/>
                    </a:ext>
                  </a:extLst>
                </a:gridCol>
                <a:gridCol w="760481">
                  <a:extLst>
                    <a:ext uri="{9D8B030D-6E8A-4147-A177-3AD203B41FA5}">
                      <a16:colId xmlns:a16="http://schemas.microsoft.com/office/drawing/2014/main" val="20002"/>
                    </a:ext>
                  </a:extLst>
                </a:gridCol>
                <a:gridCol w="722277">
                  <a:extLst>
                    <a:ext uri="{9D8B030D-6E8A-4147-A177-3AD203B41FA5}">
                      <a16:colId xmlns:a16="http://schemas.microsoft.com/office/drawing/2014/main" val="20003"/>
                    </a:ext>
                  </a:extLst>
                </a:gridCol>
                <a:gridCol w="722277">
                  <a:extLst>
                    <a:ext uri="{9D8B030D-6E8A-4147-A177-3AD203B41FA5}">
                      <a16:colId xmlns:a16="http://schemas.microsoft.com/office/drawing/2014/main" val="20004"/>
                    </a:ext>
                  </a:extLst>
                </a:gridCol>
                <a:gridCol w="2115445">
                  <a:extLst>
                    <a:ext uri="{9D8B030D-6E8A-4147-A177-3AD203B41FA5}">
                      <a16:colId xmlns:a16="http://schemas.microsoft.com/office/drawing/2014/main" val="20005"/>
                    </a:ext>
                  </a:extLst>
                </a:gridCol>
              </a:tblGrid>
              <a:tr h="743480">
                <a:tc gridSpan="2">
                  <a:txBody>
                    <a:bodyPr/>
                    <a:lstStyle/>
                    <a:p>
                      <a:pPr>
                        <a:lnSpc>
                          <a:spcPct val="107000"/>
                        </a:lnSpc>
                        <a:spcAft>
                          <a:spcPts val="0"/>
                        </a:spcAft>
                      </a:pPr>
                      <a:r>
                        <a:rPr lang="cs-CZ" sz="2000" dirty="0">
                          <a:effectLst/>
                          <a:latin typeface="+mn-lt"/>
                        </a:rPr>
                        <a:t>Praktická škola </a:t>
                      </a:r>
                      <a:endParaRPr lang="cs-CZ" sz="2000" dirty="0">
                        <a:effectLst/>
                        <a:latin typeface="+mn-lt"/>
                        <a:ea typeface="Calibri" panose="020F0502020204030204" pitchFamily="34" charset="0"/>
                        <a:cs typeface="Times New Roman" panose="02020603050405020304" pitchFamily="18" charset="0"/>
                      </a:endParaRPr>
                    </a:p>
                  </a:txBody>
                  <a:tcPr marL="44450" marR="44450" marT="0" marB="0" anchor="ctr"/>
                </a:tc>
                <a:tc hMerge="1">
                  <a:txBody>
                    <a:bodyPr/>
                    <a:lstStyle/>
                    <a:p>
                      <a:endParaRPr lang="cs-CZ"/>
                    </a:p>
                  </a:txBody>
                  <a:tcPr/>
                </a:tc>
                <a:tc>
                  <a:txBody>
                    <a:bodyPr/>
                    <a:lstStyle/>
                    <a:p>
                      <a:pPr algn="ctr">
                        <a:lnSpc>
                          <a:spcPct val="107000"/>
                        </a:lnSpc>
                        <a:spcAft>
                          <a:spcPts val="0"/>
                        </a:spcAft>
                      </a:pPr>
                      <a:r>
                        <a:rPr lang="cs-CZ" sz="2000" dirty="0">
                          <a:effectLst/>
                          <a:latin typeface="+mn-lt"/>
                        </a:rPr>
                        <a:t>méně než 4</a:t>
                      </a:r>
                      <a:endParaRPr lang="cs-CZ" sz="2000" dirty="0">
                        <a:effectLst/>
                        <a:latin typeface="+mn-lt"/>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cs-CZ" sz="2000" dirty="0">
                          <a:effectLst/>
                          <a:latin typeface="+mn-lt"/>
                        </a:rPr>
                        <a:t>4 – méně než 6</a:t>
                      </a:r>
                      <a:endParaRPr lang="cs-CZ" sz="2000" dirty="0">
                        <a:effectLst/>
                        <a:latin typeface="+mn-lt"/>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cs-CZ" sz="2000" dirty="0">
                          <a:effectLst/>
                          <a:latin typeface="+mn-lt"/>
                        </a:rPr>
                        <a:t>6 - 10</a:t>
                      </a:r>
                      <a:endParaRPr lang="cs-CZ" sz="2000" dirty="0">
                        <a:effectLst/>
                        <a:latin typeface="+mn-lt"/>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cs-CZ" sz="2000" dirty="0">
                          <a:effectLst/>
                          <a:latin typeface="+mn-lt"/>
                        </a:rPr>
                        <a:t>více než 10</a:t>
                      </a:r>
                      <a:endParaRPr lang="cs-CZ" sz="2000" dirty="0">
                        <a:effectLst/>
                        <a:latin typeface="+mn-lt"/>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10000"/>
                  </a:ext>
                </a:extLst>
              </a:tr>
              <a:tr h="492356">
                <a:tc>
                  <a:txBody>
                    <a:bodyPr/>
                    <a:lstStyle/>
                    <a:p>
                      <a:pPr algn="ctr">
                        <a:lnSpc>
                          <a:spcPct val="107000"/>
                        </a:lnSpc>
                        <a:spcAft>
                          <a:spcPts val="0"/>
                        </a:spcAft>
                      </a:pPr>
                      <a:r>
                        <a:rPr lang="cs-CZ" sz="2000">
                          <a:effectLst/>
                          <a:latin typeface="+mn-lt"/>
                        </a:rPr>
                        <a:t>78-62-C/02</a:t>
                      </a:r>
                      <a:endParaRPr lang="cs-CZ" sz="2000">
                        <a:effectLst/>
                        <a:latin typeface="+mn-lt"/>
                        <a:ea typeface="Calibri" panose="020F0502020204030204" pitchFamily="34" charset="0"/>
                        <a:cs typeface="Times New Roman" panose="02020603050405020304" pitchFamily="18" charset="0"/>
                      </a:endParaRPr>
                    </a:p>
                  </a:txBody>
                  <a:tcPr marL="44450" marR="44450" marT="0" marB="0" anchor="ctr"/>
                </a:tc>
                <a:tc>
                  <a:txBody>
                    <a:bodyPr/>
                    <a:lstStyle/>
                    <a:p>
                      <a:pPr>
                        <a:lnSpc>
                          <a:spcPct val="107000"/>
                        </a:lnSpc>
                        <a:spcAft>
                          <a:spcPts val="0"/>
                        </a:spcAft>
                      </a:pPr>
                      <a:r>
                        <a:rPr lang="cs-CZ" sz="2000">
                          <a:effectLst/>
                          <a:latin typeface="+mn-lt"/>
                        </a:rPr>
                        <a:t>Praktická škola dvouletá </a:t>
                      </a:r>
                      <a:endParaRPr lang="cs-CZ" sz="2000">
                        <a:effectLst/>
                        <a:latin typeface="+mn-lt"/>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cs-CZ" sz="2000" dirty="0">
                          <a:effectLst/>
                          <a:latin typeface="+mn-lt"/>
                        </a:rPr>
                        <a:t>0</a:t>
                      </a:r>
                      <a:endParaRPr lang="cs-CZ" sz="2000" dirty="0">
                        <a:effectLst/>
                        <a:latin typeface="+mn-lt"/>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cs-CZ" sz="2000">
                          <a:effectLst/>
                          <a:latin typeface="+mn-lt"/>
                        </a:rPr>
                        <a:t>24</a:t>
                      </a:r>
                      <a:endParaRPr lang="cs-CZ" sz="2000">
                        <a:effectLst/>
                        <a:latin typeface="+mn-lt"/>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cs-CZ" sz="2000">
                          <a:effectLst/>
                          <a:latin typeface="+mn-lt"/>
                        </a:rPr>
                        <a:t>32</a:t>
                      </a:r>
                      <a:endParaRPr lang="cs-CZ" sz="2000">
                        <a:effectLst/>
                        <a:latin typeface="+mn-lt"/>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cs-CZ" sz="2000" dirty="0">
                          <a:effectLst/>
                          <a:latin typeface="+mn-lt"/>
                        </a:rPr>
                        <a:t>48</a:t>
                      </a:r>
                      <a:endParaRPr lang="cs-CZ" sz="2000" dirty="0">
                        <a:effectLst/>
                        <a:latin typeface="+mn-lt"/>
                        <a:ea typeface="Calibri" panose="020F0502020204030204" pitchFamily="34" charset="0"/>
                        <a:cs typeface="Times New Roman" panose="02020603050405020304" pitchFamily="18" charset="0"/>
                      </a:endParaRPr>
                    </a:p>
                  </a:txBody>
                  <a:tcPr marL="44450" marR="44450" marT="0" marB="0"/>
                </a:tc>
                <a:extLst>
                  <a:ext uri="{0D108BD9-81ED-4DB2-BD59-A6C34878D82A}">
                    <a16:rowId xmlns:a16="http://schemas.microsoft.com/office/drawing/2014/main" val="10001"/>
                  </a:ext>
                </a:extLst>
              </a:tr>
              <a:tr h="492356">
                <a:tc>
                  <a:txBody>
                    <a:bodyPr/>
                    <a:lstStyle/>
                    <a:p>
                      <a:pPr algn="ctr">
                        <a:lnSpc>
                          <a:spcPct val="107000"/>
                        </a:lnSpc>
                        <a:spcAft>
                          <a:spcPts val="0"/>
                        </a:spcAft>
                      </a:pPr>
                      <a:r>
                        <a:rPr lang="cs-CZ" sz="2000" dirty="0">
                          <a:effectLst/>
                          <a:latin typeface="+mn-lt"/>
                        </a:rPr>
                        <a:t>78-62-C/01</a:t>
                      </a:r>
                      <a:endParaRPr lang="cs-CZ" sz="2000" dirty="0">
                        <a:effectLst/>
                        <a:latin typeface="+mn-lt"/>
                        <a:ea typeface="Calibri" panose="020F0502020204030204" pitchFamily="34" charset="0"/>
                        <a:cs typeface="Times New Roman" panose="02020603050405020304" pitchFamily="18" charset="0"/>
                      </a:endParaRPr>
                    </a:p>
                  </a:txBody>
                  <a:tcPr marL="44450" marR="44450" marT="0" marB="0" anchor="ctr"/>
                </a:tc>
                <a:tc>
                  <a:txBody>
                    <a:bodyPr/>
                    <a:lstStyle/>
                    <a:p>
                      <a:pPr algn="just">
                        <a:lnSpc>
                          <a:spcPct val="107000"/>
                        </a:lnSpc>
                        <a:spcAft>
                          <a:spcPts val="0"/>
                        </a:spcAft>
                      </a:pPr>
                      <a:r>
                        <a:rPr lang="cs-CZ" sz="2000">
                          <a:effectLst/>
                          <a:latin typeface="+mn-lt"/>
                        </a:rPr>
                        <a:t>Praktická škola jednoletá </a:t>
                      </a:r>
                      <a:endParaRPr lang="cs-CZ" sz="2000">
                        <a:effectLst/>
                        <a:latin typeface="+mn-lt"/>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cs-CZ" sz="2000" dirty="0">
                          <a:effectLst/>
                          <a:latin typeface="+mn-lt"/>
                        </a:rPr>
                        <a:t>0</a:t>
                      </a:r>
                      <a:endParaRPr lang="cs-CZ" sz="2000" dirty="0">
                        <a:effectLst/>
                        <a:latin typeface="+mn-lt"/>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cs-CZ" sz="2000">
                          <a:effectLst/>
                          <a:latin typeface="+mn-lt"/>
                        </a:rPr>
                        <a:t>23</a:t>
                      </a:r>
                      <a:endParaRPr lang="cs-CZ" sz="2000">
                        <a:effectLst/>
                        <a:latin typeface="+mn-lt"/>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cs-CZ" sz="2000">
                          <a:effectLst/>
                          <a:latin typeface="+mn-lt"/>
                        </a:rPr>
                        <a:t>30</a:t>
                      </a:r>
                      <a:endParaRPr lang="cs-CZ" sz="2000">
                        <a:effectLst/>
                        <a:latin typeface="+mn-lt"/>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cs-CZ" sz="2000" dirty="0">
                          <a:effectLst/>
                          <a:latin typeface="+mn-lt"/>
                        </a:rPr>
                        <a:t>43</a:t>
                      </a:r>
                      <a:endParaRPr lang="cs-CZ" sz="2000" dirty="0">
                        <a:effectLst/>
                        <a:latin typeface="+mn-lt"/>
                        <a:ea typeface="Calibri" panose="020F0502020204030204" pitchFamily="34" charset="0"/>
                        <a:cs typeface="Times New Roman" panose="02020603050405020304" pitchFamily="18" charset="0"/>
                      </a:endParaRPr>
                    </a:p>
                  </a:txBody>
                  <a:tcPr marL="44450" marR="44450" marT="0" marB="0"/>
                </a:tc>
                <a:extLst>
                  <a:ext uri="{0D108BD9-81ED-4DB2-BD59-A6C34878D82A}">
                    <a16:rowId xmlns:a16="http://schemas.microsoft.com/office/drawing/2014/main" val="10002"/>
                  </a:ext>
                </a:extLst>
              </a:tr>
            </a:tbl>
          </a:graphicData>
        </a:graphic>
      </p:graphicFrame>
      <p:sp>
        <p:nvSpPr>
          <p:cNvPr id="8" name="Obdélník 7"/>
          <p:cNvSpPr/>
          <p:nvPr/>
        </p:nvSpPr>
        <p:spPr>
          <a:xfrm>
            <a:off x="2567608" y="769060"/>
            <a:ext cx="7848872" cy="5447645"/>
          </a:xfrm>
          <a:prstGeom prst="rect">
            <a:avLst/>
          </a:prstGeom>
        </p:spPr>
        <p:txBody>
          <a:bodyPr wrap="square">
            <a:spAutoFit/>
          </a:bodyPr>
          <a:lstStyle/>
          <a:p>
            <a:pPr algn="just"/>
            <a:r>
              <a:rPr lang="cs-CZ" dirty="0">
                <a:solidFill>
                  <a:srgbClr val="212121"/>
                </a:solidFill>
                <a:latin typeface="Calibri" panose="020F0502020204030204" pitchFamily="34" charset="0"/>
                <a:ea typeface="Times New Roman" panose="02020603050405020304" pitchFamily="18" charset="0"/>
                <a:cs typeface="Calibri" panose="020F0502020204030204" pitchFamily="34" charset="0"/>
              </a:rPr>
              <a:t>V </a:t>
            </a:r>
            <a:endParaRPr lang="cs-CZ" dirty="0">
              <a:solidFill>
                <a:srgbClr val="212121"/>
              </a:solidFill>
              <a:latin typeface="Calibri" panose="020F0502020204030204" pitchFamily="34" charset="0"/>
              <a:ea typeface="Times New Roman" panose="02020603050405020304" pitchFamily="18" charset="0"/>
            </a:endParaRPr>
          </a:p>
          <a:p>
            <a:pPr algn="just"/>
            <a:endParaRPr lang="cs-CZ" dirty="0">
              <a:solidFill>
                <a:srgbClr val="212121"/>
              </a:solidFill>
              <a:latin typeface="Calibri" panose="020F0502020204030204" pitchFamily="34" charset="0"/>
              <a:ea typeface="Times New Roman" panose="02020603050405020304" pitchFamily="18" charset="0"/>
            </a:endParaRPr>
          </a:p>
          <a:p>
            <a:pPr algn="just"/>
            <a:endParaRPr lang="cs-CZ" dirty="0">
              <a:solidFill>
                <a:srgbClr val="212121"/>
              </a:solidFill>
              <a:latin typeface="Calibri" panose="020F0502020204030204" pitchFamily="34" charset="0"/>
              <a:ea typeface="Times New Roman" panose="02020603050405020304" pitchFamily="18" charset="0"/>
            </a:endParaRPr>
          </a:p>
          <a:p>
            <a:pPr algn="just"/>
            <a:endParaRPr lang="cs-CZ" dirty="0"/>
          </a:p>
          <a:p>
            <a:pPr algn="just"/>
            <a:endParaRPr lang="cs-CZ" dirty="0">
              <a:solidFill>
                <a:srgbClr val="212121"/>
              </a:solidFill>
              <a:latin typeface="Calibri" panose="020F0502020204030204" pitchFamily="34" charset="0"/>
              <a:ea typeface="Times New Roman" panose="02020603050405020304" pitchFamily="18" charset="0"/>
            </a:endParaRPr>
          </a:p>
          <a:p>
            <a:pPr algn="just"/>
            <a:endParaRPr lang="cs-CZ" dirty="0">
              <a:solidFill>
                <a:srgbClr val="212121"/>
              </a:solidFill>
              <a:latin typeface="Calibri" panose="020F0502020204030204" pitchFamily="34" charset="0"/>
              <a:ea typeface="Times New Roman" panose="02020603050405020304" pitchFamily="18" charset="0"/>
            </a:endParaRPr>
          </a:p>
          <a:p>
            <a:pPr algn="just"/>
            <a:endParaRPr lang="cs-CZ" dirty="0">
              <a:solidFill>
                <a:srgbClr val="212121"/>
              </a:solidFill>
              <a:latin typeface="Calibri" panose="020F0502020204030204" pitchFamily="34" charset="0"/>
              <a:ea typeface="Times New Roman" panose="02020603050405020304" pitchFamily="18" charset="0"/>
            </a:endParaRPr>
          </a:p>
          <a:p>
            <a:pPr algn="just"/>
            <a:endParaRPr lang="cs-CZ" dirty="0">
              <a:solidFill>
                <a:srgbClr val="212121"/>
              </a:solidFill>
              <a:latin typeface="Calibri" panose="020F0502020204030204" pitchFamily="34" charset="0"/>
              <a:ea typeface="Times New Roman" panose="02020603050405020304" pitchFamily="18" charset="0"/>
            </a:endParaRPr>
          </a:p>
          <a:p>
            <a:pPr algn="just"/>
            <a:endParaRPr lang="cs-CZ" dirty="0">
              <a:solidFill>
                <a:srgbClr val="212121"/>
              </a:solidFill>
              <a:latin typeface="Calibri" panose="020F0502020204030204" pitchFamily="34" charset="0"/>
              <a:ea typeface="Times New Roman" panose="02020603050405020304" pitchFamily="18" charset="0"/>
            </a:endParaRPr>
          </a:p>
          <a:p>
            <a:pPr algn="just"/>
            <a:endParaRPr lang="cs-CZ" dirty="0">
              <a:solidFill>
                <a:srgbClr val="212121"/>
              </a:solidFill>
              <a:latin typeface="Calibri" panose="020F0502020204030204" pitchFamily="34" charset="0"/>
              <a:ea typeface="Times New Roman" panose="02020603050405020304" pitchFamily="18" charset="0"/>
            </a:endParaRPr>
          </a:p>
          <a:p>
            <a:pPr algn="just"/>
            <a:endParaRPr lang="cs-CZ" dirty="0">
              <a:solidFill>
                <a:srgbClr val="212121"/>
              </a:solidFill>
              <a:latin typeface="Calibri" panose="020F0502020204030204" pitchFamily="34" charset="0"/>
              <a:ea typeface="Times New Roman" panose="02020603050405020304" pitchFamily="18" charset="0"/>
            </a:endParaRPr>
          </a:p>
          <a:p>
            <a:pPr algn="just"/>
            <a:r>
              <a:rPr lang="cs-CZ" sz="2200" dirty="0"/>
              <a:t>V případě, že se v jedné třídě vzdělávají </a:t>
            </a:r>
            <a:r>
              <a:rPr lang="cs-CZ" sz="2200" b="1" dirty="0"/>
              <a:t>žáci současně podle oboru vzdělání </a:t>
            </a:r>
            <a:r>
              <a:rPr lang="cs-CZ" sz="2200" dirty="0"/>
              <a:t>Praktická škola dvouletá a oboru vzdělání Praktická škola jednoletá, stanoví se maximální počet hodin podle toho oboru vzdělání, v němž se vzdělává </a:t>
            </a:r>
            <a:r>
              <a:rPr lang="cs-CZ" sz="2200" b="1" dirty="0"/>
              <a:t>vyšší počet žáků</a:t>
            </a:r>
            <a:r>
              <a:rPr lang="cs-CZ" sz="2200" dirty="0"/>
              <a:t>. V případě, že je </a:t>
            </a:r>
            <a:r>
              <a:rPr lang="cs-CZ" sz="2200" b="1" dirty="0"/>
              <a:t>stejný počet žáků obou oborů vzdělání, stanoví se maximální počet hodin podle oboru vzdělání Praktická škola dvouletá. </a:t>
            </a:r>
          </a:p>
          <a:p>
            <a:pPr algn="just"/>
            <a:endParaRPr lang="cs-CZ"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387414136"/>
      </p:ext>
    </p:extLst>
  </p:cSld>
  <p:clrMapOvr>
    <a:masterClrMapping/>
  </p:clrMapOvr>
  <p:transition spd="slow">
    <p:wip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1"/>
          <p:cNvSpPr>
            <a:spLocks noGrp="1"/>
          </p:cNvSpPr>
          <p:nvPr>
            <p:ph idx="1"/>
          </p:nvPr>
        </p:nvSpPr>
        <p:spPr>
          <a:xfrm>
            <a:off x="2567608" y="1340768"/>
            <a:ext cx="7560840" cy="5112568"/>
          </a:xfrm>
        </p:spPr>
        <p:txBody>
          <a:bodyPr>
            <a:normAutofit/>
          </a:bodyPr>
          <a:lstStyle/>
          <a:p>
            <a:pPr algn="just"/>
            <a:endParaRPr lang="cs-CZ" sz="2400" b="1" dirty="0"/>
          </a:p>
          <a:p>
            <a:pPr algn="just"/>
            <a:r>
              <a:rPr lang="cs-CZ" sz="2400" b="1" dirty="0"/>
              <a:t>V ostatních oborech </a:t>
            </a:r>
            <a:r>
              <a:rPr lang="cs-CZ" sz="2400" dirty="0"/>
              <a:t>středního vzdělání ve třídách zřízených podle § 16 odst. 9 školského zákona bude asistent pedagoga nadále </a:t>
            </a:r>
            <a:r>
              <a:rPr lang="cs-CZ" sz="2400" b="1" dirty="0"/>
              <a:t>financován jako podpůrné opatření.</a:t>
            </a:r>
          </a:p>
          <a:p>
            <a:pPr algn="just"/>
            <a:endParaRPr lang="cs-CZ" sz="2400" dirty="0"/>
          </a:p>
          <a:p>
            <a:pPr algn="just"/>
            <a:r>
              <a:rPr lang="cs-CZ" sz="2400" dirty="0"/>
              <a:t>Metodiky k výpočtu </a:t>
            </a:r>
            <a:r>
              <a:rPr lang="cs-CZ" sz="2400" dirty="0" err="1"/>
              <a:t>PHAmax</a:t>
            </a:r>
            <a:r>
              <a:rPr lang="cs-CZ" sz="2400" dirty="0"/>
              <a:t> jsou zveřejněny na odkazu </a:t>
            </a:r>
            <a:r>
              <a:rPr lang="cs-CZ" sz="2400" u="sng" dirty="0">
                <a:hlinkClick r:id="rId2"/>
              </a:rPr>
              <a:t>http://www.msmt.cz/</a:t>
            </a:r>
            <a:r>
              <a:rPr lang="cs-CZ" sz="2400" u="sng" dirty="0" err="1">
                <a:hlinkClick r:id="rId2"/>
              </a:rPr>
              <a:t>vzdelavani</a:t>
            </a:r>
            <a:r>
              <a:rPr lang="cs-CZ" sz="2400" u="sng" dirty="0">
                <a:hlinkClick r:id="rId2"/>
              </a:rPr>
              <a:t>/</a:t>
            </a:r>
            <a:r>
              <a:rPr lang="cs-CZ" sz="2400" u="sng" dirty="0" err="1">
                <a:hlinkClick r:id="rId2"/>
              </a:rPr>
              <a:t>skolstvi</a:t>
            </a:r>
            <a:r>
              <a:rPr lang="cs-CZ" sz="2400" u="sng" dirty="0">
                <a:hlinkClick r:id="rId2"/>
              </a:rPr>
              <a:t>-v-</a:t>
            </a:r>
            <a:r>
              <a:rPr lang="cs-CZ" sz="2400" u="sng" dirty="0" err="1">
                <a:hlinkClick r:id="rId2"/>
              </a:rPr>
              <a:t>cr</a:t>
            </a:r>
            <a:r>
              <a:rPr lang="cs-CZ" sz="2400" u="sng" dirty="0">
                <a:hlinkClick r:id="rId2"/>
              </a:rPr>
              <a:t>/ekonomika-</a:t>
            </a:r>
            <a:r>
              <a:rPr lang="cs-CZ" sz="2400" u="sng" dirty="0" err="1">
                <a:hlinkClick r:id="rId2"/>
              </a:rPr>
              <a:t>skolstvi</a:t>
            </a:r>
            <a:r>
              <a:rPr lang="cs-CZ" sz="2400" u="sng" dirty="0">
                <a:hlinkClick r:id="rId2"/>
              </a:rPr>
              <a:t>/metodiky-k-</a:t>
            </a:r>
            <a:r>
              <a:rPr lang="cs-CZ" sz="2400" u="sng" dirty="0" err="1">
                <a:hlinkClick r:id="rId2"/>
              </a:rPr>
              <a:t>reforme</a:t>
            </a:r>
            <a:r>
              <a:rPr lang="cs-CZ" sz="2400" u="sng" dirty="0">
                <a:hlinkClick r:id="rId2"/>
              </a:rPr>
              <a:t>-</a:t>
            </a:r>
            <a:r>
              <a:rPr lang="cs-CZ" sz="2400" u="sng" dirty="0" err="1">
                <a:hlinkClick r:id="rId2"/>
              </a:rPr>
              <a:t>financovani-regionalniho-skolstvi</a:t>
            </a:r>
            <a:r>
              <a:rPr lang="cs-CZ" sz="2400" dirty="0"/>
              <a:t>. </a:t>
            </a:r>
            <a:endParaRPr lang="cs-CZ" sz="2400" b="1" dirty="0"/>
          </a:p>
          <a:p>
            <a:pPr algn="just"/>
            <a:endParaRPr lang="cs-CZ" sz="2400" b="1" dirty="0"/>
          </a:p>
          <a:p>
            <a:endParaRPr lang="cs-CZ" sz="2400" b="1" dirty="0"/>
          </a:p>
          <a:p>
            <a:endParaRPr lang="cs-CZ" sz="2400" b="1" dirty="0"/>
          </a:p>
          <a:p>
            <a:endParaRPr lang="cs-CZ" sz="2400" b="1" dirty="0"/>
          </a:p>
        </p:txBody>
      </p:sp>
      <p:sp>
        <p:nvSpPr>
          <p:cNvPr id="5" name="Obdélník 4"/>
          <p:cNvSpPr/>
          <p:nvPr/>
        </p:nvSpPr>
        <p:spPr>
          <a:xfrm>
            <a:off x="4511824" y="548681"/>
            <a:ext cx="6156176" cy="584775"/>
          </a:xfrm>
          <a:prstGeom prst="rect">
            <a:avLst/>
          </a:prstGeom>
        </p:spPr>
        <p:txBody>
          <a:bodyPr wrap="square">
            <a:spAutoFit/>
          </a:bodyPr>
          <a:lstStyle/>
          <a:p>
            <a:pPr algn="r"/>
            <a:r>
              <a:rPr lang="pl-PL" sz="3200" b="1" dirty="0">
                <a:solidFill>
                  <a:schemeClr val="bg1"/>
                </a:solidFill>
              </a:rPr>
              <a:t>PHAmax ve středních školách</a:t>
            </a:r>
            <a:endParaRPr lang="cs-CZ" sz="3200" dirty="0">
              <a:solidFill>
                <a:schemeClr val="bg1"/>
              </a:solidFill>
            </a:endParaRPr>
          </a:p>
        </p:txBody>
      </p:sp>
    </p:spTree>
    <p:extLst>
      <p:ext uri="{BB962C8B-B14F-4D97-AF65-F5344CB8AC3E}">
        <p14:creationId xmlns:p14="http://schemas.microsoft.com/office/powerpoint/2010/main" val="3684002642"/>
      </p:ext>
    </p:extLst>
  </p:cSld>
  <p:clrMapOvr>
    <a:masterClrMapping/>
  </p:clrMapOvr>
  <p:transition spd="slow">
    <p:wip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4511824" y="3140968"/>
            <a:ext cx="5904656" cy="2232248"/>
          </a:xfrm>
          <a:prstGeom prst="rect">
            <a:avLst/>
          </a:prstGeom>
        </p:spPr>
        <p:txBody>
          <a:bodyPr>
            <a:noAutofit/>
          </a:bodyPr>
          <a:lstStyle/>
          <a:p>
            <a:pPr algn="l"/>
            <a:br>
              <a:rPr lang="pl-PL" sz="4000" b="1" dirty="0">
                <a:solidFill>
                  <a:srgbClr val="418E96"/>
                </a:solidFill>
              </a:rPr>
            </a:br>
            <a:r>
              <a:rPr lang="pl-PL" sz="4000" b="1" dirty="0">
                <a:solidFill>
                  <a:srgbClr val="418E96"/>
                </a:solidFill>
              </a:rPr>
              <a:t>Děkuji za pozornost!</a:t>
            </a:r>
            <a:endParaRPr lang="cs-CZ" sz="6600" i="1" dirty="0">
              <a:solidFill>
                <a:srgbClr val="418E96"/>
              </a:solidFill>
              <a:latin typeface="+mn-lt"/>
            </a:endParaRPr>
          </a:p>
        </p:txBody>
      </p:sp>
      <p:sp>
        <p:nvSpPr>
          <p:cNvPr id="3" name="Podnadpis 2"/>
          <p:cNvSpPr>
            <a:spLocks noGrp="1"/>
          </p:cNvSpPr>
          <p:nvPr>
            <p:ph type="subTitle" idx="4294967295"/>
          </p:nvPr>
        </p:nvSpPr>
        <p:spPr>
          <a:xfrm>
            <a:off x="4511824" y="5949280"/>
            <a:ext cx="4784576" cy="432048"/>
          </a:xfrm>
        </p:spPr>
        <p:txBody>
          <a:bodyPr>
            <a:noAutofit/>
          </a:bodyPr>
          <a:lstStyle/>
          <a:p>
            <a:pPr marL="0" indent="0">
              <a:buNone/>
            </a:pPr>
            <a:r>
              <a:rPr lang="cs-CZ" sz="700" dirty="0"/>
              <a:t>Ministerstvo školství, mládeže a tělovýchovy</a:t>
            </a:r>
          </a:p>
          <a:p>
            <a:pPr marL="0" indent="0">
              <a:buNone/>
            </a:pPr>
            <a:r>
              <a:rPr lang="cs-CZ" sz="700" dirty="0"/>
              <a:t>Karmelitská 529/5, Malá Strana, 118 12 Praha 1 • tel.: +420 234 811 585</a:t>
            </a:r>
          </a:p>
          <a:p>
            <a:pPr marL="0" indent="0">
              <a:buNone/>
            </a:pPr>
            <a:r>
              <a:rPr lang="cs-CZ" sz="700" dirty="0"/>
              <a:t>posta@msmt.cz • www.msmt.cz</a:t>
            </a:r>
          </a:p>
        </p:txBody>
      </p:sp>
    </p:spTree>
    <p:extLst>
      <p:ext uri="{BB962C8B-B14F-4D97-AF65-F5344CB8AC3E}">
        <p14:creationId xmlns:p14="http://schemas.microsoft.com/office/powerpoint/2010/main" val="4121123153"/>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sah 1">
            <a:extLst>
              <a:ext uri="{FF2B5EF4-FFF2-40B4-BE49-F238E27FC236}">
                <a16:creationId xmlns:a16="http://schemas.microsoft.com/office/drawing/2014/main" id="{DFF65D04-0B7D-44D9-8A20-8BC3719C3A48}"/>
              </a:ext>
            </a:extLst>
          </p:cNvPr>
          <p:cNvSpPr>
            <a:spLocks noGrp="1"/>
          </p:cNvSpPr>
          <p:nvPr>
            <p:ph idx="1"/>
          </p:nvPr>
        </p:nvSpPr>
        <p:spPr/>
        <p:txBody>
          <a:bodyPr/>
          <a:lstStyle/>
          <a:p>
            <a:pPr marL="400050" lvl="2" indent="0" algn="ctr">
              <a:buNone/>
            </a:pPr>
            <a:r>
              <a:rPr lang="cs-CZ" sz="2400" b="1" dirty="0">
                <a:solidFill>
                  <a:srgbClr val="418E96"/>
                </a:solidFill>
                <a:latin typeface="+mj-lt"/>
              </a:rPr>
              <a:t>Základní popis a odůvodnění legislativních změn</a:t>
            </a:r>
          </a:p>
          <a:p>
            <a:pPr marL="969963"/>
            <a:endParaRPr lang="cs-CZ" dirty="0">
              <a:latin typeface="+mj-lt"/>
            </a:endParaRPr>
          </a:p>
          <a:p>
            <a:pPr marL="361950" indent="-285750">
              <a:buFont typeface="Arial" panose="020B0604020202020204" pitchFamily="34" charset="0"/>
              <a:buChar char="•"/>
            </a:pPr>
            <a:endParaRPr lang="cs-CZ" dirty="0">
              <a:latin typeface="+mj-lt"/>
            </a:endParaRPr>
          </a:p>
          <a:p>
            <a:pPr marL="361950" indent="-285750">
              <a:buFont typeface="Arial" panose="020B0604020202020204" pitchFamily="34" charset="0"/>
              <a:buChar char="•"/>
            </a:pPr>
            <a:endParaRPr lang="cs-CZ" dirty="0">
              <a:latin typeface="+mj-lt"/>
            </a:endParaRPr>
          </a:p>
          <a:p>
            <a:pPr marL="361950" indent="-285750">
              <a:buFont typeface="Arial" panose="020B0604020202020204" pitchFamily="34" charset="0"/>
              <a:buChar char="•"/>
            </a:pPr>
            <a:r>
              <a:rPr lang="cs-CZ" dirty="0">
                <a:latin typeface="+mj-lt"/>
              </a:rPr>
              <a:t>Uplatní se u „speciálních“ škol, tříd a oddělení </a:t>
            </a:r>
            <a:r>
              <a:rPr lang="cs-CZ" b="1" dirty="0">
                <a:latin typeface="+mj-lt"/>
              </a:rPr>
              <a:t>MŠ, ZŠ, ŠD, 2 oborů SŠ </a:t>
            </a:r>
            <a:r>
              <a:rPr lang="cs-CZ" dirty="0">
                <a:latin typeface="+mj-lt"/>
              </a:rPr>
              <a:t>(Praktická škola jednoletá a Praktická škola dvouletá) a u </a:t>
            </a:r>
            <a:r>
              <a:rPr lang="cs-CZ" b="1" dirty="0">
                <a:latin typeface="+mj-lt"/>
              </a:rPr>
              <a:t>škol při školských zařízeních pro výkon ústavní výchovy nebo ochranné výchovy </a:t>
            </a:r>
          </a:p>
          <a:p>
            <a:pPr marL="361950" indent="-285750">
              <a:buFont typeface="Arial" panose="020B0604020202020204" pitchFamily="34" charset="0"/>
              <a:buChar char="•"/>
            </a:pPr>
            <a:r>
              <a:rPr lang="cs-CZ" dirty="0">
                <a:latin typeface="+mj-lt"/>
              </a:rPr>
              <a:t>V </a:t>
            </a:r>
            <a:r>
              <a:rPr lang="cs-CZ" b="1" dirty="0">
                <a:latin typeface="+mj-lt"/>
              </a:rPr>
              <a:t>ostatních segmentech </a:t>
            </a:r>
            <a:r>
              <a:rPr lang="cs-CZ" dirty="0">
                <a:latin typeface="+mj-lt"/>
              </a:rPr>
              <a:t>školství, zejména pak v běžných třídách MŠ, ZŠ a SŠ, bude i nadále činnost asistenta pedagoga jako </a:t>
            </a:r>
            <a:r>
              <a:rPr lang="cs-CZ" b="1" dirty="0">
                <a:latin typeface="+mj-lt"/>
              </a:rPr>
              <a:t>podpůrné opatření</a:t>
            </a:r>
            <a:r>
              <a:rPr lang="cs-CZ" dirty="0">
                <a:latin typeface="+mj-lt"/>
              </a:rPr>
              <a:t> </a:t>
            </a:r>
          </a:p>
          <a:p>
            <a:pPr marL="361950" indent="-285750">
              <a:buFont typeface="Arial" panose="020B0604020202020204" pitchFamily="34" charset="0"/>
              <a:buChar char="•"/>
            </a:pPr>
            <a:r>
              <a:rPr lang="cs-CZ" dirty="0">
                <a:latin typeface="+mj-lt"/>
              </a:rPr>
              <a:t>Nové financování  - jde </a:t>
            </a:r>
            <a:r>
              <a:rPr lang="cs-CZ" b="1" dirty="0">
                <a:latin typeface="+mj-lt"/>
              </a:rPr>
              <a:t>o nový mechanizmus určení objemu finančních prostředků</a:t>
            </a:r>
            <a:r>
              <a:rPr lang="cs-CZ" dirty="0">
                <a:latin typeface="+mj-lt"/>
              </a:rPr>
              <a:t>, které škola obdrží – nic nebrání, aby se v rámci tohoto balíku prostředky volně „přelévaly“ (</a:t>
            </a:r>
            <a:r>
              <a:rPr lang="cs-CZ" dirty="0"/>
              <a:t>zejména </a:t>
            </a:r>
            <a:r>
              <a:rPr lang="cs-CZ" dirty="0">
                <a:latin typeface="+mj-lt"/>
              </a:rPr>
              <a:t>však za dodržení závazných ukazatelů a pracovněprávních předpisů)</a:t>
            </a:r>
            <a:endParaRPr lang="sk-SK" dirty="0">
              <a:latin typeface="+mj-lt"/>
            </a:endParaRPr>
          </a:p>
          <a:p>
            <a:endParaRPr lang="sk-SK" dirty="0">
              <a:latin typeface="+mj-lt"/>
            </a:endParaRPr>
          </a:p>
        </p:txBody>
      </p:sp>
    </p:spTree>
    <p:extLst>
      <p:ext uri="{BB962C8B-B14F-4D97-AF65-F5344CB8AC3E}">
        <p14:creationId xmlns:p14="http://schemas.microsoft.com/office/powerpoint/2010/main" val="135120798"/>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92500" lnSpcReduction="10000"/>
          </a:bodyPr>
          <a:lstStyle/>
          <a:p>
            <a:pPr marL="400050" lvl="1" indent="0" algn="ctr">
              <a:buNone/>
            </a:pPr>
            <a:r>
              <a:rPr lang="cs-CZ" sz="2400" b="1" dirty="0">
                <a:solidFill>
                  <a:srgbClr val="418E96"/>
                </a:solidFill>
                <a:latin typeface="Helvetica Narrow" panose="020B0606020202030204" pitchFamily="34" charset="0"/>
              </a:rPr>
              <a:t>Novelizované předpisy v rámci jednoho „balíčku“</a:t>
            </a:r>
          </a:p>
          <a:p>
            <a:pPr marL="857250" lvl="1" indent="-457200" algn="just">
              <a:buAutoNum type="alphaLcParenR"/>
            </a:pPr>
            <a:endParaRPr lang="cs-CZ" sz="1900" dirty="0">
              <a:latin typeface="Helvetica Narrow" panose="020B0606020202030204" pitchFamily="34" charset="0"/>
            </a:endParaRPr>
          </a:p>
          <a:p>
            <a:pPr marL="857250" lvl="1" indent="-457200" algn="just">
              <a:buAutoNum type="alphaLcParenR"/>
            </a:pPr>
            <a:r>
              <a:rPr lang="cs-CZ" sz="1900" dirty="0">
                <a:latin typeface="Helvetica Narrow" panose="020B0606020202030204" pitchFamily="34" charset="0"/>
              </a:rPr>
              <a:t>nařízení vlády č. 123/2018 Sb. (nařízení o </a:t>
            </a:r>
            <a:r>
              <a:rPr lang="cs-CZ" sz="1900" dirty="0" err="1">
                <a:latin typeface="Helvetica Narrow" panose="020B0606020202030204" pitchFamily="34" charset="0"/>
              </a:rPr>
              <a:t>PHmax</a:t>
            </a:r>
            <a:r>
              <a:rPr lang="cs-CZ" sz="1900" dirty="0">
                <a:latin typeface="Helvetica Narrow" panose="020B0606020202030204" pitchFamily="34" charset="0"/>
              </a:rPr>
              <a:t>)</a:t>
            </a:r>
          </a:p>
          <a:p>
            <a:pPr marL="857250" lvl="1" indent="-457200" algn="just">
              <a:buAutoNum type="alphaLcParenR"/>
            </a:pPr>
            <a:r>
              <a:rPr lang="cs-CZ" sz="1900" dirty="0">
                <a:latin typeface="Helvetica Narrow" panose="020B0606020202030204" pitchFamily="34" charset="0"/>
              </a:rPr>
              <a:t>vyhláška č. 14/2005 Sb.</a:t>
            </a:r>
          </a:p>
          <a:p>
            <a:pPr marL="857250" lvl="1" indent="-457200" algn="just">
              <a:buAutoNum type="alphaLcParenR"/>
            </a:pPr>
            <a:r>
              <a:rPr lang="cs-CZ" sz="1900" dirty="0">
                <a:latin typeface="Helvetica Narrow" panose="020B0606020202030204" pitchFamily="34" charset="0"/>
              </a:rPr>
              <a:t>vyhláška č. 74/2005 Sb.</a:t>
            </a:r>
          </a:p>
          <a:p>
            <a:pPr marL="857250" lvl="1" indent="-457200" algn="just">
              <a:buAutoNum type="alphaLcParenR"/>
            </a:pPr>
            <a:r>
              <a:rPr lang="cs-CZ" sz="1900" dirty="0">
                <a:latin typeface="Helvetica Narrow" panose="020B0606020202030204" pitchFamily="34" charset="0"/>
              </a:rPr>
              <a:t>vyhláška č. 48/2005 Sb.</a:t>
            </a:r>
          </a:p>
          <a:p>
            <a:pPr marL="857250" lvl="1" indent="-457200" algn="just">
              <a:buFont typeface="Arial" pitchFamily="34" charset="0"/>
              <a:buAutoNum type="alphaLcParenR"/>
            </a:pPr>
            <a:r>
              <a:rPr lang="cs-CZ" sz="1900" dirty="0">
                <a:latin typeface="Helvetica Narrow" panose="020B0606020202030204" pitchFamily="34" charset="0"/>
              </a:rPr>
              <a:t>nařízení vlády č. 75/2005 Sb.  </a:t>
            </a:r>
          </a:p>
          <a:p>
            <a:pPr marL="857250" lvl="1" indent="-457200" algn="just">
              <a:buFont typeface="Arial" pitchFamily="34" charset="0"/>
              <a:buAutoNum type="alphaLcParenR"/>
            </a:pPr>
            <a:r>
              <a:rPr lang="cs-CZ" sz="1900" dirty="0">
                <a:latin typeface="Helvetica Narrow" panose="020B0606020202030204" pitchFamily="34" charset="0"/>
              </a:rPr>
              <a:t>vyhláška č. 27/2016 Sb. </a:t>
            </a:r>
          </a:p>
          <a:p>
            <a:endParaRPr lang="cs-CZ" dirty="0"/>
          </a:p>
          <a:p>
            <a:r>
              <a:rPr lang="cs-CZ" dirty="0"/>
              <a:t>Pro zajímavost </a:t>
            </a:r>
            <a:r>
              <a:rPr lang="cs-CZ" b="1" dirty="0">
                <a:solidFill>
                  <a:schemeClr val="accent1"/>
                </a:solidFill>
              </a:rPr>
              <a:t>Novelizující předpisy:</a:t>
            </a:r>
          </a:p>
          <a:p>
            <a:r>
              <a:rPr lang="cs-CZ" dirty="0"/>
              <a:t>Nařízení vlády č. 195/2019 Sb., kterým se mění nařízení vlády č. 75/2005 Sb., o stanovení rozsahu přímé vyučovací, přímé výchovné, přímé speciálně pedagogické a přímé pedagogicko-psychologické činnosti pedagogických pracovníků, ve znění pozdějších předpisů, a nařízení vlády č. 123/2018 Sb., o stanovení maximálního počtu hodin výuky financovaného ze státního rozpočtu pro základní školu, střední školu a konzervatoř zřizovanou krajem, obcí nebo svazkem obcí</a:t>
            </a:r>
          </a:p>
          <a:p>
            <a:r>
              <a:rPr lang="cs-CZ" dirty="0"/>
              <a:t>Vyhláška č. 196/2019 Sb., kterou se mění některé vyhlášky v oblasti školství</a:t>
            </a:r>
          </a:p>
        </p:txBody>
      </p:sp>
    </p:spTree>
    <p:extLst>
      <p:ext uri="{BB962C8B-B14F-4D97-AF65-F5344CB8AC3E}">
        <p14:creationId xmlns:p14="http://schemas.microsoft.com/office/powerpoint/2010/main" val="2403695119"/>
      </p:ext>
    </p:extLst>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pPr algn="ctr"/>
            <a:r>
              <a:rPr lang="cs-CZ" sz="2400" b="1" dirty="0">
                <a:solidFill>
                  <a:schemeClr val="accent1"/>
                </a:solidFill>
                <a:latin typeface="Helvetica Narrow" panose="020B0606020202030204" pitchFamily="34" charset="0"/>
              </a:rPr>
              <a:t>Novela nařízení vlády č. 123/2018 Sb. („nařízení o </a:t>
            </a:r>
            <a:r>
              <a:rPr lang="cs-CZ" sz="2400" b="1" dirty="0" err="1">
                <a:solidFill>
                  <a:schemeClr val="accent1"/>
                </a:solidFill>
                <a:latin typeface="Helvetica Narrow" panose="020B0606020202030204" pitchFamily="34" charset="0"/>
              </a:rPr>
              <a:t>PHmax</a:t>
            </a:r>
            <a:r>
              <a:rPr lang="cs-CZ" sz="2400" b="1" dirty="0">
                <a:solidFill>
                  <a:schemeClr val="accent1"/>
                </a:solidFill>
                <a:latin typeface="Helvetica Narrow" panose="020B0606020202030204" pitchFamily="34" charset="0"/>
              </a:rPr>
              <a:t>“)</a:t>
            </a:r>
          </a:p>
          <a:p>
            <a:pPr marL="342900" indent="-342900" algn="just">
              <a:buFont typeface="Arial" panose="020B0604020202020204" pitchFamily="34" charset="0"/>
              <a:buChar char="•"/>
            </a:pPr>
            <a:endParaRPr lang="cs-CZ" sz="2400" dirty="0">
              <a:latin typeface="Helvetica Narrow" panose="020B0606020202030204" pitchFamily="34" charset="0"/>
            </a:endParaRPr>
          </a:p>
          <a:p>
            <a:pPr marL="342900" indent="-342900" algn="just">
              <a:buFont typeface="Arial" panose="020B0604020202020204" pitchFamily="34" charset="0"/>
              <a:buChar char="•"/>
            </a:pPr>
            <a:r>
              <a:rPr lang="cs-CZ" sz="2400" dirty="0">
                <a:latin typeface="Helvetica Narrow" panose="020B0606020202030204" pitchFamily="34" charset="0"/>
              </a:rPr>
              <a:t>Nový § 5b a doplněna zejména nová </a:t>
            </a:r>
            <a:r>
              <a:rPr lang="cs-CZ" sz="2400" b="1" dirty="0">
                <a:latin typeface="Helvetica Narrow" panose="020B0606020202030204" pitchFamily="34" charset="0"/>
              </a:rPr>
              <a:t>příloha č. 2</a:t>
            </a:r>
            <a:r>
              <a:rPr lang="cs-CZ" sz="2400" dirty="0">
                <a:latin typeface="Helvetica Narrow" panose="020B0606020202030204" pitchFamily="34" charset="0"/>
              </a:rPr>
              <a:t> obsahující „maximální počet hodin výuky s asistentem pedagoga financovaný ze státního rozpočtu“  (</a:t>
            </a:r>
            <a:r>
              <a:rPr lang="cs-CZ" sz="2400" b="1" dirty="0">
                <a:latin typeface="Helvetica Narrow" panose="020B0606020202030204" pitchFamily="34" charset="0"/>
              </a:rPr>
              <a:t>„</a:t>
            </a:r>
            <a:r>
              <a:rPr lang="cs-CZ" sz="2400" b="1" dirty="0" err="1">
                <a:latin typeface="Helvetica Narrow" panose="020B0606020202030204" pitchFamily="34" charset="0"/>
              </a:rPr>
              <a:t>PHAmax</a:t>
            </a:r>
            <a:r>
              <a:rPr lang="cs-CZ" sz="2400" b="1" dirty="0">
                <a:latin typeface="Helvetica Narrow" panose="020B0606020202030204" pitchFamily="34" charset="0"/>
              </a:rPr>
              <a:t>“</a:t>
            </a:r>
            <a:r>
              <a:rPr lang="cs-CZ" sz="2400" dirty="0">
                <a:latin typeface="Helvetica Narrow" panose="020B0606020202030204" pitchFamily="34" charset="0"/>
              </a:rPr>
              <a:t>)</a:t>
            </a:r>
          </a:p>
          <a:p>
            <a:pPr marL="342900" indent="-342900" algn="just">
              <a:buFont typeface="Arial" panose="020B0604020202020204" pitchFamily="34" charset="0"/>
              <a:buChar char="•"/>
            </a:pPr>
            <a:r>
              <a:rPr lang="cs-CZ" sz="2400" dirty="0">
                <a:latin typeface="Helvetica Narrow" panose="020B0606020202030204" pitchFamily="34" charset="0"/>
              </a:rPr>
              <a:t>Týká se škol a tříd </a:t>
            </a:r>
            <a:r>
              <a:rPr lang="cs-CZ" sz="2400" b="1" dirty="0">
                <a:latin typeface="Helvetica Narrow" panose="020B0606020202030204" pitchFamily="34" charset="0"/>
              </a:rPr>
              <a:t>zřízených podle § 16 odst. 9 školského zákona</a:t>
            </a:r>
          </a:p>
          <a:p>
            <a:pPr marL="342900" indent="-342900" algn="just">
              <a:buFont typeface="Arial" panose="020B0604020202020204" pitchFamily="34" charset="0"/>
              <a:buChar char="•"/>
            </a:pPr>
            <a:r>
              <a:rPr lang="cs-CZ" sz="2400" b="1" dirty="0">
                <a:latin typeface="Helvetica Narrow" panose="020B0606020202030204" pitchFamily="34" charset="0"/>
              </a:rPr>
              <a:t>Výjimka: </a:t>
            </a:r>
            <a:r>
              <a:rPr lang="cs-CZ" sz="2400" b="1" dirty="0" err="1">
                <a:latin typeface="Helvetica Narrow" panose="020B0606020202030204" pitchFamily="34" charset="0"/>
              </a:rPr>
              <a:t>Logopedigcké</a:t>
            </a:r>
            <a:r>
              <a:rPr lang="cs-CZ" sz="2400" b="1" dirty="0">
                <a:latin typeface="Helvetica Narrow" panose="020B0606020202030204" pitchFamily="34" charset="0"/>
              </a:rPr>
              <a:t> třídy (ZŠ) – </a:t>
            </a:r>
            <a:r>
              <a:rPr lang="cs-CZ" sz="2400" dirty="0">
                <a:latin typeface="Helvetica Narrow" panose="020B0606020202030204" pitchFamily="34" charset="0"/>
              </a:rPr>
              <a:t>nový </a:t>
            </a:r>
            <a:r>
              <a:rPr lang="cs-CZ" sz="2400">
                <a:latin typeface="Helvetica Narrow" panose="020B0606020202030204" pitchFamily="34" charset="0"/>
              </a:rPr>
              <a:t>§ 5a</a:t>
            </a:r>
            <a:endParaRPr lang="cs-CZ" sz="2400" dirty="0">
              <a:latin typeface="Helvetica Narrow" panose="020B0606020202030204" pitchFamily="34" charset="0"/>
            </a:endParaRPr>
          </a:p>
          <a:p>
            <a:pPr algn="just"/>
            <a:r>
              <a:rPr lang="cs-CZ" sz="2400" b="1" dirty="0">
                <a:latin typeface="Helvetica Narrow" panose="020B0606020202030204" pitchFamily="34" charset="0"/>
              </a:rPr>
              <a:t>  	</a:t>
            </a:r>
            <a:r>
              <a:rPr lang="cs-CZ" sz="2400" dirty="0">
                <a:latin typeface="Helvetica Narrow" panose="020B0606020202030204" pitchFamily="34" charset="0"/>
              </a:rPr>
              <a:t>- ze státního rozpočtu </a:t>
            </a:r>
            <a:r>
              <a:rPr lang="cs-CZ" sz="2400" b="1" dirty="0">
                <a:latin typeface="Helvetica Narrow" panose="020B0606020202030204" pitchFamily="34" charset="0"/>
              </a:rPr>
              <a:t>nebude financována činnost AP</a:t>
            </a:r>
            <a:r>
              <a:rPr lang="cs-CZ" sz="2400" dirty="0">
                <a:latin typeface="Helvetica Narrow" panose="020B0606020202030204" pitchFamily="34" charset="0"/>
              </a:rPr>
              <a:t>, místo 	toho je </a:t>
            </a:r>
            <a:r>
              <a:rPr lang="cs-CZ" sz="2400" b="1" dirty="0">
                <a:latin typeface="Helvetica Narrow" panose="020B0606020202030204" pitchFamily="34" charset="0"/>
              </a:rPr>
              <a:t>navýšen 	   </a:t>
            </a:r>
            <a:r>
              <a:rPr lang="cs-CZ" sz="2400" b="1" dirty="0" err="1">
                <a:latin typeface="Helvetica Narrow" panose="020B0606020202030204" pitchFamily="34" charset="0"/>
              </a:rPr>
              <a:t>PHmax</a:t>
            </a:r>
            <a:r>
              <a:rPr lang="cs-CZ" sz="2400" b="1" dirty="0">
                <a:latin typeface="Helvetica Narrow" panose="020B0606020202030204" pitchFamily="34" charset="0"/>
              </a:rPr>
              <a:t> o 1 hodinu týdně za každého 	žáka se závažnými vadami řeči </a:t>
            </a:r>
            <a:r>
              <a:rPr lang="cs-CZ" sz="2400" dirty="0">
                <a:latin typeface="Helvetica Narrow" panose="020B0606020202030204" pitchFamily="34" charset="0"/>
              </a:rPr>
              <a:t>(lze využít zejména na 	logopedickou intervenci, nikoliv však nutně)</a:t>
            </a:r>
          </a:p>
        </p:txBody>
      </p:sp>
    </p:spTree>
    <p:extLst>
      <p:ext uri="{BB962C8B-B14F-4D97-AF65-F5344CB8AC3E}">
        <p14:creationId xmlns:p14="http://schemas.microsoft.com/office/powerpoint/2010/main" val="2392408814"/>
      </p:ext>
    </p:extLst>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pPr algn="ctr"/>
            <a:r>
              <a:rPr lang="cs-CZ" sz="2400" b="1" dirty="0">
                <a:solidFill>
                  <a:srgbClr val="418E96"/>
                </a:solidFill>
                <a:latin typeface="Helvetica Narrow" panose="020B0606020202030204" pitchFamily="34" charset="0"/>
              </a:rPr>
              <a:t>Novela vyhlášky č. 14/2005 Sb.</a:t>
            </a:r>
          </a:p>
          <a:p>
            <a:pPr algn="just"/>
            <a:r>
              <a:rPr lang="cs-CZ" sz="2100" dirty="0" err="1">
                <a:latin typeface="Helvetica Narrow" panose="020B0606020202030204" pitchFamily="34" charset="0"/>
              </a:rPr>
              <a:t>PHAmax</a:t>
            </a:r>
            <a:r>
              <a:rPr lang="cs-CZ" sz="2100" dirty="0">
                <a:latin typeface="Helvetica Narrow" panose="020B0606020202030204" pitchFamily="34" charset="0"/>
              </a:rPr>
              <a:t> </a:t>
            </a:r>
            <a:r>
              <a:rPr lang="cs-CZ" sz="2100" b="1" dirty="0">
                <a:latin typeface="Helvetica Narrow" panose="020B0606020202030204" pitchFamily="34" charset="0"/>
              </a:rPr>
              <a:t>pro MŠ (školy a třídy zřízené podle § 16 odst. 9 škol. zákona):</a:t>
            </a:r>
          </a:p>
          <a:p>
            <a:pPr algn="just"/>
            <a:r>
              <a:rPr lang="cs-CZ" sz="2100" dirty="0">
                <a:latin typeface="Helvetica Narrow" panose="020B0606020202030204" pitchFamily="34" charset="0"/>
              </a:rPr>
              <a:t>V § 1d nový odst. 10:  </a:t>
            </a:r>
          </a:p>
          <a:p>
            <a:pPr lvl="1" algn="just">
              <a:buFont typeface="Arial" panose="020B0604020202020204" pitchFamily="34" charset="0"/>
              <a:buChar char="•"/>
            </a:pPr>
            <a:r>
              <a:rPr lang="cs-CZ" sz="2100" dirty="0">
                <a:latin typeface="Helvetica Narrow" panose="020B0606020202030204" pitchFamily="34" charset="0"/>
              </a:rPr>
              <a:t>při </a:t>
            </a:r>
            <a:r>
              <a:rPr lang="cs-CZ" sz="2100" b="1" dirty="0">
                <a:latin typeface="Helvetica Narrow" panose="020B0606020202030204" pitchFamily="34" charset="0"/>
              </a:rPr>
              <a:t>provozu 8 hodin a více </a:t>
            </a:r>
            <a:r>
              <a:rPr lang="cs-CZ" sz="2100" dirty="0">
                <a:latin typeface="Helvetica Narrow" panose="020B0606020202030204" pitchFamily="34" charset="0"/>
              </a:rPr>
              <a:t>činí </a:t>
            </a:r>
            <a:r>
              <a:rPr lang="cs-CZ" sz="2100" b="1" dirty="0" err="1">
                <a:latin typeface="Helvetica Narrow" panose="020B0606020202030204" pitchFamily="34" charset="0"/>
              </a:rPr>
              <a:t>PHAmax</a:t>
            </a:r>
            <a:r>
              <a:rPr lang="cs-CZ" sz="2100" b="1" dirty="0">
                <a:latin typeface="Helvetica Narrow" panose="020B0606020202030204" pitchFamily="34" charset="0"/>
              </a:rPr>
              <a:t> na jednu třídu 36 hodin týdně</a:t>
            </a:r>
          </a:p>
          <a:p>
            <a:pPr lvl="1" algn="just">
              <a:buFont typeface="Arial" panose="020B0604020202020204" pitchFamily="34" charset="0"/>
              <a:buChar char="•"/>
            </a:pPr>
            <a:r>
              <a:rPr lang="cs-CZ" sz="2100" dirty="0">
                <a:latin typeface="Helvetica Narrow" panose="020B0606020202030204" pitchFamily="34" charset="0"/>
              </a:rPr>
              <a:t>při kratší době se poměrně krátí; </a:t>
            </a:r>
          </a:p>
          <a:p>
            <a:pPr lvl="1" algn="just">
              <a:buFont typeface="Arial" panose="020B0604020202020204" pitchFamily="34" charset="0"/>
              <a:buChar char="•"/>
            </a:pPr>
            <a:r>
              <a:rPr lang="cs-CZ" sz="2100" dirty="0">
                <a:latin typeface="Helvetica Narrow" panose="020B0606020202030204" pitchFamily="34" charset="0"/>
              </a:rPr>
              <a:t>platí obecná pravidla </a:t>
            </a:r>
            <a:r>
              <a:rPr lang="cs-CZ" sz="2100" b="1" dirty="0">
                <a:latin typeface="Helvetica Narrow" panose="020B0606020202030204" pitchFamily="34" charset="0"/>
              </a:rPr>
              <a:t>ohledně krácení </a:t>
            </a:r>
            <a:r>
              <a:rPr lang="cs-CZ" sz="2100" dirty="0">
                <a:latin typeface="Helvetica Narrow" panose="020B0606020202030204" pitchFamily="34" charset="0"/>
              </a:rPr>
              <a:t>v případě „výjimkových“ škol</a:t>
            </a:r>
          </a:p>
          <a:p>
            <a:pPr lvl="1" algn="just">
              <a:buFont typeface="Arial" panose="020B0604020202020204" pitchFamily="34" charset="0"/>
              <a:buChar char="•"/>
            </a:pPr>
            <a:r>
              <a:rPr lang="cs-CZ" sz="2100" dirty="0" err="1">
                <a:latin typeface="Helvetica Narrow" panose="020B0606020202030204" pitchFamily="34" charset="0"/>
              </a:rPr>
              <a:t>PHAmax</a:t>
            </a:r>
            <a:r>
              <a:rPr lang="cs-CZ" sz="2100" dirty="0">
                <a:latin typeface="Helvetica Narrow" panose="020B0606020202030204" pitchFamily="34" charset="0"/>
              </a:rPr>
              <a:t> se uplatní </a:t>
            </a:r>
            <a:r>
              <a:rPr lang="cs-CZ" sz="2100" b="1" dirty="0">
                <a:latin typeface="Helvetica Narrow" panose="020B0606020202030204" pitchFamily="34" charset="0"/>
              </a:rPr>
              <a:t>i pro logopedickou třídu</a:t>
            </a:r>
          </a:p>
          <a:p>
            <a:pPr marL="457200" lvl="1" indent="0" algn="just">
              <a:buNone/>
            </a:pPr>
            <a:endParaRPr lang="cs-CZ" sz="2100" b="1" dirty="0">
              <a:latin typeface="Helvetica Narrow" panose="020B0606020202030204" pitchFamily="34" charset="0"/>
            </a:endParaRPr>
          </a:p>
          <a:p>
            <a:pPr algn="just"/>
            <a:r>
              <a:rPr lang="cs-CZ" sz="2100" dirty="0">
                <a:latin typeface="Helvetica Narrow" panose="020B0606020202030204" pitchFamily="34" charset="0"/>
              </a:rPr>
              <a:t>Úprava nesouvisející přímo s </a:t>
            </a:r>
            <a:r>
              <a:rPr lang="cs-CZ" sz="2100" dirty="0" err="1">
                <a:latin typeface="Helvetica Narrow" panose="020B0606020202030204" pitchFamily="34" charset="0"/>
              </a:rPr>
              <a:t>PHAmax</a:t>
            </a:r>
            <a:endParaRPr lang="cs-CZ" sz="2100" dirty="0">
              <a:latin typeface="Helvetica Narrow" panose="020B0606020202030204" pitchFamily="34" charset="0"/>
            </a:endParaRPr>
          </a:p>
          <a:p>
            <a:pPr marL="449263" algn="just"/>
            <a:r>
              <a:rPr lang="cs-CZ" sz="2100" dirty="0">
                <a:latin typeface="Helvetica Narrow" panose="020B0606020202030204" pitchFamily="34" charset="0"/>
              </a:rPr>
              <a:t>§ 1d nový odst. 8:  </a:t>
            </a:r>
          </a:p>
          <a:p>
            <a:pPr marL="804863" indent="-355600" algn="just">
              <a:buFont typeface="Arial" panose="020B0604020202020204" pitchFamily="34" charset="0"/>
              <a:buChar char="•"/>
            </a:pPr>
            <a:r>
              <a:rPr lang="cs-CZ" sz="2100" b="1" dirty="0">
                <a:latin typeface="Helvetica Narrow" panose="020B0606020202030204" pitchFamily="34" charset="0"/>
              </a:rPr>
              <a:t>navýšení hodnoty </a:t>
            </a:r>
            <a:r>
              <a:rPr lang="cs-CZ" sz="2100" b="1" dirty="0" err="1">
                <a:latin typeface="Helvetica Narrow" panose="020B0606020202030204" pitchFamily="34" charset="0"/>
              </a:rPr>
              <a:t>PHmax</a:t>
            </a:r>
            <a:r>
              <a:rPr lang="cs-CZ" sz="2100" dirty="0">
                <a:latin typeface="Helvetica Narrow" panose="020B0606020202030204" pitchFamily="34" charset="0"/>
              </a:rPr>
              <a:t> u škol a tříd zřízených podle § 16 odst. 9 (nově financován  </a:t>
            </a:r>
            <a:r>
              <a:rPr lang="cs-CZ" sz="2100" b="1" dirty="0">
                <a:latin typeface="Helvetica Narrow" panose="020B0606020202030204" pitchFamily="34" charset="0"/>
              </a:rPr>
              <a:t>překryv 3,5 hodiny denně</a:t>
            </a:r>
            <a:r>
              <a:rPr lang="cs-CZ" sz="2100" dirty="0">
                <a:latin typeface="Helvetica Narrow" panose="020B0606020202030204" pitchFamily="34" charset="0"/>
              </a:rPr>
              <a:t>)</a:t>
            </a:r>
          </a:p>
          <a:p>
            <a:pPr marL="449263" indent="-449263" algn="just"/>
            <a:endParaRPr lang="cs-CZ" sz="2100" dirty="0">
              <a:latin typeface="Helvetica Narrow" panose="020B0606020202030204" pitchFamily="34" charset="0"/>
            </a:endParaRPr>
          </a:p>
          <a:p>
            <a:pPr algn="just"/>
            <a:endParaRPr lang="cs-CZ" dirty="0">
              <a:latin typeface="Helvetica Narrow" panose="020B0606020202030204" pitchFamily="34" charset="0"/>
            </a:endParaRPr>
          </a:p>
        </p:txBody>
      </p:sp>
    </p:spTree>
    <p:extLst>
      <p:ext uri="{BB962C8B-B14F-4D97-AF65-F5344CB8AC3E}">
        <p14:creationId xmlns:p14="http://schemas.microsoft.com/office/powerpoint/2010/main" val="237193751"/>
      </p:ext>
    </p:extLst>
  </p:cSld>
  <p:clrMapOvr>
    <a:masterClrMapping/>
  </p:clrMapOvr>
  <p:transition spd="slow">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pPr algn="ctr"/>
            <a:r>
              <a:rPr lang="cs-CZ" sz="2400" b="1" dirty="0">
                <a:solidFill>
                  <a:srgbClr val="418E96"/>
                </a:solidFill>
                <a:latin typeface="Helvetica Narrow" panose="020B0606020202030204" pitchFamily="34" charset="0"/>
              </a:rPr>
              <a:t>Novela vyhlášky č. 74/2005 Sb.</a:t>
            </a:r>
          </a:p>
          <a:p>
            <a:pPr algn="ctr"/>
            <a:endParaRPr lang="cs-CZ" sz="2400" b="1" dirty="0">
              <a:solidFill>
                <a:srgbClr val="418E96"/>
              </a:solidFill>
              <a:latin typeface="Helvetica Narrow" panose="020B0606020202030204" pitchFamily="34" charset="0"/>
            </a:endParaRPr>
          </a:p>
          <a:p>
            <a:pPr algn="just"/>
            <a:r>
              <a:rPr lang="cs-CZ" sz="2100" dirty="0">
                <a:latin typeface="Helvetica Narrow" panose="020B0606020202030204" pitchFamily="34" charset="0"/>
              </a:rPr>
              <a:t>V § 10 nový odst. 12</a:t>
            </a:r>
          </a:p>
          <a:p>
            <a:pPr algn="just"/>
            <a:r>
              <a:rPr lang="cs-CZ" sz="2100" dirty="0" err="1">
                <a:latin typeface="Helvetica Narrow" panose="020B0606020202030204" pitchFamily="34" charset="0"/>
              </a:rPr>
              <a:t>PHAmax</a:t>
            </a:r>
            <a:r>
              <a:rPr lang="cs-CZ" sz="2100" dirty="0">
                <a:latin typeface="Helvetica Narrow" panose="020B0606020202030204" pitchFamily="34" charset="0"/>
              </a:rPr>
              <a:t> </a:t>
            </a:r>
            <a:r>
              <a:rPr lang="cs-CZ" sz="2100" b="1" dirty="0">
                <a:latin typeface="Helvetica Narrow" panose="020B0606020202030204" pitchFamily="34" charset="0"/>
              </a:rPr>
              <a:t>pro oddělení ŠD tvořené pouze účastníky podle § 16 odst. 9 škol. zákona:</a:t>
            </a:r>
          </a:p>
          <a:p>
            <a:pPr marL="1168400" lvl="1" indent="-342900" algn="just">
              <a:buFont typeface="Wingdings" panose="05000000000000000000" pitchFamily="2" charset="2"/>
              <a:buChar char="§"/>
            </a:pPr>
            <a:r>
              <a:rPr lang="cs-CZ" sz="2100" b="1" dirty="0">
                <a:latin typeface="Helvetica Narrow" panose="020B0606020202030204" pitchFamily="34" charset="0"/>
              </a:rPr>
              <a:t>15 hodin týdně </a:t>
            </a:r>
            <a:r>
              <a:rPr lang="cs-CZ" sz="2100" dirty="0">
                <a:latin typeface="Helvetica Narrow" panose="020B0606020202030204" pitchFamily="34" charset="0"/>
              </a:rPr>
              <a:t>na jedno </a:t>
            </a:r>
            <a:r>
              <a:rPr lang="cs-CZ" sz="2100" b="1" dirty="0">
                <a:latin typeface="Helvetica Narrow" panose="020B0606020202030204" pitchFamily="34" charset="0"/>
              </a:rPr>
              <a:t>takové </a:t>
            </a:r>
            <a:r>
              <a:rPr lang="cs-CZ" sz="2100" dirty="0">
                <a:latin typeface="Helvetica Narrow" panose="020B0606020202030204" pitchFamily="34" charset="0"/>
              </a:rPr>
              <a:t>oddělení  </a:t>
            </a:r>
          </a:p>
          <a:p>
            <a:pPr marL="1168400" lvl="1" indent="-342900" algn="just">
              <a:buFont typeface="Wingdings" panose="05000000000000000000" pitchFamily="2" charset="2"/>
              <a:buChar char="§"/>
            </a:pPr>
            <a:r>
              <a:rPr lang="cs-CZ" sz="2100" dirty="0">
                <a:latin typeface="Helvetica Narrow" panose="020B0606020202030204" pitchFamily="34" charset="0"/>
              </a:rPr>
              <a:t>Platí obecná pravidla </a:t>
            </a:r>
            <a:r>
              <a:rPr lang="cs-CZ" sz="2100" b="1" dirty="0">
                <a:latin typeface="Helvetica Narrow" panose="020B0606020202030204" pitchFamily="34" charset="0"/>
              </a:rPr>
              <a:t>ohledně krácení </a:t>
            </a:r>
            <a:r>
              <a:rPr lang="cs-CZ" sz="2100" dirty="0">
                <a:latin typeface="Helvetica Narrow" panose="020B0606020202030204" pitchFamily="34" charset="0"/>
              </a:rPr>
              <a:t>v případě „výjimkových“ ŠD</a:t>
            </a:r>
          </a:p>
          <a:p>
            <a:pPr marL="1168400" lvl="1" indent="-342900" algn="just">
              <a:buFont typeface="Wingdings" panose="05000000000000000000" pitchFamily="2" charset="2"/>
              <a:buChar char="§"/>
            </a:pPr>
            <a:endParaRPr lang="cs-CZ" sz="2100" dirty="0">
              <a:latin typeface="Helvetica Narrow" panose="020B0606020202030204" pitchFamily="34" charset="0"/>
            </a:endParaRPr>
          </a:p>
          <a:p>
            <a:pPr marL="1168400" lvl="1" indent="-342900" algn="just">
              <a:buFont typeface="Wingdings" panose="05000000000000000000" pitchFamily="2" charset="2"/>
              <a:buChar char="§"/>
            </a:pPr>
            <a:endParaRPr lang="cs-CZ" sz="2100" dirty="0">
              <a:latin typeface="Helvetica Narrow" panose="020B0606020202030204" pitchFamily="34" charset="0"/>
            </a:endParaRPr>
          </a:p>
          <a:p>
            <a:pPr marL="0" lvl="1" indent="0" algn="just">
              <a:buNone/>
            </a:pPr>
            <a:endParaRPr lang="cs-CZ" sz="2100" dirty="0">
              <a:latin typeface="Helvetica Narrow" panose="020B0606020202030204" pitchFamily="34" charset="0"/>
            </a:endParaRPr>
          </a:p>
          <a:p>
            <a:pPr marL="0" lvl="1" indent="0" algn="just">
              <a:buNone/>
            </a:pPr>
            <a:r>
              <a:rPr lang="cs-CZ" sz="2100" dirty="0">
                <a:latin typeface="Helvetica Narrow" panose="020B0606020202030204" pitchFamily="34" charset="0"/>
              </a:rPr>
              <a:t>	</a:t>
            </a:r>
          </a:p>
          <a:p>
            <a:pPr marL="0" lvl="1" indent="0" algn="just">
              <a:buNone/>
            </a:pPr>
            <a:endParaRPr lang="cs-CZ" sz="2100" dirty="0">
              <a:latin typeface="Helvetica Narrow" panose="020B0606020202030204" pitchFamily="34" charset="0"/>
            </a:endParaRPr>
          </a:p>
          <a:p>
            <a:endParaRPr lang="cs-CZ" dirty="0"/>
          </a:p>
        </p:txBody>
      </p:sp>
    </p:spTree>
    <p:extLst>
      <p:ext uri="{BB962C8B-B14F-4D97-AF65-F5344CB8AC3E}">
        <p14:creationId xmlns:p14="http://schemas.microsoft.com/office/powerpoint/2010/main" val="3720508589"/>
      </p:ext>
    </p:extLst>
  </p:cSld>
  <p:clrMapOvr>
    <a:masterClrMapping/>
  </p:clrMapOvr>
  <p:transition spd="slow">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pPr algn="ctr"/>
            <a:r>
              <a:rPr lang="cs-CZ" sz="2400" b="1" dirty="0">
                <a:solidFill>
                  <a:srgbClr val="418E96"/>
                </a:solidFill>
                <a:latin typeface="Helvetica Narrow" panose="020B0606020202030204" pitchFamily="34" charset="0"/>
              </a:rPr>
              <a:t>Novela vyhlášky č. 48/2005 Sb.</a:t>
            </a:r>
          </a:p>
          <a:p>
            <a:pPr lvl="0" algn="just"/>
            <a:endParaRPr lang="cs-CZ" sz="2100" dirty="0">
              <a:solidFill>
                <a:prstClr val="black"/>
              </a:solidFill>
              <a:latin typeface="Helvetica Narrow" panose="020B0606020202030204" pitchFamily="34" charset="0"/>
            </a:endParaRPr>
          </a:p>
          <a:p>
            <a:pPr lvl="0" algn="just"/>
            <a:r>
              <a:rPr lang="cs-CZ" sz="2100" dirty="0">
                <a:solidFill>
                  <a:prstClr val="black"/>
                </a:solidFill>
                <a:latin typeface="Helvetica Narrow" panose="020B0606020202030204" pitchFamily="34" charset="0"/>
              </a:rPr>
              <a:t>§ 7c</a:t>
            </a:r>
          </a:p>
          <a:p>
            <a:pPr lvl="0" algn="just"/>
            <a:r>
              <a:rPr lang="cs-CZ" sz="2100" dirty="0" err="1">
                <a:solidFill>
                  <a:prstClr val="black"/>
                </a:solidFill>
                <a:latin typeface="Helvetica Narrow" panose="020B0606020202030204" pitchFamily="34" charset="0"/>
              </a:rPr>
              <a:t>PHAmax</a:t>
            </a:r>
            <a:r>
              <a:rPr lang="cs-CZ" sz="2100" dirty="0">
                <a:solidFill>
                  <a:prstClr val="black"/>
                </a:solidFill>
                <a:latin typeface="Helvetica Narrow" panose="020B0606020202030204" pitchFamily="34" charset="0"/>
              </a:rPr>
              <a:t> pro </a:t>
            </a:r>
            <a:r>
              <a:rPr lang="cs-CZ" sz="2100" b="1" dirty="0">
                <a:solidFill>
                  <a:prstClr val="black"/>
                </a:solidFill>
                <a:latin typeface="Helvetica Narrow" panose="020B0606020202030204" pitchFamily="34" charset="0"/>
              </a:rPr>
              <a:t>přípravný stupeň základní školy speciální </a:t>
            </a:r>
            <a:r>
              <a:rPr lang="cs-CZ" sz="2100" dirty="0">
                <a:solidFill>
                  <a:prstClr val="black"/>
                </a:solidFill>
                <a:latin typeface="Helvetica Narrow" panose="020B0606020202030204" pitchFamily="34" charset="0"/>
              </a:rPr>
              <a:t>(v přípravné třídě základní školy je nadále financováno jako podpůrné opatření) </a:t>
            </a:r>
          </a:p>
          <a:p>
            <a:pPr marL="719138" indent="-342900" algn="just">
              <a:buFont typeface="Arial" panose="020B0604020202020204" pitchFamily="34" charset="0"/>
              <a:buChar char="•"/>
              <a:tabLst>
                <a:tab pos="271463" algn="l"/>
              </a:tabLst>
            </a:pPr>
            <a:r>
              <a:rPr lang="cs-CZ" sz="2100" b="1" dirty="0">
                <a:solidFill>
                  <a:prstClr val="black"/>
                </a:solidFill>
                <a:latin typeface="Helvetica Narrow" panose="020B0606020202030204" pitchFamily="34" charset="0"/>
              </a:rPr>
              <a:t>20 hodin týdně </a:t>
            </a:r>
            <a:r>
              <a:rPr lang="cs-CZ" sz="2100" dirty="0">
                <a:solidFill>
                  <a:prstClr val="black"/>
                </a:solidFill>
                <a:latin typeface="Helvetica Narrow" panose="020B0606020202030204" pitchFamily="34" charset="0"/>
              </a:rPr>
              <a:t>(ale pouze pro třídy se </a:t>
            </a:r>
            <a:r>
              <a:rPr lang="cs-CZ" sz="2100" b="1" dirty="0">
                <a:solidFill>
                  <a:prstClr val="black"/>
                </a:solidFill>
                <a:latin typeface="Helvetica Narrow" panose="020B0606020202030204" pitchFamily="34" charset="0"/>
              </a:rPr>
              <a:t>4 a více dětmi</a:t>
            </a:r>
            <a:r>
              <a:rPr lang="cs-CZ" sz="2100" dirty="0">
                <a:solidFill>
                  <a:prstClr val="black"/>
                </a:solidFill>
                <a:latin typeface="Helvetica Narrow" panose="020B0606020202030204" pitchFamily="34" charset="0"/>
              </a:rPr>
              <a:t>). </a:t>
            </a:r>
          </a:p>
          <a:p>
            <a:endParaRPr lang="cs-CZ" sz="2100" b="1" dirty="0">
              <a:solidFill>
                <a:prstClr val="black"/>
              </a:solidFill>
            </a:endParaRPr>
          </a:p>
          <a:p>
            <a:endParaRPr lang="cs-CZ" dirty="0"/>
          </a:p>
        </p:txBody>
      </p:sp>
    </p:spTree>
    <p:extLst>
      <p:ext uri="{BB962C8B-B14F-4D97-AF65-F5344CB8AC3E}">
        <p14:creationId xmlns:p14="http://schemas.microsoft.com/office/powerpoint/2010/main" val="1117076796"/>
      </p:ext>
    </p:extLst>
  </p:cSld>
  <p:clrMapOvr>
    <a:masterClrMapping/>
  </p:clrMapOvr>
  <p:transition spd="slow">
    <p:wipe/>
  </p:transition>
</p:sld>
</file>

<file path=ppt/theme/theme1.xml><?xml version="1.0" encoding="utf-8"?>
<a:theme xmlns:a="http://schemas.openxmlformats.org/drawingml/2006/main" name="Motiv systému Office">
  <a:themeElements>
    <a:clrScheme name="MSMT">
      <a:dk1>
        <a:sysClr val="windowText" lastClr="000000"/>
      </a:dk1>
      <a:lt1>
        <a:sysClr val="window" lastClr="FFFFFF"/>
      </a:lt1>
      <a:dk2>
        <a:srgbClr val="1F497D"/>
      </a:dk2>
      <a:lt2>
        <a:srgbClr val="EEECE1"/>
      </a:lt2>
      <a:accent1>
        <a:srgbClr val="418E96"/>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Nadpis">
      <a:majorFont>
        <a:latin typeface="Calibri"/>
        <a:ea typeface=""/>
        <a:cs typeface=""/>
      </a:majorFont>
      <a:minorFont>
        <a:latin typeface="Calibri"/>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484</TotalTime>
  <Words>1518</Words>
  <Application>Microsoft Office PowerPoint</Application>
  <PresentationFormat>Širokoúhlá obrazovka</PresentationFormat>
  <Paragraphs>297</Paragraphs>
  <Slides>39</Slides>
  <Notes>0</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39</vt:i4>
      </vt:variant>
    </vt:vector>
  </HeadingPairs>
  <TitlesOfParts>
    <vt:vector size="45" baseType="lpstr">
      <vt:lpstr>Arial</vt:lpstr>
      <vt:lpstr>Calibri</vt:lpstr>
      <vt:lpstr>Helvetica Narrow</vt:lpstr>
      <vt:lpstr>Times New Roman</vt:lpstr>
      <vt:lpstr>Wingdings</vt:lpstr>
      <vt:lpstr>Motiv systému Office</vt:lpstr>
      <vt:lpstr>Financování asistenta pedagoga ve speciálním školství – přehled změn  </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PHAmax v základních školách</vt:lpstr>
      <vt:lpstr>Prezentace aplikace PowerPoint</vt:lpstr>
      <vt:lpstr>PHAmax v základních školách </vt:lpstr>
      <vt:lpstr>PHAPmax v základních školách </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 Děkuji za pozornost!</vt:lpstr>
    </vt:vector>
  </TitlesOfParts>
  <Company>MSMT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Kyselica Tomáš</dc:creator>
  <cp:lastModifiedBy>Klimešová Adéla</cp:lastModifiedBy>
  <cp:revision>57</cp:revision>
  <dcterms:created xsi:type="dcterms:W3CDTF">2019-08-21T14:33:08Z</dcterms:created>
  <dcterms:modified xsi:type="dcterms:W3CDTF">2019-09-02T08:49:34Z</dcterms:modified>
</cp:coreProperties>
</file>