
<file path=[Content_Types].xml><?xml version="1.0" encoding="utf-8"?>
<Types xmlns="http://schemas.openxmlformats.org/package/2006/content-types">
  <Default Extension="png" ContentType="image/png"/>
  <Default Extension="glb" ContentType="model/gltf.binary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86" r:id="rId4"/>
    <p:sldId id="262" r:id="rId5"/>
    <p:sldId id="263" r:id="rId6"/>
    <p:sldId id="265" r:id="rId7"/>
    <p:sldId id="281" r:id="rId8"/>
    <p:sldId id="277" r:id="rId9"/>
    <p:sldId id="280" r:id="rId10"/>
    <p:sldId id="267" r:id="rId11"/>
    <p:sldId id="268" r:id="rId12"/>
    <p:sldId id="284" r:id="rId13"/>
    <p:sldId id="279" r:id="rId14"/>
    <p:sldId id="269" r:id="rId15"/>
    <p:sldId id="270" r:id="rId16"/>
    <p:sldId id="283" r:id="rId17"/>
    <p:sldId id="285" r:id="rId18"/>
    <p:sldId id="273" r:id="rId19"/>
    <p:sldId id="275" r:id="rId20"/>
    <p:sldId id="264" r:id="rId21"/>
    <p:sldId id="276" r:id="rId22"/>
    <p:sldId id="282" r:id="rId23"/>
    <p:sldId id="259" r:id="rId24"/>
  </p:sldIdLst>
  <p:sldSz cx="9144000" cy="6858000" type="screen4x3"/>
  <p:notesSz cx="6794500" cy="99314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57" userDrawn="1">
          <p15:clr>
            <a:srgbClr val="A4A3A4"/>
          </p15:clr>
        </p15:guide>
        <p15:guide id="2" pos="907" userDrawn="1">
          <p15:clr>
            <a:srgbClr val="A4A3A4"/>
          </p15:clr>
        </p15:guide>
        <p15:guide id="3" pos="2132" userDrawn="1">
          <p15:clr>
            <a:srgbClr val="A4A3A4"/>
          </p15:clr>
        </p15:guide>
        <p15:guide id="4" pos="3379" userDrawn="1">
          <p15:clr>
            <a:srgbClr val="A4A3A4"/>
          </p15:clr>
        </p15:guide>
        <p15:guide id="5" pos="462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92" autoAdjust="0"/>
    <p:restoredTop sz="96532" autoAdjust="0"/>
  </p:normalViewPr>
  <p:slideViewPr>
    <p:cSldViewPr snapToGrid="0" showGuides="1">
      <p:cViewPr varScale="1">
        <p:scale>
          <a:sx n="115" d="100"/>
          <a:sy n="115" d="100"/>
        </p:scale>
        <p:origin x="972" y="114"/>
      </p:cViewPr>
      <p:guideLst>
        <p:guide orient="horz" pos="3657"/>
        <p:guide pos="907"/>
        <p:guide pos="2132"/>
        <p:guide pos="3379"/>
        <p:guide pos="4626"/>
      </p:guideLst>
    </p:cSldViewPr>
  </p:slideViewPr>
  <p:outlineViewPr>
    <p:cViewPr>
      <p:scale>
        <a:sx n="33" d="100"/>
        <a:sy n="33" d="100"/>
      </p:scale>
      <p:origin x="0" y="-33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00" d="100"/>
          <a:sy n="100" d="100"/>
        </p:scale>
        <p:origin x="35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msmt.cz\os_private\Sekce_III\30_odbor\300_odd&#283;len&#237;\Dropout\2018\graf%20zjednodu&#353;en&#253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msmt.cz\os_private\Sekce_III\30_odbor\300_odd&#283;len&#237;\Dal&#353;&#237;\demo%20predikce\predikce%2019%20let&#237;%202017_akt%202019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Bakalářská studia ukončená neúspěšně v prvních </a:t>
            </a:r>
            <a:r>
              <a:rPr lang="cs-CZ" b="1" dirty="0"/>
              <a:t>dvou letech od zápisu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bc_čas!$B$2</c:f>
              <c:strCache>
                <c:ptCount val="1"/>
                <c:pt idx="0">
                  <c:v>neúspěšnost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bc_čas!$A$3:$A$18</c:f>
              <c:strCache>
                <c:ptCount val="1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</c:strCache>
            </c:strRef>
          </c:cat>
          <c:val>
            <c:numRef>
              <c:f>bc_čas!$B$3:$B$18</c:f>
              <c:numCache>
                <c:formatCode>0%</c:formatCode>
                <c:ptCount val="16"/>
                <c:pt idx="0">
                  <c:v>0.35039999999999999</c:v>
                </c:pt>
                <c:pt idx="1">
                  <c:v>0.35699999999999998</c:v>
                </c:pt>
                <c:pt idx="2">
                  <c:v>0.38839999999999997</c:v>
                </c:pt>
                <c:pt idx="3">
                  <c:v>0.40129999999999999</c:v>
                </c:pt>
                <c:pt idx="4">
                  <c:v>0.42099999999999999</c:v>
                </c:pt>
                <c:pt idx="5">
                  <c:v>0.43640000000000001</c:v>
                </c:pt>
                <c:pt idx="6">
                  <c:v>0.41439999999999999</c:v>
                </c:pt>
                <c:pt idx="7">
                  <c:v>0.43380000000000002</c:v>
                </c:pt>
                <c:pt idx="8">
                  <c:v>0.44339999999999996</c:v>
                </c:pt>
                <c:pt idx="9">
                  <c:v>0.45929999999999999</c:v>
                </c:pt>
                <c:pt idx="10">
                  <c:v>0.46529999999999994</c:v>
                </c:pt>
                <c:pt idx="11">
                  <c:v>0.47030000000000005</c:v>
                </c:pt>
                <c:pt idx="12">
                  <c:v>0.48330000000000001</c:v>
                </c:pt>
                <c:pt idx="13">
                  <c:v>0.505</c:v>
                </c:pt>
                <c:pt idx="14">
                  <c:v>0.50409999999999999</c:v>
                </c:pt>
                <c:pt idx="15">
                  <c:v>0.49450000000000005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41-459D-BF0A-5551757FF5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2053784"/>
        <c:axId val="172054176"/>
      </c:barChart>
      <c:catAx>
        <c:axId val="172053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2054176"/>
        <c:crosses val="autoZero"/>
        <c:auto val="1"/>
        <c:lblAlgn val="ctr"/>
        <c:lblOffset val="100"/>
        <c:noMultiLvlLbl val="0"/>
      </c:catAx>
      <c:valAx>
        <c:axId val="172054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2053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Počet devatenáctiletých</a:t>
            </a:r>
            <a:r>
              <a:rPr lang="cs-CZ" baseline="0"/>
              <a:t> v populaci, 2005 - 2035</a:t>
            </a:r>
            <a:endParaRPr lang="cs-CZ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7.4828749735143876E-2"/>
          <c:y val="8.6087778425111311E-2"/>
          <c:w val="0.91060814532424317"/>
          <c:h val="0.81796838062555366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28575" cap="rnd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599A-47CA-89D7-97F1C0FFD7AB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28575" cap="rnd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599A-47CA-89D7-97F1C0FFD7AB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28575" cap="rnd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599A-47CA-89D7-97F1C0FFD7AB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8575" cap="rnd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599A-47CA-89D7-97F1C0FFD7AB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8575" cap="rnd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599A-47CA-89D7-97F1C0FFD7AB}"/>
              </c:ext>
            </c:extLst>
          </c:dPt>
          <c:dPt>
            <c:idx val="6"/>
            <c:marker>
              <c:symbol val="none"/>
            </c:marker>
            <c:bubble3D val="0"/>
            <c:spPr>
              <a:ln w="28575" cap="rnd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599A-47CA-89D7-97F1C0FFD7AB}"/>
              </c:ext>
            </c:extLst>
          </c:dPt>
          <c:dPt>
            <c:idx val="7"/>
            <c:marker>
              <c:symbol val="none"/>
            </c:marker>
            <c:bubble3D val="0"/>
            <c:spPr>
              <a:ln w="28575" cap="rnd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599A-47CA-89D7-97F1C0FFD7AB}"/>
              </c:ext>
            </c:extLst>
          </c:dPt>
          <c:dPt>
            <c:idx val="8"/>
            <c:marker>
              <c:symbol val="none"/>
            </c:marker>
            <c:bubble3D val="0"/>
            <c:spPr>
              <a:ln w="28575" cap="rnd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599A-47CA-89D7-97F1C0FFD7AB}"/>
              </c:ext>
            </c:extLst>
          </c:dPt>
          <c:dPt>
            <c:idx val="9"/>
            <c:marker>
              <c:symbol val="none"/>
            </c:marker>
            <c:bubble3D val="0"/>
            <c:spPr>
              <a:ln w="28575" cap="rnd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599A-47CA-89D7-97F1C0FFD7AB}"/>
              </c:ext>
            </c:extLst>
          </c:dPt>
          <c:dPt>
            <c:idx val="10"/>
            <c:marker>
              <c:symbol val="none"/>
            </c:marker>
            <c:bubble3D val="0"/>
            <c:spPr>
              <a:ln w="28575" cap="rnd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599A-47CA-89D7-97F1C0FFD7AB}"/>
              </c:ext>
            </c:extLst>
          </c:dPt>
          <c:dPt>
            <c:idx val="11"/>
            <c:marker>
              <c:symbol val="none"/>
            </c:marker>
            <c:bubble3D val="0"/>
            <c:spPr>
              <a:ln w="28575" cap="rnd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5-599A-47CA-89D7-97F1C0FFD7AB}"/>
              </c:ext>
            </c:extLst>
          </c:dPt>
          <c:dPt>
            <c:idx val="12"/>
            <c:marker>
              <c:symbol val="none"/>
            </c:marker>
            <c:bubble3D val="0"/>
            <c:spPr>
              <a:ln w="28575" cap="rnd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7-599A-47CA-89D7-97F1C0FFD7AB}"/>
              </c:ext>
            </c:extLst>
          </c:dPt>
          <c:dPt>
            <c:idx val="13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9-599A-47CA-89D7-97F1C0FFD7AB}"/>
              </c:ext>
            </c:extLst>
          </c:dPt>
          <c:dPt>
            <c:idx val="14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B-599A-47CA-89D7-97F1C0FFD7AB}"/>
              </c:ext>
            </c:extLst>
          </c:dPt>
          <c:dLbls>
            <c:dLbl>
              <c:idx val="1"/>
              <c:layout>
                <c:manualLayout>
                  <c:x val="-1.6103059581320303E-3"/>
                  <c:y val="-4.5697155339229432E-2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599A-47CA-89D7-97F1C0FFD7AB}"/>
                </c:ext>
              </c:extLst>
            </c:dLbl>
            <c:dLbl>
              <c:idx val="14"/>
              <c:layout>
                <c:manualLayout>
                  <c:x val="-5.8191012546528156E-2"/>
                  <c:y val="7.2452812966201041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B-599A-47CA-89D7-97F1C0FFD7AB}"/>
                </c:ext>
              </c:extLst>
            </c:dLbl>
            <c:dLbl>
              <c:idx val="17"/>
              <c:layout>
                <c:manualLayout>
                  <c:x val="-3.9215682368312452E-2"/>
                  <c:y val="0.10264148503545148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C-599A-47CA-89D7-97F1C0FFD7AB}"/>
                </c:ext>
              </c:extLst>
            </c:dLbl>
            <c:dLbl>
              <c:idx val="21"/>
              <c:layout>
                <c:manualLayout>
                  <c:x val="-1.1272141706924315E-2"/>
                  <c:y val="-8.4866145629997516E-2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C-0DA4-404E-83D1-1FF6810CF5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List1!$C$8:$C$38</c:f>
              <c:numCache>
                <c:formatCode>General</c:formatCode>
                <c:ptCount val="3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</c:numCache>
            </c:numRef>
          </c:cat>
          <c:val>
            <c:numRef>
              <c:f>List1!$B$8:$B$38</c:f>
              <c:numCache>
                <c:formatCode>#,##0</c:formatCode>
                <c:ptCount val="31"/>
                <c:pt idx="0">
                  <c:v>140786</c:v>
                </c:pt>
                <c:pt idx="1">
                  <c:v>141897</c:v>
                </c:pt>
                <c:pt idx="2">
                  <c:v>136428</c:v>
                </c:pt>
                <c:pt idx="3">
                  <c:v>137215</c:v>
                </c:pt>
                <c:pt idx="4">
                  <c:v>135123</c:v>
                </c:pt>
                <c:pt idx="5">
                  <c:v>126901</c:v>
                </c:pt>
                <c:pt idx="6">
                  <c:v>125356</c:v>
                </c:pt>
                <c:pt idx="7">
                  <c:v>111309</c:v>
                </c:pt>
                <c:pt idx="8">
                  <c:v>100304</c:v>
                </c:pt>
                <c:pt idx="9">
                  <c:v>94457</c:v>
                </c:pt>
                <c:pt idx="10">
                  <c:v>93772</c:v>
                </c:pt>
                <c:pt idx="11">
                  <c:v>92799</c:v>
                </c:pt>
                <c:pt idx="12">
                  <c:v>91188</c:v>
                </c:pt>
                <c:pt idx="13">
                  <c:v>92008</c:v>
                </c:pt>
                <c:pt idx="14">
                  <c:v>92228</c:v>
                </c:pt>
                <c:pt idx="15">
                  <c:v>93977</c:v>
                </c:pt>
                <c:pt idx="16">
                  <c:v>94820</c:v>
                </c:pt>
                <c:pt idx="17">
                  <c:v>98647</c:v>
                </c:pt>
                <c:pt idx="18">
                  <c:v>103364</c:v>
                </c:pt>
                <c:pt idx="19">
                  <c:v>109136</c:v>
                </c:pt>
                <c:pt idx="20">
                  <c:v>118791</c:v>
                </c:pt>
                <c:pt idx="21">
                  <c:v>123211</c:v>
                </c:pt>
                <c:pt idx="22">
                  <c:v>121742</c:v>
                </c:pt>
                <c:pt idx="23">
                  <c:v>120074</c:v>
                </c:pt>
                <c:pt idx="24">
                  <c:v>109960</c:v>
                </c:pt>
                <c:pt idx="25">
                  <c:v>110169</c:v>
                </c:pt>
                <c:pt idx="26">
                  <c:v>109155</c:v>
                </c:pt>
                <c:pt idx="27">
                  <c:v>111825</c:v>
                </c:pt>
                <c:pt idx="28">
                  <c:v>112137</c:v>
                </c:pt>
                <c:pt idx="29">
                  <c:v>113433</c:v>
                </c:pt>
                <c:pt idx="30">
                  <c:v>114213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E-599A-47CA-89D7-97F1C0FFD7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2054960"/>
        <c:axId val="172055352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List1!$C$8:$C$38</c15:sqref>
                        </c15:formulaRef>
                      </c:ext>
                    </c:extLst>
                    <c:numCache>
                      <c:formatCode>General</c:formatCode>
                      <c:ptCount val="31"/>
                      <c:pt idx="0">
                        <c:v>2005</c:v>
                      </c:pt>
                      <c:pt idx="1">
                        <c:v>2006</c:v>
                      </c:pt>
                      <c:pt idx="2">
                        <c:v>2007</c:v>
                      </c:pt>
                      <c:pt idx="3">
                        <c:v>2008</c:v>
                      </c:pt>
                      <c:pt idx="4">
                        <c:v>2009</c:v>
                      </c:pt>
                      <c:pt idx="5">
                        <c:v>2010</c:v>
                      </c:pt>
                      <c:pt idx="6">
                        <c:v>2011</c:v>
                      </c:pt>
                      <c:pt idx="7">
                        <c:v>2012</c:v>
                      </c:pt>
                      <c:pt idx="8">
                        <c:v>2013</c:v>
                      </c:pt>
                      <c:pt idx="9">
                        <c:v>2014</c:v>
                      </c:pt>
                      <c:pt idx="10">
                        <c:v>2015</c:v>
                      </c:pt>
                      <c:pt idx="11">
                        <c:v>2016</c:v>
                      </c:pt>
                      <c:pt idx="12">
                        <c:v>2017</c:v>
                      </c:pt>
                      <c:pt idx="13">
                        <c:v>2018</c:v>
                      </c:pt>
                      <c:pt idx="14">
                        <c:v>2019</c:v>
                      </c:pt>
                      <c:pt idx="15">
                        <c:v>2020</c:v>
                      </c:pt>
                      <c:pt idx="16">
                        <c:v>2021</c:v>
                      </c:pt>
                      <c:pt idx="17">
                        <c:v>2022</c:v>
                      </c:pt>
                      <c:pt idx="18">
                        <c:v>2023</c:v>
                      </c:pt>
                      <c:pt idx="19">
                        <c:v>2024</c:v>
                      </c:pt>
                      <c:pt idx="20">
                        <c:v>2025</c:v>
                      </c:pt>
                      <c:pt idx="21">
                        <c:v>2026</c:v>
                      </c:pt>
                      <c:pt idx="22">
                        <c:v>2027</c:v>
                      </c:pt>
                      <c:pt idx="23">
                        <c:v>2028</c:v>
                      </c:pt>
                      <c:pt idx="24">
                        <c:v>2029</c:v>
                      </c:pt>
                      <c:pt idx="25">
                        <c:v>2030</c:v>
                      </c:pt>
                      <c:pt idx="26">
                        <c:v>2031</c:v>
                      </c:pt>
                      <c:pt idx="27">
                        <c:v>2032</c:v>
                      </c:pt>
                      <c:pt idx="28">
                        <c:v>2033</c:v>
                      </c:pt>
                      <c:pt idx="29">
                        <c:v>2034</c:v>
                      </c:pt>
                      <c:pt idx="30">
                        <c:v>2035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List1!$C$8:$C$38</c15:sqref>
                        </c15:formulaRef>
                      </c:ext>
                    </c:extLst>
                    <c:numCache>
                      <c:formatCode>General</c:formatCode>
                      <c:ptCount val="31"/>
                      <c:pt idx="0">
                        <c:v>2005</c:v>
                      </c:pt>
                      <c:pt idx="1">
                        <c:v>2006</c:v>
                      </c:pt>
                      <c:pt idx="2">
                        <c:v>2007</c:v>
                      </c:pt>
                      <c:pt idx="3">
                        <c:v>2008</c:v>
                      </c:pt>
                      <c:pt idx="4">
                        <c:v>2009</c:v>
                      </c:pt>
                      <c:pt idx="5">
                        <c:v>2010</c:v>
                      </c:pt>
                      <c:pt idx="6">
                        <c:v>2011</c:v>
                      </c:pt>
                      <c:pt idx="7">
                        <c:v>2012</c:v>
                      </c:pt>
                      <c:pt idx="8">
                        <c:v>2013</c:v>
                      </c:pt>
                      <c:pt idx="9">
                        <c:v>2014</c:v>
                      </c:pt>
                      <c:pt idx="10">
                        <c:v>2015</c:v>
                      </c:pt>
                      <c:pt idx="11">
                        <c:v>2016</c:v>
                      </c:pt>
                      <c:pt idx="12">
                        <c:v>2017</c:v>
                      </c:pt>
                      <c:pt idx="13">
                        <c:v>2018</c:v>
                      </c:pt>
                      <c:pt idx="14">
                        <c:v>2019</c:v>
                      </c:pt>
                      <c:pt idx="15">
                        <c:v>2020</c:v>
                      </c:pt>
                      <c:pt idx="16">
                        <c:v>2021</c:v>
                      </c:pt>
                      <c:pt idx="17">
                        <c:v>2022</c:v>
                      </c:pt>
                      <c:pt idx="18">
                        <c:v>2023</c:v>
                      </c:pt>
                      <c:pt idx="19">
                        <c:v>2024</c:v>
                      </c:pt>
                      <c:pt idx="20">
                        <c:v>2025</c:v>
                      </c:pt>
                      <c:pt idx="21">
                        <c:v>2026</c:v>
                      </c:pt>
                      <c:pt idx="22">
                        <c:v>2027</c:v>
                      </c:pt>
                      <c:pt idx="23">
                        <c:v>2028</c:v>
                      </c:pt>
                      <c:pt idx="24">
                        <c:v>2029</c:v>
                      </c:pt>
                      <c:pt idx="25">
                        <c:v>2030</c:v>
                      </c:pt>
                      <c:pt idx="26">
                        <c:v>2031</c:v>
                      </c:pt>
                      <c:pt idx="27">
                        <c:v>2032</c:v>
                      </c:pt>
                      <c:pt idx="28">
                        <c:v>2033</c:v>
                      </c:pt>
                      <c:pt idx="29">
                        <c:v>2034</c:v>
                      </c:pt>
                      <c:pt idx="30">
                        <c:v>2035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1F-599A-47CA-89D7-97F1C0FFD7AB}"/>
                  </c:ext>
                </c:extLst>
              </c15:ser>
            </c15:filteredLineSeries>
          </c:ext>
        </c:extLst>
      </c:lineChart>
      <c:catAx>
        <c:axId val="172054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2055352"/>
        <c:crosses val="autoZero"/>
        <c:auto val="1"/>
        <c:lblAlgn val="ctr"/>
        <c:lblOffset val="100"/>
        <c:noMultiLvlLbl val="0"/>
      </c:catAx>
      <c:valAx>
        <c:axId val="172055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2054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26128-E6F4-4423-8FD5-3E79F44F0350}" type="datetimeFigureOut">
              <a:rPr lang="cs-CZ" smtClean="0"/>
              <a:t>08.01.2020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51EE1-A014-4F2F-96E8-7CB9DB5330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9472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C28F8-2A4C-4B5C-AD71-7E3F3501D1BF}" type="datetimeFigureOut">
              <a:rPr lang="cs-CZ" smtClean="0"/>
              <a:t>08.01.2020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D27D2-B476-4B72-8499-8079863770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2646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8158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576000" y="1224000"/>
            <a:ext cx="5868000" cy="1522800"/>
          </a:xfrm>
        </p:spPr>
        <p:txBody>
          <a:bodyPr lIns="0" tIns="0" rIns="0" bIns="0" anchor="b">
            <a:noAutofit/>
          </a:bodyPr>
          <a:lstStyle>
            <a:lvl1pPr algn="l">
              <a:defRPr sz="3400" cap="small" baseline="0">
                <a:solidFill>
                  <a:srgbClr val="87888A"/>
                </a:solidFill>
                <a:latin typeface="Calibri" panose="020F0502020204030204" pitchFamily="34" charset="0"/>
              </a:defRPr>
            </a:lvl1pPr>
          </a:lstStyle>
          <a:p>
            <a:r>
              <a:rPr lang="cs-CZ" dirty="0"/>
              <a:t>Kliknutím lze </a:t>
            </a:r>
            <a:br>
              <a:rPr lang="cs-CZ" dirty="0"/>
            </a:br>
            <a:r>
              <a:rPr lang="cs-CZ" dirty="0"/>
              <a:t>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76000" y="6022800"/>
            <a:ext cx="3886272" cy="415200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small" baseline="0">
                <a:solidFill>
                  <a:srgbClr val="87888A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1169640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7199" y="1825625"/>
            <a:ext cx="7886700" cy="4351338"/>
          </a:xfrm>
        </p:spPr>
        <p:txBody>
          <a:bodyPr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680481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750" y="944563"/>
            <a:ext cx="7886700" cy="609917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2100" baseline="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/>
          </a:p>
        </p:txBody>
      </p:sp>
      <p:graphicFrame>
        <p:nvGraphicFramePr>
          <p:cNvPr id="7" name="Tabulka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71507400"/>
              </p:ext>
            </p:extLst>
          </p:nvPr>
        </p:nvGraphicFramePr>
        <p:xfrm>
          <a:off x="547199" y="3546686"/>
          <a:ext cx="78867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353220853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44615953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82864684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7133029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50041598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8001944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266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755881"/>
                  </a:ext>
                </a:extLst>
              </a:tr>
            </a:tbl>
          </a:graphicData>
        </a:graphic>
      </p:graphicFrame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547199" y="1825625"/>
            <a:ext cx="8201514" cy="1472776"/>
          </a:xfrm>
        </p:spPr>
        <p:txBody>
          <a:bodyPr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9" name="Zástupný symbol pro obsah 2"/>
          <p:cNvSpPr>
            <a:spLocks noGrp="1"/>
          </p:cNvSpPr>
          <p:nvPr>
            <p:ph idx="14"/>
          </p:nvPr>
        </p:nvSpPr>
        <p:spPr>
          <a:xfrm>
            <a:off x="539750" y="4636559"/>
            <a:ext cx="8201514" cy="1472776"/>
          </a:xfrm>
        </p:spPr>
        <p:txBody>
          <a:bodyPr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34275518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47199" y="1849437"/>
            <a:ext cx="3867150" cy="4351338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10723" y="1849437"/>
            <a:ext cx="3867150" cy="4351338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791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014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7605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lední strán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659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47199" y="936001"/>
            <a:ext cx="8128627" cy="62213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7200" y="1825625"/>
            <a:ext cx="78867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70924" y="101217"/>
            <a:ext cx="373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23BD8D3-A9DD-40CB-A396-ADCE34852C7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5072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8" r:id="rId5"/>
    <p:sldLayoutId id="2147483679" r:id="rId6"/>
    <p:sldLayoutId id="2147483677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100" kern="1200" cap="all" baseline="0">
          <a:solidFill>
            <a:srgbClr val="428D96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2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428D96"/>
        </a:buClr>
        <a:buFont typeface="Calibri Light" panose="020F0302020204030204" pitchFamily="34" charset="0"/>
        <a:buChar char="●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32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428D96"/>
        </a:buClr>
        <a:buFont typeface="Calibri Light" panose="020F0302020204030204" pitchFamily="34" charset="0"/>
        <a:buChar char="●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612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612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612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0" userDrawn="1">
          <p15:clr>
            <a:srgbClr val="F26B43"/>
          </p15:clr>
        </p15:guide>
        <p15:guide id="2" pos="5534" userDrawn="1">
          <p15:clr>
            <a:srgbClr val="F26B43"/>
          </p15:clr>
        </p15:guide>
        <p15:guide id="3" orient="horz" pos="595" userDrawn="1">
          <p15:clr>
            <a:srgbClr val="F26B43"/>
          </p15:clr>
        </p15:guide>
        <p15:guide id="4" orient="horz" pos="39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17/06/relationships/model3d" Target="../media/model3d2.glb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mt.cz/mezinarodni-vztahy/stipendia-programy-a-projekty" TargetMode="External"/><Relationship Id="rId2" Type="http://schemas.openxmlformats.org/officeDocument/2006/relationships/hyperlink" Target="https://www.dzs.cz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dropout.pef.czu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rediskovzdelavacipolitiky.info/download/Reflexe%20vzdelani%20a%20uplatneni%20absolventu.%20Vysledky%20setreni%20REFLEX%202013.pdf" TargetMode="External"/><Relationship Id="rId2" Type="http://schemas.openxmlformats.org/officeDocument/2006/relationships/hyperlink" Target="http://svp.pedf.cuni.cz/svp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rediskovzdelavacipolitiky.info/download/Reflexe%20vzdelani%20a%20uplatneni%20absolventu.%20Vysledky%20setreni%20REFLEX%202013.pdf" TargetMode="External"/><Relationship Id="rId3" Type="http://schemas.openxmlformats.org/officeDocument/2006/relationships/hyperlink" Target="https://dropout.pef.czu.cz/Info.aspx" TargetMode="External"/><Relationship Id="rId7" Type="http://schemas.openxmlformats.org/officeDocument/2006/relationships/hyperlink" Target="http://www.strediskovzdelavacipolitiky.info/" TargetMode="External"/><Relationship Id="rId2" Type="http://schemas.openxmlformats.org/officeDocument/2006/relationships/hyperlink" Target="http://www.msmt.cz/vzdelavani/vysoke-skolstvi/analyticke-material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smt.cz/uploads/odbor_30/TF/Analyticke_materialy/Eurostudent/E_VI_zaverecna_zprava.pdf" TargetMode="External"/><Relationship Id="rId11" Type="http://schemas.openxmlformats.org/officeDocument/2006/relationships/hyperlink" Target="http://www.msmt.cz/vzdelavani/vysoke-skolstvi/aktualni-informace-2" TargetMode="External"/><Relationship Id="rId5" Type="http://schemas.openxmlformats.org/officeDocument/2006/relationships/hyperlink" Target="http://www.msmt.cz/vzdelavani/vysoke-skolstvi/monitorovaci-ukazatele" TargetMode="External"/><Relationship Id="rId10" Type="http://schemas.openxmlformats.org/officeDocument/2006/relationships/hyperlink" Target="http://www.msmt.cz/uploads/odbor_30/Jakub/Zprava_OECD_EAG_2015.pdf" TargetMode="External"/><Relationship Id="rId4" Type="http://schemas.openxmlformats.org/officeDocument/2006/relationships/hyperlink" Target="https://www.databazeknih.cz/knihy/studijni-neuspesnost-na-vysokych-skolach-teoreticka-vychodiska-empiricke-poznatky-a-doporuceni-355059" TargetMode="External"/><Relationship Id="rId9" Type="http://schemas.openxmlformats.org/officeDocument/2006/relationships/hyperlink" Target="http://svp.pedf.cuni.cz/svp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msmt.cz/vzdelavani/vysoke-skolstvi/studenti-stipendia-a-podpora-studentu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z/maps/place/Karmelitsk%C3%A1+529/5,+118+00+Praha+1-Mal%C3%A1+Strana/@50.0852785,14.401439,17z/data=!3m1!4b1!4m5!3m4!1s0x470b94e3028a6d63:0xc245e5c6bd645e50!8m2!3d50.0852785!4d14.4036277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msmt.cz/vzdelavani/vysoke-skolstvi/studenti-stipendia-a-podpora-student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regvssp.msmt.cz/registrvssp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absolvent.cz/" TargetMode="External"/><Relationship Id="rId2" Type="http://schemas.openxmlformats.org/officeDocument/2006/relationships/hyperlink" Target="http://www.msmt.cz/vzdelavani/vysoke-skolstvi/prehled-vysokych-skol-v-cr-3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ropout.pef.czu.cz/Neuspesnost.aspx" TargetMode="External"/><Relationship Id="rId4" Type="http://schemas.openxmlformats.org/officeDocument/2006/relationships/hyperlink" Target="https://regvssp.msmt.cz/registrvssp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mt.cz/vzdelavani/vysoke-skolstvi/prehled-vysokych-skol-v-cr-3" TargetMode="External"/><Relationship Id="rId2" Type="http://schemas.openxmlformats.org/officeDocument/2006/relationships/hyperlink" Target="https://regvssp.msmt.cz/registrvssp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3600" b="1" dirty="0">
                <a:latin typeface="+mn-lt"/>
              </a:rPr>
              <a:t>„Povinné minimum” pro budoucí studenty a studentky vysoké školy</a:t>
            </a:r>
            <a:endParaRPr lang="cs-CZ" dirty="0"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76000" y="6022799"/>
            <a:ext cx="3886272" cy="646941"/>
          </a:xfrm>
        </p:spPr>
        <p:txBody>
          <a:bodyPr>
            <a:normAutofit fontScale="55000" lnSpcReduction="20000"/>
          </a:bodyPr>
          <a:lstStyle/>
          <a:p>
            <a:r>
              <a:rPr lang="cs-CZ" sz="3000" spc="300" dirty="0"/>
              <a:t>Odbor vysokých škol</a:t>
            </a:r>
          </a:p>
          <a:p>
            <a:r>
              <a:rPr lang="cs-CZ" sz="3000" spc="300" dirty="0" err="1"/>
              <a:t>Gaudeamus</a:t>
            </a:r>
            <a:r>
              <a:rPr lang="cs-CZ" sz="3000" spc="300" dirty="0"/>
              <a:t> 2020, Praha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6162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457200" lvl="1" indent="0" algn="ctr">
              <a:buNone/>
            </a:pPr>
            <a:r>
              <a:rPr lang="cs-CZ" sz="3400" b="1" spc="300" dirty="0">
                <a:solidFill>
                  <a:srgbClr val="418E96"/>
                </a:solidFill>
                <a:latin typeface="+mn-lt"/>
              </a:rPr>
              <a:t>III. STUDIUM A FINANCE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592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700" b="1" spc="300" dirty="0">
                <a:solidFill>
                  <a:srgbClr val="418E96"/>
                </a:solidFill>
                <a:latin typeface="+mn-lt"/>
              </a:rPr>
              <a:t>Poplatky za studium </a:t>
            </a:r>
            <a:br>
              <a:rPr lang="cs-CZ" sz="2400" b="1" spc="300" dirty="0">
                <a:solidFill>
                  <a:srgbClr val="418E96"/>
                </a:solidFill>
              </a:rPr>
            </a:br>
            <a:br>
              <a:rPr lang="cs-CZ" sz="2400" b="1" spc="300" dirty="0">
                <a:solidFill>
                  <a:srgbClr val="418E96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7199" y="1659369"/>
            <a:ext cx="7886700" cy="4400363"/>
          </a:xfrm>
        </p:spPr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cs-CZ" dirty="0"/>
              <a:t>Soukromé vysoké školy</a:t>
            </a:r>
          </a:p>
          <a:p>
            <a:pPr marL="857250" lvl="1" indent="-457200"/>
            <a:r>
              <a:rPr lang="cs-CZ" sz="1700" dirty="0"/>
              <a:t>Volnost při stanovování poplatků za studium (de facto </a:t>
            </a:r>
            <a:r>
              <a:rPr lang="cs-CZ" sz="1700" b="1" dirty="0"/>
              <a:t>školného</a:t>
            </a:r>
            <a:r>
              <a:rPr lang="cs-CZ" sz="1700" dirty="0"/>
              <a:t>)</a:t>
            </a:r>
          </a:p>
          <a:p>
            <a:pPr marL="457200" indent="-457200">
              <a:buFont typeface="+mj-lt"/>
              <a:buAutoNum type="alphaUcPeriod"/>
            </a:pPr>
            <a:endParaRPr lang="cs-CZ" dirty="0"/>
          </a:p>
          <a:p>
            <a:pPr marL="457200" indent="-457200">
              <a:buFont typeface="+mj-lt"/>
              <a:buAutoNum type="alphaUcPeriod"/>
            </a:pPr>
            <a:r>
              <a:rPr lang="cs-CZ" dirty="0"/>
              <a:t>Veřejné vysoké školy</a:t>
            </a:r>
          </a:p>
          <a:p>
            <a:pPr marL="857250" lvl="1" indent="-457200"/>
            <a:r>
              <a:rPr lang="cs-CZ" sz="1700" dirty="0"/>
              <a:t>Studium v českém jazyce je </a:t>
            </a:r>
            <a:r>
              <a:rPr lang="cs-CZ" sz="1700" b="1" dirty="0"/>
              <a:t>bezplatné</a:t>
            </a:r>
            <a:r>
              <a:rPr lang="cs-CZ" sz="1700" dirty="0"/>
              <a:t> ve standardní době studia zvýšené o jeden rok, </a:t>
            </a:r>
            <a:r>
              <a:rPr lang="cs-CZ" sz="1700" b="1" dirty="0"/>
              <a:t>bez ohledu na věk</a:t>
            </a:r>
          </a:p>
          <a:p>
            <a:pPr marL="857250" lvl="1" indent="-457200">
              <a:buFont typeface="+mj-lt"/>
              <a:buAutoNum type="arabicPeriod"/>
            </a:pPr>
            <a:r>
              <a:rPr lang="cs-CZ" sz="1700" dirty="0"/>
              <a:t>Poplatek za studium v </a:t>
            </a:r>
            <a:r>
              <a:rPr lang="cs-CZ" sz="1700" b="1" dirty="0"/>
              <a:t>cizojazyčném studijním programu</a:t>
            </a:r>
          </a:p>
          <a:p>
            <a:pPr marL="1257300" lvl="2" indent="-360363"/>
            <a:r>
              <a:rPr lang="cs-CZ" sz="1700" dirty="0"/>
              <a:t>V řádu tisíců EUR za akademický rok</a:t>
            </a:r>
          </a:p>
          <a:p>
            <a:pPr marL="857250" lvl="1" indent="-457200">
              <a:buFont typeface="+mj-lt"/>
              <a:buAutoNum type="arabicPeriod"/>
            </a:pPr>
            <a:r>
              <a:rPr lang="cs-CZ" sz="1700" b="1" u="sng" dirty="0"/>
              <a:t>Poplatek za delší studium</a:t>
            </a:r>
            <a:r>
              <a:rPr lang="cs-CZ" sz="1700" dirty="0"/>
              <a:t> (za prodlouženou dobu studia)</a:t>
            </a:r>
            <a:endParaRPr lang="cs-CZ" sz="1700" b="1" u="sng" dirty="0"/>
          </a:p>
          <a:p>
            <a:pPr marL="1257300" lvl="2" indent="-360363"/>
            <a:endParaRPr lang="cs-CZ" sz="17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8287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700" b="1" spc="300" dirty="0">
                <a:solidFill>
                  <a:srgbClr val="418E96"/>
                </a:solidFill>
              </a:rPr>
              <a:t>Poplatky za delší studium</a:t>
            </a:r>
            <a:r>
              <a:rPr lang="cs-CZ" sz="2700" b="1" spc="300" dirty="0">
                <a:solidFill>
                  <a:srgbClr val="418E96"/>
                </a:solidFill>
                <a:latin typeface="+mn-lt"/>
              </a:rPr>
              <a:t> </a:t>
            </a:r>
            <a:br>
              <a:rPr lang="cs-CZ" sz="2400" b="1" spc="300" dirty="0">
                <a:solidFill>
                  <a:srgbClr val="418E96"/>
                </a:solidFill>
              </a:rPr>
            </a:br>
            <a:br>
              <a:rPr lang="cs-CZ" sz="2400" b="1" spc="300" dirty="0">
                <a:solidFill>
                  <a:srgbClr val="418E96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7199" y="1659369"/>
            <a:ext cx="7886700" cy="4400363"/>
          </a:xfrm>
        </p:spPr>
        <p:txBody>
          <a:bodyPr/>
          <a:lstStyle/>
          <a:p>
            <a:pPr lvl="1"/>
            <a:r>
              <a:rPr lang="cs-CZ" b="1" dirty="0"/>
              <a:t>Poplatek za delší studium (za prodlouženou dobu studia)</a:t>
            </a:r>
          </a:p>
          <a:p>
            <a:pPr lvl="2"/>
            <a:r>
              <a:rPr lang="cs-CZ" sz="1700" dirty="0"/>
              <a:t>Vyměřuje se při překročení standardní doby studia </a:t>
            </a:r>
            <a:r>
              <a:rPr lang="cs-CZ" sz="1700" b="1" dirty="0"/>
              <a:t>o více než 1 rok</a:t>
            </a:r>
            <a:r>
              <a:rPr lang="cs-CZ" sz="1700" dirty="0"/>
              <a:t>, přičemž platí:</a:t>
            </a:r>
          </a:p>
          <a:p>
            <a:pPr marL="432000" lvl="2" indent="0">
              <a:buNone/>
            </a:pPr>
            <a:r>
              <a:rPr lang="cs-CZ" sz="1700" dirty="0"/>
              <a:t>	1) do doby studia se započítávají </a:t>
            </a:r>
            <a:r>
              <a:rPr lang="cs-CZ" sz="1700" b="1" dirty="0"/>
              <a:t>doby předchozích neúspěšně ukončených studií</a:t>
            </a:r>
          </a:p>
          <a:p>
            <a:pPr marL="432000" lvl="2" indent="0">
              <a:buNone/>
            </a:pPr>
            <a:r>
              <a:rPr lang="cs-CZ" sz="1700" b="1" dirty="0"/>
              <a:t>	</a:t>
            </a:r>
            <a:r>
              <a:rPr lang="cs-CZ" sz="1700" dirty="0"/>
              <a:t>2) </a:t>
            </a:r>
            <a:r>
              <a:rPr lang="cs-CZ" sz="1700" b="1" dirty="0"/>
              <a:t>souběžné</a:t>
            </a:r>
            <a:r>
              <a:rPr lang="cs-CZ" sz="1700" dirty="0"/>
              <a:t> </a:t>
            </a:r>
            <a:r>
              <a:rPr lang="cs-CZ" sz="1700" b="1" dirty="0"/>
              <a:t>studium</a:t>
            </a:r>
            <a:r>
              <a:rPr lang="cs-CZ" sz="1700" dirty="0"/>
              <a:t> se započítává jen jednou</a:t>
            </a:r>
          </a:p>
          <a:p>
            <a:pPr marL="432000" lvl="2" indent="0">
              <a:buNone/>
            </a:pPr>
            <a:r>
              <a:rPr lang="cs-CZ" sz="1700" dirty="0"/>
              <a:t>	3) </a:t>
            </a:r>
            <a:r>
              <a:rPr lang="cs-CZ" sz="1700" b="1" dirty="0"/>
              <a:t>úspěšné absolvování </a:t>
            </a:r>
            <a:r>
              <a:rPr lang="cs-CZ" sz="1700" dirty="0"/>
              <a:t>studia v určitém typu (Bc., Mgr.) „ruší“ doby předchozích 	     neúspěšně ukončených studií v tomto typu.</a:t>
            </a:r>
          </a:p>
          <a:p>
            <a:pPr lvl="2"/>
            <a:endParaRPr lang="cs-CZ" sz="1700" dirty="0"/>
          </a:p>
          <a:p>
            <a:pPr lvl="2"/>
            <a:r>
              <a:rPr lang="cs-CZ" sz="1700" dirty="0"/>
              <a:t>Výše poplatku v průměru </a:t>
            </a:r>
            <a:r>
              <a:rPr lang="cs-CZ" sz="1700" b="1" dirty="0"/>
              <a:t>14 tis. Kč </a:t>
            </a:r>
            <a:r>
              <a:rPr lang="cs-CZ" sz="1700" dirty="0"/>
              <a:t>za započatých 6 měsíců (velké rozdíly mezi školami a programy, může být i přes 45 tis. Kč).</a:t>
            </a:r>
          </a:p>
          <a:p>
            <a:pPr lvl="2"/>
            <a:endParaRPr lang="cs-CZ" sz="1700" b="1" dirty="0"/>
          </a:p>
          <a:p>
            <a:pPr lvl="2"/>
            <a:r>
              <a:rPr lang="cs-CZ" sz="1700" b="1" dirty="0"/>
              <a:t>Věková hranice 26 let nehraje žádnou roli</a:t>
            </a:r>
          </a:p>
          <a:p>
            <a:pPr lvl="2"/>
            <a:endParaRPr lang="cs-CZ" sz="1700" dirty="0"/>
          </a:p>
          <a:p>
            <a:pPr lvl="2"/>
            <a:r>
              <a:rPr lang="cs-CZ" sz="1700" dirty="0"/>
              <a:t>Informace podá studijní/specializované oddělení na fakultě/VŠ.</a:t>
            </a:r>
          </a:p>
          <a:p>
            <a:pPr marL="1257300" lvl="2" indent="-360363"/>
            <a:endParaRPr lang="cs-CZ" sz="17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8047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7198" y="802998"/>
            <a:ext cx="8128627" cy="622138"/>
          </a:xfrm>
        </p:spPr>
        <p:txBody>
          <a:bodyPr>
            <a:normAutofit fontScale="90000"/>
          </a:bodyPr>
          <a:lstStyle/>
          <a:p>
            <a:r>
              <a:rPr lang="cs-CZ" sz="2700" b="1" spc="300" dirty="0">
                <a:solidFill>
                  <a:srgbClr val="418E96"/>
                </a:solidFill>
                <a:latin typeface="+mn-lt"/>
              </a:rPr>
              <a:t>Poplatky za delší </a:t>
            </a:r>
            <a:r>
              <a:rPr lang="cs-CZ" sz="2700" b="1" spc="300">
                <a:solidFill>
                  <a:srgbClr val="418E96"/>
                </a:solidFill>
                <a:latin typeface="+mn-lt"/>
              </a:rPr>
              <a:t>studium – 3 příklady</a:t>
            </a:r>
            <a:br>
              <a:rPr lang="cs-CZ" sz="2400" b="1" spc="300" dirty="0">
                <a:solidFill>
                  <a:srgbClr val="418E96"/>
                </a:solidFill>
              </a:rPr>
            </a:br>
            <a:br>
              <a:rPr lang="cs-CZ" sz="2400" b="1" spc="300" dirty="0">
                <a:solidFill>
                  <a:srgbClr val="418E96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7199" y="1338350"/>
            <a:ext cx="7886700" cy="4887638"/>
          </a:xfrm>
        </p:spPr>
        <p:txBody>
          <a:bodyPr/>
          <a:lstStyle/>
          <a:p>
            <a:pPr marL="896937" lvl="2" indent="0">
              <a:buNone/>
            </a:pPr>
            <a:endParaRPr lang="cs-CZ" sz="17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13</a:t>
            </a:fld>
            <a:endParaRPr lang="cs-CZ" dirty="0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DF79A06A-8B6C-400D-A8D1-3A3789230D78}"/>
              </a:ext>
            </a:extLst>
          </p:cNvPr>
          <p:cNvCxnSpPr/>
          <p:nvPr/>
        </p:nvCxnSpPr>
        <p:spPr>
          <a:xfrm>
            <a:off x="2485505" y="1338350"/>
            <a:ext cx="0" cy="4738254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ovéPole 6">
            <a:extLst>
              <a:ext uri="{FF2B5EF4-FFF2-40B4-BE49-F238E27FC236}">
                <a16:creationId xmlns:a16="http://schemas.microsoft.com/office/drawing/2014/main" id="{F11CD04C-1FED-4E0A-900C-8AED240BF8F9}"/>
              </a:ext>
            </a:extLst>
          </p:cNvPr>
          <p:cNvSpPr txBox="1"/>
          <p:nvPr/>
        </p:nvSpPr>
        <p:spPr>
          <a:xfrm>
            <a:off x="2202874" y="1188966"/>
            <a:ext cx="1213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1. rok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38ABA9B3-32BE-443F-AEF5-4D4692761880}"/>
              </a:ext>
            </a:extLst>
          </p:cNvPr>
          <p:cNvCxnSpPr/>
          <p:nvPr/>
        </p:nvCxnSpPr>
        <p:spPr>
          <a:xfrm>
            <a:off x="676101" y="1413042"/>
            <a:ext cx="0" cy="4738254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24390485-A91C-45D8-A453-0D9CAC646430}"/>
              </a:ext>
            </a:extLst>
          </p:cNvPr>
          <p:cNvCxnSpPr/>
          <p:nvPr/>
        </p:nvCxnSpPr>
        <p:spPr>
          <a:xfrm>
            <a:off x="5832763" y="1338350"/>
            <a:ext cx="0" cy="4738254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5B9B50A7-2C03-4255-81E6-4FE0DA4A2CD3}"/>
              </a:ext>
            </a:extLst>
          </p:cNvPr>
          <p:cNvSpPr txBox="1"/>
          <p:nvPr/>
        </p:nvSpPr>
        <p:spPr>
          <a:xfrm>
            <a:off x="5563987" y="1192380"/>
            <a:ext cx="1213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3. rok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C762DD1E-C461-4F69-84C5-48236A50C0CB}"/>
              </a:ext>
            </a:extLst>
          </p:cNvPr>
          <p:cNvSpPr txBox="1"/>
          <p:nvPr/>
        </p:nvSpPr>
        <p:spPr>
          <a:xfrm>
            <a:off x="387930" y="1188807"/>
            <a:ext cx="1213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začátek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6FCA5185-3AA2-44A6-AC1F-7DB4D3A842B7}"/>
              </a:ext>
            </a:extLst>
          </p:cNvPr>
          <p:cNvCxnSpPr>
            <a:cxnSpLocks/>
          </p:cNvCxnSpPr>
          <p:nvPr/>
        </p:nvCxnSpPr>
        <p:spPr>
          <a:xfrm>
            <a:off x="0" y="4300450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753C789D-9BA5-4F9A-900F-7BFDC18653ED}"/>
              </a:ext>
            </a:extLst>
          </p:cNvPr>
          <p:cNvCxnSpPr>
            <a:cxnSpLocks/>
          </p:cNvCxnSpPr>
          <p:nvPr/>
        </p:nvCxnSpPr>
        <p:spPr>
          <a:xfrm>
            <a:off x="0" y="2748741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B55B5C0E-E5D9-48FE-84EA-D483F8912B4A}"/>
              </a:ext>
            </a:extLst>
          </p:cNvPr>
          <p:cNvCxnSpPr/>
          <p:nvPr/>
        </p:nvCxnSpPr>
        <p:spPr>
          <a:xfrm>
            <a:off x="676101" y="2036618"/>
            <a:ext cx="1526773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40960793-8DCB-4D6F-88B7-AC65CB380A74}"/>
              </a:ext>
            </a:extLst>
          </p:cNvPr>
          <p:cNvCxnSpPr/>
          <p:nvPr/>
        </p:nvCxnSpPr>
        <p:spPr>
          <a:xfrm>
            <a:off x="7232072" y="1347135"/>
            <a:ext cx="0" cy="4738254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00666FD4-D939-48EE-A8D6-ACCE4A2AB37F}"/>
              </a:ext>
            </a:extLst>
          </p:cNvPr>
          <p:cNvSpPr txBox="1"/>
          <p:nvPr/>
        </p:nvSpPr>
        <p:spPr>
          <a:xfrm>
            <a:off x="6955703" y="1192380"/>
            <a:ext cx="1213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4. rok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23" name="3D model 22" descr="Red Multiplication sign">
                <a:extLst>
                  <a:ext uri="{FF2B5EF4-FFF2-40B4-BE49-F238E27FC236}">
                    <a16:creationId xmlns:a16="http://schemas.microsoft.com/office/drawing/2014/main" id="{DED9BAD8-64C1-4521-ADC7-38474FD6A36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37312459"/>
                  </p:ext>
                </p:extLst>
              </p:nvPr>
            </p:nvGraphicFramePr>
            <p:xfrm>
              <a:off x="2127834" y="1928618"/>
              <a:ext cx="216355" cy="216000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16355" cy="216000"/>
                    </a:xfrm>
                    <a:prstGeom prst="rect">
                      <a:avLst/>
                    </a:prstGeom>
                    <a:ln w="0">
                      <a:noFill/>
                    </a:ln>
                  </am3d:spPr>
                  <am3d:camera>
                    <am3d:pos x="0" y="0" z="6656957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567641" d="1000000"/>
                    <am3d:preTrans dx="-6" dy="-17961074" dz="1699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32431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23" name="3D model 22" descr="Red Multiplication sign">
                <a:extLst>
                  <a:ext uri="{FF2B5EF4-FFF2-40B4-BE49-F238E27FC236}">
                    <a16:creationId xmlns="" xmlns:a16="http://schemas.microsoft.com/office/drawing/2014/main" xmlns:am3d="http://schemas.microsoft.com/office/drawing/2017/model3d" id="{DED9BAD8-64C1-4521-ADC7-38474FD6A36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27834" y="1928618"/>
                <a:ext cx="216355" cy="216000"/>
              </a:xfrm>
              <a:prstGeom prst="rect">
                <a:avLst/>
              </a:prstGeom>
              <a:ln w="0">
                <a:noFill/>
              </a:ln>
            </p:spPr>
          </p:pic>
        </mc:Fallback>
      </mc:AlternateContent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A689D8D7-700A-4030-862C-78B7A0EFB89A}"/>
              </a:ext>
            </a:extLst>
          </p:cNvPr>
          <p:cNvCxnSpPr>
            <a:cxnSpLocks/>
          </p:cNvCxnSpPr>
          <p:nvPr/>
        </p:nvCxnSpPr>
        <p:spPr>
          <a:xfrm>
            <a:off x="2485505" y="2036618"/>
            <a:ext cx="5261957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4E4F4CE3-3938-4002-BDFF-80BDE6CDADB7}"/>
              </a:ext>
            </a:extLst>
          </p:cNvPr>
          <p:cNvCxnSpPr>
            <a:cxnSpLocks/>
          </p:cNvCxnSpPr>
          <p:nvPr/>
        </p:nvCxnSpPr>
        <p:spPr>
          <a:xfrm>
            <a:off x="7747462" y="2036618"/>
            <a:ext cx="6109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22843138-FFB6-4CCE-8D2C-EA68E956CCCE}"/>
              </a:ext>
            </a:extLst>
          </p:cNvPr>
          <p:cNvSpPr txBox="1"/>
          <p:nvPr/>
        </p:nvSpPr>
        <p:spPr>
          <a:xfrm>
            <a:off x="944878" y="1553166"/>
            <a:ext cx="1093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BC/MGR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7E272A07-4392-4DAD-9A38-B8AC14500951}"/>
              </a:ext>
            </a:extLst>
          </p:cNvPr>
          <p:cNvSpPr txBox="1"/>
          <p:nvPr/>
        </p:nvSpPr>
        <p:spPr>
          <a:xfrm>
            <a:off x="3847354" y="1566452"/>
            <a:ext cx="462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BC</a:t>
            </a:r>
          </a:p>
        </p:txBody>
      </p:sp>
      <p:cxnSp>
        <p:nvCxnSpPr>
          <p:cNvPr id="31" name="Přímá spojnice 30">
            <a:extLst>
              <a:ext uri="{FF2B5EF4-FFF2-40B4-BE49-F238E27FC236}">
                <a16:creationId xmlns:a16="http://schemas.microsoft.com/office/drawing/2014/main" id="{5892F03E-9F96-4B5F-8FED-36BE33AF5423}"/>
              </a:ext>
            </a:extLst>
          </p:cNvPr>
          <p:cNvCxnSpPr/>
          <p:nvPr/>
        </p:nvCxnSpPr>
        <p:spPr>
          <a:xfrm>
            <a:off x="676100" y="3429000"/>
            <a:ext cx="1526773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32" name="3D model 31" descr="Red Multiplication sign">
                <a:extLst>
                  <a:ext uri="{FF2B5EF4-FFF2-40B4-BE49-F238E27FC236}">
                    <a16:creationId xmlns:a16="http://schemas.microsoft.com/office/drawing/2014/main" id="{CF2EE42F-0376-44F2-B0B8-9A0B8A168B8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83863167"/>
                  </p:ext>
                </p:extLst>
              </p:nvPr>
            </p:nvGraphicFramePr>
            <p:xfrm>
              <a:off x="2135831" y="3330146"/>
              <a:ext cx="216355" cy="216000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16355" cy="216000"/>
                    </a:xfrm>
                    <a:prstGeom prst="rect">
                      <a:avLst/>
                    </a:prstGeom>
                    <a:ln w="0">
                      <a:noFill/>
                    </a:ln>
                  </am3d:spPr>
                  <am3d:camera>
                    <am3d:pos x="0" y="0" z="6656957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567641" d="1000000"/>
                    <am3d:preTrans dx="-6" dy="-17961074" dz="1699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32431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32" name="3D model 31" descr="Red Multiplication sign">
                <a:extLst>
                  <a:ext uri="{FF2B5EF4-FFF2-40B4-BE49-F238E27FC236}">
                    <a16:creationId xmlns="" xmlns:a16="http://schemas.microsoft.com/office/drawing/2014/main" xmlns:am3d="http://schemas.microsoft.com/office/drawing/2017/model3d" id="{CF2EE42F-0376-44F2-B0B8-9A0B8A168B8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35831" y="3330146"/>
                <a:ext cx="216355" cy="216000"/>
              </a:xfrm>
              <a:prstGeom prst="rect">
                <a:avLst/>
              </a:prstGeom>
              <a:ln w="0">
                <a:noFill/>
              </a:ln>
            </p:spPr>
          </p:pic>
        </mc:Fallback>
      </mc:AlternateContent>
      <p:cxnSp>
        <p:nvCxnSpPr>
          <p:cNvPr id="33" name="Přímá spojnice 32">
            <a:extLst>
              <a:ext uri="{FF2B5EF4-FFF2-40B4-BE49-F238E27FC236}">
                <a16:creationId xmlns:a16="http://schemas.microsoft.com/office/drawing/2014/main" id="{16CB532B-0F1B-4828-BDB2-877B693484B1}"/>
              </a:ext>
            </a:extLst>
          </p:cNvPr>
          <p:cNvCxnSpPr>
            <a:cxnSpLocks/>
          </p:cNvCxnSpPr>
          <p:nvPr/>
        </p:nvCxnSpPr>
        <p:spPr>
          <a:xfrm>
            <a:off x="676101" y="3859876"/>
            <a:ext cx="6805353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>
            <a:extLst>
              <a:ext uri="{FF2B5EF4-FFF2-40B4-BE49-F238E27FC236}">
                <a16:creationId xmlns:a16="http://schemas.microsoft.com/office/drawing/2014/main" id="{7BF33C8F-8691-4A98-881D-4866FB5B2905}"/>
              </a:ext>
            </a:extLst>
          </p:cNvPr>
          <p:cNvCxnSpPr>
            <a:cxnSpLocks/>
          </p:cNvCxnSpPr>
          <p:nvPr/>
        </p:nvCxnSpPr>
        <p:spPr>
          <a:xfrm>
            <a:off x="7481454" y="3859876"/>
            <a:ext cx="6109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079BEF6F-5B55-40B4-9266-5C290C4DBB0F}"/>
              </a:ext>
            </a:extLst>
          </p:cNvPr>
          <p:cNvSpPr txBox="1"/>
          <p:nvPr/>
        </p:nvSpPr>
        <p:spPr>
          <a:xfrm>
            <a:off x="1228738" y="3462018"/>
            <a:ext cx="462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BC</a:t>
            </a: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E21A56B0-DEE5-43D1-A647-AE4E2C607712}"/>
              </a:ext>
            </a:extLst>
          </p:cNvPr>
          <p:cNvSpPr txBox="1"/>
          <p:nvPr/>
        </p:nvSpPr>
        <p:spPr>
          <a:xfrm>
            <a:off x="1228738" y="2978850"/>
            <a:ext cx="462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BC</a:t>
            </a: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F74C5FA4-0A4A-4843-833F-FC634AC2F707}"/>
              </a:ext>
            </a:extLst>
          </p:cNvPr>
          <p:cNvSpPr txBox="1"/>
          <p:nvPr/>
        </p:nvSpPr>
        <p:spPr>
          <a:xfrm>
            <a:off x="2671854" y="2026083"/>
            <a:ext cx="30909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i="1" dirty="0"/>
              <a:t>Předcházející</a:t>
            </a:r>
            <a:r>
              <a:rPr lang="cs-CZ" sz="1400" i="1" dirty="0"/>
              <a:t> neúspěšné studium se přičítá ke standardní době studia zvětšené o 1 rok</a:t>
            </a: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D28805BD-CCB1-4778-B94A-00908B2B44BE}"/>
              </a:ext>
            </a:extLst>
          </p:cNvPr>
          <p:cNvSpPr txBox="1"/>
          <p:nvPr/>
        </p:nvSpPr>
        <p:spPr>
          <a:xfrm>
            <a:off x="2714429" y="2956456"/>
            <a:ext cx="3090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i="1" dirty="0"/>
              <a:t>Souběh</a:t>
            </a:r>
            <a:r>
              <a:rPr lang="cs-CZ" sz="1400" i="1" dirty="0"/>
              <a:t> ve stejném typu se nepřičítá, </a:t>
            </a:r>
            <a:br>
              <a:rPr lang="cs-CZ" sz="1400" i="1" dirty="0"/>
            </a:br>
            <a:r>
              <a:rPr lang="cs-CZ" sz="1400" i="1" dirty="0"/>
              <a:t>i když jsou některá studia neúspěšná</a:t>
            </a:r>
          </a:p>
        </p:txBody>
      </p:sp>
      <p:cxnSp>
        <p:nvCxnSpPr>
          <p:cNvPr id="40" name="Přímá spojnice 39">
            <a:extLst>
              <a:ext uri="{FF2B5EF4-FFF2-40B4-BE49-F238E27FC236}">
                <a16:creationId xmlns:a16="http://schemas.microsoft.com/office/drawing/2014/main" id="{52388EBF-FCFE-481D-9230-A15938579056}"/>
              </a:ext>
            </a:extLst>
          </p:cNvPr>
          <p:cNvCxnSpPr>
            <a:cxnSpLocks/>
          </p:cNvCxnSpPr>
          <p:nvPr/>
        </p:nvCxnSpPr>
        <p:spPr>
          <a:xfrm>
            <a:off x="378340" y="5118083"/>
            <a:ext cx="976635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40">
            <a:extLst>
              <a:ext uri="{FF2B5EF4-FFF2-40B4-BE49-F238E27FC236}">
                <a16:creationId xmlns:a16="http://schemas.microsoft.com/office/drawing/2014/main" id="{3221D997-EBF0-4827-9E91-3DF9BC3DAD9A}"/>
              </a:ext>
            </a:extLst>
          </p:cNvPr>
          <p:cNvCxnSpPr>
            <a:cxnSpLocks/>
          </p:cNvCxnSpPr>
          <p:nvPr/>
        </p:nvCxnSpPr>
        <p:spPr>
          <a:xfrm>
            <a:off x="175958" y="4722615"/>
            <a:ext cx="293718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43" name="3D model 42" descr="Red Multiplication sign">
                <a:extLst>
                  <a:ext uri="{FF2B5EF4-FFF2-40B4-BE49-F238E27FC236}">
                    <a16:creationId xmlns:a16="http://schemas.microsoft.com/office/drawing/2014/main" id="{00508277-8C47-4B44-B966-86D6433CA47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35391058"/>
                  </p:ext>
                </p:extLst>
              </p:nvPr>
            </p:nvGraphicFramePr>
            <p:xfrm>
              <a:off x="402048" y="4617117"/>
              <a:ext cx="216355" cy="216000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16355" cy="216000"/>
                    </a:xfrm>
                    <a:prstGeom prst="rect">
                      <a:avLst/>
                    </a:prstGeom>
                    <a:ln w="0">
                      <a:noFill/>
                    </a:ln>
                  </am3d:spPr>
                  <am3d:camera>
                    <am3d:pos x="0" y="0" z="6656957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567641" d="1000000"/>
                    <am3d:preTrans dx="-6" dy="-17961074" dz="1699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32431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43" name="3D model 42" descr="Red Multiplication sign">
                <a:extLst>
                  <a:ext uri="{FF2B5EF4-FFF2-40B4-BE49-F238E27FC236}">
                    <a16:creationId xmlns="" xmlns:a16="http://schemas.microsoft.com/office/drawing/2014/main" xmlns:am3d="http://schemas.microsoft.com/office/drawing/2017/model3d" id="{00508277-8C47-4B44-B966-86D6433CA47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2048" y="4617117"/>
                <a:ext cx="216355" cy="216000"/>
              </a:xfrm>
              <a:prstGeom prst="rect">
                <a:avLst/>
              </a:prstGeom>
              <a:ln w="0">
                <a:noFill/>
              </a:ln>
            </p:spPr>
          </p:pic>
        </mc:Fallback>
      </mc:AlternateContent>
      <p:cxnSp>
        <p:nvCxnSpPr>
          <p:cNvPr id="44" name="Přímá spojnice 43">
            <a:extLst>
              <a:ext uri="{FF2B5EF4-FFF2-40B4-BE49-F238E27FC236}">
                <a16:creationId xmlns:a16="http://schemas.microsoft.com/office/drawing/2014/main" id="{2FE53C76-ACC4-447D-B8AC-BB429B6F3861}"/>
              </a:ext>
            </a:extLst>
          </p:cNvPr>
          <p:cNvCxnSpPr>
            <a:cxnSpLocks/>
          </p:cNvCxnSpPr>
          <p:nvPr/>
        </p:nvCxnSpPr>
        <p:spPr>
          <a:xfrm>
            <a:off x="185662" y="5852160"/>
            <a:ext cx="293718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45" name="3D model 44" descr="Red Multiplication sign">
                <a:extLst>
                  <a:ext uri="{FF2B5EF4-FFF2-40B4-BE49-F238E27FC236}">
                    <a16:creationId xmlns:a16="http://schemas.microsoft.com/office/drawing/2014/main" id="{4562D99D-05B7-46CC-92E8-A2E21E1BE50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87821686"/>
                  </p:ext>
                </p:extLst>
              </p:nvPr>
            </p:nvGraphicFramePr>
            <p:xfrm>
              <a:off x="403029" y="5744160"/>
              <a:ext cx="216355" cy="216000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16355" cy="216000"/>
                    </a:xfrm>
                    <a:prstGeom prst="rect">
                      <a:avLst/>
                    </a:prstGeom>
                    <a:ln w="0">
                      <a:noFill/>
                    </a:ln>
                  </am3d:spPr>
                  <am3d:camera>
                    <am3d:pos x="0" y="0" z="6656957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567641" d="1000000"/>
                    <am3d:preTrans dx="-6" dy="-17961074" dz="1699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32431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45" name="3D model 44" descr="Red Multiplication sign">
                <a:extLst>
                  <a:ext uri="{FF2B5EF4-FFF2-40B4-BE49-F238E27FC236}">
                    <a16:creationId xmlns="" xmlns:a16="http://schemas.microsoft.com/office/drawing/2014/main" xmlns:am3d="http://schemas.microsoft.com/office/drawing/2017/model3d" id="{4562D99D-05B7-46CC-92E8-A2E21E1BE50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3029" y="5744160"/>
                <a:ext cx="216355" cy="216000"/>
              </a:xfrm>
              <a:prstGeom prst="rect">
                <a:avLst/>
              </a:prstGeom>
              <a:ln w="0">
                <a:noFill/>
              </a:ln>
            </p:spPr>
          </p:pic>
        </mc:Fallback>
      </mc:AlternateContent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46" name="3D model 45" descr="Green checkmark">
                <a:extLst>
                  <a:ext uri="{FF2B5EF4-FFF2-40B4-BE49-F238E27FC236}">
                    <a16:creationId xmlns:a16="http://schemas.microsoft.com/office/drawing/2014/main" id="{AB6AE103-E683-47AD-BD2D-550346C2DEA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66864336"/>
                  </p:ext>
                </p:extLst>
              </p:nvPr>
            </p:nvGraphicFramePr>
            <p:xfrm>
              <a:off x="1274509" y="4914645"/>
              <a:ext cx="330180" cy="272147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330180" cy="272147"/>
                    </a:xfrm>
                    <a:prstGeom prst="rect">
                      <a:avLst/>
                    </a:prstGeom>
                  </am3d:spPr>
                  <am3d:camera>
                    <am3d:pos x="0" y="0" z="6563663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06523" d="1000000"/>
                    <am3d:preTrans dx="0" dy="-14800077" dz="0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42853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46" name="3D model 45" descr="Green checkmark">
                <a:extLst>
                  <a:ext uri="{FF2B5EF4-FFF2-40B4-BE49-F238E27FC236}">
                    <a16:creationId xmlns:a16="http://schemas.microsoft.com/office/drawing/2014/main" id="{AB6AE103-E683-47AD-BD2D-550346C2DEA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74509" y="4914645"/>
                <a:ext cx="330180" cy="272147"/>
              </a:xfrm>
              <a:prstGeom prst="rect">
                <a:avLst/>
              </a:prstGeom>
            </p:spPr>
          </p:pic>
        </mc:Fallback>
      </mc:AlternateContent>
      <p:sp>
        <p:nvSpPr>
          <p:cNvPr id="47" name="TextovéPole 46">
            <a:extLst>
              <a:ext uri="{FF2B5EF4-FFF2-40B4-BE49-F238E27FC236}">
                <a16:creationId xmlns:a16="http://schemas.microsoft.com/office/drawing/2014/main" id="{E62DF0E5-79AE-4013-B0AE-5EC06EE58316}"/>
              </a:ext>
            </a:extLst>
          </p:cNvPr>
          <p:cNvSpPr txBox="1"/>
          <p:nvPr/>
        </p:nvSpPr>
        <p:spPr>
          <a:xfrm>
            <a:off x="1223045" y="4583083"/>
            <a:ext cx="462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BC</a:t>
            </a:r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33089B3E-EBF4-49D2-835E-BC94EDBBFEAC}"/>
              </a:ext>
            </a:extLst>
          </p:cNvPr>
          <p:cNvSpPr txBox="1"/>
          <p:nvPr/>
        </p:nvSpPr>
        <p:spPr>
          <a:xfrm>
            <a:off x="160844" y="4421605"/>
            <a:ext cx="462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BC</a:t>
            </a:r>
          </a:p>
        </p:txBody>
      </p:sp>
      <p:sp>
        <p:nvSpPr>
          <p:cNvPr id="50" name="TextovéPole 49">
            <a:extLst>
              <a:ext uri="{FF2B5EF4-FFF2-40B4-BE49-F238E27FC236}">
                <a16:creationId xmlns:a16="http://schemas.microsoft.com/office/drawing/2014/main" id="{646A7080-861F-48A3-8AA8-D427781C4123}"/>
              </a:ext>
            </a:extLst>
          </p:cNvPr>
          <p:cNvSpPr txBox="1"/>
          <p:nvPr/>
        </p:nvSpPr>
        <p:spPr>
          <a:xfrm>
            <a:off x="146917" y="5547235"/>
            <a:ext cx="462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BC</a:t>
            </a:r>
          </a:p>
        </p:txBody>
      </p:sp>
      <p:cxnSp>
        <p:nvCxnSpPr>
          <p:cNvPr id="51" name="Přímá spojnice 50">
            <a:extLst>
              <a:ext uri="{FF2B5EF4-FFF2-40B4-BE49-F238E27FC236}">
                <a16:creationId xmlns:a16="http://schemas.microsoft.com/office/drawing/2014/main" id="{9F41FD83-DC40-4F13-A402-80FA167F7B5A}"/>
              </a:ext>
            </a:extLst>
          </p:cNvPr>
          <p:cNvCxnSpPr>
            <a:cxnSpLocks/>
          </p:cNvCxnSpPr>
          <p:nvPr/>
        </p:nvCxnSpPr>
        <p:spPr>
          <a:xfrm>
            <a:off x="2506007" y="5096758"/>
            <a:ext cx="6044350" cy="42651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nice 56">
            <a:extLst>
              <a:ext uri="{FF2B5EF4-FFF2-40B4-BE49-F238E27FC236}">
                <a16:creationId xmlns:a16="http://schemas.microsoft.com/office/drawing/2014/main" id="{74FFD9A3-C8D3-44E7-AD3F-4A19347A0783}"/>
              </a:ext>
            </a:extLst>
          </p:cNvPr>
          <p:cNvCxnSpPr>
            <a:cxnSpLocks/>
          </p:cNvCxnSpPr>
          <p:nvPr/>
        </p:nvCxnSpPr>
        <p:spPr>
          <a:xfrm>
            <a:off x="8529855" y="5139623"/>
            <a:ext cx="30549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ovéPole 58">
            <a:extLst>
              <a:ext uri="{FF2B5EF4-FFF2-40B4-BE49-F238E27FC236}">
                <a16:creationId xmlns:a16="http://schemas.microsoft.com/office/drawing/2014/main" id="{F2A0E582-F6E1-43E5-8030-E9405134133E}"/>
              </a:ext>
            </a:extLst>
          </p:cNvPr>
          <p:cNvSpPr txBox="1"/>
          <p:nvPr/>
        </p:nvSpPr>
        <p:spPr>
          <a:xfrm>
            <a:off x="8248995" y="1147964"/>
            <a:ext cx="1213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5. rok</a:t>
            </a:r>
          </a:p>
        </p:txBody>
      </p:sp>
      <p:sp>
        <p:nvSpPr>
          <p:cNvPr id="60" name="TextovéPole 59">
            <a:extLst>
              <a:ext uri="{FF2B5EF4-FFF2-40B4-BE49-F238E27FC236}">
                <a16:creationId xmlns:a16="http://schemas.microsoft.com/office/drawing/2014/main" id="{401308F4-6F7E-4BA5-B664-E15A89420D17}"/>
              </a:ext>
            </a:extLst>
          </p:cNvPr>
          <p:cNvSpPr txBox="1"/>
          <p:nvPr/>
        </p:nvSpPr>
        <p:spPr>
          <a:xfrm>
            <a:off x="3847354" y="4588624"/>
            <a:ext cx="462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BC</a:t>
            </a:r>
          </a:p>
        </p:txBody>
      </p:sp>
      <p:sp>
        <p:nvSpPr>
          <p:cNvPr id="61" name="TextovéPole 60">
            <a:extLst>
              <a:ext uri="{FF2B5EF4-FFF2-40B4-BE49-F238E27FC236}">
                <a16:creationId xmlns:a16="http://schemas.microsoft.com/office/drawing/2014/main" id="{274561C7-7EE0-4433-80D1-CE5A8180425B}"/>
              </a:ext>
            </a:extLst>
          </p:cNvPr>
          <p:cNvSpPr txBox="1"/>
          <p:nvPr/>
        </p:nvSpPr>
        <p:spPr>
          <a:xfrm>
            <a:off x="2666700" y="5192053"/>
            <a:ext cx="3090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/>
              <a:t>Předchozí </a:t>
            </a:r>
            <a:r>
              <a:rPr lang="cs-CZ" sz="1400" b="1" i="1" dirty="0"/>
              <a:t>úspěšná</a:t>
            </a:r>
            <a:r>
              <a:rPr lang="cs-CZ" sz="1400" i="1" dirty="0"/>
              <a:t> studia se nezapočítávají</a:t>
            </a:r>
          </a:p>
        </p:txBody>
      </p:sp>
      <p:sp>
        <p:nvSpPr>
          <p:cNvPr id="62" name="TextovéPole 61">
            <a:extLst>
              <a:ext uri="{FF2B5EF4-FFF2-40B4-BE49-F238E27FC236}">
                <a16:creationId xmlns:a16="http://schemas.microsoft.com/office/drawing/2014/main" id="{CE5A3C46-6239-4F29-8ECA-D2A274B49A2F}"/>
              </a:ext>
            </a:extLst>
          </p:cNvPr>
          <p:cNvSpPr txBox="1"/>
          <p:nvPr/>
        </p:nvSpPr>
        <p:spPr>
          <a:xfrm>
            <a:off x="768493" y="5153274"/>
            <a:ext cx="17741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/>
              <a:t>Úspěšné ukončení </a:t>
            </a:r>
            <a:r>
              <a:rPr lang="cs-CZ" sz="1400" b="1" i="1" dirty="0"/>
              <a:t>„zruší“ </a:t>
            </a:r>
            <a:r>
              <a:rPr lang="cs-CZ" sz="1400" i="1" dirty="0"/>
              <a:t>všechny předchozí neúspěchy ve stejném typu</a:t>
            </a:r>
          </a:p>
        </p:txBody>
      </p: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44087402-02A8-43F0-AA38-A682A75EA59A}"/>
              </a:ext>
            </a:extLst>
          </p:cNvPr>
          <p:cNvSpPr txBox="1"/>
          <p:nvPr/>
        </p:nvSpPr>
        <p:spPr>
          <a:xfrm>
            <a:off x="3790978" y="1188807"/>
            <a:ext cx="1213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2. rok</a:t>
            </a:r>
          </a:p>
        </p:txBody>
      </p:sp>
      <p:cxnSp>
        <p:nvCxnSpPr>
          <p:cNvPr id="54" name="Přímá spojnice 53">
            <a:extLst>
              <a:ext uri="{FF2B5EF4-FFF2-40B4-BE49-F238E27FC236}">
                <a16:creationId xmlns:a16="http://schemas.microsoft.com/office/drawing/2014/main" id="{68138C58-762D-4BAD-B842-0C99135A2800}"/>
              </a:ext>
            </a:extLst>
          </p:cNvPr>
          <p:cNvCxnSpPr/>
          <p:nvPr/>
        </p:nvCxnSpPr>
        <p:spPr>
          <a:xfrm>
            <a:off x="8529855" y="1338350"/>
            <a:ext cx="0" cy="4738254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Přímá spojnice 54">
            <a:extLst>
              <a:ext uri="{FF2B5EF4-FFF2-40B4-BE49-F238E27FC236}">
                <a16:creationId xmlns:a16="http://schemas.microsoft.com/office/drawing/2014/main" id="{EF02A403-D8A0-4292-B52C-0A4605AE7305}"/>
              </a:ext>
            </a:extLst>
          </p:cNvPr>
          <p:cNvCxnSpPr>
            <a:cxnSpLocks/>
          </p:cNvCxnSpPr>
          <p:nvPr/>
        </p:nvCxnSpPr>
        <p:spPr>
          <a:xfrm>
            <a:off x="4078777" y="5555554"/>
            <a:ext cx="0" cy="556173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Přímá spojnice 55">
            <a:extLst>
              <a:ext uri="{FF2B5EF4-FFF2-40B4-BE49-F238E27FC236}">
                <a16:creationId xmlns:a16="http://schemas.microsoft.com/office/drawing/2014/main" id="{9292DB49-94DA-4566-920A-1693079E4180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4078777" y="1332630"/>
            <a:ext cx="1" cy="233822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560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700" b="1" spc="300" dirty="0">
                <a:solidFill>
                  <a:srgbClr val="418E96"/>
                </a:solidFill>
                <a:latin typeface="+mn-lt"/>
              </a:rPr>
              <a:t>Stipendia</a:t>
            </a:r>
            <a:br>
              <a:rPr lang="cs-CZ" sz="2400" b="1" spc="300" dirty="0">
                <a:solidFill>
                  <a:srgbClr val="418E96"/>
                </a:solidFill>
              </a:rPr>
            </a:br>
            <a:br>
              <a:rPr lang="cs-CZ" sz="2400" b="1" spc="300" dirty="0">
                <a:solidFill>
                  <a:srgbClr val="418E96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7199" y="1386333"/>
            <a:ext cx="7886700" cy="4964589"/>
          </a:xfrm>
        </p:spPr>
        <p:txBody>
          <a:bodyPr/>
          <a:lstStyle/>
          <a:p>
            <a:pPr marL="342900" indent="-342900"/>
            <a:r>
              <a:rPr lang="cs-CZ" b="1" dirty="0"/>
              <a:t>Ze zákona </a:t>
            </a:r>
          </a:p>
          <a:p>
            <a:pPr marL="630900" lvl="2" indent="-342900"/>
            <a:r>
              <a:rPr lang="cs-CZ" sz="1700" b="1" dirty="0"/>
              <a:t>Sociální stipendium </a:t>
            </a:r>
            <a:r>
              <a:rPr lang="cs-CZ" sz="1700" dirty="0"/>
              <a:t>(zákonné), v roce 2020 </a:t>
            </a:r>
            <a:r>
              <a:rPr lang="cs-CZ" sz="1700" b="1" dirty="0"/>
              <a:t>3 650 Kč </a:t>
            </a:r>
            <a:r>
              <a:rPr lang="cs-CZ" sz="1700" dirty="0"/>
              <a:t>měsíčně (1/4 minimální mzdy; pro studenty ze sociálně nejslabších rodin jejichž příjem nepřevyšuje 1,5 násobek životního minima). </a:t>
            </a:r>
          </a:p>
          <a:p>
            <a:pPr marL="630900" lvl="2" indent="-342900"/>
            <a:r>
              <a:rPr lang="cs-CZ" sz="1700" dirty="0"/>
              <a:t>Řada vysokých škol toto stipendium navyšuje.</a:t>
            </a:r>
          </a:p>
          <a:p>
            <a:pPr marL="630900" lvl="2" indent="-342900"/>
            <a:r>
              <a:rPr lang="cs-CZ" sz="1700" dirty="0"/>
              <a:t>Týká se cca 1 % studentů.</a:t>
            </a:r>
          </a:p>
          <a:p>
            <a:pPr marL="288000" lvl="2" indent="0">
              <a:buNone/>
            </a:pPr>
            <a:endParaRPr lang="cs-CZ" sz="1700" dirty="0"/>
          </a:p>
          <a:p>
            <a:pPr marL="285750" indent="-285750"/>
            <a:r>
              <a:rPr lang="cs-CZ" b="1" dirty="0"/>
              <a:t>Z rozhodnutí VŠ</a:t>
            </a:r>
          </a:p>
          <a:p>
            <a:pPr marL="573750" lvl="2" indent="-285750"/>
            <a:r>
              <a:rPr lang="cs-CZ" sz="1700" b="1" dirty="0"/>
              <a:t>Ubytovací stipendium </a:t>
            </a:r>
            <a:r>
              <a:rPr lang="cs-CZ" sz="1700" dirty="0"/>
              <a:t>– výše v řádu stokorun/</a:t>
            </a:r>
            <a:r>
              <a:rPr lang="cs-CZ" sz="1700" dirty="0" err="1"/>
              <a:t>měs</a:t>
            </a:r>
            <a:r>
              <a:rPr lang="cs-CZ" sz="1700" dirty="0"/>
              <a:t>.</a:t>
            </a:r>
          </a:p>
          <a:p>
            <a:pPr marL="573750" lvl="2" indent="-285750"/>
            <a:r>
              <a:rPr lang="cs-CZ" sz="1700" b="1" dirty="0"/>
              <a:t>Další stipendia </a:t>
            </a:r>
            <a:r>
              <a:rPr lang="cs-CZ" sz="1700" dirty="0"/>
              <a:t>– prospěchové, mimořádné, při úspěšném ukončení prvního ročníku atp.</a:t>
            </a:r>
            <a:r>
              <a:rPr lang="cs-CZ" sz="1700" b="1" dirty="0"/>
              <a:t> </a:t>
            </a:r>
          </a:p>
          <a:p>
            <a:pPr marL="573750" lvl="2" indent="-285750"/>
            <a:r>
              <a:rPr lang="cs-CZ" sz="1700" dirty="0"/>
              <a:t>Určuje stipendijní řád školy.</a:t>
            </a:r>
            <a:r>
              <a:rPr lang="cs-CZ" sz="1700" b="1" dirty="0"/>
              <a:t> </a:t>
            </a:r>
          </a:p>
          <a:p>
            <a:pPr marL="288000" lvl="2" indent="0">
              <a:buNone/>
            </a:pPr>
            <a:endParaRPr lang="cs-CZ" sz="1800" b="1" dirty="0"/>
          </a:p>
          <a:p>
            <a:pPr marL="285750" indent="-285750"/>
            <a:r>
              <a:rPr lang="cs-CZ" sz="1800" b="1" dirty="0"/>
              <a:t>Na podporu studia v zahraničí </a:t>
            </a:r>
            <a:r>
              <a:rPr lang="cs-CZ" sz="1700" dirty="0"/>
              <a:t>(Erasmus+ program, mezivládní, meziuniverzitní </a:t>
            </a:r>
            <a:br>
              <a:rPr lang="cs-CZ" sz="1700" dirty="0"/>
            </a:br>
            <a:r>
              <a:rPr lang="cs-CZ" sz="1700" dirty="0"/>
              <a:t>a mezifakultní dohody, stipendia zahraničních vzdělávacích agentur aj.)</a:t>
            </a:r>
          </a:p>
          <a:p>
            <a:pPr marL="573750" lvl="2" indent="-285750"/>
            <a:r>
              <a:rPr lang="cs-CZ" sz="1700" dirty="0">
                <a:hlinkClick r:id="rId2"/>
              </a:rPr>
              <a:t>Dům zahraniční spolupráce (DZS)</a:t>
            </a:r>
            <a:endParaRPr lang="cs-CZ" sz="1700" dirty="0"/>
          </a:p>
          <a:p>
            <a:pPr marL="573750" lvl="2" indent="-285750"/>
            <a:r>
              <a:rPr lang="cs-CZ" sz="1700" dirty="0">
                <a:hlinkClick r:id="rId3"/>
              </a:rPr>
              <a:t>MŠMT – studium v zahraničí</a:t>
            </a:r>
            <a:endParaRPr lang="cs-CZ" sz="1700" dirty="0"/>
          </a:p>
          <a:p>
            <a:pPr marL="457200" indent="-457200">
              <a:buFont typeface="+mj-lt"/>
              <a:buAutoNum type="arabicPeriod"/>
            </a:pPr>
            <a:endParaRPr lang="cs-CZ" sz="1800" dirty="0"/>
          </a:p>
          <a:p>
            <a:pPr marL="10800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6690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18306" y="1215687"/>
            <a:ext cx="5868000" cy="1522800"/>
          </a:xfrm>
        </p:spPr>
        <p:txBody>
          <a:bodyPr/>
          <a:lstStyle/>
          <a:p>
            <a:pPr marL="457200" lvl="1" indent="0" algn="ctr">
              <a:buNone/>
            </a:pPr>
            <a:r>
              <a:rPr lang="cs-CZ" sz="3400" b="1" spc="300" dirty="0">
                <a:solidFill>
                  <a:srgbClr val="418E96"/>
                </a:solidFill>
                <a:latin typeface="+mn-lt"/>
              </a:rPr>
              <a:t>IV. ÚSPĚŠNOST STUDIA A UPLATNĚNÍ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5809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spc="300" dirty="0">
                <a:solidFill>
                  <a:srgbClr val="418E96"/>
                </a:solidFill>
              </a:rPr>
              <a:t>Šance na ukončení: studijní neúspěšnost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16</a:t>
            </a:fld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7199" y="4209860"/>
            <a:ext cx="7886700" cy="1967101"/>
          </a:xfrm>
        </p:spPr>
        <p:txBody>
          <a:bodyPr/>
          <a:lstStyle/>
          <a:p>
            <a:r>
              <a:rPr lang="cs-CZ" dirty="0"/>
              <a:t>K neúspěšnému ukončení dochází </a:t>
            </a:r>
            <a:r>
              <a:rPr lang="cs-CZ" b="1" dirty="0"/>
              <a:t>zejména v prvním ročníku </a:t>
            </a:r>
            <a:r>
              <a:rPr lang="cs-CZ" dirty="0"/>
              <a:t>studia, více než polovina neúspěšných odchází studovat jinam.</a:t>
            </a:r>
          </a:p>
          <a:p>
            <a:r>
              <a:rPr lang="cs-CZ" b="1" dirty="0"/>
              <a:t>Příčiny</a:t>
            </a:r>
            <a:r>
              <a:rPr lang="cs-CZ" dirty="0"/>
              <a:t> podle studentů: zejména </a:t>
            </a:r>
            <a:r>
              <a:rPr lang="cs-CZ" b="1" dirty="0"/>
              <a:t>nespokojenost s náplní studia </a:t>
            </a:r>
            <a:r>
              <a:rPr lang="cs-CZ" dirty="0"/>
              <a:t>(rozhodnou se studovat něco jiného), vysoká náročnost, nízká kvalita výuky, práce při studiu.</a:t>
            </a:r>
          </a:p>
          <a:p>
            <a:r>
              <a:rPr lang="cs-CZ" b="1" dirty="0"/>
              <a:t>Velké rozdíly </a:t>
            </a:r>
            <a:r>
              <a:rPr lang="cs-CZ" dirty="0"/>
              <a:t>mezi jednotlivými vysokými školami a studijními programy – najděte si konkrétní studijní programy na </a:t>
            </a:r>
            <a:r>
              <a:rPr lang="cs-CZ" dirty="0">
                <a:hlinkClick r:id="rId3" action="ppaction://hlinkfile"/>
              </a:rPr>
              <a:t>dropout.pef.czu.cz</a:t>
            </a:r>
            <a:endParaRPr lang="cs-CZ" dirty="0"/>
          </a:p>
        </p:txBody>
      </p:sp>
      <p:graphicFrame>
        <p:nvGraphicFramePr>
          <p:cNvPr id="8" name="Graf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300516"/>
              </p:ext>
            </p:extLst>
          </p:nvPr>
        </p:nvGraphicFramePr>
        <p:xfrm>
          <a:off x="1448555" y="1303700"/>
          <a:ext cx="6083928" cy="279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70925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700" b="1" spc="300" dirty="0">
                <a:solidFill>
                  <a:srgbClr val="418E96"/>
                </a:solidFill>
              </a:rPr>
              <a:t>Uplatnění</a:t>
            </a:r>
            <a:br>
              <a:rPr lang="cs-CZ" sz="2400" b="1" spc="300" dirty="0">
                <a:solidFill>
                  <a:srgbClr val="418E96"/>
                </a:solidFill>
              </a:rPr>
            </a:br>
            <a:br>
              <a:rPr lang="cs-CZ" sz="2400" b="1" spc="300" dirty="0">
                <a:solidFill>
                  <a:srgbClr val="418E96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Neexistuje jednoduchý ukazatel uplatnitelnosti absolventů vysokých škol.</a:t>
            </a:r>
          </a:p>
          <a:p>
            <a:r>
              <a:rPr lang="cs-CZ" dirty="0"/>
              <a:t>Obecně je ale situace absolventů VŠ na trhu práce </a:t>
            </a:r>
            <a:r>
              <a:rPr lang="cs-CZ" b="1" dirty="0"/>
              <a:t>velmi dobrá </a:t>
            </a:r>
            <a:r>
              <a:rPr lang="cs-CZ" dirty="0"/>
              <a:t>včetně často skloňovaných absolventů „humanitních oborů“.</a:t>
            </a:r>
          </a:p>
          <a:p>
            <a:r>
              <a:rPr lang="cs-CZ" dirty="0"/>
              <a:t>Nezaměstnanost čerstvých absolventů se pohybuje u bakalářů kolem </a:t>
            </a:r>
            <a:r>
              <a:rPr lang="cs-CZ" b="1" dirty="0"/>
              <a:t>2,2 %</a:t>
            </a:r>
            <a:r>
              <a:rPr lang="cs-CZ" dirty="0"/>
              <a:t>,</a:t>
            </a:r>
            <a:r>
              <a:rPr lang="cs-CZ" b="1" dirty="0"/>
              <a:t> </a:t>
            </a:r>
            <a:br>
              <a:rPr lang="cs-CZ" b="1" dirty="0"/>
            </a:br>
            <a:r>
              <a:rPr lang="cs-CZ" dirty="0"/>
              <a:t>a u magistrů kolem </a:t>
            </a:r>
            <a:r>
              <a:rPr lang="cs-CZ" b="1" dirty="0"/>
              <a:t>1,3 %</a:t>
            </a:r>
            <a:r>
              <a:rPr lang="cs-CZ" dirty="0"/>
              <a:t>.</a:t>
            </a:r>
          </a:p>
          <a:p>
            <a:r>
              <a:rPr lang="cs-CZ" dirty="0"/>
              <a:t>Národní </a:t>
            </a:r>
            <a:r>
              <a:rPr lang="cs-CZ" b="1" dirty="0"/>
              <a:t>šetření Absolvent 2018</a:t>
            </a:r>
            <a:r>
              <a:rPr lang="cs-CZ" dirty="0"/>
              <a:t> sleduje přechod na trh práce a další profesní dráhu 1-5 let po studiu:</a:t>
            </a:r>
          </a:p>
          <a:p>
            <a:pPr lvl="2"/>
            <a:r>
              <a:rPr lang="cs-CZ" dirty="0"/>
              <a:t>výrazná většina absolventů pracuje na </a:t>
            </a:r>
            <a:r>
              <a:rPr lang="cs-CZ" b="1" dirty="0"/>
              <a:t>pozicích typických pro vysokoškoláky</a:t>
            </a:r>
          </a:p>
          <a:p>
            <a:pPr lvl="2"/>
            <a:r>
              <a:rPr lang="cs-CZ" b="1" dirty="0"/>
              <a:t>platy vysokoškoláků rostou rychleji </a:t>
            </a:r>
            <a:r>
              <a:rPr lang="cs-CZ" dirty="0"/>
              <a:t>než u ostatních vzdělanostních skupin</a:t>
            </a:r>
          </a:p>
          <a:p>
            <a:pPr lvl="2"/>
            <a:r>
              <a:rPr lang="cs-CZ" b="1" dirty="0"/>
              <a:t>uplatnění</a:t>
            </a:r>
            <a:r>
              <a:rPr lang="cs-CZ" dirty="0"/>
              <a:t> nejlépe nachází absolventi </a:t>
            </a:r>
            <a:r>
              <a:rPr lang="cs-CZ" b="1" dirty="0"/>
              <a:t>IT</a:t>
            </a:r>
            <a:r>
              <a:rPr lang="cs-CZ" dirty="0"/>
              <a:t> a </a:t>
            </a:r>
            <a:r>
              <a:rPr lang="cs-CZ" b="1" dirty="0"/>
              <a:t>zdravotnických oborů</a:t>
            </a:r>
            <a:r>
              <a:rPr lang="cs-CZ" dirty="0"/>
              <a:t>, spokojeni jsou i absolventi </a:t>
            </a:r>
            <a:r>
              <a:rPr lang="cs-CZ" b="1" dirty="0"/>
              <a:t>učitelských oborů</a:t>
            </a:r>
          </a:p>
          <a:p>
            <a:pPr marL="432000" lvl="2" indent="0">
              <a:buNone/>
            </a:pPr>
            <a:endParaRPr lang="cs-CZ" dirty="0"/>
          </a:p>
          <a:p>
            <a:r>
              <a:rPr lang="cs-CZ" dirty="0"/>
              <a:t>Zdroje: </a:t>
            </a:r>
            <a:r>
              <a:rPr lang="cs-CZ" dirty="0">
                <a:hlinkClick r:id="rId2"/>
              </a:rPr>
              <a:t>Databáze SVP UK</a:t>
            </a:r>
            <a:r>
              <a:rPr lang="cs-CZ" dirty="0"/>
              <a:t>, </a:t>
            </a:r>
            <a:r>
              <a:rPr lang="cs-CZ" dirty="0">
                <a:hlinkClick r:id="rId3"/>
              </a:rPr>
              <a:t>šetření REFLEX</a:t>
            </a:r>
            <a:r>
              <a:rPr lang="cs-CZ" dirty="0"/>
              <a:t>. </a:t>
            </a:r>
          </a:p>
          <a:p>
            <a:pPr marL="10800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4928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149629" y="1248938"/>
            <a:ext cx="6542116" cy="1522800"/>
          </a:xfrm>
        </p:spPr>
        <p:txBody>
          <a:bodyPr/>
          <a:lstStyle/>
          <a:p>
            <a:pPr marL="457200" lvl="1" indent="0" algn="ctr">
              <a:buNone/>
            </a:pPr>
            <a:r>
              <a:rPr lang="cs-CZ" sz="3400" b="1" spc="300" dirty="0">
                <a:solidFill>
                  <a:srgbClr val="418E96"/>
                </a:solidFill>
                <a:latin typeface="+mn-lt"/>
              </a:rPr>
              <a:t>V. DALŠÍ INFORMACE O VYSOKÉM ŠKOLSTVÍ</a:t>
            </a:r>
            <a:endParaRPr lang="cs-CZ" sz="3600" dirty="0"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2894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spc="300" dirty="0">
                <a:solidFill>
                  <a:srgbClr val="418E96"/>
                </a:solidFill>
              </a:rPr>
              <a:t>Dopady demografického poklesu</a:t>
            </a:r>
            <a:br>
              <a:rPr lang="cs-CZ" sz="2400" b="1" spc="300" dirty="0">
                <a:solidFill>
                  <a:srgbClr val="418E96"/>
                </a:solidFill>
              </a:rPr>
            </a:b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19</a:t>
            </a:fld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Zvýšení šancí na přijetí</a:t>
            </a:r>
          </a:p>
          <a:p>
            <a:r>
              <a:rPr lang="cs-CZ" dirty="0"/>
              <a:t>Větší konkurence vysokých škol, silný marketing</a:t>
            </a:r>
          </a:p>
          <a:p>
            <a:endParaRPr lang="cs-CZ" dirty="0"/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7662558"/>
              </p:ext>
            </p:extLst>
          </p:nvPr>
        </p:nvGraphicFramePr>
        <p:xfrm>
          <a:off x="710101" y="2573383"/>
          <a:ext cx="7886700" cy="3794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35463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spc="300" dirty="0">
                <a:solidFill>
                  <a:srgbClr val="418E96"/>
                </a:solidFill>
                <a:latin typeface="+mn-lt"/>
              </a:rPr>
              <a:t>Cíl prezentace</a:t>
            </a:r>
            <a:br>
              <a:rPr lang="cs-CZ" sz="2400" b="1" spc="300" dirty="0">
                <a:solidFill>
                  <a:srgbClr val="418E96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b="1" dirty="0"/>
              <a:t>Představit:</a:t>
            </a:r>
          </a:p>
          <a:p>
            <a:pPr marL="800100" lvl="1">
              <a:lnSpc>
                <a:spcPct val="150000"/>
              </a:lnSpc>
              <a:buFont typeface="+mj-lt"/>
              <a:buAutoNum type="arabicPeriod"/>
            </a:pPr>
            <a:r>
              <a:rPr lang="cs-CZ" sz="1800" dirty="0"/>
              <a:t>Základní informace o studiu a vysokých školách.</a:t>
            </a:r>
          </a:p>
          <a:p>
            <a:pPr marL="800100" lvl="1">
              <a:lnSpc>
                <a:spcPct val="150000"/>
              </a:lnSpc>
              <a:buFont typeface="+mj-lt"/>
              <a:buAutoNum type="arabicPeriod"/>
            </a:pPr>
            <a:r>
              <a:rPr lang="cs-CZ" sz="1800" dirty="0"/>
              <a:t>Výběr vysoké školy a studijního programu.</a:t>
            </a:r>
          </a:p>
          <a:p>
            <a:pPr marL="800100" lvl="1">
              <a:lnSpc>
                <a:spcPct val="150000"/>
              </a:lnSpc>
              <a:buFont typeface="+mj-lt"/>
              <a:buAutoNum type="arabicPeriod"/>
            </a:pPr>
            <a:r>
              <a:rPr lang="cs-CZ" sz="1800" dirty="0"/>
              <a:t>Studium a finance.</a:t>
            </a:r>
          </a:p>
          <a:p>
            <a:pPr marL="800100" lvl="1">
              <a:lnSpc>
                <a:spcPct val="150000"/>
              </a:lnSpc>
              <a:buFont typeface="+mj-lt"/>
              <a:buAutoNum type="arabicPeriod"/>
            </a:pPr>
            <a:r>
              <a:rPr lang="cs-CZ" sz="1800" dirty="0"/>
              <a:t>Další informace o vysokém školství.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880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700" b="1" spc="300" dirty="0">
                <a:solidFill>
                  <a:srgbClr val="418E96"/>
                </a:solidFill>
                <a:latin typeface="+mn-lt"/>
              </a:rPr>
              <a:t>Zákon a předpisy upravující studium na VŠ</a:t>
            </a:r>
            <a:br>
              <a:rPr lang="cs-CZ" sz="2400" b="1" spc="300" dirty="0">
                <a:solidFill>
                  <a:srgbClr val="418E96"/>
                </a:solidFill>
                <a:latin typeface="Calibri Light" panose="020F0302020204030204" pitchFamily="34" charset="0"/>
              </a:rPr>
            </a:br>
            <a:br>
              <a:rPr lang="cs-CZ" sz="2400" b="1" spc="300" dirty="0">
                <a:solidFill>
                  <a:srgbClr val="418E96"/>
                </a:solidFill>
                <a:latin typeface="Calibri Light" panose="020F0302020204030204" pitchFamily="34" charset="0"/>
              </a:rPr>
            </a:br>
            <a:endParaRPr lang="cs-CZ" dirty="0">
              <a:latin typeface="Calibri Light" panose="020F03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Vysoké školy se řídí zákonem č. 111/1998 Sb., o vysokých školách</a:t>
            </a:r>
          </a:p>
          <a:p>
            <a:r>
              <a:rPr lang="cs-CZ" dirty="0"/>
              <a:t>Každá vysoká škola si stanovuje</a:t>
            </a:r>
            <a:r>
              <a:rPr lang="cs-CZ" b="1" dirty="0"/>
              <a:t> </a:t>
            </a:r>
            <a:r>
              <a:rPr lang="cs-CZ" dirty="0"/>
              <a:t>vlastní </a:t>
            </a:r>
            <a:r>
              <a:rPr lang="cs-CZ" b="1" dirty="0"/>
              <a:t>vnitřní předpisy</a:t>
            </a:r>
          </a:p>
          <a:p>
            <a:pPr lvl="2"/>
            <a:r>
              <a:rPr lang="cs-CZ" sz="1800" b="1" dirty="0"/>
              <a:t>Závazné právní předpisy</a:t>
            </a:r>
            <a:r>
              <a:rPr lang="cs-CZ" sz="1800" dirty="0"/>
              <a:t>, které upravují podrobné podmínky důležité pro činnost školy, práva a povinnosti studentů, stanovují postupy pro řešení konkrétních záležitostí (např. odvolání proti rozhodnutí o vyměření poplatku spojeného se studiem), otázky týkající se zápisu do studia, případně ukončení studia a další.</a:t>
            </a:r>
          </a:p>
          <a:p>
            <a:pPr lvl="2"/>
            <a:r>
              <a:rPr lang="cs-CZ" sz="1800" dirty="0"/>
              <a:t>Musí být </a:t>
            </a:r>
            <a:r>
              <a:rPr lang="cs-CZ" sz="1800" b="1" dirty="0"/>
              <a:t>v souladu se zákonem</a:t>
            </a:r>
            <a:r>
              <a:rPr lang="cs-CZ" sz="1800" dirty="0"/>
              <a:t> o vysokých školách.</a:t>
            </a:r>
          </a:p>
          <a:p>
            <a:pPr lvl="2"/>
            <a:r>
              <a:rPr lang="cs-CZ" sz="1800" dirty="0"/>
              <a:t>Jedná se zejména o: Statut vysoké školy, </a:t>
            </a:r>
            <a:r>
              <a:rPr lang="cs-CZ" sz="1800" b="1" dirty="0"/>
              <a:t>Studijní a zkušební řád</a:t>
            </a:r>
            <a:r>
              <a:rPr lang="cs-CZ" sz="1800" dirty="0"/>
              <a:t>, Disciplinární řád, Stipendijní řád aj. </a:t>
            </a:r>
          </a:p>
          <a:p>
            <a:pPr lvl="2"/>
            <a:endParaRPr lang="cs-CZ" b="1" dirty="0"/>
          </a:p>
          <a:p>
            <a:pPr marL="10800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97288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700" b="1" spc="300" dirty="0">
                <a:solidFill>
                  <a:srgbClr val="418E96"/>
                </a:solidFill>
              </a:rPr>
              <a:t>Zdroje informací</a:t>
            </a:r>
            <a:br>
              <a:rPr lang="cs-CZ" sz="2800" b="1" spc="300" dirty="0">
                <a:solidFill>
                  <a:srgbClr val="418E96"/>
                </a:solidFill>
              </a:rPr>
            </a:br>
            <a:br>
              <a:rPr lang="cs-CZ" sz="2800" b="1" spc="300" dirty="0">
                <a:solidFill>
                  <a:srgbClr val="418E96"/>
                </a:solidFill>
              </a:rPr>
            </a:br>
            <a:br>
              <a:rPr lang="cs-CZ" sz="2400" b="1" spc="300" dirty="0">
                <a:solidFill>
                  <a:srgbClr val="418E96"/>
                </a:solidFill>
              </a:rPr>
            </a:br>
            <a:br>
              <a:rPr lang="cs-CZ" sz="2400" b="1" spc="300" dirty="0">
                <a:solidFill>
                  <a:srgbClr val="418E96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Web MŠMT, VŠ vzdělávání, </a:t>
            </a:r>
            <a:r>
              <a:rPr lang="cs-CZ" dirty="0">
                <a:hlinkClick r:id="rId2"/>
              </a:rPr>
              <a:t>sekce Analytické materiály</a:t>
            </a:r>
            <a:r>
              <a:rPr lang="cs-CZ" dirty="0"/>
              <a:t> </a:t>
            </a:r>
            <a:r>
              <a:rPr lang="cs-CZ" i="1" dirty="0"/>
              <a:t>(vč. Materiálu ke studijní neúspěšnosti)</a:t>
            </a:r>
          </a:p>
          <a:p>
            <a:r>
              <a:rPr lang="cs-CZ" dirty="0">
                <a:hlinkClick r:id="rId3"/>
              </a:rPr>
              <a:t>Aplikace pro monitoring studijní neúspěšnosti</a:t>
            </a:r>
            <a:endParaRPr lang="cs-CZ" dirty="0"/>
          </a:p>
          <a:p>
            <a:r>
              <a:rPr lang="cs-CZ" dirty="0"/>
              <a:t>Publikace „</a:t>
            </a:r>
            <a:r>
              <a:rPr lang="cs-CZ" dirty="0">
                <a:hlinkClick r:id="rId4"/>
              </a:rPr>
              <a:t>Studijní neúspěšnost na vysokých školách: Teoretická východiska, empirické poznatky a doporučení</a:t>
            </a:r>
            <a:r>
              <a:rPr lang="cs-CZ" dirty="0"/>
              <a:t>“</a:t>
            </a:r>
            <a:endParaRPr lang="cs-CZ" i="1" dirty="0"/>
          </a:p>
          <a:p>
            <a:r>
              <a:rPr lang="cs-CZ" dirty="0">
                <a:hlinkClick r:id="rId5"/>
              </a:rPr>
              <a:t>Základní monitorovací ukazatele vysokého školství</a:t>
            </a:r>
            <a:r>
              <a:rPr lang="cs-CZ" dirty="0"/>
              <a:t>: </a:t>
            </a:r>
            <a:r>
              <a:rPr lang="cs-CZ" i="1" dirty="0"/>
              <a:t>kolik maturantů jde studovat VŠ, kolik vyjede na zahraniční studijní pobyt, nezaměstnanost atp.</a:t>
            </a:r>
          </a:p>
          <a:p>
            <a:r>
              <a:rPr lang="cs-CZ" dirty="0"/>
              <a:t>Šetření </a:t>
            </a:r>
            <a:r>
              <a:rPr lang="cs-CZ" dirty="0" err="1">
                <a:hlinkClick r:id="rId6"/>
              </a:rPr>
              <a:t>Eurostudent</a:t>
            </a:r>
            <a:r>
              <a:rPr lang="cs-CZ" dirty="0">
                <a:hlinkClick r:id="rId6"/>
              </a:rPr>
              <a:t> VI </a:t>
            </a:r>
            <a:r>
              <a:rPr lang="cs-CZ" dirty="0"/>
              <a:t>z roku 2016: podmínky studentů VŠ</a:t>
            </a:r>
          </a:p>
          <a:p>
            <a:r>
              <a:rPr lang="cs-CZ" dirty="0">
                <a:hlinkClick r:id="rId7"/>
              </a:rPr>
              <a:t>Středisko vzdělávací politiky </a:t>
            </a:r>
            <a:r>
              <a:rPr lang="cs-CZ" dirty="0" err="1">
                <a:hlinkClick r:id="rId7"/>
              </a:rPr>
              <a:t>PedF</a:t>
            </a:r>
            <a:r>
              <a:rPr lang="cs-CZ" dirty="0">
                <a:hlinkClick r:id="rId7"/>
              </a:rPr>
              <a:t> UK </a:t>
            </a:r>
            <a:r>
              <a:rPr lang="cs-CZ" dirty="0"/>
              <a:t>(</a:t>
            </a:r>
            <a:r>
              <a:rPr lang="cs-CZ" dirty="0">
                <a:hlinkClick r:id="rId8"/>
              </a:rPr>
              <a:t>REFLEX</a:t>
            </a:r>
            <a:r>
              <a:rPr lang="cs-CZ" dirty="0"/>
              <a:t>, </a:t>
            </a:r>
            <a:r>
              <a:rPr lang="cs-CZ" dirty="0">
                <a:hlinkClick r:id="rId9"/>
              </a:rPr>
              <a:t>nezaměstnanost</a:t>
            </a:r>
            <a:r>
              <a:rPr lang="cs-CZ" dirty="0"/>
              <a:t>)</a:t>
            </a:r>
          </a:p>
          <a:p>
            <a:r>
              <a:rPr lang="cs-CZ" dirty="0">
                <a:hlinkClick r:id="rId10"/>
              </a:rPr>
              <a:t>Zpráva o stavu českého vysokého školství v mezinárodním srovnání OECD</a:t>
            </a:r>
            <a:endParaRPr lang="cs-CZ" dirty="0"/>
          </a:p>
          <a:p>
            <a:r>
              <a:rPr lang="cs-CZ" dirty="0"/>
              <a:t>Prezentace je uveřejněna na stránkách MŠMT zde: </a:t>
            </a:r>
            <a:r>
              <a:rPr lang="cs-CZ" dirty="0">
                <a:hlinkClick r:id="rId11"/>
              </a:rPr>
              <a:t>http://www.msmt.cz/vzdelavani/vysoke-skolstvi/aktualni-informace-2</a:t>
            </a:r>
            <a:r>
              <a:rPr lang="cs-CZ" dirty="0"/>
              <a:t> </a:t>
            </a:r>
          </a:p>
          <a:p>
            <a:pPr marL="108000" indent="0" algn="just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84237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04577" y="1156127"/>
            <a:ext cx="3334845" cy="622138"/>
          </a:xfrm>
        </p:spPr>
        <p:txBody>
          <a:bodyPr>
            <a:normAutofit fontScale="90000"/>
          </a:bodyPr>
          <a:lstStyle/>
          <a:p>
            <a:r>
              <a:rPr lang="cs-CZ" sz="2700" b="1" spc="300" dirty="0">
                <a:solidFill>
                  <a:srgbClr val="418E96"/>
                </a:solidFill>
              </a:rPr>
              <a:t>Otázky a podněty</a:t>
            </a:r>
            <a:br>
              <a:rPr lang="cs-CZ" sz="2800" b="1" spc="300" dirty="0">
                <a:solidFill>
                  <a:srgbClr val="418E96"/>
                </a:solidFill>
              </a:rPr>
            </a:br>
            <a:br>
              <a:rPr lang="cs-CZ" sz="2800" b="1" spc="300" dirty="0">
                <a:solidFill>
                  <a:srgbClr val="418E96"/>
                </a:solidFill>
              </a:rPr>
            </a:br>
            <a:br>
              <a:rPr lang="cs-CZ" sz="2400" b="1" spc="300" dirty="0">
                <a:solidFill>
                  <a:srgbClr val="418E96"/>
                </a:solidFill>
              </a:rPr>
            </a:br>
            <a:br>
              <a:rPr lang="cs-CZ" sz="2400" b="1" spc="300" dirty="0">
                <a:solidFill>
                  <a:srgbClr val="418E96"/>
                </a:solidFill>
              </a:rPr>
            </a:b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22</a:t>
            </a:fld>
            <a:endParaRPr lang="cs-CZ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7EEC8484-DE12-4D2F-8038-B13299659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533092"/>
            <a:ext cx="7886700" cy="1563399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Prezentace je zveřejněna na webu MŠMT – msmt.cz      vzdělávání       vysoké školství      </a:t>
            </a:r>
            <a:r>
              <a:rPr lang="it-IT" dirty="0"/>
              <a:t>Studenti, stipendia a podpora studentů</a:t>
            </a:r>
            <a:br>
              <a:rPr lang="cs-CZ" dirty="0"/>
            </a:br>
            <a:r>
              <a:rPr lang="cs-CZ" dirty="0">
                <a:hlinkClick r:id="rId2"/>
              </a:rPr>
              <a:t>http://www.msmt.cz/vzdelavani/vysoke-skolstvi/studenti-stipendia-a-podpora-studentu</a:t>
            </a:r>
            <a:r>
              <a:rPr lang="cs-CZ" dirty="0"/>
              <a:t> </a:t>
            </a: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CC4ADCE4-7623-4434-A781-CEC1BE960946}"/>
              </a:ext>
            </a:extLst>
          </p:cNvPr>
          <p:cNvCxnSpPr/>
          <p:nvPr/>
        </p:nvCxnSpPr>
        <p:spPr>
          <a:xfrm>
            <a:off x="6039917" y="2094808"/>
            <a:ext cx="1995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41A40DCC-AC46-440A-B8FF-11D5F4217966}"/>
              </a:ext>
            </a:extLst>
          </p:cNvPr>
          <p:cNvCxnSpPr/>
          <p:nvPr/>
        </p:nvCxnSpPr>
        <p:spPr>
          <a:xfrm>
            <a:off x="7381701" y="2094808"/>
            <a:ext cx="1995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1049C869-0968-4690-9534-1DFEF41E4CA2}"/>
              </a:ext>
            </a:extLst>
          </p:cNvPr>
          <p:cNvCxnSpPr/>
          <p:nvPr/>
        </p:nvCxnSpPr>
        <p:spPr>
          <a:xfrm>
            <a:off x="1712422" y="2394066"/>
            <a:ext cx="1995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Obrázek 9">
            <a:extLst>
              <a:ext uri="{FF2B5EF4-FFF2-40B4-BE49-F238E27FC236}">
                <a16:creationId xmlns:a16="http://schemas.microsoft.com/office/drawing/2014/main" id="{B211E3E9-4CA8-48AF-93E1-C655A6C7FE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577" y="3043118"/>
            <a:ext cx="3334845" cy="333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0414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863" y="5429351"/>
            <a:ext cx="373569" cy="37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939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7199" y="681037"/>
            <a:ext cx="7886700" cy="5495926"/>
          </a:xfrm>
        </p:spPr>
        <p:txBody>
          <a:bodyPr/>
          <a:lstStyle/>
          <a:p>
            <a:r>
              <a:rPr lang="cs-CZ" dirty="0"/>
              <a:t>Prezentace je zveřejněna na webu MŠMT – msmt.cz      vzdělávání       vysoké školství      </a:t>
            </a:r>
            <a:r>
              <a:rPr lang="it-IT" dirty="0"/>
              <a:t>Studenti, stipendia a podpora studentů</a:t>
            </a:r>
            <a:br>
              <a:rPr lang="cs-CZ" dirty="0"/>
            </a:br>
            <a:r>
              <a:rPr lang="cs-CZ" dirty="0">
                <a:hlinkClick r:id="rId2"/>
              </a:rPr>
              <a:t>http://www.msmt.cz/vzdelavani/vysoke-skolstvi/studenti-stipendia-a-podpora-studentu</a:t>
            </a:r>
            <a:r>
              <a:rPr lang="cs-CZ" dirty="0"/>
              <a:t>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3</a:t>
            </a:fld>
            <a:endParaRPr lang="cs-CZ" dirty="0"/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D8E03ACC-D696-4B86-82BF-FE39E0652FCB}"/>
              </a:ext>
            </a:extLst>
          </p:cNvPr>
          <p:cNvCxnSpPr/>
          <p:nvPr/>
        </p:nvCxnSpPr>
        <p:spPr>
          <a:xfrm>
            <a:off x="5926975" y="856211"/>
            <a:ext cx="1995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4F142696-9317-4CEB-BA45-9E2A13BD53AE}"/>
              </a:ext>
            </a:extLst>
          </p:cNvPr>
          <p:cNvCxnSpPr/>
          <p:nvPr/>
        </p:nvCxnSpPr>
        <p:spPr>
          <a:xfrm>
            <a:off x="7284722" y="856211"/>
            <a:ext cx="1995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51D3FD1D-FF94-4958-AB9C-EE101243B566}"/>
              </a:ext>
            </a:extLst>
          </p:cNvPr>
          <p:cNvCxnSpPr/>
          <p:nvPr/>
        </p:nvCxnSpPr>
        <p:spPr>
          <a:xfrm>
            <a:off x="1615441" y="1133301"/>
            <a:ext cx="1995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Obrázek 4">
            <a:extLst>
              <a:ext uri="{FF2B5EF4-FFF2-40B4-BE49-F238E27FC236}">
                <a16:creationId xmlns:a16="http://schemas.microsoft.com/office/drawing/2014/main" id="{04209B96-AE85-41DF-996A-4292ABC993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390" y="1809129"/>
            <a:ext cx="4661220" cy="466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749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457200" lvl="1" indent="0" algn="ctr">
              <a:buNone/>
            </a:pPr>
            <a:r>
              <a:rPr lang="cs-CZ" sz="3400" b="1" spc="300" dirty="0">
                <a:solidFill>
                  <a:srgbClr val="418E96"/>
                </a:solidFill>
                <a:latin typeface="+mn-lt"/>
              </a:rPr>
              <a:t>I. ZÁKLADNÍ INFORMACE O STUDIU NA VYSOKÝCH ŠKOLÁCH A O VYSOKÝCH ŠKOLÁCH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0690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700" b="1" spc="300" dirty="0">
                <a:solidFill>
                  <a:srgbClr val="418E96"/>
                </a:solidFill>
                <a:latin typeface="+mn-lt"/>
              </a:rPr>
              <a:t>Vysoké školy</a:t>
            </a:r>
            <a:br>
              <a:rPr lang="cs-CZ" sz="2700" b="1" spc="300" dirty="0">
                <a:solidFill>
                  <a:srgbClr val="418E96"/>
                </a:solidFill>
                <a:latin typeface="+mn-lt"/>
              </a:rPr>
            </a:br>
            <a:br>
              <a:rPr lang="cs-CZ" sz="2400" b="1" spc="300" dirty="0">
                <a:solidFill>
                  <a:srgbClr val="418E96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Typy vysokých škol: </a:t>
            </a:r>
            <a:r>
              <a:rPr lang="cs-CZ" dirty="0"/>
              <a:t>veřejné (26), soukromé (34), státní (2), zahraniční vysoké školy a jejich pobočky (19)</a:t>
            </a:r>
          </a:p>
          <a:p>
            <a:r>
              <a:rPr lang="cs-CZ" b="1" dirty="0"/>
              <a:t>Studium podle zákona o vysokých školách:</a:t>
            </a:r>
            <a:endParaRPr lang="cs-CZ" dirty="0"/>
          </a:p>
          <a:p>
            <a:pPr marL="800100" lvl="1" indent="-342900">
              <a:buFont typeface="+mj-lt"/>
              <a:buAutoNum type="arabicPeriod"/>
            </a:pPr>
            <a:r>
              <a:rPr lang="cs-CZ" sz="1800" dirty="0"/>
              <a:t>akreditace studijního programu,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sz="1800" dirty="0"/>
              <a:t>státní souhlas pro soukromé VŠ,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sz="1800" dirty="0"/>
              <a:t>povolení k působení zahraniční VŠ.</a:t>
            </a:r>
          </a:p>
          <a:p>
            <a:pPr marL="457200" lvl="1" indent="0">
              <a:buNone/>
            </a:pPr>
            <a:endParaRPr lang="cs-CZ" sz="1800" dirty="0"/>
          </a:p>
          <a:p>
            <a:pPr lvl="1"/>
            <a:r>
              <a:rPr lang="cs-CZ" sz="1800" dirty="0"/>
              <a:t>Všechny informace v </a:t>
            </a:r>
            <a:r>
              <a:rPr lang="cs-CZ" sz="1800" dirty="0">
                <a:hlinkClick r:id="rId2"/>
              </a:rPr>
              <a:t>Registru vysokých škol a uskutečňovaných studijních programů</a:t>
            </a:r>
            <a:r>
              <a:rPr lang="cs-CZ" sz="1800" dirty="0"/>
              <a:t> (vede MŠMT)</a:t>
            </a:r>
          </a:p>
          <a:p>
            <a:pPr marL="108000" lvl="1" indent="0">
              <a:buNone/>
            </a:pPr>
            <a:endParaRPr lang="cs-CZ" sz="1800" dirty="0">
              <a:solidFill>
                <a:srgbClr val="FF0000"/>
              </a:solidFill>
            </a:endParaRPr>
          </a:p>
          <a:p>
            <a:pPr lvl="1"/>
            <a:r>
              <a:rPr lang="cs-CZ" sz="1800" dirty="0"/>
              <a:t>Na </a:t>
            </a:r>
            <a:r>
              <a:rPr lang="cs-CZ" sz="1800" b="1" dirty="0"/>
              <a:t>zahraniční vysoké škole nikdy nemůže být udělen český titul</a:t>
            </a:r>
            <a:r>
              <a:rPr lang="cs-CZ" sz="1800" dirty="0"/>
              <a:t>! U zahraničního vzdělání může být pro další studium či pracovní uplatnění atd. vyžadováno uznání, tzv. nostrifikace – nelze však udělit český titul.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0097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7199" y="949448"/>
            <a:ext cx="8128627" cy="622138"/>
          </a:xfrm>
        </p:spPr>
        <p:txBody>
          <a:bodyPr>
            <a:normAutofit fontScale="90000"/>
          </a:bodyPr>
          <a:lstStyle/>
          <a:p>
            <a:r>
              <a:rPr lang="cs-CZ" sz="2700" b="1" spc="300" dirty="0">
                <a:solidFill>
                  <a:srgbClr val="418E96"/>
                </a:solidFill>
                <a:latin typeface="+mn-lt"/>
              </a:rPr>
              <a:t>Přechod SŠ-VŠ, zápis, status studenta </a:t>
            </a:r>
            <a:br>
              <a:rPr lang="cs-CZ" sz="2400" b="1" spc="300" dirty="0">
                <a:solidFill>
                  <a:srgbClr val="418E96"/>
                </a:solidFill>
              </a:rPr>
            </a:br>
            <a:br>
              <a:rPr lang="cs-CZ" sz="2400" b="1" spc="300" dirty="0">
                <a:solidFill>
                  <a:srgbClr val="418E96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Osobě do dovršení 26. roku věku zůstávají </a:t>
            </a:r>
            <a:r>
              <a:rPr lang="cs-CZ" b="1" dirty="0"/>
              <a:t>výhody žáka/studenta i v době mezi ukončením SŠ studia a VŠ studia</a:t>
            </a:r>
            <a:r>
              <a:rPr lang="cs-CZ" dirty="0"/>
              <a:t>, jestliže žák pokračuje bez přerušení v dalším studiu </a:t>
            </a:r>
            <a:r>
              <a:rPr lang="cs-CZ" i="1" dirty="0"/>
              <a:t>(zákon č. 117/1995 Sb., o státní sociální podpoře, § 14, odst. 2, bod a).</a:t>
            </a:r>
          </a:p>
          <a:p>
            <a:pPr lvl="2"/>
            <a:r>
              <a:rPr lang="cs-CZ" sz="1700" dirty="0"/>
              <a:t>zdravotní pojištění hrazené státem (nikoliv tzv. sociální pojištění),</a:t>
            </a:r>
          </a:p>
          <a:p>
            <a:pPr lvl="2"/>
            <a:r>
              <a:rPr lang="cs-CZ" sz="1700" dirty="0"/>
              <a:t>daňové zvýhodnění pro rodiče,</a:t>
            </a:r>
          </a:p>
          <a:p>
            <a:pPr lvl="2"/>
            <a:r>
              <a:rPr lang="cs-CZ" sz="1700" dirty="0"/>
              <a:t>sleva na dani z příjmu pro žáka/studenta.</a:t>
            </a:r>
          </a:p>
          <a:p>
            <a:pPr marL="432000" lvl="2" indent="0">
              <a:buNone/>
            </a:pPr>
            <a:endParaRPr lang="cs-CZ" sz="1700" dirty="0"/>
          </a:p>
          <a:p>
            <a:r>
              <a:rPr lang="cs-CZ" b="1" dirty="0"/>
              <a:t>Studentem</a:t>
            </a:r>
            <a:r>
              <a:rPr lang="cs-CZ" dirty="0"/>
              <a:t> vysoké školy se osoba stává </a:t>
            </a:r>
            <a:r>
              <a:rPr lang="cs-CZ" b="1" dirty="0"/>
              <a:t>dnem</a:t>
            </a:r>
            <a:r>
              <a:rPr lang="cs-CZ" dirty="0"/>
              <a:t> </a:t>
            </a:r>
            <a:r>
              <a:rPr lang="cs-CZ" b="1" dirty="0"/>
              <a:t>zápisu ke studiu</a:t>
            </a:r>
            <a:r>
              <a:rPr lang="cs-CZ" dirty="0"/>
              <a:t>.</a:t>
            </a:r>
          </a:p>
          <a:p>
            <a:endParaRPr lang="cs-CZ" b="1" dirty="0"/>
          </a:p>
          <a:p>
            <a:r>
              <a:rPr lang="cs-CZ" b="1" dirty="0"/>
              <a:t>Status studenta</a:t>
            </a:r>
          </a:p>
          <a:p>
            <a:pPr lvl="2">
              <a:spcAft>
                <a:spcPts val="800"/>
              </a:spcAft>
            </a:pPr>
            <a:r>
              <a:rPr lang="cs-CZ" sz="1700" dirty="0"/>
              <a:t>Matoucí pojem: studentem je kdokoliv, kdo je zapsán na VŠ a nemá přerušené studium, nárok na výhody (viz výše + další) je však podmíněn dodržením věkové hranice </a:t>
            </a:r>
            <a:r>
              <a:rPr lang="cs-CZ" sz="1700" b="1" dirty="0">
                <a:sym typeface="Symbol" panose="05050102010706020507" pitchFamily="18" charset="2"/>
              </a:rPr>
              <a:t></a:t>
            </a:r>
            <a:r>
              <a:rPr lang="cs-CZ" sz="1700" b="1" dirty="0"/>
              <a:t>26 let</a:t>
            </a:r>
            <a:r>
              <a:rPr lang="cs-CZ" sz="1700" dirty="0"/>
              <a:t>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892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4444" y="1224000"/>
            <a:ext cx="6219556" cy="1522800"/>
          </a:xfrm>
        </p:spPr>
        <p:txBody>
          <a:bodyPr/>
          <a:lstStyle/>
          <a:p>
            <a:pPr marL="457200" lvl="1" indent="0" algn="ctr">
              <a:buNone/>
            </a:pPr>
            <a:r>
              <a:rPr lang="cs-CZ" sz="3400" b="1" spc="300" dirty="0">
                <a:solidFill>
                  <a:srgbClr val="418E96"/>
                </a:solidFill>
                <a:latin typeface="+mn-lt"/>
              </a:rPr>
              <a:t>II. VÝBĚR VYSOKÉ ŠKOLY A STUDIJNÍHO PROGRAMU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1297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7686" y="936001"/>
            <a:ext cx="8128627" cy="622138"/>
          </a:xfrm>
        </p:spPr>
        <p:txBody>
          <a:bodyPr>
            <a:normAutofit/>
          </a:bodyPr>
          <a:lstStyle/>
          <a:p>
            <a:r>
              <a:rPr lang="cs-CZ" sz="2400" b="1" spc="300" dirty="0">
                <a:solidFill>
                  <a:srgbClr val="418E96"/>
                </a:solidFill>
                <a:latin typeface="+mn-lt"/>
              </a:rPr>
              <a:t>Výběr vysoké školy, STUDIJNÍHO PROGRAMU</a:t>
            </a:r>
            <a:endParaRPr lang="cs-CZ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7198" y="1825625"/>
            <a:ext cx="7998285" cy="4351338"/>
          </a:xfrm>
        </p:spPr>
        <p:txBody>
          <a:bodyPr/>
          <a:lstStyle/>
          <a:p>
            <a:pPr lvl="0"/>
            <a:r>
              <a:rPr lang="cs-CZ" b="1" dirty="0"/>
              <a:t>Správný a </a:t>
            </a:r>
            <a:r>
              <a:rPr lang="cs-CZ" b="1" u="sng" dirty="0"/>
              <a:t>informovaný</a:t>
            </a:r>
            <a:r>
              <a:rPr lang="cs-CZ" b="1" dirty="0"/>
              <a:t> výběr je zásadní k úspěšnému studiu!</a:t>
            </a:r>
          </a:p>
          <a:p>
            <a:pPr marL="108000" lvl="0" indent="0">
              <a:buNone/>
            </a:pPr>
            <a:r>
              <a:rPr lang="cs-CZ" b="1" dirty="0"/>
              <a:t>		         </a:t>
            </a:r>
            <a:r>
              <a:rPr lang="cs-CZ" dirty="0"/>
              <a:t>o studijním programu, katedře/institutu, fakultě, škole … 		         (např. různé pojetí stejně nazvaného studijního programu)</a:t>
            </a:r>
          </a:p>
          <a:p>
            <a:pPr lvl="0"/>
            <a:endParaRPr lang="cs-CZ" b="1" dirty="0"/>
          </a:p>
          <a:p>
            <a:pPr lvl="0"/>
            <a:r>
              <a:rPr lang="cs-CZ" b="1" dirty="0"/>
              <a:t>Kde získat informace</a:t>
            </a:r>
          </a:p>
          <a:p>
            <a:pPr lvl="2"/>
            <a:r>
              <a:rPr lang="cs-CZ" dirty="0"/>
              <a:t>vysoké školy – </a:t>
            </a:r>
            <a:r>
              <a:rPr lang="cs-CZ" dirty="0">
                <a:hlinkClick r:id="rId2"/>
              </a:rPr>
              <a:t>weby</a:t>
            </a:r>
            <a:r>
              <a:rPr lang="cs-CZ" dirty="0"/>
              <a:t>, </a:t>
            </a:r>
            <a:r>
              <a:rPr lang="cs-CZ" dirty="0" err="1"/>
              <a:t>Facebook</a:t>
            </a:r>
            <a:r>
              <a:rPr lang="cs-CZ" dirty="0"/>
              <a:t> pro uchazeče, dny otevřených dveří, </a:t>
            </a:r>
          </a:p>
          <a:p>
            <a:pPr lvl="2"/>
            <a:r>
              <a:rPr lang="cs-CZ" dirty="0"/>
              <a:t>specializované weby (</a:t>
            </a:r>
            <a:r>
              <a:rPr lang="cs-CZ" dirty="0">
                <a:hlinkClick r:id="rId3"/>
              </a:rPr>
              <a:t>www.infoabsolvent.cz</a:t>
            </a:r>
            <a:r>
              <a:rPr lang="cs-CZ" dirty="0"/>
              <a:t>),  </a:t>
            </a:r>
          </a:p>
          <a:p>
            <a:pPr lvl="2"/>
            <a:r>
              <a:rPr lang="cs-CZ" dirty="0">
                <a:hlinkClick r:id="rId4"/>
              </a:rPr>
              <a:t>Registr vysokých škol a uskutečňovaných studijních programů</a:t>
            </a:r>
            <a:r>
              <a:rPr lang="cs-CZ" dirty="0"/>
              <a:t>, </a:t>
            </a:r>
          </a:p>
          <a:p>
            <a:pPr lvl="2"/>
            <a:r>
              <a:rPr lang="cs-CZ" dirty="0"/>
              <a:t>informační a poradenská střediska Úřadů práce, </a:t>
            </a:r>
          </a:p>
          <a:p>
            <a:pPr lvl="2"/>
            <a:r>
              <a:rPr lang="cs-CZ" dirty="0">
                <a:hlinkClick r:id="rId5"/>
              </a:rPr>
              <a:t>údaje o studijní neúspěšnosti</a:t>
            </a:r>
            <a:r>
              <a:rPr lang="cs-CZ" dirty="0"/>
              <a:t> - vysoké škole, fakultě, studijním programu. </a:t>
            </a:r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8</a:t>
            </a:fld>
            <a:endParaRPr lang="cs-CZ" dirty="0"/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28BA3D97-82C3-4ECE-845C-CEF17811B69D}"/>
              </a:ext>
            </a:extLst>
          </p:cNvPr>
          <p:cNvCxnSpPr>
            <a:cxnSpLocks/>
          </p:cNvCxnSpPr>
          <p:nvPr/>
        </p:nvCxnSpPr>
        <p:spPr>
          <a:xfrm>
            <a:off x="2360815" y="2094807"/>
            <a:ext cx="0" cy="2576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E40FC84D-381A-4F4A-861C-30D90DD3EBE5}"/>
              </a:ext>
            </a:extLst>
          </p:cNvPr>
          <p:cNvCxnSpPr/>
          <p:nvPr/>
        </p:nvCxnSpPr>
        <p:spPr>
          <a:xfrm>
            <a:off x="2360815" y="2360815"/>
            <a:ext cx="4488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737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7686" y="936001"/>
            <a:ext cx="8128627" cy="622138"/>
          </a:xfrm>
        </p:spPr>
        <p:txBody>
          <a:bodyPr>
            <a:normAutofit/>
          </a:bodyPr>
          <a:lstStyle/>
          <a:p>
            <a:r>
              <a:rPr lang="cs-CZ" sz="2400" b="1" spc="300" dirty="0">
                <a:solidFill>
                  <a:srgbClr val="418E96"/>
                </a:solidFill>
                <a:latin typeface="+mn-lt"/>
              </a:rPr>
              <a:t>Výběr vysoké školy, </a:t>
            </a:r>
            <a:r>
              <a:rPr lang="cs-CZ" sz="2400" b="1" spc="300" dirty="0">
                <a:solidFill>
                  <a:srgbClr val="418E96"/>
                </a:solidFill>
              </a:rPr>
              <a:t>STUDIJNÍHO PROGRAMU</a:t>
            </a:r>
            <a:endParaRPr lang="cs-CZ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7198" y="1825625"/>
            <a:ext cx="7998285" cy="4351338"/>
          </a:xfrm>
        </p:spPr>
        <p:txBody>
          <a:bodyPr/>
          <a:lstStyle/>
          <a:p>
            <a:pPr lvl="1"/>
            <a:r>
              <a:rPr lang="cs-CZ" b="1" dirty="0"/>
              <a:t>Profily studijních programů</a:t>
            </a:r>
          </a:p>
          <a:p>
            <a:pPr lvl="2"/>
            <a:r>
              <a:rPr lang="cs-CZ" b="1" dirty="0"/>
              <a:t>Akademický</a:t>
            </a:r>
            <a:r>
              <a:rPr lang="cs-CZ" dirty="0"/>
              <a:t> </a:t>
            </a:r>
          </a:p>
          <a:p>
            <a:pPr lvl="2"/>
            <a:r>
              <a:rPr lang="cs-CZ" b="1" dirty="0"/>
              <a:t>Profesní </a:t>
            </a:r>
            <a:r>
              <a:rPr lang="cs-CZ" dirty="0"/>
              <a:t>– intenzivnější spolupráce s praxí, zapojení odborníků z praxe, délka praxe alespoň 12 týdnů</a:t>
            </a:r>
          </a:p>
          <a:p>
            <a:pPr lvl="2"/>
            <a:r>
              <a:rPr lang="cs-CZ" dirty="0"/>
              <a:t>pro studijní programy akreditované po 1. 9. 2016</a:t>
            </a:r>
          </a:p>
          <a:p>
            <a:pPr lvl="2"/>
            <a:r>
              <a:rPr lang="cs-CZ" dirty="0">
                <a:hlinkClick r:id="rId2"/>
              </a:rPr>
              <a:t>Registr vysokých škol a uskutečňovaných studijních programů</a:t>
            </a:r>
            <a:r>
              <a:rPr lang="cs-CZ" dirty="0"/>
              <a:t>, </a:t>
            </a:r>
            <a:r>
              <a:rPr lang="cs-CZ" dirty="0">
                <a:hlinkClick r:id="rId3"/>
              </a:rPr>
              <a:t>weby</a:t>
            </a:r>
            <a:r>
              <a:rPr lang="cs-CZ" dirty="0"/>
              <a:t> VŠ</a:t>
            </a:r>
          </a:p>
          <a:p>
            <a:pPr lvl="2"/>
            <a:endParaRPr lang="cs-CZ" dirty="0"/>
          </a:p>
          <a:p>
            <a:pPr lvl="1"/>
            <a:r>
              <a:rPr lang="cs-CZ" b="1" dirty="0"/>
              <a:t>Studenti se specifickými potřebami</a:t>
            </a:r>
          </a:p>
          <a:p>
            <a:pPr lvl="2"/>
            <a:r>
              <a:rPr lang="cs-CZ" dirty="0"/>
              <a:t>centra na vysokých školách -  poskytování služeb, přizpůsobení studijních materiálů, asistence a mnoho dalších služeb, </a:t>
            </a:r>
          </a:p>
          <a:p>
            <a:pPr lvl="2"/>
            <a:r>
              <a:rPr lang="cs-CZ" dirty="0"/>
              <a:t>informace podá příslušná VŠ,</a:t>
            </a:r>
          </a:p>
          <a:p>
            <a:pPr lvl="2"/>
            <a:r>
              <a:rPr lang="cs-CZ" dirty="0"/>
              <a:t>je nutné se informovat na konkrétní studijní program/obor.</a:t>
            </a:r>
            <a:r>
              <a:rPr lang="cs-CZ" b="1" dirty="0"/>
              <a:t> </a:t>
            </a:r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6582196"/>
      </p:ext>
    </p:extLst>
  </p:cSld>
  <p:clrMapOvr>
    <a:masterClrMapping/>
  </p:clrMapOvr>
</p:sld>
</file>

<file path=ppt/theme/theme1.xml><?xml version="1.0" encoding="utf-8"?>
<a:theme xmlns:a="http://schemas.openxmlformats.org/drawingml/2006/main" name="Vlastní návrh">
  <a:themeElements>
    <a:clrScheme name="Vlastní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28D96"/>
      </a:accent1>
      <a:accent2>
        <a:srgbClr val="CFDBDD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6130</TotalTime>
  <Words>1114</Words>
  <Application>Microsoft Office PowerPoint</Application>
  <PresentationFormat>Předvádění na obrazovce (4:3)</PresentationFormat>
  <Paragraphs>168</Paragraphs>
  <Slides>23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Symbol</vt:lpstr>
      <vt:lpstr>Vlastní návrh</vt:lpstr>
      <vt:lpstr>„Povinné minimum” pro budoucí studenty a studentky vysoké školy</vt:lpstr>
      <vt:lpstr>Cíl prezentace </vt:lpstr>
      <vt:lpstr>Prezentace aplikace PowerPoint</vt:lpstr>
      <vt:lpstr>I. ZÁKLADNÍ INFORMACE O STUDIU NA VYSOKÝCH ŠKOLÁCH A O VYSOKÝCH ŠKOLÁCH</vt:lpstr>
      <vt:lpstr>Vysoké školy  </vt:lpstr>
      <vt:lpstr>Přechod SŠ-VŠ, zápis, status studenta   </vt:lpstr>
      <vt:lpstr>II. VÝBĚR VYSOKÉ ŠKOLY A STUDIJNÍHO PROGRAMU</vt:lpstr>
      <vt:lpstr>Výběr vysoké školy, STUDIJNÍHO PROGRAMU</vt:lpstr>
      <vt:lpstr>Výběr vysoké školy, STUDIJNÍHO PROGRAMU</vt:lpstr>
      <vt:lpstr>III. STUDIUM A FINANCE</vt:lpstr>
      <vt:lpstr>Poplatky za studium   </vt:lpstr>
      <vt:lpstr>Poplatky za delší studium   </vt:lpstr>
      <vt:lpstr>Poplatky za delší studium – 3 příklady  </vt:lpstr>
      <vt:lpstr>Stipendia  </vt:lpstr>
      <vt:lpstr>IV. ÚSPĚŠNOST STUDIA A UPLATNĚNÍ</vt:lpstr>
      <vt:lpstr>Šance na ukončení: studijní neúspěšnost</vt:lpstr>
      <vt:lpstr>Uplatnění  </vt:lpstr>
      <vt:lpstr>V. DALŠÍ INFORMACE O VYSOKÉM ŠKOLSTVÍ</vt:lpstr>
      <vt:lpstr>Dopady demografického poklesu </vt:lpstr>
      <vt:lpstr>Zákon a předpisy upravující studium na VŠ  </vt:lpstr>
      <vt:lpstr>Zdroje informací    </vt:lpstr>
      <vt:lpstr>Otázky a podněty    </vt:lpstr>
      <vt:lpstr>Prezentace aplikace PowerPoint</vt:lpstr>
    </vt:vector>
  </TitlesOfParts>
  <Company>Ministerstvo školství, mládeže a tělovýchovy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Kuchařová Veronika</dc:creator>
  <cp:lastModifiedBy>Hrstka Dušan</cp:lastModifiedBy>
  <cp:revision>138</cp:revision>
  <cp:lastPrinted>2019-01-18T16:34:26Z</cp:lastPrinted>
  <dcterms:created xsi:type="dcterms:W3CDTF">2018-05-30T11:05:07Z</dcterms:created>
  <dcterms:modified xsi:type="dcterms:W3CDTF">2020-01-08T08:52:46Z</dcterms:modified>
</cp:coreProperties>
</file>