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8" r:id="rId3"/>
    <p:sldId id="272" r:id="rId4"/>
    <p:sldId id="271" r:id="rId5"/>
    <p:sldId id="258" r:id="rId6"/>
    <p:sldId id="301" r:id="rId7"/>
    <p:sldId id="309" r:id="rId8"/>
    <p:sldId id="304" r:id="rId9"/>
    <p:sldId id="312" r:id="rId10"/>
    <p:sldId id="302" r:id="rId11"/>
    <p:sldId id="305" r:id="rId12"/>
    <p:sldId id="303" r:id="rId13"/>
    <p:sldId id="306" r:id="rId14"/>
    <p:sldId id="307" r:id="rId15"/>
    <p:sldId id="308" r:id="rId16"/>
    <p:sldId id="297" r:id="rId17"/>
    <p:sldId id="274" r:id="rId18"/>
    <p:sldId id="269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8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8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2" y="1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A3510-CE1B-4665-9D86-821EBB0F8E9C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45569-CA0C-40EF-80FD-A9F099B78E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429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45569-CA0C-40EF-80FD-A9F099B78E7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394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C4C-52BC-4F19-B107-FC50A0BC0731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589C-847D-45D7-8F9C-D49AEB623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96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C4C-52BC-4F19-B107-FC50A0BC0731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589C-847D-45D7-8F9C-D49AEB623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834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C4C-52BC-4F19-B107-FC50A0BC0731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589C-847D-45D7-8F9C-D49AEB623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81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C4C-52BC-4F19-B107-FC50A0BC0731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589C-847D-45D7-8F9C-D49AEB623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82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C4C-52BC-4F19-B107-FC50A0BC0731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589C-847D-45D7-8F9C-D49AEB623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59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C4C-52BC-4F19-B107-FC50A0BC0731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589C-847D-45D7-8F9C-D49AEB623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865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C4C-52BC-4F19-B107-FC50A0BC0731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589C-847D-45D7-8F9C-D49AEB623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433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C4C-52BC-4F19-B107-FC50A0BC0731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589C-847D-45D7-8F9C-D49AEB623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238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C4C-52BC-4F19-B107-FC50A0BC0731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589C-847D-45D7-8F9C-D49AEB623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678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C4C-52BC-4F19-B107-FC50A0BC0731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589C-847D-45D7-8F9C-D49AEB623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98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C4C-52BC-4F19-B107-FC50A0BC0731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589C-847D-45D7-8F9C-D49AEB623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15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5CC4C-52BC-4F19-B107-FC50A0BC0731}" type="datetimeFigureOut">
              <a:rPr lang="cs-CZ" smtClean="0"/>
              <a:t>30.10.2019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0589C-847D-45D7-8F9C-D49AEB623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494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861529"/>
          </a:xfrm>
        </p:spPr>
        <p:txBody>
          <a:bodyPr>
            <a:normAutofit/>
          </a:bodyPr>
          <a:lstStyle/>
          <a:p>
            <a:r>
              <a:rPr lang="cs-CZ" b="1" dirty="0">
                <a:latin typeface="+mn-lt"/>
              </a:rPr>
              <a:t>Zasedání Rady RUV</a:t>
            </a:r>
            <a:br>
              <a:rPr lang="cs-CZ" b="1" dirty="0">
                <a:latin typeface="+mn-lt"/>
              </a:rPr>
            </a:br>
            <a:r>
              <a:rPr lang="cs-CZ" b="1" dirty="0">
                <a:latin typeface="+mn-lt"/>
              </a:rPr>
              <a:t> MŠMT</a:t>
            </a:r>
            <a:br>
              <a:rPr lang="cs-CZ" b="1" dirty="0">
                <a:latin typeface="+mn-lt"/>
              </a:rPr>
            </a:br>
            <a:r>
              <a:rPr lang="cs-CZ" b="1" dirty="0">
                <a:latin typeface="+mn-lt"/>
              </a:rPr>
              <a:t> 31. 10. 2019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52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 segmentů a návrh změn v manuálech a číselnících segmentů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b="1" dirty="0"/>
              <a:t>Segment Audiovize:</a:t>
            </a:r>
          </a:p>
          <a:p>
            <a:pPr marL="0" indent="0">
              <a:buNone/>
            </a:pPr>
            <a:r>
              <a:rPr lang="cs-CZ" dirty="0"/>
              <a:t>Schůze Rady segmentu proběhla 3. 10. 2019</a:t>
            </a:r>
          </a:p>
          <a:p>
            <a:pPr marL="0" indent="0">
              <a:buNone/>
            </a:pPr>
            <a:r>
              <a:rPr lang="cs-CZ" dirty="0"/>
              <a:t>Navrhované změny v číselnících:</a:t>
            </a:r>
          </a:p>
          <a:p>
            <a:r>
              <a:rPr lang="cs-CZ" b="1" dirty="0"/>
              <a:t>XYZ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– u</a:t>
            </a:r>
            <a:r>
              <a:rPr lang="en-US" dirty="0"/>
              <a:t> </a:t>
            </a:r>
            <a:r>
              <a:rPr lang="en-US" dirty="0" err="1"/>
              <a:t>některých</a:t>
            </a:r>
            <a:r>
              <a:rPr lang="en-US" dirty="0"/>
              <a:t> </a:t>
            </a:r>
            <a:r>
              <a:rPr lang="en-US" dirty="0" err="1"/>
              <a:t>českých</a:t>
            </a:r>
            <a:r>
              <a:rPr lang="en-US" dirty="0"/>
              <a:t> </a:t>
            </a:r>
            <a:r>
              <a:rPr lang="en-US" dirty="0" err="1"/>
              <a:t>festivalů</a:t>
            </a:r>
            <a:r>
              <a:rPr lang="en-US" dirty="0"/>
              <a:t> s </a:t>
            </a:r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sekcí</a:t>
            </a:r>
            <a:r>
              <a:rPr lang="en-US" dirty="0"/>
              <a:t> </a:t>
            </a:r>
            <a:r>
              <a:rPr lang="en-US" dirty="0" err="1"/>
              <a:t>chybí</a:t>
            </a:r>
            <a:r>
              <a:rPr lang="en-US" dirty="0"/>
              <a:t> </a:t>
            </a:r>
            <a:r>
              <a:rPr lang="en-US" dirty="0" err="1"/>
              <a:t>uvedení</a:t>
            </a:r>
            <a:r>
              <a:rPr lang="en-US" dirty="0"/>
              <a:t> </a:t>
            </a:r>
            <a:r>
              <a:rPr lang="en-US" dirty="0" err="1"/>
              <a:t>filmu</a:t>
            </a:r>
            <a:r>
              <a:rPr lang="en-US" dirty="0"/>
              <a:t> v </a:t>
            </a:r>
            <a:r>
              <a:rPr lang="en-US" dirty="0" err="1"/>
              <a:t>této</a:t>
            </a:r>
            <a:r>
              <a:rPr lang="en-US" dirty="0"/>
              <a:t> </a:t>
            </a:r>
            <a:r>
              <a:rPr lang="en-US" dirty="0" err="1"/>
              <a:t>soutěži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X, </a:t>
            </a:r>
            <a:r>
              <a:rPr lang="en-US" dirty="0" err="1"/>
              <a:t>nutno</a:t>
            </a:r>
            <a:r>
              <a:rPr lang="en-US" dirty="0"/>
              <a:t> </a:t>
            </a:r>
            <a:r>
              <a:rPr lang="en-US" dirty="0" err="1"/>
              <a:t>doplnit</a:t>
            </a:r>
            <a:r>
              <a:rPr lang="en-US" dirty="0"/>
              <a:t> a </a:t>
            </a:r>
            <a:r>
              <a:rPr lang="en-US" dirty="0" err="1"/>
              <a:t>přepracovat</a:t>
            </a:r>
            <a:r>
              <a:rPr lang="en-US" dirty="0"/>
              <a:t>, </a:t>
            </a:r>
            <a:r>
              <a:rPr lang="en-US" dirty="0" err="1"/>
              <a:t>jiné</a:t>
            </a:r>
            <a:r>
              <a:rPr lang="en-US" dirty="0"/>
              <a:t> </a:t>
            </a:r>
            <a:r>
              <a:rPr lang="en-US" dirty="0" err="1"/>
              <a:t>připomínky</a:t>
            </a:r>
            <a:r>
              <a:rPr lang="en-US" dirty="0"/>
              <a:t> k </a:t>
            </a:r>
            <a:r>
              <a:rPr lang="en-US" dirty="0" err="1"/>
              <a:t>číselník</a:t>
            </a:r>
            <a:r>
              <a:rPr lang="cs-CZ" dirty="0"/>
              <a:t>u XYZ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nemá</a:t>
            </a:r>
            <a:r>
              <a:rPr lang="cs-CZ" dirty="0"/>
              <a:t>.</a:t>
            </a:r>
          </a:p>
          <a:p>
            <a:r>
              <a:rPr lang="cs-CZ" b="1" dirty="0"/>
              <a:t>KLM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– </a:t>
            </a:r>
            <a:r>
              <a:rPr lang="en-US" dirty="0" err="1"/>
              <a:t>Rada</a:t>
            </a:r>
            <a:r>
              <a:rPr lang="en-US" dirty="0"/>
              <a:t> se </a:t>
            </a:r>
            <a:r>
              <a:rPr lang="en-US" dirty="0" err="1"/>
              <a:t>shodla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cs-CZ" dirty="0"/>
              <a:t>úpravě formy výstupu „</a:t>
            </a:r>
            <a:r>
              <a:rPr lang="en-US" dirty="0" err="1"/>
              <a:t>Seriálová</a:t>
            </a:r>
            <a:r>
              <a:rPr lang="en-US" dirty="0"/>
              <a:t> </a:t>
            </a:r>
            <a:r>
              <a:rPr lang="en-US" dirty="0" err="1"/>
              <a:t>tvorba</a:t>
            </a:r>
            <a:r>
              <a:rPr lang="en-US" dirty="0"/>
              <a:t> – </a:t>
            </a:r>
            <a:r>
              <a:rPr lang="en-US" dirty="0" err="1"/>
              <a:t>režie</a:t>
            </a:r>
            <a:r>
              <a:rPr lang="cs-CZ" dirty="0"/>
              <a:t>“, </a:t>
            </a:r>
            <a:r>
              <a:rPr lang="en-US" dirty="0" err="1"/>
              <a:t>ponechá</a:t>
            </a:r>
            <a:r>
              <a:rPr lang="en-US" dirty="0"/>
              <a:t> </a:t>
            </a:r>
            <a:r>
              <a:rPr lang="en-US" dirty="0" err="1"/>
              <a:t>jenom</a:t>
            </a:r>
            <a:r>
              <a:rPr lang="en-US" dirty="0"/>
              <a:t> </a:t>
            </a:r>
            <a:r>
              <a:rPr lang="cs-CZ" dirty="0"/>
              <a:t>formu „</a:t>
            </a:r>
            <a:r>
              <a:rPr lang="en-US" dirty="0" err="1"/>
              <a:t>Seriálov</a:t>
            </a:r>
            <a:r>
              <a:rPr lang="cs-CZ" dirty="0"/>
              <a:t>á</a:t>
            </a:r>
            <a:r>
              <a:rPr lang="en-US" dirty="0"/>
              <a:t> </a:t>
            </a:r>
            <a:r>
              <a:rPr lang="en-US" dirty="0" err="1"/>
              <a:t>tvorb</a:t>
            </a:r>
            <a:r>
              <a:rPr lang="cs-CZ" dirty="0"/>
              <a:t>a“</a:t>
            </a:r>
            <a:r>
              <a:rPr lang="en-US" dirty="0"/>
              <a:t> pro </a:t>
            </a:r>
            <a:r>
              <a:rPr lang="en-US" dirty="0" err="1"/>
              <a:t>všechny</a:t>
            </a:r>
            <a:r>
              <a:rPr lang="en-US" dirty="0"/>
              <a:t> </a:t>
            </a:r>
            <a:r>
              <a:rPr lang="en-US" dirty="0" err="1"/>
              <a:t>profese</a:t>
            </a:r>
            <a:r>
              <a:rPr lang="en-US" dirty="0"/>
              <a:t>, </a:t>
            </a:r>
            <a:r>
              <a:rPr lang="cs-CZ" dirty="0"/>
              <a:t>přičemž </a:t>
            </a:r>
            <a:r>
              <a:rPr lang="en-US" dirty="0" err="1"/>
              <a:t>rozsah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lépe</a:t>
            </a:r>
            <a:r>
              <a:rPr lang="en-US" dirty="0"/>
              <a:t> </a:t>
            </a:r>
            <a:r>
              <a:rPr lang="en-US" dirty="0" err="1"/>
              <a:t>nadefinov</a:t>
            </a:r>
            <a:r>
              <a:rPr lang="cs-CZ" dirty="0" err="1"/>
              <a:t>án</a:t>
            </a:r>
            <a:r>
              <a:rPr lang="en-US" dirty="0"/>
              <a:t> v </a:t>
            </a:r>
            <a:r>
              <a:rPr lang="cs-CZ" dirty="0"/>
              <a:t>M</a:t>
            </a:r>
            <a:r>
              <a:rPr lang="en-US" dirty="0" err="1"/>
              <a:t>anuálu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– </a:t>
            </a:r>
            <a:r>
              <a:rPr lang="en-US" dirty="0"/>
              <a:t>VFX – </a:t>
            </a:r>
            <a:r>
              <a:rPr lang="en-US" dirty="0" err="1"/>
              <a:t>vstup</a:t>
            </a:r>
            <a:r>
              <a:rPr lang="en-US" dirty="0"/>
              <a:t> do </a:t>
            </a:r>
            <a:r>
              <a:rPr lang="en-US" dirty="0" err="1"/>
              <a:t>číselníku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lépe</a:t>
            </a:r>
            <a:r>
              <a:rPr lang="en-US" dirty="0"/>
              <a:t> </a:t>
            </a:r>
            <a:r>
              <a:rPr lang="en-US" dirty="0" err="1"/>
              <a:t>nadefinován</a:t>
            </a:r>
            <a:r>
              <a:rPr lang="en-US" dirty="0"/>
              <a:t> – </a:t>
            </a:r>
            <a:r>
              <a:rPr lang="en-US" dirty="0" err="1"/>
              <a:t>hlavní</a:t>
            </a:r>
            <a:r>
              <a:rPr lang="en-US" dirty="0"/>
              <a:t> </a:t>
            </a:r>
            <a:r>
              <a:rPr lang="en-US" dirty="0" err="1"/>
              <a:t>pozice</a:t>
            </a:r>
            <a:r>
              <a:rPr lang="en-US" dirty="0"/>
              <a:t> </a:t>
            </a:r>
            <a:r>
              <a:rPr lang="en-US" dirty="0" err="1"/>
              <a:t>typu</a:t>
            </a:r>
            <a:r>
              <a:rPr lang="en-US" dirty="0"/>
              <a:t> </a:t>
            </a:r>
            <a:r>
              <a:rPr lang="cs-CZ" dirty="0"/>
              <a:t>„</a:t>
            </a:r>
            <a:r>
              <a:rPr lang="en-US" dirty="0" err="1"/>
              <a:t>Vizuální</a:t>
            </a:r>
            <a:r>
              <a:rPr lang="en-US" dirty="0"/>
              <a:t> </a:t>
            </a:r>
            <a:r>
              <a:rPr lang="en-US" dirty="0" err="1"/>
              <a:t>efekty</a:t>
            </a:r>
            <a:r>
              <a:rPr lang="en-US" dirty="0"/>
              <a:t> (</a:t>
            </a:r>
            <a:r>
              <a:rPr lang="en-US" dirty="0" err="1"/>
              <a:t>supervizor</a:t>
            </a:r>
            <a:r>
              <a:rPr lang="en-US" dirty="0"/>
              <a:t> VFX / VFX CD / VFX TD)</a:t>
            </a:r>
            <a:r>
              <a:rPr lang="cs-CZ" dirty="0"/>
              <a:t>“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cs-CZ" dirty="0"/>
              <a:t> většinově dělají na celém filmu.</a:t>
            </a:r>
          </a:p>
          <a:p>
            <a:r>
              <a:rPr lang="cs-CZ" dirty="0"/>
              <a:t>Významné změny v manuálu segmentu nejsou navrhovány.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78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 segmentů a návrh změn v manuálech a číselnících segmentů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Segment Design:</a:t>
            </a:r>
          </a:p>
          <a:p>
            <a:pPr marL="0" indent="0">
              <a:buNone/>
            </a:pPr>
            <a:r>
              <a:rPr lang="cs-CZ" dirty="0"/>
              <a:t>Jednání Rady segmentu probíhá elektronicky.</a:t>
            </a:r>
          </a:p>
          <a:p>
            <a:pPr marL="0" indent="0">
              <a:buNone/>
            </a:pPr>
            <a:r>
              <a:rPr lang="cs-CZ" dirty="0"/>
              <a:t>Návrhy na změny v číselnících:</a:t>
            </a:r>
          </a:p>
          <a:p>
            <a:r>
              <a:rPr lang="cs-CZ" b="1" dirty="0"/>
              <a:t>XYZ</a:t>
            </a:r>
          </a:p>
          <a:p>
            <a:pPr marL="0" indent="0">
              <a:buNone/>
            </a:pPr>
            <a:r>
              <a:rPr lang="cs-CZ" dirty="0"/>
              <a:t>Dochází k rozdělení komerčních zahraničních veletrhů dle následujícího příkladu</a:t>
            </a:r>
          </a:p>
          <a:p>
            <a:pPr marL="0" indent="0">
              <a:buNone/>
            </a:pPr>
            <a:r>
              <a:rPr lang="cs-CZ" dirty="0"/>
              <a:t>X Salone </a:t>
            </a:r>
            <a:r>
              <a:rPr lang="cs-CZ" dirty="0" err="1"/>
              <a:t>del</a:t>
            </a:r>
            <a:r>
              <a:rPr lang="cs-CZ" dirty="0"/>
              <a:t> Mobile - neplacená výběrová plocha nebo výstava</a:t>
            </a:r>
          </a:p>
          <a:p>
            <a:pPr marL="0" indent="0">
              <a:buNone/>
            </a:pPr>
            <a:r>
              <a:rPr lang="cs-CZ" dirty="0"/>
              <a:t>Y Salone </a:t>
            </a:r>
            <a:r>
              <a:rPr lang="cs-CZ" dirty="0" err="1"/>
              <a:t>del</a:t>
            </a:r>
            <a:r>
              <a:rPr lang="cs-CZ" dirty="0"/>
              <a:t> Mobile - placená výběrová plocha nebo výstava</a:t>
            </a:r>
          </a:p>
          <a:p>
            <a:pPr marL="0" indent="0">
              <a:buNone/>
            </a:pPr>
            <a:r>
              <a:rPr lang="cs-CZ" dirty="0"/>
              <a:t>Z Salone </a:t>
            </a:r>
            <a:r>
              <a:rPr lang="cs-CZ" dirty="0" err="1"/>
              <a:t>del</a:t>
            </a:r>
            <a:r>
              <a:rPr lang="cs-CZ" dirty="0"/>
              <a:t> Mobile - placená výstavní plocha</a:t>
            </a:r>
          </a:p>
          <a:p>
            <a:endParaRPr lang="cs-CZ" dirty="0"/>
          </a:p>
          <a:p>
            <a:r>
              <a:rPr lang="cs-CZ" dirty="0"/>
              <a:t>K dalším změnám v číselnících či manuálu segmentu nedochází.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736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 segmentů a návrh změn v manuálech a číselnících segmentů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Segment Hudba:</a:t>
            </a:r>
          </a:p>
          <a:p>
            <a:pPr marL="0" indent="0">
              <a:buNone/>
            </a:pPr>
            <a:r>
              <a:rPr lang="cs-CZ" dirty="0"/>
              <a:t>Schůze Rady segmentu proběhla 17. 10. 2019</a:t>
            </a:r>
          </a:p>
          <a:p>
            <a:pPr marL="0" indent="0">
              <a:buNone/>
            </a:pPr>
            <a:r>
              <a:rPr lang="cs-CZ" dirty="0"/>
              <a:t>Navrhované změny v číselnících:</a:t>
            </a:r>
          </a:p>
          <a:p>
            <a:pPr marL="0" indent="0">
              <a:buNone/>
            </a:pPr>
            <a:r>
              <a:rPr lang="cs-CZ" dirty="0"/>
              <a:t>Segment zašle úpravy pro číselník činností do 1. 11. 2019 a číselník institucí a ocenění do 10. 11. 2019, a to z důvodu stávajícího uzavření aplikace. </a:t>
            </a:r>
          </a:p>
          <a:p>
            <a:pPr marL="0" indent="0">
              <a:buNone/>
            </a:pPr>
            <a:r>
              <a:rPr lang="cs-CZ" dirty="0"/>
              <a:t>Rada segmentu ovšem upustila od uvažovaného rozdělení Segmentu Hudba na dva </a:t>
            </a:r>
            <a:r>
              <a:rPr lang="cs-CZ" dirty="0" err="1"/>
              <a:t>podsegmenty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Rozsáhlejší úpravy v číselnících a v manuálu tedy nejsou plánovány.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715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 segmentů a návrh změn v manuálech a číselnících segmentů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Segment Literatura: </a:t>
            </a:r>
          </a:p>
          <a:p>
            <a:pPr marL="0" indent="0">
              <a:buNone/>
            </a:pPr>
            <a:r>
              <a:rPr lang="cs-CZ" dirty="0"/>
              <a:t>Jednání Rady segmentu probíhá elektronicky.</a:t>
            </a:r>
          </a:p>
          <a:p>
            <a:pPr marL="0" indent="0">
              <a:buNone/>
            </a:pPr>
            <a:r>
              <a:rPr lang="cs-CZ" dirty="0"/>
              <a:t>Navrhované změny v číselnících:</a:t>
            </a:r>
          </a:p>
          <a:p>
            <a:r>
              <a:rPr lang="cs-CZ" b="1" dirty="0"/>
              <a:t>XYZ</a:t>
            </a:r>
          </a:p>
          <a:p>
            <a:pPr marL="0" indent="0">
              <a:buNone/>
            </a:pPr>
            <a:r>
              <a:rPr lang="cs-CZ" dirty="0"/>
              <a:t>V rámci číselníků bude zavedeno zařazení některých prestižních nakladatelství do kategorie X.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Jiné změny v číselnících či manuálech Rada segmentu neplánuje.</a:t>
            </a:r>
          </a:p>
        </p:txBody>
      </p:sp>
    </p:spTree>
    <p:extLst>
      <p:ext uri="{BB962C8B-B14F-4D97-AF65-F5344CB8AC3E}">
        <p14:creationId xmlns:p14="http://schemas.microsoft.com/office/powerpoint/2010/main" val="23801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 segmentů a návrh změn v manuálech a číselnících segmentů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Segment Scénická umění:</a:t>
            </a:r>
          </a:p>
          <a:p>
            <a:pPr marL="0" indent="0">
              <a:buNone/>
            </a:pPr>
            <a:r>
              <a:rPr lang="cs-CZ" dirty="0"/>
              <a:t>Schůze Rady segmentu proběhla 26. 9. 2019</a:t>
            </a:r>
          </a:p>
          <a:p>
            <a:pPr marL="0" indent="0">
              <a:buNone/>
            </a:pPr>
            <a:r>
              <a:rPr lang="cs-CZ" dirty="0"/>
              <a:t>Navrhované změny v číselnících:</a:t>
            </a:r>
          </a:p>
          <a:p>
            <a:r>
              <a:rPr lang="cs-CZ" b="1" dirty="0"/>
              <a:t>KLM </a:t>
            </a:r>
          </a:p>
          <a:p>
            <a:pPr marL="0" indent="0">
              <a:buNone/>
            </a:pPr>
            <a:r>
              <a:rPr lang="cs-CZ" dirty="0"/>
              <a:t>– </a:t>
            </a:r>
            <a:r>
              <a:rPr lang="en-US" dirty="0" err="1"/>
              <a:t>Rada</a:t>
            </a:r>
            <a:r>
              <a:rPr lang="en-US" dirty="0"/>
              <a:t> se </a:t>
            </a:r>
            <a:r>
              <a:rPr lang="en-US" dirty="0" err="1"/>
              <a:t>shodla</a:t>
            </a:r>
            <a:r>
              <a:rPr lang="en-US" dirty="0"/>
              <a:t> </a:t>
            </a:r>
            <a:r>
              <a:rPr lang="cs-CZ" dirty="0"/>
              <a:t>na tom, že v rámci </a:t>
            </a:r>
            <a:r>
              <a:rPr lang="cs-CZ" b="1" dirty="0"/>
              <a:t>kategorie Scénický projekt – Inscenace</a:t>
            </a:r>
            <a:r>
              <a:rPr lang="cs-CZ" dirty="0"/>
              <a:t> (</a:t>
            </a:r>
            <a:r>
              <a:rPr lang="cs-CZ" dirty="0" err="1"/>
              <a:t>činoherní</a:t>
            </a:r>
            <a:r>
              <a:rPr lang="cs-CZ" dirty="0"/>
              <a:t> divadlo, </a:t>
            </a:r>
            <a:r>
              <a:rPr lang="cs-CZ" dirty="0" err="1"/>
              <a:t>loutkove</a:t>
            </a:r>
            <a:r>
              <a:rPr lang="cs-CZ" dirty="0"/>
              <a:t>́, hudební́ divadlo, opera, melodram, </a:t>
            </a:r>
            <a:r>
              <a:rPr lang="cs-CZ" dirty="0" err="1"/>
              <a:t>muzikál</a:t>
            </a:r>
            <a:r>
              <a:rPr lang="cs-CZ" dirty="0"/>
              <a:t>, performativní interakce, </a:t>
            </a:r>
            <a:r>
              <a:rPr lang="cs-CZ" dirty="0" err="1"/>
              <a:t>site</a:t>
            </a:r>
            <a:r>
              <a:rPr lang="cs-CZ" dirty="0"/>
              <a:t> </a:t>
            </a:r>
            <a:r>
              <a:rPr lang="cs-CZ" dirty="0" err="1"/>
              <a:t>specific</a:t>
            </a:r>
            <a:r>
              <a:rPr lang="cs-CZ" dirty="0"/>
              <a:t> atd.) bude zavedena speciální kategorizace rozsahu pro inscenace pro dětského diváka, kde: K  = 60 min a více, L = 30 – 60 minut, M = méně než 30 minut.</a:t>
            </a:r>
          </a:p>
          <a:p>
            <a:r>
              <a:rPr lang="cs-CZ" dirty="0"/>
              <a:t>Změny v manuálu segmentu krátce představí </a:t>
            </a:r>
            <a:r>
              <a:rPr lang="cs-CZ" dirty="0" err="1"/>
              <a:t>garantka</a:t>
            </a:r>
            <a:r>
              <a:rPr lang="cs-CZ" dirty="0"/>
              <a:t> docentka Blanka Chládková.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21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 segmentů a návrh změn v manuálech a číselnících segmentů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Segment Výtvarná umění:</a:t>
            </a:r>
          </a:p>
          <a:p>
            <a:pPr marL="0" indent="0">
              <a:buNone/>
            </a:pPr>
            <a:r>
              <a:rPr lang="cs-CZ" dirty="0"/>
              <a:t>Schůze Pléna a Rady segmentu proběhla 4. 10. 2019</a:t>
            </a:r>
          </a:p>
          <a:p>
            <a:pPr marL="0" indent="0">
              <a:buNone/>
            </a:pPr>
            <a:r>
              <a:rPr lang="cs-CZ" dirty="0"/>
              <a:t>Navrhované změny v číselnících:</a:t>
            </a:r>
          </a:p>
          <a:p>
            <a:r>
              <a:rPr lang="cs-CZ" b="1" dirty="0"/>
              <a:t>XYZ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Rada projednala návrhy na přeřazení zhruba 10 institucí v rámci tohoto číselníku. V současné době probíhá certifikace těchto návrhů.</a:t>
            </a:r>
          </a:p>
          <a:p>
            <a:r>
              <a:rPr lang="cs-CZ" b="1" dirty="0"/>
              <a:t>KLM</a:t>
            </a:r>
          </a:p>
          <a:p>
            <a:pPr marL="0" indent="0">
              <a:buNone/>
            </a:pPr>
            <a:r>
              <a:rPr lang="cs-CZ" dirty="0"/>
              <a:t>Rada nenavrhuje změny v tomto číselníku.</a:t>
            </a:r>
          </a:p>
          <a:p>
            <a:r>
              <a:rPr lang="cs-CZ" b="1" dirty="0"/>
              <a:t>ABCD a manuál </a:t>
            </a:r>
            <a:r>
              <a:rPr lang="cs-CZ" b="1" dirty="0" err="1"/>
              <a:t>podsegmentu</a:t>
            </a:r>
            <a:r>
              <a:rPr lang="cs-CZ" b="1" dirty="0"/>
              <a:t> Restaurování </a:t>
            </a:r>
          </a:p>
          <a:p>
            <a:pPr marL="0" indent="0">
              <a:buNone/>
            </a:pPr>
            <a:r>
              <a:rPr lang="cs-CZ" dirty="0"/>
              <a:t>Na úrovni Rady i reprezentantů klíčových zapisujících pracovišť probíhá diskuze ohledně definování číselníku a především charakteru výstupů v tomto </a:t>
            </a:r>
            <a:r>
              <a:rPr lang="cs-CZ" dirty="0" err="1"/>
              <a:t>podsegmentu</a:t>
            </a:r>
            <a:r>
              <a:rPr lang="cs-CZ" dirty="0"/>
              <a:t>. Nedošlo ovšem zatím ke shodě. Úpravy pro sběry za rok 2019 tedy budou minimální.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929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Seminář pro vkladatele </a:t>
            </a:r>
            <a:r>
              <a:rPr lang="cs-CZ" b="1" dirty="0" smtClean="0"/>
              <a:t>– 28. 11. 2019. MŠMT, C081</a:t>
            </a:r>
            <a:br>
              <a:rPr lang="cs-CZ" b="1" dirty="0" smtClean="0"/>
            </a:br>
            <a:r>
              <a:rPr lang="cs-CZ" b="1" dirty="0" smtClean="0"/>
              <a:t> </a:t>
            </a:r>
            <a:r>
              <a:rPr lang="cs-CZ" b="1" dirty="0"/>
              <a:t>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Úvod </a:t>
            </a:r>
          </a:p>
          <a:p>
            <a:r>
              <a:rPr lang="cs-CZ" b="1" dirty="0"/>
              <a:t>RUV jako nástroj pro registrování a srovnávání výstupů z tvůrčí umělecké činnosti na českých vysokých školách (prof. Koleček)</a:t>
            </a:r>
            <a:endParaRPr lang="cs-CZ" dirty="0"/>
          </a:p>
          <a:p>
            <a:r>
              <a:rPr lang="cs-CZ" b="1" dirty="0"/>
              <a:t>Systém tří kriteriálního zařazování výstupů v rámci RUV (doc. Talašová) </a:t>
            </a:r>
            <a:endParaRPr lang="cs-CZ" dirty="0"/>
          </a:p>
          <a:p>
            <a:r>
              <a:rPr lang="cs-CZ" b="1" dirty="0"/>
              <a:t>RUV a proces zapisování, srovnávacího hodnocení, certifikace a případného přehodnocování výstupů (prof. Koleček)</a:t>
            </a:r>
            <a:endParaRPr lang="cs-CZ" dirty="0"/>
          </a:p>
          <a:p>
            <a:r>
              <a:rPr lang="cs-CZ" b="1" dirty="0"/>
              <a:t>Segmenty RUV a jejich kritéria, číselníky a manuály (garanti segmentů)</a:t>
            </a:r>
            <a:endParaRPr lang="cs-CZ" dirty="0"/>
          </a:p>
          <a:p>
            <a:r>
              <a:rPr lang="cs-CZ" b="1" dirty="0"/>
              <a:t>Aplikace RUV jako nástroj pro zapisování a zařazování výstupů (doktor Holeček)</a:t>
            </a:r>
            <a:endParaRPr lang="cs-CZ" dirty="0"/>
          </a:p>
          <a:p>
            <a:r>
              <a:rPr lang="cs-CZ" b="1" dirty="0"/>
              <a:t>Jak se dozvědět a jak komunikovat o RUV (Ing. Marková)</a:t>
            </a:r>
            <a:endParaRPr lang="cs-CZ" dirty="0"/>
          </a:p>
          <a:p>
            <a:r>
              <a:rPr lang="cs-CZ" b="1" dirty="0"/>
              <a:t>Diskuze – dotazy z pléna</a:t>
            </a:r>
            <a:endParaRPr lang="cs-CZ" dirty="0"/>
          </a:p>
          <a:p>
            <a:r>
              <a:rPr lang="cs-CZ" b="1" dirty="0"/>
              <a:t>Závěr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295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Navrhované úpravy a údržba Aplikace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b="1" dirty="0"/>
          </a:p>
          <a:p>
            <a:r>
              <a:rPr lang="cs-CZ" dirty="0"/>
              <a:t>Nejdůležitější další navrhované úpravy Aplikace</a:t>
            </a:r>
          </a:p>
          <a:p>
            <a:pPr lvl="1"/>
            <a:r>
              <a:rPr lang="cs-CZ" dirty="0"/>
              <a:t>Opravy a důkladné testování procesu pro výpočet bodů</a:t>
            </a:r>
          </a:p>
          <a:p>
            <a:pPr lvl="1"/>
            <a:r>
              <a:rPr lang="cs-CZ" dirty="0"/>
              <a:t>Zavedení režimu „jen pro čtení“</a:t>
            </a:r>
          </a:p>
          <a:p>
            <a:pPr lvl="2"/>
            <a:r>
              <a:rPr lang="cs-CZ" dirty="0"/>
              <a:t>Pokud bude tento režim aktivní, uživatelé se dostanou do Aplikace RUV. Nebudou zde ale moci měnit data.</a:t>
            </a:r>
          </a:p>
          <a:p>
            <a:pPr lvl="2"/>
            <a:r>
              <a:rPr lang="cs-CZ" dirty="0"/>
              <a:t>Snaha omezit úplné odstávky Aplikace RUV. Např. během výpočtu bodů by se uživatelé příště dostali ke svým datům, jen by je dočasně během výpočtu nemohli měnit.</a:t>
            </a:r>
          </a:p>
          <a:p>
            <a:pPr lvl="1"/>
            <a:r>
              <a:rPr lang="cs-CZ" dirty="0"/>
              <a:t>Druhá fáze úprav pro nové </a:t>
            </a:r>
            <a:r>
              <a:rPr lang="cs-CZ" dirty="0" err="1"/>
              <a:t>podsegmenty</a:t>
            </a:r>
            <a:endParaRPr lang="cs-CZ" dirty="0"/>
          </a:p>
          <a:p>
            <a:pPr lvl="2"/>
            <a:r>
              <a:rPr lang="cs-CZ" dirty="0"/>
              <a:t>Možnost mít číselníky druhů činností, ABCD a KLM zvlášť pro jednotlivé </a:t>
            </a:r>
            <a:r>
              <a:rPr lang="cs-CZ" dirty="0" err="1"/>
              <a:t>podsegmenty</a:t>
            </a:r>
            <a:endParaRPr lang="cs-CZ" dirty="0"/>
          </a:p>
          <a:p>
            <a:pPr lvl="2"/>
            <a:r>
              <a:rPr lang="cs-CZ" dirty="0"/>
              <a:t>Možnost rozdělit číselník institucí uvedení (Architektura)</a:t>
            </a:r>
          </a:p>
          <a:p>
            <a:pPr lvl="1"/>
            <a:r>
              <a:rPr lang="cs-CZ" dirty="0"/>
              <a:t>Hromadné mazání institucí uvedení a ocenění</a:t>
            </a:r>
          </a:p>
          <a:p>
            <a:pPr lvl="1"/>
            <a:r>
              <a:rPr lang="cs-CZ" dirty="0"/>
              <a:t>Opravy sestav pro analýzu dat</a:t>
            </a:r>
          </a:p>
          <a:p>
            <a:pPr lvl="1"/>
            <a:r>
              <a:rPr lang="cs-CZ" dirty="0"/>
              <a:t>Změna výchozího kódu u nových institucí uvedení a ocenění</a:t>
            </a:r>
          </a:p>
        </p:txBody>
      </p:sp>
    </p:spTree>
    <p:extLst>
      <p:ext uri="{BB962C8B-B14F-4D97-AF65-F5344CB8AC3E}">
        <p14:creationId xmlns:p14="http://schemas.microsoft.com/office/powerpoint/2010/main" val="325865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676400" y="244192"/>
            <a:ext cx="10515600" cy="2852737"/>
          </a:xfrm>
        </p:spPr>
        <p:txBody>
          <a:bodyPr/>
          <a:lstStyle/>
          <a:p>
            <a:r>
              <a:rPr lang="cs-CZ" dirty="0">
                <a:latin typeface="+mn-lt"/>
              </a:rPr>
              <a:t>Děkuji Vám za pozornost.</a:t>
            </a:r>
          </a:p>
        </p:txBody>
      </p:sp>
    </p:spTree>
    <p:extLst>
      <p:ext uri="{BB962C8B-B14F-4D97-AF65-F5344CB8AC3E}">
        <p14:creationId xmlns:p14="http://schemas.microsoft.com/office/powerpoint/2010/main" val="243783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Program zasedání Rady RUV</a:t>
            </a:r>
          </a:p>
        </p:txBody>
      </p:sp>
      <p:sp>
        <p:nvSpPr>
          <p:cNvPr id="5" name="Podnadpis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Statut Rady RUV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Analýza výstupů RUV – sběr 2018 – doc. Talašová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Harmonogram sběrů 2019/2020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Úpravy číselníků a manuálů segmentů pro sběry RUV za rok 2019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Seminář pro vkladatele – program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Aplikace – plánované změny (tvorba </a:t>
            </a:r>
            <a:r>
              <a:rPr lang="cs-CZ" dirty="0" err="1"/>
              <a:t>podsegmentů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Různé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597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6286" y="1837189"/>
            <a:ext cx="11038514" cy="44350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sz="4400" b="1" dirty="0"/>
              <a:t>Analýza výsledků tvůrčí umělecké činnosti a jejich hodnocení (data RUV za rok 2018)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24501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16746"/>
          </a:xfrm>
        </p:spPr>
        <p:txBody>
          <a:bodyPr>
            <a:normAutofit/>
          </a:bodyPr>
          <a:lstStyle/>
          <a:p>
            <a:pPr algn="ctr"/>
            <a:r>
              <a:rPr lang="cs-CZ" sz="2000" b="1" dirty="0">
                <a:solidFill>
                  <a:srgbClr val="333333"/>
                </a:solidFill>
              </a:rPr>
              <a:t>Body za VŠ - 2018</a:t>
            </a:r>
            <a:endParaRPr lang="cs-CZ" sz="2000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982617"/>
              </p:ext>
            </p:extLst>
          </p:nvPr>
        </p:nvGraphicFramePr>
        <p:xfrm>
          <a:off x="1037492" y="633058"/>
          <a:ext cx="10093569" cy="59084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1059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04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804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804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804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8049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8049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81137"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u="none" strike="noStrike" dirty="0">
                          <a:effectLst/>
                        </a:rPr>
                        <a:t>Název</a:t>
                      </a:r>
                      <a:endParaRPr lang="cs-CZ" sz="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u="none" strike="noStrike">
                          <a:effectLst/>
                        </a:rPr>
                        <a:t>2014</a:t>
                      </a:r>
                      <a:endParaRPr lang="cs-CZ" sz="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u="none" strike="noStrike" dirty="0">
                          <a:effectLst/>
                        </a:rPr>
                        <a:t>2015</a:t>
                      </a:r>
                      <a:endParaRPr lang="cs-CZ" sz="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u="none" strike="noStrike">
                          <a:effectLst/>
                        </a:rPr>
                        <a:t>2016</a:t>
                      </a:r>
                      <a:endParaRPr lang="cs-CZ" sz="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u="none" strike="noStrike">
                          <a:effectLst/>
                        </a:rPr>
                        <a:t>2017</a:t>
                      </a:r>
                      <a:endParaRPr lang="cs-CZ" sz="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u="none" strike="noStrike">
                          <a:effectLst/>
                        </a:rPr>
                        <a:t>2018</a:t>
                      </a:r>
                      <a:endParaRPr lang="cs-CZ" sz="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u="none" strike="noStrike">
                          <a:effectLst/>
                        </a:rPr>
                        <a:t>Celkem</a:t>
                      </a:r>
                      <a:endParaRPr lang="cs-CZ" sz="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Akademie múzických umění v Praze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20944,66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22572,72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25755,95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23040,61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21905,05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114218,99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Akademie výtvarných umění v Praze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6900,04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7771,52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7112,44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7258,83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9182,42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38225,25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Archip s.r.o.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43,00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170,87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304,82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518,69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ART &amp; DESIGN INSTITUT, s.r.o.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0,00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660,00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493,60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1153,60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Česká zemědělská univerzita v Praze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415,00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270,50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307,44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499,84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461,70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1954,48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České vysoké učení technické v Praze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11307,84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11239,16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8799,09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13963,04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13627,05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58936,18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Filmová akademie Miroslava Ondříčka v Písku, o.p.s.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917,26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596,50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253,00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1766,76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Janáčkova akademie múzických umění v Brně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16532,29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12469,20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12898,45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10917,55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9817,80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62635,29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Jihočeská univerzita v Českých Budějovicích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868,00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1081,00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619,50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533,00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985,23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4086,73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Masarykova univerzita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2003,70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2453,30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1835,70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1525,42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1566,80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9384,92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Mendelova univerzita v Brně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1346,60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2351,80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2833,25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4267,89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5828,60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16628,14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Metropolitní univerzita Praha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0,00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0,00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0,00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Ostravská univerzita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4021,58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5752,40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6033,68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6047,20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7758,70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29613,56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Slezská univerzita v Opavě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3574,00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4097,50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4357,00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3266,80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3254,50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18549,80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Technická univerzita v Liberci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2021,14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2074,44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1926,63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1158,50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2344,92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9525,63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Univerzita Hradec Králové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4371,00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4697,56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3296,28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3572,60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2198,50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18135,94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Univerzita Jana Amose Komenského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20,00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60,00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80,00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Univerzita Jana Evangelisty Purkyně v Ústí nad Labem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7781,80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6149,90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8692,01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5873,10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7151,60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35648,41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Univerzita Karlova v Praze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1956,16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4019,98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3088,04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3941,44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2195,20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15200,82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Univerzita Palackého v Olomouci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4111,60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3492,00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4174,35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3254,00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1974,00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17005,95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Univerzita Pardubice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473,20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686,80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439,40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550,60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488,00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2638,00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>
                          <a:effectLst/>
                        </a:rPr>
                        <a:t>Univerzita Tomáše Bati ve Zlíně</a:t>
                      </a:r>
                      <a:endParaRPr lang="es-E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5612,62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8688,67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6830,17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6566,33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6643,64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34341,43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Vysoká škola báňská - Technická univerzita Ostrava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1215,50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950,69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716,51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654,80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298,00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3835,50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Vysoká škola chemicko-technologická v Praze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41,80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39,40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59,90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45,60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51,20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237,90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Vysoká škola ekonomická v Praze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94,60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71,25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67,00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85,30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36,00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354,15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25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Vysoká škola kreativní komunikace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154,00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0,00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0,00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154,00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26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Vysoká škola umělecko-průmyslová v Praze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12701,95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12300,02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10062,65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14989,20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14162,19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64216,01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27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Vysoké učení technické v Brně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8280,90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7305,67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8943,76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8742,57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12694,47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45967,37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28"/>
                  </a:ext>
                </a:extLst>
              </a:tr>
              <a:tr h="175354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Západočeská univerzita v Plzni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6694,00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6128,95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7713,10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7006,11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9279,85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u="none" strike="noStrike">
                          <a:effectLst/>
                        </a:rPr>
                        <a:t>36822,01</a:t>
                      </a:r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b"/>
                </a:tc>
                <a:extLst>
                  <a:ext uri="{0D108BD9-81ED-4DB2-BD59-A6C34878D82A}">
                    <a16:rowId xmlns="" xmlns:a16="http://schemas.microsoft.com/office/drawing/2014/main" val="10029"/>
                  </a:ext>
                </a:extLst>
              </a:tr>
              <a:tr h="342004"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u="none" strike="noStrike" dirty="0">
                          <a:effectLst/>
                        </a:rPr>
                        <a:t>CELKEM</a:t>
                      </a:r>
                      <a:endParaRPr lang="cs-CZ" sz="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u="none" strike="noStrike">
                          <a:effectLst/>
                        </a:rPr>
                        <a:t>123269,98</a:t>
                      </a:r>
                      <a:endParaRPr lang="cs-CZ" sz="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u="none" strike="noStrike" dirty="0">
                          <a:effectLst/>
                        </a:rPr>
                        <a:t>126664,43</a:t>
                      </a:r>
                      <a:endParaRPr lang="cs-CZ" sz="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u="none" strike="noStrike">
                          <a:effectLst/>
                        </a:rPr>
                        <a:t>127676,56</a:t>
                      </a:r>
                      <a:endParaRPr lang="cs-CZ" sz="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u="none" strike="noStrike">
                          <a:effectLst/>
                        </a:rPr>
                        <a:t>129207,70</a:t>
                      </a:r>
                      <a:endParaRPr lang="cs-CZ" sz="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u="none" strike="noStrike">
                          <a:effectLst/>
                        </a:rPr>
                        <a:t>135016,84</a:t>
                      </a:r>
                      <a:endParaRPr lang="cs-CZ" sz="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u="none" strike="noStrike" dirty="0">
                          <a:effectLst/>
                        </a:rPr>
                        <a:t>641835,51</a:t>
                      </a:r>
                      <a:endParaRPr lang="cs-CZ" sz="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93" marR="7593" marT="7593" marB="0" anchor="ctr"/>
                </a:tc>
                <a:extLst>
                  <a:ext uri="{0D108BD9-81ED-4DB2-BD59-A6C34878D82A}">
                    <a16:rowId xmlns="" xmlns:a16="http://schemas.microsoft.com/office/drawing/2014/main" val="10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870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048000" y="2905011"/>
            <a:ext cx="6096000" cy="3921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 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465263" y="128998"/>
            <a:ext cx="7909396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Harmonogram sběru a certifikace RUV pro rok 2019/2020</a:t>
            </a:r>
            <a:endParaRPr lang="cs-CZ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(období 1.7.2019 – 30.6.2020)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131279"/>
              </p:ext>
            </p:extLst>
          </p:nvPr>
        </p:nvGraphicFramePr>
        <p:xfrm>
          <a:off x="1283676" y="858429"/>
          <a:ext cx="9478109" cy="564787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8594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704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191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7597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48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Od</a:t>
                      </a:r>
                      <a:endParaRPr lang="cs-CZ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Do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Počet dní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Akce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196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1. 7.</a:t>
                      </a:r>
                      <a:endParaRPr lang="cs-CZ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13. 9.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75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effectLst/>
                        </a:rPr>
                        <a:t>Garanti zrevidují číselníky: Druh činnosti, KLM a XYZ, příp. ABCD 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Verdana" panose="020B0604030504040204" pitchFamily="34" charset="0"/>
                      </a:endParaRPr>
                    </a:p>
                    <a:p>
                      <a:endParaRPr lang="cs-CZ" sz="1400" dirty="0"/>
                    </a:p>
                  </a:txBody>
                  <a:tcPr marL="22778" marR="22778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4513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16. 9.</a:t>
                      </a:r>
                      <a:endParaRPr lang="cs-CZ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14. 10.</a:t>
                      </a:r>
                      <a:endParaRPr lang="cs-CZ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29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Schválení revidovaných číselníků certifikátory metodou většinové shody, tj. 2 certifikátoři v každém (pod)segmentu a aktualizace Manuálů jednotlivých segmentů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837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15. 10.</a:t>
                      </a:r>
                      <a:endParaRPr lang="cs-CZ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14. 11.</a:t>
                      </a:r>
                      <a:endParaRPr lang="cs-CZ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31</a:t>
                      </a:r>
                      <a:endParaRPr lang="cs-CZ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Nastavení certifikovaných číselníků v aplikaci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6754">
                <a:tc>
                  <a:txBody>
                    <a:bodyPr/>
                    <a:lstStyle/>
                    <a:p>
                      <a:pPr marL="0" lv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400" dirty="0">
                          <a:effectLst/>
                        </a:rPr>
                        <a:t>15. 11.</a:t>
                      </a:r>
                      <a:endParaRPr lang="cs-CZ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13. 12. </a:t>
                      </a:r>
                      <a:endParaRPr lang="cs-CZ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29</a:t>
                      </a:r>
                      <a:endParaRPr lang="cs-CZ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Odstávka aplikace – plánované úpravy + testování provedených úprav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675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28. 11. 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Informační schůzka zástupců MŠMT, Rady RUV, garantů segmentů RUV a zástupců vysokých škol zapisujících do RUV – MŠMT, C081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4513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1. 1.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14. 2.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45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Zadávání výstupů roku 2019 + žádosti o přehodnocení starších výstupů.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Děkan má možnost nastavit interní termín fakulty. 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4513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17. 2.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10. 3.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23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Srovnávací hodnocení v jednotlivých segmentech a zadání kódu garanta + certifikace nových výskytů metodou většinové shody stejnými certifikátory jako na podzim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4837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11. 3.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20. 3.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Odeslání výstupů děkanem k certifikaci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4837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23. 3.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31. 3.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9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Příprava certifikace (MŠMT, Odbor 30)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4837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1. 4.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6. 5.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36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Proces certifikace (2 certifikátoři ke každému výstupu)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9675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7. 5.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15. 5.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9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Sporné výstupy – Posouzení výstupů garantem segmentu (povinnost vybrat z již zadaného kódu), kde nedošlo k většinové shodě</a:t>
                      </a:r>
                      <a:endParaRPr lang="cs-CZ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4837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15. 5.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28. 6.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45</a:t>
                      </a:r>
                      <a:endParaRPr lang="cs-CZ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Zpracování bodů v aplikaci a schválení Radou RUV</a:t>
                      </a:r>
                      <a:endParaRPr lang="cs-CZ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778" marR="22778" marT="0" marB="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76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Úpravy číselníků a manuálů segmentů pro sběry RUV za rok 2019 – činnost pracovní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5000"/>
              </a:lnSpc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Organizace sběrů, srovnávací hodnocení a certifikace výstupů za rok 2018</a:t>
            </a:r>
          </a:p>
          <a:p>
            <a:pPr>
              <a:lnSpc>
                <a:spcPct val="115000"/>
              </a:lnSpc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Analýza sběrů výstupů za rok 2018 </a:t>
            </a:r>
          </a:p>
          <a:p>
            <a:pPr marL="285750" indent="-285750">
              <a:lnSpc>
                <a:spcPct val="115000"/>
              </a:lnSpc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Aktualizace a certifikace číselníků ABCD, KLM, XYZ pro sběry za rok 2019</a:t>
            </a:r>
          </a:p>
          <a:p>
            <a:pPr marL="285750" indent="-285750">
              <a:lnSpc>
                <a:spcPct val="115000"/>
              </a:lnSpc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Příprava manuálů segmentů pro sběry za rok 2019</a:t>
            </a:r>
          </a:p>
          <a:p>
            <a:pPr marL="285750" indent="-285750">
              <a:lnSpc>
                <a:spcPct val="115000"/>
              </a:lnSpc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Příprava podkladů pro údržbu aplikace</a:t>
            </a:r>
          </a:p>
          <a:p>
            <a:pPr marL="285750" indent="-285750">
              <a:lnSpc>
                <a:spcPct val="115000"/>
              </a:lnSpc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Příprava organizačního rámce sběrů výstupů za rok 2019</a:t>
            </a:r>
          </a:p>
          <a:p>
            <a:pPr marL="0" indent="0">
              <a:lnSpc>
                <a:spcPct val="115000"/>
              </a:lnSpc>
              <a:buNone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495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alibri Light" panose="020F03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Termíny zasedání Pracovní skupiny: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115000"/>
              </a:lnSpc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31. ledna 2019</a:t>
            </a:r>
          </a:p>
          <a:p>
            <a:pPr marL="285750" indent="-285750">
              <a:lnSpc>
                <a:spcPct val="115000"/>
              </a:lnSpc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28. března 2019</a:t>
            </a:r>
          </a:p>
          <a:p>
            <a:pPr marL="285750" indent="-285750">
              <a:lnSpc>
                <a:spcPct val="115000"/>
              </a:lnSpc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12. dubna 2019</a:t>
            </a:r>
          </a:p>
          <a:p>
            <a:pPr marL="285750" indent="-285750">
              <a:lnSpc>
                <a:spcPct val="115000"/>
              </a:lnSpc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23. května 2019</a:t>
            </a:r>
          </a:p>
          <a:p>
            <a:pPr marL="285750" indent="-285750">
              <a:lnSpc>
                <a:spcPct val="115000"/>
              </a:lnSpc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12. září 2019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555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 segmentů a návrh změn v manuálech a číselnících segmentů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Segment Architektura:</a:t>
            </a:r>
          </a:p>
          <a:p>
            <a:pPr marL="0" indent="0">
              <a:buNone/>
            </a:pPr>
            <a:r>
              <a:rPr lang="cs-CZ" dirty="0"/>
              <a:t>Jednání Rady segmentu probíhá elektronicky.</a:t>
            </a:r>
          </a:p>
          <a:p>
            <a:pPr marL="0" indent="0">
              <a:buNone/>
            </a:pPr>
            <a:r>
              <a:rPr lang="cs-CZ" dirty="0"/>
              <a:t>Rada segmentu schválila rozdělení segmentu na 3 </a:t>
            </a:r>
            <a:r>
              <a:rPr lang="cs-CZ" dirty="0" err="1"/>
              <a:t>podsegmenty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– architektura</a:t>
            </a:r>
          </a:p>
          <a:p>
            <a:pPr marL="0" indent="0">
              <a:buNone/>
            </a:pPr>
            <a:r>
              <a:rPr lang="cs-CZ" dirty="0"/>
              <a:t>– urbanismus a územní plánování </a:t>
            </a:r>
          </a:p>
          <a:p>
            <a:pPr marL="0" indent="0">
              <a:buNone/>
            </a:pPr>
            <a:r>
              <a:rPr lang="cs-CZ" dirty="0"/>
              <a:t>– krajinářská architektura</a:t>
            </a:r>
          </a:p>
          <a:p>
            <a:pPr marL="0" indent="0">
              <a:buNone/>
            </a:pPr>
            <a:r>
              <a:rPr lang="cs-CZ" dirty="0"/>
              <a:t>Tato změna je plánována pro sběr za rok 2019 a zlepší administrativu a certifikaci.</a:t>
            </a:r>
          </a:p>
          <a:p>
            <a:pPr marL="0" indent="0">
              <a:buNone/>
            </a:pPr>
            <a:r>
              <a:rPr lang="cs-CZ" dirty="0"/>
              <a:t>Rada segmentu schválila rozdělení číselníku Uvedení na tři části: </a:t>
            </a:r>
          </a:p>
          <a:p>
            <a:pPr marL="0" indent="0">
              <a:buNone/>
            </a:pPr>
            <a:r>
              <a:rPr lang="cs-CZ" dirty="0"/>
              <a:t>– realizace </a:t>
            </a:r>
          </a:p>
          <a:p>
            <a:pPr marL="0" indent="0">
              <a:buNone/>
            </a:pPr>
            <a:r>
              <a:rPr lang="cs-CZ" dirty="0"/>
              <a:t>– projekty a soutěžní projekty </a:t>
            </a:r>
          </a:p>
          <a:p>
            <a:pPr marL="0" indent="0">
              <a:buNone/>
            </a:pPr>
            <a:r>
              <a:rPr lang="cs-CZ" dirty="0"/>
              <a:t>– výstavy</a:t>
            </a:r>
          </a:p>
          <a:p>
            <a:pPr marL="0" indent="0">
              <a:buNone/>
            </a:pPr>
            <a:r>
              <a:rPr lang="cs-CZ" dirty="0"/>
              <a:t>Rozdělení číselníku Uvedení je ale vzhledem k jeho náročnému provedení v aplikaci plánováno až v roce 2020, tedy pro sběry výstupů za rok 2020.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246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6326"/>
          </a:xfrm>
        </p:spPr>
        <p:txBody>
          <a:bodyPr/>
          <a:lstStyle/>
          <a:p>
            <a:r>
              <a:rPr lang="cs-CZ" dirty="0"/>
              <a:t>Segment Architektura a </a:t>
            </a:r>
            <a:r>
              <a:rPr lang="cs-CZ" dirty="0" err="1"/>
              <a:t>podsegmenty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84369"/>
            <a:ext cx="10515600" cy="3876004"/>
          </a:xfrm>
        </p:spPr>
        <p:txBody>
          <a:bodyPr>
            <a:normAutofit fontScale="70000" lnSpcReduction="20000"/>
          </a:bodyPr>
          <a:lstStyle/>
          <a:p>
            <a:pPr lvl="1">
              <a:buFont typeface="Courier New" panose="02070309020205020404" pitchFamily="49" charset="0"/>
              <a:buChar char="o"/>
            </a:pPr>
            <a:endParaRPr lang="cs-CZ" dirty="0"/>
          </a:p>
          <a:p>
            <a:r>
              <a:rPr lang="cs-CZ" sz="2400" dirty="0"/>
              <a:t>V současnosti se na vysokých školách vyučuje v programech architektura: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b="1" dirty="0"/>
              <a:t>architektura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b="1" dirty="0"/>
              <a:t>urbanismus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b="1" dirty="0"/>
              <a:t>krajinářská architektura</a:t>
            </a:r>
          </a:p>
          <a:p>
            <a:pPr marL="228600" lvl="1">
              <a:spcBef>
                <a:spcPts val="1000"/>
              </a:spcBef>
            </a:pPr>
            <a:r>
              <a:rPr lang="cs-CZ" dirty="0"/>
              <a:t>Architekti, urbanisté a  krajinářští architekti jsou řádnými členy ČKA – České komory architektů. ČKA je stavovská profesní organizace zřízena zákonem.  </a:t>
            </a:r>
          </a:p>
          <a:p>
            <a:r>
              <a:rPr lang="cs-CZ" sz="2400" dirty="0"/>
              <a:t>Segment Architektura vždy přijímal do RUV díla ze všech těchto oblastí.</a:t>
            </a:r>
          </a:p>
          <a:p>
            <a:r>
              <a:rPr lang="cs-CZ" sz="2400" dirty="0"/>
              <a:t>V minulých letech jsme častokrát narazili na limity takto nastaveného systému v Segmentu Architektura. Prezentace a posuzování uměleckých děl  v Segmentu Architektura má specifické odlišnosti právě v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b="1" dirty="0"/>
              <a:t>krajinářské architektuře</a:t>
            </a:r>
            <a:r>
              <a:rPr lang="cs-CZ" dirty="0"/>
              <a:t>, ale i v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b="1" dirty="0"/>
              <a:t>urbanismu a územním plánování</a:t>
            </a:r>
            <a:r>
              <a:rPr lang="cs-CZ" dirty="0"/>
              <a:t>, kde návrh a realizace se nezřídka realizují v delší časové perspektivě – realizace je přírodní nebo společenský proces na rozdíl od klasických architektonických objektů.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039235"/>
              </p:ext>
            </p:extLst>
          </p:nvPr>
        </p:nvGraphicFramePr>
        <p:xfrm>
          <a:off x="838201" y="4592782"/>
          <a:ext cx="10515600" cy="1911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0325">
                  <a:extLst>
                    <a:ext uri="{9D8B030D-6E8A-4147-A177-3AD203B41FA5}">
                      <a16:colId xmlns="" xmlns:a16="http://schemas.microsoft.com/office/drawing/2014/main" val="2223032831"/>
                    </a:ext>
                  </a:extLst>
                </a:gridCol>
                <a:gridCol w="1933303">
                  <a:extLst>
                    <a:ext uri="{9D8B030D-6E8A-4147-A177-3AD203B41FA5}">
                      <a16:colId xmlns="" xmlns:a16="http://schemas.microsoft.com/office/drawing/2014/main" val="3995128053"/>
                    </a:ext>
                  </a:extLst>
                </a:gridCol>
                <a:gridCol w="5431972">
                  <a:extLst>
                    <a:ext uri="{9D8B030D-6E8A-4147-A177-3AD203B41FA5}">
                      <a16:colId xmlns="" xmlns:a16="http://schemas.microsoft.com/office/drawing/2014/main" val="2427620969"/>
                    </a:ext>
                  </a:extLst>
                </a:gridCol>
              </a:tblGrid>
              <a:tr h="474686">
                <a:tc gridSpan="3">
                  <a:txBody>
                    <a:bodyPr/>
                    <a:lstStyle/>
                    <a:p>
                      <a:pPr algn="l"/>
                      <a:r>
                        <a:rPr lang="cs-CZ" b="0" dirty="0"/>
                        <a:t>Problematika prezentace architektonického díla a posuzování architektonického díla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6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02315183"/>
                  </a:ext>
                </a:extLst>
              </a:tr>
              <a:tr h="481278">
                <a:tc>
                  <a:txBody>
                    <a:bodyPr/>
                    <a:lstStyle/>
                    <a:p>
                      <a:r>
                        <a:rPr lang="cs-CZ" dirty="0"/>
                        <a:t>Architektura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kolaudace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Budovy, objekty, architektura malých měřítek, statická řešení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75165277"/>
                  </a:ext>
                </a:extLst>
              </a:tr>
              <a:tr h="481278">
                <a:tc>
                  <a:txBody>
                    <a:bodyPr/>
                    <a:lstStyle/>
                    <a:p>
                      <a:r>
                        <a:rPr lang="cs-CZ" dirty="0"/>
                        <a:t>Krajinářská architektura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kolaudace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Architektura velkých měřítek, realizace v průběhu vegetačních cyklů, architektura krajiny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56821072"/>
                  </a:ext>
                </a:extLst>
              </a:tr>
              <a:tr h="474685">
                <a:tc>
                  <a:txBody>
                    <a:bodyPr/>
                    <a:lstStyle/>
                    <a:p>
                      <a:r>
                        <a:rPr lang="cs-CZ" dirty="0"/>
                        <a:t>Urbanismus a územní plánování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schválení územních plánů a studií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Architektura velkých</a:t>
                      </a:r>
                      <a:r>
                        <a:rPr lang="cs-CZ" sz="1000" baseline="0" dirty="0"/>
                        <a:t> měřítek, r</a:t>
                      </a:r>
                      <a:r>
                        <a:rPr lang="cs-CZ" sz="1000" dirty="0"/>
                        <a:t>ealizace v rámci územních celků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53384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355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1608</TotalTime>
  <Words>1710</Words>
  <Application>Microsoft Office PowerPoint</Application>
  <PresentationFormat>Širokoúhlá obrazovka</PresentationFormat>
  <Paragraphs>410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Segoe UI</vt:lpstr>
      <vt:lpstr>Times New Roman</vt:lpstr>
      <vt:lpstr>Verdana</vt:lpstr>
      <vt:lpstr>Motiv Office</vt:lpstr>
      <vt:lpstr>Zasedání Rady RUV  MŠMT  31. 10. 2019 </vt:lpstr>
      <vt:lpstr> Program zasedání Rady RUV</vt:lpstr>
      <vt:lpstr>Prezentace aplikace PowerPoint</vt:lpstr>
      <vt:lpstr>Body za VŠ - 2018</vt:lpstr>
      <vt:lpstr>Prezentace aplikace PowerPoint</vt:lpstr>
      <vt:lpstr>Úpravy číselníků a manuálů segmentů pro sběry RUV za rok 2019 – činnost pracovní skupiny</vt:lpstr>
      <vt:lpstr>Termíny zasedání Pracovní skupiny:</vt:lpstr>
      <vt:lpstr>Činnost segmentů a návrh změn v manuálech a číselnících segmentů</vt:lpstr>
      <vt:lpstr>Segment Architektura a podsegmenty</vt:lpstr>
      <vt:lpstr>Činnost segmentů a návrh změn v manuálech a číselnících segmentů</vt:lpstr>
      <vt:lpstr>Činnost segmentů a návrh změn v manuálech a číselnících segmentů</vt:lpstr>
      <vt:lpstr>Činnost segmentů a návrh změn v manuálech a číselnících segmentů</vt:lpstr>
      <vt:lpstr>Činnost segmentů a návrh změn v manuálech a číselnících segmentů</vt:lpstr>
      <vt:lpstr>Činnost segmentů a návrh změn v manuálech a číselnících segmentů</vt:lpstr>
      <vt:lpstr>Činnost segmentů a návrh změn v manuálech a číselnících segmentů</vt:lpstr>
      <vt:lpstr>Seminář pro vkladatele – 28. 11. 2019. MŠMT, C081  program</vt:lpstr>
      <vt:lpstr>Navrhované úpravy a údržba Aplikace</vt:lpstr>
      <vt:lpstr>Děkuji Vám za pozornost.</vt:lpstr>
    </vt:vector>
  </TitlesOfParts>
  <Company>MSMT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Zasedání Rady RUV  MŠMT  27. 6. 2017</dc:title>
  <dc:creator>Krejčová Adéla</dc:creator>
  <cp:lastModifiedBy>Marková Marcela</cp:lastModifiedBy>
  <cp:revision>125</cp:revision>
  <dcterms:created xsi:type="dcterms:W3CDTF">2017-06-21T09:19:24Z</dcterms:created>
  <dcterms:modified xsi:type="dcterms:W3CDTF">2019-10-30T13:23:41Z</dcterms:modified>
</cp:coreProperties>
</file>