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6" r:id="rId2"/>
    <p:sldId id="268" r:id="rId3"/>
    <p:sldId id="272" r:id="rId4"/>
    <p:sldId id="271" r:id="rId5"/>
    <p:sldId id="258" r:id="rId6"/>
    <p:sldId id="301" r:id="rId7"/>
    <p:sldId id="309" r:id="rId8"/>
    <p:sldId id="304" r:id="rId9"/>
    <p:sldId id="312" r:id="rId10"/>
    <p:sldId id="302" r:id="rId11"/>
    <p:sldId id="305" r:id="rId12"/>
    <p:sldId id="303" r:id="rId13"/>
    <p:sldId id="306" r:id="rId14"/>
    <p:sldId id="307" r:id="rId15"/>
    <p:sldId id="308" r:id="rId16"/>
    <p:sldId id="297" r:id="rId17"/>
    <p:sldId id="274" r:id="rId18"/>
    <p:sldId id="269" r:id="rId19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9E8F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A111915-BE36-4E01-A7E5-04B1672EAD32}" styleName="Světlý styl 2 – zvýraznění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BDBED569-4797-4DF1-A0F4-6AAB3CD982D8}" styleName="Světlý styl 3 – zvýraznění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22838BEF-8BB2-4498-84A7-C5851F593DF1}" styleName="Střední styl 4 – zvýraznění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3C2FFA5D-87B4-456A-9821-1D502468CF0F}" styleName="Styl s motivem 1 – zvýraznění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Styl s motivem 1 – zvýraznění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Styl s motivem 1 – zvýraznění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775DCB02-9BB8-47FD-8907-85C794F793BA}" styleName="Styl s motivem 1 – zvýraznění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898" autoAdjust="0"/>
    <p:restoredTop sz="94660"/>
  </p:normalViewPr>
  <p:slideViewPr>
    <p:cSldViewPr snapToGrid="0">
      <p:cViewPr varScale="1">
        <p:scale>
          <a:sx n="55" d="100"/>
          <a:sy n="55" d="100"/>
        </p:scale>
        <p:origin x="102" y="120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5A3510-CE1B-4665-9D86-821EBB0F8E9C}" type="datetimeFigureOut">
              <a:rPr lang="cs-CZ" smtClean="0"/>
              <a:t>30.10.2019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445569-CA0C-40EF-80FD-A9F099B78E7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464294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445569-CA0C-40EF-80FD-A9F099B78E74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343941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lze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5CC4C-52BC-4F19-B107-FC50A0BC0731}" type="datetimeFigureOut">
              <a:rPr lang="cs-CZ" smtClean="0"/>
              <a:t>30.10.2019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0589C-847D-45D7-8F9C-D49AEB62353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529655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5CC4C-52BC-4F19-B107-FC50A0BC0731}" type="datetimeFigureOut">
              <a:rPr lang="cs-CZ" smtClean="0"/>
              <a:t>30.10.2019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0589C-847D-45D7-8F9C-D49AEB62353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418349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5CC4C-52BC-4F19-B107-FC50A0BC0731}" type="datetimeFigureOut">
              <a:rPr lang="cs-CZ" smtClean="0"/>
              <a:t>30.10.2019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0589C-847D-45D7-8F9C-D49AEB62353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248179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5CC4C-52BC-4F19-B107-FC50A0BC0731}" type="datetimeFigureOut">
              <a:rPr lang="cs-CZ" smtClean="0"/>
              <a:t>30.10.2019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0589C-847D-45D7-8F9C-D49AEB62353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028255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5CC4C-52BC-4F19-B107-FC50A0BC0731}" type="datetimeFigureOut">
              <a:rPr lang="cs-CZ" smtClean="0"/>
              <a:t>30.10.2019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0589C-847D-45D7-8F9C-D49AEB62353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305955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5CC4C-52BC-4F19-B107-FC50A0BC0731}" type="datetimeFigureOut">
              <a:rPr lang="cs-CZ" smtClean="0"/>
              <a:t>30.10.2019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0589C-847D-45D7-8F9C-D49AEB62353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868651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5CC4C-52BC-4F19-B107-FC50A0BC0731}" type="datetimeFigureOut">
              <a:rPr lang="cs-CZ" smtClean="0"/>
              <a:t>30.10.2019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0589C-847D-45D7-8F9C-D49AEB62353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744332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5CC4C-52BC-4F19-B107-FC50A0BC0731}" type="datetimeFigureOut">
              <a:rPr lang="cs-CZ" smtClean="0"/>
              <a:t>30.10.2019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0589C-847D-45D7-8F9C-D49AEB62353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662387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5CC4C-52BC-4F19-B107-FC50A0BC0731}" type="datetimeFigureOut">
              <a:rPr lang="cs-CZ" smtClean="0"/>
              <a:t>30.10.2019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0589C-847D-45D7-8F9C-D49AEB62353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706784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5CC4C-52BC-4F19-B107-FC50A0BC0731}" type="datetimeFigureOut">
              <a:rPr lang="cs-CZ" smtClean="0"/>
              <a:t>30.10.2019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0589C-847D-45D7-8F9C-D49AEB62353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049879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5CC4C-52BC-4F19-B107-FC50A0BC0731}" type="datetimeFigureOut">
              <a:rPr lang="cs-CZ" smtClean="0"/>
              <a:t>30.10.2019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0589C-847D-45D7-8F9C-D49AEB62353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571539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E5CC4C-52BC-4F19-B107-FC50A0BC0731}" type="datetimeFigureOut">
              <a:rPr lang="cs-CZ" smtClean="0"/>
              <a:t>30.10.2019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A0589C-847D-45D7-8F9C-D49AEB62353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034947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3861529"/>
          </a:xfrm>
        </p:spPr>
        <p:txBody>
          <a:bodyPr>
            <a:normAutofit/>
          </a:bodyPr>
          <a:lstStyle/>
          <a:p>
            <a:r>
              <a:rPr lang="cs-CZ" b="1" dirty="0">
                <a:latin typeface="+mn-lt"/>
              </a:rPr>
              <a:t>Zasedání Rady RUV</a:t>
            </a:r>
            <a:br>
              <a:rPr lang="cs-CZ" b="1" dirty="0">
                <a:latin typeface="+mn-lt"/>
              </a:rPr>
            </a:br>
            <a:r>
              <a:rPr lang="cs-CZ" b="1" dirty="0">
                <a:latin typeface="+mn-lt"/>
              </a:rPr>
              <a:t> MŠMT</a:t>
            </a:r>
            <a:br>
              <a:rPr lang="cs-CZ" b="1" dirty="0">
                <a:latin typeface="+mn-lt"/>
              </a:rPr>
            </a:br>
            <a:r>
              <a:rPr lang="cs-CZ" b="1" dirty="0">
                <a:latin typeface="+mn-lt"/>
              </a:rPr>
              <a:t> 31. 10. 2019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33526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Činnost segmentů a návrh změn v manuálech a číselnících segmentů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endParaRPr lang="cs-CZ" dirty="0"/>
          </a:p>
          <a:p>
            <a:r>
              <a:rPr lang="cs-CZ" b="1" dirty="0"/>
              <a:t>Segment Audiovize:</a:t>
            </a:r>
          </a:p>
          <a:p>
            <a:pPr marL="0" indent="0">
              <a:buNone/>
            </a:pPr>
            <a:r>
              <a:rPr lang="cs-CZ" dirty="0"/>
              <a:t>Schůze Rady segmentu proběhla 3. 10. 2019</a:t>
            </a:r>
          </a:p>
          <a:p>
            <a:pPr marL="0" indent="0">
              <a:buNone/>
            </a:pPr>
            <a:r>
              <a:rPr lang="cs-CZ" dirty="0"/>
              <a:t>Navrhované změny v číselnících:</a:t>
            </a:r>
          </a:p>
          <a:p>
            <a:r>
              <a:rPr lang="cs-CZ" b="1" dirty="0"/>
              <a:t>XYZ</a:t>
            </a:r>
            <a:r>
              <a:rPr lang="cs-CZ" dirty="0"/>
              <a:t> </a:t>
            </a:r>
          </a:p>
          <a:p>
            <a:pPr marL="0" indent="0">
              <a:buNone/>
            </a:pPr>
            <a:r>
              <a:rPr lang="cs-CZ" dirty="0"/>
              <a:t>– u</a:t>
            </a:r>
            <a:r>
              <a:rPr lang="en-US" dirty="0"/>
              <a:t> </a:t>
            </a:r>
            <a:r>
              <a:rPr lang="en-US" dirty="0" err="1"/>
              <a:t>některých</a:t>
            </a:r>
            <a:r>
              <a:rPr lang="en-US" dirty="0"/>
              <a:t> </a:t>
            </a:r>
            <a:r>
              <a:rPr lang="en-US" dirty="0" err="1"/>
              <a:t>českých</a:t>
            </a:r>
            <a:r>
              <a:rPr lang="en-US" dirty="0"/>
              <a:t> </a:t>
            </a:r>
            <a:r>
              <a:rPr lang="en-US" dirty="0" err="1"/>
              <a:t>festivalů</a:t>
            </a:r>
            <a:r>
              <a:rPr lang="en-US" dirty="0"/>
              <a:t> s </a:t>
            </a:r>
            <a:r>
              <a:rPr lang="en-US" dirty="0" err="1"/>
              <a:t>mezinárodní</a:t>
            </a:r>
            <a:r>
              <a:rPr lang="en-US" dirty="0"/>
              <a:t> </a:t>
            </a:r>
            <a:r>
              <a:rPr lang="en-US" dirty="0" err="1"/>
              <a:t>sekcí</a:t>
            </a:r>
            <a:r>
              <a:rPr lang="en-US" dirty="0"/>
              <a:t> </a:t>
            </a:r>
            <a:r>
              <a:rPr lang="en-US" dirty="0" err="1"/>
              <a:t>chybí</a:t>
            </a:r>
            <a:r>
              <a:rPr lang="en-US" dirty="0"/>
              <a:t> </a:t>
            </a:r>
            <a:r>
              <a:rPr lang="en-US" dirty="0" err="1"/>
              <a:t>uvedení</a:t>
            </a:r>
            <a:r>
              <a:rPr lang="en-US" dirty="0"/>
              <a:t> </a:t>
            </a:r>
            <a:r>
              <a:rPr lang="en-US" dirty="0" err="1"/>
              <a:t>filmu</a:t>
            </a:r>
            <a:r>
              <a:rPr lang="en-US" dirty="0"/>
              <a:t> v </a:t>
            </a:r>
            <a:r>
              <a:rPr lang="en-US" dirty="0" err="1"/>
              <a:t>této</a:t>
            </a:r>
            <a:r>
              <a:rPr lang="en-US" dirty="0"/>
              <a:t> </a:t>
            </a:r>
            <a:r>
              <a:rPr lang="en-US" dirty="0" err="1"/>
              <a:t>soutěži</a:t>
            </a:r>
            <a:r>
              <a:rPr lang="en-US" dirty="0"/>
              <a:t> </a:t>
            </a:r>
            <a:r>
              <a:rPr lang="en-US" dirty="0" err="1"/>
              <a:t>jako</a:t>
            </a:r>
            <a:r>
              <a:rPr lang="en-US" dirty="0"/>
              <a:t> X, </a:t>
            </a:r>
            <a:r>
              <a:rPr lang="en-US" dirty="0" err="1"/>
              <a:t>nutno</a:t>
            </a:r>
            <a:r>
              <a:rPr lang="en-US" dirty="0"/>
              <a:t> </a:t>
            </a:r>
            <a:r>
              <a:rPr lang="en-US" dirty="0" err="1"/>
              <a:t>doplnit</a:t>
            </a:r>
            <a:r>
              <a:rPr lang="en-US" dirty="0"/>
              <a:t> a </a:t>
            </a:r>
            <a:r>
              <a:rPr lang="en-US" dirty="0" err="1"/>
              <a:t>přepracovat</a:t>
            </a:r>
            <a:r>
              <a:rPr lang="en-US" dirty="0"/>
              <a:t>, </a:t>
            </a:r>
            <a:r>
              <a:rPr lang="en-US" dirty="0" err="1"/>
              <a:t>jiné</a:t>
            </a:r>
            <a:r>
              <a:rPr lang="en-US" dirty="0"/>
              <a:t> </a:t>
            </a:r>
            <a:r>
              <a:rPr lang="en-US" dirty="0" err="1"/>
              <a:t>připomínky</a:t>
            </a:r>
            <a:r>
              <a:rPr lang="en-US" dirty="0"/>
              <a:t> k </a:t>
            </a:r>
            <a:r>
              <a:rPr lang="en-US" dirty="0" err="1"/>
              <a:t>číselník</a:t>
            </a:r>
            <a:r>
              <a:rPr lang="cs-CZ" dirty="0"/>
              <a:t>u XYZ </a:t>
            </a:r>
            <a:r>
              <a:rPr lang="en-US" dirty="0" err="1"/>
              <a:t>Rada</a:t>
            </a:r>
            <a:r>
              <a:rPr lang="en-US" dirty="0"/>
              <a:t> </a:t>
            </a:r>
            <a:r>
              <a:rPr lang="en-US" dirty="0" err="1"/>
              <a:t>nemá</a:t>
            </a:r>
            <a:r>
              <a:rPr lang="cs-CZ" dirty="0"/>
              <a:t>.</a:t>
            </a:r>
          </a:p>
          <a:p>
            <a:r>
              <a:rPr lang="cs-CZ" b="1" dirty="0"/>
              <a:t>KLM</a:t>
            </a:r>
            <a:r>
              <a:rPr lang="cs-CZ" dirty="0"/>
              <a:t> </a:t>
            </a:r>
          </a:p>
          <a:p>
            <a:pPr marL="0" indent="0">
              <a:buNone/>
            </a:pPr>
            <a:r>
              <a:rPr lang="cs-CZ" dirty="0"/>
              <a:t>– </a:t>
            </a:r>
            <a:r>
              <a:rPr lang="en-US" dirty="0" err="1"/>
              <a:t>Rada</a:t>
            </a:r>
            <a:r>
              <a:rPr lang="en-US" dirty="0"/>
              <a:t> se </a:t>
            </a:r>
            <a:r>
              <a:rPr lang="en-US" dirty="0" err="1"/>
              <a:t>shodla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cs-CZ" dirty="0"/>
              <a:t>úpravě formy výstupu „</a:t>
            </a:r>
            <a:r>
              <a:rPr lang="en-US" dirty="0" err="1"/>
              <a:t>Seriálová</a:t>
            </a:r>
            <a:r>
              <a:rPr lang="en-US" dirty="0"/>
              <a:t> </a:t>
            </a:r>
            <a:r>
              <a:rPr lang="en-US" dirty="0" err="1"/>
              <a:t>tvorba</a:t>
            </a:r>
            <a:r>
              <a:rPr lang="en-US" dirty="0"/>
              <a:t> – </a:t>
            </a:r>
            <a:r>
              <a:rPr lang="en-US" dirty="0" err="1"/>
              <a:t>režie</a:t>
            </a:r>
            <a:r>
              <a:rPr lang="cs-CZ" dirty="0"/>
              <a:t>“, </a:t>
            </a:r>
            <a:r>
              <a:rPr lang="en-US" dirty="0" err="1"/>
              <a:t>ponechá</a:t>
            </a:r>
            <a:r>
              <a:rPr lang="en-US" dirty="0"/>
              <a:t> </a:t>
            </a:r>
            <a:r>
              <a:rPr lang="en-US" dirty="0" err="1"/>
              <a:t>jenom</a:t>
            </a:r>
            <a:r>
              <a:rPr lang="en-US" dirty="0"/>
              <a:t> </a:t>
            </a:r>
            <a:r>
              <a:rPr lang="cs-CZ" dirty="0"/>
              <a:t>formu „</a:t>
            </a:r>
            <a:r>
              <a:rPr lang="en-US" dirty="0" err="1"/>
              <a:t>Seriálov</a:t>
            </a:r>
            <a:r>
              <a:rPr lang="cs-CZ" dirty="0"/>
              <a:t>á</a:t>
            </a:r>
            <a:r>
              <a:rPr lang="en-US" dirty="0"/>
              <a:t> </a:t>
            </a:r>
            <a:r>
              <a:rPr lang="en-US" dirty="0" err="1"/>
              <a:t>tvorb</a:t>
            </a:r>
            <a:r>
              <a:rPr lang="cs-CZ" dirty="0"/>
              <a:t>a“</a:t>
            </a:r>
            <a:r>
              <a:rPr lang="en-US" dirty="0"/>
              <a:t> pro </a:t>
            </a:r>
            <a:r>
              <a:rPr lang="en-US" dirty="0" err="1"/>
              <a:t>všechny</a:t>
            </a:r>
            <a:r>
              <a:rPr lang="en-US" dirty="0"/>
              <a:t> </a:t>
            </a:r>
            <a:r>
              <a:rPr lang="en-US" dirty="0" err="1"/>
              <a:t>profese</a:t>
            </a:r>
            <a:r>
              <a:rPr lang="en-US" dirty="0"/>
              <a:t>, </a:t>
            </a:r>
            <a:r>
              <a:rPr lang="cs-CZ" dirty="0"/>
              <a:t>přičemž </a:t>
            </a:r>
            <a:r>
              <a:rPr lang="en-US" dirty="0" err="1"/>
              <a:t>rozsah</a:t>
            </a:r>
            <a:r>
              <a:rPr lang="en-US" dirty="0"/>
              <a:t> </a:t>
            </a:r>
            <a:r>
              <a:rPr lang="en-US" dirty="0" err="1"/>
              <a:t>bude</a:t>
            </a:r>
            <a:r>
              <a:rPr lang="en-US" dirty="0"/>
              <a:t> </a:t>
            </a:r>
            <a:r>
              <a:rPr lang="en-US" dirty="0" err="1"/>
              <a:t>lépe</a:t>
            </a:r>
            <a:r>
              <a:rPr lang="en-US" dirty="0"/>
              <a:t> </a:t>
            </a:r>
            <a:r>
              <a:rPr lang="en-US" dirty="0" err="1"/>
              <a:t>nadefinov</a:t>
            </a:r>
            <a:r>
              <a:rPr lang="cs-CZ" dirty="0" err="1"/>
              <a:t>án</a:t>
            </a:r>
            <a:r>
              <a:rPr lang="en-US" dirty="0"/>
              <a:t> v </a:t>
            </a:r>
            <a:r>
              <a:rPr lang="cs-CZ" dirty="0"/>
              <a:t>M</a:t>
            </a:r>
            <a:r>
              <a:rPr lang="en-US" dirty="0" err="1"/>
              <a:t>anuálu</a:t>
            </a:r>
            <a:r>
              <a:rPr lang="cs-CZ" dirty="0"/>
              <a:t>. </a:t>
            </a:r>
          </a:p>
          <a:p>
            <a:pPr marL="0" indent="0">
              <a:buNone/>
            </a:pPr>
            <a:r>
              <a:rPr lang="cs-CZ" dirty="0"/>
              <a:t>– </a:t>
            </a:r>
            <a:r>
              <a:rPr lang="en-US" dirty="0"/>
              <a:t>VFX – </a:t>
            </a:r>
            <a:r>
              <a:rPr lang="en-US" dirty="0" err="1"/>
              <a:t>vstup</a:t>
            </a:r>
            <a:r>
              <a:rPr lang="en-US" dirty="0"/>
              <a:t> do </a:t>
            </a:r>
            <a:r>
              <a:rPr lang="en-US" dirty="0" err="1"/>
              <a:t>číselníku</a:t>
            </a:r>
            <a:r>
              <a:rPr lang="en-US" dirty="0"/>
              <a:t> </a:t>
            </a:r>
            <a:r>
              <a:rPr lang="en-US" dirty="0" err="1"/>
              <a:t>bude</a:t>
            </a:r>
            <a:r>
              <a:rPr lang="en-US" dirty="0"/>
              <a:t> </a:t>
            </a:r>
            <a:r>
              <a:rPr lang="en-US" dirty="0" err="1"/>
              <a:t>lépe</a:t>
            </a:r>
            <a:r>
              <a:rPr lang="en-US" dirty="0"/>
              <a:t> </a:t>
            </a:r>
            <a:r>
              <a:rPr lang="en-US" dirty="0" err="1"/>
              <a:t>nadefinován</a:t>
            </a:r>
            <a:r>
              <a:rPr lang="en-US" dirty="0"/>
              <a:t> – </a:t>
            </a:r>
            <a:r>
              <a:rPr lang="en-US" dirty="0" err="1"/>
              <a:t>hlavní</a:t>
            </a:r>
            <a:r>
              <a:rPr lang="en-US" dirty="0"/>
              <a:t> </a:t>
            </a:r>
            <a:r>
              <a:rPr lang="en-US" dirty="0" err="1"/>
              <a:t>pozice</a:t>
            </a:r>
            <a:r>
              <a:rPr lang="en-US" dirty="0"/>
              <a:t> </a:t>
            </a:r>
            <a:r>
              <a:rPr lang="en-US" dirty="0" err="1"/>
              <a:t>typu</a:t>
            </a:r>
            <a:r>
              <a:rPr lang="en-US" dirty="0"/>
              <a:t> </a:t>
            </a:r>
            <a:r>
              <a:rPr lang="cs-CZ" dirty="0"/>
              <a:t>„</a:t>
            </a:r>
            <a:r>
              <a:rPr lang="en-US" dirty="0" err="1"/>
              <a:t>Vizuální</a:t>
            </a:r>
            <a:r>
              <a:rPr lang="en-US" dirty="0"/>
              <a:t> </a:t>
            </a:r>
            <a:r>
              <a:rPr lang="en-US" dirty="0" err="1"/>
              <a:t>efekty</a:t>
            </a:r>
            <a:r>
              <a:rPr lang="en-US" dirty="0"/>
              <a:t> (</a:t>
            </a:r>
            <a:r>
              <a:rPr lang="en-US" dirty="0" err="1"/>
              <a:t>supervizor</a:t>
            </a:r>
            <a:r>
              <a:rPr lang="en-US" dirty="0"/>
              <a:t> VFX / VFX CD / VFX TD)</a:t>
            </a:r>
            <a:r>
              <a:rPr lang="cs-CZ" dirty="0"/>
              <a:t>“</a:t>
            </a:r>
            <a:r>
              <a:rPr lang="en-US" dirty="0"/>
              <a:t>, </a:t>
            </a:r>
            <a:r>
              <a:rPr lang="en-US" dirty="0" err="1"/>
              <a:t>které</a:t>
            </a:r>
            <a:r>
              <a:rPr lang="cs-CZ" dirty="0"/>
              <a:t> většinově dělají na celém filmu.</a:t>
            </a:r>
          </a:p>
          <a:p>
            <a:r>
              <a:rPr lang="cs-CZ" dirty="0"/>
              <a:t>Významné změny v manuálu segmentu nejsou navrhovány.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35789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Činnost segmentů a návrh změn v manuálech a číselnících segmentů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b="1" dirty="0"/>
              <a:t>Segment Design:</a:t>
            </a:r>
          </a:p>
          <a:p>
            <a:pPr marL="0" indent="0">
              <a:buNone/>
            </a:pPr>
            <a:r>
              <a:rPr lang="cs-CZ" dirty="0"/>
              <a:t>Jednání Rady segmentu probíhá elektronicky.</a:t>
            </a:r>
          </a:p>
          <a:p>
            <a:pPr marL="0" indent="0">
              <a:buNone/>
            </a:pPr>
            <a:r>
              <a:rPr lang="cs-CZ" dirty="0"/>
              <a:t>Návrhy na změny v číselnících:</a:t>
            </a:r>
          </a:p>
          <a:p>
            <a:r>
              <a:rPr lang="cs-CZ" b="1" dirty="0"/>
              <a:t>XYZ</a:t>
            </a:r>
          </a:p>
          <a:p>
            <a:pPr marL="0" indent="0">
              <a:buNone/>
            </a:pPr>
            <a:r>
              <a:rPr lang="cs-CZ" dirty="0"/>
              <a:t>Dochází k rozdělení komerčních zahraničních veletrhů dle následujícího příkladu</a:t>
            </a:r>
          </a:p>
          <a:p>
            <a:pPr marL="0" indent="0">
              <a:buNone/>
            </a:pPr>
            <a:r>
              <a:rPr lang="cs-CZ" dirty="0"/>
              <a:t>X Salone </a:t>
            </a:r>
            <a:r>
              <a:rPr lang="cs-CZ" dirty="0" err="1"/>
              <a:t>del</a:t>
            </a:r>
            <a:r>
              <a:rPr lang="cs-CZ" dirty="0"/>
              <a:t> Mobile - neplacená výběrová plocha nebo výstava</a:t>
            </a:r>
          </a:p>
          <a:p>
            <a:pPr marL="0" indent="0">
              <a:buNone/>
            </a:pPr>
            <a:r>
              <a:rPr lang="cs-CZ" dirty="0"/>
              <a:t>Y Salone </a:t>
            </a:r>
            <a:r>
              <a:rPr lang="cs-CZ" dirty="0" err="1"/>
              <a:t>del</a:t>
            </a:r>
            <a:r>
              <a:rPr lang="cs-CZ" dirty="0"/>
              <a:t> Mobile - placená výběrová plocha nebo výstava</a:t>
            </a:r>
          </a:p>
          <a:p>
            <a:pPr marL="0" indent="0">
              <a:buNone/>
            </a:pPr>
            <a:r>
              <a:rPr lang="cs-CZ" dirty="0"/>
              <a:t>Z Salone </a:t>
            </a:r>
            <a:r>
              <a:rPr lang="cs-CZ" dirty="0" err="1"/>
              <a:t>del</a:t>
            </a:r>
            <a:r>
              <a:rPr lang="cs-CZ" dirty="0"/>
              <a:t> Mobile - placená výstavní plocha</a:t>
            </a:r>
          </a:p>
          <a:p>
            <a:endParaRPr lang="cs-CZ" dirty="0"/>
          </a:p>
          <a:p>
            <a:r>
              <a:rPr lang="cs-CZ" dirty="0"/>
              <a:t>K dalším změnám v číselnících či manuálu segmentu nedochází.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67366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Činnost segmentů a návrh změn v manuálech a číselnících segmentů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b="1" dirty="0"/>
              <a:t>Segment Hudba:</a:t>
            </a:r>
          </a:p>
          <a:p>
            <a:pPr marL="0" indent="0">
              <a:buNone/>
            </a:pPr>
            <a:r>
              <a:rPr lang="cs-CZ" dirty="0"/>
              <a:t>Schůze Rady segmentu proběhla 17. 10. 2019</a:t>
            </a:r>
          </a:p>
          <a:p>
            <a:pPr marL="0" indent="0">
              <a:buNone/>
            </a:pPr>
            <a:r>
              <a:rPr lang="cs-CZ" dirty="0"/>
              <a:t>Navrhované změny v číselnících:</a:t>
            </a:r>
          </a:p>
          <a:p>
            <a:pPr marL="0" indent="0">
              <a:buNone/>
            </a:pPr>
            <a:r>
              <a:rPr lang="cs-CZ" dirty="0"/>
              <a:t>Segment zašle úpravy pro číselník činností do 1. 11. 2019 a číselník institucí a ocenění do 10. 11. 2019, a to z důvodu stávajícího uzavření aplikace. </a:t>
            </a:r>
          </a:p>
          <a:p>
            <a:pPr marL="0" indent="0">
              <a:buNone/>
            </a:pPr>
            <a:r>
              <a:rPr lang="cs-CZ" dirty="0"/>
              <a:t>Rada segmentu ovšem upustila od uvažovaného rozdělení Segmentu Hudba na dva </a:t>
            </a:r>
            <a:r>
              <a:rPr lang="cs-CZ" dirty="0" err="1"/>
              <a:t>podsegmenty</a:t>
            </a:r>
            <a:r>
              <a:rPr lang="cs-CZ" dirty="0"/>
              <a:t>.</a:t>
            </a:r>
          </a:p>
          <a:p>
            <a:pPr marL="0" indent="0">
              <a:buNone/>
            </a:pPr>
            <a:r>
              <a:rPr lang="cs-CZ" dirty="0"/>
              <a:t>Rozsáhlejší úpravy v číselnících a v manuálu tedy nejsou plánovány.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07152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Činnost segmentů a návrh změn v manuálech a číselnících segmentů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b="1" dirty="0"/>
              <a:t>Segment Literatura: </a:t>
            </a:r>
          </a:p>
          <a:p>
            <a:pPr marL="0" indent="0">
              <a:buNone/>
            </a:pPr>
            <a:r>
              <a:rPr lang="cs-CZ" dirty="0"/>
              <a:t>Jednání Rady segmentu probíhá elektronicky.</a:t>
            </a:r>
          </a:p>
          <a:p>
            <a:pPr marL="0" indent="0">
              <a:buNone/>
            </a:pPr>
            <a:r>
              <a:rPr lang="cs-CZ" dirty="0"/>
              <a:t>Navrhované změny v číselnících:</a:t>
            </a:r>
          </a:p>
          <a:p>
            <a:r>
              <a:rPr lang="cs-CZ" b="1" dirty="0"/>
              <a:t>XYZ</a:t>
            </a:r>
          </a:p>
          <a:p>
            <a:pPr marL="0" indent="0">
              <a:buNone/>
            </a:pPr>
            <a:r>
              <a:rPr lang="cs-CZ" dirty="0"/>
              <a:t>V rámci číselníků bude zavedeno zařazení některých prestižních nakladatelství do kategorie X.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Jiné změny v číselnících či manuálech Rada segmentu neplánuje.</a:t>
            </a:r>
          </a:p>
        </p:txBody>
      </p:sp>
    </p:spTree>
    <p:extLst>
      <p:ext uri="{BB962C8B-B14F-4D97-AF65-F5344CB8AC3E}">
        <p14:creationId xmlns:p14="http://schemas.microsoft.com/office/powerpoint/2010/main" val="238012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Činnost segmentů a návrh změn v manuálech a číselnících segmentů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b="1" dirty="0"/>
              <a:t>Segment Scénická umění:</a:t>
            </a:r>
          </a:p>
          <a:p>
            <a:pPr marL="0" indent="0">
              <a:buNone/>
            </a:pPr>
            <a:r>
              <a:rPr lang="cs-CZ" dirty="0"/>
              <a:t>Schůze Rady segmentu proběhla 26. 9. 2019</a:t>
            </a:r>
          </a:p>
          <a:p>
            <a:pPr marL="0" indent="0">
              <a:buNone/>
            </a:pPr>
            <a:r>
              <a:rPr lang="cs-CZ" dirty="0"/>
              <a:t>Navrhované změny v číselnících:</a:t>
            </a:r>
          </a:p>
          <a:p>
            <a:r>
              <a:rPr lang="cs-CZ" b="1" dirty="0"/>
              <a:t>KLM </a:t>
            </a:r>
          </a:p>
          <a:p>
            <a:pPr marL="0" indent="0">
              <a:buNone/>
            </a:pPr>
            <a:r>
              <a:rPr lang="cs-CZ" dirty="0"/>
              <a:t>– </a:t>
            </a:r>
            <a:r>
              <a:rPr lang="en-US" dirty="0" err="1"/>
              <a:t>Rada</a:t>
            </a:r>
            <a:r>
              <a:rPr lang="en-US" dirty="0"/>
              <a:t> se </a:t>
            </a:r>
            <a:r>
              <a:rPr lang="en-US" dirty="0" err="1"/>
              <a:t>shodla</a:t>
            </a:r>
            <a:r>
              <a:rPr lang="en-US" dirty="0"/>
              <a:t> </a:t>
            </a:r>
            <a:r>
              <a:rPr lang="cs-CZ" dirty="0"/>
              <a:t>na tom, že v rámci </a:t>
            </a:r>
            <a:r>
              <a:rPr lang="cs-CZ" b="1" dirty="0"/>
              <a:t>kategorie Scénický projekt – Inscenace</a:t>
            </a:r>
            <a:r>
              <a:rPr lang="cs-CZ" dirty="0"/>
              <a:t> (</a:t>
            </a:r>
            <a:r>
              <a:rPr lang="cs-CZ" dirty="0" err="1"/>
              <a:t>činoherní</a:t>
            </a:r>
            <a:r>
              <a:rPr lang="cs-CZ" dirty="0"/>
              <a:t> divadlo, </a:t>
            </a:r>
            <a:r>
              <a:rPr lang="cs-CZ" dirty="0" err="1"/>
              <a:t>loutkove</a:t>
            </a:r>
            <a:r>
              <a:rPr lang="cs-CZ" dirty="0"/>
              <a:t>́, hudební́ divadlo, opera, melodram, </a:t>
            </a:r>
            <a:r>
              <a:rPr lang="cs-CZ" dirty="0" err="1"/>
              <a:t>muzikál</a:t>
            </a:r>
            <a:r>
              <a:rPr lang="cs-CZ" dirty="0"/>
              <a:t>, performativní interakce, </a:t>
            </a:r>
            <a:r>
              <a:rPr lang="cs-CZ" dirty="0" err="1"/>
              <a:t>site</a:t>
            </a:r>
            <a:r>
              <a:rPr lang="cs-CZ" dirty="0"/>
              <a:t> </a:t>
            </a:r>
            <a:r>
              <a:rPr lang="cs-CZ" dirty="0" err="1"/>
              <a:t>specific</a:t>
            </a:r>
            <a:r>
              <a:rPr lang="cs-CZ" dirty="0"/>
              <a:t> atd.) bude zavedena speciální kategorizace rozsahu pro inscenace pro dětského diváka, kde: K  = 60 min a více, L = 30 – 60 minut, M = méně než 30 minut.</a:t>
            </a:r>
          </a:p>
          <a:p>
            <a:r>
              <a:rPr lang="cs-CZ" dirty="0"/>
              <a:t>Změny v manuálu segmentu krátce představí </a:t>
            </a:r>
            <a:r>
              <a:rPr lang="cs-CZ" dirty="0" err="1"/>
              <a:t>garantka</a:t>
            </a:r>
            <a:r>
              <a:rPr lang="cs-CZ" dirty="0"/>
              <a:t> docentka Blanka Chládková.</a:t>
            </a:r>
          </a:p>
          <a:p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99217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Činnost segmentů a návrh změn v manuálech a číselnících segmentů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cs-CZ" b="1" dirty="0"/>
              <a:t>Segment Výtvarná umění:</a:t>
            </a:r>
          </a:p>
          <a:p>
            <a:pPr marL="0" indent="0">
              <a:buNone/>
            </a:pPr>
            <a:r>
              <a:rPr lang="cs-CZ" dirty="0"/>
              <a:t>Schůze Pléna a Rady segmentu proběhla 4. 10. 2019</a:t>
            </a:r>
          </a:p>
          <a:p>
            <a:pPr marL="0" indent="0">
              <a:buNone/>
            </a:pPr>
            <a:r>
              <a:rPr lang="cs-CZ" dirty="0"/>
              <a:t>Navrhované změny v číselnících:</a:t>
            </a:r>
          </a:p>
          <a:p>
            <a:r>
              <a:rPr lang="cs-CZ" b="1" dirty="0"/>
              <a:t>XYZ</a:t>
            </a:r>
            <a:r>
              <a:rPr lang="cs-CZ" dirty="0"/>
              <a:t> </a:t>
            </a:r>
          </a:p>
          <a:p>
            <a:pPr marL="0" indent="0">
              <a:buNone/>
            </a:pPr>
            <a:r>
              <a:rPr lang="cs-CZ" dirty="0"/>
              <a:t>Rada projednala návrhy na přeřazení zhruba 10 institucí v rámci tohoto číselníku. V současné době probíhá certifikace těchto návrhů.</a:t>
            </a:r>
          </a:p>
          <a:p>
            <a:r>
              <a:rPr lang="cs-CZ" b="1" dirty="0"/>
              <a:t>KLM</a:t>
            </a:r>
          </a:p>
          <a:p>
            <a:pPr marL="0" indent="0">
              <a:buNone/>
            </a:pPr>
            <a:r>
              <a:rPr lang="cs-CZ" dirty="0"/>
              <a:t>Rada nenavrhuje změny v tomto číselníku.</a:t>
            </a:r>
          </a:p>
          <a:p>
            <a:r>
              <a:rPr lang="cs-CZ" b="1" dirty="0"/>
              <a:t>ABCD a manuál </a:t>
            </a:r>
            <a:r>
              <a:rPr lang="cs-CZ" b="1" dirty="0" err="1"/>
              <a:t>podsegmentu</a:t>
            </a:r>
            <a:r>
              <a:rPr lang="cs-CZ" b="1" dirty="0"/>
              <a:t> Restaurování </a:t>
            </a:r>
          </a:p>
          <a:p>
            <a:pPr marL="0" indent="0">
              <a:buNone/>
            </a:pPr>
            <a:r>
              <a:rPr lang="cs-CZ" dirty="0"/>
              <a:t>Na úrovni Rady i reprezentantů klíčových zapisujících pracovišť probíhá diskuze ohledně definování číselníku a především charakteru výstupů v tomto </a:t>
            </a:r>
            <a:r>
              <a:rPr lang="cs-CZ" dirty="0" err="1"/>
              <a:t>podsegmentu</a:t>
            </a:r>
            <a:r>
              <a:rPr lang="cs-CZ" dirty="0"/>
              <a:t>. Nedošlo ovšem zatím ke shodě. Úpravy pro sběry za rok 2019 tedy budou minimální.</a:t>
            </a:r>
          </a:p>
          <a:p>
            <a:pPr marL="0" indent="0">
              <a:buNone/>
            </a:pP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39295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cs-CZ" b="1" dirty="0"/>
              <a:t>Seminář pro vkladatele </a:t>
            </a:r>
            <a:r>
              <a:rPr lang="cs-CZ" b="1" dirty="0" smtClean="0"/>
              <a:t>– 28. 11. 2019. MŠMT, C081</a:t>
            </a:r>
            <a:br>
              <a:rPr lang="cs-CZ" b="1" dirty="0" smtClean="0"/>
            </a:br>
            <a:r>
              <a:rPr lang="cs-CZ" b="1" dirty="0" smtClean="0"/>
              <a:t> </a:t>
            </a:r>
            <a:r>
              <a:rPr lang="cs-CZ" b="1" dirty="0"/>
              <a:t>program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cs-CZ" b="1" dirty="0"/>
              <a:t>Úvod </a:t>
            </a:r>
          </a:p>
          <a:p>
            <a:r>
              <a:rPr lang="cs-CZ" b="1" dirty="0"/>
              <a:t>RUV jako nástroj pro registrování a srovnávání výstupů z tvůrčí umělecké činnosti na českých vysokých školách (prof. Koleček)</a:t>
            </a:r>
            <a:endParaRPr lang="cs-CZ" dirty="0"/>
          </a:p>
          <a:p>
            <a:r>
              <a:rPr lang="cs-CZ" b="1" dirty="0"/>
              <a:t>Systém tří kriteriálního zařazování výstupů v rámci RUV (doc. Talašová) </a:t>
            </a:r>
            <a:endParaRPr lang="cs-CZ" dirty="0"/>
          </a:p>
          <a:p>
            <a:r>
              <a:rPr lang="cs-CZ" b="1" dirty="0"/>
              <a:t>RUV a proces zapisování, srovnávacího hodnocení, certifikace a případného přehodnocování výstupů (prof. Koleček)</a:t>
            </a:r>
            <a:endParaRPr lang="cs-CZ" dirty="0"/>
          </a:p>
          <a:p>
            <a:r>
              <a:rPr lang="cs-CZ" b="1" dirty="0"/>
              <a:t>Segmenty RUV a jejich kritéria, číselníky a manuály (garanti segmentů)</a:t>
            </a:r>
            <a:endParaRPr lang="cs-CZ" dirty="0"/>
          </a:p>
          <a:p>
            <a:r>
              <a:rPr lang="cs-CZ" b="1" dirty="0"/>
              <a:t>Aplikace RUV jako nástroj pro zapisování a zařazování výstupů (doktor Holeček)</a:t>
            </a:r>
            <a:endParaRPr lang="cs-CZ" dirty="0"/>
          </a:p>
          <a:p>
            <a:r>
              <a:rPr lang="cs-CZ" b="1" dirty="0"/>
              <a:t>Jak se dozvědět a jak komunikovat o RUV (Ing. Marková)</a:t>
            </a:r>
            <a:endParaRPr lang="cs-CZ" dirty="0"/>
          </a:p>
          <a:p>
            <a:r>
              <a:rPr lang="cs-CZ" b="1" dirty="0"/>
              <a:t>Diskuze – dotazy z pléna</a:t>
            </a:r>
            <a:endParaRPr lang="cs-CZ" dirty="0"/>
          </a:p>
          <a:p>
            <a:r>
              <a:rPr lang="cs-CZ" b="1" dirty="0"/>
              <a:t>Závěr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22950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Navrhované úpravy a údržba Aplikace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endParaRPr lang="cs-CZ" b="1" dirty="0"/>
          </a:p>
          <a:p>
            <a:r>
              <a:rPr lang="cs-CZ" dirty="0"/>
              <a:t>Nejdůležitější další navrhované úpravy Aplikace</a:t>
            </a:r>
          </a:p>
          <a:p>
            <a:pPr lvl="1"/>
            <a:r>
              <a:rPr lang="cs-CZ" dirty="0"/>
              <a:t>Opravy a důkladné testování procesu pro výpočet bodů</a:t>
            </a:r>
          </a:p>
          <a:p>
            <a:pPr lvl="1"/>
            <a:r>
              <a:rPr lang="cs-CZ" dirty="0"/>
              <a:t>Zavedení režimu „jen pro čtení“</a:t>
            </a:r>
          </a:p>
          <a:p>
            <a:pPr lvl="2"/>
            <a:r>
              <a:rPr lang="cs-CZ" dirty="0"/>
              <a:t>Pokud bude tento režim aktivní, uživatelé se dostanou do Aplikace RUV. Nebudou zde ale moci měnit data.</a:t>
            </a:r>
          </a:p>
          <a:p>
            <a:pPr lvl="2"/>
            <a:r>
              <a:rPr lang="cs-CZ" dirty="0"/>
              <a:t>Snaha omezit úplné odstávky Aplikace RUV. Např. během výpočtu bodů by se uživatelé příště dostali ke svým datům, jen by je dočasně během výpočtu nemohli měnit.</a:t>
            </a:r>
          </a:p>
          <a:p>
            <a:pPr lvl="1"/>
            <a:r>
              <a:rPr lang="cs-CZ" dirty="0"/>
              <a:t>Druhá fáze úprav pro nové </a:t>
            </a:r>
            <a:r>
              <a:rPr lang="cs-CZ" dirty="0" err="1"/>
              <a:t>podsegmenty</a:t>
            </a:r>
            <a:endParaRPr lang="cs-CZ" dirty="0"/>
          </a:p>
          <a:p>
            <a:pPr lvl="2"/>
            <a:r>
              <a:rPr lang="cs-CZ" dirty="0"/>
              <a:t>Možnost mít číselníky druhů činností, ABCD a KLM zvlášť pro jednotlivé </a:t>
            </a:r>
            <a:r>
              <a:rPr lang="cs-CZ" dirty="0" err="1"/>
              <a:t>podsegmenty</a:t>
            </a:r>
            <a:endParaRPr lang="cs-CZ" dirty="0"/>
          </a:p>
          <a:p>
            <a:pPr lvl="2"/>
            <a:r>
              <a:rPr lang="cs-CZ" dirty="0"/>
              <a:t>Možnost rozdělit číselník institucí uvedení (Architektura)</a:t>
            </a:r>
          </a:p>
          <a:p>
            <a:pPr lvl="1"/>
            <a:r>
              <a:rPr lang="cs-CZ" dirty="0"/>
              <a:t>Hromadné mazání institucí uvedení a ocenění</a:t>
            </a:r>
          </a:p>
          <a:p>
            <a:pPr lvl="1"/>
            <a:r>
              <a:rPr lang="cs-CZ" dirty="0"/>
              <a:t>Opravy sestav pro analýzu dat</a:t>
            </a:r>
          </a:p>
          <a:p>
            <a:pPr lvl="1"/>
            <a:r>
              <a:rPr lang="cs-CZ" dirty="0"/>
              <a:t>Změna výchozího kódu u nových institucí uvedení a ocenění</a:t>
            </a:r>
          </a:p>
        </p:txBody>
      </p:sp>
    </p:spTree>
    <p:extLst>
      <p:ext uri="{BB962C8B-B14F-4D97-AF65-F5344CB8AC3E}">
        <p14:creationId xmlns:p14="http://schemas.microsoft.com/office/powerpoint/2010/main" val="3258652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1676400" y="244192"/>
            <a:ext cx="10515600" cy="2852737"/>
          </a:xfrm>
        </p:spPr>
        <p:txBody>
          <a:bodyPr/>
          <a:lstStyle/>
          <a:p>
            <a:r>
              <a:rPr lang="cs-CZ" dirty="0">
                <a:latin typeface="+mn-lt"/>
              </a:rPr>
              <a:t>Děkuji Vám za pozornost.</a:t>
            </a:r>
          </a:p>
        </p:txBody>
      </p:sp>
    </p:spTree>
    <p:extLst>
      <p:ext uri="{BB962C8B-B14F-4D97-AF65-F5344CB8AC3E}">
        <p14:creationId xmlns:p14="http://schemas.microsoft.com/office/powerpoint/2010/main" val="2437837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/>
            </a:r>
            <a:br>
              <a:rPr lang="cs-CZ" b="1" dirty="0"/>
            </a:br>
            <a:r>
              <a:rPr lang="cs-CZ" b="1" dirty="0"/>
              <a:t>Program zasedání Rady RUV</a:t>
            </a:r>
          </a:p>
        </p:txBody>
      </p:sp>
      <p:sp>
        <p:nvSpPr>
          <p:cNvPr id="5" name="Podnadpis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cs-CZ" dirty="0"/>
              <a:t>Statut Rady RUV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/>
              <a:t>Analýza výstupů RUV – sběr 2018 – doc. Talašová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/>
              <a:t>Harmonogram sběrů 2019/2020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/>
              <a:t>Úpravy číselníků a manuálů segmentů pro sběry RUV za rok 2019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/>
              <a:t>Seminář pro vkladatele – program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/>
              <a:t>Aplikace – plánované změny (tvorba </a:t>
            </a:r>
            <a:r>
              <a:rPr lang="cs-CZ" dirty="0" err="1"/>
              <a:t>podsegmentů</a:t>
            </a:r>
            <a:r>
              <a:rPr lang="cs-CZ" dirty="0"/>
              <a:t>)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/>
              <a:t>Různé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45979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96286" y="1837189"/>
            <a:ext cx="11038514" cy="443502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cs-CZ" b="1" dirty="0"/>
          </a:p>
          <a:p>
            <a:pPr marL="0" indent="0" algn="ctr">
              <a:buNone/>
            </a:pPr>
            <a:endParaRPr lang="cs-CZ" b="1" dirty="0"/>
          </a:p>
          <a:p>
            <a:pPr marL="0" indent="0" algn="ctr">
              <a:buNone/>
            </a:pPr>
            <a:r>
              <a:rPr lang="cs-CZ" sz="4400" b="1" dirty="0"/>
              <a:t>Analýza výsledků tvůrčí umělecké činnosti a jejich hodnocení (data RUV za rok 2018)</a:t>
            </a:r>
            <a:endParaRPr lang="cs-CZ" sz="4400" dirty="0"/>
          </a:p>
        </p:txBody>
      </p:sp>
    </p:spTree>
    <p:extLst>
      <p:ext uri="{BB962C8B-B14F-4D97-AF65-F5344CB8AC3E}">
        <p14:creationId xmlns:p14="http://schemas.microsoft.com/office/powerpoint/2010/main" val="2245016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816746"/>
          </a:xfrm>
        </p:spPr>
        <p:txBody>
          <a:bodyPr>
            <a:normAutofit/>
          </a:bodyPr>
          <a:lstStyle/>
          <a:p>
            <a:pPr algn="ctr"/>
            <a:r>
              <a:rPr lang="cs-CZ" sz="2000" b="1" dirty="0">
                <a:solidFill>
                  <a:srgbClr val="333333"/>
                </a:solidFill>
              </a:rPr>
              <a:t>Body za VŠ - 2018</a:t>
            </a:r>
            <a:endParaRPr lang="cs-CZ" sz="2000" b="1" dirty="0"/>
          </a:p>
        </p:txBody>
      </p:sp>
      <p:graphicFrame>
        <p:nvGraphicFramePr>
          <p:cNvPr id="3" name="Tabulk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4982617"/>
              </p:ext>
            </p:extLst>
          </p:nvPr>
        </p:nvGraphicFramePr>
        <p:xfrm>
          <a:off x="1037492" y="633058"/>
          <a:ext cx="10093569" cy="590840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210593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980496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980496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980496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980496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980496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980496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</a:tblGrid>
              <a:tr h="481137">
                <a:tc>
                  <a:txBody>
                    <a:bodyPr/>
                    <a:lstStyle/>
                    <a:p>
                      <a:pPr algn="l" fontAlgn="ctr"/>
                      <a:r>
                        <a:rPr lang="cs-CZ" sz="800" u="none" strike="noStrike" dirty="0">
                          <a:effectLst/>
                        </a:rPr>
                        <a:t>Název</a:t>
                      </a:r>
                      <a:endParaRPr lang="cs-CZ" sz="8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93" marR="7593" marT="759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800" u="none" strike="noStrike">
                          <a:effectLst/>
                        </a:rPr>
                        <a:t>2014</a:t>
                      </a:r>
                      <a:endParaRPr lang="cs-CZ" sz="8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93" marR="7593" marT="759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800" u="none" strike="noStrike" dirty="0">
                          <a:effectLst/>
                        </a:rPr>
                        <a:t>2015</a:t>
                      </a:r>
                      <a:endParaRPr lang="cs-CZ" sz="8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93" marR="7593" marT="759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800" u="none" strike="noStrike">
                          <a:effectLst/>
                        </a:rPr>
                        <a:t>2016</a:t>
                      </a:r>
                      <a:endParaRPr lang="cs-CZ" sz="8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93" marR="7593" marT="759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800" u="none" strike="noStrike">
                          <a:effectLst/>
                        </a:rPr>
                        <a:t>2017</a:t>
                      </a:r>
                      <a:endParaRPr lang="cs-CZ" sz="8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93" marR="7593" marT="759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800" u="none" strike="noStrike">
                          <a:effectLst/>
                        </a:rPr>
                        <a:t>2018</a:t>
                      </a:r>
                      <a:endParaRPr lang="cs-CZ" sz="8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93" marR="7593" marT="759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800" u="none" strike="noStrike">
                          <a:effectLst/>
                        </a:rPr>
                        <a:t>Celkem</a:t>
                      </a:r>
                      <a:endParaRPr lang="cs-CZ" sz="8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93" marR="7593" marT="7593" marB="0" anchor="ctr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75354"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u="none" strike="noStrike">
                          <a:effectLst/>
                        </a:rPr>
                        <a:t>Akademie múzických umění v Praze</a:t>
                      </a:r>
                      <a:endParaRPr lang="cs-CZ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93" marR="7593" marT="759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u="none" strike="noStrike">
                          <a:effectLst/>
                        </a:rPr>
                        <a:t>20944,66</a:t>
                      </a:r>
                      <a:endParaRPr lang="cs-CZ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93" marR="7593" marT="759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u="none" strike="noStrike">
                          <a:effectLst/>
                        </a:rPr>
                        <a:t>22572,72</a:t>
                      </a:r>
                      <a:endParaRPr lang="cs-CZ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93" marR="7593" marT="759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u="none" strike="noStrike">
                          <a:effectLst/>
                        </a:rPr>
                        <a:t>25755,95</a:t>
                      </a:r>
                      <a:endParaRPr lang="cs-CZ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93" marR="7593" marT="759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u="none" strike="noStrike">
                          <a:effectLst/>
                        </a:rPr>
                        <a:t>23040,61</a:t>
                      </a:r>
                      <a:endParaRPr lang="cs-CZ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93" marR="7593" marT="759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u="none" strike="noStrike">
                          <a:effectLst/>
                        </a:rPr>
                        <a:t>21905,05</a:t>
                      </a:r>
                      <a:endParaRPr lang="cs-CZ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93" marR="7593" marT="759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u="none" strike="noStrike">
                          <a:effectLst/>
                        </a:rPr>
                        <a:t>114218,99</a:t>
                      </a:r>
                      <a:endParaRPr lang="cs-CZ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93" marR="7593" marT="7593" marB="0" anchor="b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75354"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u="none" strike="noStrike">
                          <a:effectLst/>
                        </a:rPr>
                        <a:t>Akademie výtvarných umění v Praze</a:t>
                      </a:r>
                      <a:endParaRPr lang="cs-CZ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93" marR="7593" marT="759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u="none" strike="noStrike">
                          <a:effectLst/>
                        </a:rPr>
                        <a:t>6900,04</a:t>
                      </a:r>
                      <a:endParaRPr lang="cs-CZ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93" marR="7593" marT="759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u="none" strike="noStrike">
                          <a:effectLst/>
                        </a:rPr>
                        <a:t>7771,52</a:t>
                      </a:r>
                      <a:endParaRPr lang="cs-CZ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93" marR="7593" marT="759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u="none" strike="noStrike">
                          <a:effectLst/>
                        </a:rPr>
                        <a:t>7112,44</a:t>
                      </a:r>
                      <a:endParaRPr lang="cs-CZ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93" marR="7593" marT="759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u="none" strike="noStrike">
                          <a:effectLst/>
                        </a:rPr>
                        <a:t>7258,83</a:t>
                      </a:r>
                      <a:endParaRPr lang="cs-CZ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93" marR="7593" marT="759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u="none" strike="noStrike">
                          <a:effectLst/>
                        </a:rPr>
                        <a:t>9182,42</a:t>
                      </a:r>
                      <a:endParaRPr lang="cs-CZ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93" marR="7593" marT="759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u="none" strike="noStrike">
                          <a:effectLst/>
                        </a:rPr>
                        <a:t>38225,25</a:t>
                      </a:r>
                      <a:endParaRPr lang="cs-CZ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93" marR="7593" marT="7593" marB="0" anchor="b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175354"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u="none" strike="noStrike">
                          <a:effectLst/>
                        </a:rPr>
                        <a:t>Archip s.r.o.</a:t>
                      </a:r>
                      <a:endParaRPr lang="cs-CZ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93" marR="7593" marT="75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93" marR="7593" marT="75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93" marR="7593" marT="759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u="none" strike="noStrike">
                          <a:effectLst/>
                        </a:rPr>
                        <a:t>43,00</a:t>
                      </a:r>
                      <a:endParaRPr lang="cs-CZ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93" marR="7593" marT="759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u="none" strike="noStrike">
                          <a:effectLst/>
                        </a:rPr>
                        <a:t>170,87</a:t>
                      </a:r>
                      <a:endParaRPr lang="cs-CZ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93" marR="7593" marT="759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u="none" strike="noStrike">
                          <a:effectLst/>
                        </a:rPr>
                        <a:t>304,82</a:t>
                      </a:r>
                      <a:endParaRPr lang="cs-CZ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93" marR="7593" marT="759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u="none" strike="noStrike">
                          <a:effectLst/>
                        </a:rPr>
                        <a:t>518,69</a:t>
                      </a:r>
                      <a:endParaRPr lang="cs-CZ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93" marR="7593" marT="7593" marB="0" anchor="b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175354"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u="none" strike="noStrike">
                          <a:effectLst/>
                        </a:rPr>
                        <a:t>ART &amp; DESIGN INSTITUT, s.r.o.</a:t>
                      </a:r>
                      <a:endParaRPr lang="cs-CZ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93" marR="7593" marT="75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93" marR="7593" marT="75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93" marR="7593" marT="759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u="none" strike="noStrike">
                          <a:effectLst/>
                        </a:rPr>
                        <a:t>0,00</a:t>
                      </a:r>
                      <a:endParaRPr lang="cs-CZ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93" marR="7593" marT="759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u="none" strike="noStrike">
                          <a:effectLst/>
                        </a:rPr>
                        <a:t>660,00</a:t>
                      </a:r>
                      <a:endParaRPr lang="cs-CZ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93" marR="7593" marT="759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u="none" strike="noStrike">
                          <a:effectLst/>
                        </a:rPr>
                        <a:t>493,60</a:t>
                      </a:r>
                      <a:endParaRPr lang="cs-CZ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93" marR="7593" marT="759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u="none" strike="noStrike">
                          <a:effectLst/>
                        </a:rPr>
                        <a:t>1153,60</a:t>
                      </a:r>
                      <a:endParaRPr lang="cs-CZ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93" marR="7593" marT="7593" marB="0" anchor="b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175354"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u="none" strike="noStrike">
                          <a:effectLst/>
                        </a:rPr>
                        <a:t>Česká zemědělská univerzita v Praze</a:t>
                      </a:r>
                      <a:endParaRPr lang="cs-CZ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93" marR="7593" marT="759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u="none" strike="noStrike">
                          <a:effectLst/>
                        </a:rPr>
                        <a:t>415,00</a:t>
                      </a:r>
                      <a:endParaRPr lang="cs-CZ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93" marR="7593" marT="759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u="none" strike="noStrike">
                          <a:effectLst/>
                        </a:rPr>
                        <a:t>270,50</a:t>
                      </a:r>
                      <a:endParaRPr lang="cs-CZ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93" marR="7593" marT="759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u="none" strike="noStrike">
                          <a:effectLst/>
                        </a:rPr>
                        <a:t>307,44</a:t>
                      </a:r>
                      <a:endParaRPr lang="cs-CZ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93" marR="7593" marT="759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u="none" strike="noStrike">
                          <a:effectLst/>
                        </a:rPr>
                        <a:t>499,84</a:t>
                      </a:r>
                      <a:endParaRPr lang="cs-CZ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93" marR="7593" marT="759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u="none" strike="noStrike">
                          <a:effectLst/>
                        </a:rPr>
                        <a:t>461,70</a:t>
                      </a:r>
                      <a:endParaRPr lang="cs-CZ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93" marR="7593" marT="759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u="none" strike="noStrike">
                          <a:effectLst/>
                        </a:rPr>
                        <a:t>1954,48</a:t>
                      </a:r>
                      <a:endParaRPr lang="cs-CZ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93" marR="7593" marT="7593" marB="0" anchor="b"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175354"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u="none" strike="noStrike">
                          <a:effectLst/>
                        </a:rPr>
                        <a:t>České vysoké učení technické v Praze</a:t>
                      </a:r>
                      <a:endParaRPr lang="cs-CZ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93" marR="7593" marT="759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u="none" strike="noStrike">
                          <a:effectLst/>
                        </a:rPr>
                        <a:t>11307,84</a:t>
                      </a:r>
                      <a:endParaRPr lang="cs-CZ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93" marR="7593" marT="759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u="none" strike="noStrike">
                          <a:effectLst/>
                        </a:rPr>
                        <a:t>11239,16</a:t>
                      </a:r>
                      <a:endParaRPr lang="cs-CZ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93" marR="7593" marT="759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u="none" strike="noStrike">
                          <a:effectLst/>
                        </a:rPr>
                        <a:t>8799,09</a:t>
                      </a:r>
                      <a:endParaRPr lang="cs-CZ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93" marR="7593" marT="759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u="none" strike="noStrike">
                          <a:effectLst/>
                        </a:rPr>
                        <a:t>13963,04</a:t>
                      </a:r>
                      <a:endParaRPr lang="cs-CZ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93" marR="7593" marT="759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u="none" strike="noStrike">
                          <a:effectLst/>
                        </a:rPr>
                        <a:t>13627,05</a:t>
                      </a:r>
                      <a:endParaRPr lang="cs-CZ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93" marR="7593" marT="759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u="none" strike="noStrike">
                          <a:effectLst/>
                        </a:rPr>
                        <a:t>58936,18</a:t>
                      </a:r>
                      <a:endParaRPr lang="cs-CZ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93" marR="7593" marT="7593" marB="0" anchor="b"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175354"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u="none" strike="noStrike">
                          <a:effectLst/>
                        </a:rPr>
                        <a:t>Filmová akademie Miroslava Ondříčka v Písku, o.p.s.</a:t>
                      </a:r>
                      <a:endParaRPr lang="cs-CZ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93" marR="7593" marT="75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93" marR="7593" marT="75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93" marR="7593" marT="759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u="none" strike="noStrike">
                          <a:effectLst/>
                        </a:rPr>
                        <a:t>917,26</a:t>
                      </a:r>
                      <a:endParaRPr lang="cs-CZ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93" marR="7593" marT="759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u="none" strike="noStrike">
                          <a:effectLst/>
                        </a:rPr>
                        <a:t>596,50</a:t>
                      </a:r>
                      <a:endParaRPr lang="cs-CZ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93" marR="7593" marT="759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u="none" strike="noStrike">
                          <a:effectLst/>
                        </a:rPr>
                        <a:t>253,00</a:t>
                      </a:r>
                      <a:endParaRPr lang="cs-CZ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93" marR="7593" marT="759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u="none" strike="noStrike">
                          <a:effectLst/>
                        </a:rPr>
                        <a:t>1766,76</a:t>
                      </a:r>
                      <a:endParaRPr lang="cs-CZ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93" marR="7593" marT="7593" marB="0" anchor="b"/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175354"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u="none" strike="noStrike">
                          <a:effectLst/>
                        </a:rPr>
                        <a:t>Janáčkova akademie múzických umění v Brně</a:t>
                      </a:r>
                      <a:endParaRPr lang="cs-CZ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93" marR="7593" marT="759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u="none" strike="noStrike">
                          <a:effectLst/>
                        </a:rPr>
                        <a:t>16532,29</a:t>
                      </a:r>
                      <a:endParaRPr lang="cs-CZ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93" marR="7593" marT="759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u="none" strike="noStrike">
                          <a:effectLst/>
                        </a:rPr>
                        <a:t>12469,20</a:t>
                      </a:r>
                      <a:endParaRPr lang="cs-CZ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93" marR="7593" marT="759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u="none" strike="noStrike">
                          <a:effectLst/>
                        </a:rPr>
                        <a:t>12898,45</a:t>
                      </a:r>
                      <a:endParaRPr lang="cs-CZ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93" marR="7593" marT="759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u="none" strike="noStrike">
                          <a:effectLst/>
                        </a:rPr>
                        <a:t>10917,55</a:t>
                      </a:r>
                      <a:endParaRPr lang="cs-CZ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93" marR="7593" marT="759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u="none" strike="noStrike">
                          <a:effectLst/>
                        </a:rPr>
                        <a:t>9817,80</a:t>
                      </a:r>
                      <a:endParaRPr lang="cs-CZ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93" marR="7593" marT="759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u="none" strike="noStrike">
                          <a:effectLst/>
                        </a:rPr>
                        <a:t>62635,29</a:t>
                      </a:r>
                      <a:endParaRPr lang="cs-CZ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93" marR="7593" marT="7593" marB="0" anchor="b"/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175354"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u="none" strike="noStrike">
                          <a:effectLst/>
                        </a:rPr>
                        <a:t>Jihočeská univerzita v Českých Budějovicích</a:t>
                      </a:r>
                      <a:endParaRPr lang="cs-CZ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93" marR="7593" marT="759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u="none" strike="noStrike">
                          <a:effectLst/>
                        </a:rPr>
                        <a:t>868,00</a:t>
                      </a:r>
                      <a:endParaRPr lang="cs-CZ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93" marR="7593" marT="759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u="none" strike="noStrike">
                          <a:effectLst/>
                        </a:rPr>
                        <a:t>1081,00</a:t>
                      </a:r>
                      <a:endParaRPr lang="cs-CZ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93" marR="7593" marT="759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u="none" strike="noStrike">
                          <a:effectLst/>
                        </a:rPr>
                        <a:t>619,50</a:t>
                      </a:r>
                      <a:endParaRPr lang="cs-CZ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93" marR="7593" marT="759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u="none" strike="noStrike">
                          <a:effectLst/>
                        </a:rPr>
                        <a:t>533,00</a:t>
                      </a:r>
                      <a:endParaRPr lang="cs-CZ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93" marR="7593" marT="759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u="none" strike="noStrike">
                          <a:effectLst/>
                        </a:rPr>
                        <a:t>985,23</a:t>
                      </a:r>
                      <a:endParaRPr lang="cs-CZ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93" marR="7593" marT="759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u="none" strike="noStrike">
                          <a:effectLst/>
                        </a:rPr>
                        <a:t>4086,73</a:t>
                      </a:r>
                      <a:endParaRPr lang="cs-CZ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93" marR="7593" marT="7593" marB="0" anchor="b"/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175354"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u="none" strike="noStrike">
                          <a:effectLst/>
                        </a:rPr>
                        <a:t>Masarykova univerzita</a:t>
                      </a:r>
                      <a:endParaRPr lang="cs-CZ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93" marR="7593" marT="759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u="none" strike="noStrike">
                          <a:effectLst/>
                        </a:rPr>
                        <a:t>2003,70</a:t>
                      </a:r>
                      <a:endParaRPr lang="cs-CZ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93" marR="7593" marT="759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u="none" strike="noStrike">
                          <a:effectLst/>
                        </a:rPr>
                        <a:t>2453,30</a:t>
                      </a:r>
                      <a:endParaRPr lang="cs-CZ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93" marR="7593" marT="759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u="none" strike="noStrike">
                          <a:effectLst/>
                        </a:rPr>
                        <a:t>1835,70</a:t>
                      </a:r>
                      <a:endParaRPr lang="cs-CZ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93" marR="7593" marT="759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u="none" strike="noStrike">
                          <a:effectLst/>
                        </a:rPr>
                        <a:t>1525,42</a:t>
                      </a:r>
                      <a:endParaRPr lang="cs-CZ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93" marR="7593" marT="759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u="none" strike="noStrike">
                          <a:effectLst/>
                        </a:rPr>
                        <a:t>1566,80</a:t>
                      </a:r>
                      <a:endParaRPr lang="cs-CZ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93" marR="7593" marT="759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u="none" strike="noStrike">
                          <a:effectLst/>
                        </a:rPr>
                        <a:t>9384,92</a:t>
                      </a:r>
                      <a:endParaRPr lang="cs-CZ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93" marR="7593" marT="7593" marB="0" anchor="b"/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175354"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u="none" strike="noStrike">
                          <a:effectLst/>
                        </a:rPr>
                        <a:t>Mendelova univerzita v Brně</a:t>
                      </a:r>
                      <a:endParaRPr lang="cs-CZ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93" marR="7593" marT="759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u="none" strike="noStrike">
                          <a:effectLst/>
                        </a:rPr>
                        <a:t>1346,60</a:t>
                      </a:r>
                      <a:endParaRPr lang="cs-CZ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93" marR="7593" marT="759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u="none" strike="noStrike">
                          <a:effectLst/>
                        </a:rPr>
                        <a:t>2351,80</a:t>
                      </a:r>
                      <a:endParaRPr lang="cs-CZ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93" marR="7593" marT="759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u="none" strike="noStrike">
                          <a:effectLst/>
                        </a:rPr>
                        <a:t>2833,25</a:t>
                      </a:r>
                      <a:endParaRPr lang="cs-CZ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93" marR="7593" marT="759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u="none" strike="noStrike">
                          <a:effectLst/>
                        </a:rPr>
                        <a:t>4267,89</a:t>
                      </a:r>
                      <a:endParaRPr lang="cs-CZ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93" marR="7593" marT="759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u="none" strike="noStrike">
                          <a:effectLst/>
                        </a:rPr>
                        <a:t>5828,60</a:t>
                      </a:r>
                      <a:endParaRPr lang="cs-CZ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93" marR="7593" marT="759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u="none" strike="noStrike">
                          <a:effectLst/>
                        </a:rPr>
                        <a:t>16628,14</a:t>
                      </a:r>
                      <a:endParaRPr lang="cs-CZ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93" marR="7593" marT="7593" marB="0" anchor="b"/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  <a:tr h="175354"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u="none" strike="noStrike">
                          <a:effectLst/>
                        </a:rPr>
                        <a:t>Metropolitní univerzita Praha</a:t>
                      </a:r>
                      <a:endParaRPr lang="cs-CZ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93" marR="7593" marT="75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93" marR="7593" marT="75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93" marR="7593" marT="75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93" marR="7593" marT="759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u="none" strike="noStrike">
                          <a:effectLst/>
                        </a:rPr>
                        <a:t>0,00</a:t>
                      </a:r>
                      <a:endParaRPr lang="cs-CZ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93" marR="7593" marT="759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u="none" strike="noStrike">
                          <a:effectLst/>
                        </a:rPr>
                        <a:t>0,00</a:t>
                      </a:r>
                      <a:endParaRPr lang="cs-CZ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93" marR="7593" marT="759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u="none" strike="noStrike">
                          <a:effectLst/>
                        </a:rPr>
                        <a:t>0,00</a:t>
                      </a:r>
                      <a:endParaRPr lang="cs-CZ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93" marR="7593" marT="7593" marB="0" anchor="b"/>
                </a:tc>
                <a:extLst>
                  <a:ext uri="{0D108BD9-81ED-4DB2-BD59-A6C34878D82A}">
                    <a16:rowId xmlns="" xmlns:a16="http://schemas.microsoft.com/office/drawing/2014/main" val="10012"/>
                  </a:ext>
                </a:extLst>
              </a:tr>
              <a:tr h="175354"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u="none" strike="noStrike">
                          <a:effectLst/>
                        </a:rPr>
                        <a:t>Ostravská univerzita</a:t>
                      </a:r>
                      <a:endParaRPr lang="cs-CZ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93" marR="7593" marT="759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u="none" strike="noStrike">
                          <a:effectLst/>
                        </a:rPr>
                        <a:t>4021,58</a:t>
                      </a:r>
                      <a:endParaRPr lang="cs-CZ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93" marR="7593" marT="759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u="none" strike="noStrike">
                          <a:effectLst/>
                        </a:rPr>
                        <a:t>5752,40</a:t>
                      </a:r>
                      <a:endParaRPr lang="cs-CZ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93" marR="7593" marT="759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u="none" strike="noStrike">
                          <a:effectLst/>
                        </a:rPr>
                        <a:t>6033,68</a:t>
                      </a:r>
                      <a:endParaRPr lang="cs-CZ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93" marR="7593" marT="759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u="none" strike="noStrike">
                          <a:effectLst/>
                        </a:rPr>
                        <a:t>6047,20</a:t>
                      </a:r>
                      <a:endParaRPr lang="cs-CZ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93" marR="7593" marT="759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u="none" strike="noStrike">
                          <a:effectLst/>
                        </a:rPr>
                        <a:t>7758,70</a:t>
                      </a:r>
                      <a:endParaRPr lang="cs-CZ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93" marR="7593" marT="759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u="none" strike="noStrike">
                          <a:effectLst/>
                        </a:rPr>
                        <a:t>29613,56</a:t>
                      </a:r>
                      <a:endParaRPr lang="cs-CZ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93" marR="7593" marT="7593" marB="0" anchor="b"/>
                </a:tc>
                <a:extLst>
                  <a:ext uri="{0D108BD9-81ED-4DB2-BD59-A6C34878D82A}">
                    <a16:rowId xmlns="" xmlns:a16="http://schemas.microsoft.com/office/drawing/2014/main" val="10013"/>
                  </a:ext>
                </a:extLst>
              </a:tr>
              <a:tr h="175354"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u="none" strike="noStrike">
                          <a:effectLst/>
                        </a:rPr>
                        <a:t>Slezská univerzita v Opavě</a:t>
                      </a:r>
                      <a:endParaRPr lang="cs-CZ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93" marR="7593" marT="759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u="none" strike="noStrike">
                          <a:effectLst/>
                        </a:rPr>
                        <a:t>3574,00</a:t>
                      </a:r>
                      <a:endParaRPr lang="cs-CZ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93" marR="7593" marT="759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u="none" strike="noStrike">
                          <a:effectLst/>
                        </a:rPr>
                        <a:t>4097,50</a:t>
                      </a:r>
                      <a:endParaRPr lang="cs-CZ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93" marR="7593" marT="759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u="none" strike="noStrike">
                          <a:effectLst/>
                        </a:rPr>
                        <a:t>4357,00</a:t>
                      </a:r>
                      <a:endParaRPr lang="cs-CZ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93" marR="7593" marT="759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u="none" strike="noStrike">
                          <a:effectLst/>
                        </a:rPr>
                        <a:t>3266,80</a:t>
                      </a:r>
                      <a:endParaRPr lang="cs-CZ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93" marR="7593" marT="759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u="none" strike="noStrike">
                          <a:effectLst/>
                        </a:rPr>
                        <a:t>3254,50</a:t>
                      </a:r>
                      <a:endParaRPr lang="cs-CZ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93" marR="7593" marT="759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u="none" strike="noStrike">
                          <a:effectLst/>
                        </a:rPr>
                        <a:t>18549,80</a:t>
                      </a:r>
                      <a:endParaRPr lang="cs-CZ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93" marR="7593" marT="7593" marB="0" anchor="b"/>
                </a:tc>
                <a:extLst>
                  <a:ext uri="{0D108BD9-81ED-4DB2-BD59-A6C34878D82A}">
                    <a16:rowId xmlns="" xmlns:a16="http://schemas.microsoft.com/office/drawing/2014/main" val="10014"/>
                  </a:ext>
                </a:extLst>
              </a:tr>
              <a:tr h="175354"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u="none" strike="noStrike">
                          <a:effectLst/>
                        </a:rPr>
                        <a:t>Technická univerzita v Liberci</a:t>
                      </a:r>
                      <a:endParaRPr lang="cs-CZ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93" marR="7593" marT="759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u="none" strike="noStrike">
                          <a:effectLst/>
                        </a:rPr>
                        <a:t>2021,14</a:t>
                      </a:r>
                      <a:endParaRPr lang="cs-CZ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93" marR="7593" marT="759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u="none" strike="noStrike">
                          <a:effectLst/>
                        </a:rPr>
                        <a:t>2074,44</a:t>
                      </a:r>
                      <a:endParaRPr lang="cs-CZ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93" marR="7593" marT="759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u="none" strike="noStrike">
                          <a:effectLst/>
                        </a:rPr>
                        <a:t>1926,63</a:t>
                      </a:r>
                      <a:endParaRPr lang="cs-CZ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93" marR="7593" marT="759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u="none" strike="noStrike">
                          <a:effectLst/>
                        </a:rPr>
                        <a:t>1158,50</a:t>
                      </a:r>
                      <a:endParaRPr lang="cs-CZ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93" marR="7593" marT="759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u="none" strike="noStrike">
                          <a:effectLst/>
                        </a:rPr>
                        <a:t>2344,92</a:t>
                      </a:r>
                      <a:endParaRPr lang="cs-CZ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93" marR="7593" marT="759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u="none" strike="noStrike">
                          <a:effectLst/>
                        </a:rPr>
                        <a:t>9525,63</a:t>
                      </a:r>
                      <a:endParaRPr lang="cs-CZ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93" marR="7593" marT="7593" marB="0" anchor="b"/>
                </a:tc>
                <a:extLst>
                  <a:ext uri="{0D108BD9-81ED-4DB2-BD59-A6C34878D82A}">
                    <a16:rowId xmlns="" xmlns:a16="http://schemas.microsoft.com/office/drawing/2014/main" val="10015"/>
                  </a:ext>
                </a:extLst>
              </a:tr>
              <a:tr h="175354"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u="none" strike="noStrike">
                          <a:effectLst/>
                        </a:rPr>
                        <a:t>Univerzita Hradec Králové</a:t>
                      </a:r>
                      <a:endParaRPr lang="cs-CZ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93" marR="7593" marT="759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u="none" strike="noStrike">
                          <a:effectLst/>
                        </a:rPr>
                        <a:t>4371,00</a:t>
                      </a:r>
                      <a:endParaRPr lang="cs-CZ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93" marR="7593" marT="759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u="none" strike="noStrike">
                          <a:effectLst/>
                        </a:rPr>
                        <a:t>4697,56</a:t>
                      </a:r>
                      <a:endParaRPr lang="cs-CZ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93" marR="7593" marT="759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u="none" strike="noStrike">
                          <a:effectLst/>
                        </a:rPr>
                        <a:t>3296,28</a:t>
                      </a:r>
                      <a:endParaRPr lang="cs-CZ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93" marR="7593" marT="759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u="none" strike="noStrike">
                          <a:effectLst/>
                        </a:rPr>
                        <a:t>3572,60</a:t>
                      </a:r>
                      <a:endParaRPr lang="cs-CZ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93" marR="7593" marT="759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u="none" strike="noStrike">
                          <a:effectLst/>
                        </a:rPr>
                        <a:t>2198,50</a:t>
                      </a:r>
                      <a:endParaRPr lang="cs-CZ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93" marR="7593" marT="759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u="none" strike="noStrike">
                          <a:effectLst/>
                        </a:rPr>
                        <a:t>18135,94</a:t>
                      </a:r>
                      <a:endParaRPr lang="cs-CZ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93" marR="7593" marT="7593" marB="0" anchor="b"/>
                </a:tc>
                <a:extLst>
                  <a:ext uri="{0D108BD9-81ED-4DB2-BD59-A6C34878D82A}">
                    <a16:rowId xmlns="" xmlns:a16="http://schemas.microsoft.com/office/drawing/2014/main" val="10016"/>
                  </a:ext>
                </a:extLst>
              </a:tr>
              <a:tr h="175354"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u="none" strike="noStrike">
                          <a:effectLst/>
                        </a:rPr>
                        <a:t>Univerzita Jana Amose Komenského</a:t>
                      </a:r>
                      <a:endParaRPr lang="cs-CZ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93" marR="7593" marT="75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93" marR="7593" marT="75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93" marR="7593" marT="75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93" marR="7593" marT="759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u="none" strike="noStrike">
                          <a:effectLst/>
                        </a:rPr>
                        <a:t>20,00</a:t>
                      </a:r>
                      <a:endParaRPr lang="cs-CZ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93" marR="7593" marT="759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u="none" strike="noStrike">
                          <a:effectLst/>
                        </a:rPr>
                        <a:t>60,00</a:t>
                      </a:r>
                      <a:endParaRPr lang="cs-CZ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93" marR="7593" marT="759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u="none" strike="noStrike">
                          <a:effectLst/>
                        </a:rPr>
                        <a:t>80,00</a:t>
                      </a:r>
                      <a:endParaRPr lang="cs-CZ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93" marR="7593" marT="7593" marB="0" anchor="b"/>
                </a:tc>
                <a:extLst>
                  <a:ext uri="{0D108BD9-81ED-4DB2-BD59-A6C34878D82A}">
                    <a16:rowId xmlns="" xmlns:a16="http://schemas.microsoft.com/office/drawing/2014/main" val="10017"/>
                  </a:ext>
                </a:extLst>
              </a:tr>
              <a:tr h="175354"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u="none" strike="noStrike">
                          <a:effectLst/>
                        </a:rPr>
                        <a:t>Univerzita Jana Evangelisty Purkyně v Ústí nad Labem</a:t>
                      </a:r>
                      <a:endParaRPr lang="cs-CZ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93" marR="7593" marT="759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u="none" strike="noStrike">
                          <a:effectLst/>
                        </a:rPr>
                        <a:t>7781,80</a:t>
                      </a:r>
                      <a:endParaRPr lang="cs-CZ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93" marR="7593" marT="759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u="none" strike="noStrike">
                          <a:effectLst/>
                        </a:rPr>
                        <a:t>6149,90</a:t>
                      </a:r>
                      <a:endParaRPr lang="cs-CZ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93" marR="7593" marT="759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u="none" strike="noStrike">
                          <a:effectLst/>
                        </a:rPr>
                        <a:t>8692,01</a:t>
                      </a:r>
                      <a:endParaRPr lang="cs-CZ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93" marR="7593" marT="759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u="none" strike="noStrike">
                          <a:effectLst/>
                        </a:rPr>
                        <a:t>5873,10</a:t>
                      </a:r>
                      <a:endParaRPr lang="cs-CZ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93" marR="7593" marT="759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u="none" strike="noStrike">
                          <a:effectLst/>
                        </a:rPr>
                        <a:t>7151,60</a:t>
                      </a:r>
                      <a:endParaRPr lang="cs-CZ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93" marR="7593" marT="759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u="none" strike="noStrike">
                          <a:effectLst/>
                        </a:rPr>
                        <a:t>35648,41</a:t>
                      </a:r>
                      <a:endParaRPr lang="cs-CZ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93" marR="7593" marT="7593" marB="0" anchor="b"/>
                </a:tc>
                <a:extLst>
                  <a:ext uri="{0D108BD9-81ED-4DB2-BD59-A6C34878D82A}">
                    <a16:rowId xmlns="" xmlns:a16="http://schemas.microsoft.com/office/drawing/2014/main" val="10018"/>
                  </a:ext>
                </a:extLst>
              </a:tr>
              <a:tr h="175354"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u="none" strike="noStrike">
                          <a:effectLst/>
                        </a:rPr>
                        <a:t>Univerzita Karlova v Praze</a:t>
                      </a:r>
                      <a:endParaRPr lang="cs-CZ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93" marR="7593" marT="759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u="none" strike="noStrike">
                          <a:effectLst/>
                        </a:rPr>
                        <a:t>1956,16</a:t>
                      </a:r>
                      <a:endParaRPr lang="cs-CZ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93" marR="7593" marT="759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u="none" strike="noStrike">
                          <a:effectLst/>
                        </a:rPr>
                        <a:t>4019,98</a:t>
                      </a:r>
                      <a:endParaRPr lang="cs-CZ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93" marR="7593" marT="759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u="none" strike="noStrike">
                          <a:effectLst/>
                        </a:rPr>
                        <a:t>3088,04</a:t>
                      </a:r>
                      <a:endParaRPr lang="cs-CZ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93" marR="7593" marT="759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u="none" strike="noStrike">
                          <a:effectLst/>
                        </a:rPr>
                        <a:t>3941,44</a:t>
                      </a:r>
                      <a:endParaRPr lang="cs-CZ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93" marR="7593" marT="759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u="none" strike="noStrike">
                          <a:effectLst/>
                        </a:rPr>
                        <a:t>2195,20</a:t>
                      </a:r>
                      <a:endParaRPr lang="cs-CZ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93" marR="7593" marT="759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u="none" strike="noStrike">
                          <a:effectLst/>
                        </a:rPr>
                        <a:t>15200,82</a:t>
                      </a:r>
                      <a:endParaRPr lang="cs-CZ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93" marR="7593" marT="7593" marB="0" anchor="b"/>
                </a:tc>
                <a:extLst>
                  <a:ext uri="{0D108BD9-81ED-4DB2-BD59-A6C34878D82A}">
                    <a16:rowId xmlns="" xmlns:a16="http://schemas.microsoft.com/office/drawing/2014/main" val="10019"/>
                  </a:ext>
                </a:extLst>
              </a:tr>
              <a:tr h="175354"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u="none" strike="noStrike">
                          <a:effectLst/>
                        </a:rPr>
                        <a:t>Univerzita Palackého v Olomouci</a:t>
                      </a:r>
                      <a:endParaRPr lang="cs-CZ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93" marR="7593" marT="759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u="none" strike="noStrike">
                          <a:effectLst/>
                        </a:rPr>
                        <a:t>4111,60</a:t>
                      </a:r>
                      <a:endParaRPr lang="cs-CZ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93" marR="7593" marT="759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u="none" strike="noStrike">
                          <a:effectLst/>
                        </a:rPr>
                        <a:t>3492,00</a:t>
                      </a:r>
                      <a:endParaRPr lang="cs-CZ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93" marR="7593" marT="759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u="none" strike="noStrike">
                          <a:effectLst/>
                        </a:rPr>
                        <a:t>4174,35</a:t>
                      </a:r>
                      <a:endParaRPr lang="cs-CZ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93" marR="7593" marT="759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u="none" strike="noStrike">
                          <a:effectLst/>
                        </a:rPr>
                        <a:t>3254,00</a:t>
                      </a:r>
                      <a:endParaRPr lang="cs-CZ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93" marR="7593" marT="759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u="none" strike="noStrike">
                          <a:effectLst/>
                        </a:rPr>
                        <a:t>1974,00</a:t>
                      </a:r>
                      <a:endParaRPr lang="cs-CZ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93" marR="7593" marT="759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u="none" strike="noStrike">
                          <a:effectLst/>
                        </a:rPr>
                        <a:t>17005,95</a:t>
                      </a:r>
                      <a:endParaRPr lang="cs-CZ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93" marR="7593" marT="7593" marB="0" anchor="b"/>
                </a:tc>
                <a:extLst>
                  <a:ext uri="{0D108BD9-81ED-4DB2-BD59-A6C34878D82A}">
                    <a16:rowId xmlns="" xmlns:a16="http://schemas.microsoft.com/office/drawing/2014/main" val="10020"/>
                  </a:ext>
                </a:extLst>
              </a:tr>
              <a:tr h="175354"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u="none" strike="noStrike">
                          <a:effectLst/>
                        </a:rPr>
                        <a:t>Univerzita Pardubice</a:t>
                      </a:r>
                      <a:endParaRPr lang="cs-CZ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93" marR="7593" marT="759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u="none" strike="noStrike">
                          <a:effectLst/>
                        </a:rPr>
                        <a:t>473,20</a:t>
                      </a:r>
                      <a:endParaRPr lang="cs-CZ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93" marR="7593" marT="759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u="none" strike="noStrike">
                          <a:effectLst/>
                        </a:rPr>
                        <a:t>686,80</a:t>
                      </a:r>
                      <a:endParaRPr lang="cs-CZ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93" marR="7593" marT="759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u="none" strike="noStrike">
                          <a:effectLst/>
                        </a:rPr>
                        <a:t>439,40</a:t>
                      </a:r>
                      <a:endParaRPr lang="cs-CZ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93" marR="7593" marT="759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u="none" strike="noStrike">
                          <a:effectLst/>
                        </a:rPr>
                        <a:t>550,60</a:t>
                      </a:r>
                      <a:endParaRPr lang="cs-CZ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93" marR="7593" marT="759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u="none" strike="noStrike">
                          <a:effectLst/>
                        </a:rPr>
                        <a:t>488,00</a:t>
                      </a:r>
                      <a:endParaRPr lang="cs-CZ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93" marR="7593" marT="759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u="none" strike="noStrike">
                          <a:effectLst/>
                        </a:rPr>
                        <a:t>2638,00</a:t>
                      </a:r>
                      <a:endParaRPr lang="cs-CZ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93" marR="7593" marT="7593" marB="0" anchor="b"/>
                </a:tc>
                <a:extLst>
                  <a:ext uri="{0D108BD9-81ED-4DB2-BD59-A6C34878D82A}">
                    <a16:rowId xmlns="" xmlns:a16="http://schemas.microsoft.com/office/drawing/2014/main" val="10021"/>
                  </a:ext>
                </a:extLst>
              </a:tr>
              <a:tr h="175354"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u="none" strike="noStrike">
                          <a:effectLst/>
                        </a:rPr>
                        <a:t>Univerzita Tomáše Bati ve Zlíně</a:t>
                      </a:r>
                      <a:endParaRPr lang="es-ES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93" marR="7593" marT="759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u="none" strike="noStrike">
                          <a:effectLst/>
                        </a:rPr>
                        <a:t>5612,62</a:t>
                      </a:r>
                      <a:endParaRPr lang="cs-CZ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93" marR="7593" marT="759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u="none" strike="noStrike">
                          <a:effectLst/>
                        </a:rPr>
                        <a:t>8688,67</a:t>
                      </a:r>
                      <a:endParaRPr lang="cs-CZ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93" marR="7593" marT="759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u="none" strike="noStrike">
                          <a:effectLst/>
                        </a:rPr>
                        <a:t>6830,17</a:t>
                      </a:r>
                      <a:endParaRPr lang="cs-CZ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93" marR="7593" marT="759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u="none" strike="noStrike">
                          <a:effectLst/>
                        </a:rPr>
                        <a:t>6566,33</a:t>
                      </a:r>
                      <a:endParaRPr lang="cs-CZ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93" marR="7593" marT="759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u="none" strike="noStrike">
                          <a:effectLst/>
                        </a:rPr>
                        <a:t>6643,64</a:t>
                      </a:r>
                      <a:endParaRPr lang="cs-CZ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93" marR="7593" marT="759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u="none" strike="noStrike">
                          <a:effectLst/>
                        </a:rPr>
                        <a:t>34341,43</a:t>
                      </a:r>
                      <a:endParaRPr lang="cs-CZ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93" marR="7593" marT="7593" marB="0" anchor="b"/>
                </a:tc>
                <a:extLst>
                  <a:ext uri="{0D108BD9-81ED-4DB2-BD59-A6C34878D82A}">
                    <a16:rowId xmlns="" xmlns:a16="http://schemas.microsoft.com/office/drawing/2014/main" val="10022"/>
                  </a:ext>
                </a:extLst>
              </a:tr>
              <a:tr h="175354"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u="none" strike="noStrike">
                          <a:effectLst/>
                        </a:rPr>
                        <a:t>Vysoká škola báňská - Technická univerzita Ostrava</a:t>
                      </a:r>
                      <a:endParaRPr lang="cs-CZ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93" marR="7593" marT="759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u="none" strike="noStrike">
                          <a:effectLst/>
                        </a:rPr>
                        <a:t>1215,50</a:t>
                      </a:r>
                      <a:endParaRPr lang="cs-CZ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93" marR="7593" marT="759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u="none" strike="noStrike">
                          <a:effectLst/>
                        </a:rPr>
                        <a:t>950,69</a:t>
                      </a:r>
                      <a:endParaRPr lang="cs-CZ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93" marR="7593" marT="759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u="none" strike="noStrike">
                          <a:effectLst/>
                        </a:rPr>
                        <a:t>716,51</a:t>
                      </a:r>
                      <a:endParaRPr lang="cs-CZ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93" marR="7593" marT="759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u="none" strike="noStrike">
                          <a:effectLst/>
                        </a:rPr>
                        <a:t>654,80</a:t>
                      </a:r>
                      <a:endParaRPr lang="cs-CZ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93" marR="7593" marT="759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u="none" strike="noStrike">
                          <a:effectLst/>
                        </a:rPr>
                        <a:t>298,00</a:t>
                      </a:r>
                      <a:endParaRPr lang="cs-CZ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93" marR="7593" marT="759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u="none" strike="noStrike">
                          <a:effectLst/>
                        </a:rPr>
                        <a:t>3835,50</a:t>
                      </a:r>
                      <a:endParaRPr lang="cs-CZ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93" marR="7593" marT="7593" marB="0" anchor="b"/>
                </a:tc>
                <a:extLst>
                  <a:ext uri="{0D108BD9-81ED-4DB2-BD59-A6C34878D82A}">
                    <a16:rowId xmlns="" xmlns:a16="http://schemas.microsoft.com/office/drawing/2014/main" val="10023"/>
                  </a:ext>
                </a:extLst>
              </a:tr>
              <a:tr h="175354"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u="none" strike="noStrike">
                          <a:effectLst/>
                        </a:rPr>
                        <a:t>Vysoká škola chemicko-technologická v Praze</a:t>
                      </a:r>
                      <a:endParaRPr lang="cs-CZ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93" marR="7593" marT="759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u="none" strike="noStrike">
                          <a:effectLst/>
                        </a:rPr>
                        <a:t>41,80</a:t>
                      </a:r>
                      <a:endParaRPr lang="cs-CZ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93" marR="7593" marT="759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u="none" strike="noStrike">
                          <a:effectLst/>
                        </a:rPr>
                        <a:t>39,40</a:t>
                      </a:r>
                      <a:endParaRPr lang="cs-CZ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93" marR="7593" marT="759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u="none" strike="noStrike">
                          <a:effectLst/>
                        </a:rPr>
                        <a:t>59,90</a:t>
                      </a:r>
                      <a:endParaRPr lang="cs-CZ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93" marR="7593" marT="759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u="none" strike="noStrike">
                          <a:effectLst/>
                        </a:rPr>
                        <a:t>45,60</a:t>
                      </a:r>
                      <a:endParaRPr lang="cs-CZ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93" marR="7593" marT="759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u="none" strike="noStrike">
                          <a:effectLst/>
                        </a:rPr>
                        <a:t>51,20</a:t>
                      </a:r>
                      <a:endParaRPr lang="cs-CZ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93" marR="7593" marT="759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u="none" strike="noStrike">
                          <a:effectLst/>
                        </a:rPr>
                        <a:t>237,90</a:t>
                      </a:r>
                      <a:endParaRPr lang="cs-CZ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93" marR="7593" marT="7593" marB="0" anchor="b"/>
                </a:tc>
                <a:extLst>
                  <a:ext uri="{0D108BD9-81ED-4DB2-BD59-A6C34878D82A}">
                    <a16:rowId xmlns="" xmlns:a16="http://schemas.microsoft.com/office/drawing/2014/main" val="10024"/>
                  </a:ext>
                </a:extLst>
              </a:tr>
              <a:tr h="175354"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u="none" strike="noStrike">
                          <a:effectLst/>
                        </a:rPr>
                        <a:t>Vysoká škola ekonomická v Praze</a:t>
                      </a:r>
                      <a:endParaRPr lang="cs-CZ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93" marR="7593" marT="759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u="none" strike="noStrike">
                          <a:effectLst/>
                        </a:rPr>
                        <a:t>94,60</a:t>
                      </a:r>
                      <a:endParaRPr lang="cs-CZ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93" marR="7593" marT="759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u="none" strike="noStrike">
                          <a:effectLst/>
                        </a:rPr>
                        <a:t>71,25</a:t>
                      </a:r>
                      <a:endParaRPr lang="cs-CZ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93" marR="7593" marT="759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u="none" strike="noStrike">
                          <a:effectLst/>
                        </a:rPr>
                        <a:t>67,00</a:t>
                      </a:r>
                      <a:endParaRPr lang="cs-CZ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93" marR="7593" marT="759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u="none" strike="noStrike">
                          <a:effectLst/>
                        </a:rPr>
                        <a:t>85,30</a:t>
                      </a:r>
                      <a:endParaRPr lang="cs-CZ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93" marR="7593" marT="759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u="none" strike="noStrike">
                          <a:effectLst/>
                        </a:rPr>
                        <a:t>36,00</a:t>
                      </a:r>
                      <a:endParaRPr lang="cs-CZ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93" marR="7593" marT="759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u="none" strike="noStrike">
                          <a:effectLst/>
                        </a:rPr>
                        <a:t>354,15</a:t>
                      </a:r>
                      <a:endParaRPr lang="cs-CZ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93" marR="7593" marT="7593" marB="0" anchor="b"/>
                </a:tc>
                <a:extLst>
                  <a:ext uri="{0D108BD9-81ED-4DB2-BD59-A6C34878D82A}">
                    <a16:rowId xmlns="" xmlns:a16="http://schemas.microsoft.com/office/drawing/2014/main" val="10025"/>
                  </a:ext>
                </a:extLst>
              </a:tr>
              <a:tr h="175354"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u="none" strike="noStrike">
                          <a:effectLst/>
                        </a:rPr>
                        <a:t>Vysoká škola kreativní komunikace</a:t>
                      </a:r>
                      <a:endParaRPr lang="cs-CZ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93" marR="7593" marT="75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93" marR="7593" marT="759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93" marR="7593" marT="759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u="none" strike="noStrike">
                          <a:effectLst/>
                        </a:rPr>
                        <a:t>154,00</a:t>
                      </a:r>
                      <a:endParaRPr lang="cs-CZ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93" marR="7593" marT="759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u="none" strike="noStrike">
                          <a:effectLst/>
                        </a:rPr>
                        <a:t>0,00</a:t>
                      </a:r>
                      <a:endParaRPr lang="cs-CZ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93" marR="7593" marT="759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u="none" strike="noStrike">
                          <a:effectLst/>
                        </a:rPr>
                        <a:t>0,00</a:t>
                      </a:r>
                      <a:endParaRPr lang="cs-CZ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93" marR="7593" marT="759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u="none" strike="noStrike">
                          <a:effectLst/>
                        </a:rPr>
                        <a:t>154,00</a:t>
                      </a:r>
                      <a:endParaRPr lang="cs-CZ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93" marR="7593" marT="7593" marB="0" anchor="b"/>
                </a:tc>
                <a:extLst>
                  <a:ext uri="{0D108BD9-81ED-4DB2-BD59-A6C34878D82A}">
                    <a16:rowId xmlns="" xmlns:a16="http://schemas.microsoft.com/office/drawing/2014/main" val="10026"/>
                  </a:ext>
                </a:extLst>
              </a:tr>
              <a:tr h="175354"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u="none" strike="noStrike">
                          <a:effectLst/>
                        </a:rPr>
                        <a:t>Vysoká škola umělecko-průmyslová v Praze</a:t>
                      </a:r>
                      <a:endParaRPr lang="cs-CZ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93" marR="7593" marT="759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u="none" strike="noStrike">
                          <a:effectLst/>
                        </a:rPr>
                        <a:t>12701,95</a:t>
                      </a:r>
                      <a:endParaRPr lang="cs-CZ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93" marR="7593" marT="759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u="none" strike="noStrike">
                          <a:effectLst/>
                        </a:rPr>
                        <a:t>12300,02</a:t>
                      </a:r>
                      <a:endParaRPr lang="cs-CZ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93" marR="7593" marT="759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u="none" strike="noStrike">
                          <a:effectLst/>
                        </a:rPr>
                        <a:t>10062,65</a:t>
                      </a:r>
                      <a:endParaRPr lang="cs-CZ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93" marR="7593" marT="759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u="none" strike="noStrike">
                          <a:effectLst/>
                        </a:rPr>
                        <a:t>14989,20</a:t>
                      </a:r>
                      <a:endParaRPr lang="cs-CZ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93" marR="7593" marT="759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u="none" strike="noStrike">
                          <a:effectLst/>
                        </a:rPr>
                        <a:t>14162,19</a:t>
                      </a:r>
                      <a:endParaRPr lang="cs-CZ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93" marR="7593" marT="759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u="none" strike="noStrike">
                          <a:effectLst/>
                        </a:rPr>
                        <a:t>64216,01</a:t>
                      </a:r>
                      <a:endParaRPr lang="cs-CZ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93" marR="7593" marT="7593" marB="0" anchor="b"/>
                </a:tc>
                <a:extLst>
                  <a:ext uri="{0D108BD9-81ED-4DB2-BD59-A6C34878D82A}">
                    <a16:rowId xmlns="" xmlns:a16="http://schemas.microsoft.com/office/drawing/2014/main" val="10027"/>
                  </a:ext>
                </a:extLst>
              </a:tr>
              <a:tr h="175354"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u="none" strike="noStrike">
                          <a:effectLst/>
                        </a:rPr>
                        <a:t>Vysoké učení technické v Brně</a:t>
                      </a:r>
                      <a:endParaRPr lang="cs-CZ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93" marR="7593" marT="759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u="none" strike="noStrike">
                          <a:effectLst/>
                        </a:rPr>
                        <a:t>8280,90</a:t>
                      </a:r>
                      <a:endParaRPr lang="cs-CZ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93" marR="7593" marT="759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u="none" strike="noStrike">
                          <a:effectLst/>
                        </a:rPr>
                        <a:t>7305,67</a:t>
                      </a:r>
                      <a:endParaRPr lang="cs-CZ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93" marR="7593" marT="759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u="none" strike="noStrike">
                          <a:effectLst/>
                        </a:rPr>
                        <a:t>8943,76</a:t>
                      </a:r>
                      <a:endParaRPr lang="cs-CZ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93" marR="7593" marT="759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u="none" strike="noStrike">
                          <a:effectLst/>
                        </a:rPr>
                        <a:t>8742,57</a:t>
                      </a:r>
                      <a:endParaRPr lang="cs-CZ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93" marR="7593" marT="759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u="none" strike="noStrike">
                          <a:effectLst/>
                        </a:rPr>
                        <a:t>12694,47</a:t>
                      </a:r>
                      <a:endParaRPr lang="cs-CZ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93" marR="7593" marT="759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u="none" strike="noStrike">
                          <a:effectLst/>
                        </a:rPr>
                        <a:t>45967,37</a:t>
                      </a:r>
                      <a:endParaRPr lang="cs-CZ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93" marR="7593" marT="7593" marB="0" anchor="b"/>
                </a:tc>
                <a:extLst>
                  <a:ext uri="{0D108BD9-81ED-4DB2-BD59-A6C34878D82A}">
                    <a16:rowId xmlns="" xmlns:a16="http://schemas.microsoft.com/office/drawing/2014/main" val="10028"/>
                  </a:ext>
                </a:extLst>
              </a:tr>
              <a:tr h="175354"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u="none" strike="noStrike">
                          <a:effectLst/>
                        </a:rPr>
                        <a:t>Západočeská univerzita v Plzni</a:t>
                      </a:r>
                      <a:endParaRPr lang="cs-CZ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93" marR="7593" marT="759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u="none" strike="noStrike">
                          <a:effectLst/>
                        </a:rPr>
                        <a:t>6694,00</a:t>
                      </a:r>
                      <a:endParaRPr lang="cs-CZ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93" marR="7593" marT="759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u="none" strike="noStrike">
                          <a:effectLst/>
                        </a:rPr>
                        <a:t>6128,95</a:t>
                      </a:r>
                      <a:endParaRPr lang="cs-CZ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93" marR="7593" marT="759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u="none" strike="noStrike">
                          <a:effectLst/>
                        </a:rPr>
                        <a:t>7713,10</a:t>
                      </a:r>
                      <a:endParaRPr lang="cs-CZ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93" marR="7593" marT="759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u="none" strike="noStrike">
                          <a:effectLst/>
                        </a:rPr>
                        <a:t>7006,11</a:t>
                      </a:r>
                      <a:endParaRPr lang="cs-CZ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93" marR="7593" marT="759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u="none" strike="noStrike">
                          <a:effectLst/>
                        </a:rPr>
                        <a:t>9279,85</a:t>
                      </a:r>
                      <a:endParaRPr lang="cs-CZ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93" marR="7593" marT="759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u="none" strike="noStrike">
                          <a:effectLst/>
                        </a:rPr>
                        <a:t>36822,01</a:t>
                      </a:r>
                      <a:endParaRPr lang="cs-CZ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93" marR="7593" marT="7593" marB="0" anchor="b"/>
                </a:tc>
                <a:extLst>
                  <a:ext uri="{0D108BD9-81ED-4DB2-BD59-A6C34878D82A}">
                    <a16:rowId xmlns="" xmlns:a16="http://schemas.microsoft.com/office/drawing/2014/main" val="10029"/>
                  </a:ext>
                </a:extLst>
              </a:tr>
              <a:tr h="342004">
                <a:tc>
                  <a:txBody>
                    <a:bodyPr/>
                    <a:lstStyle/>
                    <a:p>
                      <a:pPr algn="l" fontAlgn="ctr"/>
                      <a:r>
                        <a:rPr lang="cs-CZ" sz="800" u="none" strike="noStrike" dirty="0">
                          <a:effectLst/>
                        </a:rPr>
                        <a:t>CELKEM</a:t>
                      </a:r>
                      <a:endParaRPr lang="cs-CZ" sz="8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93" marR="7593" marT="759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800" u="none" strike="noStrike">
                          <a:effectLst/>
                        </a:rPr>
                        <a:t>123269,98</a:t>
                      </a:r>
                      <a:endParaRPr lang="cs-CZ" sz="8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93" marR="7593" marT="759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800" u="none" strike="noStrike" dirty="0">
                          <a:effectLst/>
                        </a:rPr>
                        <a:t>126664,43</a:t>
                      </a:r>
                      <a:endParaRPr lang="cs-CZ" sz="8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93" marR="7593" marT="759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800" u="none" strike="noStrike">
                          <a:effectLst/>
                        </a:rPr>
                        <a:t>127676,56</a:t>
                      </a:r>
                      <a:endParaRPr lang="cs-CZ" sz="8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93" marR="7593" marT="759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800" u="none" strike="noStrike">
                          <a:effectLst/>
                        </a:rPr>
                        <a:t>129207,70</a:t>
                      </a:r>
                      <a:endParaRPr lang="cs-CZ" sz="8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93" marR="7593" marT="759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800" u="none" strike="noStrike">
                          <a:effectLst/>
                        </a:rPr>
                        <a:t>135016,84</a:t>
                      </a:r>
                      <a:endParaRPr lang="cs-CZ" sz="8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93" marR="7593" marT="759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800" u="none" strike="noStrike" dirty="0">
                          <a:effectLst/>
                        </a:rPr>
                        <a:t>641835,51</a:t>
                      </a:r>
                      <a:endParaRPr lang="cs-CZ" sz="8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593" marR="7593" marT="7593" marB="0" anchor="ctr"/>
                </a:tc>
                <a:extLst>
                  <a:ext uri="{0D108BD9-81ED-4DB2-BD59-A6C34878D82A}">
                    <a16:rowId xmlns="" xmlns:a16="http://schemas.microsoft.com/office/drawing/2014/main" val="1003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48702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délník 2"/>
          <p:cNvSpPr/>
          <p:nvPr/>
        </p:nvSpPr>
        <p:spPr>
          <a:xfrm>
            <a:off x="3048000" y="2905011"/>
            <a:ext cx="6096000" cy="392159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cs-CZ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Segoe UI" panose="020B0502040204020203" pitchFamily="34" charset="0"/>
              </a:rPr>
              <a:t> </a:t>
            </a:r>
            <a:endParaRPr lang="cs-CZ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Obdélník 4"/>
          <p:cNvSpPr/>
          <p:nvPr/>
        </p:nvSpPr>
        <p:spPr>
          <a:xfrm>
            <a:off x="1465263" y="128998"/>
            <a:ext cx="7909396" cy="72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cs-CZ" b="1" dirty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Harmonogram sběru a certifikace RUV pro rok 2019/2020</a:t>
            </a:r>
            <a:endParaRPr lang="cs-CZ" dirty="0">
              <a:effectLst/>
              <a:latin typeface="Calibri Light" panose="020F03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cs-CZ" dirty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(období 1.7.2019 – 30.6.2020)</a:t>
            </a:r>
          </a:p>
        </p:txBody>
      </p:sp>
      <p:graphicFrame>
        <p:nvGraphicFramePr>
          <p:cNvPr id="2" name="Tabulk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7131279"/>
              </p:ext>
            </p:extLst>
          </p:nvPr>
        </p:nvGraphicFramePr>
        <p:xfrm>
          <a:off x="1283676" y="858429"/>
          <a:ext cx="9478109" cy="5647877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385947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270449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061919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5759794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24837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Od</a:t>
                      </a:r>
                      <a:endParaRPr lang="cs-CZ" sz="1400" dirty="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778" marR="2277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Do</a:t>
                      </a:r>
                      <a:endParaRPr lang="cs-CZ" sz="140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778" marR="2277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Počet dní</a:t>
                      </a:r>
                      <a:endParaRPr lang="cs-CZ" sz="140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778" marR="2277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Akce</a:t>
                      </a:r>
                      <a:endParaRPr lang="cs-CZ" sz="140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778" marR="22778" marT="0" marB="0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31960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1. 7.</a:t>
                      </a:r>
                      <a:endParaRPr lang="cs-CZ" sz="1400" dirty="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778" marR="22778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13. 9.</a:t>
                      </a:r>
                      <a:endParaRPr lang="cs-CZ" sz="140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778" marR="22778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75</a:t>
                      </a:r>
                      <a:endParaRPr lang="cs-CZ" sz="140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778" marR="22778" marT="0" marB="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400" dirty="0">
                          <a:effectLst/>
                        </a:rPr>
                        <a:t>Garanti zrevidují číselníky: Druh činnosti, KLM a XYZ, příp. ABCD </a:t>
                      </a:r>
                      <a:endParaRPr lang="cs-CZ" sz="1400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Verdana" panose="020B0604030504040204" pitchFamily="34" charset="0"/>
                      </a:endParaRPr>
                    </a:p>
                    <a:p>
                      <a:endParaRPr lang="cs-CZ" sz="1400" dirty="0"/>
                    </a:p>
                  </a:txBody>
                  <a:tcPr marL="22778" marR="22778" marT="0" marB="0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745131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16. 9.</a:t>
                      </a:r>
                      <a:endParaRPr lang="cs-CZ" sz="1400" dirty="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778" marR="22778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14. 10.</a:t>
                      </a:r>
                      <a:endParaRPr lang="cs-CZ" sz="1400" dirty="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778" marR="22778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29</a:t>
                      </a:r>
                      <a:endParaRPr lang="cs-CZ" sz="140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778" marR="22778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Schválení revidovaných číselníků certifikátory metodou většinové shody, tj. 2 certifikátoři v každém (pod)segmentu a aktualizace Manuálů jednotlivých segmentů</a:t>
                      </a:r>
                      <a:endParaRPr lang="cs-CZ" sz="140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778" marR="22778" marT="0" marB="0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248377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15. 10.</a:t>
                      </a:r>
                      <a:endParaRPr lang="cs-CZ" sz="1400" dirty="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778" marR="22778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14. 11.</a:t>
                      </a:r>
                      <a:endParaRPr lang="cs-CZ" sz="1400" dirty="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778" marR="22778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31</a:t>
                      </a:r>
                      <a:endParaRPr lang="cs-CZ" sz="1400" dirty="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778" marR="22778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Nastavení certifikovaných číselníků v aplikaci</a:t>
                      </a:r>
                      <a:endParaRPr lang="cs-CZ" sz="140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778" marR="22778" marT="0" marB="0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496754">
                <a:tc>
                  <a:txBody>
                    <a:bodyPr/>
                    <a:lstStyle/>
                    <a:p>
                      <a:pPr marL="0" lvl="0" indent="0" algn="r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cs-CZ" sz="1400" dirty="0">
                          <a:effectLst/>
                        </a:rPr>
                        <a:t>15. 11.</a:t>
                      </a:r>
                      <a:endParaRPr lang="cs-CZ" sz="1400" dirty="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778" marR="22778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13. 12. </a:t>
                      </a:r>
                      <a:endParaRPr lang="cs-CZ" sz="1400" dirty="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778" marR="22778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29</a:t>
                      </a:r>
                      <a:endParaRPr lang="cs-CZ" sz="1400" dirty="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778" marR="22778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Odstávka aplikace – plánované úpravy + testování provedených úprav</a:t>
                      </a:r>
                      <a:endParaRPr lang="cs-CZ" sz="140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778" marR="22778" marT="0" marB="0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496754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 </a:t>
                      </a:r>
                      <a:endParaRPr lang="cs-CZ" sz="140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778" marR="22778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28. 11. </a:t>
                      </a:r>
                      <a:endParaRPr lang="cs-CZ" sz="140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778" marR="22778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 </a:t>
                      </a:r>
                      <a:endParaRPr lang="cs-CZ" sz="1400" dirty="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778" marR="22778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Informační schůzka zástupců MŠMT, Rady RUV, garantů segmentů RUV a zástupců vysokých škol zapisujících do RUV – MŠMT, C081</a:t>
                      </a:r>
                      <a:endParaRPr lang="cs-CZ" sz="140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778" marR="22778" marT="0" marB="0"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745131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1. 1.</a:t>
                      </a:r>
                      <a:endParaRPr lang="cs-CZ" sz="140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778" marR="22778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14. 2.</a:t>
                      </a:r>
                      <a:endParaRPr lang="cs-CZ" sz="140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778" marR="22778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45</a:t>
                      </a:r>
                      <a:endParaRPr lang="cs-CZ" sz="140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778" marR="22778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Zadávání výstupů roku 2019 + žádosti o přehodnocení starších výstupů.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Děkan má možnost nastavit interní termín fakulty. </a:t>
                      </a:r>
                      <a:endParaRPr lang="cs-CZ" sz="140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778" marR="22778" marT="0" marB="0"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745131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17. 2.</a:t>
                      </a:r>
                      <a:endParaRPr lang="cs-CZ" sz="140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778" marR="22778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10. 3.</a:t>
                      </a:r>
                      <a:endParaRPr lang="cs-CZ" sz="140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778" marR="22778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23</a:t>
                      </a:r>
                      <a:endParaRPr lang="cs-CZ" sz="140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778" marR="22778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Srovnávací hodnocení v jednotlivých segmentech a zadání kódu garanta + certifikace nových výskytů metodou většinové shody stejnými certifikátory jako na podzim</a:t>
                      </a:r>
                      <a:endParaRPr lang="cs-CZ" sz="140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778" marR="22778" marT="0" marB="0"/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248377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11. 3.</a:t>
                      </a:r>
                      <a:endParaRPr lang="cs-CZ" sz="140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778" marR="22778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20. 3.</a:t>
                      </a:r>
                      <a:endParaRPr lang="cs-CZ" sz="140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778" marR="22778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10</a:t>
                      </a:r>
                      <a:endParaRPr lang="cs-CZ" sz="140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778" marR="22778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Odeslání výstupů děkanem k certifikaci</a:t>
                      </a:r>
                      <a:endParaRPr lang="cs-CZ" sz="140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778" marR="22778" marT="0" marB="0"/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248377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23. 3.</a:t>
                      </a:r>
                      <a:endParaRPr lang="cs-CZ" sz="140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778" marR="22778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31. 3.</a:t>
                      </a:r>
                      <a:endParaRPr lang="cs-CZ" sz="140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778" marR="22778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9</a:t>
                      </a:r>
                      <a:endParaRPr lang="cs-CZ" sz="140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778" marR="22778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Příprava certifikace (MŠMT, Odbor 30)</a:t>
                      </a:r>
                      <a:endParaRPr lang="cs-CZ" sz="140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778" marR="22778" marT="0" marB="0"/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248377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1. 4.</a:t>
                      </a:r>
                      <a:endParaRPr lang="cs-CZ" sz="140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778" marR="22778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6. 5.</a:t>
                      </a:r>
                      <a:endParaRPr lang="cs-CZ" sz="140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778" marR="22778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36</a:t>
                      </a:r>
                      <a:endParaRPr lang="cs-CZ" sz="140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778" marR="22778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Proces certifikace (2 certifikátoři ke každému výstupu)</a:t>
                      </a:r>
                      <a:endParaRPr lang="cs-CZ" sz="140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778" marR="22778" marT="0" marB="0"/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496754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7. 5.</a:t>
                      </a:r>
                      <a:endParaRPr lang="cs-CZ" sz="140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778" marR="22778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15. 5.</a:t>
                      </a:r>
                      <a:endParaRPr lang="cs-CZ" sz="140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778" marR="22778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9</a:t>
                      </a:r>
                      <a:endParaRPr lang="cs-CZ" sz="140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778" marR="22778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Sporné výstupy – Posouzení výstupů garantem segmentu (povinnost vybrat z již zadaného kódu), kde nedošlo k většinové shodě</a:t>
                      </a:r>
                      <a:endParaRPr lang="cs-CZ" sz="1400" dirty="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778" marR="22778" marT="0" marB="0"/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  <a:tr h="248377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15. 5.</a:t>
                      </a:r>
                      <a:endParaRPr lang="cs-CZ" sz="140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778" marR="22778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28. 6.</a:t>
                      </a:r>
                      <a:endParaRPr lang="cs-CZ" sz="140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778" marR="22778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45</a:t>
                      </a:r>
                      <a:endParaRPr lang="cs-CZ" sz="140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778" marR="22778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Zpracování bodů v aplikaci a schválení Radou RUV</a:t>
                      </a:r>
                      <a:endParaRPr lang="cs-CZ" sz="1400" dirty="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778" marR="22778" marT="0" marB="0"/>
                </a:tc>
                <a:extLst>
                  <a:ext uri="{0D108BD9-81ED-4DB2-BD59-A6C34878D82A}">
                    <a16:rowId xmlns="" xmlns:a16="http://schemas.microsoft.com/office/drawing/2014/main" val="100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49766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/>
              <a:t>Úpravy číselníků a manuálů segmentů pro sběry RUV za rok 2019 – činnost pracovní skupiny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115000"/>
              </a:lnSpc>
            </a:pP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Segoe UI" panose="020B0502040204020203" pitchFamily="34" charset="0"/>
              </a:rPr>
              <a:t>Organizace sběrů, srovnávací hodnocení a certifikace výstupů za rok 2018</a:t>
            </a:r>
          </a:p>
          <a:p>
            <a:pPr>
              <a:lnSpc>
                <a:spcPct val="115000"/>
              </a:lnSpc>
            </a:pP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Segoe UI" panose="020B0502040204020203" pitchFamily="34" charset="0"/>
              </a:rPr>
              <a:t>Analýza sběrů výstupů za rok 2018 </a:t>
            </a:r>
          </a:p>
          <a:p>
            <a:pPr marL="285750" indent="-285750">
              <a:lnSpc>
                <a:spcPct val="115000"/>
              </a:lnSpc>
            </a:pP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Segoe UI" panose="020B0502040204020203" pitchFamily="34" charset="0"/>
              </a:rPr>
              <a:t>Aktualizace a certifikace číselníků ABCD, KLM, XYZ pro sběry za rok 2019</a:t>
            </a:r>
          </a:p>
          <a:p>
            <a:pPr marL="285750" indent="-285750">
              <a:lnSpc>
                <a:spcPct val="115000"/>
              </a:lnSpc>
            </a:pP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Segoe UI" panose="020B0502040204020203" pitchFamily="34" charset="0"/>
              </a:rPr>
              <a:t>Příprava manuálů segmentů pro sběry za rok 2019</a:t>
            </a:r>
          </a:p>
          <a:p>
            <a:pPr marL="285750" indent="-285750">
              <a:lnSpc>
                <a:spcPct val="115000"/>
              </a:lnSpc>
            </a:pP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Segoe UI" panose="020B0502040204020203" pitchFamily="34" charset="0"/>
              </a:rPr>
              <a:t>Příprava podkladů pro údržbu aplikace</a:t>
            </a:r>
          </a:p>
          <a:p>
            <a:pPr marL="285750" indent="-285750">
              <a:lnSpc>
                <a:spcPct val="115000"/>
              </a:lnSpc>
            </a:pP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Segoe UI" panose="020B0502040204020203" pitchFamily="34" charset="0"/>
              </a:rPr>
              <a:t>Příprava organizačního rámce sběrů výstupů za rok 2019</a:t>
            </a:r>
          </a:p>
          <a:p>
            <a:pPr marL="0" indent="0">
              <a:lnSpc>
                <a:spcPct val="115000"/>
              </a:lnSpc>
              <a:buNone/>
            </a:pPr>
            <a:endParaRPr lang="cs-CZ" dirty="0">
              <a:latin typeface="Calibri" panose="020F0502020204030204" pitchFamily="34" charset="0"/>
              <a:ea typeface="Calibri" panose="020F0502020204030204" pitchFamily="34" charset="0"/>
              <a:cs typeface="Segoe UI" panose="020B0502040204020203" pitchFamily="34" charset="0"/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34958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latin typeface="Calibri Light" panose="020F0302020204030204" pitchFamily="34" charset="0"/>
                <a:ea typeface="Calibri" panose="020F0502020204030204" pitchFamily="34" charset="0"/>
                <a:cs typeface="Segoe UI" panose="020B0502040204020203" pitchFamily="34" charset="0"/>
              </a:rPr>
              <a:t>Termíny zasedání Pracovní skupiny: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indent="-285750">
              <a:lnSpc>
                <a:spcPct val="115000"/>
              </a:lnSpc>
            </a:pP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Segoe UI" panose="020B0502040204020203" pitchFamily="34" charset="0"/>
              </a:rPr>
              <a:t>31. ledna 2019</a:t>
            </a:r>
          </a:p>
          <a:p>
            <a:pPr marL="285750" indent="-285750">
              <a:lnSpc>
                <a:spcPct val="115000"/>
              </a:lnSpc>
            </a:pP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Segoe UI" panose="020B0502040204020203" pitchFamily="34" charset="0"/>
              </a:rPr>
              <a:t>28. března 2019</a:t>
            </a:r>
          </a:p>
          <a:p>
            <a:pPr marL="285750" indent="-285750">
              <a:lnSpc>
                <a:spcPct val="115000"/>
              </a:lnSpc>
            </a:pP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Segoe UI" panose="020B0502040204020203" pitchFamily="34" charset="0"/>
              </a:rPr>
              <a:t>12. dubna 2019</a:t>
            </a:r>
          </a:p>
          <a:p>
            <a:pPr marL="285750" indent="-285750">
              <a:lnSpc>
                <a:spcPct val="115000"/>
              </a:lnSpc>
            </a:pP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Segoe UI" panose="020B0502040204020203" pitchFamily="34" charset="0"/>
              </a:rPr>
              <a:t>23. května 2019</a:t>
            </a:r>
          </a:p>
          <a:p>
            <a:pPr marL="285750" indent="-285750">
              <a:lnSpc>
                <a:spcPct val="115000"/>
              </a:lnSpc>
            </a:pP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Segoe UI" panose="020B0502040204020203" pitchFamily="34" charset="0"/>
              </a:rPr>
              <a:t>12. září 2019</a:t>
            </a:r>
            <a:endParaRPr lang="cs-CZ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85559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Činnost segmentů a návrh změn v manuálech a číselnících segmentů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cs-CZ" b="1" dirty="0"/>
              <a:t>Segment Architektura:</a:t>
            </a:r>
          </a:p>
          <a:p>
            <a:pPr marL="0" indent="0">
              <a:buNone/>
            </a:pPr>
            <a:r>
              <a:rPr lang="cs-CZ" dirty="0"/>
              <a:t>Jednání Rady segmentu probíhá elektronicky.</a:t>
            </a:r>
          </a:p>
          <a:p>
            <a:pPr marL="0" indent="0">
              <a:buNone/>
            </a:pPr>
            <a:r>
              <a:rPr lang="cs-CZ" dirty="0"/>
              <a:t>Rada segmentu schválila rozdělení segmentu na 3 </a:t>
            </a:r>
            <a:r>
              <a:rPr lang="cs-CZ" dirty="0" err="1"/>
              <a:t>podsegmenty</a:t>
            </a:r>
            <a:r>
              <a:rPr lang="cs-CZ" dirty="0"/>
              <a:t>:</a:t>
            </a:r>
          </a:p>
          <a:p>
            <a:pPr marL="0" indent="0">
              <a:buNone/>
            </a:pPr>
            <a:r>
              <a:rPr lang="cs-CZ" dirty="0"/>
              <a:t>– architektura</a:t>
            </a:r>
          </a:p>
          <a:p>
            <a:pPr marL="0" indent="0">
              <a:buNone/>
            </a:pPr>
            <a:r>
              <a:rPr lang="cs-CZ" dirty="0"/>
              <a:t>– urbanismus a územní plánování </a:t>
            </a:r>
          </a:p>
          <a:p>
            <a:pPr marL="0" indent="0">
              <a:buNone/>
            </a:pPr>
            <a:r>
              <a:rPr lang="cs-CZ" dirty="0"/>
              <a:t>– krajinářská architektura</a:t>
            </a:r>
          </a:p>
          <a:p>
            <a:pPr marL="0" indent="0">
              <a:buNone/>
            </a:pPr>
            <a:r>
              <a:rPr lang="cs-CZ" dirty="0"/>
              <a:t>Tato změna je plánována pro sběr za rok 2019 a zlepší administrativu a certifikaci.</a:t>
            </a:r>
          </a:p>
          <a:p>
            <a:pPr marL="0" indent="0">
              <a:buNone/>
            </a:pPr>
            <a:r>
              <a:rPr lang="cs-CZ" dirty="0"/>
              <a:t>Rada segmentu schválila rozdělení číselníku Uvedení na tři části: </a:t>
            </a:r>
          </a:p>
          <a:p>
            <a:pPr marL="0" indent="0">
              <a:buNone/>
            </a:pPr>
            <a:r>
              <a:rPr lang="cs-CZ" dirty="0"/>
              <a:t>– realizace </a:t>
            </a:r>
          </a:p>
          <a:p>
            <a:pPr marL="0" indent="0">
              <a:buNone/>
            </a:pPr>
            <a:r>
              <a:rPr lang="cs-CZ" dirty="0"/>
              <a:t>– projekty a soutěžní projekty </a:t>
            </a:r>
          </a:p>
          <a:p>
            <a:pPr marL="0" indent="0">
              <a:buNone/>
            </a:pPr>
            <a:r>
              <a:rPr lang="cs-CZ" dirty="0"/>
              <a:t>– výstavy</a:t>
            </a:r>
          </a:p>
          <a:p>
            <a:pPr marL="0" indent="0">
              <a:buNone/>
            </a:pPr>
            <a:r>
              <a:rPr lang="cs-CZ" dirty="0"/>
              <a:t>Rozdělení číselníku Uvedení je ale vzhledem k jeho náročnému provedení v aplikaci plánováno až v roce 2020, tedy pro sběry výstupů za rok 2020.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62460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06326"/>
          </a:xfrm>
        </p:spPr>
        <p:txBody>
          <a:bodyPr/>
          <a:lstStyle/>
          <a:p>
            <a:r>
              <a:rPr lang="cs-CZ" dirty="0"/>
              <a:t>Segment Architektura a </a:t>
            </a:r>
            <a:r>
              <a:rPr lang="cs-CZ" dirty="0" err="1"/>
              <a:t>podsegmenty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184369"/>
            <a:ext cx="10515600" cy="3876004"/>
          </a:xfrm>
        </p:spPr>
        <p:txBody>
          <a:bodyPr>
            <a:normAutofit fontScale="70000" lnSpcReduction="20000"/>
          </a:bodyPr>
          <a:lstStyle/>
          <a:p>
            <a:pPr lvl="1">
              <a:buFont typeface="Courier New" panose="02070309020205020404" pitchFamily="49" charset="0"/>
              <a:buChar char="o"/>
            </a:pPr>
            <a:endParaRPr lang="cs-CZ" dirty="0"/>
          </a:p>
          <a:p>
            <a:r>
              <a:rPr lang="cs-CZ" sz="2400" dirty="0"/>
              <a:t>V současnosti se na vysokých školách vyučuje v programech architektura: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cs-CZ" b="1" dirty="0"/>
              <a:t>architektura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cs-CZ" b="1" dirty="0"/>
              <a:t>urbanismus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cs-CZ" b="1" dirty="0"/>
              <a:t>krajinářská architektura</a:t>
            </a:r>
          </a:p>
          <a:p>
            <a:pPr marL="228600" lvl="1">
              <a:spcBef>
                <a:spcPts val="1000"/>
              </a:spcBef>
            </a:pPr>
            <a:r>
              <a:rPr lang="cs-CZ" dirty="0"/>
              <a:t>Architekti, urbanisté a  krajinářští architekti jsou řádnými členy ČKA – České komory architektů. ČKA je stavovská profesní organizace zřízena zákonem.  </a:t>
            </a:r>
          </a:p>
          <a:p>
            <a:r>
              <a:rPr lang="cs-CZ" sz="2400" dirty="0"/>
              <a:t>Segment Architektura vždy přijímal do RUV díla ze všech těchto oblastí.</a:t>
            </a:r>
          </a:p>
          <a:p>
            <a:r>
              <a:rPr lang="cs-CZ" sz="2400" dirty="0"/>
              <a:t>V minulých letech jsme častokrát narazili na limity takto nastaveného systému v Segmentu Architektura. Prezentace a posuzování uměleckých děl  v Segmentu Architektura má specifické odlišnosti právě v 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cs-CZ" b="1" dirty="0"/>
              <a:t>krajinářské architektuře</a:t>
            </a:r>
            <a:r>
              <a:rPr lang="cs-CZ" dirty="0"/>
              <a:t>, ale i v 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cs-CZ" b="1" dirty="0"/>
              <a:t>urbanismu a územním plánování</a:t>
            </a:r>
            <a:r>
              <a:rPr lang="cs-CZ" dirty="0"/>
              <a:t>, kde návrh a realizace se nezřídka realizují v delší časové perspektivě – realizace je přírodní nebo společenský proces na rozdíl od klasických architektonických objektů.</a:t>
            </a:r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07039235"/>
              </p:ext>
            </p:extLst>
          </p:nvPr>
        </p:nvGraphicFramePr>
        <p:xfrm>
          <a:off x="838201" y="4592782"/>
          <a:ext cx="10515600" cy="191192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50325">
                  <a:extLst>
                    <a:ext uri="{9D8B030D-6E8A-4147-A177-3AD203B41FA5}">
                      <a16:colId xmlns="" xmlns:a16="http://schemas.microsoft.com/office/drawing/2014/main" val="2223032831"/>
                    </a:ext>
                  </a:extLst>
                </a:gridCol>
                <a:gridCol w="1933303">
                  <a:extLst>
                    <a:ext uri="{9D8B030D-6E8A-4147-A177-3AD203B41FA5}">
                      <a16:colId xmlns="" xmlns:a16="http://schemas.microsoft.com/office/drawing/2014/main" val="3995128053"/>
                    </a:ext>
                  </a:extLst>
                </a:gridCol>
                <a:gridCol w="5431972">
                  <a:extLst>
                    <a:ext uri="{9D8B030D-6E8A-4147-A177-3AD203B41FA5}">
                      <a16:colId xmlns="" xmlns:a16="http://schemas.microsoft.com/office/drawing/2014/main" val="2427620969"/>
                    </a:ext>
                  </a:extLst>
                </a:gridCol>
              </a:tblGrid>
              <a:tr h="474686">
                <a:tc gridSpan="3">
                  <a:txBody>
                    <a:bodyPr/>
                    <a:lstStyle/>
                    <a:p>
                      <a:pPr algn="l"/>
                      <a:r>
                        <a:rPr lang="cs-CZ" b="0" dirty="0"/>
                        <a:t>Problematika prezentace architektonického díla a posuzování architektonického díla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b="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sz="1600" b="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502315183"/>
                  </a:ext>
                </a:extLst>
              </a:tr>
              <a:tr h="481278">
                <a:tc>
                  <a:txBody>
                    <a:bodyPr/>
                    <a:lstStyle/>
                    <a:p>
                      <a:r>
                        <a:rPr lang="cs-CZ" dirty="0"/>
                        <a:t>Architektura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000" dirty="0"/>
                        <a:t>kolaudace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000" dirty="0"/>
                        <a:t>Budovy, objekty, architektura malých měřítek, statická řešení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475165277"/>
                  </a:ext>
                </a:extLst>
              </a:tr>
              <a:tr h="481278">
                <a:tc>
                  <a:txBody>
                    <a:bodyPr/>
                    <a:lstStyle/>
                    <a:p>
                      <a:r>
                        <a:rPr lang="cs-CZ" dirty="0"/>
                        <a:t>Krajinářská architektura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000" dirty="0"/>
                        <a:t>kolaudace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000" dirty="0"/>
                        <a:t>Architektura velkých měřítek, realizace v průběhu vegetačních cyklů, architektura krajiny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456821072"/>
                  </a:ext>
                </a:extLst>
              </a:tr>
              <a:tr h="474685">
                <a:tc>
                  <a:txBody>
                    <a:bodyPr/>
                    <a:lstStyle/>
                    <a:p>
                      <a:r>
                        <a:rPr lang="cs-CZ" dirty="0"/>
                        <a:t>Urbanismus a územní plánování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000" dirty="0"/>
                        <a:t>schválení územních plánů a studií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000" dirty="0"/>
                        <a:t>Architektura velkých</a:t>
                      </a:r>
                      <a:r>
                        <a:rPr lang="cs-CZ" sz="1000" baseline="0" dirty="0"/>
                        <a:t> měřítek, r</a:t>
                      </a:r>
                      <a:r>
                        <a:rPr lang="cs-CZ" sz="1000" dirty="0"/>
                        <a:t>ealizace v rámci územních celků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85338403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63559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1608</TotalTime>
  <Words>1710</Words>
  <Application>Microsoft Office PowerPoint</Application>
  <PresentationFormat>Širokoúhlá obrazovka</PresentationFormat>
  <Paragraphs>410</Paragraphs>
  <Slides>18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7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18</vt:i4>
      </vt:variant>
    </vt:vector>
  </HeadingPairs>
  <TitlesOfParts>
    <vt:vector size="26" baseType="lpstr">
      <vt:lpstr>Arial</vt:lpstr>
      <vt:lpstr>Calibri</vt:lpstr>
      <vt:lpstr>Calibri Light</vt:lpstr>
      <vt:lpstr>Courier New</vt:lpstr>
      <vt:lpstr>Segoe UI</vt:lpstr>
      <vt:lpstr>Times New Roman</vt:lpstr>
      <vt:lpstr>Verdana</vt:lpstr>
      <vt:lpstr>Motiv Office</vt:lpstr>
      <vt:lpstr>Zasedání Rady RUV  MŠMT  31. 10. 2019 </vt:lpstr>
      <vt:lpstr> Program zasedání Rady RUV</vt:lpstr>
      <vt:lpstr>Prezentace aplikace PowerPoint</vt:lpstr>
      <vt:lpstr>Body za VŠ - 2018</vt:lpstr>
      <vt:lpstr>Prezentace aplikace PowerPoint</vt:lpstr>
      <vt:lpstr>Úpravy číselníků a manuálů segmentů pro sběry RUV za rok 2019 – činnost pracovní skupiny</vt:lpstr>
      <vt:lpstr>Termíny zasedání Pracovní skupiny:</vt:lpstr>
      <vt:lpstr>Činnost segmentů a návrh změn v manuálech a číselnících segmentů</vt:lpstr>
      <vt:lpstr>Segment Architektura a podsegmenty</vt:lpstr>
      <vt:lpstr>Činnost segmentů a návrh změn v manuálech a číselnících segmentů</vt:lpstr>
      <vt:lpstr>Činnost segmentů a návrh změn v manuálech a číselnících segmentů</vt:lpstr>
      <vt:lpstr>Činnost segmentů a návrh změn v manuálech a číselnících segmentů</vt:lpstr>
      <vt:lpstr>Činnost segmentů a návrh změn v manuálech a číselnících segmentů</vt:lpstr>
      <vt:lpstr>Činnost segmentů a návrh změn v manuálech a číselnících segmentů</vt:lpstr>
      <vt:lpstr>Činnost segmentů a návrh změn v manuálech a číselnících segmentů</vt:lpstr>
      <vt:lpstr>Seminář pro vkladatele – 28. 11. 2019. MŠMT, C081  program</vt:lpstr>
      <vt:lpstr>Navrhované úpravy a údržba Aplikace</vt:lpstr>
      <vt:lpstr>Děkuji Vám za pozornost.</vt:lpstr>
    </vt:vector>
  </TitlesOfParts>
  <Company>MSMT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Zasedání Rady RUV  MŠMT  27. 6. 2017</dc:title>
  <dc:creator>Krejčová Adéla</dc:creator>
  <cp:lastModifiedBy>Marková Marcela</cp:lastModifiedBy>
  <cp:revision>125</cp:revision>
  <dcterms:created xsi:type="dcterms:W3CDTF">2017-06-21T09:19:24Z</dcterms:created>
  <dcterms:modified xsi:type="dcterms:W3CDTF">2019-10-30T13:23:41Z</dcterms:modified>
</cp:coreProperties>
</file>