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73" r:id="rId1"/>
  </p:sldMasterIdLst>
  <p:notesMasterIdLst>
    <p:notesMasterId r:id="rId40"/>
  </p:notesMasterIdLst>
  <p:handoutMasterIdLst>
    <p:handoutMasterId r:id="rId41"/>
  </p:handoutMasterIdLst>
  <p:sldIdLst>
    <p:sldId id="444" r:id="rId2"/>
    <p:sldId id="482" r:id="rId3"/>
    <p:sldId id="489" r:id="rId4"/>
    <p:sldId id="490" r:id="rId5"/>
    <p:sldId id="491" r:id="rId6"/>
    <p:sldId id="492" r:id="rId7"/>
    <p:sldId id="494" r:id="rId8"/>
    <p:sldId id="486" r:id="rId9"/>
    <p:sldId id="520" r:id="rId10"/>
    <p:sldId id="521" r:id="rId11"/>
    <p:sldId id="495" r:id="rId12"/>
    <p:sldId id="498" r:id="rId13"/>
    <p:sldId id="497" r:id="rId14"/>
    <p:sldId id="496" r:id="rId15"/>
    <p:sldId id="500" r:id="rId16"/>
    <p:sldId id="501" r:id="rId17"/>
    <p:sldId id="510" r:id="rId18"/>
    <p:sldId id="519" r:id="rId19"/>
    <p:sldId id="508" r:id="rId20"/>
    <p:sldId id="484" r:id="rId21"/>
    <p:sldId id="485" r:id="rId22"/>
    <p:sldId id="483" r:id="rId23"/>
    <p:sldId id="522" r:id="rId24"/>
    <p:sldId id="516" r:id="rId25"/>
    <p:sldId id="517" r:id="rId26"/>
    <p:sldId id="523" r:id="rId27"/>
    <p:sldId id="487" r:id="rId28"/>
    <p:sldId id="488" r:id="rId29"/>
    <p:sldId id="481" r:id="rId30"/>
    <p:sldId id="504" r:id="rId31"/>
    <p:sldId id="513" r:id="rId32"/>
    <p:sldId id="503" r:id="rId33"/>
    <p:sldId id="525" r:id="rId34"/>
    <p:sldId id="524" r:id="rId35"/>
    <p:sldId id="515" r:id="rId36"/>
    <p:sldId id="526" r:id="rId37"/>
    <p:sldId id="514" r:id="rId38"/>
    <p:sldId id="505" r:id="rId3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List_aplikac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Výše</a:t>
            </a:r>
            <a:r>
              <a:rPr lang="cs-CZ" baseline="0" dirty="0"/>
              <a:t> nenárokové složky platu na 1 pedagoga na 1 měsíc (v Kč bez odvodů)</a:t>
            </a:r>
            <a:endParaRPr lang="cs-CZ" dirty="0"/>
          </a:p>
        </c:rich>
      </c:tx>
      <c:layout>
        <c:manualLayout>
          <c:xMode val="edge"/>
          <c:yMode val="edge"/>
          <c:x val="0.3059752177716915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normativy_vypocet_5!$AH$2</c:f>
              <c:strCache>
                <c:ptCount val="1"/>
                <c:pt idx="0">
                  <c:v>mateřské škole tvořené 1 běžnou třídou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normativy_vypocet_5!$AJ$1:$BO$1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normativy_vypocet_5!$AJ$2:$BO$2</c:f>
              <c:numCache>
                <c:formatCode>#,##0</c:formatCode>
                <c:ptCount val="32"/>
                <c:pt idx="0">
                  <c:v>598.61399999999992</c:v>
                </c:pt>
                <c:pt idx="1">
                  <c:v>624.45600000000002</c:v>
                </c:pt>
                <c:pt idx="2">
                  <c:v>667.52599999999995</c:v>
                </c:pt>
                <c:pt idx="3">
                  <c:v>727.82400000000007</c:v>
                </c:pt>
                <c:pt idx="4">
                  <c:v>805.35</c:v>
                </c:pt>
                <c:pt idx="5">
                  <c:v>900.10399999999993</c:v>
                </c:pt>
                <c:pt idx="6">
                  <c:v>1012.086</c:v>
                </c:pt>
                <c:pt idx="7">
                  <c:v>1141.296</c:v>
                </c:pt>
                <c:pt idx="8">
                  <c:v>1287.7339999999999</c:v>
                </c:pt>
                <c:pt idx="9">
                  <c:v>1451.4</c:v>
                </c:pt>
                <c:pt idx="10">
                  <c:v>1632.2939999999999</c:v>
                </c:pt>
                <c:pt idx="11">
                  <c:v>1830.4159999999999</c:v>
                </c:pt>
                <c:pt idx="12">
                  <c:v>2045.7660000000001</c:v>
                </c:pt>
                <c:pt idx="13">
                  <c:v>2278.3440000000001</c:v>
                </c:pt>
                <c:pt idx="14">
                  <c:v>2528.15</c:v>
                </c:pt>
                <c:pt idx="15">
                  <c:v>2795.1840000000002</c:v>
                </c:pt>
                <c:pt idx="16">
                  <c:v>3079.4460000000004</c:v>
                </c:pt>
                <c:pt idx="17">
                  <c:v>3380.9359999999997</c:v>
                </c:pt>
                <c:pt idx="18">
                  <c:v>3699.654</c:v>
                </c:pt>
                <c:pt idx="19">
                  <c:v>4035.6</c:v>
                </c:pt>
                <c:pt idx="20">
                  <c:v>4388.7739999999994</c:v>
                </c:pt>
                <c:pt idx="21">
                  <c:v>4759.1759999999995</c:v>
                </c:pt>
                <c:pt idx="22">
                  <c:v>5146.8059999999996</c:v>
                </c:pt>
                <c:pt idx="23">
                  <c:v>5551.6639999999998</c:v>
                </c:pt>
                <c:pt idx="24">
                  <c:v>5551.6639999999998</c:v>
                </c:pt>
                <c:pt idx="25">
                  <c:v>5551.6639999999998</c:v>
                </c:pt>
                <c:pt idx="26">
                  <c:v>5551.6639999999998</c:v>
                </c:pt>
                <c:pt idx="27">
                  <c:v>5551.6639999999998</c:v>
                </c:pt>
                <c:pt idx="28">
                  <c:v>5551.6639999999998</c:v>
                </c:pt>
                <c:pt idx="29">
                  <c:v>5551.6639999999998</c:v>
                </c:pt>
                <c:pt idx="30">
                  <c:v>5551.6639999999998</c:v>
                </c:pt>
                <c:pt idx="31">
                  <c:v>5551.6639999999998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F81-4FFB-9E98-73CF80AA9471}"/>
            </c:ext>
          </c:extLst>
        </c:ser>
        <c:ser>
          <c:idx val="1"/>
          <c:order val="1"/>
          <c:tx>
            <c:strRef>
              <c:f>normativy_vypocet_5!$AH$3</c:f>
              <c:strCache>
                <c:ptCount val="1"/>
                <c:pt idx="0">
                  <c:v>mateřské škole tvořené 2 a více běžnými třídami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normativy_vypocet_5!$AJ$1:$BO$1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normativy_vypocet_5!$AJ$3:$BO$3</c:f>
              <c:numCache>
                <c:formatCode>#,##0</c:formatCode>
                <c:ptCount val="32"/>
                <c:pt idx="0">
                  <c:v>597.19799999999998</c:v>
                </c:pt>
                <c:pt idx="1">
                  <c:v>618.79199999999992</c:v>
                </c:pt>
                <c:pt idx="2">
                  <c:v>654.78199999999993</c:v>
                </c:pt>
                <c:pt idx="3">
                  <c:v>705.16800000000001</c:v>
                </c:pt>
                <c:pt idx="4">
                  <c:v>769.95</c:v>
                </c:pt>
                <c:pt idx="5">
                  <c:v>849.12800000000004</c:v>
                </c:pt>
                <c:pt idx="6">
                  <c:v>942.70199999999988</c:v>
                </c:pt>
                <c:pt idx="7">
                  <c:v>1050.672</c:v>
                </c:pt>
                <c:pt idx="8">
                  <c:v>1173.038</c:v>
                </c:pt>
                <c:pt idx="9">
                  <c:v>1309.8000000000002</c:v>
                </c:pt>
                <c:pt idx="10">
                  <c:v>1460.9580000000003</c:v>
                </c:pt>
                <c:pt idx="11">
                  <c:v>1626.5120000000002</c:v>
                </c:pt>
                <c:pt idx="12">
                  <c:v>1806.4620000000002</c:v>
                </c:pt>
                <c:pt idx="13">
                  <c:v>2000.808</c:v>
                </c:pt>
                <c:pt idx="14">
                  <c:v>2209.5500000000002</c:v>
                </c:pt>
                <c:pt idx="15">
                  <c:v>2432.6880000000006</c:v>
                </c:pt>
                <c:pt idx="16">
                  <c:v>2670.2220000000002</c:v>
                </c:pt>
                <c:pt idx="17">
                  <c:v>2922.152</c:v>
                </c:pt>
                <c:pt idx="18">
                  <c:v>3188.4780000000001</c:v>
                </c:pt>
                <c:pt idx="19">
                  <c:v>3469.2000000000003</c:v>
                </c:pt>
                <c:pt idx="20">
                  <c:v>3764.3180000000007</c:v>
                </c:pt>
                <c:pt idx="21">
                  <c:v>4073.8320000000003</c:v>
                </c:pt>
                <c:pt idx="22">
                  <c:v>4397.7420000000002</c:v>
                </c:pt>
                <c:pt idx="23">
                  <c:v>4736.0480000000007</c:v>
                </c:pt>
                <c:pt idx="24">
                  <c:v>4736.0480000000007</c:v>
                </c:pt>
                <c:pt idx="25">
                  <c:v>4736.0480000000007</c:v>
                </c:pt>
                <c:pt idx="26">
                  <c:v>4736.0480000000007</c:v>
                </c:pt>
                <c:pt idx="27">
                  <c:v>4736.0480000000007</c:v>
                </c:pt>
                <c:pt idx="28">
                  <c:v>4736.0480000000007</c:v>
                </c:pt>
                <c:pt idx="29">
                  <c:v>4736.0480000000007</c:v>
                </c:pt>
                <c:pt idx="30">
                  <c:v>4736.0480000000007</c:v>
                </c:pt>
                <c:pt idx="31">
                  <c:v>4736.0480000000007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F81-4FFB-9E98-73CF80AA9471}"/>
            </c:ext>
          </c:extLst>
        </c:ser>
        <c:ser>
          <c:idx val="2"/>
          <c:order val="2"/>
          <c:tx>
            <c:strRef>
              <c:f>normativy_vypocet_5!$AH$4</c:f>
              <c:strCache>
                <c:ptCount val="1"/>
                <c:pt idx="0">
                  <c:v>základní škole tvořené 1 běžnou třídou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normativy_vypocet_5!$AJ$1:$BO$1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normativy_vypocet_5!$AJ$4:$BO$4</c:f>
              <c:numCache>
                <c:formatCode>#,##0</c:formatCode>
                <c:ptCount val="32"/>
                <c:pt idx="0">
                  <c:v>869.72199999999998</c:v>
                </c:pt>
                <c:pt idx="1">
                  <c:v>925.88800000000003</c:v>
                </c:pt>
                <c:pt idx="2">
                  <c:v>1019.4979999999999</c:v>
                </c:pt>
                <c:pt idx="3">
                  <c:v>1150.5519999999999</c:v>
                </c:pt>
                <c:pt idx="4">
                  <c:v>1319.05</c:v>
                </c:pt>
                <c:pt idx="5">
                  <c:v>1524.992</c:v>
                </c:pt>
                <c:pt idx="6">
                  <c:v>1768.3780000000002</c:v>
                </c:pt>
                <c:pt idx="7">
                  <c:v>2049.2080000000001</c:v>
                </c:pt>
                <c:pt idx="8">
                  <c:v>2367.482</c:v>
                </c:pt>
                <c:pt idx="9">
                  <c:v>2723.2</c:v>
                </c:pt>
                <c:pt idx="10">
                  <c:v>3116.3620000000001</c:v>
                </c:pt>
                <c:pt idx="11">
                  <c:v>3546.9680000000003</c:v>
                </c:pt>
                <c:pt idx="12">
                  <c:v>4015.018</c:v>
                </c:pt>
                <c:pt idx="13">
                  <c:v>4520.5120000000006</c:v>
                </c:pt>
                <c:pt idx="14">
                  <c:v>5063.45</c:v>
                </c:pt>
                <c:pt idx="15">
                  <c:v>5643.8319999999994</c:v>
                </c:pt>
                <c:pt idx="16">
                  <c:v>6261.6579999999994</c:v>
                </c:pt>
                <c:pt idx="17">
                  <c:v>6916.9279999999999</c:v>
                </c:pt>
                <c:pt idx="18">
                  <c:v>7609.6419999999998</c:v>
                </c:pt>
                <c:pt idx="19">
                  <c:v>8339.7999999999993</c:v>
                </c:pt>
                <c:pt idx="20">
                  <c:v>9107.402</c:v>
                </c:pt>
                <c:pt idx="21">
                  <c:v>9912.4480000000003</c:v>
                </c:pt>
                <c:pt idx="22">
                  <c:v>10754.938</c:v>
                </c:pt>
                <c:pt idx="23">
                  <c:v>11634.872000000001</c:v>
                </c:pt>
                <c:pt idx="24">
                  <c:v>12552.249999999998</c:v>
                </c:pt>
                <c:pt idx="25">
                  <c:v>13507.071999999998</c:v>
                </c:pt>
                <c:pt idx="26">
                  <c:v>14499.338</c:v>
                </c:pt>
                <c:pt idx="27">
                  <c:v>15529.048000000001</c:v>
                </c:pt>
                <c:pt idx="28">
                  <c:v>16596.201999999997</c:v>
                </c:pt>
                <c:pt idx="29">
                  <c:v>17700.8</c:v>
                </c:pt>
                <c:pt idx="30">
                  <c:v>17700.8</c:v>
                </c:pt>
                <c:pt idx="31">
                  <c:v>17700.8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F81-4FFB-9E98-73CF80AA9471}"/>
            </c:ext>
          </c:extLst>
        </c:ser>
        <c:ser>
          <c:idx val="3"/>
          <c:order val="3"/>
          <c:tx>
            <c:strRef>
              <c:f>normativy_vypocet_5!$AH$5</c:f>
              <c:strCache>
                <c:ptCount val="1"/>
                <c:pt idx="0">
                  <c:v>základní škole tvořené 2 běžnými třídami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normativy_vypocet_5!$AJ$1:$BO$1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normativy_vypocet_5!$AJ$5:$BO$5</c:f>
              <c:numCache>
                <c:formatCode>#,##0</c:formatCode>
                <c:ptCount val="32"/>
                <c:pt idx="0">
                  <c:v>866.57330000000002</c:v>
                </c:pt>
                <c:pt idx="1">
                  <c:v>913.29319999999996</c:v>
                </c:pt>
                <c:pt idx="2">
                  <c:v>991.15970000000004</c:v>
                </c:pt>
                <c:pt idx="3">
                  <c:v>1100.1728000000001</c:v>
                </c:pt>
                <c:pt idx="4">
                  <c:v>1240.3325</c:v>
                </c:pt>
                <c:pt idx="5">
                  <c:v>1411.6387999999999</c:v>
                </c:pt>
                <c:pt idx="6">
                  <c:v>1614.0916999999999</c:v>
                </c:pt>
                <c:pt idx="7">
                  <c:v>1847.6911999999998</c:v>
                </c:pt>
                <c:pt idx="8">
                  <c:v>2112.4373000000005</c:v>
                </c:pt>
                <c:pt idx="9">
                  <c:v>2408.33</c:v>
                </c:pt>
                <c:pt idx="10">
                  <c:v>2735.3693000000003</c:v>
                </c:pt>
                <c:pt idx="11">
                  <c:v>3093.5552000000002</c:v>
                </c:pt>
                <c:pt idx="12">
                  <c:v>3482.8876999999998</c:v>
                </c:pt>
                <c:pt idx="13">
                  <c:v>3903.3668000000002</c:v>
                </c:pt>
                <c:pt idx="14">
                  <c:v>4354.9925000000003</c:v>
                </c:pt>
                <c:pt idx="15">
                  <c:v>4837.7647999999999</c:v>
                </c:pt>
                <c:pt idx="16">
                  <c:v>5351.6836999999996</c:v>
                </c:pt>
                <c:pt idx="17">
                  <c:v>5896.7492000000002</c:v>
                </c:pt>
                <c:pt idx="18">
                  <c:v>6472.9612999999999</c:v>
                </c:pt>
                <c:pt idx="19">
                  <c:v>7080.3200000000006</c:v>
                </c:pt>
                <c:pt idx="20">
                  <c:v>7718.8253000000013</c:v>
                </c:pt>
                <c:pt idx="21">
                  <c:v>8388.4772000000012</c:v>
                </c:pt>
                <c:pt idx="22">
                  <c:v>9089.2757000000001</c:v>
                </c:pt>
                <c:pt idx="23">
                  <c:v>9821.220800000001</c:v>
                </c:pt>
                <c:pt idx="24">
                  <c:v>10584.3125</c:v>
                </c:pt>
                <c:pt idx="25">
                  <c:v>11378.550799999999</c:v>
                </c:pt>
                <c:pt idx="26">
                  <c:v>12203.9357</c:v>
                </c:pt>
                <c:pt idx="27">
                  <c:v>13060.467199999999</c:v>
                </c:pt>
                <c:pt idx="28">
                  <c:v>13948.145300000004</c:v>
                </c:pt>
                <c:pt idx="29">
                  <c:v>14866.970000000001</c:v>
                </c:pt>
                <c:pt idx="30">
                  <c:v>14866.970000000001</c:v>
                </c:pt>
                <c:pt idx="31">
                  <c:v>14866.970000000001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F81-4FFB-9E98-73CF80AA9471}"/>
            </c:ext>
          </c:extLst>
        </c:ser>
        <c:ser>
          <c:idx val="4"/>
          <c:order val="4"/>
          <c:tx>
            <c:strRef>
              <c:f>normativy_vypocet_5!$AH$6</c:f>
              <c:strCache>
                <c:ptCount val="1"/>
                <c:pt idx="0">
                  <c:v>základní škole tvořené 3 až 5 běžnými třídami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normativy_vypocet_5!$AJ$1:$BO$1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normativy_vypocet_5!$AJ$6:$BO$6</c:f>
              <c:numCache>
                <c:formatCode>#,##0</c:formatCode>
                <c:ptCount val="32"/>
                <c:pt idx="0">
                  <c:v>864.36070000000007</c:v>
                </c:pt>
                <c:pt idx="1">
                  <c:v>904.44279999999992</c:v>
                </c:pt>
                <c:pt idx="2">
                  <c:v>971.24630000000002</c:v>
                </c:pt>
                <c:pt idx="3">
                  <c:v>1064.7711999999999</c:v>
                </c:pt>
                <c:pt idx="4">
                  <c:v>1185.0175000000002</c:v>
                </c:pt>
                <c:pt idx="5">
                  <c:v>1331.9851999999998</c:v>
                </c:pt>
                <c:pt idx="6">
                  <c:v>1505.6742999999999</c:v>
                </c:pt>
                <c:pt idx="7">
                  <c:v>1706.0847999999999</c:v>
                </c:pt>
                <c:pt idx="8">
                  <c:v>1933.2166999999999</c:v>
                </c:pt>
                <c:pt idx="9">
                  <c:v>2187.0699999999997</c:v>
                </c:pt>
                <c:pt idx="10">
                  <c:v>2467.6447000000003</c:v>
                </c:pt>
                <c:pt idx="11">
                  <c:v>2774.9407999999999</c:v>
                </c:pt>
                <c:pt idx="12">
                  <c:v>3108.9582999999998</c:v>
                </c:pt>
                <c:pt idx="13">
                  <c:v>3469.6971999999996</c:v>
                </c:pt>
                <c:pt idx="14">
                  <c:v>3857.1574999999998</c:v>
                </c:pt>
                <c:pt idx="15">
                  <c:v>4271.3391999999994</c:v>
                </c:pt>
                <c:pt idx="16">
                  <c:v>4712.242299999999</c:v>
                </c:pt>
                <c:pt idx="17">
                  <c:v>5179.8667999999998</c:v>
                </c:pt>
                <c:pt idx="18">
                  <c:v>5674.2126999999991</c:v>
                </c:pt>
                <c:pt idx="19">
                  <c:v>6195.28</c:v>
                </c:pt>
                <c:pt idx="20">
                  <c:v>6743.0686999999998</c:v>
                </c:pt>
                <c:pt idx="21">
                  <c:v>7317.5788000000002</c:v>
                </c:pt>
                <c:pt idx="22">
                  <c:v>7918.8102999999992</c:v>
                </c:pt>
                <c:pt idx="23">
                  <c:v>8546.7631999999994</c:v>
                </c:pt>
                <c:pt idx="24">
                  <c:v>9201.4374999999982</c:v>
                </c:pt>
                <c:pt idx="25">
                  <c:v>9882.8331999999991</c:v>
                </c:pt>
                <c:pt idx="26">
                  <c:v>10590.950299999999</c:v>
                </c:pt>
                <c:pt idx="27">
                  <c:v>11325.7888</c:v>
                </c:pt>
                <c:pt idx="28">
                  <c:v>12087.3487</c:v>
                </c:pt>
                <c:pt idx="29">
                  <c:v>12875.63</c:v>
                </c:pt>
                <c:pt idx="30">
                  <c:v>12875.63</c:v>
                </c:pt>
                <c:pt idx="31">
                  <c:v>12875.63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F81-4FFB-9E98-73CF80AA9471}"/>
            </c:ext>
          </c:extLst>
        </c:ser>
        <c:ser>
          <c:idx val="5"/>
          <c:order val="5"/>
          <c:tx>
            <c:strRef>
              <c:f>normativy_vypocet_5!$AH$7</c:f>
              <c:strCache>
                <c:ptCount val="1"/>
                <c:pt idx="0">
                  <c:v>základní škole tvořené 6 až 18 běžnými třídami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normativy_vypocet_5!$AJ$1:$BO$1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normativy_vypocet_5!$AJ$7:$BO$7</c:f>
              <c:numCache>
                <c:formatCode>#,##0</c:formatCode>
                <c:ptCount val="32"/>
                <c:pt idx="0">
                  <c:v>863.50969999999995</c:v>
                </c:pt>
                <c:pt idx="1">
                  <c:v>901.03879999999992</c:v>
                </c:pt>
                <c:pt idx="2">
                  <c:v>963.58730000000003</c:v>
                </c:pt>
                <c:pt idx="3">
                  <c:v>1051.1552000000001</c:v>
                </c:pt>
                <c:pt idx="4">
                  <c:v>1163.7424999999998</c:v>
                </c:pt>
                <c:pt idx="5">
                  <c:v>1301.3491999999999</c:v>
                </c:pt>
                <c:pt idx="6">
                  <c:v>1463.9753000000001</c:v>
                </c:pt>
                <c:pt idx="7">
                  <c:v>1651.6207999999999</c:v>
                </c:pt>
                <c:pt idx="8">
                  <c:v>1864.2857000000001</c:v>
                </c:pt>
                <c:pt idx="9">
                  <c:v>2101.9699999999998</c:v>
                </c:pt>
                <c:pt idx="10">
                  <c:v>2364.6736999999998</c:v>
                </c:pt>
                <c:pt idx="11">
                  <c:v>2652.3968</c:v>
                </c:pt>
                <c:pt idx="12">
                  <c:v>2965.1392999999998</c:v>
                </c:pt>
                <c:pt idx="13">
                  <c:v>3302.9011999999998</c:v>
                </c:pt>
                <c:pt idx="14">
                  <c:v>3665.6824999999999</c:v>
                </c:pt>
                <c:pt idx="15">
                  <c:v>4053.4831999999997</c:v>
                </c:pt>
                <c:pt idx="16">
                  <c:v>4466.3032999999996</c:v>
                </c:pt>
                <c:pt idx="17">
                  <c:v>4904.1428000000005</c:v>
                </c:pt>
                <c:pt idx="18">
                  <c:v>5367.0016999999998</c:v>
                </c:pt>
                <c:pt idx="19">
                  <c:v>5854.88</c:v>
                </c:pt>
                <c:pt idx="20">
                  <c:v>6367.7776999999996</c:v>
                </c:pt>
                <c:pt idx="21">
                  <c:v>6905.6947999999993</c:v>
                </c:pt>
                <c:pt idx="22">
                  <c:v>7468.6312999999991</c:v>
                </c:pt>
                <c:pt idx="23">
                  <c:v>8056.5871999999999</c:v>
                </c:pt>
                <c:pt idx="24">
                  <c:v>8669.5625</c:v>
                </c:pt>
                <c:pt idx="25">
                  <c:v>9307.5571999999993</c:v>
                </c:pt>
                <c:pt idx="26">
                  <c:v>9970.5712999999996</c:v>
                </c:pt>
                <c:pt idx="27">
                  <c:v>10658.604799999999</c:v>
                </c:pt>
                <c:pt idx="28">
                  <c:v>11371.6577</c:v>
                </c:pt>
                <c:pt idx="29">
                  <c:v>12109.73</c:v>
                </c:pt>
                <c:pt idx="30">
                  <c:v>12109.73</c:v>
                </c:pt>
                <c:pt idx="31">
                  <c:v>12109.73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7F81-4FFB-9E98-73CF80AA9471}"/>
            </c:ext>
          </c:extLst>
        </c:ser>
        <c:ser>
          <c:idx val="6"/>
          <c:order val="6"/>
          <c:tx>
            <c:strRef>
              <c:f>normativy_vypocet_5!$AH$8</c:f>
              <c:strCache>
                <c:ptCount val="1"/>
                <c:pt idx="0">
                  <c:v>základní škole tvořené 19 a více běžnými třídami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normativy_vypocet_5!$AJ$1:$BO$1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normativy_vypocet_5!$AJ$8:$BO$8</c:f>
              <c:numCache>
                <c:formatCode>#,##0</c:formatCode>
                <c:ptCount val="32"/>
                <c:pt idx="0">
                  <c:v>861.97789999999998</c:v>
                </c:pt>
                <c:pt idx="1">
                  <c:v>894.91160000000002</c:v>
                </c:pt>
                <c:pt idx="2">
                  <c:v>949.80110000000013</c:v>
                </c:pt>
                <c:pt idx="3">
                  <c:v>1026.6463999999999</c:v>
                </c:pt>
                <c:pt idx="4">
                  <c:v>1125.4475</c:v>
                </c:pt>
                <c:pt idx="5">
                  <c:v>1246.2043999999999</c:v>
                </c:pt>
                <c:pt idx="6">
                  <c:v>1388.9170999999999</c:v>
                </c:pt>
                <c:pt idx="7">
                  <c:v>1553.5856000000001</c:v>
                </c:pt>
                <c:pt idx="8">
                  <c:v>1740.2099000000001</c:v>
                </c:pt>
                <c:pt idx="9">
                  <c:v>1948.79</c:v>
                </c:pt>
                <c:pt idx="10">
                  <c:v>2179.3259000000003</c:v>
                </c:pt>
                <c:pt idx="11">
                  <c:v>2431.8175999999999</c:v>
                </c:pt>
                <c:pt idx="12">
                  <c:v>2706.2651000000001</c:v>
                </c:pt>
                <c:pt idx="13">
                  <c:v>3002.6684</c:v>
                </c:pt>
                <c:pt idx="14">
                  <c:v>3321.0274999999997</c:v>
                </c:pt>
                <c:pt idx="15">
                  <c:v>3661.3424000000005</c:v>
                </c:pt>
                <c:pt idx="16">
                  <c:v>4023.6130999999996</c:v>
                </c:pt>
                <c:pt idx="17">
                  <c:v>4407.8396000000002</c:v>
                </c:pt>
                <c:pt idx="18">
                  <c:v>4814.0219000000006</c:v>
                </c:pt>
                <c:pt idx="19">
                  <c:v>5242.16</c:v>
                </c:pt>
                <c:pt idx="20">
                  <c:v>5692.2538999999997</c:v>
                </c:pt>
                <c:pt idx="21">
                  <c:v>6164.3036000000002</c:v>
                </c:pt>
                <c:pt idx="22">
                  <c:v>6658.3091000000004</c:v>
                </c:pt>
                <c:pt idx="23">
                  <c:v>7174.2703999999985</c:v>
                </c:pt>
                <c:pt idx="24">
                  <c:v>7712.1875</c:v>
                </c:pt>
                <c:pt idx="25">
                  <c:v>8272.0604000000003</c:v>
                </c:pt>
                <c:pt idx="26">
                  <c:v>8853.8891000000003</c:v>
                </c:pt>
                <c:pt idx="27">
                  <c:v>9457.6736000000001</c:v>
                </c:pt>
                <c:pt idx="28">
                  <c:v>10083.4139</c:v>
                </c:pt>
                <c:pt idx="29">
                  <c:v>10731.109999999999</c:v>
                </c:pt>
                <c:pt idx="30">
                  <c:v>10731.109999999999</c:v>
                </c:pt>
                <c:pt idx="31">
                  <c:v>10731.109999999999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7F81-4FFB-9E98-73CF80AA9471}"/>
            </c:ext>
          </c:extLst>
        </c:ser>
        <c:ser>
          <c:idx val="7"/>
          <c:order val="7"/>
          <c:tx>
            <c:strRef>
              <c:f>normativy_vypocet_5!$AH$9</c:f>
              <c:strCache>
                <c:ptCount val="1"/>
                <c:pt idx="0">
                  <c:v>střední škole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normativy_vypocet_5!$AJ$1:$BO$1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normativy_vypocet_5!$AJ$9:$BO$9</c:f>
              <c:numCache>
                <c:formatCode>#,##0</c:formatCode>
                <c:ptCount val="32"/>
                <c:pt idx="0">
                  <c:v>758.6620999999999</c:v>
                </c:pt>
                <c:pt idx="1">
                  <c:v>787.64840000000004</c:v>
                </c:pt>
                <c:pt idx="2">
                  <c:v>835.95890000000009</c:v>
                </c:pt>
                <c:pt idx="3">
                  <c:v>903.59359999999992</c:v>
                </c:pt>
                <c:pt idx="4">
                  <c:v>990.55250000000001</c:v>
                </c:pt>
                <c:pt idx="5">
                  <c:v>1096.8355999999999</c:v>
                </c:pt>
                <c:pt idx="6">
                  <c:v>1222.4429</c:v>
                </c:pt>
                <c:pt idx="7">
                  <c:v>1367.3744000000002</c:v>
                </c:pt>
                <c:pt idx="8">
                  <c:v>1531.6301000000001</c:v>
                </c:pt>
                <c:pt idx="9">
                  <c:v>1715.21</c:v>
                </c:pt>
                <c:pt idx="10">
                  <c:v>1918.1141000000002</c:v>
                </c:pt>
                <c:pt idx="11">
                  <c:v>2140.3424</c:v>
                </c:pt>
                <c:pt idx="12">
                  <c:v>2381.8948999999998</c:v>
                </c:pt>
                <c:pt idx="13">
                  <c:v>2642.7716</c:v>
                </c:pt>
                <c:pt idx="14">
                  <c:v>2922.9724999999999</c:v>
                </c:pt>
                <c:pt idx="15">
                  <c:v>3222.4976000000001</c:v>
                </c:pt>
                <c:pt idx="16">
                  <c:v>3541.3468999999996</c:v>
                </c:pt>
                <c:pt idx="17">
                  <c:v>3879.5203999999999</c:v>
                </c:pt>
                <c:pt idx="18">
                  <c:v>4237.0181000000002</c:v>
                </c:pt>
                <c:pt idx="19">
                  <c:v>4613.84</c:v>
                </c:pt>
                <c:pt idx="20">
                  <c:v>5009.9860999999992</c:v>
                </c:pt>
                <c:pt idx="21">
                  <c:v>5425.4564</c:v>
                </c:pt>
                <c:pt idx="22">
                  <c:v>5860.2509</c:v>
                </c:pt>
                <c:pt idx="23">
                  <c:v>6314.3695999999991</c:v>
                </c:pt>
                <c:pt idx="24">
                  <c:v>6787.8125</c:v>
                </c:pt>
                <c:pt idx="25">
                  <c:v>7280.5796</c:v>
                </c:pt>
                <c:pt idx="26">
                  <c:v>7792.6709000000001</c:v>
                </c:pt>
                <c:pt idx="27">
                  <c:v>8324.0864000000001</c:v>
                </c:pt>
                <c:pt idx="28">
                  <c:v>8874.8261000000002</c:v>
                </c:pt>
                <c:pt idx="29">
                  <c:v>9444.89</c:v>
                </c:pt>
                <c:pt idx="30">
                  <c:v>9444.89</c:v>
                </c:pt>
                <c:pt idx="31">
                  <c:v>9444.89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7F81-4FFB-9E98-73CF80AA9471}"/>
            </c:ext>
          </c:extLst>
        </c:ser>
        <c:ser>
          <c:idx val="8"/>
          <c:order val="8"/>
          <c:tx>
            <c:strRef>
              <c:f>normativy_vypocet_5!$AH$10</c:f>
              <c:strCache>
                <c:ptCount val="1"/>
                <c:pt idx="0">
                  <c:v>konzervatoři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normativy_vypocet_5!$AJ$1:$BO$1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normativy_vypocet_5!$AJ$10:$BO$10</c:f>
              <c:numCache>
                <c:formatCode>#,##0</c:formatCode>
                <c:ptCount val="32"/>
                <c:pt idx="0">
                  <c:v>5335</c:v>
                </c:pt>
                <c:pt idx="1">
                  <c:v>5335</c:v>
                </c:pt>
                <c:pt idx="2">
                  <c:v>5335</c:v>
                </c:pt>
                <c:pt idx="3">
                  <c:v>5335</c:v>
                </c:pt>
                <c:pt idx="4">
                  <c:v>5335</c:v>
                </c:pt>
                <c:pt idx="5">
                  <c:v>5335</c:v>
                </c:pt>
                <c:pt idx="6">
                  <c:v>5335</c:v>
                </c:pt>
                <c:pt idx="7">
                  <c:v>5335</c:v>
                </c:pt>
                <c:pt idx="8">
                  <c:v>5335</c:v>
                </c:pt>
                <c:pt idx="9">
                  <c:v>5335</c:v>
                </c:pt>
                <c:pt idx="10">
                  <c:v>5335</c:v>
                </c:pt>
                <c:pt idx="11">
                  <c:v>5335</c:v>
                </c:pt>
                <c:pt idx="12">
                  <c:v>5335</c:v>
                </c:pt>
                <c:pt idx="13">
                  <c:v>5335</c:v>
                </c:pt>
                <c:pt idx="14">
                  <c:v>5335</c:v>
                </c:pt>
                <c:pt idx="15">
                  <c:v>5335</c:v>
                </c:pt>
                <c:pt idx="16">
                  <c:v>5335</c:v>
                </c:pt>
                <c:pt idx="17">
                  <c:v>5335</c:v>
                </c:pt>
                <c:pt idx="18">
                  <c:v>5335</c:v>
                </c:pt>
                <c:pt idx="19">
                  <c:v>5335</c:v>
                </c:pt>
                <c:pt idx="20">
                  <c:v>5335</c:v>
                </c:pt>
                <c:pt idx="21">
                  <c:v>5335</c:v>
                </c:pt>
                <c:pt idx="22">
                  <c:v>5335</c:v>
                </c:pt>
                <c:pt idx="23">
                  <c:v>5335</c:v>
                </c:pt>
                <c:pt idx="24">
                  <c:v>5335</c:v>
                </c:pt>
                <c:pt idx="25">
                  <c:v>5335</c:v>
                </c:pt>
                <c:pt idx="26">
                  <c:v>5335</c:v>
                </c:pt>
                <c:pt idx="27">
                  <c:v>5335</c:v>
                </c:pt>
                <c:pt idx="28">
                  <c:v>5335</c:v>
                </c:pt>
                <c:pt idx="29">
                  <c:v>5335</c:v>
                </c:pt>
                <c:pt idx="30">
                  <c:v>5335</c:v>
                </c:pt>
                <c:pt idx="31">
                  <c:v>5335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7F81-4FFB-9E98-73CF80AA9471}"/>
            </c:ext>
          </c:extLst>
        </c:ser>
        <c:ser>
          <c:idx val="9"/>
          <c:order val="9"/>
          <c:tx>
            <c:strRef>
              <c:f>normativy_vypocet_5!$AH$11</c:f>
              <c:strCache>
                <c:ptCount val="1"/>
                <c:pt idx="0">
                  <c:v>mateřské škole zřízené podle 16/9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normativy_vypocet_5!$AJ$1:$BO$1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normativy_vypocet_5!$AJ$11:$BO$11</c:f>
              <c:numCache>
                <c:formatCode>#,##0</c:formatCode>
                <c:ptCount val="32"/>
                <c:pt idx="0">
                  <c:v>5448</c:v>
                </c:pt>
                <c:pt idx="1">
                  <c:v>5448</c:v>
                </c:pt>
                <c:pt idx="2">
                  <c:v>5448</c:v>
                </c:pt>
                <c:pt idx="3">
                  <c:v>5448</c:v>
                </c:pt>
                <c:pt idx="4">
                  <c:v>5448</c:v>
                </c:pt>
                <c:pt idx="5">
                  <c:v>5448</c:v>
                </c:pt>
                <c:pt idx="6">
                  <c:v>5448</c:v>
                </c:pt>
                <c:pt idx="7">
                  <c:v>5448</c:v>
                </c:pt>
                <c:pt idx="8">
                  <c:v>5448</c:v>
                </c:pt>
                <c:pt idx="9">
                  <c:v>5448</c:v>
                </c:pt>
                <c:pt idx="10">
                  <c:v>5448</c:v>
                </c:pt>
                <c:pt idx="11">
                  <c:v>5448</c:v>
                </c:pt>
                <c:pt idx="12">
                  <c:v>5448</c:v>
                </c:pt>
                <c:pt idx="13">
                  <c:v>5448</c:v>
                </c:pt>
                <c:pt idx="14">
                  <c:v>5448</c:v>
                </c:pt>
                <c:pt idx="15">
                  <c:v>5448</c:v>
                </c:pt>
                <c:pt idx="16">
                  <c:v>5448</c:v>
                </c:pt>
                <c:pt idx="17">
                  <c:v>5448</c:v>
                </c:pt>
                <c:pt idx="18">
                  <c:v>5448</c:v>
                </c:pt>
                <c:pt idx="19">
                  <c:v>5448</c:v>
                </c:pt>
                <c:pt idx="20">
                  <c:v>5448</c:v>
                </c:pt>
                <c:pt idx="21">
                  <c:v>5448</c:v>
                </c:pt>
                <c:pt idx="22">
                  <c:v>5448</c:v>
                </c:pt>
                <c:pt idx="23">
                  <c:v>5448</c:v>
                </c:pt>
                <c:pt idx="24">
                  <c:v>5448</c:v>
                </c:pt>
                <c:pt idx="25">
                  <c:v>5448</c:v>
                </c:pt>
                <c:pt idx="26">
                  <c:v>5448</c:v>
                </c:pt>
                <c:pt idx="27">
                  <c:v>5448</c:v>
                </c:pt>
                <c:pt idx="28">
                  <c:v>5448</c:v>
                </c:pt>
                <c:pt idx="29">
                  <c:v>5448</c:v>
                </c:pt>
                <c:pt idx="30">
                  <c:v>5448</c:v>
                </c:pt>
                <c:pt idx="31">
                  <c:v>5448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7F81-4FFB-9E98-73CF80AA9471}"/>
            </c:ext>
          </c:extLst>
        </c:ser>
        <c:ser>
          <c:idx val="10"/>
          <c:order val="10"/>
          <c:tx>
            <c:strRef>
              <c:f>normativy_vypocet_5!$AH$12</c:f>
              <c:strCache>
                <c:ptCount val="1"/>
                <c:pt idx="0">
                  <c:v>základní a střední škole zřízené podle 16/9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normativy_vypocet_5!$AJ$1:$BO$1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normativy_vypocet_5!$AJ$12:$BO$12</c:f>
              <c:numCache>
                <c:formatCode>#,##0</c:formatCode>
                <c:ptCount val="32"/>
                <c:pt idx="0">
                  <c:v>7718</c:v>
                </c:pt>
                <c:pt idx="1">
                  <c:v>7718</c:v>
                </c:pt>
                <c:pt idx="2">
                  <c:v>7718</c:v>
                </c:pt>
                <c:pt idx="3">
                  <c:v>7718</c:v>
                </c:pt>
                <c:pt idx="4">
                  <c:v>7718</c:v>
                </c:pt>
                <c:pt idx="5">
                  <c:v>7718</c:v>
                </c:pt>
                <c:pt idx="6">
                  <c:v>7718</c:v>
                </c:pt>
                <c:pt idx="7">
                  <c:v>7718</c:v>
                </c:pt>
                <c:pt idx="8">
                  <c:v>7718</c:v>
                </c:pt>
                <c:pt idx="9">
                  <c:v>7718</c:v>
                </c:pt>
                <c:pt idx="10">
                  <c:v>7718</c:v>
                </c:pt>
                <c:pt idx="11">
                  <c:v>7718</c:v>
                </c:pt>
                <c:pt idx="12">
                  <c:v>7718</c:v>
                </c:pt>
                <c:pt idx="13">
                  <c:v>7718</c:v>
                </c:pt>
                <c:pt idx="14">
                  <c:v>7718</c:v>
                </c:pt>
                <c:pt idx="15">
                  <c:v>7718</c:v>
                </c:pt>
                <c:pt idx="16">
                  <c:v>7718</c:v>
                </c:pt>
                <c:pt idx="17">
                  <c:v>7718</c:v>
                </c:pt>
                <c:pt idx="18">
                  <c:v>7718</c:v>
                </c:pt>
                <c:pt idx="19">
                  <c:v>7718</c:v>
                </c:pt>
                <c:pt idx="20">
                  <c:v>7718</c:v>
                </c:pt>
                <c:pt idx="21">
                  <c:v>7718</c:v>
                </c:pt>
                <c:pt idx="22">
                  <c:v>7718</c:v>
                </c:pt>
                <c:pt idx="23">
                  <c:v>7718</c:v>
                </c:pt>
                <c:pt idx="24">
                  <c:v>7718</c:v>
                </c:pt>
                <c:pt idx="25">
                  <c:v>7718</c:v>
                </c:pt>
                <c:pt idx="26">
                  <c:v>7718</c:v>
                </c:pt>
                <c:pt idx="27">
                  <c:v>7718</c:v>
                </c:pt>
                <c:pt idx="28">
                  <c:v>7718</c:v>
                </c:pt>
                <c:pt idx="29">
                  <c:v>7718</c:v>
                </c:pt>
                <c:pt idx="30">
                  <c:v>7718</c:v>
                </c:pt>
                <c:pt idx="31">
                  <c:v>7718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7F81-4FFB-9E98-73CF80AA9471}"/>
            </c:ext>
          </c:extLst>
        </c:ser>
        <c:ser>
          <c:idx val="11"/>
          <c:order val="11"/>
          <c:tx>
            <c:strRef>
              <c:f>normativy_vypocet_5!$AH$13</c:f>
              <c:strCache>
                <c:ptCount val="1"/>
                <c:pt idx="0">
                  <c:v>školní družině tvořené 1 běžným oddělením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normativy_vypocet_5!$AJ$1:$BO$1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normativy_vypocet_5!$AJ$13:$BO$13</c:f>
              <c:numCache>
                <c:formatCode>#,##0</c:formatCode>
                <c:ptCount val="32"/>
                <c:pt idx="0">
                  <c:v>458.8578</c:v>
                </c:pt>
                <c:pt idx="1">
                  <c:v>473.43119999999999</c:v>
                </c:pt>
                <c:pt idx="2">
                  <c:v>497.72020000000003</c:v>
                </c:pt>
                <c:pt idx="3">
                  <c:v>531.72479999999996</c:v>
                </c:pt>
                <c:pt idx="4">
                  <c:v>575.44500000000005</c:v>
                </c:pt>
                <c:pt idx="5">
                  <c:v>628.88080000000002</c:v>
                </c:pt>
                <c:pt idx="6">
                  <c:v>692.03219999999999</c:v>
                </c:pt>
                <c:pt idx="7">
                  <c:v>764.89920000000006</c:v>
                </c:pt>
                <c:pt idx="8">
                  <c:v>847.48180000000002</c:v>
                </c:pt>
                <c:pt idx="9">
                  <c:v>939.78000000000009</c:v>
                </c:pt>
                <c:pt idx="10">
                  <c:v>1041.7937999999999</c:v>
                </c:pt>
                <c:pt idx="11">
                  <c:v>1153.5232000000001</c:v>
                </c:pt>
                <c:pt idx="12">
                  <c:v>1274.9682</c:v>
                </c:pt>
                <c:pt idx="13">
                  <c:v>1406.1288</c:v>
                </c:pt>
                <c:pt idx="14">
                  <c:v>1547.0050000000001</c:v>
                </c:pt>
                <c:pt idx="15">
                  <c:v>1697.5968</c:v>
                </c:pt>
                <c:pt idx="16">
                  <c:v>1857.9041999999999</c:v>
                </c:pt>
                <c:pt idx="17">
                  <c:v>2027.9272000000001</c:v>
                </c:pt>
                <c:pt idx="18">
                  <c:v>2207.6658000000002</c:v>
                </c:pt>
                <c:pt idx="19">
                  <c:v>2397.12</c:v>
                </c:pt>
                <c:pt idx="20">
                  <c:v>2596.2897999999996</c:v>
                </c:pt>
                <c:pt idx="21">
                  <c:v>2805.1752000000001</c:v>
                </c:pt>
                <c:pt idx="22">
                  <c:v>3023.7761999999998</c:v>
                </c:pt>
                <c:pt idx="23">
                  <c:v>3252.0927999999999</c:v>
                </c:pt>
                <c:pt idx="24">
                  <c:v>3490.1249999999995</c:v>
                </c:pt>
                <c:pt idx="25">
                  <c:v>3737.8728000000001</c:v>
                </c:pt>
                <c:pt idx="26">
                  <c:v>3995.3362000000002</c:v>
                </c:pt>
                <c:pt idx="27">
                  <c:v>4262.5151999999998</c:v>
                </c:pt>
                <c:pt idx="28">
                  <c:v>4539.4097999999994</c:v>
                </c:pt>
                <c:pt idx="29">
                  <c:v>4826.0200000000004</c:v>
                </c:pt>
                <c:pt idx="30">
                  <c:v>4826.0200000000004</c:v>
                </c:pt>
                <c:pt idx="31">
                  <c:v>4826.0200000000004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7F81-4FFB-9E98-73CF80AA9471}"/>
            </c:ext>
          </c:extLst>
        </c:ser>
        <c:ser>
          <c:idx val="12"/>
          <c:order val="12"/>
          <c:tx>
            <c:strRef>
              <c:f>normativy_vypocet_5!$AH$14</c:f>
              <c:strCache>
                <c:ptCount val="1"/>
                <c:pt idx="0">
                  <c:v>školní družině tvořené 2 a více běžnými odděleními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normativy_vypocet_5!$AJ$1:$BO$1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normativy_vypocet_5!$AJ$14:$BO$14</c:f>
              <c:numCache>
                <c:formatCode>#,##0</c:formatCode>
                <c:ptCount val="32"/>
                <c:pt idx="0">
                  <c:v>458.08599999999996</c:v>
                </c:pt>
                <c:pt idx="1">
                  <c:v>470.34399999999999</c:v>
                </c:pt>
                <c:pt idx="2">
                  <c:v>490.774</c:v>
                </c:pt>
                <c:pt idx="3">
                  <c:v>519.37599999999998</c:v>
                </c:pt>
                <c:pt idx="4">
                  <c:v>556.15000000000009</c:v>
                </c:pt>
                <c:pt idx="5">
                  <c:v>601.09599999999989</c:v>
                </c:pt>
                <c:pt idx="6">
                  <c:v>654.21400000000006</c:v>
                </c:pt>
                <c:pt idx="7">
                  <c:v>715.50400000000002</c:v>
                </c:pt>
                <c:pt idx="8">
                  <c:v>784.96599999999989</c:v>
                </c:pt>
                <c:pt idx="9">
                  <c:v>862.59999999999991</c:v>
                </c:pt>
                <c:pt idx="10">
                  <c:v>948.40599999999995</c:v>
                </c:pt>
                <c:pt idx="11">
                  <c:v>1042.384</c:v>
                </c:pt>
                <c:pt idx="12">
                  <c:v>1144.5339999999999</c:v>
                </c:pt>
                <c:pt idx="13">
                  <c:v>1254.856</c:v>
                </c:pt>
                <c:pt idx="14">
                  <c:v>1373.35</c:v>
                </c:pt>
                <c:pt idx="15">
                  <c:v>1500.0159999999998</c:v>
                </c:pt>
                <c:pt idx="16">
                  <c:v>1634.854</c:v>
                </c:pt>
                <c:pt idx="17">
                  <c:v>1777.8639999999998</c:v>
                </c:pt>
                <c:pt idx="18">
                  <c:v>1929.0459999999998</c:v>
                </c:pt>
                <c:pt idx="19">
                  <c:v>2088.3999999999996</c:v>
                </c:pt>
                <c:pt idx="20">
                  <c:v>2255.9259999999999</c:v>
                </c:pt>
                <c:pt idx="21">
                  <c:v>2431.6239999999998</c:v>
                </c:pt>
                <c:pt idx="22">
                  <c:v>2615.4940000000001</c:v>
                </c:pt>
                <c:pt idx="23">
                  <c:v>2807.5359999999996</c:v>
                </c:pt>
                <c:pt idx="24">
                  <c:v>3007.7499999999995</c:v>
                </c:pt>
                <c:pt idx="25">
                  <c:v>3216.136</c:v>
                </c:pt>
                <c:pt idx="26">
                  <c:v>3432.694</c:v>
                </c:pt>
                <c:pt idx="27">
                  <c:v>3657.4240000000004</c:v>
                </c:pt>
                <c:pt idx="28">
                  <c:v>3890.3259999999996</c:v>
                </c:pt>
                <c:pt idx="29">
                  <c:v>4131.3999999999996</c:v>
                </c:pt>
                <c:pt idx="30">
                  <c:v>4131.3999999999996</c:v>
                </c:pt>
                <c:pt idx="31">
                  <c:v>4131.3999999999996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7F81-4FFB-9E98-73CF80AA9471}"/>
            </c:ext>
          </c:extLst>
        </c:ser>
        <c:ser>
          <c:idx val="13"/>
          <c:order val="13"/>
          <c:tx>
            <c:strRef>
              <c:f>normativy_vypocet_5!$AH$15</c:f>
              <c:strCache>
                <c:ptCount val="1"/>
                <c:pt idx="0">
                  <c:v>školní družině pro žáky uvedené § 16 odst. 9 školského zákona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normativy_vypocet_5!$AJ$1:$BO$1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normativy_vypocet_5!$AJ$15:$BO$15</c:f>
              <c:numCache>
                <c:formatCode>#,##0</c:formatCode>
                <c:ptCount val="32"/>
                <c:pt idx="0">
                  <c:v>3405</c:v>
                </c:pt>
                <c:pt idx="1">
                  <c:v>3405</c:v>
                </c:pt>
                <c:pt idx="2">
                  <c:v>3405</c:v>
                </c:pt>
                <c:pt idx="3">
                  <c:v>3405</c:v>
                </c:pt>
                <c:pt idx="4">
                  <c:v>3405</c:v>
                </c:pt>
                <c:pt idx="5">
                  <c:v>3405</c:v>
                </c:pt>
                <c:pt idx="6">
                  <c:v>3405</c:v>
                </c:pt>
                <c:pt idx="7">
                  <c:v>3405</c:v>
                </c:pt>
                <c:pt idx="8">
                  <c:v>3405</c:v>
                </c:pt>
                <c:pt idx="9">
                  <c:v>3405</c:v>
                </c:pt>
                <c:pt idx="10">
                  <c:v>3405</c:v>
                </c:pt>
                <c:pt idx="11">
                  <c:v>3405</c:v>
                </c:pt>
                <c:pt idx="12">
                  <c:v>3405</c:v>
                </c:pt>
                <c:pt idx="13">
                  <c:v>3405</c:v>
                </c:pt>
                <c:pt idx="14">
                  <c:v>3405</c:v>
                </c:pt>
                <c:pt idx="15">
                  <c:v>3405</c:v>
                </c:pt>
                <c:pt idx="16">
                  <c:v>3405</c:v>
                </c:pt>
                <c:pt idx="17">
                  <c:v>3405</c:v>
                </c:pt>
                <c:pt idx="18">
                  <c:v>3405</c:v>
                </c:pt>
                <c:pt idx="19">
                  <c:v>3405</c:v>
                </c:pt>
                <c:pt idx="20">
                  <c:v>3405</c:v>
                </c:pt>
                <c:pt idx="21">
                  <c:v>3405</c:v>
                </c:pt>
                <c:pt idx="22">
                  <c:v>3405</c:v>
                </c:pt>
                <c:pt idx="23">
                  <c:v>3405</c:v>
                </c:pt>
                <c:pt idx="24">
                  <c:v>3405</c:v>
                </c:pt>
                <c:pt idx="25">
                  <c:v>3405</c:v>
                </c:pt>
                <c:pt idx="26">
                  <c:v>3405</c:v>
                </c:pt>
                <c:pt idx="27">
                  <c:v>3405</c:v>
                </c:pt>
                <c:pt idx="28">
                  <c:v>3405</c:v>
                </c:pt>
                <c:pt idx="29">
                  <c:v>3405</c:v>
                </c:pt>
                <c:pt idx="30">
                  <c:v>3405</c:v>
                </c:pt>
                <c:pt idx="31">
                  <c:v>3405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7F81-4FFB-9E98-73CF80AA9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5458912"/>
        <c:axId val="1425468160"/>
      </c:lineChart>
      <c:catAx>
        <c:axId val="14254589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Průměrný počet žáků na třídu ve škole</a:t>
                </a:r>
              </a:p>
            </c:rich>
          </c:tx>
          <c:layout>
            <c:manualLayout>
              <c:xMode val="edge"/>
              <c:yMode val="edge"/>
              <c:x val="0.41415358732332369"/>
              <c:y val="0.958306110815056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25468160"/>
        <c:crosses val="autoZero"/>
        <c:auto val="1"/>
        <c:lblAlgn val="ctr"/>
        <c:lblOffset val="100"/>
        <c:noMultiLvlLbl val="0"/>
      </c:catAx>
      <c:valAx>
        <c:axId val="142546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Výše nenárokové složky platu v Kč</a:t>
                </a:r>
              </a:p>
            </c:rich>
          </c:tx>
          <c:layout>
            <c:manualLayout>
              <c:xMode val="edge"/>
              <c:yMode val="edge"/>
              <c:x val="7.9503105590062115E-3"/>
              <c:y val="5.0670979409807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2545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0130510860055536"/>
          <c:y val="8.5737191977871427E-2"/>
          <c:w val="0.33322635681521601"/>
          <c:h val="0.4448363628974721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FFE37-5B72-41CD-A3D0-D4A2922361B1}" type="datetimeFigureOut">
              <a:rPr lang="cs-CZ" smtClean="0"/>
              <a:t>21.02.2020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51891-3EBD-45A6-8A7F-A43C96ABE3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089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C9A5B-1EE5-41B1-A14D-0086EB452C30}" type="datetimeFigureOut">
              <a:rPr lang="cs-CZ" smtClean="0"/>
              <a:t>21.02.2020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75547-E490-4E46-896A-3B9E014CC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96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768000" y="1224000"/>
            <a:ext cx="7824000" cy="1522800"/>
          </a:xfrm>
        </p:spPr>
        <p:txBody>
          <a:bodyPr lIns="0" tIns="0" rIns="0" bIns="0" anchor="b">
            <a:noAutofit/>
          </a:bodyPr>
          <a:lstStyle>
            <a:lvl1pPr algn="l">
              <a:defRPr sz="34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Změny financování </a:t>
            </a:r>
            <a:br>
              <a:rPr lang="cs-CZ" dirty="0"/>
            </a:br>
            <a:r>
              <a:rPr lang="cs-CZ" dirty="0"/>
              <a:t>regionálního školství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8000" y="6022800"/>
            <a:ext cx="5181696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59238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Aktuální stav přípravy změny financování </a:t>
            </a:r>
            <a:r>
              <a:rPr lang="cs-CZ" dirty="0" err="1"/>
              <a:t>RgŠ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9599" y="1825625"/>
            <a:ext cx="10515600" cy="4351338"/>
          </a:xfrm>
        </p:spPr>
        <p:txBody>
          <a:bodyPr>
            <a:noAutofit/>
          </a:bodyPr>
          <a:lstStyle>
            <a:lvl1pPr>
              <a:defRPr/>
            </a:lvl1pPr>
            <a:lvl2pPr marL="108000" indent="0">
              <a:buNone/>
              <a:defRPr/>
            </a:lvl2pPr>
            <a:lvl3pPr marL="612000" indent="-180000">
              <a:defRPr/>
            </a:lvl3pPr>
            <a:lvl4pPr>
              <a:defRPr lang="cs-CZ" sz="1900" kern="1200" baseline="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432000" indent="0">
              <a:buFont typeface="Arial" panose="020B0604020202020204" pitchFamily="34" charset="0"/>
              <a:buNone/>
              <a:defRPr baseline="0"/>
            </a:lvl5pPr>
            <a:lvl6pPr marL="1260000">
              <a:defRPr lang="cs-CZ" sz="19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</a:lstStyle>
          <a:p>
            <a:pPr lvl="0"/>
            <a:r>
              <a:rPr lang="cs-CZ" dirty="0"/>
              <a:t>zákon č. 167/2018 Sb. posunul účinnost změny financování o 1 rok, </a:t>
            </a:r>
            <a:br>
              <a:rPr lang="cs-CZ" dirty="0"/>
            </a:br>
            <a:r>
              <a:rPr lang="cs-CZ" dirty="0"/>
              <a:t>tj. na 1. ledna 2020</a:t>
            </a:r>
          </a:p>
          <a:p>
            <a:pPr lvl="0"/>
            <a:r>
              <a:rPr lang="cs-CZ" dirty="0"/>
              <a:t>rok 2019 – přechodový rok </a:t>
            </a:r>
          </a:p>
          <a:p>
            <a:pPr marL="612000" lvl="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financování jako doposud (republikové a krajské normativy)</a:t>
            </a:r>
          </a:p>
          <a:p>
            <a:pPr lvl="3"/>
            <a:r>
              <a:rPr lang="cs-CZ" dirty="0"/>
              <a:t>doplněny 3 nové jednoroční rozvojové programy:</a:t>
            </a:r>
          </a:p>
          <a:p>
            <a:pPr lvl="4"/>
            <a:r>
              <a:rPr lang="cs-CZ" dirty="0"/>
              <a:t>	od 1. 1. 2019</a:t>
            </a:r>
          </a:p>
          <a:p>
            <a:pPr lvl="5"/>
            <a:r>
              <a:rPr lang="cs-CZ" dirty="0"/>
              <a:t>RP na vyrovnávání mezikrajových rozdílů v odměňování pedagogů </a:t>
            </a:r>
            <a:br>
              <a:rPr lang="cs-CZ" dirty="0"/>
            </a:br>
            <a:r>
              <a:rPr lang="cs-CZ" dirty="0"/>
              <a:t>v MŠ, ZŠ, ŠD a SŠ – peníze jsou již na školách </a:t>
            </a:r>
          </a:p>
          <a:p>
            <a:pPr lvl="5"/>
            <a:r>
              <a:rPr lang="cs-CZ" dirty="0"/>
              <a:t>RP pro MŠ (překryv a rozšíření provozu MŠ)</a:t>
            </a:r>
          </a:p>
          <a:p>
            <a:pPr lvl="4"/>
            <a:r>
              <a:rPr lang="cs-CZ" dirty="0"/>
              <a:t>	od 1. 9. 2019</a:t>
            </a:r>
          </a:p>
          <a:p>
            <a:pPr marL="1260000" lvl="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/>
              <a:t>RP pro ZŠ a SŠ na zohlednění náběhu </a:t>
            </a:r>
            <a:r>
              <a:rPr lang="cs-CZ" dirty="0" err="1"/>
              <a:t>PHmax</a:t>
            </a:r>
            <a:endParaRPr lang="cs-CZ" dirty="0"/>
          </a:p>
          <a:p>
            <a:pPr lvl="2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252370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667" y="944564"/>
            <a:ext cx="10515600" cy="60991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100" baseline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>
            <p:extLst/>
          </p:nvPr>
        </p:nvGraphicFramePr>
        <p:xfrm>
          <a:off x="729599" y="3546686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353220853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44615953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382864684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7133029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350041598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1800194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39826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2215755881"/>
                  </a:ext>
                </a:extLst>
              </a:tr>
            </a:tbl>
          </a:graphicData>
        </a:graphic>
      </p:graphicFrame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729599" y="1825625"/>
            <a:ext cx="10935352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4"/>
          </p:nvPr>
        </p:nvSpPr>
        <p:spPr>
          <a:xfrm>
            <a:off x="719667" y="4636559"/>
            <a:ext cx="10935352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761920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9599" y="1849437"/>
            <a:ext cx="515620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80964" y="1849437"/>
            <a:ext cx="515620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19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72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86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á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8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29600" y="936001"/>
            <a:ext cx="10838169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Aktuální stav přípravy změny financování </a:t>
            </a:r>
            <a:r>
              <a:rPr lang="cs-CZ" dirty="0" err="1"/>
              <a:t>RgŠ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96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zákon č. 167/2018 Sb. posunul účinnost změny financování o 1 rok, </a:t>
            </a:r>
            <a:br>
              <a:rPr lang="cs-CZ" dirty="0"/>
            </a:br>
            <a:r>
              <a:rPr lang="cs-CZ" dirty="0"/>
              <a:t>tj. na 1. ledna 2020</a:t>
            </a:r>
          </a:p>
          <a:p>
            <a:pPr lvl="0"/>
            <a:r>
              <a:rPr lang="cs-CZ" dirty="0"/>
              <a:t>rok 2019 – přechodový rok </a:t>
            </a:r>
          </a:p>
          <a:p>
            <a:pPr marL="612000" lvl="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financování jako doposud (republikové a krajské normativy)</a:t>
            </a:r>
          </a:p>
          <a:p>
            <a:pPr lvl="3"/>
            <a:r>
              <a:rPr lang="cs-CZ" dirty="0"/>
              <a:t>doplněny 3 nové jednoroční rozvojové programy:</a:t>
            </a:r>
          </a:p>
          <a:p>
            <a:pPr lvl="4"/>
            <a:r>
              <a:rPr lang="cs-CZ" dirty="0"/>
              <a:t>	od 1. 1. 2019</a:t>
            </a:r>
          </a:p>
          <a:p>
            <a:pPr lvl="5"/>
            <a:r>
              <a:rPr lang="cs-CZ" dirty="0"/>
              <a:t>RP na vyrovnávání mezikrajových rozdílů v odměňování pedagogů </a:t>
            </a:r>
            <a:br>
              <a:rPr lang="cs-CZ" dirty="0"/>
            </a:br>
            <a:r>
              <a:rPr lang="cs-CZ" dirty="0"/>
              <a:t>v MŠ, ZŠ, ŠD a SŠ – peníze jsou již na školách </a:t>
            </a:r>
          </a:p>
          <a:p>
            <a:pPr lvl="5"/>
            <a:r>
              <a:rPr lang="cs-CZ" dirty="0"/>
              <a:t>RP pro MŠ (překryv a rozšíření provozu MŠ)</a:t>
            </a:r>
          </a:p>
          <a:p>
            <a:pPr lvl="4"/>
            <a:r>
              <a:rPr lang="cs-CZ" dirty="0"/>
              <a:t>	od 1. 9. 2019</a:t>
            </a:r>
          </a:p>
          <a:p>
            <a:pPr marL="1260000" lvl="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/>
              <a:t>RP pro ZŠ a SŠ na zohlednění náběhu </a:t>
            </a:r>
            <a:r>
              <a:rPr lang="cs-CZ" dirty="0" err="1"/>
              <a:t>PHmax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694566" y="101218"/>
            <a:ext cx="4974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23BD8D3-A9DD-40CB-A396-ADCE34852C7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83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126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595">
          <p15:clr>
            <a:srgbClr val="F26B43"/>
          </p15:clr>
        </p15:guide>
        <p15:guide id="4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vzdelavani/skolstvi-v-cr/ekonomika-skolstvi/financni-prostredky-stanovene-ministerstvem-pro-skoly-a" TargetMode="External"/><Relationship Id="rId2" Type="http://schemas.openxmlformats.org/officeDocument/2006/relationships/hyperlink" Target="http://www.msmt.cz/vzdelavani/skolstvi-v-cr/ekonomika-skolstvi/principy-rozpisu-rozpoctu-primych-vydaju-regionalnih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smt.cz/vzdelavani/skolstvi-v-cr/ekonomika-skolstvi/reforma-financovani-regionalniho-skolstvi" TargetMode="External"/><Relationship Id="rId4" Type="http://schemas.openxmlformats.org/officeDocument/2006/relationships/hyperlink" Target="http://www.msmt.cz/vzdelavani/skolstvi-v-cr/ekonomika-skolstvi/normativy-pro-regionalni-skolstvi-uzemnich-samospravnych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file/52186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reforma@msmt.cz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8000" y="656948"/>
            <a:ext cx="7824000" cy="2467992"/>
          </a:xfrm>
        </p:spPr>
        <p:txBody>
          <a:bodyPr/>
          <a:lstStyle/>
          <a:p>
            <a:r>
              <a:rPr lang="cs-CZ" sz="3600" dirty="0"/>
              <a:t>Rozpis rozpočtu regionálního školství územních samosprávných celků  2020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sz="3000" dirty="0"/>
              <a:t>Seminář pro </a:t>
            </a:r>
            <a:br>
              <a:rPr lang="cs-CZ" sz="3000" dirty="0"/>
            </a:br>
            <a:r>
              <a:rPr lang="cs-CZ" sz="3000" dirty="0"/>
              <a:t>krajské úřady a obce s rozšířenou působností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Únor – březen 2020</a:t>
            </a:r>
          </a:p>
        </p:txBody>
      </p:sp>
    </p:spTree>
    <p:extLst>
      <p:ext uri="{BB962C8B-B14F-4D97-AF65-F5344CB8AC3E}">
        <p14:creationId xmlns:p14="http://schemas.microsoft.com/office/powerpoint/2010/main" val="436162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212EB9-A25B-4B3F-82BB-78BEC5DB9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047" y="335685"/>
            <a:ext cx="10838169" cy="622138"/>
          </a:xfrm>
        </p:spPr>
        <p:txBody>
          <a:bodyPr/>
          <a:lstStyle/>
          <a:p>
            <a:r>
              <a:rPr lang="cs-CZ" dirty="0"/>
              <a:t>Ukázky protokolů pro školy - zveřejněno v systému sběru dat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xmlns="" id="{4C60764A-7128-47C5-BF67-8E9762A22A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813" b="946"/>
          <a:stretch/>
        </p:blipFill>
        <p:spPr>
          <a:xfrm>
            <a:off x="1492898" y="613943"/>
            <a:ext cx="5887616" cy="5850624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F00C1E6F-400D-4EDD-8487-F680C846C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631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9F6D071-F5F8-4502-9D83-1947FC7E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Vysvětlivky k údajům v tabulce 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D78B771-4E80-4D7E-AA7C-E258DD05B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Neinvestiční výdaje jsou určeny součtem prostředků na platy, odvodů na pojistné a FKSP a ostatních neinvestičních výdajů uvedených v tabulce 1. </a:t>
            </a:r>
          </a:p>
          <a:p>
            <a:r>
              <a:rPr lang="cs-CZ" dirty="0"/>
              <a:t>Prostředky na platy jsou určeny součtem prostředků na platy PP a prostředků na platy NPZ pro všechny druhy škol a školní družinu uvedené v tabulce 2. </a:t>
            </a:r>
          </a:p>
          <a:p>
            <a:r>
              <a:rPr lang="cs-CZ" dirty="0"/>
              <a:t>Odvody na pojistné jsou ve výši 33,8 % z prostředků na platy. Odvody na FKSP (příděl do FKSP) jsou ve výši 2 % z prostředků na platy. </a:t>
            </a:r>
          </a:p>
          <a:p>
            <a:r>
              <a:rPr lang="cs-CZ" dirty="0"/>
              <a:t>Ostatní neinvestiční výdaje jsou určeny součtem ostatních neinvestičních výdajů všech druhů škol uvedených v tabulce 2. </a:t>
            </a:r>
          </a:p>
          <a:p>
            <a:r>
              <a:rPr lang="cs-CZ" dirty="0"/>
              <a:t>Limit počtu zaměstnanců je určen součtem součtu limitu počtu PP bez AP a limitu počtu AP za jednotlivé druhy škol a školní družinu a součtu limitu počtu NPZ na ředitelství, další pracoviště a třídy/žáky/studenty za jednotlivé druhy škol uvedené v tabulce 2.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EE01D095-F744-4391-BDE8-04194E06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5238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9F6D071-F5F8-4502-9D83-1947FC7E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Vysvětlivky k údajům v tabulce 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D78B771-4E80-4D7E-AA7C-E258DD05B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Použité zkratky: PP – pedagogičtí pracovníci, AP – asistenti pedagoga, NPZ – nepedagogičtí zaměstnanci.</a:t>
            </a:r>
          </a:p>
          <a:p>
            <a:r>
              <a:rPr lang="cs-CZ" dirty="0"/>
              <a:t>V tabulce 2 jsou uvedeny údaje za pedagogické pracovníky, zvlášť na PP bez AP a AP, a za nepedagogické zaměstnance. Údaje za AP se týkají pouze škol a tříd zřízených podle § 16 odst. 9 školského zákona.</a:t>
            </a:r>
          </a:p>
          <a:p>
            <a:r>
              <a:rPr lang="cs-CZ" dirty="0"/>
              <a:t>Prostředky na platy PP zahrnují prostředky na platové tarify a nadtarifní složky platu (tj. ostatní nárokové a nenárokové složky platu) pro pedagogické pracovníky. </a:t>
            </a:r>
          </a:p>
          <a:p>
            <a:r>
              <a:rPr lang="cs-CZ" dirty="0"/>
              <a:t>Pro MŠ, ZŠ, ŠD, SŠ a konzervatoře jsou tyto prostředky určeny úvazky financovanými (viz tabulka 3), prostředky na platové tarify pak odpovídají vykázaným údajům ve výkazu P 1c-01 v oddílech </a:t>
            </a:r>
            <a:r>
              <a:rPr lang="cs-CZ" dirty="0" err="1"/>
              <a:t>IVa</a:t>
            </a:r>
            <a:r>
              <a:rPr lang="cs-CZ" dirty="0"/>
              <a:t> a </a:t>
            </a:r>
            <a:r>
              <a:rPr lang="cs-CZ" dirty="0" err="1"/>
              <a:t>IVc</a:t>
            </a:r>
            <a:r>
              <a:rPr lang="cs-CZ" dirty="0"/>
              <a:t> podle platových tříd a platových stupňů a prostředky na nadtarifní složky platu určují normativy stanovené ministerstvem. </a:t>
            </a:r>
          </a:p>
          <a:p>
            <a:r>
              <a:rPr lang="cs-CZ" dirty="0"/>
              <a:t>Pro VOŠ a ZUŠ jsou tyto prostředky určeny na základě normativů stanovených ministerstvem </a:t>
            </a:r>
            <a:br>
              <a:rPr lang="cs-CZ" dirty="0"/>
            </a:br>
            <a:r>
              <a:rPr lang="cs-CZ" dirty="0"/>
              <a:t>a odpovídajících údajů vykázaných ve výkonových výkazech.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EE01D095-F744-4391-BDE8-04194E06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4962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9F6D071-F5F8-4502-9D83-1947FC7E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Vysvětlivky k údajům v tabulce 2 – pokračování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D78B771-4E80-4D7E-AA7C-E258DD05B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Limit počtu PP pro MŠ, ZŠ, ŠD, SŠ a konzervatoře (tj. Limit počtu PP bez AP a Limit počtu AP) je určen vykázanými údaji ve výkazu P 1c-01 v oddíle </a:t>
            </a:r>
            <a:r>
              <a:rPr lang="cs-CZ" dirty="0" err="1"/>
              <a:t>IVa</a:t>
            </a:r>
            <a:r>
              <a:rPr lang="cs-CZ" dirty="0"/>
              <a:t>, tj. "úvazky vykázané" (viz tabulka 3); v případě, že jsou </a:t>
            </a:r>
            <a:br>
              <a:rPr lang="cs-CZ" dirty="0"/>
            </a:br>
            <a:r>
              <a:rPr lang="cs-CZ" dirty="0"/>
              <a:t>v tabulce 3 úvazky financované nižší než úvazky vykázané, je limit počtu PP bez AP nebo limit počtu AP určen vykázanými údaji v oddílech </a:t>
            </a:r>
            <a:r>
              <a:rPr lang="cs-CZ" dirty="0" err="1"/>
              <a:t>IVa</a:t>
            </a:r>
            <a:r>
              <a:rPr lang="cs-CZ" dirty="0"/>
              <a:t> a </a:t>
            </a:r>
            <a:r>
              <a:rPr lang="cs-CZ" dirty="0" err="1"/>
              <a:t>IVc</a:t>
            </a:r>
            <a:r>
              <a:rPr lang="cs-CZ" dirty="0"/>
              <a:t>, tj. jsou zahrnuty také odpočty hodin (mínusové hodnoty) </a:t>
            </a:r>
            <a:br>
              <a:rPr lang="cs-CZ" dirty="0"/>
            </a:br>
            <a:r>
              <a:rPr lang="cs-CZ" dirty="0"/>
              <a:t>z oddílu </a:t>
            </a:r>
            <a:r>
              <a:rPr lang="cs-CZ" dirty="0" err="1"/>
              <a:t>IVc</a:t>
            </a:r>
            <a:r>
              <a:rPr lang="cs-CZ" dirty="0"/>
              <a:t>. </a:t>
            </a:r>
          </a:p>
          <a:p>
            <a:r>
              <a:rPr lang="cs-CZ" dirty="0"/>
              <a:t>Limit počtu PP pro ZUŠ a VOŠ je určen na základě normativů stanovených ministerstvem a odpovídajících údajů vykázaných ve výkonových výkazech.</a:t>
            </a:r>
          </a:p>
          <a:p>
            <a:r>
              <a:rPr lang="cs-CZ" dirty="0"/>
              <a:t>Prostředky na platy NPZ a Limit počtu NPZ jsou určeny na základě normativů stanovených ministerstvem a odpovídajících údajů vykázaných ve výkonových výkazech.</a:t>
            </a:r>
          </a:p>
          <a:p>
            <a:r>
              <a:rPr lang="cs-CZ" dirty="0"/>
              <a:t>Ostatní neinvestiční výdaje jsou určeny na základě normativů stanovených ministerstvem a odpovídajících počtů dětí, žáků a studentů vykázaných ve výkonových výkazech.</a:t>
            </a:r>
          </a:p>
          <a:p>
            <a:r>
              <a:rPr lang="cs-CZ" dirty="0"/>
              <a:t>Poznámka: všechny prostředky na platy uvedené v tabulce 2 jsou bez odvodů.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EE01D095-F744-4391-BDE8-04194E06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84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9F6D071-F5F8-4502-9D83-1947FC7E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Vysvětlivky k údajům v tabulce 3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D78B771-4E80-4D7E-AA7C-E258DD05B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tabulce 3 jsou uvedeny údaje rozhodné pro určení prostředků na platy PP bez AP, prostředků na platy AP, limitu počtu PP bez AP a limitu počtu AP pro MŠ, ZŠ, ŠD, SŠ a konzervatoře. </a:t>
            </a:r>
          </a:p>
          <a:p>
            <a:r>
              <a:rPr lang="cs-CZ" dirty="0" err="1"/>
              <a:t>PHškoly</a:t>
            </a:r>
            <a:r>
              <a:rPr lang="cs-CZ" dirty="0"/>
              <a:t>, </a:t>
            </a:r>
            <a:r>
              <a:rPr lang="cs-CZ" dirty="0" err="1"/>
              <a:t>PHasistent</a:t>
            </a:r>
            <a:r>
              <a:rPr lang="cs-CZ" dirty="0"/>
              <a:t> – určeno na základě vykázaných údajů ve výkazu P 1c-01 v oddílech </a:t>
            </a:r>
            <a:r>
              <a:rPr lang="cs-CZ" dirty="0" err="1"/>
              <a:t>IVb</a:t>
            </a:r>
            <a:r>
              <a:rPr lang="cs-CZ" dirty="0"/>
              <a:t> a </a:t>
            </a:r>
            <a:r>
              <a:rPr lang="cs-CZ" dirty="0" err="1"/>
              <a:t>IVc</a:t>
            </a:r>
            <a:r>
              <a:rPr lang="cs-CZ" dirty="0"/>
              <a:t>. </a:t>
            </a:r>
          </a:p>
          <a:p>
            <a:r>
              <a:rPr lang="cs-CZ" dirty="0" err="1"/>
              <a:t>PHmax</a:t>
            </a:r>
            <a:r>
              <a:rPr lang="cs-CZ" dirty="0"/>
              <a:t>, </a:t>
            </a:r>
            <a:r>
              <a:rPr lang="cs-CZ" dirty="0" err="1"/>
              <a:t>PHAmax</a:t>
            </a:r>
            <a:r>
              <a:rPr lang="cs-CZ" dirty="0"/>
              <a:t> – určeno na základě vykázaných údajů v příslušných výkonových výkazech a příslušných právních předpisů. </a:t>
            </a:r>
          </a:p>
          <a:p>
            <a:r>
              <a:rPr lang="cs-CZ" dirty="0"/>
              <a:t>Úvazky vykázané – určeno na základě vykázaných údajů ve výkazu P 1c-01 v oddíle </a:t>
            </a:r>
            <a:r>
              <a:rPr lang="cs-CZ" dirty="0" err="1"/>
              <a:t>IVa</a:t>
            </a:r>
            <a:r>
              <a:rPr lang="cs-CZ" dirty="0"/>
              <a:t>. </a:t>
            </a:r>
          </a:p>
          <a:p>
            <a:r>
              <a:rPr lang="cs-CZ" dirty="0"/>
              <a:t>Úvazky financované – určeno na základě vykázaných údajů ve výkazu P 1c-01 v oddílech </a:t>
            </a:r>
            <a:r>
              <a:rPr lang="cs-CZ" dirty="0" err="1"/>
              <a:t>IVa</a:t>
            </a:r>
            <a:r>
              <a:rPr lang="cs-CZ" dirty="0"/>
              <a:t> a </a:t>
            </a:r>
            <a:r>
              <a:rPr lang="cs-CZ" dirty="0" err="1"/>
              <a:t>IVc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EE01D095-F744-4391-BDE8-04194E06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3600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D38C540-17F3-4F81-A8A3-FB5E95DF1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 protokolu není zahrnuto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D84467E-0DF6-45E8-9280-88A3AAE2B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Finanční prostředky a limity počtu zaměstnanců na činnost školských zařízení </a:t>
            </a:r>
            <a:r>
              <a:rPr lang="cs-CZ" dirty="0"/>
              <a:t>(s výjimkou pedagogické práce ve školní družině)</a:t>
            </a:r>
            <a:r>
              <a:rPr lang="cs-CZ" i="1" dirty="0"/>
              <a:t/>
            </a:r>
            <a:br>
              <a:rPr lang="cs-CZ" i="1" dirty="0"/>
            </a:br>
            <a:r>
              <a:rPr lang="cs-CZ" i="1" dirty="0"/>
              <a:t>stanoví KÚ na základě </a:t>
            </a:r>
            <a:r>
              <a:rPr lang="cs-CZ" i="1" u="sng" dirty="0"/>
              <a:t>krajských normativů</a:t>
            </a:r>
            <a:r>
              <a:rPr lang="cs-CZ" dirty="0"/>
              <a:t> </a:t>
            </a:r>
            <a:r>
              <a:rPr lang="cs-CZ" i="1" dirty="0"/>
              <a:t>(vyhláška č. 310/2018 Sb.)</a:t>
            </a:r>
          </a:p>
          <a:p>
            <a:endParaRPr lang="cs-CZ" b="1" dirty="0"/>
          </a:p>
          <a:p>
            <a:r>
              <a:rPr lang="cs-CZ" b="1" dirty="0"/>
              <a:t>Finanční prostředky a limity počtu zaměstnanců na podpůrná opatření</a:t>
            </a:r>
            <a:br>
              <a:rPr lang="cs-CZ" b="1" dirty="0"/>
            </a:br>
            <a:r>
              <a:rPr lang="cs-CZ" i="1" dirty="0"/>
              <a:t>stanoví KÚ na základě údajů vykázaných ve výkazu R 43 a průběžně vykazovaných ve výkazu R 44-99 ve výši odpovídající NFN podle přílohy č. 1 vyhlášky č. 27/2016 Sb., ve znění pozdějších přepisů</a:t>
            </a:r>
          </a:p>
          <a:p>
            <a:endParaRPr lang="cs-CZ" b="1" dirty="0"/>
          </a:p>
          <a:p>
            <a:r>
              <a:rPr lang="cs-CZ" b="1" dirty="0"/>
              <a:t>Finanční prostředky na ostatní osobní náklady na pedagogickou práci ve škole či školní družině</a:t>
            </a:r>
            <a:r>
              <a:rPr lang="cs-CZ" dirty="0"/>
              <a:t>, pokud tímto není překročeno </a:t>
            </a:r>
            <a:r>
              <a:rPr lang="cs-CZ" dirty="0" err="1"/>
              <a:t>PHmax</a:t>
            </a:r>
            <a:r>
              <a:rPr lang="cs-CZ" dirty="0"/>
              <a:t> či </a:t>
            </a:r>
            <a:r>
              <a:rPr lang="cs-CZ" dirty="0" err="1"/>
              <a:t>PHAmax</a:t>
            </a:r>
            <a:r>
              <a:rPr lang="cs-CZ" dirty="0"/>
              <a:t/>
            </a:r>
            <a:br>
              <a:rPr lang="cs-CZ" dirty="0"/>
            </a:br>
            <a:r>
              <a:rPr lang="cs-CZ" i="1" dirty="0"/>
              <a:t>stanoví KÚ na základě údajů vykázaných ve výkazu P1c-01 v oddíle VIII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E484D159-19E2-49CF-B794-6F60D1E2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8594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84E2FF6-E2C1-43F1-97E4-D2A013EA3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Krajské normativy stanoví </a:t>
            </a:r>
            <a:r>
              <a:rPr lang="cs-CZ" dirty="0" err="1"/>
              <a:t>kú</a:t>
            </a:r>
            <a:r>
              <a:rPr lang="cs-CZ" dirty="0"/>
              <a:t> pro: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70E62BD-7A7C-4718-8971-DE2BEBF11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Zařízení pro školní stravování (školní jídelny, výdejny, vývařovny)</a:t>
            </a:r>
          </a:p>
          <a:p>
            <a:r>
              <a:rPr lang="cs-CZ" dirty="0"/>
              <a:t>Školská poradenská zařízení (PPP, SPC)</a:t>
            </a:r>
          </a:p>
          <a:p>
            <a:r>
              <a:rPr lang="cs-CZ" dirty="0"/>
              <a:t>Střediska volného času</a:t>
            </a:r>
          </a:p>
          <a:p>
            <a:r>
              <a:rPr lang="cs-CZ" dirty="0"/>
              <a:t>Školní kluby</a:t>
            </a:r>
          </a:p>
          <a:p>
            <a:r>
              <a:rPr lang="cs-CZ" dirty="0"/>
              <a:t>Školní družiny – pouze </a:t>
            </a:r>
            <a:r>
              <a:rPr lang="cs-CZ" dirty="0" err="1"/>
              <a:t>nepedagogové</a:t>
            </a:r>
            <a:r>
              <a:rPr lang="cs-CZ" dirty="0"/>
              <a:t> a ONIV</a:t>
            </a:r>
          </a:p>
          <a:p>
            <a:r>
              <a:rPr lang="cs-CZ" dirty="0"/>
              <a:t>Školská ubytovací zařízení (domovy mládeže, internáty)</a:t>
            </a:r>
          </a:p>
          <a:p>
            <a:r>
              <a:rPr lang="cs-CZ" dirty="0"/>
              <a:t>Střediska výchovné péče</a:t>
            </a:r>
          </a:p>
          <a:p>
            <a:r>
              <a:rPr lang="cs-CZ" dirty="0"/>
              <a:t>Kurz pro získání základního vzdělání</a:t>
            </a:r>
          </a:p>
          <a:p>
            <a:r>
              <a:rPr lang="cs-CZ" dirty="0"/>
              <a:t>Dětské domovy</a:t>
            </a:r>
          </a:p>
          <a:p>
            <a:r>
              <a:rPr lang="cs-CZ" dirty="0"/>
              <a:t>Výchovné a diagnostické ústavy</a:t>
            </a:r>
          </a:p>
          <a:p>
            <a:r>
              <a:rPr lang="cs-CZ" dirty="0"/>
              <a:t>Střediska praktického vyučování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5800B587-AB10-4817-8C90-78C9BA463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5208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813A9CB-5D6A-4C74-964D-DA3B2816B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rezervy pro kraje z úrovně MŠMT podle nových Kritérií (ve struktuře závazných ukazatelů)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1783585-FD4C-480B-BD5F-678791077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200" lvl="1" indent="-457200" algn="just">
              <a:buFont typeface="+mj-lt"/>
              <a:buAutoNum type="arabicPeriod"/>
            </a:pPr>
            <a:r>
              <a:rPr lang="cs-CZ" sz="2000" b="1" dirty="0"/>
              <a:t>0,75 %</a:t>
            </a:r>
            <a:r>
              <a:rPr lang="cs-CZ" sz="2000" dirty="0"/>
              <a:t> z celkového objemu finančních prostředků stanoveného pro kraj z úrovně MŠMT pro školy a pro pedagogické pracovníky ŠD (§ 161 odst. 3 písm. a) až h) školského zákona)  </a:t>
            </a:r>
          </a:p>
          <a:p>
            <a:pPr marL="565200" lvl="1" indent="-457200" algn="just">
              <a:buFont typeface="+mj-lt"/>
              <a:buAutoNum type="arabicPeriod"/>
            </a:pPr>
            <a:r>
              <a:rPr lang="cs-CZ" sz="2000" b="1" dirty="0"/>
              <a:t>1 %</a:t>
            </a:r>
            <a:r>
              <a:rPr lang="cs-CZ" sz="2000" dirty="0"/>
              <a:t> z celkového objemu finančních prostředků stanoveného pro kraj prostřednictvím republikových normativů (§ 161a a 161b školského zákona), které se dále zvýší o dalších </a:t>
            </a:r>
            <a:r>
              <a:rPr lang="cs-CZ" sz="2000" b="1" dirty="0"/>
              <a:t>0,5 %</a:t>
            </a:r>
            <a:r>
              <a:rPr lang="cs-CZ" sz="2000" dirty="0"/>
              <a:t> uvedeného objemu násobených koeficientem zohledňujícím „hustotu“ počtu dětí, žáků a studentů na 1 km</a:t>
            </a:r>
            <a:r>
              <a:rPr lang="cs-CZ" sz="2000" baseline="30000" dirty="0"/>
              <a:t>2 </a:t>
            </a:r>
            <a:r>
              <a:rPr lang="cs-CZ" sz="2000" dirty="0"/>
              <a:t>kraje</a:t>
            </a:r>
            <a:endParaRPr lang="cs-CZ" sz="2000" baseline="30000" dirty="0"/>
          </a:p>
          <a:p>
            <a:pPr marL="565200" lvl="1" indent="-457200" algn="just">
              <a:buFont typeface="+mj-lt"/>
              <a:buAutoNum type="arabicPeriod"/>
            </a:pPr>
            <a:r>
              <a:rPr lang="cs-CZ" sz="2000" spc="-20" dirty="0"/>
              <a:t>Celkový objem </a:t>
            </a:r>
            <a:r>
              <a:rPr lang="cs-CZ" sz="2000" b="1" spc="-20" dirty="0"/>
              <a:t>OON</a:t>
            </a:r>
            <a:r>
              <a:rPr lang="cs-CZ" sz="2000" spc="-20" dirty="0"/>
              <a:t> včetně povinných odvodů, rozepsaný kraji výsledným upraveným rozpisem rozpočtu roku 2019</a:t>
            </a:r>
          </a:p>
          <a:p>
            <a:pPr marL="565200" lvl="1" indent="-457200" algn="just">
              <a:buFont typeface="+mj-lt"/>
              <a:buAutoNum type="arabicPeriod"/>
            </a:pPr>
            <a:r>
              <a:rPr lang="cs-CZ" sz="2000" spc="-20" dirty="0"/>
              <a:t>Objem finančních prostředků na </a:t>
            </a:r>
            <a:r>
              <a:rPr lang="cs-CZ" sz="2000" b="1" spc="-20" dirty="0"/>
              <a:t>podpůrná opatření </a:t>
            </a:r>
            <a:r>
              <a:rPr lang="cs-CZ" sz="2000" spc="-20" dirty="0"/>
              <a:t>k 1. 1. 2020</a:t>
            </a:r>
          </a:p>
          <a:p>
            <a:pPr marL="565200" lvl="1" indent="-457200" algn="just">
              <a:buFont typeface="+mj-lt"/>
              <a:buAutoNum type="arabicPeriod"/>
            </a:pPr>
            <a:endParaRPr lang="cs-CZ" sz="2000" spc="-20" dirty="0"/>
          </a:p>
          <a:p>
            <a:pPr lvl="1" algn="just"/>
            <a:endParaRPr lang="cs-CZ" sz="2000" b="1" spc="-20" dirty="0"/>
          </a:p>
          <a:p>
            <a:pPr lvl="1" algn="just"/>
            <a:r>
              <a:rPr lang="cs-CZ" sz="2000" b="1" spc="-20" dirty="0"/>
              <a:t>Výše rezervy </a:t>
            </a:r>
            <a:r>
              <a:rPr lang="cs-CZ" sz="2000" spc="-20" dirty="0"/>
              <a:t>rozepsaná krajům k 1. 1. 2020 je </a:t>
            </a:r>
            <a:r>
              <a:rPr lang="cs-CZ" sz="2000" b="1" spc="-20" dirty="0"/>
              <a:t>9,486 mld. Kč</a:t>
            </a:r>
            <a:r>
              <a:rPr lang="cs-CZ" sz="2000" spc="-20" dirty="0"/>
              <a:t>, což je 6,40 % rozpočtových zdrojů </a:t>
            </a:r>
            <a:r>
              <a:rPr lang="cs-CZ" sz="2000" spc="-20" dirty="0" err="1"/>
              <a:t>RgŠ</a:t>
            </a:r>
            <a:r>
              <a:rPr lang="cs-CZ" sz="2000" spc="-20" dirty="0"/>
              <a:t> ÚSC </a:t>
            </a:r>
          </a:p>
          <a:p>
            <a:pPr marL="565200" lvl="1" indent="-457200" algn="just">
              <a:buFont typeface="+mj-lt"/>
              <a:buAutoNum type="arabicPeriod"/>
            </a:pPr>
            <a:endParaRPr lang="cs-CZ" sz="2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228FA4EA-481E-4541-86C3-C0196C8D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8587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4D4006D-712E-4766-ACB3-141BA9BBD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rezervy podle kritéria 2.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xmlns="" id="{F067F3B7-D8A6-417E-ACCB-C8CD2FD604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385814"/>
              </p:ext>
            </p:extLst>
          </p:nvPr>
        </p:nvGraphicFramePr>
        <p:xfrm>
          <a:off x="457200" y="1362634"/>
          <a:ext cx="11110569" cy="4906628"/>
        </p:xfrm>
        <a:graphic>
          <a:graphicData uri="http://schemas.openxmlformats.org/drawingml/2006/table">
            <a:tbl>
              <a:tblPr/>
              <a:tblGrid>
                <a:gridCol w="2244766">
                  <a:extLst>
                    <a:ext uri="{9D8B030D-6E8A-4147-A177-3AD203B41FA5}">
                      <a16:colId xmlns:a16="http://schemas.microsoft.com/office/drawing/2014/main" xmlns="" val="2007436619"/>
                    </a:ext>
                  </a:extLst>
                </a:gridCol>
                <a:gridCol w="2059420">
                  <a:extLst>
                    <a:ext uri="{9D8B030D-6E8A-4147-A177-3AD203B41FA5}">
                      <a16:colId xmlns:a16="http://schemas.microsoft.com/office/drawing/2014/main" xmlns="" val="1619529387"/>
                    </a:ext>
                  </a:extLst>
                </a:gridCol>
                <a:gridCol w="1338622">
                  <a:extLst>
                    <a:ext uri="{9D8B030D-6E8A-4147-A177-3AD203B41FA5}">
                      <a16:colId xmlns:a16="http://schemas.microsoft.com/office/drawing/2014/main" xmlns="" val="3904329422"/>
                    </a:ext>
                  </a:extLst>
                </a:gridCol>
                <a:gridCol w="1220207">
                  <a:extLst>
                    <a:ext uri="{9D8B030D-6E8A-4147-A177-3AD203B41FA5}">
                      <a16:colId xmlns:a16="http://schemas.microsoft.com/office/drawing/2014/main" xmlns="" val="3012779174"/>
                    </a:ext>
                  </a:extLst>
                </a:gridCol>
                <a:gridCol w="1220207">
                  <a:extLst>
                    <a:ext uri="{9D8B030D-6E8A-4147-A177-3AD203B41FA5}">
                      <a16:colId xmlns:a16="http://schemas.microsoft.com/office/drawing/2014/main" xmlns="" val="803362409"/>
                    </a:ext>
                  </a:extLst>
                </a:gridCol>
                <a:gridCol w="1441594">
                  <a:extLst>
                    <a:ext uri="{9D8B030D-6E8A-4147-A177-3AD203B41FA5}">
                      <a16:colId xmlns:a16="http://schemas.microsoft.com/office/drawing/2014/main" xmlns="" val="2961114430"/>
                    </a:ext>
                  </a:extLst>
                </a:gridCol>
                <a:gridCol w="1585753">
                  <a:extLst>
                    <a:ext uri="{9D8B030D-6E8A-4147-A177-3AD203B41FA5}">
                      <a16:colId xmlns:a16="http://schemas.microsoft.com/office/drawing/2014/main" xmlns="" val="2807775056"/>
                    </a:ext>
                  </a:extLst>
                </a:gridCol>
              </a:tblGrid>
              <a:tr h="2504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dětí, žáků a studentů podle § 161b odst. 1 ve 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šk.r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2019/2020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rozloha kraje v km</a:t>
                      </a:r>
                      <a:r>
                        <a:rPr lang="cs-CZ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dětí, žáků, studentů na km</a:t>
                      </a:r>
                      <a:r>
                        <a:rPr lang="cs-CZ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koeficient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rezervy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113408"/>
                  </a:ext>
                </a:extLst>
              </a:tr>
              <a:tr h="75704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rozepisované podle kritéria 2</a:t>
                      </a:r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 celkem v 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8327305"/>
                  </a:ext>
                </a:extLst>
              </a:tr>
              <a:tr h="2597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191 421,9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385,93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16 874 161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35706408"/>
                  </a:ext>
                </a:extLst>
              </a:tr>
              <a:tr h="2597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213 239,7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30 313 872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85931388"/>
                  </a:ext>
                </a:extLst>
              </a:tr>
              <a:tr h="2597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102 638,9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22 264 184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8284317"/>
                  </a:ext>
                </a:extLst>
              </a:tr>
              <a:tr h="2597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89 471,0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17 061 584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9326350"/>
                  </a:ext>
                </a:extLst>
              </a:tr>
              <a:tr h="2597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43 085,3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8 315 543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9178088"/>
                  </a:ext>
                </a:extLst>
              </a:tr>
              <a:tr h="2597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126 694,8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19 390 345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2799518"/>
                  </a:ext>
                </a:extLst>
              </a:tr>
              <a:tr h="2597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69 537,5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10 359 124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6700020"/>
                  </a:ext>
                </a:extLst>
              </a:tr>
              <a:tr h="2597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86 150,2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14 293 679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9658349"/>
                  </a:ext>
                </a:extLst>
              </a:tr>
              <a:tr h="2597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83 855,7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13 632 465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7542996"/>
                  </a:ext>
                </a:extLst>
              </a:tr>
              <a:tr h="2597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Vysočina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79 287,5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15 479 014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4955947"/>
                  </a:ext>
                </a:extLst>
              </a:tr>
              <a:tr h="2597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182 704,5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23 997 804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7492675"/>
                  </a:ext>
                </a:extLst>
              </a:tr>
              <a:tr h="2597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100 039,5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15 837 162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9054078"/>
                  </a:ext>
                </a:extLst>
              </a:tr>
              <a:tr h="2597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89 382,3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13 237 061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2826658"/>
                  </a:ext>
                </a:extLst>
              </a:tr>
              <a:tr h="2597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179 245,7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22 621 434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1377178"/>
                  </a:ext>
                </a:extLst>
              </a:tr>
              <a:tr h="2597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ČR 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1 636 754,4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78 866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243 677 432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0353643"/>
                  </a:ext>
                </a:extLst>
              </a:tr>
            </a:tbl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3B609CBF-3655-4888-90AA-31DC6600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858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813A9CB-5D6A-4C74-964D-DA3B2816B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Kritéria pro změnu rozpisu rezervy v průběhu kalendářního roku 2020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1783585-FD4C-480B-BD5F-678791077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558139"/>
            <a:ext cx="10515600" cy="4618824"/>
          </a:xfrm>
        </p:spPr>
        <p:txBody>
          <a:bodyPr/>
          <a:lstStyle/>
          <a:p>
            <a:pPr marL="108000" indent="0">
              <a:buNone/>
            </a:pPr>
            <a:r>
              <a:rPr lang="cs-CZ" sz="2000" dirty="0"/>
              <a:t>Ministerstvo </a:t>
            </a:r>
            <a:r>
              <a:rPr lang="cs-CZ" sz="2000" b="1" dirty="0"/>
              <a:t>upraví</a:t>
            </a:r>
            <a:r>
              <a:rPr lang="cs-CZ" sz="2000" dirty="0"/>
              <a:t> výši rezervy, rozepsané pro rok 2020 do rozpočtů jednotlivých krajů podle výše uvedených kritérií, pokud: </a:t>
            </a:r>
            <a:endParaRPr lang="cs-CZ" sz="1600" dirty="0"/>
          </a:p>
          <a:p>
            <a:pPr marL="565200" lvl="1" indent="-457200" algn="just">
              <a:buFont typeface="+mj-lt"/>
              <a:buAutoNum type="arabicPeriod"/>
            </a:pPr>
            <a:r>
              <a:rPr lang="cs-CZ" sz="2000" dirty="0"/>
              <a:t>vláda v průběhu kalendářního roku 2020 rozhodne o změně v platových poměrech zaměstnanců ve veřejných službách a správě účinné v daném kalendářním roce a rozpočet kapitoly MŠMT bude v tomto kalendářním roce odpovídajícím způsobem upraven, </a:t>
            </a:r>
          </a:p>
          <a:p>
            <a:pPr marL="565200" lvl="1" indent="-457200" algn="just">
              <a:buFont typeface="+mj-lt"/>
              <a:buAutoNum type="arabicPeriod"/>
            </a:pPr>
            <a:r>
              <a:rPr lang="cs-CZ" sz="2000" dirty="0"/>
              <a:t>vybrané školy zřízené krajem, obcí nebo dobrovolným svazkem obcí budou organizovat ukončování středního vzdělávání maturitní zkouškou v podzimním zkušebním období roku 2020.</a:t>
            </a:r>
          </a:p>
          <a:p>
            <a:pPr marL="565200" lvl="1" indent="-457200" algn="just">
              <a:buFont typeface="+mj-lt"/>
              <a:buAutoNum type="arabicPeriod"/>
            </a:pPr>
            <a:endParaRPr lang="cs-CZ" sz="1600" dirty="0"/>
          </a:p>
          <a:p>
            <a:pPr marL="108000" indent="0">
              <a:buNone/>
            </a:pPr>
            <a:r>
              <a:rPr lang="cs-CZ" sz="2000" dirty="0"/>
              <a:t>Ministerstvo dále </a:t>
            </a:r>
            <a:r>
              <a:rPr lang="cs-CZ" sz="2000" b="1" dirty="0"/>
              <a:t>může</a:t>
            </a:r>
            <a:r>
              <a:rPr lang="cs-CZ" sz="2000" dirty="0"/>
              <a:t> upravit výši rezervy, rozepsané pro rok 2020 podle bodu I do rozpočtů jednotlivých krajů, pokud:</a:t>
            </a:r>
          </a:p>
          <a:p>
            <a:pPr>
              <a:buFontTx/>
              <a:buChar char="-"/>
            </a:pPr>
            <a:r>
              <a:rPr lang="cs-CZ" sz="2000" dirty="0"/>
              <a:t>KÚ vyčerpal významnou část své rezervy na oprávněné úpravy rozpočtů škol podle čl. III odst. 2 směrnice č. j. MSMT-14281/2018</a:t>
            </a:r>
          </a:p>
          <a:p>
            <a:pPr>
              <a:buFontTx/>
              <a:buChar char="-"/>
            </a:pPr>
            <a:r>
              <a:rPr lang="cs-CZ" sz="2000" dirty="0"/>
              <a:t>KÚ požádá o úpravu výše OON přesunem z platů</a:t>
            </a:r>
          </a:p>
          <a:p>
            <a:pPr>
              <a:buFontTx/>
              <a:buChar char="-"/>
            </a:pPr>
            <a:r>
              <a:rPr lang="cs-CZ" sz="2000" dirty="0"/>
              <a:t>Vláda rozhodne o tzv. vázání výdajů státního rozpočtu </a:t>
            </a:r>
          </a:p>
          <a:p>
            <a:pPr>
              <a:buFontTx/>
              <a:buChar char="-"/>
            </a:pPr>
            <a:endParaRPr lang="cs-CZ" sz="2000" dirty="0"/>
          </a:p>
          <a:p>
            <a:pPr marL="108000" indent="0">
              <a:buNone/>
            </a:pPr>
            <a:endParaRPr lang="cs-CZ" sz="2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228FA4EA-481E-4541-86C3-C0196C8D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3607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FDE96E0-1127-4F95-A4FF-24A6831E3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</a:t>
            </a:r>
            <a:r>
              <a:rPr lang="cs-CZ" dirty="0" err="1"/>
              <a:t>iNformace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CE7CFF2-3E3B-410A-B52B-A32674841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8" y="1825625"/>
            <a:ext cx="10964968" cy="4351338"/>
          </a:xfrm>
        </p:spPr>
        <p:txBody>
          <a:bodyPr/>
          <a:lstStyle/>
          <a:p>
            <a:r>
              <a:rPr lang="cs-CZ" dirty="0"/>
              <a:t>V elektronickém systému pro sběr dat byly </a:t>
            </a:r>
            <a:r>
              <a:rPr lang="cs-CZ" b="1" u="sng" dirty="0"/>
              <a:t>24. ledna 2020</a:t>
            </a:r>
            <a:r>
              <a:rPr lang="cs-CZ" b="1" dirty="0"/>
              <a:t> </a:t>
            </a:r>
            <a:r>
              <a:rPr lang="cs-CZ" dirty="0"/>
              <a:t>zpřístupněny jednotlivým školám, ORP a KÚ „rozpisy pro školy a školní družiny“ centrálně stanovené z úrovně MŠMT.</a:t>
            </a:r>
          </a:p>
          <a:p>
            <a:r>
              <a:rPr lang="cs-CZ" dirty="0"/>
              <a:t>Rozpis rozpočtu finančních prostředků státního rozpočtu na rok 2020 pro regionální školství byl zaslán na kraje a zveřejněn </a:t>
            </a:r>
            <a:r>
              <a:rPr lang="cs-CZ" b="1" u="sng" dirty="0"/>
              <a:t>24. ledna 2020</a:t>
            </a:r>
            <a:r>
              <a:rPr lang="cs-CZ" dirty="0"/>
              <a:t>, a to:</a:t>
            </a:r>
          </a:p>
          <a:p>
            <a:pPr lvl="2"/>
            <a:r>
              <a:rPr lang="cs-CZ" dirty="0"/>
              <a:t>Principy rozpisu rozpočtu přímých výdajů regionálního školství územních samosprávných celků na rok 2020 </a:t>
            </a:r>
            <a:br>
              <a:rPr lang="cs-CZ" dirty="0"/>
            </a:br>
            <a:r>
              <a:rPr lang="cs-CZ" sz="1600" dirty="0">
                <a:hlinkClick r:id="rId2"/>
              </a:rPr>
              <a:t>http://www.msmt.cz/vzdelavani/skolstvi-v-cr/ekonomika-skolstvi/principy-rozpisu-rozpoctu-primych-vydaju-regionalniho</a:t>
            </a:r>
            <a:endParaRPr lang="cs-CZ" sz="1600" dirty="0"/>
          </a:p>
          <a:p>
            <a:pPr lvl="2"/>
            <a:r>
              <a:rPr lang="cs-CZ" dirty="0"/>
              <a:t>Finanční prostředky stanovené ministerstvem pro školy a pedagogickou práci školních družin, které jsou zřízené krajem, obcí, nebo dobrovolným svazkem obcí v roce 2020 </a:t>
            </a:r>
            <a:br>
              <a:rPr lang="cs-CZ" dirty="0"/>
            </a:br>
            <a:r>
              <a:rPr lang="cs-CZ" sz="1600" dirty="0">
                <a:hlinkClick r:id="rId3"/>
              </a:rPr>
              <a:t>http://www.msmt.cz/vzdelavani/skolstvi-v-cr/ekonomika-skolstvi/financni-prostredky-stanovene-ministerstvem-pro-skoly-a</a:t>
            </a:r>
            <a:endParaRPr lang="cs-CZ" sz="1600" dirty="0"/>
          </a:p>
          <a:p>
            <a:pPr lvl="2"/>
            <a:r>
              <a:rPr lang="cs-CZ" dirty="0"/>
              <a:t>Normativy pro regionální školství územních samosprávných celků na rok 2020</a:t>
            </a:r>
            <a:br>
              <a:rPr lang="cs-CZ" dirty="0"/>
            </a:br>
            <a:r>
              <a:rPr lang="cs-CZ" sz="1600" dirty="0">
                <a:hlinkClick r:id="rId4"/>
              </a:rPr>
              <a:t>http://www.msmt.cz/vzdelavani/skolstvi-v-cr/ekonomika-skolstvi/normativy-pro-regionalni-skolstvi-uzemnich-samospravnych</a:t>
            </a:r>
            <a:endParaRPr lang="cs-CZ" sz="1600" dirty="0"/>
          </a:p>
          <a:p>
            <a:pPr marL="432000" lvl="2" indent="0">
              <a:buNone/>
            </a:pPr>
            <a:r>
              <a:rPr lang="cs-CZ" dirty="0"/>
              <a:t> </a:t>
            </a:r>
          </a:p>
          <a:p>
            <a:r>
              <a:rPr lang="cs-CZ" dirty="0"/>
              <a:t>Normativy pro financování soukromého školství byly zveřejněny </a:t>
            </a:r>
            <a:r>
              <a:rPr lang="cs-CZ" b="1" u="sng" dirty="0"/>
              <a:t>28. ledna 2020</a:t>
            </a:r>
            <a:r>
              <a:rPr lang="cs-CZ" dirty="0"/>
              <a:t>, a to na adrese: </a:t>
            </a:r>
            <a:br>
              <a:rPr lang="cs-CZ" dirty="0"/>
            </a:br>
            <a:r>
              <a:rPr lang="cs-CZ" sz="1600" dirty="0">
                <a:hlinkClick r:id="rId5"/>
              </a:rPr>
              <a:t>http://www.msmt.cz/vzdelavani/skolstvi-v-cr/ekonomika-skolstvi/normativy-soukromych-skol-na-rok-2020</a:t>
            </a:r>
            <a:endParaRPr lang="cs-CZ" sz="1600" dirty="0"/>
          </a:p>
          <a:p>
            <a:pPr marL="10800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901C6047-FD03-429A-B3C8-0BF75098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301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893FF0A-6830-4629-9C9A-08EB3274C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Členění rozpočtu z pohledu právnické osoby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4E0D779-C93E-4AC4-AB0C-553FFB55C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558139"/>
            <a:ext cx="10515600" cy="4618824"/>
          </a:xfrm>
        </p:spPr>
        <p:txBody>
          <a:bodyPr/>
          <a:lstStyle/>
          <a:p>
            <a:pPr marL="108000" indent="0">
              <a:buNone/>
            </a:pPr>
            <a:r>
              <a:rPr lang="cs-CZ" b="1" dirty="0"/>
              <a:t>STEJNĚ</a:t>
            </a:r>
            <a:r>
              <a:rPr lang="cs-CZ" dirty="0"/>
              <a:t> jako dosud – právnická osoba dostane 1 „balíček“ peněz – závazné ukazatele (výdaje celkem, limity regulace zaměstnanosti, tj. platy a úvazky + OON od KÚ)</a:t>
            </a:r>
          </a:p>
          <a:p>
            <a:r>
              <a:rPr lang="cs-CZ" dirty="0"/>
              <a:t>výše MP pro pedagogy (MŠ, ZŠ, SŠ, ŠD a konzervatoří) – ve výši stanovené ministerstvem nejvýše do rozsahu tzv. </a:t>
            </a:r>
            <a:r>
              <a:rPr lang="cs-CZ" dirty="0" err="1"/>
              <a:t>PHmax</a:t>
            </a:r>
            <a:r>
              <a:rPr lang="cs-CZ" dirty="0"/>
              <a:t>, ve speciálním školství případně také </a:t>
            </a:r>
            <a:r>
              <a:rPr lang="cs-CZ" dirty="0" err="1"/>
              <a:t>PHAmax</a:t>
            </a:r>
            <a:endParaRPr lang="cs-CZ" dirty="0"/>
          </a:p>
          <a:p>
            <a:r>
              <a:rPr lang="cs-CZ" dirty="0"/>
              <a:t>výše MP pro pedagogy (ZUŠ, VOŠ) – ve výši stanovené ministerstvem (normativ)</a:t>
            </a:r>
          </a:p>
          <a:p>
            <a:r>
              <a:rPr lang="cs-CZ" dirty="0"/>
              <a:t>výše MP pro </a:t>
            </a:r>
            <a:r>
              <a:rPr lang="cs-CZ" dirty="0" err="1"/>
              <a:t>nepedagogy</a:t>
            </a:r>
            <a:r>
              <a:rPr lang="cs-CZ" dirty="0"/>
              <a:t> (bez ZUŠ) – ve výši stanovené ministerstvem podle modelu nepedagogických zaměstnanců (kombinace normativů na ředitelství, další pracoviště, třída/žák/student), ZUŠ – ve výši stanovené ministerstvem (normativ na žáka)</a:t>
            </a:r>
          </a:p>
          <a:p>
            <a:r>
              <a:rPr lang="cs-CZ" dirty="0"/>
              <a:t>výše ONIV na dítě, žáka, studenta – ve výši stanovené ministerstvem (normativ)</a:t>
            </a:r>
          </a:p>
          <a:p>
            <a:r>
              <a:rPr lang="cs-CZ" dirty="0"/>
              <a:t>prostředky pro </a:t>
            </a:r>
            <a:r>
              <a:rPr lang="cs-CZ" dirty="0" err="1"/>
              <a:t>nepedagogy</a:t>
            </a:r>
            <a:r>
              <a:rPr lang="cs-CZ" dirty="0"/>
              <a:t> ve ŠD – podle krajských normativů</a:t>
            </a:r>
          </a:p>
          <a:p>
            <a:r>
              <a:rPr lang="cs-CZ" dirty="0"/>
              <a:t>prostředky pro školní kluby, školní stravování, školská poradenská zařízení, domovy mládeže, internáty, </a:t>
            </a:r>
            <a:br>
              <a:rPr lang="cs-CZ" dirty="0"/>
            </a:br>
            <a:r>
              <a:rPr lang="cs-CZ" dirty="0"/>
              <a:t>a další školské služby – podle krajských normativů</a:t>
            </a:r>
          </a:p>
          <a:p>
            <a:r>
              <a:rPr lang="cs-CZ" dirty="0"/>
              <a:t>prostředky na podpůrná opatření – podle normované finanční náročnosti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068C5DA3-0163-4350-959A-59F66BF2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4446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8D7F8-D82C-49FD-9D28-C676A0318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Rozhodování ředitele v rámci přiděleného rozpočtu – nic se nemění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8F7B310-922E-4041-89A6-9CABB5A09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Bez ohledu na to, jak byly celé právnické osobě finanční prostředky stanoveny, musí za  kalendářní rok  dodržet pouze závazné ukazatele: </a:t>
            </a:r>
          </a:p>
          <a:p>
            <a:pPr lvl="2"/>
            <a:r>
              <a:rPr lang="cs-CZ" dirty="0"/>
              <a:t>NIV celkem (když nedočerpá – vrací přes KÚ zpět do státního rozpočtu)</a:t>
            </a:r>
          </a:p>
          <a:p>
            <a:pPr lvl="2"/>
            <a:r>
              <a:rPr lang="cs-CZ" dirty="0"/>
              <a:t>Limit prostředků na platy</a:t>
            </a:r>
          </a:p>
          <a:p>
            <a:pPr lvl="2"/>
            <a:r>
              <a:rPr lang="cs-CZ" dirty="0"/>
              <a:t>Limit OON</a:t>
            </a:r>
          </a:p>
          <a:p>
            <a:pPr lvl="2"/>
            <a:r>
              <a:rPr lang="cs-CZ" dirty="0"/>
              <a:t>Limit počtu zaměstnanců </a:t>
            </a:r>
          </a:p>
          <a:p>
            <a:endParaRPr lang="cs-CZ" dirty="0"/>
          </a:p>
          <a:p>
            <a:r>
              <a:rPr lang="cs-CZ" dirty="0"/>
              <a:t>V průběhu roku (stejně jako doposud) bude umožněna úprava závazných ukazatelů (žádost školy přes KÚ na MŠMT)</a:t>
            </a:r>
          </a:p>
          <a:p>
            <a:r>
              <a:rPr lang="cs-CZ" i="1" dirty="0"/>
              <a:t>POZOR: Způsob </a:t>
            </a:r>
            <a:r>
              <a:rPr lang="cs-CZ" i="1" dirty="0" err="1"/>
              <a:t>nápočtu</a:t>
            </a:r>
            <a:r>
              <a:rPr lang="cs-CZ" i="1" dirty="0"/>
              <a:t> rozpisu nedeterminuje striktně způsob faktického využití školou, samozřejmě v rámci výše uvedených závazných ukazatelů!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BD35153A-538A-4D74-85BA-3B98C9229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7759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111EE5-9421-4585-AE0E-B9EDB639B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Rozpis rozpočtu z krajského úřadu na školy a školská zařízení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9E726AF-C9A6-4EF9-85CE-F9B2CB66C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000" indent="0" algn="just">
              <a:buNone/>
            </a:pPr>
            <a:r>
              <a:rPr lang="cs-CZ" dirty="0"/>
              <a:t>Rozpis rozpočtu je na stejném principu jako dosud (krajské úřady –jednotlivé krajské, svazkové a obecní školy a školská zařízení), </a:t>
            </a:r>
            <a:r>
              <a:rPr lang="cs-CZ" b="1" dirty="0"/>
              <a:t>ale NOVĚ</a:t>
            </a:r>
            <a:r>
              <a:rPr lang="cs-CZ" dirty="0"/>
              <a:t>:</a:t>
            </a:r>
          </a:p>
          <a:p>
            <a:pPr algn="just"/>
            <a:r>
              <a:rPr lang="cs-CZ" dirty="0"/>
              <a:t>krajský úřad finanční prostředky rozepisuje a poskytuje školám a školním družinám </a:t>
            </a:r>
            <a:r>
              <a:rPr lang="cs-CZ" b="1" dirty="0"/>
              <a:t>ve výši stanovené ministerstvem</a:t>
            </a:r>
            <a:r>
              <a:rPr lang="cs-CZ" dirty="0"/>
              <a:t>,</a:t>
            </a:r>
          </a:p>
          <a:p>
            <a:pPr algn="just"/>
            <a:r>
              <a:rPr lang="cs-CZ" dirty="0"/>
              <a:t>krajský úřad může upravit škole výši stanovených prostředků státního rozpočtu </a:t>
            </a:r>
            <a:r>
              <a:rPr lang="cs-CZ" b="1" dirty="0"/>
              <a:t>pouze</a:t>
            </a:r>
            <a:r>
              <a:rPr lang="cs-CZ" dirty="0"/>
              <a:t> v případě, že </a:t>
            </a:r>
            <a:br>
              <a:rPr lang="cs-CZ" dirty="0"/>
            </a:br>
            <a:r>
              <a:rPr lang="cs-CZ" dirty="0"/>
              <a:t>v rámci ověření správnosti údajů vykazovaných jednotlivými školami zjistí významný rozdíl mezi vykázaným a skutečným stavem nebo v případě zásadní meziroční změny.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9C485570-C250-4C99-A00F-71718C609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5585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8D7F8-D82C-49FD-9D28-C676A0318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Změna v rozhodovacím procesu při alokaci finančních prostředků státního rozpočtu – shrnutí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8F7B310-922E-4041-89A6-9CABB5A09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Zvýšila se role ORP</a:t>
            </a:r>
          </a:p>
          <a:p>
            <a:endParaRPr lang="cs-CZ" dirty="0"/>
          </a:p>
          <a:p>
            <a:r>
              <a:rPr lang="cs-CZ" dirty="0"/>
              <a:t>Pro krajský úřad se zvýšila míra závaznosti při rozdělování  - vybrané části rozpočtu škol a školní družiny jsou napočítávány přímo z úrovně MŠMT a jsou závazné</a:t>
            </a:r>
          </a:p>
          <a:p>
            <a:endParaRPr lang="cs-CZ" dirty="0"/>
          </a:p>
          <a:p>
            <a:r>
              <a:rPr lang="cs-CZ" dirty="0"/>
              <a:t>Ředitel celé právnické osoby vykonávající činnost školy či školského zařízení hospodaří s rozpočtem jako </a:t>
            </a:r>
            <a:br>
              <a:rPr lang="cs-CZ" dirty="0"/>
            </a:br>
            <a:r>
              <a:rPr lang="cs-CZ" dirty="0"/>
              <a:t>s celkem v rámci závazných ukazatelů, a to bez ohledu na to, zda mu rozpočet napočítalo MŠMT či KÚ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BD35153A-538A-4D74-85BA-3B98C9229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4846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0E2EF42-BED3-4C75-9784-49FFEA89C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Směrnice č.j. MSMT-14281/2018 ve znění směrnice č.j. MSMT-32965/2019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5B0D27C-C823-4FAD-A86D-C356F7E0E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000" indent="0">
              <a:buNone/>
            </a:pPr>
            <a:r>
              <a:rPr lang="cs-CZ" b="1" dirty="0"/>
              <a:t>o závazných zásadách pro rozpisy a návrhy rozpisů finančních prostředků státního rozpočtu krajskými úřady </a:t>
            </a:r>
            <a:br>
              <a:rPr lang="cs-CZ" b="1" dirty="0"/>
            </a:br>
            <a:r>
              <a:rPr lang="cs-CZ" b="1" dirty="0"/>
              <a:t>a obecními úřady obcí s rozšířenou působností</a:t>
            </a:r>
          </a:p>
          <a:p>
            <a:r>
              <a:rPr lang="cs-CZ" dirty="0"/>
              <a:t> úplné znění k dispozici na adrese </a:t>
            </a:r>
            <a:r>
              <a:rPr lang="cs-CZ" dirty="0">
                <a:hlinkClick r:id="rId2"/>
              </a:rPr>
              <a:t>http://www.msmt.cz/file/52186/</a:t>
            </a:r>
            <a:endParaRPr lang="cs-CZ" dirty="0"/>
          </a:p>
          <a:p>
            <a:r>
              <a:rPr lang="cs-CZ" dirty="0"/>
              <a:t>Nově od ledna 2020 (novelou č.j. MSMT-32965/2019):</a:t>
            </a:r>
          </a:p>
          <a:p>
            <a:pPr lvl="2" algn="just"/>
            <a:r>
              <a:rPr lang="cs-CZ" dirty="0"/>
              <a:t>posunutí účinnosti o rok Čl. XIV (Zohledňování vzdělávání cizinců a osob pobývajících dlouhodobě </a:t>
            </a:r>
            <a:br>
              <a:rPr lang="cs-CZ" dirty="0"/>
            </a:br>
            <a:r>
              <a:rPr lang="cs-CZ" dirty="0"/>
              <a:t>v zahraničí)  - v roce 2020 ještě řešeno rozvojovým programem </a:t>
            </a:r>
          </a:p>
          <a:p>
            <a:pPr lvl="2" algn="just"/>
            <a:r>
              <a:rPr lang="cs-CZ" dirty="0"/>
              <a:t>V Čl. II (Příprava rozpisu přímých výdajů) je upřesněno, co se zejména považuje na významný rozdíl mezi skutečností a jednotkami rozhodnými pro rozpis finančních prostředků poskytovaných podle </a:t>
            </a:r>
            <a:br>
              <a:rPr lang="cs-CZ" dirty="0"/>
            </a:br>
            <a:r>
              <a:rPr lang="cs-CZ" dirty="0"/>
              <a:t>§ 161 školského zákona</a:t>
            </a:r>
          </a:p>
          <a:p>
            <a:pPr lvl="2" algn="just"/>
            <a:r>
              <a:rPr lang="cs-CZ" dirty="0"/>
              <a:t>V Čl. VIII (Zohlednění objektivních specifických potřeb právnických osob) – zdůraznění možnosti úpravy výše finančních prostředků pro </a:t>
            </a:r>
            <a:r>
              <a:rPr lang="cs-CZ" dirty="0" err="1"/>
              <a:t>nepedagogy</a:t>
            </a:r>
            <a:r>
              <a:rPr lang="cs-CZ" dirty="0"/>
              <a:t> v případě zajištění praktického vyučování ve škole vlastními zaměstnanci  </a:t>
            </a:r>
          </a:p>
          <a:p>
            <a:pPr lvl="2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EB2232B3-5721-4DAE-A760-190860D8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9682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0E2EF42-BED3-4C75-9784-49FFEA89C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Směrnice č.j. MSMT-14281/2018 ve znění směrnice č.j. MSMT-32965/2019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5B0D27C-C823-4FAD-A86D-C356F7E0E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000" indent="0">
              <a:buNone/>
            </a:pPr>
            <a:r>
              <a:rPr lang="cs-CZ" b="1" dirty="0"/>
              <a:t>Za významný rozdíl </a:t>
            </a:r>
            <a:r>
              <a:rPr lang="cs-CZ" dirty="0"/>
              <a:t>se považuje zejména rozdíl u:</a:t>
            </a:r>
          </a:p>
          <a:p>
            <a:r>
              <a:rPr lang="cs-CZ" dirty="0"/>
              <a:t>ŠD v době provozu, počtu oddělení</a:t>
            </a:r>
          </a:p>
          <a:p>
            <a:r>
              <a:rPr lang="cs-CZ" dirty="0"/>
              <a:t>MŠ v době provozu, počtu jednotlivých pracovišť, počtu tříd</a:t>
            </a:r>
          </a:p>
          <a:p>
            <a:r>
              <a:rPr lang="cs-CZ" dirty="0"/>
              <a:t>ZŠ v počtu tříd</a:t>
            </a:r>
          </a:p>
          <a:p>
            <a:r>
              <a:rPr lang="cs-CZ" dirty="0"/>
              <a:t>SŠ v počtu tříd v jednotlivých oborech vzdělání.</a:t>
            </a:r>
          </a:p>
          <a:p>
            <a:endParaRPr lang="cs-CZ" dirty="0"/>
          </a:p>
          <a:p>
            <a:pPr marL="108000" indent="0">
              <a:buNone/>
            </a:pPr>
            <a:r>
              <a:rPr lang="cs-CZ" dirty="0"/>
              <a:t>Způsob ověření a oznámení stanoví krajský úřad.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EB2232B3-5721-4DAE-A760-190860D8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9753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0E2EF42-BED3-4C75-9784-49FFEA89C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Doporučení pro proces tzv. dohodovací řízení (Směrnice č.j. MSMT-14281/2018 ve znění směrnice č.j. MSMT-32965/2019)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5B0D27C-C823-4FAD-A86D-C356F7E0E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000" indent="0">
              <a:buNone/>
            </a:pPr>
            <a:endParaRPr lang="cs-CZ" b="1" dirty="0"/>
          </a:p>
          <a:p>
            <a:pPr marL="108000" indent="0">
              <a:buNone/>
            </a:pPr>
            <a:r>
              <a:rPr lang="cs-CZ" b="1" dirty="0"/>
              <a:t>Z úrovně KÚ i ORP </a:t>
            </a:r>
          </a:p>
          <a:p>
            <a:pPr marL="108000" indent="0">
              <a:buNone/>
            </a:pPr>
            <a:endParaRPr lang="cs-CZ" dirty="0"/>
          </a:p>
          <a:p>
            <a:r>
              <a:rPr lang="cs-CZ" dirty="0"/>
              <a:t>Stanovit reálné termíny pro předložení podkladů ze škol</a:t>
            </a:r>
          </a:p>
          <a:p>
            <a:endParaRPr lang="cs-CZ" dirty="0"/>
          </a:p>
          <a:p>
            <a:r>
              <a:rPr lang="cs-CZ" dirty="0"/>
              <a:t>Požadovat pouze takové podklady a údaje, které nemá daný úřad již z jiných zdrojů k dispozici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EB2232B3-5721-4DAE-A760-190860D8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6123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69BA320-32E3-459B-BDB2-1FE6B9CD7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Případy, ve kterých MŠMT </a:t>
            </a:r>
            <a:r>
              <a:rPr lang="cs-CZ" b="1" dirty="0"/>
              <a:t>doporučuje</a:t>
            </a:r>
            <a:r>
              <a:rPr lang="cs-CZ" dirty="0"/>
              <a:t> rozpis na školu či školní družinu upravit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B37372D-EF52-485E-8594-5B7FC472D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Změna organizace školy či školní družiny navázaná na:</a:t>
            </a:r>
          </a:p>
          <a:p>
            <a:pPr lvl="2"/>
            <a:r>
              <a:rPr lang="cs-CZ" dirty="0"/>
              <a:t>sloučení více škol,</a:t>
            </a:r>
          </a:p>
          <a:p>
            <a:pPr lvl="2"/>
            <a:r>
              <a:rPr lang="cs-CZ" dirty="0"/>
              <a:t>rozdělení školy na více subjektů,</a:t>
            </a:r>
          </a:p>
          <a:p>
            <a:pPr lvl="2"/>
            <a:r>
              <a:rPr lang="cs-CZ" dirty="0"/>
              <a:t>otevření nových tříd v MŠ.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Školy nebo třídy zřízené podle § 16 odst. 9:</a:t>
            </a:r>
          </a:p>
          <a:p>
            <a:pPr lvl="2"/>
            <a:r>
              <a:rPr lang="cs-CZ" dirty="0"/>
              <a:t>nevykázání fikce ve výkazu P1c-01 (tj. místo zdroje financování 11 vykázaly zdroj financování 12)</a:t>
            </a:r>
          </a:p>
          <a:p>
            <a:endParaRPr lang="cs-CZ" dirty="0"/>
          </a:p>
          <a:p>
            <a:pPr lvl="2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65B99E25-C2F9-4BB4-8B22-0BB60D1D5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0314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69BA320-32E3-459B-BDB2-1FE6B9CD7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Případy, ve kterých MŠMT </a:t>
            </a:r>
            <a:r>
              <a:rPr lang="cs-CZ" b="1" dirty="0"/>
              <a:t>nedoporučuje</a:t>
            </a:r>
            <a:r>
              <a:rPr lang="cs-CZ" dirty="0"/>
              <a:t> rozpis pro školu či školní družinu upravit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B37372D-EF52-485E-8594-5B7FC472D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Přeřazení pedagogických pracovníků do vyšších platových tříd po 30. 9. 2019, pokud toto přeřazení není spojeno se získáním vyšší kvalifikace daného pedagoga potřebné pro danou platovou třídu.</a:t>
            </a:r>
          </a:p>
          <a:p>
            <a:endParaRPr lang="cs-CZ" dirty="0"/>
          </a:p>
          <a:p>
            <a:r>
              <a:rPr lang="cs-CZ" dirty="0"/>
              <a:t>Dofinancování nepedagogické práce pokud škola:</a:t>
            </a:r>
          </a:p>
          <a:p>
            <a:pPr lvl="2"/>
            <a:r>
              <a:rPr lang="cs-CZ" dirty="0"/>
              <a:t>část prostředků stanovených ministerstvem použila na dofinancování pedagogické práce,</a:t>
            </a:r>
          </a:p>
          <a:p>
            <a:pPr lvl="2"/>
            <a:r>
              <a:rPr lang="cs-CZ" dirty="0"/>
              <a:t>požaduje proplacení takových pozic, které přímo nesouvisí se vzděláváním.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65B99E25-C2F9-4BB4-8B22-0BB60D1D5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5774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F069FF4-BD08-449D-931A-48F63751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Obecní úřad obcí s rozšířenou působností – velká OPORA pro školy zřizované obcí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73179FB-5C38-4A87-9FF1-D17C2C893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§ 161c odst. 7 školského zákona – OÚ ORP v souladu se zásadami stanovenými MŠMT (Směrnice č.j. MSMT-14281/2018, ve znění směrnice č.j. MSMT-32965/2019) předkládají KÚ návrhy rozpisu rozpočtu prostředků z rezervy pro právnické osoby zřizované obcí nebo svazkem obcí.</a:t>
            </a:r>
          </a:p>
          <a:p>
            <a:pPr algn="just"/>
            <a:r>
              <a:rPr lang="cs-CZ" dirty="0"/>
              <a:t>Institut tzv. dohodovacího řízení zůstává zachován, mění se charakter zejména u pedagogické práce.</a:t>
            </a:r>
          </a:p>
          <a:p>
            <a:pPr algn="just"/>
            <a:r>
              <a:rPr lang="cs-CZ" dirty="0"/>
              <a:t>§ 161c odst. 11 školského zákona – OÚ ORP ověřuje správnost údajů předkládaných školami a školskými zařízeními zřizovanými obcí nebo svazkem obcí:</a:t>
            </a:r>
          </a:p>
          <a:p>
            <a:pPr lvl="2" algn="just"/>
            <a:r>
              <a:rPr lang="cs-CZ" dirty="0"/>
              <a:t>podle § 161c odst. 9 ŠZ (predikce změny pro následující školní rok) a </a:t>
            </a:r>
          </a:p>
          <a:p>
            <a:pPr lvl="2" algn="just"/>
            <a:r>
              <a:rPr lang="cs-CZ" dirty="0"/>
              <a:t>podle § 28 odst. 5 (dokumentace škol a školských zařízení).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D78FC802-CA50-4DE0-88AE-65A895BFB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71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FDE96E0-1127-4F95-A4FF-24A6831E3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</a:t>
            </a:r>
            <a:r>
              <a:rPr lang="cs-CZ" dirty="0" err="1"/>
              <a:t>iNformace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CE7CFF2-3E3B-410A-B52B-A32674841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8" y="1825625"/>
            <a:ext cx="10964968" cy="4351338"/>
          </a:xfrm>
        </p:spPr>
        <p:txBody>
          <a:bodyPr/>
          <a:lstStyle/>
          <a:p>
            <a:r>
              <a:rPr lang="cs-CZ" dirty="0"/>
              <a:t>Transparentnost a metodickou pomoc zajišťuje MŠMT prostřednictvím webového formuláře nebo e-mailem na adrese </a:t>
            </a:r>
            <a:r>
              <a:rPr lang="cs-CZ" dirty="0">
                <a:hlinkClick r:id="rId2"/>
              </a:rPr>
              <a:t>reforma@msmt.cz</a:t>
            </a:r>
            <a:r>
              <a:rPr lang="cs-CZ" dirty="0"/>
              <a:t>, odpovědi jsou v kopii zasílány rovněž na místně příslušnou ORP a KÚ</a:t>
            </a:r>
          </a:p>
          <a:p>
            <a:r>
              <a:rPr lang="cs-CZ" dirty="0"/>
              <a:t>Na únor a začátek března jsou připraveny semináře pro všechna ORP a KÚ</a:t>
            </a:r>
          </a:p>
          <a:p>
            <a:r>
              <a:rPr lang="cs-CZ" dirty="0"/>
              <a:t>Od poloviny dubna do poloviny května je naplánováno další kolo seminářů pro ředitele škol a školských zařízení</a:t>
            </a:r>
          </a:p>
          <a:p>
            <a:r>
              <a:rPr lang="cs-CZ" dirty="0"/>
              <a:t>Na přelomu listopadu a prosince 2019 proběhly semináře s ČŠI, v červenci 2019 s Ministerstvem financí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901C6047-FD03-429A-B3C8-0BF75098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7146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A4B060A-7DCA-4FF0-89DA-CA8ACCDA7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Přechod na školní rok 2020/21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B9BC647-D460-4495-9008-C942CC2AE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Vyhláška č. 161/2018 Sb., o předkládání údajů o předpokládaných počtech pedagogických pracovníků </a:t>
            </a:r>
            <a:br>
              <a:rPr lang="cs-CZ" dirty="0"/>
            </a:br>
            <a:r>
              <a:rPr lang="cs-CZ" dirty="0"/>
              <a:t>a jejich platovém zařazení  </a:t>
            </a:r>
          </a:p>
          <a:p>
            <a:pPr lvl="2" algn="just"/>
            <a:r>
              <a:rPr lang="cs-CZ" dirty="0"/>
              <a:t>Výkaz p 1d-01, o změnách v počtu hodin přímé pedagogické činnosti pedagogických pracovníků ve škole a školní družině podle předpokládaného stavu k 30. 9. 2020.</a:t>
            </a:r>
          </a:p>
          <a:p>
            <a:pPr lvl="2" algn="just"/>
            <a:r>
              <a:rPr lang="cs-CZ" dirty="0"/>
              <a:t>Právnická osoba odešle výkaz elektronicky </a:t>
            </a:r>
            <a:r>
              <a:rPr lang="cs-CZ" b="1" u="sng" dirty="0"/>
              <a:t>do 10. 6. 2020</a:t>
            </a:r>
            <a:r>
              <a:rPr lang="cs-CZ" b="1" dirty="0"/>
              <a:t> </a:t>
            </a:r>
            <a:r>
              <a:rPr lang="cs-CZ" dirty="0"/>
              <a:t>správnímu úřadu.</a:t>
            </a:r>
          </a:p>
          <a:p>
            <a:pPr lvl="2" algn="just"/>
            <a:r>
              <a:rPr lang="cs-CZ" b="1" dirty="0"/>
              <a:t>Údaje budou primárně sloužit pro potřeby vyjednávání směrných čísel pro rozpočet kapitoly MŠMT na následující kalendářní rok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Financování nové organizace škol od 1. 9. 2020 pravděpodobně</a:t>
            </a:r>
          </a:p>
          <a:p>
            <a:pPr lvl="2" algn="just"/>
            <a:r>
              <a:rPr lang="cs-CZ" dirty="0"/>
              <a:t>Nové třídy v důsledku nových výkonů – rezerva KÚ</a:t>
            </a:r>
          </a:p>
          <a:p>
            <a:pPr lvl="2" algn="just"/>
            <a:r>
              <a:rPr lang="cs-CZ" dirty="0"/>
              <a:t>Více dělené hodiny v rámci možností </a:t>
            </a:r>
            <a:r>
              <a:rPr lang="cs-CZ" dirty="0" err="1"/>
              <a:t>PHmax</a:t>
            </a:r>
            <a:r>
              <a:rPr lang="cs-CZ" dirty="0"/>
              <a:t> a </a:t>
            </a:r>
            <a:r>
              <a:rPr lang="cs-CZ" dirty="0" err="1"/>
              <a:t>PHAmax</a:t>
            </a:r>
            <a:r>
              <a:rPr lang="cs-CZ" dirty="0"/>
              <a:t> – účelové posílení rozpočtu škol – vyhlášení rozvojového programu 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C6A28704-B876-41B3-A33D-3FAADD043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5678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781F5CB-6E41-4BFC-9CAC-0C16DD400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VÝKAZ o změnách v počtu hodin přímé pedagogické činnosti pedagogických pracovníků ve škole a školní družině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FF5D7CC-4D4E-4593-AECB-4530EB169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000" indent="0">
              <a:buNone/>
            </a:pPr>
            <a:r>
              <a:rPr lang="cs-CZ" dirty="0"/>
              <a:t>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B39FC0AB-649A-41BD-A0ED-0018F141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31</a:t>
            </a:fld>
            <a:endParaRPr lang="cs-CZ" dirty="0"/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xmlns="" id="{69B35B95-F115-470D-B9A2-616BC200DA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176332"/>
              </p:ext>
            </p:extLst>
          </p:nvPr>
        </p:nvGraphicFramePr>
        <p:xfrm>
          <a:off x="2113781" y="1825625"/>
          <a:ext cx="8410638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Document" r:id="rId3" imgW="6857964" imgH="3547689" progId="Word.Document.12">
                  <p:embed/>
                </p:oleObj>
              </mc:Choice>
              <mc:Fallback>
                <p:oleObj name="Document" r:id="rId3" imgW="6857964" imgH="35476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3781" y="1825625"/>
                        <a:ext cx="8410638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1800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353037-A5CD-4663-BA29-52FC970DC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častých dotazů ze škol a správních úřadů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BEFB6C7-3415-4F23-A066-02501ABEE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Lze prostředky stanovené na platy pro pedagogy použít pro </a:t>
            </a:r>
            <a:r>
              <a:rPr lang="cs-CZ" b="1" dirty="0" err="1"/>
              <a:t>nepedagogy</a:t>
            </a:r>
            <a:r>
              <a:rPr lang="cs-CZ" b="1" dirty="0"/>
              <a:t> a naopak?</a:t>
            </a:r>
            <a:r>
              <a:rPr lang="cs-CZ" dirty="0"/>
              <a:t> </a:t>
            </a:r>
            <a:br>
              <a:rPr lang="cs-CZ" dirty="0"/>
            </a:br>
            <a:r>
              <a:rPr lang="cs-CZ" i="1" dirty="0"/>
              <a:t>Ano, ale není možné v průběhu roku snížit rozsah pedagogické práce ve školách a školních družinách, a tím si vytvořit </a:t>
            </a:r>
            <a:r>
              <a:rPr lang="cs-CZ" i="1" dirty="0" smtClean="0"/>
              <a:t>„prostor“ </a:t>
            </a:r>
            <a:r>
              <a:rPr lang="cs-CZ" i="1" dirty="0"/>
              <a:t>na dofinancování </a:t>
            </a:r>
            <a:r>
              <a:rPr lang="cs-CZ" i="1" dirty="0" smtClean="0"/>
              <a:t>nepedagogické práce.</a:t>
            </a:r>
            <a:endParaRPr lang="cs-CZ" i="1" dirty="0"/>
          </a:p>
          <a:p>
            <a:r>
              <a:rPr lang="cs-CZ" b="1" dirty="0"/>
              <a:t>Lze z prostředků na nadtarifní složky platu pedagogů pro jednotlivé součásti financovat příplatek za vedení ředitele školy nebo je možné na tento příplatek použít pouze prostředky součásti, na které je ředitel vykázán? </a:t>
            </a:r>
            <a:br>
              <a:rPr lang="cs-CZ" b="1" dirty="0"/>
            </a:br>
            <a:r>
              <a:rPr lang="cs-CZ" i="1" dirty="0" smtClean="0"/>
              <a:t>Ano, prostředky na nadtarifní složky platu nejsou vázány na konkrétní druh činnosti.</a:t>
            </a:r>
            <a:endParaRPr lang="cs-CZ" b="1" dirty="0"/>
          </a:p>
          <a:p>
            <a:r>
              <a:rPr lang="cs-CZ" b="1" dirty="0"/>
              <a:t>Budou se prostředky přidělené v roce 2020 vyúčtovávat stejně jako dosud, tj. dohromady za pedagogy a </a:t>
            </a:r>
            <a:r>
              <a:rPr lang="cs-CZ" b="1" dirty="0" err="1"/>
              <a:t>nepedagogy</a:t>
            </a:r>
            <a:r>
              <a:rPr lang="cs-CZ" b="1" dirty="0"/>
              <a:t>? </a:t>
            </a:r>
            <a:br>
              <a:rPr lang="cs-CZ" b="1" dirty="0"/>
            </a:br>
            <a:r>
              <a:rPr lang="cs-CZ" i="1" dirty="0"/>
              <a:t>Ano</a:t>
            </a:r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8627F76B-5716-4CAB-97FC-98ACAB46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36423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353037-A5CD-4663-BA29-52FC970DC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častých dotazů ze škol a správních úřadů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BEFB6C7-3415-4F23-A066-02501ABEE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825625"/>
            <a:ext cx="10515600" cy="4351338"/>
          </a:xfrm>
        </p:spPr>
        <p:txBody>
          <a:bodyPr/>
          <a:lstStyle/>
          <a:p>
            <a:r>
              <a:rPr lang="cs-CZ" b="1" dirty="0"/>
              <a:t>Započítávají se hodiny výuky, které mají pedagogové na dohody, do </a:t>
            </a:r>
            <a:r>
              <a:rPr lang="cs-CZ" b="1" dirty="0" err="1"/>
              <a:t>PHškoly</a:t>
            </a:r>
            <a:r>
              <a:rPr lang="cs-CZ" b="1" dirty="0"/>
              <a:t>?</a:t>
            </a:r>
            <a:br>
              <a:rPr lang="cs-CZ" b="1" dirty="0"/>
            </a:br>
            <a:r>
              <a:rPr lang="cs-CZ" i="1" dirty="0"/>
              <a:t>Ne, </a:t>
            </a:r>
            <a:r>
              <a:rPr lang="cs-CZ" i="1" dirty="0" err="1"/>
              <a:t>PHškoly</a:t>
            </a:r>
            <a:r>
              <a:rPr lang="cs-CZ" i="1" dirty="0"/>
              <a:t> se určuje souhrnně pouze z oddílů </a:t>
            </a:r>
            <a:r>
              <a:rPr lang="cs-CZ" i="1" dirty="0" err="1"/>
              <a:t>IVb</a:t>
            </a:r>
            <a:r>
              <a:rPr lang="cs-CZ" i="1" dirty="0"/>
              <a:t> a </a:t>
            </a:r>
            <a:r>
              <a:rPr lang="cs-CZ" i="1" dirty="0" err="1"/>
              <a:t>IVc</a:t>
            </a:r>
            <a:r>
              <a:rPr lang="cs-CZ" i="1" dirty="0"/>
              <a:t> výkazu P1c-01</a:t>
            </a:r>
            <a:endParaRPr lang="cs-CZ" b="1" dirty="0"/>
          </a:p>
          <a:p>
            <a:r>
              <a:rPr lang="cs-CZ" b="1" dirty="0"/>
              <a:t>Máme ve škole pedagogy zaměstnané na dohodu. Jak dostaneme prostředky na tyto pedagogy?</a:t>
            </a:r>
            <a:br>
              <a:rPr lang="cs-CZ" b="1" dirty="0"/>
            </a:br>
            <a:r>
              <a:rPr lang="cs-CZ" i="1" dirty="0"/>
              <a:t>Na pravidelnou pedagogickou práci, která byla školou či školní družinou vykázána v oddíle VIII výkazu P1c-01, </a:t>
            </a:r>
            <a:r>
              <a:rPr lang="cs-CZ" i="1" dirty="0" smtClean="0"/>
              <a:t>budou </a:t>
            </a:r>
            <a:r>
              <a:rPr lang="cs-CZ" i="1" dirty="0" smtClean="0"/>
              <a:t>stanovené prostředky </a:t>
            </a:r>
            <a:r>
              <a:rPr lang="cs-CZ" i="1" dirty="0" smtClean="0"/>
              <a:t>v </a:t>
            </a:r>
            <a:r>
              <a:rPr lang="cs-CZ" i="1" dirty="0"/>
              <a:t>ukazateli OON právnické osobě </a:t>
            </a:r>
            <a:r>
              <a:rPr lang="cs-CZ" i="1" dirty="0" smtClean="0"/>
              <a:t>navýšeny ze strany krajského úřadu </a:t>
            </a:r>
            <a:r>
              <a:rPr lang="cs-CZ" i="1" dirty="0"/>
              <a:t>maximálně do výše </a:t>
            </a:r>
            <a:r>
              <a:rPr lang="cs-CZ" i="1" dirty="0" err="1"/>
              <a:t>PHmax</a:t>
            </a:r>
            <a:r>
              <a:rPr lang="cs-CZ" i="1" dirty="0"/>
              <a:t> (souhrnně </a:t>
            </a:r>
            <a:r>
              <a:rPr lang="cs-CZ" i="1" dirty="0" err="1"/>
              <a:t>PHškoly</a:t>
            </a:r>
            <a:r>
              <a:rPr lang="cs-CZ" i="1" dirty="0"/>
              <a:t> a hodiny vykázané na dohody nesmí překročit </a:t>
            </a:r>
            <a:r>
              <a:rPr lang="cs-CZ" i="1" dirty="0" err="1"/>
              <a:t>PHmax</a:t>
            </a:r>
            <a:r>
              <a:rPr lang="cs-CZ" i="1" dirty="0"/>
              <a:t>).</a:t>
            </a:r>
            <a:br>
              <a:rPr lang="cs-CZ" i="1" dirty="0"/>
            </a:br>
            <a:r>
              <a:rPr lang="cs-CZ" i="1" dirty="0"/>
              <a:t>Ostatní případy nepravidelné pedagogické práce (např. suplování za nemocného pedagoga) se řeší </a:t>
            </a:r>
            <a:br>
              <a:rPr lang="cs-CZ" i="1" dirty="0"/>
            </a:br>
            <a:r>
              <a:rPr lang="cs-CZ" i="1" dirty="0"/>
              <a:t>v rámci </a:t>
            </a:r>
            <a:r>
              <a:rPr lang="cs-CZ" i="1" dirty="0" smtClean="0"/>
              <a:t>prostředků </a:t>
            </a:r>
            <a:r>
              <a:rPr lang="cs-CZ" i="1" dirty="0" smtClean="0"/>
              <a:t>stanovených</a:t>
            </a:r>
            <a:r>
              <a:rPr lang="cs-CZ" i="1" dirty="0" smtClean="0"/>
              <a:t> </a:t>
            </a:r>
            <a:r>
              <a:rPr lang="cs-CZ" i="1" dirty="0"/>
              <a:t>právnické osoby přesunem </a:t>
            </a:r>
            <a:r>
              <a:rPr lang="cs-CZ" i="1" dirty="0" smtClean="0"/>
              <a:t>z </a:t>
            </a:r>
            <a:r>
              <a:rPr lang="cs-CZ" i="1" dirty="0"/>
              <a:t>ukazatele platy do OON.</a:t>
            </a:r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8627F76B-5716-4CAB-97FC-98ACAB46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77374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353037-A5CD-4663-BA29-52FC970DC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častých dotazů ze škol a správních úřadů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BEFB6C7-3415-4F23-A066-02501ABEE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825625"/>
            <a:ext cx="10515600" cy="4351338"/>
          </a:xfrm>
        </p:spPr>
        <p:txBody>
          <a:bodyPr/>
          <a:lstStyle/>
          <a:p>
            <a:r>
              <a:rPr lang="cs-CZ" b="1" dirty="0"/>
              <a:t>Z čeho se budou financovat dohody uzavřené z důvodu lyžařského kurzu, školy v přírodě apod.?</a:t>
            </a:r>
            <a:br>
              <a:rPr lang="cs-CZ" b="1" dirty="0"/>
            </a:br>
            <a:r>
              <a:rPr lang="cs-CZ" i="1" dirty="0"/>
              <a:t>U škol v přírodě je na místě řešit v rámci </a:t>
            </a:r>
            <a:r>
              <a:rPr lang="cs-CZ" i="1" dirty="0" smtClean="0"/>
              <a:t>prostředků stanovených </a:t>
            </a:r>
            <a:r>
              <a:rPr lang="cs-CZ" i="1" dirty="0"/>
              <a:t>právnické </a:t>
            </a:r>
            <a:r>
              <a:rPr lang="cs-CZ" i="1" dirty="0" smtClean="0"/>
              <a:t>osobě </a:t>
            </a:r>
            <a:r>
              <a:rPr lang="cs-CZ" i="1" dirty="0"/>
              <a:t>přesun </a:t>
            </a:r>
            <a:r>
              <a:rPr lang="cs-CZ" i="1" dirty="0" smtClean="0"/>
              <a:t>z </a:t>
            </a:r>
            <a:r>
              <a:rPr lang="cs-CZ" i="1" dirty="0"/>
              <a:t>platů do OON, neboť zde je vzdělávací činnost i dohled nad žáky </a:t>
            </a:r>
            <a:r>
              <a:rPr lang="cs-CZ" i="1" dirty="0" smtClean="0"/>
              <a:t>realizována </a:t>
            </a:r>
            <a:r>
              <a:rPr lang="cs-CZ" i="1" dirty="0"/>
              <a:t>ve většině případů stálými zaměstnanci školy (učiteli či vychovateli). Doprovodný program pak ve většině případů hradí přímo zákonní zástupci v rámci úplaty za školu v přírodě. </a:t>
            </a:r>
            <a:br>
              <a:rPr lang="cs-CZ" i="1" dirty="0"/>
            </a:br>
            <a:r>
              <a:rPr lang="cs-CZ" i="1" dirty="0"/>
              <a:t>U lyžařských kurzů, které mají oporu v rámcových vzdělávacích programech, se postupuje obdobně, tj. jedná se o přesun prostředků z platů do OON </a:t>
            </a:r>
            <a:r>
              <a:rPr lang="cs-CZ" i="1" dirty="0" smtClean="0"/>
              <a:t>v </a:t>
            </a:r>
            <a:r>
              <a:rPr lang="cs-CZ" i="1" dirty="0"/>
              <a:t>rámci </a:t>
            </a:r>
            <a:r>
              <a:rPr lang="cs-CZ" i="1" dirty="0" smtClean="0"/>
              <a:t>prostředků stanovených</a:t>
            </a:r>
            <a:r>
              <a:rPr lang="cs-CZ" i="1" dirty="0" smtClean="0"/>
              <a:t> </a:t>
            </a:r>
            <a:r>
              <a:rPr lang="cs-CZ" i="1" dirty="0"/>
              <a:t>právnické </a:t>
            </a:r>
            <a:r>
              <a:rPr lang="cs-CZ" i="1" dirty="0" smtClean="0"/>
              <a:t>osobě. </a:t>
            </a:r>
            <a:r>
              <a:rPr lang="cs-CZ" i="1" dirty="0"/>
              <a:t>U lyžařského kurzu je možné na základě žádosti právnické osoby posoudit také významnost rozdílu v rámci prostředků stanovených právnické osobě (IČO) jako celku (s ohledem na to, že u lyžařského výcviku se musí vyskytovat i pracovní pozice, kterými standardně škola nedisponuje – lyžařský instruktor, zdravotník) a případně navýšit </a:t>
            </a:r>
            <a:r>
              <a:rPr lang="cs-CZ" i="1" dirty="0" smtClean="0"/>
              <a:t>prostředky </a:t>
            </a:r>
            <a:r>
              <a:rPr lang="cs-CZ" i="1" dirty="0"/>
              <a:t>z rezervy krajského úřadu. </a:t>
            </a:r>
          </a:p>
          <a:p>
            <a:endParaRPr lang="cs-CZ" i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8627F76B-5716-4CAB-97FC-98ACAB46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4916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353037-A5CD-4663-BA29-52FC970DC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častých dotazů ze škol a správních úřadů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BEFB6C7-3415-4F23-A066-02501ABEE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Ve výkazu P 1c-01 jsme nevykázali paní učitelku, která byla nemocná. Jak dostaneme prostředky na tuto paní učitelku?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V případě pedagogů, kteří jsou nemocní k 30. 9., je třeba při vykazování postupovat podle metodického pokynu k výkazu P1c-01. V případě, že není zajištěn zástup, vykazuje se nemocný se zdrojem financování 11. V případě, že je zajištěn zástup, a to na pracovní poměr či dohodu (DPČ,DPP), vykazuje se tento zástup. Je možné vykazovat také kombinaci předchozích případů. Vždy je třeba dbát na vykázání takového rozsahu vzdělávání, který má nemocný pedagog stanoven.</a:t>
            </a:r>
            <a:br>
              <a:rPr lang="cs-CZ" dirty="0"/>
            </a:br>
            <a:r>
              <a:rPr lang="cs-CZ" dirty="0"/>
              <a:t>Pokud k 30.9.2019 škola či školní družina udělala tuto chybu, lze požádat v součinnosti se správním úřadem o dofinancování, pokud je toto v rámci </a:t>
            </a:r>
            <a:r>
              <a:rPr lang="cs-CZ" dirty="0" smtClean="0"/>
              <a:t>prostředků stanovených </a:t>
            </a:r>
            <a:r>
              <a:rPr lang="cs-CZ" dirty="0"/>
              <a:t>právnické </a:t>
            </a:r>
            <a:r>
              <a:rPr lang="cs-CZ" dirty="0" smtClean="0"/>
              <a:t>osobě </a:t>
            </a:r>
            <a:r>
              <a:rPr lang="cs-CZ" dirty="0"/>
              <a:t>jako celku posouzeno jako významný rozdíl.</a:t>
            </a:r>
            <a:endParaRPr lang="cs-CZ" b="1" dirty="0"/>
          </a:p>
          <a:p>
            <a:r>
              <a:rPr lang="cs-CZ" b="1" dirty="0"/>
              <a:t>Z čeho se budou financovat platové postupy pedagogických pracovníků (PP)?</a:t>
            </a:r>
            <a:r>
              <a:rPr lang="cs-CZ" i="1" dirty="0"/>
              <a:t/>
            </a:r>
            <a:br>
              <a:rPr lang="cs-CZ" i="1" dirty="0"/>
            </a:br>
            <a:r>
              <a:rPr lang="cs-CZ" i="1" dirty="0"/>
              <a:t>Pokud jsou v rámci </a:t>
            </a:r>
            <a:r>
              <a:rPr lang="cs-CZ" i="1" dirty="0" smtClean="0"/>
              <a:t>prostředků stanovených </a:t>
            </a:r>
            <a:r>
              <a:rPr lang="cs-CZ" i="1" dirty="0"/>
              <a:t>právnické </a:t>
            </a:r>
            <a:r>
              <a:rPr lang="cs-CZ" i="1" dirty="0" smtClean="0"/>
              <a:t>osobě </a:t>
            </a:r>
            <a:r>
              <a:rPr lang="cs-CZ" i="1" dirty="0"/>
              <a:t>jako celku platové postupy PP posouzeny jako významný rozdíl, lze </a:t>
            </a:r>
            <a:r>
              <a:rPr lang="cs-CZ" i="1" dirty="0" smtClean="0"/>
              <a:t>prostředky </a:t>
            </a:r>
            <a:r>
              <a:rPr lang="cs-CZ" i="1" dirty="0"/>
              <a:t>navýšit z rezervy kraje. V případě postupu PP do vyšší platové třídy je však možné zahrnout pouze případy, které souvisí např. se získáním odpovídající kvalifikace. </a:t>
            </a:r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8627F76B-5716-4CAB-97FC-98ACAB46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4741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353037-A5CD-4663-BA29-52FC970DC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častých dotazů ze škol a správních úřadů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BEFB6C7-3415-4F23-A066-02501ABEE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Je možné požádat o navýšení rozpočtu, pokud mateřská škola otevře v průběhu roku novou třídu?</a:t>
            </a:r>
            <a:br>
              <a:rPr lang="cs-CZ" b="1" dirty="0"/>
            </a:br>
            <a:r>
              <a:rPr lang="cs-CZ" i="1" dirty="0"/>
              <a:t>Ano</a:t>
            </a:r>
          </a:p>
          <a:p>
            <a:r>
              <a:rPr lang="cs-CZ" b="1" dirty="0"/>
              <a:t>Jak postupovat v případě, kdy se změní organizace školy či školní družiny v průběhu roku?</a:t>
            </a:r>
            <a:r>
              <a:rPr lang="cs-CZ" i="1" dirty="0"/>
              <a:t/>
            </a:r>
            <a:br>
              <a:rPr lang="cs-CZ" i="1" dirty="0"/>
            </a:br>
            <a:r>
              <a:rPr lang="cs-CZ" i="1" dirty="0"/>
              <a:t>Změna organizace školy či školní družiny se v průběhu roku řeší v rámci </a:t>
            </a:r>
            <a:r>
              <a:rPr lang="cs-CZ" i="1" dirty="0" smtClean="0"/>
              <a:t>prostředků, které byly </a:t>
            </a:r>
            <a:r>
              <a:rPr lang="cs-CZ" i="1" dirty="0"/>
              <a:t>právnické osobě </a:t>
            </a:r>
            <a:r>
              <a:rPr lang="cs-CZ" i="1" dirty="0" smtClean="0"/>
              <a:t>stanoveny </a:t>
            </a:r>
            <a:r>
              <a:rPr lang="cs-CZ" i="1" dirty="0"/>
              <a:t>k 1.1., případně </a:t>
            </a:r>
            <a:r>
              <a:rPr lang="cs-CZ" i="1" dirty="0" smtClean="0"/>
              <a:t>upraveny </a:t>
            </a:r>
            <a:r>
              <a:rPr lang="cs-CZ" i="1" dirty="0"/>
              <a:t>k 1.9. Pokud však dojde k významnému snížení rozsahu vzdělávání ve školách či školních družinách, může krajský úřad </a:t>
            </a:r>
            <a:r>
              <a:rPr lang="cs-CZ" i="1" dirty="0" smtClean="0"/>
              <a:t>prostředky stanovené </a:t>
            </a:r>
            <a:r>
              <a:rPr lang="cs-CZ" i="1" dirty="0"/>
              <a:t>právnické osobě snížit i v průběhu roku.</a:t>
            </a:r>
            <a:endParaRPr lang="cs-CZ" b="1" dirty="0"/>
          </a:p>
          <a:p>
            <a:r>
              <a:rPr lang="cs-CZ" b="1" dirty="0"/>
              <a:t>Je možné požádat o navýšení rozpočtu od září? Například pokud:</a:t>
            </a:r>
          </a:p>
          <a:p>
            <a:pPr lvl="2"/>
            <a:r>
              <a:rPr lang="cs-CZ" b="1" dirty="0"/>
              <a:t>přijmeme nové děti, žáky,</a:t>
            </a:r>
          </a:p>
          <a:p>
            <a:pPr lvl="2"/>
            <a:r>
              <a:rPr lang="cs-CZ" b="1" dirty="0"/>
              <a:t>otevřeme novou třídu,</a:t>
            </a:r>
          </a:p>
          <a:p>
            <a:pPr lvl="2"/>
            <a:r>
              <a:rPr lang="cs-CZ" b="1" dirty="0"/>
              <a:t>přijmeme nové pedagogy.</a:t>
            </a:r>
            <a:endParaRPr lang="cs-CZ" b="1" i="1" dirty="0"/>
          </a:p>
          <a:p>
            <a:pPr marL="432000" lvl="2" indent="0">
              <a:buNone/>
            </a:pPr>
            <a:r>
              <a:rPr lang="cs-CZ" i="1" dirty="0"/>
              <a:t>Ano, vždy však bude posuzováno, zda skutečný rozsah vzdělávání nepřekročí </a:t>
            </a:r>
            <a:r>
              <a:rPr lang="cs-CZ" i="1" dirty="0" err="1"/>
              <a:t>PHmax</a:t>
            </a:r>
            <a:r>
              <a:rPr lang="cs-CZ" i="1" dirty="0"/>
              <a:t> </a:t>
            </a:r>
            <a:r>
              <a:rPr lang="cs-CZ" i="1" dirty="0" smtClean="0"/>
              <a:t>stanovený </a:t>
            </a:r>
            <a:r>
              <a:rPr lang="cs-CZ" i="1" dirty="0"/>
              <a:t>na novou organizaci školy či školní družiny k 1.9.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8627F76B-5716-4CAB-97FC-98ACAB46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2038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353037-A5CD-4663-BA29-52FC970DC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častých dotazů ze škol a správních úřadů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BEFB6C7-3415-4F23-A066-02501ABEE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Co dělat v případě, že jí nepostačují prostředky v ONIV na náhrady platu za nemoc?</a:t>
            </a:r>
            <a:r>
              <a:rPr lang="cs-CZ" i="1" dirty="0"/>
              <a:t/>
            </a:r>
            <a:br>
              <a:rPr lang="cs-CZ" i="1" dirty="0"/>
            </a:br>
            <a:r>
              <a:rPr lang="cs-CZ" i="1" dirty="0"/>
              <a:t>Je možné žádat o přesun </a:t>
            </a:r>
            <a:r>
              <a:rPr lang="cs-CZ" i="1" dirty="0" smtClean="0"/>
              <a:t>v </a:t>
            </a:r>
            <a:r>
              <a:rPr lang="cs-CZ" i="1" dirty="0"/>
              <a:t>rámci </a:t>
            </a:r>
            <a:r>
              <a:rPr lang="cs-CZ" i="1" dirty="0"/>
              <a:t>prostředků </a:t>
            </a:r>
            <a:r>
              <a:rPr lang="cs-CZ" i="1" dirty="0" smtClean="0"/>
              <a:t>stanovených </a:t>
            </a:r>
            <a:r>
              <a:rPr lang="cs-CZ" i="1" dirty="0"/>
              <a:t>právnické </a:t>
            </a:r>
            <a:r>
              <a:rPr lang="cs-CZ" i="1" dirty="0" smtClean="0"/>
              <a:t>osobě </a:t>
            </a:r>
            <a:r>
              <a:rPr lang="cs-CZ" i="1" dirty="0"/>
              <a:t>jako celku z ukazatele platy do </a:t>
            </a:r>
            <a:r>
              <a:rPr lang="cs-CZ" i="1" dirty="0" smtClean="0"/>
              <a:t>ukazatele ONIV</a:t>
            </a:r>
            <a:r>
              <a:rPr lang="cs-CZ" i="1" dirty="0"/>
              <a:t>.</a:t>
            </a:r>
            <a:endParaRPr lang="cs-CZ" b="1" dirty="0"/>
          </a:p>
          <a:p>
            <a:r>
              <a:rPr lang="cs-CZ" b="1" dirty="0"/>
              <a:t>Co dělat v případě, že škola potřebuje pro </a:t>
            </a:r>
            <a:r>
              <a:rPr lang="cs-CZ" b="1" dirty="0" err="1"/>
              <a:t>nepedagogy</a:t>
            </a:r>
            <a:r>
              <a:rPr lang="cs-CZ" b="1" dirty="0"/>
              <a:t> zaměstnané na dohodu prostředky v OON?</a:t>
            </a:r>
            <a:br>
              <a:rPr lang="cs-CZ" b="1" dirty="0"/>
            </a:br>
            <a:r>
              <a:rPr lang="cs-CZ" i="1" dirty="0"/>
              <a:t>Požádat o přesun prostředků z ukazatele platy do OON v rámci </a:t>
            </a:r>
            <a:r>
              <a:rPr lang="cs-CZ" i="1" dirty="0" smtClean="0"/>
              <a:t>prostředků stanovených </a:t>
            </a:r>
            <a:r>
              <a:rPr lang="cs-CZ" i="1" dirty="0"/>
              <a:t>právnické </a:t>
            </a:r>
            <a:r>
              <a:rPr lang="cs-CZ" i="1" dirty="0" smtClean="0"/>
              <a:t>osobě </a:t>
            </a:r>
            <a:r>
              <a:rPr lang="cs-CZ" i="1" dirty="0"/>
              <a:t>jako celku.</a:t>
            </a:r>
            <a:endParaRPr lang="cs-CZ" b="1" i="1" dirty="0"/>
          </a:p>
          <a:p>
            <a:r>
              <a:rPr lang="cs-CZ" b="1" dirty="0"/>
              <a:t>Ve výkazu P 1c-01 jsme vykázali 5 nepedagogických zaměstnanců. Proč jsme obdrželi prostředky pouze na 4 nepedagogické zaměstnance?</a:t>
            </a:r>
            <a:br>
              <a:rPr lang="cs-CZ" b="1" dirty="0"/>
            </a:br>
            <a:r>
              <a:rPr lang="cs-CZ" i="1" dirty="0"/>
              <a:t>Finanční prostředky vč. limitu počtu zaměstnanců na nepedagogickou práci ve školách a školských zařízeních jsou stanovovány normativně, nikoliv na základě vykázané skutečnosti.</a:t>
            </a:r>
            <a:r>
              <a:rPr lang="cs-CZ" b="1" dirty="0"/>
              <a:t> </a:t>
            </a:r>
          </a:p>
          <a:p>
            <a:r>
              <a:rPr lang="cs-CZ" b="1" dirty="0"/>
              <a:t>Jak postupovat, když jsme od 1. 1. 2020 přijali nového nepedagogického zaměstnance?</a:t>
            </a:r>
            <a:br>
              <a:rPr lang="cs-CZ" b="1" dirty="0"/>
            </a:br>
            <a:r>
              <a:rPr lang="cs-CZ" i="1" dirty="0"/>
              <a:t>Výše finančních prostředků vč. limitu počtu zaměstnanců na nepedagogickou práci ve školách a školských zařízeních je stanovována normativně, tedy přijetí nového nepedagogického zaměstnance je možné kdykoliv v průběhu roku, pokud to umožní rozpočet právnické osoby.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8627F76B-5716-4CAB-97FC-98ACAB46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32818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ED9DED6-EBC7-4CBB-A8E3-76D112866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Diskuse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FB995BD-5F1F-4AA4-9300-68C377DFE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Nejčastější dotazy a případy, které jste už řešili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211EBC53-8C55-4DBA-9318-B9F47B18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141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FDE96E0-1127-4F95-A4FF-24A6831E3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kapitoly 2020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CE7CFF2-3E3B-410A-B52B-A32674841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8" y="1825625"/>
            <a:ext cx="10964968" cy="4351338"/>
          </a:xfrm>
        </p:spPr>
        <p:txBody>
          <a:bodyPr/>
          <a:lstStyle/>
          <a:p>
            <a:r>
              <a:rPr lang="cs-CZ" dirty="0"/>
              <a:t>Rozpočet kapitoly 333 – MŠMT byl pro rok 2020 meziročně </a:t>
            </a:r>
            <a:r>
              <a:rPr lang="cs-CZ" b="1" dirty="0"/>
              <a:t>navýšen o 20,7 mld. Kč</a:t>
            </a:r>
          </a:p>
          <a:p>
            <a:pPr lvl="2"/>
            <a:r>
              <a:rPr lang="cs-CZ" dirty="0"/>
              <a:t>z toho specifický ukazatel „Výdaje regionálního školství a přímo řízených organizací“ </a:t>
            </a:r>
            <a:br>
              <a:rPr lang="cs-CZ" dirty="0"/>
            </a:br>
            <a:r>
              <a:rPr lang="cs-CZ" dirty="0"/>
              <a:t>byl </a:t>
            </a:r>
            <a:r>
              <a:rPr lang="cs-CZ" b="1" dirty="0"/>
              <a:t>zvýšen o 17,8 mld. Kč</a:t>
            </a:r>
          </a:p>
          <a:p>
            <a:endParaRPr lang="cs-CZ" dirty="0"/>
          </a:p>
          <a:p>
            <a:r>
              <a:rPr lang="cs-CZ" dirty="0"/>
              <a:t>V roce 2020 je ve schváleném rozpočtu na rozvojové programy alokováno pouze 0,3 mld. Kč,  </a:t>
            </a:r>
            <a:br>
              <a:rPr lang="cs-CZ" dirty="0"/>
            </a:br>
            <a:r>
              <a:rPr lang="cs-CZ" dirty="0"/>
              <a:t>v roce 2019 to bylo 4,1 mld. Kč (většina přešla přímo do normativního financování roku 2020) </a:t>
            </a:r>
          </a:p>
          <a:p>
            <a:pPr marL="108000" indent="0">
              <a:buNone/>
            </a:pPr>
            <a:r>
              <a:rPr lang="cs-CZ" dirty="0"/>
              <a:t>=&gt; </a:t>
            </a:r>
          </a:p>
          <a:p>
            <a:r>
              <a:rPr lang="cs-CZ" b="1" dirty="0"/>
              <a:t>meziroční navýšení normativního rozpočtu o 20,5 mld. Kč!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901C6047-FD03-429A-B3C8-0BF75098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657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3660B89-8891-44BC-BC72-4DD70734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regionálního školství 2020 celkem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xmlns="" id="{0083C7AE-0CDB-42B4-8616-8664207333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250" y="2126281"/>
            <a:ext cx="10515600" cy="3750026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737FF95E-D7EF-48F4-BFC6-B15A35F5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0294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FF3FEDE-CC6C-4EDE-9BA4-169172834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informace a čísla roku 2020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8D98C1D-9C69-4451-9FC5-A6F8A105C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Ministerstvo celkem do oblasti </a:t>
            </a:r>
            <a:r>
              <a:rPr lang="cs-CZ" b="1" u="sng" dirty="0"/>
              <a:t>regionálního školství zřizovaného územními samosprávnými celky</a:t>
            </a:r>
            <a:r>
              <a:rPr lang="cs-CZ" dirty="0"/>
              <a:t> v lednu rozepsalo </a:t>
            </a:r>
            <a:r>
              <a:rPr lang="cs-CZ" b="1" dirty="0"/>
              <a:t>147,96 mld. Kč </a:t>
            </a:r>
            <a:r>
              <a:rPr lang="cs-CZ" dirty="0"/>
              <a:t>(bez RP), z toho </a:t>
            </a:r>
          </a:p>
          <a:p>
            <a:pPr lvl="2"/>
            <a:r>
              <a:rPr lang="cs-CZ" b="1" dirty="0"/>
              <a:t>122,37 mld. Kč </a:t>
            </a:r>
            <a:r>
              <a:rPr lang="cs-CZ" dirty="0">
                <a:solidFill>
                  <a:srgbClr val="FF0000"/>
                </a:solidFill>
              </a:rPr>
              <a:t>(82,5 %) </a:t>
            </a:r>
            <a:r>
              <a:rPr lang="cs-CZ" dirty="0"/>
              <a:t>je rozepsáno přímo ministerstvem jednotlivým školám a</a:t>
            </a:r>
          </a:p>
          <a:p>
            <a:pPr lvl="2"/>
            <a:r>
              <a:rPr lang="cs-CZ" b="1" dirty="0"/>
              <a:t>16,1 mld. Kč </a:t>
            </a:r>
            <a:r>
              <a:rPr lang="cs-CZ" dirty="0"/>
              <a:t>je rozepsáno krajským úřadům prostřednictvím republikových normativů na financování prostřednictvím krajských normativů a</a:t>
            </a:r>
          </a:p>
          <a:p>
            <a:pPr lvl="2"/>
            <a:r>
              <a:rPr lang="cs-CZ" b="1" dirty="0"/>
              <a:t>9,5 mld. Kč </a:t>
            </a:r>
            <a:r>
              <a:rPr lang="cs-CZ" dirty="0"/>
              <a:t>do rezervy krajským úřadům k řešení vymezených situací vč. podpůrných opatření</a:t>
            </a:r>
          </a:p>
          <a:p>
            <a:endParaRPr lang="cs-CZ" dirty="0"/>
          </a:p>
          <a:p>
            <a:r>
              <a:rPr lang="cs-CZ" dirty="0"/>
              <a:t>Z výše uvedených 122,37 mld. Kč je </a:t>
            </a:r>
            <a:r>
              <a:rPr lang="cs-CZ" b="1" dirty="0"/>
              <a:t>na platy vyčleněno 88,83 mld. Kč </a:t>
            </a:r>
            <a:r>
              <a:rPr lang="cs-CZ" dirty="0"/>
              <a:t>pro více než </a:t>
            </a:r>
            <a:r>
              <a:rPr lang="cs-CZ" b="1" dirty="0"/>
              <a:t>193 tisíc zaměstnanců</a:t>
            </a:r>
          </a:p>
          <a:p>
            <a:r>
              <a:rPr lang="cs-CZ" dirty="0"/>
              <a:t>Průměrný měsíční rozpočtovaný plat na jednoho zaměstnance je </a:t>
            </a:r>
            <a:r>
              <a:rPr lang="cs-CZ" b="1" dirty="0"/>
              <a:t>36 108 Kč </a:t>
            </a:r>
            <a:r>
              <a:rPr lang="cs-CZ" dirty="0"/>
              <a:t>(v roce 2019 byl 32 931 Kč), nárůst o 9,65 %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67BD2A31-FC31-4544-95F5-5397CC2F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7925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61DD7F7-E091-4169-B7D6-1010F059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Struktura rozpočtu RgŠ ÚSC 2020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19E0E11-9326-4CCC-AD6F-0F105E379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roce 2018 vykázaly MŠ, ZŠ, SŠ, konzervatoře a ŠD pro pedagogy na nadtarifní složky platů cca 7 mld. Kč, tj. cca 12 % z celkových prostředků na platy.</a:t>
            </a:r>
          </a:p>
          <a:p>
            <a:r>
              <a:rPr lang="cs-CZ" dirty="0"/>
              <a:t>V roce 2020 budou mít MŠ, ZŠ, SŠ, konzervatoře a ŠD pro pedagogy na nadtarifní složky platů k dispozici cca 12 mld. Kč, tj. cca 16,7 % z celkových prostředků na platy.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70F35450-D95D-4417-82E0-332D15FD1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711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4429E51-8E85-4ADB-8FC1-F0DA7FB52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Normativ pro nenárokovou složku platu a vliv opravného koeficientu na jeho výši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5D427A48-C7A3-418F-A8B1-086F4357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8</a:t>
            </a:fld>
            <a:endParaRPr lang="cs-CZ" dirty="0"/>
          </a:p>
        </p:txBody>
      </p:sp>
      <p:graphicFrame>
        <p:nvGraphicFramePr>
          <p:cNvPr id="5" name="Zástupný symbol pro obsah 6">
            <a:extLst>
              <a:ext uri="{FF2B5EF4-FFF2-40B4-BE49-F238E27FC236}">
                <a16:creationId xmlns:a16="http://schemas.microsoft.com/office/drawing/2014/main" xmlns="" id="{414D2B1B-900A-4538-9CD0-E23CC80062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241749"/>
              </p:ext>
            </p:extLst>
          </p:nvPr>
        </p:nvGraphicFramePr>
        <p:xfrm>
          <a:off x="730250" y="1459684"/>
          <a:ext cx="10515600" cy="4717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4563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212EB9-A25B-4B3F-82BB-78BEC5DB9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047" y="335685"/>
            <a:ext cx="10838169" cy="622138"/>
          </a:xfrm>
        </p:spPr>
        <p:txBody>
          <a:bodyPr/>
          <a:lstStyle/>
          <a:p>
            <a:r>
              <a:rPr lang="cs-CZ" dirty="0"/>
              <a:t>Ukázky protokolů pro školy - zveřejněno v systému sběru dat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xmlns="" id="{D6FBDB85-F9D8-453A-8474-060BB32BE2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151" b="731"/>
          <a:stretch/>
        </p:blipFill>
        <p:spPr>
          <a:xfrm>
            <a:off x="1649636" y="611999"/>
            <a:ext cx="5672635" cy="5835453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F00C1E6F-400D-4EDD-8487-F680C846C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345504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8D96"/>
      </a:accent1>
      <a:accent2>
        <a:srgbClr val="CFDB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3533</TotalTime>
  <Words>2251</Words>
  <Application>Microsoft Office PowerPoint</Application>
  <PresentationFormat>Širokoúhlá obrazovka</PresentationFormat>
  <Paragraphs>373</Paragraphs>
  <Slides>38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Vlastní návrh</vt:lpstr>
      <vt:lpstr>Document</vt:lpstr>
      <vt:lpstr>Rozpis rozpočtu regionálního školství územních samosprávných celků  2020  Seminář pro  krajské úřady a obce s rozšířenou působností</vt:lpstr>
      <vt:lpstr>Aktuální iNformace</vt:lpstr>
      <vt:lpstr>Aktuální iNformace</vt:lpstr>
      <vt:lpstr>Rozpočet kapitoly 2020</vt:lpstr>
      <vt:lpstr>Rozpočet regionálního školství 2020 celkem</vt:lpstr>
      <vt:lpstr>Aktuální informace a čísla roku 2020</vt:lpstr>
      <vt:lpstr>Struktura rozpočtu RgŠ ÚSC 2020 </vt:lpstr>
      <vt:lpstr>Normativ pro nenárokovou složku platu a vliv opravného koeficientu na jeho výši</vt:lpstr>
      <vt:lpstr>Ukázky protokolů pro školy - zveřejněno v systému sběru dat</vt:lpstr>
      <vt:lpstr>Ukázky protokolů pro školy - zveřejněno v systému sběru dat</vt:lpstr>
      <vt:lpstr>Vysvětlivky k údajům v tabulce 1</vt:lpstr>
      <vt:lpstr>Vysvětlivky k údajům v tabulce 2</vt:lpstr>
      <vt:lpstr>Vysvětlivky k údajům v tabulce 2 – pokračování</vt:lpstr>
      <vt:lpstr>Vysvětlivky k údajům v tabulce 3</vt:lpstr>
      <vt:lpstr>CO v protokolu není zahrnuto</vt:lpstr>
      <vt:lpstr>Krajské normativy stanoví kú pro:</vt:lpstr>
      <vt:lpstr>Tvorba rezervy pro kraje z úrovně MŠMT podle nových Kritérií (ve struktuře závazných ukazatelů) </vt:lpstr>
      <vt:lpstr>Výpočet rezervy podle kritéria 2.</vt:lpstr>
      <vt:lpstr>Kritéria pro změnu rozpisu rezervy v průběhu kalendářního roku 2020</vt:lpstr>
      <vt:lpstr>Členění rozpočtu z pohledu právnické osoby</vt:lpstr>
      <vt:lpstr>Rozhodování ředitele v rámci přiděleného rozpočtu – nic se nemění</vt:lpstr>
      <vt:lpstr>Rozpis rozpočtu z krajského úřadu na školy a školská zařízení</vt:lpstr>
      <vt:lpstr>Změna v rozhodovacím procesu při alokaci finančních prostředků státního rozpočtu – shrnutí  </vt:lpstr>
      <vt:lpstr>Směrnice č.j. MSMT-14281/2018 ve znění směrnice č.j. MSMT-32965/2019</vt:lpstr>
      <vt:lpstr>Směrnice č.j. MSMT-14281/2018 ve znění směrnice č.j. MSMT-32965/2019</vt:lpstr>
      <vt:lpstr>Doporučení pro proces tzv. dohodovací řízení (Směrnice č.j. MSMT-14281/2018 ve znění směrnice č.j. MSMT-32965/2019)</vt:lpstr>
      <vt:lpstr>Případy, ve kterých MŠMT doporučuje rozpis na školu či školní družinu upravit</vt:lpstr>
      <vt:lpstr>Případy, ve kterých MŠMT nedoporučuje rozpis pro školu či školní družinu upravit</vt:lpstr>
      <vt:lpstr>Obecní úřad obcí s rozšířenou působností – velká OPORA pro školy zřizované obcí</vt:lpstr>
      <vt:lpstr>Přechod na školní rok 2020/21</vt:lpstr>
      <vt:lpstr>VÝKAZ o změnách v počtu hodin přímé pedagogické činnosti pedagogických pracovníků ve škole a školní družině </vt:lpstr>
      <vt:lpstr>Shrnutí častých dotazů ze škol a správních úřadů</vt:lpstr>
      <vt:lpstr>Shrnutí častých dotazů ze škol a správních úřadů</vt:lpstr>
      <vt:lpstr>Shrnutí častých dotazů ze škol a správních úřadů</vt:lpstr>
      <vt:lpstr>Shrnutí častých dotazů ze škol a správních úřadů</vt:lpstr>
      <vt:lpstr>Shrnutí častých dotazů ze škol a správních úřadů</vt:lpstr>
      <vt:lpstr>Shrnutí častých dotazů ze škol a správních úřadů</vt:lpstr>
      <vt:lpstr>Diskuse</vt:lpstr>
    </vt:vector>
  </TitlesOfParts>
  <Company>Ministerstvo školství, mládeže a tělovýchovy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Změny financování regionálního školství</dc:title>
  <dc:creator>Matušková Zuzana</dc:creator>
  <cp:lastModifiedBy>Křeček Pavel</cp:lastModifiedBy>
  <cp:revision>314</cp:revision>
  <cp:lastPrinted>2019-05-15T06:21:40Z</cp:lastPrinted>
  <dcterms:created xsi:type="dcterms:W3CDTF">2019-01-09T13:02:45Z</dcterms:created>
  <dcterms:modified xsi:type="dcterms:W3CDTF">2020-02-21T12:31:56Z</dcterms:modified>
</cp:coreProperties>
</file>