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50" r:id="rId1"/>
  </p:sldMasterIdLst>
  <p:notesMasterIdLst>
    <p:notesMasterId r:id="rId24"/>
  </p:notesMasterIdLst>
  <p:handoutMasterIdLst>
    <p:handoutMasterId r:id="rId25"/>
  </p:handoutMasterIdLst>
  <p:sldIdLst>
    <p:sldId id="290" r:id="rId2"/>
    <p:sldId id="328" r:id="rId3"/>
    <p:sldId id="300" r:id="rId4"/>
    <p:sldId id="318" r:id="rId5"/>
    <p:sldId id="345" r:id="rId6"/>
    <p:sldId id="305" r:id="rId7"/>
    <p:sldId id="329" r:id="rId8"/>
    <p:sldId id="332" r:id="rId9"/>
    <p:sldId id="334" r:id="rId10"/>
    <p:sldId id="337" r:id="rId11"/>
    <p:sldId id="336" r:id="rId12"/>
    <p:sldId id="339" r:id="rId13"/>
    <p:sldId id="314" r:id="rId14"/>
    <p:sldId id="342" r:id="rId15"/>
    <p:sldId id="330" r:id="rId16"/>
    <p:sldId id="347" r:id="rId17"/>
    <p:sldId id="346" r:id="rId18"/>
    <p:sldId id="302" r:id="rId19"/>
    <p:sldId id="315" r:id="rId20"/>
    <p:sldId id="343" r:id="rId21"/>
    <p:sldId id="344" r:id="rId22"/>
    <p:sldId id="321" r:id="rId23"/>
  </p:sldIdLst>
  <p:sldSz cx="9144000" cy="6858000" type="screen4x3"/>
  <p:notesSz cx="6797675" cy="9928225"/>
  <p:defaultTextStyle>
    <a:defPPr>
      <a:defRPr lang="en-US"/>
    </a:defPPr>
    <a:lvl1pPr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1pPr>
    <a:lvl2pPr marL="4572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2pPr>
    <a:lvl3pPr marL="9144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3pPr>
    <a:lvl4pPr marL="13716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4pPr>
    <a:lvl5pPr marL="1828800" algn="ctr" rtl="0" fontAlgn="base">
      <a:spcBef>
        <a:spcPct val="0"/>
      </a:spcBef>
      <a:spcAft>
        <a:spcPct val="0"/>
      </a:spcAft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5pPr>
    <a:lvl6pPr marL="22860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6pPr>
    <a:lvl7pPr marL="27432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7pPr>
    <a:lvl8pPr marL="32004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8pPr>
    <a:lvl9pPr marL="3657600" algn="l" defTabSz="914400" rtl="0" eaLnBrk="1" latinLnBrk="0" hangingPunct="1">
      <a:defRPr sz="3600" b="1" kern="1200">
        <a:solidFill>
          <a:schemeClr val="bg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Tahoma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094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99"/>
    <a:srgbClr val="FF99CC"/>
    <a:srgbClr val="FF9966"/>
    <a:srgbClr val="008000"/>
    <a:srgbClr val="FFFF00"/>
    <a:srgbClr val="0000FF"/>
    <a:srgbClr val="FF3300"/>
    <a:srgbClr val="00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92" autoAdjust="0"/>
    <p:restoredTop sz="94716" autoAdjust="0"/>
  </p:normalViewPr>
  <p:slideViewPr>
    <p:cSldViewPr snapToGrid="0">
      <p:cViewPr varScale="1">
        <p:scale>
          <a:sx n="111" d="100"/>
          <a:sy n="111" d="100"/>
        </p:scale>
        <p:origin x="1614" y="114"/>
      </p:cViewPr>
      <p:guideLst>
        <p:guide orient="horz" pos="2094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6400" cy="496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46400" cy="4964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31814"/>
            <a:ext cx="2946400" cy="496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endParaRPr lang="cs-CZ"/>
          </a:p>
        </p:txBody>
      </p:sp>
      <p:sp>
        <p:nvSpPr>
          <p:cNvPr id="8397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31814"/>
            <a:ext cx="2946400" cy="49641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effectLst>
                  <a:outerShdw blurRad="38100" dist="38100" dir="2700000" algn="tl">
                    <a:srgbClr val="C0C0C0"/>
                  </a:outerShdw>
                </a:effectLst>
              </a:defRPr>
            </a:lvl1pPr>
          </a:lstStyle>
          <a:p>
            <a:fld id="{AF5C9D73-16CB-4397-8A17-524105769949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577058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71D5589-71A9-4BE3-8BE9-934BAA2993F7}" type="datetimeFigureOut">
              <a:rPr lang="cs-CZ" smtClean="0"/>
              <a:t>4.10.2019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79450" y="4716463"/>
            <a:ext cx="5438775" cy="44672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C933486-A3C8-4E94-B310-513B8F6AF7A3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7678664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t>8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47838480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t>13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2972258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C933486-A3C8-4E94-B310-513B8F6AF7A3}" type="slidenum">
              <a:rPr lang="cs-CZ" smtClean="0"/>
              <a:t>17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853650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4334933" y="1169931"/>
            <a:ext cx="4814835" cy="4993802"/>
            <a:chOff x="4334933" y="1169931"/>
            <a:chExt cx="4814835" cy="4993802"/>
          </a:xfrm>
        </p:grpSpPr>
        <p:cxnSp>
          <p:nvCxnSpPr>
            <p:cNvPr id="17" name="Straight Connector 16"/>
            <p:cNvCxnSpPr/>
            <p:nvPr/>
          </p:nvCxnSpPr>
          <p:spPr>
            <a:xfrm flipH="1">
              <a:off x="6009259" y="1169931"/>
              <a:ext cx="3134741" cy="313474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/>
            <p:cNvCxnSpPr/>
            <p:nvPr/>
          </p:nvCxnSpPr>
          <p:spPr>
            <a:xfrm flipH="1">
              <a:off x="4334933" y="1348898"/>
              <a:ext cx="4814835" cy="4814835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5225595" y="1469269"/>
              <a:ext cx="3912054" cy="3912054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/>
            <p:cNvCxnSpPr/>
            <p:nvPr/>
          </p:nvCxnSpPr>
          <p:spPr>
            <a:xfrm flipH="1">
              <a:off x="5304588" y="1307856"/>
              <a:ext cx="3839412" cy="3839412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H="1">
              <a:off x="5707078" y="1770196"/>
              <a:ext cx="3430571" cy="3430570"/>
            </a:xfrm>
            <a:prstGeom prst="line">
              <a:avLst/>
            </a:prstGeom>
            <a:ln w="3175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3400" y="533400"/>
            <a:ext cx="6154713" cy="3124201"/>
          </a:xfrm>
        </p:spPr>
        <p:txBody>
          <a:bodyPr anchor="b">
            <a:normAutofit/>
          </a:bodyPr>
          <a:lstStyle>
            <a:lvl1pPr algn="l">
              <a:defRPr sz="4400">
                <a:effectLst/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33400" y="3843868"/>
            <a:ext cx="4954250" cy="1913466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B98A73-51AD-429F-BAC7-1B0829A1ACD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14540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tický obrázek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6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533400" y="533400"/>
            <a:ext cx="8077200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9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762002" y="3843867"/>
            <a:ext cx="7281332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59138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ázev a popis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2895600"/>
          </a:xfrm>
        </p:spPr>
        <p:txBody>
          <a:bodyPr anchor="ctr">
            <a:normAutofit/>
          </a:bodyPr>
          <a:lstStyle>
            <a:lvl1pPr algn="l">
              <a:defRPr sz="2800" b="0" cap="all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114800"/>
            <a:ext cx="6383552" cy="1905000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40213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ce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3" y="533400"/>
            <a:ext cx="6859787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66800" y="3429000"/>
            <a:ext cx="6402467" cy="48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301070"/>
            <a:ext cx="6382361" cy="171873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9274326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3429000"/>
            <a:ext cx="6382361" cy="1697400"/>
          </a:xfrm>
        </p:spPr>
        <p:txBody>
          <a:bodyPr anchor="b">
            <a:normAutofit/>
          </a:bodyPr>
          <a:lstStyle>
            <a:lvl1pPr algn="l">
              <a:defRPr sz="2800" b="0" cap="all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132980"/>
            <a:ext cx="6383552" cy="886819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8486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 s citac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6284" y="533400"/>
            <a:ext cx="6859786" cy="2895600"/>
          </a:xfrm>
        </p:spPr>
        <p:txBody>
          <a:bodyPr anchor="ctr">
            <a:normAutofit/>
          </a:bodyPr>
          <a:lstStyle>
            <a:lvl1pPr algn="l">
              <a:defRPr sz="2800" b="0" cap="all">
                <a:solidFill>
                  <a:schemeClr val="tx1"/>
                </a:solidFill>
              </a:defRPr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886200"/>
            <a:ext cx="638236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cs-CZ" smtClean="0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953000"/>
            <a:ext cx="6382360" cy="1066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228600" y="710624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7696200" y="2768601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0759593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ravda nebo neprav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533400"/>
            <a:ext cx="7525658" cy="28956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sz="2800" b="0" dirty="0"/>
            </a:lvl1pPr>
          </a:lstStyle>
          <a:p>
            <a:pPr marL="0" lvl="0"/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533400" y="3928534"/>
            <a:ext cx="6382361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cs-CZ" smtClean="0"/>
              <a:t>Kliknutím lze upravit styly předlohy textu.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766735"/>
            <a:ext cx="6382360" cy="1253065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784821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 algn="l">
              <a:defRPr sz="28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1"/>
            <a:ext cx="6554867" cy="3767670"/>
          </a:xfrm>
        </p:spPr>
        <p:txBody>
          <a:bodyPr vert="eaVert" anchor="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C256A2-103D-4A08-A8D8-C9E0D40B24E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087455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66406" y="533400"/>
            <a:ext cx="2044194" cy="4419600"/>
          </a:xfrm>
        </p:spPr>
        <p:txBody>
          <a:bodyPr vert="eaVert">
            <a:normAutofit/>
          </a:bodyPr>
          <a:lstStyle>
            <a:lvl1pPr>
              <a:defRPr sz="28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0"/>
            <a:ext cx="5850012" cy="5486400"/>
          </a:xfrm>
        </p:spPr>
        <p:txBody>
          <a:bodyPr vert="eaVert" anchor="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9F96BA-355B-4147-B050-9D775F7FEA47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61690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533400"/>
            <a:ext cx="6554867" cy="3767670"/>
          </a:xfrm>
        </p:spPr>
        <p:txBody>
          <a:bodyPr anchor="ctr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07195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1981199"/>
            <a:ext cx="6402468" cy="2319867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4487333"/>
            <a:ext cx="6402467" cy="15324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4E50DF-F345-4CA2-AFBF-E2BCF5563E3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43083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1" name="Content Placeholder 3"/>
          <p:cNvSpPr>
            <a:spLocks noGrp="1"/>
          </p:cNvSpPr>
          <p:nvPr>
            <p:ph sz="half" idx="13"/>
          </p:nvPr>
        </p:nvSpPr>
        <p:spPr>
          <a:xfrm>
            <a:off x="533400" y="533400"/>
            <a:ext cx="3949967" cy="3767667"/>
          </a:xfrm>
        </p:spPr>
        <p:txBody>
          <a:bodyPr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12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533400"/>
            <a:ext cx="3948238" cy="3759200"/>
          </a:xfrm>
        </p:spPr>
        <p:txBody>
          <a:bodyPr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3D63F9-71AD-45CA-9C67-28B8CCBC1001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8213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2001" y="533400"/>
            <a:ext cx="3716866" cy="609600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3399" y="1143000"/>
            <a:ext cx="3945467" cy="3158067"/>
          </a:xfrm>
        </p:spPr>
        <p:txBody>
          <a:bodyPr anchor="t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55016" y="566738"/>
            <a:ext cx="376405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 cap="all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2362" y="1143000"/>
            <a:ext cx="3956705" cy="3149600"/>
          </a:xfrm>
        </p:spPr>
        <p:txBody>
          <a:bodyPr anchor="t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A20E7A-931A-4947-AA68-7DE5D90256C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3160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79B0C1-B7DF-4E7E-A740-9892BFA9C00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8780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AB550D-6D72-4C2C-9DD4-F1A3DF7C0095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63907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8667" y="533400"/>
            <a:ext cx="3200400" cy="1524000"/>
          </a:xfrm>
        </p:spPr>
        <p:txBody>
          <a:bodyPr anchor="b">
            <a:normAutofit/>
          </a:bodyPr>
          <a:lstStyle>
            <a:lvl1pPr algn="l">
              <a:defRPr sz="2000" b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399" y="533400"/>
            <a:ext cx="4438755" cy="5486400"/>
          </a:xfrm>
        </p:spPr>
        <p:txBody>
          <a:bodyPr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18667" y="2209802"/>
            <a:ext cx="32004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555224-6C2E-4E79-B13B-66E7ACC1A08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8489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95800" y="1447800"/>
            <a:ext cx="3563258" cy="11430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762000" y="914400"/>
            <a:ext cx="3280974" cy="48006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496027" y="2743200"/>
            <a:ext cx="3564223" cy="2082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33400" y="6172200"/>
            <a:ext cx="581172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04A394-2615-45F2-888B-5A0E022E3EE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02364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6670675" y="3894667"/>
            <a:ext cx="2470456" cy="2658533"/>
            <a:chOff x="6687077" y="3259666"/>
            <a:chExt cx="2981857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8756120" y="3259666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6687077" y="3486677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7772400" y="3581400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7923214" y="3433394"/>
              <a:ext cx="1739738" cy="173974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8398935" y="3985317"/>
              <a:ext cx="1264017" cy="1264016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3400" y="4495800"/>
            <a:ext cx="6554867" cy="1524000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3400" y="533401"/>
            <a:ext cx="6554867" cy="376767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430245" y="6172203"/>
            <a:ext cx="1200463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33400" y="6172200"/>
            <a:ext cx="581172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774426" y="5578478"/>
            <a:ext cx="856907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28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E5AAF1D4-FFF2-44DB-A900-2A91E93D8176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023439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51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  <p:sldLayoutId id="2147483762" r:id="rId12"/>
    <p:sldLayoutId id="2147483763" r:id="rId13"/>
    <p:sldLayoutId id="2147483764" r:id="rId14"/>
    <p:sldLayoutId id="2147483765" r:id="rId15"/>
    <p:sldLayoutId id="2147483766" r:id="rId16"/>
    <p:sldLayoutId id="214748376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56630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800" dirty="0" smtClean="0">
                <a:solidFill>
                  <a:srgbClr val="FFFF00"/>
                </a:solidFill>
                <a:effectLst/>
              </a:rPr>
              <a:t>NPU I – Závěrečné oponentní řízení projektu</a:t>
            </a:r>
          </a:p>
        </p:txBody>
      </p:sp>
      <p:sp>
        <p:nvSpPr>
          <p:cNvPr id="6963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69636" name="Rectangle 4"/>
          <p:cNvSpPr>
            <a:spLocks noChangeArrowheads="1"/>
          </p:cNvSpPr>
          <p:nvPr/>
        </p:nvSpPr>
        <p:spPr bwMode="auto">
          <a:xfrm>
            <a:off x="334963" y="1214284"/>
            <a:ext cx="8502650" cy="524759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>
                <a:effectLst/>
              </a:rPr>
              <a:t>Projekt </a:t>
            </a:r>
            <a:r>
              <a:rPr lang="cs-CZ" sz="2400" dirty="0" smtClean="0">
                <a:effectLst/>
              </a:rPr>
              <a:t>LO14xx</a:t>
            </a:r>
            <a:endParaRPr lang="cs-CZ" sz="2400" dirty="0" smtClean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 smtClean="0">
                <a:effectLst/>
              </a:rPr>
              <a:t>Název:</a:t>
            </a: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300" dirty="0" smtClean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300" dirty="0" smtClean="0">
                <a:effectLst/>
              </a:rPr>
              <a:t>Příjemce:</a:t>
            </a: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3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300" dirty="0" smtClean="0">
                <a:effectLst/>
              </a:rPr>
              <a:t>Další účastník řešení projektu:</a:t>
            </a:r>
            <a:endParaRPr lang="cs-CZ" sz="240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 smtClean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 smtClean="0">
                <a:effectLst/>
              </a:rPr>
              <a:t>Řešitel:</a:t>
            </a: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ts val="600"/>
              </a:spcBef>
              <a:spcAft>
                <a:spcPts val="300"/>
              </a:spcAft>
            </a:pPr>
            <a:r>
              <a:rPr lang="cs-CZ" sz="2400" dirty="0" smtClean="0">
                <a:effectLst/>
                <a:cs typeface="Tahoma" pitchFamily="34" charset="0"/>
              </a:rPr>
              <a:t>Hodnocené </a:t>
            </a:r>
            <a:r>
              <a:rPr lang="cs-CZ" sz="2400" dirty="0">
                <a:effectLst/>
                <a:cs typeface="Tahoma" pitchFamily="34" charset="0"/>
              </a:rPr>
              <a:t>období</a:t>
            </a:r>
            <a:r>
              <a:rPr lang="cs-CZ" sz="2400" dirty="0" smtClean="0">
                <a:effectLst/>
              </a:rPr>
              <a:t>: 201</a:t>
            </a:r>
            <a:r>
              <a:rPr lang="cs-CZ" sz="2400" dirty="0">
                <a:effectLst/>
              </a:rPr>
              <a:t>4</a:t>
            </a:r>
            <a:r>
              <a:rPr lang="cs-CZ" sz="2400" dirty="0" smtClean="0">
                <a:effectLst/>
              </a:rPr>
              <a:t> </a:t>
            </a:r>
            <a:r>
              <a:rPr lang="cs-CZ" sz="2400" dirty="0" smtClean="0">
                <a:effectLst/>
              </a:rPr>
              <a:t>– 2019 (20)</a:t>
            </a:r>
            <a:endParaRPr lang="cs-CZ" sz="2400" dirty="0"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ChangeArrowheads="1"/>
          </p:cNvSpPr>
          <p:nvPr/>
        </p:nvSpPr>
        <p:spPr bwMode="auto">
          <a:xfrm>
            <a:off x="657734" y="231128"/>
            <a:ext cx="7580744" cy="9048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</a:rPr>
              <a:t>Dosažené výsledky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(v členění podle návrhu projektu) –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údaje pro CEP: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graphicFrame>
        <p:nvGraphicFramePr>
          <p:cNvPr id="3" name="Tabulka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4616049"/>
              </p:ext>
            </p:extLst>
          </p:nvPr>
        </p:nvGraphicFramePr>
        <p:xfrm>
          <a:off x="815912" y="1236677"/>
          <a:ext cx="7173990" cy="5282209"/>
        </p:xfrm>
        <a:graphic>
          <a:graphicData uri="http://schemas.openxmlformats.org/drawingml/2006/table">
            <a:tbl>
              <a:tblPr/>
              <a:tblGrid>
                <a:gridCol w="3409859"/>
                <a:gridCol w="1899821"/>
                <a:gridCol w="1864310"/>
              </a:tblGrid>
              <a:tr h="581578">
                <a:tc>
                  <a:txBody>
                    <a:bodyPr/>
                    <a:lstStyle/>
                    <a:p>
                      <a:pPr algn="l" rtl="0" fontAlgn="t"/>
                      <a:endParaRPr lang="cs-CZ" sz="1100" b="1" i="0" u="none" strike="noStrike" dirty="0" smtClean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  <a:p>
                      <a:pPr algn="l" rtl="0" fontAlgn="t"/>
                      <a:r>
                        <a:rPr lang="cs-CZ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Druh </a:t>
                      </a:r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výsledku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 (návrh projektu):</a:t>
                      </a:r>
                      <a:endParaRPr lang="cs-CZ" sz="1100" b="1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</a:t>
                      </a:r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Články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 impaktovaných časopisech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Články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 impaktovaných časopisech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Články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 ostatních </a:t>
                      </a:r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recenzovaných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časopisech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Články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 ostatních </a:t>
                      </a:r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recenzovaných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časopisech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Knihy/kapitoly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 knihách – typ 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Knihy/kapitoly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 knihách – typ II.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Články </a:t>
                      </a:r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ve sbornících konferencí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Patenty</a:t>
                      </a:r>
                      <a:endParaRPr lang="cs-CZ" sz="11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Prototypy</a:t>
                      </a:r>
                      <a:endParaRPr lang="cs-CZ" sz="11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Poloprovozy</a:t>
                      </a:r>
                      <a:endParaRPr lang="cs-CZ" sz="11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Technologie</a:t>
                      </a:r>
                      <a:endParaRPr lang="cs-CZ" sz="11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t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Software</a:t>
                      </a:r>
                      <a:endParaRPr lang="cs-CZ" sz="11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158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1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 Jiné</a:t>
                      </a:r>
                      <a:endParaRPr lang="cs-CZ" sz="11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436711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901" name="Rectangle 5"/>
          <p:cNvSpPr>
            <a:spLocks noChangeArrowheads="1"/>
          </p:cNvSpPr>
          <p:nvPr/>
        </p:nvSpPr>
        <p:spPr bwMode="auto">
          <a:xfrm>
            <a:off x="280988" y="307975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Nejvýznamnější 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výsledky </a:t>
            </a:r>
            <a:r>
              <a:rPr lang="cs-CZ" sz="2400" dirty="0">
                <a:solidFill>
                  <a:srgbClr val="FFFF00"/>
                </a:solidFill>
                <a:effectLst/>
              </a:rPr>
              <a:t>ř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ešení</a:t>
            </a:r>
            <a:r>
              <a:rPr lang="cs-CZ" sz="2400" dirty="0">
                <a:solidFill>
                  <a:srgbClr val="FFFF00"/>
                </a:solidFill>
                <a:effectLst/>
              </a:rPr>
              <a:t>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projektu: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 </a:t>
            </a:r>
            <a:endParaRPr lang="cs-CZ" sz="2400" dirty="0">
              <a:solidFill>
                <a:srgbClr val="FFFF00"/>
              </a:solidFill>
              <a:effectLst/>
              <a:cs typeface="Tahoma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381740" y="1273413"/>
            <a:ext cx="8531441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1:</a:t>
            </a: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				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2: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 smtClean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3: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7426051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901" name="Rectangle 5"/>
          <p:cNvSpPr>
            <a:spLocks noChangeArrowheads="1"/>
          </p:cNvSpPr>
          <p:nvPr/>
        </p:nvSpPr>
        <p:spPr bwMode="auto">
          <a:xfrm>
            <a:off x="280988" y="307975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Příklady uplatnění výsledků v praxi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: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 </a:t>
            </a:r>
            <a:endParaRPr lang="cs-CZ" sz="2400" dirty="0">
              <a:solidFill>
                <a:srgbClr val="FFFF00"/>
              </a:solidFill>
              <a:effectLst/>
              <a:cs typeface="Tahoma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381740" y="1273413"/>
            <a:ext cx="8531441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1:</a:t>
            </a: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>
                <a:effectLst/>
              </a:rPr>
              <a:t>					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2: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2400" dirty="0" smtClean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2400" dirty="0" smtClean="0">
                <a:effectLst/>
              </a:rPr>
              <a:t>3:</a:t>
            </a: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574474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427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5" name="Nadpis 4"/>
          <p:cNvSpPr>
            <a:spLocks noGrp="1"/>
          </p:cNvSpPr>
          <p:nvPr>
            <p:ph type="title"/>
          </p:nvPr>
        </p:nvSpPr>
        <p:spPr>
          <a:xfrm>
            <a:off x="533400" y="368555"/>
            <a:ext cx="8077200" cy="736107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ve struktuře a počtu vytvořených výsledků, zdůvodnění, dopad na řešení projektu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6" name="Zástupný symbol pro text 5"/>
          <p:cNvSpPr>
            <a:spLocks noGrp="1"/>
          </p:cNvSpPr>
          <p:nvPr>
            <p:ph type="body" idx="1"/>
          </p:nvPr>
        </p:nvSpPr>
        <p:spPr>
          <a:xfrm>
            <a:off x="533400" y="1384917"/>
            <a:ext cx="8077200" cy="4918229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Text Box 2"/>
          <p:cNvSpPr txBox="1">
            <a:spLocks noChangeArrowheads="1"/>
          </p:cNvSpPr>
          <p:nvPr/>
        </p:nvSpPr>
        <p:spPr bwMode="auto">
          <a:xfrm>
            <a:off x="260350" y="1185887"/>
            <a:ext cx="8502650" cy="4339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266700" indent="-2667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84263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72085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2357438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994025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34512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9084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43656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8228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dirty="0" smtClean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dirty="0" smtClean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dirty="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 smtClean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 smtClean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</a:pPr>
            <a:endParaRPr lang="cs-CZ" b="0" dirty="0">
              <a:solidFill>
                <a:schemeClr val="bg1"/>
              </a:solidFill>
              <a:effectLst/>
            </a:endParaRPr>
          </a:p>
        </p:txBody>
      </p:sp>
      <p:sp>
        <p:nvSpPr>
          <p:cNvPr id="94211" name="Rectangle 3"/>
          <p:cNvSpPr>
            <a:spLocks noChangeArrowheads="1"/>
          </p:cNvSpPr>
          <p:nvPr/>
        </p:nvSpPr>
        <p:spPr bwMode="auto">
          <a:xfrm>
            <a:off x="280988" y="307975"/>
            <a:ext cx="8461375" cy="8664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P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ř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ínos projektu a vytvořených výsledků pro 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obor - </a:t>
            </a:r>
            <a:r>
              <a:rPr lang="cs-CZ" sz="2400" dirty="0" smtClean="0">
                <a:solidFill>
                  <a:srgbClr val="FFFF00"/>
                </a:solidFill>
                <a:effectLst/>
                <a:cs typeface="Tahoma" pitchFamily="34" charset="0"/>
              </a:rPr>
              <a:t>mezinárodní </a:t>
            </a:r>
            <a:r>
              <a:rPr lang="cs-CZ" sz="2400" dirty="0">
                <a:solidFill>
                  <a:srgbClr val="FFFF00"/>
                </a:solidFill>
                <a:effectLst/>
                <a:cs typeface="Tahoma" pitchFamily="34" charset="0"/>
              </a:rPr>
              <a:t>měřítko:</a:t>
            </a:r>
          </a:p>
        </p:txBody>
      </p:sp>
    </p:spTree>
    <p:extLst>
      <p:ext uri="{BB962C8B-B14F-4D97-AF65-F5344CB8AC3E}">
        <p14:creationId xmlns:p14="http://schemas.microsoft.com/office/powerpoint/2010/main" val="38196559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8"/>
          <p:cNvSpPr>
            <a:spLocks noGrp="1"/>
          </p:cNvSpPr>
          <p:nvPr>
            <p:ph type="title"/>
          </p:nvPr>
        </p:nvSpPr>
        <p:spPr>
          <a:xfrm>
            <a:off x="399495" y="275948"/>
            <a:ext cx="8211104" cy="771617"/>
          </a:xfrm>
        </p:spPr>
        <p:txBody>
          <a:bodyPr>
            <a:noAutofit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P</a:t>
            </a: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ř</a:t>
            </a: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ínos projektu a vytvořených výsledků pro obor - národní měřítko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Tahoma" pitchFamily="34" charset="0"/>
              </a:rPr>
              <a:t>:</a:t>
            </a:r>
            <a:endParaRPr lang="cs-CZ" sz="2400" dirty="0"/>
          </a:p>
        </p:txBody>
      </p:sp>
      <p:sp>
        <p:nvSpPr>
          <p:cNvPr id="10" name="Zástupný symbol pro text 9"/>
          <p:cNvSpPr>
            <a:spLocks noGrp="1"/>
          </p:cNvSpPr>
          <p:nvPr>
            <p:ph type="body" idx="1"/>
          </p:nvPr>
        </p:nvSpPr>
        <p:spPr>
          <a:xfrm>
            <a:off x="533399" y="1509204"/>
            <a:ext cx="8211105" cy="451059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62794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533400" y="222682"/>
            <a:ext cx="8077200" cy="531920"/>
          </a:xfrm>
        </p:spPr>
        <p:txBody>
          <a:bodyPr>
            <a:normAutofit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Přínos projektu pro příjemce podpory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>
          <a:xfrm>
            <a:off x="533400" y="852257"/>
            <a:ext cx="8175594" cy="5167544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7062472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510465" y="286635"/>
            <a:ext cx="8278427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</a:rPr>
              <a:t>Plnění prahových podmínek (podle čl. 2, odst. 9) Smlouvy):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graphicFrame>
        <p:nvGraphicFramePr>
          <p:cNvPr id="5" name="Tabulka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98884158"/>
              </p:ext>
            </p:extLst>
          </p:nvPr>
        </p:nvGraphicFramePr>
        <p:xfrm>
          <a:off x="510465" y="1332389"/>
          <a:ext cx="7666661" cy="4719519"/>
        </p:xfrm>
        <a:graphic>
          <a:graphicData uri="http://schemas.openxmlformats.org/drawingml/2006/table">
            <a:tbl>
              <a:tblPr/>
              <a:tblGrid>
                <a:gridCol w="3849263"/>
                <a:gridCol w="1233996"/>
                <a:gridCol w="1287262"/>
                <a:gridCol w="1296140"/>
              </a:tblGrid>
              <a:tr h="59953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 podmínka</a:t>
                      </a:r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:</a:t>
                      </a:r>
                    </a:p>
                  </a:txBody>
                  <a:tcPr marL="2902" marR="2902" marT="2902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prahová podmínka:</a:t>
                      </a:r>
                      <a:endParaRPr lang="cs-CZ" sz="1600" b="1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skutečnost: 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plnění (%):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6269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I: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25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1202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II*: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50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1202">
                <a:tc>
                  <a:txBody>
                    <a:bodyPr/>
                    <a:lstStyle/>
                    <a:p>
                      <a:pPr algn="l" rtl="0" fontAlgn="b"/>
                      <a:r>
                        <a:rPr lang="pl-PL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výsledek typu P (Z, N):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5 (10)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0470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mezinárodní spolupráce: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celkem 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min. 5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6128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spolupráce s podnikem: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94804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projekt spolupráce Centra s veřejnoprávním sektorem aplikační sféry: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pPr algn="ctr" rtl="0" fontAlgn="b"/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7250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pracovní pobyt v aplikační sféře:</a:t>
                      </a: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1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3124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dlouhodobé pracovní </a:t>
                      </a:r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pobyty**: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  <a:ea typeface="Tahoma" panose="020B0604030504040204" pitchFamily="34" charset="0"/>
                        <a:cs typeface="Tahoma" panose="020B0604030504040204" pitchFamily="34" charset="0"/>
                      </a:endParaRPr>
                    </a:p>
                  </a:txBody>
                  <a:tcPr marL="10800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  <a:ea typeface="Tahoma" panose="020B0604030504040204" pitchFamily="34" charset="0"/>
                          <a:cs typeface="Tahoma" panose="020B060403050404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1377"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300" b="0" i="0" u="none" strike="noStrike">
                          <a:solidFill>
                            <a:srgbClr val="000000"/>
                          </a:solidFill>
                          <a:effectLst/>
                          <a:latin typeface="Century Gothic" panose="020B0502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b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cs-CZ" sz="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2902" marR="2902" marT="2902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Podnadpis 3"/>
          <p:cNvSpPr>
            <a:spLocks noGrp="1"/>
          </p:cNvSpPr>
          <p:nvPr>
            <p:ph type="subTitle" idx="1"/>
          </p:nvPr>
        </p:nvSpPr>
        <p:spPr>
          <a:xfrm>
            <a:off x="510465" y="6045692"/>
            <a:ext cx="4954250" cy="346229"/>
          </a:xfrm>
        </p:spPr>
        <p:txBody>
          <a:bodyPr>
            <a:noAutofit/>
          </a:bodyPr>
          <a:lstStyle/>
          <a:p>
            <a:r>
              <a:rPr lang="cs-CZ" sz="1000" dirty="0" smtClean="0">
                <a:solidFill>
                  <a:schemeClr val="bg1"/>
                </a:solidFill>
              </a:rPr>
              <a:t>* - min. 1 výsledek na klíčového pracovníka ročně, nejméně však 50</a:t>
            </a:r>
          </a:p>
          <a:p>
            <a:r>
              <a:rPr lang="cs-CZ" sz="1000" dirty="0" smtClean="0">
                <a:solidFill>
                  <a:schemeClr val="bg1"/>
                </a:solidFill>
              </a:rPr>
              <a:t>** - min. 20 % D1 + D2 podle počtu FTE</a:t>
            </a:r>
            <a:endParaRPr lang="cs-CZ" sz="1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649159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46019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Čerpání uznaných nákladů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(tis. Kč):</a:t>
            </a:r>
            <a:endParaRPr lang="cs-CZ" sz="240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graphicFrame>
        <p:nvGraphicFramePr>
          <p:cNvPr id="4" name="Tabulk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96476510"/>
              </p:ext>
            </p:extLst>
          </p:nvPr>
        </p:nvGraphicFramePr>
        <p:xfrm>
          <a:off x="497153" y="1484265"/>
          <a:ext cx="7625912" cy="4525919"/>
        </p:xfrm>
        <a:graphic>
          <a:graphicData uri="http://schemas.openxmlformats.org/drawingml/2006/table">
            <a:tbl>
              <a:tblPr/>
              <a:tblGrid>
                <a:gridCol w="1089416"/>
                <a:gridCol w="1089416"/>
                <a:gridCol w="1089416"/>
                <a:gridCol w="1089416"/>
                <a:gridCol w="1089416"/>
                <a:gridCol w="1089416"/>
                <a:gridCol w="1089416"/>
              </a:tblGrid>
              <a:tr h="1021869"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rok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: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uznané náklady projektu: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podpora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ostatní 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veřejné zdroje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neveřejné </a:t>
                      </a:r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zdroje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</a:tr>
              <a:tr h="670765"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plán: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skutečnost: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58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2015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2017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2018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2019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0623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2020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94347">
                <a:tc>
                  <a:txBody>
                    <a:bodyPr/>
                    <a:lstStyle/>
                    <a:p>
                      <a:pPr algn="ctr" rtl="0" fontAlgn="ctr"/>
                      <a:r>
                        <a:rPr lang="cs-CZ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Celkem:</a:t>
                      </a:r>
                      <a:endParaRPr lang="cs-CZ" sz="1600" b="0" i="0" u="none" strike="noStrike" dirty="0">
                        <a:solidFill>
                          <a:srgbClr val="000000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cs-CZ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Tahoma" panose="020B0604030504040204" pitchFamily="34" charset="0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adpis 3"/>
          <p:cNvSpPr>
            <a:spLocks noGrp="1"/>
          </p:cNvSpPr>
          <p:nvPr>
            <p:ph type="title"/>
          </p:nvPr>
        </p:nvSpPr>
        <p:spPr>
          <a:xfrm>
            <a:off x="533400" y="533400"/>
            <a:ext cx="8077200" cy="469777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 čerpání uznaných nákladů, zdůvodnění: 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idx="1"/>
          </p:nvPr>
        </p:nvSpPr>
        <p:spPr>
          <a:xfrm>
            <a:off x="533400" y="1109709"/>
            <a:ext cx="8077200" cy="4910091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301840"/>
            <a:ext cx="8077200" cy="490491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Personální zabezpečení – organizační struktura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029810"/>
            <a:ext cx="8184472" cy="498999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4898247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2378" y="452762"/>
            <a:ext cx="8077200" cy="42612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Implementační plán: 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399" y="878890"/>
            <a:ext cx="8086817" cy="5140910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224732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417990"/>
            <a:ext cx="8077200" cy="514166"/>
          </a:xfrm>
        </p:spPr>
        <p:txBody>
          <a:bodyPr/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Ekonomický přínos projektu: 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083076"/>
            <a:ext cx="8237738" cy="515792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992366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1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0225" y="381740"/>
            <a:ext cx="8077200" cy="46163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Závěr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3399" y="945718"/>
            <a:ext cx="8074025" cy="5074082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1851487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ChangeArrowheads="1"/>
          </p:cNvSpPr>
          <p:nvPr/>
        </p:nvSpPr>
        <p:spPr bwMode="auto">
          <a:xfrm>
            <a:off x="334963" y="212724"/>
            <a:ext cx="8461375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Personální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zabezpečení - počty: 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7987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graphicFrame>
        <p:nvGraphicFramePr>
          <p:cNvPr id="80385" name="Group 5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6629354"/>
              </p:ext>
            </p:extLst>
          </p:nvPr>
        </p:nvGraphicFramePr>
        <p:xfrm>
          <a:off x="241640" y="896643"/>
          <a:ext cx="8595972" cy="5599425"/>
        </p:xfrm>
        <a:graphic>
          <a:graphicData uri="http://schemas.openxmlformats.org/drawingml/2006/table">
            <a:tbl>
              <a:tblPr/>
              <a:tblGrid>
                <a:gridCol w="4250461"/>
                <a:gridCol w="1074198"/>
                <a:gridCol w="1135137"/>
                <a:gridCol w="1119791"/>
                <a:gridCol w="1016385"/>
              </a:tblGrid>
              <a:tr h="118960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Pracovníci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Návrh projektu:</a:t>
                      </a: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Stav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 datu zahájení:</a:t>
                      </a: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Stav 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 datu ukončení:</a:t>
                      </a: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Průměr-ný stav:</a:t>
                      </a: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844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Klíčoví výzkumní pracovníci D1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1162050" marR="0" lvl="0" indent="-116205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z toho: doc. a prof.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092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CSc., Dr. a Ph.D.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Ing., Mgr.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Výzkumní pracovníci D2 (počet/úvazek)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092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z toho: výzkumní pracovníci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46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           laborant a technik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546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Pracovníci D3 (úvazek)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 z toho studenti (počet)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250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cs-CZ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bg1"/>
                          </a:solidFill>
                          <a:effectLst/>
                          <a:latin typeface="Tahoma" pitchFamily="34" charset="0"/>
                        </a:rPr>
                        <a:t>Celkový úvazek</a:t>
                      </a:r>
                    </a:p>
                  </a:txBody>
                  <a:tcPr marL="57150" marR="57150" marT="38100" marB="38100" anchor="ctr" horzOverflow="overflow">
                    <a:lnL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635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cs-CZ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bg1"/>
                        </a:solidFill>
                        <a:effectLst/>
                        <a:latin typeface="Tahoma" pitchFamily="34" charset="0"/>
                      </a:endParaRPr>
                    </a:p>
                  </a:txBody>
                  <a:tcPr marL="57150" marR="57150" marT="38100" marB="38100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ChangeArrowheads="1"/>
          </p:cNvSpPr>
          <p:nvPr/>
        </p:nvSpPr>
        <p:spPr bwMode="auto">
          <a:xfrm>
            <a:off x="338138" y="279400"/>
            <a:ext cx="8461375" cy="49859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 smtClean="0">
                <a:solidFill>
                  <a:srgbClr val="FFFF00"/>
                </a:solidFill>
                <a:effectLst/>
              </a:rPr>
              <a:t>Kvalifikační růst členů řešitelského týmu: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79875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334963" y="1536210"/>
            <a:ext cx="8502650" cy="493981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361950" indent="-36195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84263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72085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2357438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994025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34512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9084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43656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822825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Profesorská řízení:</a:t>
            </a: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Habilitace:</a:t>
            </a: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 smtClean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>
                <a:solidFill>
                  <a:schemeClr val="bg1"/>
                </a:solidFill>
                <a:effectLst/>
              </a:rPr>
              <a:t>	</a:t>
            </a:r>
            <a:r>
              <a:rPr lang="cs-CZ" sz="1800" dirty="0" smtClean="0">
                <a:solidFill>
                  <a:schemeClr val="bg1"/>
                </a:solidFill>
                <a:effectLst/>
              </a:rPr>
              <a:t>	</a:t>
            </a: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 smtClean="0">
                <a:solidFill>
                  <a:schemeClr val="bg1"/>
                </a:solidFill>
                <a:effectLst/>
              </a:rPr>
              <a:t>Disertace:	</a:t>
            </a:r>
            <a:endParaRPr lang="cs-CZ" sz="180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</a:t>
            </a:r>
            <a:endParaRPr lang="cs-CZ" sz="1800" dirty="0" smtClean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sz="1800" dirty="0">
              <a:solidFill>
                <a:schemeClr val="bg1"/>
              </a:solidFill>
              <a:effectLst/>
            </a:endParaRPr>
          </a:p>
          <a:p>
            <a:pPr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sz="1800" dirty="0">
                <a:solidFill>
                  <a:schemeClr val="bg1"/>
                </a:solidFill>
                <a:effectLst/>
              </a:rPr>
              <a:t>							</a:t>
            </a:r>
          </a:p>
        </p:txBody>
      </p:sp>
    </p:spTree>
    <p:extLst>
      <p:ext uri="{BB962C8B-B14F-4D97-AF65-F5344CB8AC3E}">
        <p14:creationId xmlns:p14="http://schemas.microsoft.com/office/powerpoint/2010/main" val="10853779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3400" y="418352"/>
            <a:ext cx="8077200" cy="497149"/>
          </a:xfrm>
        </p:spPr>
        <p:txBody>
          <a:bodyPr/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Perspektiva členů řešitelského týmu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399" y="1003177"/>
            <a:ext cx="8148961" cy="5016623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8425374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7" name="Text Box 3"/>
          <p:cNvSpPr txBox="1">
            <a:spLocks noChangeArrowheads="1"/>
          </p:cNvSpPr>
          <p:nvPr/>
        </p:nvSpPr>
        <p:spPr bwMode="auto">
          <a:xfrm>
            <a:off x="334963" y="1560513"/>
            <a:ext cx="8502650" cy="396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marL="4572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1pPr>
            <a:lvl2pPr marL="10287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2pPr>
            <a:lvl3pPr marL="13716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3pPr>
            <a:lvl4pPr marL="18288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4pPr>
            <a:lvl5pPr marL="2286000" indent="-457200" algn="l">
              <a:defRPr sz="2400">
                <a:solidFill>
                  <a:schemeClr val="tx1"/>
                </a:solidFill>
                <a:latin typeface="Tahoma" pitchFamily="34" charset="0"/>
              </a:defRPr>
            </a:lvl5pPr>
            <a:lvl6pPr marL="27432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6pPr>
            <a:lvl7pPr marL="32004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7pPr>
            <a:lvl8pPr marL="36576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8pPr>
            <a:lvl9pPr marL="4114800" indent="-457200" fontAlgn="base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ahoma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endParaRPr lang="cs-CZ" sz="2000">
              <a:solidFill>
                <a:schemeClr val="bg1"/>
              </a:solidFill>
              <a:effectLst>
                <a:outerShdw blurRad="38100" dist="38100" dir="2700000" algn="tl">
                  <a:srgbClr val="000000"/>
                </a:outerShdw>
              </a:effectLst>
              <a:cs typeface="Tahoma" pitchFamily="34" charset="0"/>
            </a:endParaRPr>
          </a:p>
        </p:txBody>
      </p:sp>
      <p:sp>
        <p:nvSpPr>
          <p:cNvPr id="2" name="Obdélník 1"/>
          <p:cNvSpPr/>
          <p:nvPr/>
        </p:nvSpPr>
        <p:spPr>
          <a:xfrm>
            <a:off x="334963" y="1859340"/>
            <a:ext cx="8693627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defTabSz="609600" eaLnBrk="0" hangingPunct="0">
              <a:spcBef>
                <a:spcPct val="50000"/>
              </a:spcBef>
              <a:tabLst>
                <a:tab pos="1438275" algn="l"/>
              </a:tabLst>
            </a:pPr>
            <a:r>
              <a:rPr lang="cs-CZ" dirty="0">
                <a:effectLst/>
              </a:rPr>
              <a:t>	</a:t>
            </a:r>
            <a:endParaRPr lang="cs-CZ" dirty="0" smtClean="0">
              <a:effectLst/>
            </a:endParaRPr>
          </a:p>
          <a:p>
            <a:pPr algn="l" eaLnBrk="0" hangingPunct="0">
              <a:spcBef>
                <a:spcPct val="50000"/>
              </a:spcBef>
              <a:tabLst>
                <a:tab pos="1438275" algn="l"/>
              </a:tabLst>
            </a:pPr>
            <a:endParaRPr lang="cs-CZ" dirty="0">
              <a:effectLst/>
            </a:endParaRPr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34963" y="388659"/>
            <a:ext cx="8077200" cy="1171854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Průběh řešení z hlediska plnění cílů a harmonogramu řešení projektu (úspěšnost v dosahování etapových cílů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):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560513"/>
            <a:ext cx="7953652" cy="4459287"/>
          </a:xfrm>
        </p:spPr>
        <p:txBody>
          <a:bodyPr/>
          <a:lstStyle/>
          <a:p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90618" y="428811"/>
            <a:ext cx="8077200" cy="843378"/>
          </a:xfrm>
        </p:spPr>
        <p:txBody>
          <a:bodyPr>
            <a:normAutofit fontScale="90000"/>
          </a:bodyPr>
          <a:lstStyle/>
          <a:p>
            <a:pPr lvl="0" defTabSz="914400" eaLnBrk="0" fontAlgn="base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b="1" cap="none" dirty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Odchylky v plnění cílů a harmonogramu řešení projektu, zdůvodnění, dopad na řešení projektu</a:t>
            </a:r>
            <a:r>
              <a:rPr lang="cs-CZ" sz="2400" b="1" cap="none" dirty="0" smtClean="0">
                <a:ln>
                  <a:noFill/>
                </a:ln>
                <a:solidFill>
                  <a:srgbClr val="FFFF00"/>
                </a:solidFill>
                <a:latin typeface="Tahoma" pitchFamily="34" charset="0"/>
                <a:ea typeface="+mn-ea"/>
                <a:cs typeface="+mn-cs"/>
              </a:rPr>
              <a:t>: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idx="1"/>
          </p:nvPr>
        </p:nvSpPr>
        <p:spPr>
          <a:xfrm>
            <a:off x="533400" y="1393794"/>
            <a:ext cx="8282126" cy="4626006"/>
          </a:xfrm>
        </p:spPr>
        <p:txBody>
          <a:bodyPr/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431829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466077" y="239388"/>
            <a:ext cx="8482613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ukazatelů pro vykazování výsledků projektu (plán/skutečnost (výčet)/procento splnění):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5" name="Obdélník 4"/>
          <p:cNvSpPr/>
          <p:nvPr/>
        </p:nvSpPr>
        <p:spPr>
          <a:xfrm>
            <a:off x="466077" y="1395084"/>
            <a:ext cx="4167872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l" eaLnBrk="0" hangingPunct="0">
              <a:spcBef>
                <a:spcPct val="50000"/>
              </a:spcBef>
            </a:pPr>
            <a:r>
              <a:rPr lang="cs-CZ" sz="2000" b="0" dirty="0" smtClean="0">
                <a:effectLst/>
              </a:rPr>
              <a:t>Projekty mezinárodní spolupráce*: </a:t>
            </a:r>
          </a:p>
        </p:txBody>
      </p:sp>
      <p:sp>
        <p:nvSpPr>
          <p:cNvPr id="6" name="Obdélník 5"/>
          <p:cNvSpPr/>
          <p:nvPr/>
        </p:nvSpPr>
        <p:spPr>
          <a:xfrm>
            <a:off x="396346" y="2710699"/>
            <a:ext cx="3787640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cs-CZ" sz="2000" b="0" dirty="0" smtClean="0">
                <a:effectLst/>
              </a:rPr>
              <a:t>Projekty spolupráce s podniky*:</a:t>
            </a:r>
            <a:endParaRPr lang="cs-CZ" sz="2000" b="0" dirty="0">
              <a:effectLst/>
            </a:endParaRPr>
          </a:p>
        </p:txBody>
      </p:sp>
      <p:sp>
        <p:nvSpPr>
          <p:cNvPr id="7" name="Obdélník 6"/>
          <p:cNvSpPr/>
          <p:nvPr/>
        </p:nvSpPr>
        <p:spPr>
          <a:xfrm>
            <a:off x="396346" y="4177234"/>
            <a:ext cx="5077993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Projekty spolupráce s veřejným </a:t>
            </a:r>
            <a:r>
              <a:rPr lang="cs-CZ" sz="2000" b="0" dirty="0" smtClean="0">
                <a:effectLst/>
              </a:rPr>
              <a:t>sektorem*:</a:t>
            </a:r>
            <a:endParaRPr lang="cs-CZ" sz="2000" b="0" dirty="0">
              <a:effectLst/>
            </a:endParaRPr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6077" y="6351475"/>
            <a:ext cx="6554867" cy="323165"/>
          </a:xfrm>
        </p:spPr>
        <p:txBody>
          <a:bodyPr>
            <a:normAutofit/>
          </a:bodyPr>
          <a:lstStyle/>
          <a:p>
            <a:pPr lvl="0" defTabSz="914400" eaLnBrk="0" fontAlgn="base" hangingPunct="0">
              <a:spcBef>
                <a:spcPct val="50000"/>
              </a:spcBef>
              <a:spcAft>
                <a:spcPct val="0"/>
              </a:spcAft>
            </a:pPr>
            <a:r>
              <a:rPr lang="cs-CZ" sz="1000" cap="none" dirty="0">
                <a:ln>
                  <a:noFill/>
                </a:ln>
                <a:latin typeface="Tahoma" pitchFamily="34" charset="0"/>
                <a:ea typeface="+mn-ea"/>
                <a:cs typeface="+mn-cs"/>
              </a:rPr>
              <a:t>* - projekt musí začít i skončit během doby řešení projektu programu NPU I!</a:t>
            </a:r>
          </a:p>
        </p:txBody>
      </p:sp>
      <p:sp>
        <p:nvSpPr>
          <p:cNvPr id="8" name="Zástupný symbol pro obsah 7"/>
          <p:cNvSpPr>
            <a:spLocks noGrp="1"/>
          </p:cNvSpPr>
          <p:nvPr>
            <p:ph sz="half" idx="13"/>
          </p:nvPr>
        </p:nvSpPr>
        <p:spPr>
          <a:xfrm>
            <a:off x="533401" y="533400"/>
            <a:ext cx="105792" cy="132425"/>
          </a:xfrm>
        </p:spPr>
        <p:txBody>
          <a:bodyPr>
            <a:normAutofit fontScale="25000" lnSpcReduction="20000"/>
          </a:bodyPr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5994116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délník 2"/>
          <p:cNvSpPr/>
          <p:nvPr/>
        </p:nvSpPr>
        <p:spPr>
          <a:xfrm>
            <a:off x="244135" y="258197"/>
            <a:ext cx="8651289" cy="9048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lnSpc>
                <a:spcPct val="110000"/>
              </a:lnSpc>
              <a:spcBef>
                <a:spcPts val="300"/>
              </a:spcBef>
              <a:spcAft>
                <a:spcPts val="300"/>
              </a:spcAft>
            </a:pPr>
            <a:r>
              <a:rPr lang="cs-CZ" sz="2400" dirty="0">
                <a:solidFill>
                  <a:srgbClr val="FFFF00"/>
                </a:solidFill>
                <a:effectLst/>
              </a:rPr>
              <a:t>Plnění ukazatelů pro vykazování výsledků projektu (plán/skutečnost/procento splnění</a:t>
            </a:r>
            <a:r>
              <a:rPr lang="cs-CZ" sz="2400" dirty="0" smtClean="0">
                <a:solidFill>
                  <a:srgbClr val="FFFF00"/>
                </a:solidFill>
                <a:effectLst/>
              </a:rPr>
              <a:t>):</a:t>
            </a:r>
            <a:endParaRPr lang="cs-CZ" sz="2400" dirty="0">
              <a:solidFill>
                <a:srgbClr val="FFFF00"/>
              </a:solidFill>
              <a:effectLst/>
            </a:endParaRPr>
          </a:p>
        </p:txBody>
      </p:sp>
      <p:sp>
        <p:nvSpPr>
          <p:cNvPr id="4" name="Obdélník 3"/>
          <p:cNvSpPr/>
          <p:nvPr/>
        </p:nvSpPr>
        <p:spPr>
          <a:xfrm>
            <a:off x="244134" y="1530905"/>
            <a:ext cx="4807259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Pobyty cizích </a:t>
            </a:r>
            <a:r>
              <a:rPr lang="cs-CZ" sz="2000" b="0" dirty="0" smtClean="0">
                <a:effectLst/>
              </a:rPr>
              <a:t>pracovníků v Centru:</a:t>
            </a:r>
            <a:endParaRPr lang="cs-CZ" sz="2000" b="0" dirty="0">
              <a:effectLst/>
            </a:endParaRPr>
          </a:p>
        </p:txBody>
      </p:sp>
      <p:sp>
        <p:nvSpPr>
          <p:cNvPr id="5" name="Obdélník 4"/>
          <p:cNvSpPr/>
          <p:nvPr/>
        </p:nvSpPr>
        <p:spPr>
          <a:xfrm>
            <a:off x="160721" y="2798698"/>
            <a:ext cx="710657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Pobyty vlastních pracovníků mimo Centrum:</a:t>
            </a:r>
          </a:p>
        </p:txBody>
      </p:sp>
      <p:sp>
        <p:nvSpPr>
          <p:cNvPr id="6" name="Obdélník 5"/>
          <p:cNvSpPr/>
          <p:nvPr/>
        </p:nvSpPr>
        <p:spPr>
          <a:xfrm>
            <a:off x="244135" y="5273854"/>
            <a:ext cx="112302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l" eaLnBrk="0" hangingPunct="0">
              <a:spcBef>
                <a:spcPct val="50000"/>
              </a:spcBef>
            </a:pPr>
            <a:r>
              <a:rPr lang="cs-CZ" sz="2000" b="0" dirty="0">
                <a:effectLst/>
              </a:rPr>
              <a:t>Další:</a:t>
            </a:r>
          </a:p>
        </p:txBody>
      </p:sp>
      <p:sp>
        <p:nvSpPr>
          <p:cNvPr id="7" name="Obdélník 6"/>
          <p:cNvSpPr/>
          <p:nvPr/>
        </p:nvSpPr>
        <p:spPr>
          <a:xfrm>
            <a:off x="160721" y="4006061"/>
            <a:ext cx="2102563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l" eaLnBrk="0" hangingPunct="0">
              <a:spcBef>
                <a:spcPct val="50000"/>
              </a:spcBef>
            </a:pPr>
            <a:r>
              <a:rPr lang="cs-CZ" sz="2000" b="0" dirty="0">
                <a:solidFill>
                  <a:prstClr val="black"/>
                </a:solidFill>
                <a:effectLst/>
              </a:rPr>
              <a:t>Pobyty </a:t>
            </a:r>
            <a:r>
              <a:rPr lang="cs-CZ" sz="2000" b="0" dirty="0" smtClean="0">
                <a:solidFill>
                  <a:prstClr val="black"/>
                </a:solidFill>
                <a:effectLst/>
              </a:rPr>
              <a:t>studentů</a:t>
            </a:r>
            <a:r>
              <a:rPr lang="cs-CZ" sz="2000" b="0" dirty="0">
                <a:solidFill>
                  <a:prstClr val="black"/>
                </a:solidFill>
                <a:effectLst/>
              </a:rPr>
              <a:t>:</a:t>
            </a:r>
          </a:p>
        </p:txBody>
      </p:sp>
    </p:spTree>
    <p:extLst>
      <p:ext uri="{BB962C8B-B14F-4D97-AF65-F5344CB8AC3E}">
        <p14:creationId xmlns:p14="http://schemas.microsoft.com/office/powerpoint/2010/main" val="42381021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Řez">
  <a:themeElements>
    <a:clrScheme name="Řez">
      <a:dk1>
        <a:sysClr val="windowText" lastClr="000000"/>
      </a:dk1>
      <a:lt1>
        <a:sysClr val="window" lastClr="FFFFFF"/>
      </a:lt1>
      <a:dk2>
        <a:srgbClr val="146194"/>
      </a:dk2>
      <a:lt2>
        <a:srgbClr val="76DBF4"/>
      </a:lt2>
      <a:accent1>
        <a:srgbClr val="052F61"/>
      </a:accent1>
      <a:accent2>
        <a:srgbClr val="A50E82"/>
      </a:accent2>
      <a:accent3>
        <a:srgbClr val="14967C"/>
      </a:accent3>
      <a:accent4>
        <a:srgbClr val="6A9E1F"/>
      </a:accent4>
      <a:accent5>
        <a:srgbClr val="E87D37"/>
      </a:accent5>
      <a:accent6>
        <a:srgbClr val="C62324"/>
      </a:accent6>
      <a:hlink>
        <a:srgbClr val="0D2E46"/>
      </a:hlink>
      <a:folHlink>
        <a:srgbClr val="356A95"/>
      </a:folHlink>
    </a:clrScheme>
    <a:fontScheme name="Řez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Řez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3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2700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Motiv systému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7943</TotalTime>
  <Words>530</Words>
  <Application>Microsoft Office PowerPoint</Application>
  <PresentationFormat>Předvádění na obrazovce (4:3)</PresentationFormat>
  <Paragraphs>240</Paragraphs>
  <Slides>22</Slides>
  <Notes>3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22</vt:i4>
      </vt:variant>
    </vt:vector>
  </HeadingPairs>
  <TitlesOfParts>
    <vt:vector size="28" baseType="lpstr">
      <vt:lpstr>Arial</vt:lpstr>
      <vt:lpstr>Calibri</vt:lpstr>
      <vt:lpstr>Century Gothic</vt:lpstr>
      <vt:lpstr>Tahoma</vt:lpstr>
      <vt:lpstr>Wingdings 3</vt:lpstr>
      <vt:lpstr>Řez</vt:lpstr>
      <vt:lpstr>Prezentace aplikace PowerPoint</vt:lpstr>
      <vt:lpstr>Personální zabezpečení – organizační struktura:</vt:lpstr>
      <vt:lpstr>Prezentace aplikace PowerPoint</vt:lpstr>
      <vt:lpstr>Prezentace aplikace PowerPoint</vt:lpstr>
      <vt:lpstr>Perspektiva členů řešitelského týmu:</vt:lpstr>
      <vt:lpstr>Průběh řešení z hlediska plnění cílů a harmonogramu řešení projektu (úspěšnost v dosahování etapových cílů):</vt:lpstr>
      <vt:lpstr>Odchylky v plnění cílů a harmonogramu řešení projektu, zdůvodnění, dopad na řešení projektu:</vt:lpstr>
      <vt:lpstr>* - projekt musí začít i skončit během doby řešení projektu programu NPU I!</vt:lpstr>
      <vt:lpstr>Prezentace aplikace PowerPoint</vt:lpstr>
      <vt:lpstr>Prezentace aplikace PowerPoint</vt:lpstr>
      <vt:lpstr>Prezentace aplikace PowerPoint</vt:lpstr>
      <vt:lpstr>Prezentace aplikace PowerPoint</vt:lpstr>
      <vt:lpstr>Odchylky ve struktuře a počtu vytvořených výsledků, zdůvodnění, dopad na řešení projektu:</vt:lpstr>
      <vt:lpstr>Prezentace aplikace PowerPoint</vt:lpstr>
      <vt:lpstr>Přínos projektu a vytvořených výsledků pro obor - národní měřítko:</vt:lpstr>
      <vt:lpstr>Přínos projektu pro příjemce podpory:</vt:lpstr>
      <vt:lpstr>Prezentace aplikace PowerPoint</vt:lpstr>
      <vt:lpstr>Prezentace aplikace PowerPoint</vt:lpstr>
      <vt:lpstr>Odchylky v čerpání uznaných nákladů, zdůvodnění: </vt:lpstr>
      <vt:lpstr>Implementační plán: </vt:lpstr>
      <vt:lpstr>Ekonomický přínos projektu: </vt:lpstr>
      <vt:lpstr>Závěr:</vt:lpstr>
    </vt:vector>
  </TitlesOfParts>
  <Company>VSCHT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ZOŘ - presentace</dc:title>
  <dc:creator>VK</dc:creator>
  <cp:lastModifiedBy>Kavan Vít</cp:lastModifiedBy>
  <cp:revision>196</cp:revision>
  <cp:lastPrinted>2012-04-20T07:26:42Z</cp:lastPrinted>
  <dcterms:created xsi:type="dcterms:W3CDTF">2002-03-21T21:09:09Z</dcterms:created>
  <dcterms:modified xsi:type="dcterms:W3CDTF">2019-10-04T06:32:36Z</dcterms:modified>
</cp:coreProperties>
</file>

<file path=docProps/thumbnail.jpeg>
</file>