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0" r:id="rId2"/>
    <p:sldId id="359" r:id="rId3"/>
    <p:sldId id="358" r:id="rId4"/>
    <p:sldId id="362" r:id="rId5"/>
    <p:sldId id="365" r:id="rId6"/>
    <p:sldId id="363" r:id="rId7"/>
    <p:sldId id="364" r:id="rId8"/>
    <p:sldId id="355" r:id="rId9"/>
  </p:sldIdLst>
  <p:sldSz cx="20104100" cy="11309350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1" autoAdjust="0"/>
    <p:restoredTop sz="94660"/>
  </p:normalViewPr>
  <p:slideViewPr>
    <p:cSldViewPr snapToGrid="0">
      <p:cViewPr varScale="1">
        <p:scale>
          <a:sx n="53" d="100"/>
          <a:sy n="53" d="100"/>
        </p:scale>
        <p:origin x="355" y="86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402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5333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B6FA4-3A0F-4CB3-BF42-CFADD45D323B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4594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5333" y="9444594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F74CC-ED1D-40AF-8171-4DCAB8F78B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020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5C031-58D9-4863-8D74-45C4F7462DB2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622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4B98A-3148-4C1B-8459-5122A5E2EF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359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object 35">
            <a:extLst>
              <a:ext uri="{FF2B5EF4-FFF2-40B4-BE49-F238E27FC236}">
                <a16:creationId xmlns:a16="http://schemas.microsoft.com/office/drawing/2014/main" id="{0414D99A-EF63-4E13-8223-10F772D93ABC}"/>
              </a:ext>
            </a:extLst>
          </p:cNvPr>
          <p:cNvSpPr/>
          <p:nvPr userDrawn="1"/>
        </p:nvSpPr>
        <p:spPr>
          <a:xfrm>
            <a:off x="0" y="0"/>
            <a:ext cx="20104100" cy="167640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32D3F"/>
          </a:solid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7B8B494-74F2-4D67-AE81-F452476F4B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6260" y="167640"/>
            <a:ext cx="9407839" cy="11141710"/>
          </a:xfrm>
          <a:prstGeom prst="rect">
            <a:avLst/>
          </a:prstGeom>
        </p:spPr>
      </p:pic>
      <p:pic>
        <p:nvPicPr>
          <p:cNvPr id="34" name="Obrázek 33">
            <a:extLst>
              <a:ext uri="{FF2B5EF4-FFF2-40B4-BE49-F238E27FC236}">
                <a16:creationId xmlns:a16="http://schemas.microsoft.com/office/drawing/2014/main" id="{9180AFE3-1014-4C70-9454-8A4AFB3A52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89" y="6706813"/>
            <a:ext cx="7155786" cy="275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6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5493" y="1950970"/>
            <a:ext cx="9977375" cy="71756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060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86996" y="602118"/>
            <a:ext cx="4334947" cy="9584151"/>
          </a:xfrm>
          <a:prstGeom prst="rect">
            <a:avLst/>
          </a:prstGeo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2157" y="602118"/>
            <a:ext cx="12753538" cy="95841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2963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3013" y="1850860"/>
            <a:ext cx="15078075" cy="3937329"/>
          </a:xfrm>
        </p:spPr>
        <p:txBody>
          <a:bodyPr anchor="b"/>
          <a:lstStyle>
            <a:lvl1pPr algn="ctr">
              <a:defRPr sz="989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3013" y="5940028"/>
            <a:ext cx="15078075" cy="2730474"/>
          </a:xfrm>
        </p:spPr>
        <p:txBody>
          <a:bodyPr/>
          <a:lstStyle>
            <a:lvl1pPr marL="0" indent="0" algn="ctr">
              <a:buNone/>
              <a:defRPr sz="3958"/>
            </a:lvl1pPr>
            <a:lvl2pPr marL="753923" indent="0" algn="ctr">
              <a:buNone/>
              <a:defRPr sz="3298"/>
            </a:lvl2pPr>
            <a:lvl3pPr marL="1507846" indent="0" algn="ctr">
              <a:buNone/>
              <a:defRPr sz="2968"/>
            </a:lvl3pPr>
            <a:lvl4pPr marL="2261768" indent="0" algn="ctr">
              <a:buNone/>
              <a:defRPr sz="2638"/>
            </a:lvl4pPr>
            <a:lvl5pPr marL="3015691" indent="0" algn="ctr">
              <a:buNone/>
              <a:defRPr sz="2638"/>
            </a:lvl5pPr>
            <a:lvl6pPr marL="3769614" indent="0" algn="ctr">
              <a:buNone/>
              <a:defRPr sz="2638"/>
            </a:lvl6pPr>
            <a:lvl7pPr marL="4523537" indent="0" algn="ctr">
              <a:buNone/>
              <a:defRPr sz="2638"/>
            </a:lvl7pPr>
            <a:lvl8pPr marL="5277460" indent="0" algn="ctr">
              <a:buNone/>
              <a:defRPr sz="2638"/>
            </a:lvl8pPr>
            <a:lvl9pPr marL="6031382" indent="0" algn="ctr">
              <a:buNone/>
              <a:defRPr sz="263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0A3-E9CC-4454-BBF9-664814D4ED2B}" type="datetimeFigureOut">
              <a:rPr lang="cs-CZ" smtClean="0"/>
              <a:t>29.04.2020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25DF-D996-46F3-B8FE-4BA2A55A6D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286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06" y="304259"/>
            <a:ext cx="17339786" cy="102859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93" y="1950970"/>
            <a:ext cx="9977375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964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  <a:prstGeom prst="rect">
            <a:avLst/>
          </a:prstGeom>
        </p:spPr>
        <p:txBody>
          <a:bodyPr anchor="b"/>
          <a:lstStyle>
            <a:lvl1pPr>
              <a:defRPr sz="989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5127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2157" y="3010591"/>
            <a:ext cx="8544243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7700" y="3010591"/>
            <a:ext cx="8544243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7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4776" y="2772362"/>
            <a:ext cx="8504976" cy="135869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58" b="1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4776" y="4131054"/>
            <a:ext cx="8504976" cy="60761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77701" y="2772362"/>
            <a:ext cx="8546861" cy="135869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58" b="1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77701" y="4131054"/>
            <a:ext cx="8546861" cy="60761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410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0324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428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</p:spPr>
        <p:txBody>
          <a:bodyPr anchor="b"/>
          <a:lstStyle>
            <a:lvl1pPr>
              <a:defRPr sz="527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</p:spPr>
        <p:txBody>
          <a:bodyPr/>
          <a:lstStyle>
            <a:lvl1pPr>
              <a:defRPr sz="5277"/>
            </a:lvl1pPr>
            <a:lvl2pPr>
              <a:defRPr sz="4617"/>
            </a:lvl2pPr>
            <a:lvl3pPr>
              <a:defRPr sz="3958"/>
            </a:lvl3pPr>
            <a:lvl4pPr>
              <a:defRPr sz="3298"/>
            </a:lvl4pPr>
            <a:lvl5pPr>
              <a:defRPr sz="3298"/>
            </a:lvl5pPr>
            <a:lvl6pPr>
              <a:defRPr sz="3298"/>
            </a:lvl6pPr>
            <a:lvl7pPr>
              <a:defRPr sz="3298"/>
            </a:lvl7pPr>
            <a:lvl8pPr>
              <a:defRPr sz="3298"/>
            </a:lvl8pPr>
            <a:lvl9pPr>
              <a:defRPr sz="3298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38"/>
            </a:lvl1pPr>
            <a:lvl2pPr marL="753923" indent="0">
              <a:buNone/>
              <a:defRPr sz="2309"/>
            </a:lvl2pPr>
            <a:lvl3pPr marL="1507846" indent="0">
              <a:buNone/>
              <a:defRPr sz="1979"/>
            </a:lvl3pPr>
            <a:lvl4pPr marL="2261768" indent="0">
              <a:buNone/>
              <a:defRPr sz="1649"/>
            </a:lvl4pPr>
            <a:lvl5pPr marL="3015691" indent="0">
              <a:buNone/>
              <a:defRPr sz="1649"/>
            </a:lvl5pPr>
            <a:lvl6pPr marL="3769614" indent="0">
              <a:buNone/>
              <a:defRPr sz="1649"/>
            </a:lvl6pPr>
            <a:lvl7pPr marL="4523537" indent="0">
              <a:buNone/>
              <a:defRPr sz="1649"/>
            </a:lvl7pPr>
            <a:lvl8pPr marL="5277460" indent="0">
              <a:buNone/>
              <a:defRPr sz="1649"/>
            </a:lvl8pPr>
            <a:lvl9pPr marL="6031382" indent="0">
              <a:buNone/>
              <a:defRPr sz="1649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734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</p:spPr>
        <p:txBody>
          <a:bodyPr anchor="b"/>
          <a:lstStyle>
            <a:lvl1pPr>
              <a:defRPr sz="527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277"/>
            </a:lvl1pPr>
            <a:lvl2pPr marL="753923" indent="0">
              <a:buNone/>
              <a:defRPr sz="4617"/>
            </a:lvl2pPr>
            <a:lvl3pPr marL="1507846" indent="0">
              <a:buNone/>
              <a:defRPr sz="3958"/>
            </a:lvl3pPr>
            <a:lvl4pPr marL="2261768" indent="0">
              <a:buNone/>
              <a:defRPr sz="3298"/>
            </a:lvl4pPr>
            <a:lvl5pPr marL="3015691" indent="0">
              <a:buNone/>
              <a:defRPr sz="3298"/>
            </a:lvl5pPr>
            <a:lvl6pPr marL="3769614" indent="0">
              <a:buNone/>
              <a:defRPr sz="3298"/>
            </a:lvl6pPr>
            <a:lvl7pPr marL="4523537" indent="0">
              <a:buNone/>
              <a:defRPr sz="3298"/>
            </a:lvl7pPr>
            <a:lvl8pPr marL="5277460" indent="0">
              <a:buNone/>
              <a:defRPr sz="3298"/>
            </a:lvl8pPr>
            <a:lvl9pPr marL="6031382" indent="0">
              <a:buNone/>
              <a:defRPr sz="3298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38"/>
            </a:lvl1pPr>
            <a:lvl2pPr marL="753923" indent="0">
              <a:buNone/>
              <a:defRPr sz="2309"/>
            </a:lvl2pPr>
            <a:lvl3pPr marL="1507846" indent="0">
              <a:buNone/>
              <a:defRPr sz="1979"/>
            </a:lvl3pPr>
            <a:lvl4pPr marL="2261768" indent="0">
              <a:buNone/>
              <a:defRPr sz="1649"/>
            </a:lvl4pPr>
            <a:lvl5pPr marL="3015691" indent="0">
              <a:buNone/>
              <a:defRPr sz="1649"/>
            </a:lvl5pPr>
            <a:lvl6pPr marL="3769614" indent="0">
              <a:buNone/>
              <a:defRPr sz="1649"/>
            </a:lvl6pPr>
            <a:lvl7pPr marL="4523537" indent="0">
              <a:buNone/>
              <a:defRPr sz="1649"/>
            </a:lvl7pPr>
            <a:lvl8pPr marL="5277460" indent="0">
              <a:buNone/>
              <a:defRPr sz="1649"/>
            </a:lvl8pPr>
            <a:lvl9pPr marL="6031382" indent="0">
              <a:buNone/>
              <a:defRPr sz="1649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29.04.2020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66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ADADEDA-A891-4533-B698-C3F52D37E910}"/>
              </a:ext>
            </a:extLst>
          </p:cNvPr>
          <p:cNvCxnSpPr>
            <a:cxnSpLocks/>
          </p:cNvCxnSpPr>
          <p:nvPr userDrawn="1"/>
        </p:nvCxnSpPr>
        <p:spPr>
          <a:xfrm>
            <a:off x="866731" y="10056659"/>
            <a:ext cx="16485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Zástupný symbol pro obsah 5">
            <a:extLst>
              <a:ext uri="{FF2B5EF4-FFF2-40B4-BE49-F238E27FC236}">
                <a16:creationId xmlns:a16="http://schemas.microsoft.com/office/drawing/2014/main" id="{40038B71-B38C-4117-90B0-8B7D76A7F0C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8180" y="9403992"/>
            <a:ext cx="1305243" cy="1305335"/>
          </a:xfrm>
          <a:prstGeom prst="rect">
            <a:avLst/>
          </a:prstGeom>
        </p:spPr>
      </p:pic>
      <p:sp>
        <p:nvSpPr>
          <p:cNvPr id="10" name="object 35">
            <a:extLst>
              <a:ext uri="{FF2B5EF4-FFF2-40B4-BE49-F238E27FC236}">
                <a16:creationId xmlns:a16="http://schemas.microsoft.com/office/drawing/2014/main" id="{E6F024E8-B807-4260-AB14-E12C9BACBDF3}"/>
              </a:ext>
            </a:extLst>
          </p:cNvPr>
          <p:cNvSpPr/>
          <p:nvPr userDrawn="1"/>
        </p:nvSpPr>
        <p:spPr>
          <a:xfrm>
            <a:off x="0" y="0"/>
            <a:ext cx="20104100" cy="1576934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22D40"/>
          </a:solid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C551D88-313F-4E9F-A50F-CD4813224B22}"/>
              </a:ext>
            </a:extLst>
          </p:cNvPr>
          <p:cNvSpPr txBox="1"/>
          <p:nvPr userDrawn="1"/>
        </p:nvSpPr>
        <p:spPr>
          <a:xfrm>
            <a:off x="495946" y="1968285"/>
            <a:ext cx="8384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cs-CZ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cs-CZ" dirty="0"/>
          </a:p>
          <a:p>
            <a:pPr marL="0" indent="0">
              <a:buClr>
                <a:srgbClr val="FF0000"/>
              </a:buClr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AD13AF40-CD37-4305-8B60-26E85D83602E}"/>
              </a:ext>
            </a:extLst>
          </p:cNvPr>
          <p:cNvSpPr txBox="1">
            <a:spLocks/>
          </p:cNvSpPr>
          <p:nvPr userDrawn="1"/>
        </p:nvSpPr>
        <p:spPr>
          <a:xfrm>
            <a:off x="12771120" y="10296577"/>
            <a:ext cx="4820172" cy="825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>
              <a:defRPr sz="5750" b="1">
                <a:latin typeface="Gill Sans MT"/>
                <a:ea typeface="+mj-ea"/>
                <a:cs typeface="Gill Sans MT"/>
              </a:defRPr>
            </a:lvl1pPr>
          </a:lstStyle>
          <a:p>
            <a:r>
              <a:rPr lang="cs-CZ" sz="4000" kern="0" dirty="0">
                <a:latin typeface="Gill Sans"/>
              </a:rPr>
              <a:t>Univerzita Karlova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0C2194D-84FF-4792-AA2C-38ACA762CCA1}"/>
              </a:ext>
            </a:extLst>
          </p:cNvPr>
          <p:cNvSpPr txBox="1">
            <a:spLocks/>
          </p:cNvSpPr>
          <p:nvPr userDrawn="1"/>
        </p:nvSpPr>
        <p:spPr>
          <a:xfrm>
            <a:off x="251506" y="304259"/>
            <a:ext cx="17339786" cy="1028596"/>
          </a:xfrm>
          <a:prstGeom prst="rect">
            <a:avLst/>
          </a:prstGeom>
        </p:spPr>
        <p:txBody>
          <a:bodyPr/>
          <a:lstStyle>
            <a:lvl1pPr algn="l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5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3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507846" rtl="0" eaLnBrk="1" latinLnBrk="0" hangingPunct="1">
        <a:lnSpc>
          <a:spcPct val="90000"/>
        </a:lnSpc>
        <a:spcBef>
          <a:spcPct val="0"/>
        </a:spcBef>
        <a:buNone/>
        <a:defRPr sz="7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61" indent="-376961" algn="l" defTabSz="1507846" rtl="0" eaLnBrk="1" latinLnBrk="0" hangingPunct="1">
        <a:lnSpc>
          <a:spcPct val="90000"/>
        </a:lnSpc>
        <a:spcBef>
          <a:spcPts val="1649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13088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958" kern="1200">
          <a:solidFill>
            <a:schemeClr val="tx1"/>
          </a:solidFill>
          <a:latin typeface="+mn-lt"/>
          <a:ea typeface="+mn-ea"/>
          <a:cs typeface="+mn-cs"/>
        </a:defRPr>
      </a:lvl2pPr>
      <a:lvl3pPr marL="1884807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3pPr>
      <a:lvl4pPr marL="2638730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392653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4146575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498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421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34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23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846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768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691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614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537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46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382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0" y="-358008"/>
            <a:ext cx="8382000" cy="1715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400" b="1" dirty="0">
                <a:solidFill>
                  <a:schemeClr val="bg1"/>
                </a:solidFill>
                <a:latin typeface="Gill Sans"/>
              </a:rPr>
              <a:t>About</a:t>
            </a:r>
            <a:r>
              <a:rPr lang="cs-CZ" sz="5400" b="1" spc="5" dirty="0">
                <a:solidFill>
                  <a:schemeClr val="bg1"/>
                </a:solidFill>
                <a:latin typeface="Gill Sans"/>
              </a:rPr>
              <a:t> </a:t>
            </a:r>
            <a:r>
              <a:rPr lang="cs-CZ" sz="5400" b="1" dirty="0">
                <a:solidFill>
                  <a:schemeClr val="bg1"/>
                </a:solidFill>
                <a:latin typeface="Gill Sans"/>
              </a:rPr>
              <a:t>Charles</a:t>
            </a:r>
            <a:r>
              <a:rPr lang="cs-CZ" sz="5400" b="1" spc="5" dirty="0">
                <a:solidFill>
                  <a:schemeClr val="bg1"/>
                </a:solidFill>
                <a:latin typeface="Gill Sans"/>
              </a:rPr>
              <a:t> </a:t>
            </a:r>
            <a:r>
              <a:rPr lang="cs-CZ" sz="5400" b="1" dirty="0">
                <a:solidFill>
                  <a:schemeClr val="bg1"/>
                </a:solidFill>
                <a:latin typeface="Gill Sans"/>
              </a:rPr>
              <a:t>Uni</a:t>
            </a:r>
            <a:r>
              <a:rPr lang="cs-CZ" sz="5400" b="1" spc="-204" dirty="0">
                <a:solidFill>
                  <a:schemeClr val="bg1"/>
                </a:solidFill>
                <a:latin typeface="Gill Sans"/>
              </a:rPr>
              <a:t>v</a:t>
            </a:r>
            <a:r>
              <a:rPr lang="cs-CZ" sz="5400" b="1" dirty="0">
                <a:solidFill>
                  <a:schemeClr val="bg1"/>
                </a:solidFill>
                <a:latin typeface="Gill Sans"/>
              </a:rPr>
              <a:t>ersity</a:t>
            </a:r>
          </a:p>
        </p:txBody>
      </p:sp>
      <p:sp>
        <p:nvSpPr>
          <p:cNvPr id="12" name="object 35"/>
          <p:cNvSpPr/>
          <p:nvPr/>
        </p:nvSpPr>
        <p:spPr>
          <a:xfrm>
            <a:off x="0" y="0"/>
            <a:ext cx="20104100" cy="167640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32D3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EF4964E5-7996-4BD8-BE97-09DAA230B48A}"/>
              </a:ext>
            </a:extLst>
          </p:cNvPr>
          <p:cNvSpPr/>
          <p:nvPr/>
        </p:nvSpPr>
        <p:spPr>
          <a:xfrm>
            <a:off x="4" y="121425"/>
            <a:ext cx="20104096" cy="797608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32">
            <a:extLst>
              <a:ext uri="{FF2B5EF4-FFF2-40B4-BE49-F238E27FC236}">
                <a16:creationId xmlns:a16="http://schemas.microsoft.com/office/drawing/2014/main" id="{1C0A5DBE-EEC0-442C-9C2C-AE73AE60FDE8}"/>
              </a:ext>
            </a:extLst>
          </p:cNvPr>
          <p:cNvSpPr/>
          <p:nvPr/>
        </p:nvSpPr>
        <p:spPr>
          <a:xfrm>
            <a:off x="7932044" y="8685224"/>
            <a:ext cx="0" cy="2391410"/>
          </a:xfrm>
          <a:custGeom>
            <a:avLst/>
            <a:gdLst/>
            <a:ahLst/>
            <a:cxnLst/>
            <a:rect l="l" t="t" r="r" b="b"/>
            <a:pathLst>
              <a:path h="2391409">
                <a:moveTo>
                  <a:pt x="0" y="0"/>
                </a:moveTo>
                <a:lnTo>
                  <a:pt x="0" y="239111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82481C31-DA41-4505-9C03-57E6EC118661}"/>
              </a:ext>
            </a:extLst>
          </p:cNvPr>
          <p:cNvSpPr txBox="1"/>
          <p:nvPr/>
        </p:nvSpPr>
        <p:spPr>
          <a:xfrm>
            <a:off x="8079183" y="8906755"/>
            <a:ext cx="11288233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cs-CZ" sz="5400" b="1" i="0" u="none" strike="noStrike" baseline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Ochrana osobních údajů (GDPR)</a:t>
            </a:r>
          </a:p>
          <a:p>
            <a:r>
              <a:rPr lang="cs-CZ" sz="5400" b="1" i="0" u="none" strike="noStrike" baseline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při online hodnocení studentů</a:t>
            </a:r>
            <a:endParaRPr lang="cs-CZ" sz="5400" dirty="0">
              <a:latin typeface="Cambria" panose="02040503050406030204" pitchFamily="18" charset="0"/>
              <a:ea typeface="Cambria" panose="02040503050406030204" pitchFamily="18" charset="0"/>
              <a:cs typeface="Gill Sans M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84" y="8398870"/>
            <a:ext cx="6908631" cy="2677764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98B8A053-BD31-400B-A7A1-1814007BD0D6}"/>
              </a:ext>
            </a:extLst>
          </p:cNvPr>
          <p:cNvSpPr txBox="1"/>
          <p:nvPr/>
        </p:nvSpPr>
        <p:spPr>
          <a:xfrm>
            <a:off x="17113257" y="10480039"/>
            <a:ext cx="29908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4000" b="1" dirty="0">
                <a:latin typeface="Cambria" panose="02040503050406030204" pitchFamily="18" charset="0"/>
                <a:ea typeface="Cambria" panose="02040503050406030204" pitchFamily="18" charset="0"/>
                <a:cs typeface="Gill Sans MT"/>
              </a:rPr>
              <a:t>29. 4. 2020 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35536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50B022D2-8067-4855-B04C-F9A9EE20CA2F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79D47EF-3524-4164-BE2C-F447F7330A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778AA93-82D9-4335-A338-64F2695D033C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A19D3554-B942-4C05-B51A-D024029AF71E}"/>
              </a:ext>
            </a:extLst>
          </p:cNvPr>
          <p:cNvSpPr>
            <a:spLocks noGrp="1"/>
          </p:cNvSpPr>
          <p:nvPr/>
        </p:nvSpPr>
        <p:spPr>
          <a:xfrm>
            <a:off x="-152400" y="-271263"/>
            <a:ext cx="9433559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Legislativní rámec</a:t>
            </a:r>
          </a:p>
        </p:txBody>
      </p:sp>
      <p:sp>
        <p:nvSpPr>
          <p:cNvPr id="8" name="TextovéPole 8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647632" y="1774093"/>
            <a:ext cx="18088171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kumimoji="0" lang="cs-CZ" altLang="cs-CZ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Nařízení </a:t>
            </a:r>
            <a:r>
              <a:rPr kumimoji="0" lang="cs-CZ" altLang="cs-CZ" sz="3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Evropského parlamentu a Rady (EU) č. 2016/679 ze dne 27. dubna 2016 o ochraně fyzických osob v souvislosti se zpracováním osobních údajů a o volném pohybu těchto údajů a o zrušení směrnice 95/46/ES (obecné nařízení o ochraně osobních údajů)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tzv. Nařízení GDPR.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Zákon č. 110/2019 Sb., o zpracování osobních údajů.</a:t>
            </a:r>
            <a:endParaRPr kumimoji="0" lang="cs-CZ" altLang="cs-CZ" sz="3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Zákon č. 89/2012 Sb., občanský zákoník, v platném znění §§ 84 a 85.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Opatření rektora č. 16/2018 - Zásady a pravidla ochrany osobních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údajů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=&gt;</a:t>
            </a:r>
          </a:p>
          <a:p>
            <a:pPr>
              <a:buClr>
                <a:srgbClr val="C00000"/>
              </a:buClr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=&gt; definice biometriky v souladu s GDPR: </a:t>
            </a:r>
            <a:r>
              <a:rPr lang="cs-CZ" sz="3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„</a:t>
            </a:r>
            <a:r>
              <a:rPr lang="cs-CZ" sz="3600" i="1" dirty="0">
                <a:latin typeface="Cambria" panose="02040503050406030204" pitchFamily="18" charset="0"/>
                <a:ea typeface="Cambria" panose="02040503050406030204" pitchFamily="18" charset="0"/>
              </a:rPr>
              <a:t>„biometrickými údaji“ </a:t>
            </a:r>
            <a:r>
              <a:rPr lang="cs-CZ" sz="3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(se rozumí) osobní </a:t>
            </a:r>
            <a:r>
              <a:rPr lang="cs-CZ" sz="3600" i="1" dirty="0">
                <a:latin typeface="Cambria" panose="02040503050406030204" pitchFamily="18" charset="0"/>
                <a:ea typeface="Cambria" panose="02040503050406030204" pitchFamily="18" charset="0"/>
              </a:rPr>
              <a:t>údaje vyplývající z konkrétního technického zpracování týkající se fyzických či fyziologických znaků nebo znaků chování fyzické osoby, které umožňuje nebo potvrzuje jedinečnou identifikaci, například zobrazení obličeje nebo daktyloskopické údaje</a:t>
            </a:r>
            <a:r>
              <a:rPr lang="cs-CZ" sz="3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.“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Zákon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č. 188/2020 Sb.,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o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zvláštních pravidlech pro vzdělávání a rozhodování na vysokých školách v roce 2020 a o posuzování doby studia pro účely dalších zákonů, </a:t>
            </a:r>
          </a:p>
          <a:p>
            <a:pPr>
              <a:buClr>
                <a:srgbClr val="C00000"/>
              </a:buClr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	§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5 -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Státní zkoušky.</a:t>
            </a: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197AC8DD-21F8-4EEA-9A37-806190CA65DC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dnadpis 14">
            <a:extLst>
              <a:ext uri="{FF2B5EF4-FFF2-40B4-BE49-F238E27FC236}">
                <a16:creationId xmlns:a16="http://schemas.microsoft.com/office/drawing/2014/main" id="{8B2BFD0A-5E41-4511-B60B-9D9860A268D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endParaRPr lang="cs-CZ" sz="3600" dirty="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FB7DDAC7-8D78-4171-B892-7548A54455C9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1402D3D-8552-454D-89B2-E41142A04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201041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cs-CZ" altLang="cs-CZ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Obrázek 11" descr="Obsah obrázku monitor, podepsat, hodiny, kreslení&#10;&#10;Popis byl vytvořen automaticky">
            <a:extLst>
              <a:ext uri="{FF2B5EF4-FFF2-40B4-BE49-F238E27FC236}">
                <a16:creationId xmlns:a16="http://schemas.microsoft.com/office/drawing/2014/main" id="{EE4ABA76-FA99-43C7-B344-2DD7E48E8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4118" y="8497479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93169A11-958A-431E-B6F5-A71C117C7F04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643338E-C0F9-4990-850C-91BF0F5BB5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773B1806-89E2-4D56-B2B3-1C200FE56631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6783B915-A6C7-4A53-97E5-C777716521AB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dnadpis 14">
            <a:extLst>
              <a:ext uri="{FF2B5EF4-FFF2-40B4-BE49-F238E27FC236}">
                <a16:creationId xmlns:a16="http://schemas.microsoft.com/office/drawing/2014/main" id="{A8DDB589-32AD-402C-80B2-6F76E44AD754}"/>
              </a:ext>
            </a:extLst>
          </p:cNvPr>
          <p:cNvSpPr txBox="1">
            <a:spLocks/>
          </p:cNvSpPr>
          <p:nvPr/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endParaRPr lang="cs-CZ" sz="360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156FE4D9-3BDB-4479-93D8-63DC4CD2B621}"/>
              </a:ext>
            </a:extLst>
          </p:cNvPr>
          <p:cNvSpPr txBox="1"/>
          <p:nvPr/>
        </p:nvSpPr>
        <p:spPr>
          <a:xfrm>
            <a:off x="869591" y="183785"/>
            <a:ext cx="192294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Centrální podporované nástroje na UK</a:t>
            </a:r>
          </a:p>
        </p:txBody>
      </p:sp>
      <p:pic>
        <p:nvPicPr>
          <p:cNvPr id="14" name="Obrázek 13" descr="Obsah obrázku kreslení, hodiny, podepsat&#10;&#10;Popis byl vytvořen automaticky">
            <a:extLst>
              <a:ext uri="{FF2B5EF4-FFF2-40B4-BE49-F238E27FC236}">
                <a16:creationId xmlns:a16="http://schemas.microsoft.com/office/drawing/2014/main" id="{77A075AE-D951-46E7-876E-3699D516C8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093" y="3060704"/>
            <a:ext cx="1888004" cy="175025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Obrázek 14" descr="Obsah obrázku kreslení&#10;&#10;Popis byl vytvořen automaticky">
            <a:extLst>
              <a:ext uri="{FF2B5EF4-FFF2-40B4-BE49-F238E27FC236}">
                <a16:creationId xmlns:a16="http://schemas.microsoft.com/office/drawing/2014/main" id="{EDDFD830-4833-4113-8945-BCAD363D40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225" y="1875896"/>
            <a:ext cx="3330460" cy="105436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Obrázek 15" descr="Obsah obrázku kreslení&#10;&#10;Popis byl vytvořen automaticky">
            <a:extLst>
              <a:ext uri="{FF2B5EF4-FFF2-40B4-BE49-F238E27FC236}">
                <a16:creationId xmlns:a16="http://schemas.microsoft.com/office/drawing/2014/main" id="{994F5C55-E6C5-461B-B6A5-3F2BB8E661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2189" y="6701470"/>
            <a:ext cx="2314292" cy="140182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Obrázek 16" descr="Obsah obrázku elektronika, displej, monitor, obrazovka&#10;&#10;Popis byl vytvořen automaticky">
            <a:extLst>
              <a:ext uri="{FF2B5EF4-FFF2-40B4-BE49-F238E27FC236}">
                <a16:creationId xmlns:a16="http://schemas.microsoft.com/office/drawing/2014/main" id="{00D78A78-68D1-4215-812F-EDC256F017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6" t="8160" r="22804" b="25000"/>
          <a:stretch/>
        </p:blipFill>
        <p:spPr>
          <a:xfrm>
            <a:off x="17262189" y="4941398"/>
            <a:ext cx="2131813" cy="1426553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C725AC81-2FE3-4416-B79A-83BF0F6C339A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8">
            <a:extLst>
              <a:ext uri="{FF2B5EF4-FFF2-40B4-BE49-F238E27FC236}">
                <a16:creationId xmlns:a16="http://schemas.microsoft.com/office/drawing/2014/main" id="{7359F172-5ABC-44E6-895D-F1AF2A0F35E0}"/>
              </a:ext>
            </a:extLst>
          </p:cNvPr>
          <p:cNvSpPr txBox="1"/>
          <p:nvPr/>
        </p:nvSpPr>
        <p:spPr>
          <a:xfrm>
            <a:off x="1229291" y="1771966"/>
            <a:ext cx="16391051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Online </a:t>
            </a: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zkoušení </a:t>
            </a: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studentů na UK:</a:t>
            </a:r>
          </a:p>
          <a:p>
            <a:pPr marL="2114550" lvl="3" indent="-7429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+mj-lt"/>
              <a:buAutoNum type="arabicParenR"/>
            </a:pP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rychlý </a:t>
            </a:r>
            <a:r>
              <a:rPr lang="cs-CZ" altLang="cs-CZ" sz="3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screening</a:t>
            </a: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 a analýza v návaznosti na krizi </a:t>
            </a: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114550" lvl="3" indent="-74295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+mj-lt"/>
              <a:buAutoNum type="arabicParenR"/>
            </a:pP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volba centrálních nástrojů </a:t>
            </a:r>
            <a:r>
              <a:rPr lang="cs-CZ" alt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(výuka, hodnocení</a:t>
            </a: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) – licence, GDPR, podpora</a:t>
            </a: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indent="-742950">
              <a:buClr>
                <a:srgbClr val="C00000"/>
              </a:buClr>
              <a:buFont typeface="+mj-lt"/>
              <a:buAutoNum type="arabicParenR"/>
            </a:pP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kumimoji="0" lang="cs-CZ" altLang="cs-CZ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C00000"/>
              </a:buClr>
            </a:pPr>
            <a:endParaRPr kumimoji="0" lang="cs-CZ" altLang="cs-CZ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CE3108EE-ED6E-4B24-8413-46E2B397B6E9}"/>
              </a:ext>
            </a:extLst>
          </p:cNvPr>
          <p:cNvSpPr txBox="1"/>
          <p:nvPr/>
        </p:nvSpPr>
        <p:spPr>
          <a:xfrm>
            <a:off x="1171447" y="3995652"/>
            <a:ext cx="17046008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Online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zkoušení rozlišujeme na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UK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dle </a:t>
            </a:r>
            <a:r>
              <a:rPr lang="cs-CZ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typu zkoušky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: </a:t>
            </a:r>
          </a:p>
          <a:p>
            <a:pPr marL="1485900" lvl="2" indent="-5715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běžné kontroly studia – </a:t>
            </a:r>
            <a:r>
              <a:rPr lang="cs-CZ" sz="3600" u="sng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bez nahrávání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=&gt; pokud ano, výhradně se souhlasem všech zúčastněných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485900" lvl="2" indent="-5715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b="1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</a:t>
            </a:r>
            <a:r>
              <a:rPr lang="cs-CZ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tátní závěrečné zkoušky</a:t>
            </a:r>
          </a:p>
          <a:p>
            <a:pPr marL="2400300" lvl="4" indent="-5715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a) zveřejnění linku  =&gt; přístup veřejnosti =&gt; bez nahrávání</a:t>
            </a: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400300" lvl="4" indent="-5715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b) nezveřejnění linku =&gt; bez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účasti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veřejnosti =&gt; nahrává se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400300" lvl="4" indent="-57150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kombinovaná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(„hybridní“) státní zkoušk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=&gt; např. student +  část komise na místě (max. 5 osob) + část komise online – nahrávání dle zvolené varianty a) nebo b)</a:t>
            </a:r>
          </a:p>
        </p:txBody>
      </p:sp>
    </p:spTree>
    <p:extLst>
      <p:ext uri="{BB962C8B-B14F-4D97-AF65-F5344CB8AC3E}">
        <p14:creationId xmlns:p14="http://schemas.microsoft.com/office/powerpoint/2010/main" val="29381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A8134C5E-E514-4B2D-8B84-88E8A1E0CAC1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5A72B83-6C4B-4BE7-AA48-50F65446F7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19841A41-73EA-47BC-A05C-77E5677FD3CD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3BAC32DB-9EB7-4030-8ED3-E0EBDE496DDE}"/>
              </a:ext>
            </a:extLst>
          </p:cNvPr>
          <p:cNvSpPr>
            <a:spLocks noGrp="1"/>
          </p:cNvSpPr>
          <p:nvPr/>
        </p:nvSpPr>
        <p:spPr>
          <a:xfrm>
            <a:off x="-152400" y="-271263"/>
            <a:ext cx="11498424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Nahrávaní státní zkoušky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020CF02A-672C-46ED-B650-10DD1430D929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dnadpis 14">
            <a:extLst>
              <a:ext uri="{FF2B5EF4-FFF2-40B4-BE49-F238E27FC236}">
                <a16:creationId xmlns:a16="http://schemas.microsoft.com/office/drawing/2014/main" id="{991AB634-1ACA-4324-8E07-AF843C20D389}"/>
              </a:ext>
            </a:extLst>
          </p:cNvPr>
          <p:cNvSpPr txBox="1">
            <a:spLocks/>
          </p:cNvSpPr>
          <p:nvPr/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endParaRPr lang="cs-CZ" sz="360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21AFD3E2-73C7-477A-B0B9-804659A2DDCB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">
            <a:extLst>
              <a:ext uri="{FF2B5EF4-FFF2-40B4-BE49-F238E27FC236}">
                <a16:creationId xmlns:a16="http://schemas.microsoft.com/office/drawing/2014/main" id="{804DE9ED-C1D4-4AA7-877C-A85001089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201041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cs-CZ" altLang="cs-CZ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2467D650-C144-4597-B145-67F22BC1CA11}"/>
              </a:ext>
            </a:extLst>
          </p:cNvPr>
          <p:cNvSpPr txBox="1"/>
          <p:nvPr/>
        </p:nvSpPr>
        <p:spPr>
          <a:xfrm>
            <a:off x="545113" y="2319194"/>
            <a:ext cx="17914688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Při nahrávání </a:t>
            </a:r>
            <a:r>
              <a:rPr lang="cs-CZ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státní zkoušky 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je třeba zajistit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správný </a:t>
            </a:r>
            <a:r>
              <a:rPr lang="cs-CZ" sz="3600" b="1" u="sng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výstupní formát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pro střednědobé uložení</a:t>
            </a:r>
            <a:endParaRPr lang="cs-CZ" sz="12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400300" lvl="4" indent="-5715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kontejner mp4 – prověřeno z hlediska uložení, definice parametrů</a:t>
            </a:r>
          </a:p>
          <a:p>
            <a:pPr marL="2400300" lvl="4" indent="-5715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ahrávání 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ve vybraných (zabezpečených)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nástrojích</a:t>
            </a: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400300" lvl="4" indent="-5715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souběžné nahrávání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v nástroji OBS Studio </a:t>
            </a: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(open-source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400300" lvl="4" indent="-5715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příp. konverze 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videa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400300" lvl="4" indent="-57150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vždy třeba </a:t>
            </a:r>
            <a:r>
              <a:rPr lang="cs-CZ" sz="3600" b="1" u="sng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podpora</a:t>
            </a:r>
          </a:p>
          <a:p>
            <a:pPr lvl="4" algn="just">
              <a:buClr>
                <a:srgbClr val="C00000"/>
              </a:buClr>
            </a:pPr>
            <a:endParaRPr lang="cs-CZ" sz="3600" b="1" u="sng" dirty="0" smtClean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71500" indent="-57150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klíčová otázka systému pro uložení a zpřístupnění – delší uložení, omezení a logování přístupů + žádost o zpřístupnění ze strany OVM dle § 5 „krizového VŠ zákona“</a:t>
            </a:r>
          </a:p>
          <a:p>
            <a:pPr marL="571500" indent="-57150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zvolen </a:t>
            </a:r>
            <a:r>
              <a:rPr lang="cs-CZ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elektronický systém spisové služby UK</a:t>
            </a: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 (ESSS UK)</a:t>
            </a:r>
          </a:p>
          <a:p>
            <a:pPr marL="571500" indent="-57150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záznam bude tvořit součást elektronického typového spisu studenta</a:t>
            </a: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4" algn="just">
              <a:buClr>
                <a:srgbClr val="C00000"/>
              </a:buClr>
            </a:pP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09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E1FAA444-35F8-4866-A8F5-E24E6B87B8C6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725FA60-8B59-4174-ACAA-47FA4B353D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496E391D-B373-40D1-8612-12D52B63A59F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CE464BA3-7D50-4B91-995B-3D7E7FF283BE}"/>
              </a:ext>
            </a:extLst>
          </p:cNvPr>
          <p:cNvSpPr>
            <a:spLocks noGrp="1"/>
          </p:cNvSpPr>
          <p:nvPr/>
        </p:nvSpPr>
        <p:spPr>
          <a:xfrm>
            <a:off x="-152400" y="-271263"/>
            <a:ext cx="14249400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Ukládání záznamu státní zkoušky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C3E3690-CC6F-4699-BC19-55B588D3FB05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2D48EA69-1642-4C1C-B7A3-9E35F89818F3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">
            <a:extLst>
              <a:ext uri="{FF2B5EF4-FFF2-40B4-BE49-F238E27FC236}">
                <a16:creationId xmlns:a16="http://schemas.microsoft.com/office/drawing/2014/main" id="{CAD47CBA-F899-4805-B409-FCE5E1164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201041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cs-CZ" altLang="cs-CZ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73B04323-CAAD-4178-A097-C4EE640500B5}"/>
              </a:ext>
            </a:extLst>
          </p:cNvPr>
          <p:cNvSpPr txBox="1"/>
          <p:nvPr/>
        </p:nvSpPr>
        <p:spPr>
          <a:xfrm>
            <a:off x="647632" y="1774093"/>
            <a:ext cx="180975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elektronickém systému spisové služby (ESSS UK) byla vytvořena samostatná součást typového spisu studenta </a:t>
            </a:r>
            <a:r>
              <a:rPr lang="cs-CZ" sz="3600" b="1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„Dokumentace distančních zkoušek“</a:t>
            </a:r>
            <a:r>
              <a:rPr lang="cs-CZ" sz="3600" b="1" i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00E787AE-3A07-47AF-A7D6-84B27AA5579E}"/>
              </a:ext>
            </a:extLst>
          </p:cNvPr>
          <p:cNvSpPr txBox="1"/>
          <p:nvPr/>
        </p:nvSpPr>
        <p:spPr>
          <a:xfrm>
            <a:off x="472009" y="4134751"/>
            <a:ext cx="1765488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Po 5 letech bude záznam zničen v rámci skartačního řízení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3600" dirty="0" smtClean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 ESSS UK umožní omezit přístupové role k záznamu, logovat změny, zkušenost se střednědobým uložením formátu.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altLang="cs-CZ" sz="3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Možnost spolu se záznamem uchovávat případné žádosti o nahlížení ze strany OVM.</a:t>
            </a: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9DA1C569-5F88-4626-BDBC-294347E72DC5}"/>
              </a:ext>
            </a:extLst>
          </p:cNvPr>
          <p:cNvSpPr txBox="1"/>
          <p:nvPr/>
        </p:nvSpPr>
        <p:spPr>
          <a:xfrm>
            <a:off x="472009" y="6721922"/>
            <a:ext cx="1781143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3600" dirty="0" smtClean="0">
              <a:effectLst/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3600" dirty="0" smtClean="0">
              <a:effectLst/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cs-CZ" sz="36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ohledem na skutečnost, že záznam obsahuje množství biometrických údajů, </a:t>
            </a:r>
            <a:r>
              <a:rPr lang="cs-CZ" sz="36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není dovoleno jeho trvalejší uchovávání na zařízeních zaměstnanců</a:t>
            </a:r>
            <a:r>
              <a:rPr lang="cs-CZ" sz="36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Uchování bude zajištěno </a:t>
            </a:r>
            <a:r>
              <a:rPr lang="cs-CZ" sz="3600" b="1" u="sng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pouze</a:t>
            </a:r>
            <a:r>
              <a:rPr lang="cs-CZ" sz="36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prostřednictvím ESSS UK. </a:t>
            </a: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1" name="TextovéPole 30">
            <a:extLst>
              <a:ext uri="{FF2B5EF4-FFF2-40B4-BE49-F238E27FC236}">
                <a16:creationId xmlns:a16="http://schemas.microsoft.com/office/drawing/2014/main" id="{DD410116-489B-4CE5-A7A0-2BAC13FA40B1}"/>
              </a:ext>
            </a:extLst>
          </p:cNvPr>
          <p:cNvSpPr txBox="1"/>
          <p:nvPr/>
        </p:nvSpPr>
        <p:spPr>
          <a:xfrm>
            <a:off x="472009" y="3265543"/>
            <a:ext cx="17548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Spolu s tím byla uskutečněna </a:t>
            </a:r>
            <a:r>
              <a:rPr lang="cs-CZ" sz="36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„nouzová“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cs-CZ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úprava Spisového a skartačního plánu </a:t>
            </a:r>
            <a:r>
              <a:rPr lang="cs-CZ" sz="3600" b="1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UK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BE6621D7-A9C9-4BBC-A765-B44E30E7BDDA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D0FAE7A-749D-4CAB-9BCC-B74C671649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EC163D64-8C58-4634-8A52-159ED0BE88D2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53E9F4A5-56C2-48B6-ACA2-9AE672A4C611}"/>
              </a:ext>
            </a:extLst>
          </p:cNvPr>
          <p:cNvSpPr>
            <a:spLocks noGrp="1"/>
          </p:cNvSpPr>
          <p:nvPr/>
        </p:nvSpPr>
        <p:spPr>
          <a:xfrm>
            <a:off x="220824" y="-273106"/>
            <a:ext cx="9433559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I</a:t>
            </a:r>
            <a:r>
              <a:rPr lang="cs-CZ" sz="6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dentifikace</a:t>
            </a:r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 studenta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4A708F4E-4885-4D07-AF65-B838730C0392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dnadpis 14">
            <a:extLst>
              <a:ext uri="{FF2B5EF4-FFF2-40B4-BE49-F238E27FC236}">
                <a16:creationId xmlns:a16="http://schemas.microsoft.com/office/drawing/2014/main" id="{A6270A33-BEED-4101-A1D6-C444FA31A13E}"/>
              </a:ext>
            </a:extLst>
          </p:cNvPr>
          <p:cNvSpPr txBox="1">
            <a:spLocks/>
          </p:cNvSpPr>
          <p:nvPr/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endParaRPr lang="cs-CZ" sz="360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94656180-C64D-4331-B6B8-3979D236AEA5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">
            <a:extLst>
              <a:ext uri="{FF2B5EF4-FFF2-40B4-BE49-F238E27FC236}">
                <a16:creationId xmlns:a16="http://schemas.microsoft.com/office/drawing/2014/main" id="{1782AB2E-8241-4CE7-B080-99A1FC1C7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201041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cs-CZ" altLang="cs-CZ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A853F12F-6C16-49D7-83A7-28E4E8D354D5}"/>
              </a:ext>
            </a:extLst>
          </p:cNvPr>
          <p:cNvSpPr txBox="1"/>
          <p:nvPr/>
        </p:nvSpPr>
        <p:spPr>
          <a:xfrm>
            <a:off x="178992" y="2720067"/>
            <a:ext cx="18570096" cy="2495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85900" lvl="2" indent="-571500" algn="just">
              <a:lnSpc>
                <a:spcPct val="15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Zkoušející </a:t>
            </a:r>
            <a:r>
              <a:rPr lang="cs-CZ" sz="3600" b="1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vyzve studenta, aby si zapnul mikrofon a videokameru, dále aby se identifikoval</a:t>
            </a:r>
            <a:r>
              <a:rPr lang="cs-CZ" sz="36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 sdělením vlastního jména a příjmení a dále např. ukázáním občanského či studentského průkazu na kameru. </a:t>
            </a:r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44860315-A0B5-4CA1-9880-CEBAE41E9D69}"/>
              </a:ext>
            </a:extLst>
          </p:cNvPr>
          <p:cNvSpPr txBox="1"/>
          <p:nvPr/>
        </p:nvSpPr>
        <p:spPr>
          <a:xfrm>
            <a:off x="0" y="5845197"/>
            <a:ext cx="18928080" cy="2495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85900" lvl="2" indent="-571500" algn="just">
              <a:lnSpc>
                <a:spcPct val="15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1260475" algn="l"/>
              </a:tabLst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Část prokazování totožnosti musí proběhnout výhradně mezi komisí a zkoušeným </a:t>
            </a:r>
            <a:r>
              <a:rPr lang="cs-CZ" sz="3600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bez účasti veřejnosti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! V případě zajištění veřejnosti je proto nutné tuto část provést jako první a až následně povolit přístup veřejnosti. </a:t>
            </a:r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5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>
            <a:extLst>
              <a:ext uri="{FF2B5EF4-FFF2-40B4-BE49-F238E27FC236}">
                <a16:creationId xmlns:a16="http://schemas.microsoft.com/office/drawing/2014/main" id="{92355F71-9C52-456D-BD7B-6DA5E6864F88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CB41EDF-C925-4D4B-8226-8F9B75213A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725598"/>
            <a:ext cx="2233360" cy="2233360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5E289BC3-588B-4792-8707-0540882AB39F}"/>
              </a:ext>
            </a:extLst>
          </p:cNvPr>
          <p:cNvSpPr/>
          <p:nvPr/>
        </p:nvSpPr>
        <p:spPr>
          <a:xfrm>
            <a:off x="0" y="0"/>
            <a:ext cx="20104100" cy="1450928"/>
          </a:xfrm>
          <a:prstGeom prst="rect">
            <a:avLst/>
          </a:prstGeom>
          <a:solidFill>
            <a:srgbClr val="D22D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43A2E270-9073-4730-B6A2-23E3A2EDF0D1}"/>
              </a:ext>
            </a:extLst>
          </p:cNvPr>
          <p:cNvSpPr>
            <a:spLocks noGrp="1"/>
          </p:cNvSpPr>
          <p:nvPr/>
        </p:nvSpPr>
        <p:spPr>
          <a:xfrm>
            <a:off x="650030" y="-271263"/>
            <a:ext cx="9433559" cy="1598413"/>
          </a:xfrm>
          <a:solidFill>
            <a:srgbClr val="C00000"/>
          </a:solidFill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600" b="1" dirty="0">
                <a:solidFill>
                  <a:schemeClr val="bg1"/>
                </a:solidFill>
                <a:latin typeface="Cambria" panose="02040503050406030204" pitchFamily="18" charset="0"/>
              </a:rPr>
              <a:t>Zabezpečení veřejnosti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54A719B1-8D45-482E-B008-A142067C2A6E}"/>
              </a:ext>
            </a:extLst>
          </p:cNvPr>
          <p:cNvCxnSpPr/>
          <p:nvPr/>
        </p:nvCxnSpPr>
        <p:spPr>
          <a:xfrm flipV="1">
            <a:off x="762000" y="9921240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dnadpis 14">
            <a:extLst>
              <a:ext uri="{FF2B5EF4-FFF2-40B4-BE49-F238E27FC236}">
                <a16:creationId xmlns:a16="http://schemas.microsoft.com/office/drawing/2014/main" id="{3864A677-163A-4602-AEF7-0587F68C076C}"/>
              </a:ext>
            </a:extLst>
          </p:cNvPr>
          <p:cNvSpPr txBox="1">
            <a:spLocks/>
          </p:cNvSpPr>
          <p:nvPr/>
        </p:nvSpPr>
        <p:spPr>
          <a:xfrm>
            <a:off x="647632" y="3349321"/>
            <a:ext cx="15078075" cy="12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endParaRPr lang="cs-CZ" sz="3600">
              <a:latin typeface="Cambria" panose="02040503050406030204" pitchFamily="18" charset="0"/>
            </a:endParaRPr>
          </a:p>
          <a:p>
            <a:pPr marL="457200" indent="-457200" algn="l" defTabSz="457200"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99E9AA14-539A-442D-9434-D21B06BAD4FD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">
            <a:extLst>
              <a:ext uri="{FF2B5EF4-FFF2-40B4-BE49-F238E27FC236}">
                <a16:creationId xmlns:a16="http://schemas.microsoft.com/office/drawing/2014/main" id="{E4A5AA7F-F557-448A-A31E-F63EFA5C3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632" y="-148873"/>
            <a:ext cx="201041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cs-CZ" altLang="cs-CZ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ovéPole 8">
            <a:extLst>
              <a:ext uri="{FF2B5EF4-FFF2-40B4-BE49-F238E27FC236}">
                <a16:creationId xmlns:a16="http://schemas.microsoft.com/office/drawing/2014/main" id="{0084D781-D280-4BCE-A715-76400A70AF0A}"/>
              </a:ext>
            </a:extLst>
          </p:cNvPr>
          <p:cNvSpPr txBox="1"/>
          <p:nvPr/>
        </p:nvSpPr>
        <p:spPr>
          <a:xfrm>
            <a:off x="624790" y="7600878"/>
            <a:ext cx="16548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</a:pPr>
            <a:endParaRPr lang="cs-CZ" alt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alt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Využití distančního hodnocení v návaznosti na uvolňování – ALE stále tisíce zahraničních studentů.</a:t>
            </a:r>
            <a:endParaRPr kumimoji="0" lang="cs-CZ" altLang="cs-CZ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FBFA8B9D-09FC-4340-A52C-8851700542CD}"/>
              </a:ext>
            </a:extLst>
          </p:cNvPr>
          <p:cNvSpPr txBox="1"/>
          <p:nvPr/>
        </p:nvSpPr>
        <p:spPr>
          <a:xfrm>
            <a:off x="5029563" y="7616354"/>
            <a:ext cx="10378440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543FC9CA-AC60-42C3-92BE-229393E681E9}"/>
              </a:ext>
            </a:extLst>
          </p:cNvPr>
          <p:cNvSpPr txBox="1"/>
          <p:nvPr/>
        </p:nvSpPr>
        <p:spPr>
          <a:xfrm>
            <a:off x="762000" y="2201917"/>
            <a:ext cx="1805769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K zajištění účasti </a:t>
            </a:r>
            <a:r>
              <a:rPr lang="cs-CZ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veřejnosti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na státní zkoušce je nutné uvést </a:t>
            </a:r>
            <a:r>
              <a:rPr lang="cs-CZ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předem vytvořený odkaz na videokonferenci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cs-CZ" sz="36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url</a:t>
            </a: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 na fakultních stránkách, typicky na místě, kde jsou obvykle umístěny termíny státních 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zkoušek.</a:t>
            </a:r>
            <a:endParaRPr lang="cs-CZ" sz="3600" dirty="0"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3600" dirty="0"/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CD743543-2729-4EFD-853A-822225A2FAC5}"/>
              </a:ext>
            </a:extLst>
          </p:cNvPr>
          <p:cNvSpPr txBox="1"/>
          <p:nvPr/>
        </p:nvSpPr>
        <p:spPr>
          <a:xfrm>
            <a:off x="692442" y="4364320"/>
            <a:ext cx="187822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Při zachování zásady veřejnosti se státní zkouška nenahrává. </a:t>
            </a:r>
          </a:p>
          <a:p>
            <a:pPr lvl="1">
              <a:buClr>
                <a:srgbClr val="C00000"/>
              </a:buClr>
            </a:pPr>
            <a:r>
              <a:rPr lang="cs-CZ" sz="3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Nicméně je riziko, že nahrávání bude provedeno jiným způsobem, mimo vlastní užitý systém.</a:t>
            </a:r>
            <a:endParaRPr lang="cs-CZ" sz="3600" dirty="0"/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318F86E8-F17E-4BAC-B169-E0983C298AE7}"/>
              </a:ext>
            </a:extLst>
          </p:cNvPr>
          <p:cNvSpPr txBox="1"/>
          <p:nvPr/>
        </p:nvSpPr>
        <p:spPr>
          <a:xfrm>
            <a:off x="647632" y="5703598"/>
            <a:ext cx="187822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Je nutné dbát na to, aby</a:t>
            </a:r>
            <a:r>
              <a:rPr lang="cs-CZ" sz="3600" b="1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hodnocení komise zůstalo neveřejné</a:t>
            </a:r>
            <a:r>
              <a:rPr lang="cs-CZ" sz="3600" dirty="0" smtClean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cs-CZ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cs-CZ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Snaha při vytváření postupů distančního hodnocení mít na paměti analogii „klasického“ prezenčního zkoušení.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4644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855D02-6189-4498-B892-B54371972D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38D2B60-114F-4CBF-88D9-97A92A8CBE08}"/>
              </a:ext>
            </a:extLst>
          </p:cNvPr>
          <p:cNvSpPr>
            <a:spLocks noGrp="1"/>
          </p:cNvSpPr>
          <p:nvPr/>
        </p:nvSpPr>
        <p:spPr>
          <a:xfrm>
            <a:off x="2513013" y="1973415"/>
            <a:ext cx="15078075" cy="3937329"/>
          </a:xfrm>
        </p:spPr>
        <p:txBody>
          <a:bodyPr anchor="b"/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C38F30D-3A31-47BF-9C3C-835DC29823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8745"/>
            <a:ext cx="20104100" cy="565467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1D680EDD-3144-4837-A081-58B7A7D82A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1" y="8848153"/>
            <a:ext cx="2233360" cy="2233360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C2ADE81D-48F6-4A50-8E7B-55B793E7FDAA}"/>
              </a:ext>
            </a:extLst>
          </p:cNvPr>
          <p:cNvCxnSpPr/>
          <p:nvPr/>
        </p:nvCxnSpPr>
        <p:spPr>
          <a:xfrm flipV="1">
            <a:off x="762000" y="10043795"/>
            <a:ext cx="16097568" cy="304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dnadpis 16">
            <a:extLst>
              <a:ext uri="{FF2B5EF4-FFF2-40B4-BE49-F238E27FC236}">
                <a16:creationId xmlns:a16="http://schemas.microsoft.com/office/drawing/2014/main" id="{19056D1B-7380-48CC-82B5-F0A9F41E70C0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513013" y="6062583"/>
            <a:ext cx="15078075" cy="434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indent="0" eaLnBrk="1" hangingPunct="1">
              <a:buClr>
                <a:srgbClr val="D32D3F"/>
              </a:buClr>
            </a:pPr>
            <a:endParaRPr lang="cs-CZ" altLang="cs-CZ" sz="5400" dirty="0">
              <a:latin typeface="Cambria" panose="02040503050406030204" pitchFamily="18" charset="0"/>
            </a:endParaRPr>
          </a:p>
          <a:p>
            <a:pPr marL="12700" indent="0" algn="ctr" eaLnBrk="1" hangingPunct="1">
              <a:buClr>
                <a:srgbClr val="D32D3F"/>
              </a:buClr>
            </a:pPr>
            <a:endParaRPr lang="cs-CZ" sz="5400" dirty="0">
              <a:latin typeface="Cambria" panose="02040503050406030204" pitchFamily="18" charset="0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en-GB" altLang="cs-CZ" sz="5400" dirty="0">
              <a:latin typeface="Cambria" panose="02040503050406030204" pitchFamily="18" charset="0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cs-CZ" altLang="cs-CZ" sz="5400" dirty="0">
              <a:latin typeface="Cambria" panose="02040503050406030204" pitchFamily="18" charset="0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cs-CZ" altLang="cs-CZ" sz="5400" dirty="0">
              <a:latin typeface="Cambria" panose="02040503050406030204" pitchFamily="18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D5F48BCA-29ED-43AB-B699-E2935AA91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5251" y="7271278"/>
            <a:ext cx="12699631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cs-CZ" altLang="cs-CZ" sz="5400" dirty="0" smtClean="0">
                <a:latin typeface="Cambria" panose="02040503050406030204" pitchFamily="18" charset="0"/>
              </a:rPr>
              <a:t>Mgr. Jan Jindra</a:t>
            </a:r>
          </a:p>
          <a:p>
            <a:pPr algn="ctr" eaLnBrk="1" hangingPunct="1"/>
            <a:r>
              <a:rPr lang="cs-CZ" altLang="cs-CZ" sz="5400" dirty="0" smtClean="0">
                <a:latin typeface="Cambria" panose="02040503050406030204" pitchFamily="18" charset="0"/>
              </a:rPr>
              <a:t>Pověřenec pro ochranu osobních údajů UK</a:t>
            </a:r>
          </a:p>
          <a:p>
            <a:pPr algn="ctr" eaLnBrk="1" hangingPunct="1"/>
            <a:r>
              <a:rPr lang="cs-CZ" altLang="cs-CZ" sz="5400" dirty="0" smtClean="0">
                <a:latin typeface="Cambria" panose="02040503050406030204" pitchFamily="18" charset="0"/>
              </a:rPr>
              <a:t>e-mail: gdpr@cuni.cz</a:t>
            </a:r>
            <a:endParaRPr lang="cs-CZ" altLang="cs-CZ" sz="5400" dirty="0">
              <a:latin typeface="Cambria" panose="02040503050406030204" pitchFamily="18" charset="0"/>
            </a:endParaRPr>
          </a:p>
          <a:p>
            <a:pPr algn="ctr" eaLnBrk="1" hangingPunct="1"/>
            <a:endParaRPr lang="cs-CZ" altLang="cs-CZ" sz="3600" dirty="0">
              <a:latin typeface="Cambria" panose="02040503050406030204" pitchFamily="18" charset="0"/>
            </a:endParaRPr>
          </a:p>
        </p:txBody>
      </p:sp>
      <p:sp>
        <p:nvSpPr>
          <p:cNvPr id="13" name="Podnadpis 2">
            <a:extLst>
              <a:ext uri="{FF2B5EF4-FFF2-40B4-BE49-F238E27FC236}">
                <a16:creationId xmlns:a16="http://schemas.microsoft.com/office/drawing/2014/main" id="{6D5567CD-3DEE-42A5-821C-8C816A859D63}"/>
              </a:ext>
            </a:extLst>
          </p:cNvPr>
          <p:cNvSpPr>
            <a:spLocks noGrp="1"/>
          </p:cNvSpPr>
          <p:nvPr/>
        </p:nvSpPr>
        <p:spPr>
          <a:xfrm>
            <a:off x="647632" y="10147326"/>
            <a:ext cx="15078075" cy="916914"/>
          </a:xfrm>
        </p:spPr>
        <p:txBody>
          <a:bodyPr/>
          <a:lstStyle>
            <a:lvl1pPr marL="0" indent="0" algn="ctr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None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indent="0" algn="ctr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None/>
              <a:defRPr sz="2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4400" b="1" dirty="0">
                <a:latin typeface="Cambria" panose="02040503050406030204" pitchFamily="18" charset="0"/>
              </a:rPr>
              <a:t>Univerzita Karlova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9A12066B-92AF-4437-8CFF-1DA26377870E}"/>
              </a:ext>
            </a:extLst>
          </p:cNvPr>
          <p:cNvSpPr txBox="1">
            <a:spLocks/>
          </p:cNvSpPr>
          <p:nvPr/>
        </p:nvSpPr>
        <p:spPr>
          <a:xfrm>
            <a:off x="954262" y="6276800"/>
            <a:ext cx="17386060" cy="7802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>
              <a:defRPr sz="54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algn="ctr"/>
            <a:r>
              <a:rPr lang="cs-CZ" dirty="0" smtClean="0">
                <a:solidFill>
                  <a:schemeClr val="tx1"/>
                </a:solidFill>
              </a:rPr>
              <a:t>Děkuji Vám za pozornost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9AC8A29E-264C-466C-883A-4C8E99C151BC}"/>
              </a:ext>
            </a:extLst>
          </p:cNvPr>
          <p:cNvCxnSpPr/>
          <p:nvPr/>
        </p:nvCxnSpPr>
        <p:spPr>
          <a:xfrm>
            <a:off x="647632" y="10008376"/>
            <a:ext cx="1635669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9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Vlastní 1">
      <a:dk1>
        <a:srgbClr val="171616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bout UK_prezentace">
      <a:majorFont>
        <a:latin typeface="Gill Sans"/>
        <a:ea typeface=""/>
        <a:cs typeface=""/>
      </a:majorFont>
      <a:minorFont>
        <a:latin typeface="Gill Sans MT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2660</TotalTime>
  <Words>609</Words>
  <Application>Microsoft Office PowerPoint</Application>
  <PresentationFormat>Vlastní</PresentationFormat>
  <Paragraphs>77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Gill Sans</vt:lpstr>
      <vt:lpstr>Gill Sans MT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Podzimek</dc:creator>
  <cp:lastModifiedBy>Jan Jindra</cp:lastModifiedBy>
  <cp:revision>216</cp:revision>
  <cp:lastPrinted>2018-07-10T05:45:02Z</cp:lastPrinted>
  <dcterms:created xsi:type="dcterms:W3CDTF">2017-06-20T08:09:59Z</dcterms:created>
  <dcterms:modified xsi:type="dcterms:W3CDTF">2020-04-29T18:42:51Z</dcterms:modified>
</cp:coreProperties>
</file>