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907" userDrawn="1">
          <p15:clr>
            <a:srgbClr val="A4A3A4"/>
          </p15:clr>
        </p15:guide>
        <p15:guide id="3" pos="2132" userDrawn="1">
          <p15:clr>
            <a:srgbClr val="A4A3A4"/>
          </p15:clr>
        </p15:guide>
        <p15:guide id="4" pos="3379" userDrawn="1">
          <p15:clr>
            <a:srgbClr val="A4A3A4"/>
          </p15:clr>
        </p15:guide>
        <p15:guide id="5" pos="46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518A9-2117-4747-BE36-6448AC6CAFF9}" v="54" dt="2020-04-28T15:12:28.1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6843" autoAdjust="0"/>
  </p:normalViewPr>
  <p:slideViewPr>
    <p:cSldViewPr snapToGrid="0" showGuides="1">
      <p:cViewPr varScale="1">
        <p:scale>
          <a:sx n="81" d="100"/>
          <a:sy n="81" d="100"/>
        </p:scale>
        <p:origin x="1195" y="72"/>
      </p:cViewPr>
      <p:guideLst>
        <p:guide orient="horz" pos="3657"/>
        <p:guide pos="907"/>
        <p:guide pos="2132"/>
        <p:guide pos="3379"/>
        <p:guide pos="46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a Peigerová" userId="3b0d630294515c8c" providerId="LiveId" clId="{885518A9-2117-4747-BE36-6448AC6CAFF9}"/>
    <pc:docChg chg="undo custSel addSld delSld modSld sldOrd">
      <pc:chgData name="Michaela Peigerová" userId="3b0d630294515c8c" providerId="LiveId" clId="{885518A9-2117-4747-BE36-6448AC6CAFF9}" dt="2020-04-28T16:09:52.504" v="1370" actId="20577"/>
      <pc:docMkLst>
        <pc:docMk/>
      </pc:docMkLst>
      <pc:sldChg chg="modSp">
        <pc:chgData name="Michaela Peigerová" userId="3b0d630294515c8c" providerId="LiveId" clId="{885518A9-2117-4747-BE36-6448AC6CAFF9}" dt="2020-04-27T18:48:18.282" v="878" actId="20577"/>
        <pc:sldMkLst>
          <pc:docMk/>
          <pc:sldMk cId="367880358" sldId="257"/>
        </pc:sldMkLst>
        <pc:spChg chg="mod">
          <ac:chgData name="Michaela Peigerová" userId="3b0d630294515c8c" providerId="LiveId" clId="{885518A9-2117-4747-BE36-6448AC6CAFF9}" dt="2020-04-27T18:48:18.282" v="878" actId="20577"/>
          <ac:spMkLst>
            <pc:docMk/>
            <pc:sldMk cId="367880358" sldId="257"/>
            <ac:spMk id="3" creationId="{00000000-0000-0000-0000-000000000000}"/>
          </ac:spMkLst>
        </pc:spChg>
      </pc:sldChg>
      <pc:sldChg chg="del">
        <pc:chgData name="Michaela Peigerová" userId="3b0d630294515c8c" providerId="LiveId" clId="{885518A9-2117-4747-BE36-6448AC6CAFF9}" dt="2020-04-27T15:07:39.356" v="835" actId="2696"/>
        <pc:sldMkLst>
          <pc:docMk/>
          <pc:sldMk cId="3096456035" sldId="258"/>
        </pc:sldMkLst>
      </pc:sldChg>
      <pc:sldChg chg="del">
        <pc:chgData name="Michaela Peigerová" userId="3b0d630294515c8c" providerId="LiveId" clId="{885518A9-2117-4747-BE36-6448AC6CAFF9}" dt="2020-04-27T15:07:44.527" v="836" actId="2696"/>
        <pc:sldMkLst>
          <pc:docMk/>
          <pc:sldMk cId="1319426688" sldId="260"/>
        </pc:sldMkLst>
      </pc:sldChg>
      <pc:sldChg chg="ord">
        <pc:chgData name="Michaela Peigerová" userId="3b0d630294515c8c" providerId="LiveId" clId="{885518A9-2117-4747-BE36-6448AC6CAFF9}" dt="2020-04-27T15:46:05.621" v="856" actId="20578"/>
        <pc:sldMkLst>
          <pc:docMk/>
          <pc:sldMk cId="3977480938" sldId="261"/>
        </pc:sldMkLst>
      </pc:sldChg>
      <pc:sldChg chg="modSp modAnim">
        <pc:chgData name="Michaela Peigerová" userId="3b0d630294515c8c" providerId="LiveId" clId="{885518A9-2117-4747-BE36-6448AC6CAFF9}" dt="2020-04-28T12:15:04.249" v="999"/>
        <pc:sldMkLst>
          <pc:docMk/>
          <pc:sldMk cId="93697328" sldId="262"/>
        </pc:sldMkLst>
        <pc:spChg chg="mod">
          <ac:chgData name="Michaela Peigerová" userId="3b0d630294515c8c" providerId="LiveId" clId="{885518A9-2117-4747-BE36-6448AC6CAFF9}" dt="2020-04-28T12:15:04.249" v="999"/>
          <ac:spMkLst>
            <pc:docMk/>
            <pc:sldMk cId="93697328" sldId="262"/>
            <ac:spMk id="3" creationId="{C0098418-1EEB-4E99-A5ED-BB984217F7E6}"/>
          </ac:spMkLst>
        </pc:spChg>
      </pc:sldChg>
      <pc:sldChg chg="addSp delSp modSp new">
        <pc:chgData name="Michaela Peigerová" userId="3b0d630294515c8c" providerId="LiveId" clId="{885518A9-2117-4747-BE36-6448AC6CAFF9}" dt="2020-04-28T12:19:11.181" v="1026" actId="20577"/>
        <pc:sldMkLst>
          <pc:docMk/>
          <pc:sldMk cId="178856546" sldId="263"/>
        </pc:sldMkLst>
        <pc:spChg chg="mod">
          <ac:chgData name="Michaela Peigerová" userId="3b0d630294515c8c" providerId="LiveId" clId="{885518A9-2117-4747-BE36-6448AC6CAFF9}" dt="2020-04-27T19:35:21.582" v="889" actId="20577"/>
          <ac:spMkLst>
            <pc:docMk/>
            <pc:sldMk cId="178856546" sldId="263"/>
            <ac:spMk id="2" creationId="{C4358789-E1C2-40EA-8A46-E37D78593966}"/>
          </ac:spMkLst>
        </pc:spChg>
        <pc:spChg chg="mod">
          <ac:chgData name="Michaela Peigerová" userId="3b0d630294515c8c" providerId="LiveId" clId="{885518A9-2117-4747-BE36-6448AC6CAFF9}" dt="2020-04-28T12:19:11.181" v="1026" actId="20577"/>
          <ac:spMkLst>
            <pc:docMk/>
            <pc:sldMk cId="178856546" sldId="263"/>
            <ac:spMk id="3" creationId="{E1FD8CD6-6293-4A0A-B4FA-FA9981A26364}"/>
          </ac:spMkLst>
        </pc:spChg>
        <pc:spChg chg="add del">
          <ac:chgData name="Michaela Peigerová" userId="3b0d630294515c8c" providerId="LiveId" clId="{885518A9-2117-4747-BE36-6448AC6CAFF9}" dt="2020-04-27T19:34:56.859" v="882"/>
          <ac:spMkLst>
            <pc:docMk/>
            <pc:sldMk cId="178856546" sldId="263"/>
            <ac:spMk id="5" creationId="{12420F3E-FD34-4857-B23A-9333F57977FE}"/>
          </ac:spMkLst>
        </pc:spChg>
      </pc:sldChg>
      <pc:sldChg chg="modSp new">
        <pc:chgData name="Michaela Peigerová" userId="3b0d630294515c8c" providerId="LiveId" clId="{885518A9-2117-4747-BE36-6448AC6CAFF9}" dt="2020-04-27T19:35:52.371" v="895" actId="20577"/>
        <pc:sldMkLst>
          <pc:docMk/>
          <pc:sldMk cId="2897529801" sldId="264"/>
        </pc:sldMkLst>
        <pc:spChg chg="mod">
          <ac:chgData name="Michaela Peigerová" userId="3b0d630294515c8c" providerId="LiveId" clId="{885518A9-2117-4747-BE36-6448AC6CAFF9}" dt="2020-04-27T19:35:52.371" v="895" actId="20577"/>
          <ac:spMkLst>
            <pc:docMk/>
            <pc:sldMk cId="2897529801" sldId="264"/>
            <ac:spMk id="2" creationId="{91823E7B-2218-4B30-857C-086C4F763ACA}"/>
          </ac:spMkLst>
        </pc:spChg>
        <pc:spChg chg="mod">
          <ac:chgData name="Michaela Peigerová" userId="3b0d630294515c8c" providerId="LiveId" clId="{885518A9-2117-4747-BE36-6448AC6CAFF9}" dt="2020-04-27T19:35:47.135" v="892"/>
          <ac:spMkLst>
            <pc:docMk/>
            <pc:sldMk cId="2897529801" sldId="264"/>
            <ac:spMk id="3" creationId="{84D24BB2-E801-4957-97EC-B23038AEED6F}"/>
          </ac:spMkLst>
        </pc:spChg>
      </pc:sldChg>
      <pc:sldChg chg="modSp new">
        <pc:chgData name="Michaela Peigerová" userId="3b0d630294515c8c" providerId="LiveId" clId="{885518A9-2117-4747-BE36-6448AC6CAFF9}" dt="2020-04-28T08:50:12.702" v="995" actId="20577"/>
        <pc:sldMkLst>
          <pc:docMk/>
          <pc:sldMk cId="951837266" sldId="265"/>
        </pc:sldMkLst>
        <pc:spChg chg="mod">
          <ac:chgData name="Michaela Peigerová" userId="3b0d630294515c8c" providerId="LiveId" clId="{885518A9-2117-4747-BE36-6448AC6CAFF9}" dt="2020-04-27T19:36:28.029" v="903" actId="20577"/>
          <ac:spMkLst>
            <pc:docMk/>
            <pc:sldMk cId="951837266" sldId="265"/>
            <ac:spMk id="2" creationId="{630E1C66-AA43-4733-8C2C-0EFB9EA48649}"/>
          </ac:spMkLst>
        </pc:spChg>
        <pc:spChg chg="mod">
          <ac:chgData name="Michaela Peigerová" userId="3b0d630294515c8c" providerId="LiveId" clId="{885518A9-2117-4747-BE36-6448AC6CAFF9}" dt="2020-04-28T08:50:12.702" v="995" actId="20577"/>
          <ac:spMkLst>
            <pc:docMk/>
            <pc:sldMk cId="951837266" sldId="265"/>
            <ac:spMk id="3" creationId="{2E73A254-F694-4670-844E-5513AA022D4C}"/>
          </ac:spMkLst>
        </pc:spChg>
      </pc:sldChg>
      <pc:sldChg chg="modSp new">
        <pc:chgData name="Michaela Peigerová" userId="3b0d630294515c8c" providerId="LiveId" clId="{885518A9-2117-4747-BE36-6448AC6CAFF9}" dt="2020-04-28T16:09:52.504" v="1370" actId="20577"/>
        <pc:sldMkLst>
          <pc:docMk/>
          <pc:sldMk cId="2898859182" sldId="266"/>
        </pc:sldMkLst>
        <pc:spChg chg="mod">
          <ac:chgData name="Michaela Peigerová" userId="3b0d630294515c8c" providerId="LiveId" clId="{885518A9-2117-4747-BE36-6448AC6CAFF9}" dt="2020-04-28T07:05:27.397" v="907" actId="20577"/>
          <ac:spMkLst>
            <pc:docMk/>
            <pc:sldMk cId="2898859182" sldId="266"/>
            <ac:spMk id="2" creationId="{F43853CA-8F8B-4208-B8E0-C1AA109E3D67}"/>
          </ac:spMkLst>
        </pc:spChg>
        <pc:spChg chg="mod">
          <ac:chgData name="Michaela Peigerová" userId="3b0d630294515c8c" providerId="LiveId" clId="{885518A9-2117-4747-BE36-6448AC6CAFF9}" dt="2020-04-28T16:09:52.504" v="1370" actId="20577"/>
          <ac:spMkLst>
            <pc:docMk/>
            <pc:sldMk cId="2898859182" sldId="266"/>
            <ac:spMk id="3" creationId="{0148E002-167F-4628-9B84-AC57E4FCB6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26128-E6F4-4423-8FD5-3E79F44F0350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51EE1-A014-4F2F-96E8-7CB9DB5330A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9472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C28F8-2A4C-4B5C-AD71-7E3F3501D1B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D27D2-B476-4B72-8499-8079863770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64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576000" y="1224000"/>
            <a:ext cx="5868000" cy="1522800"/>
          </a:xfrm>
        </p:spPr>
        <p:txBody>
          <a:bodyPr lIns="0" tIns="0" rIns="0" bIns="0" anchor="b">
            <a:noAutofit/>
          </a:bodyPr>
          <a:lstStyle>
            <a:lvl1pPr algn="l">
              <a:defRPr sz="34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</a:t>
            </a:r>
            <a:br>
              <a:rPr lang="cs-CZ" dirty="0"/>
            </a:br>
            <a:r>
              <a:rPr lang="cs-CZ" dirty="0"/>
              <a:t>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76000" y="6022800"/>
            <a:ext cx="3886272" cy="41520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16964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7199" y="1825625"/>
            <a:ext cx="7886700" cy="4351338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804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750" y="944563"/>
            <a:ext cx="7886700" cy="609917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2100" baseline="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71507400"/>
              </p:ext>
            </p:extLst>
          </p:nvPr>
        </p:nvGraphicFramePr>
        <p:xfrm>
          <a:off x="547199" y="3546686"/>
          <a:ext cx="78867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3532208531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44615953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82864684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7133029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500415985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800194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26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755881"/>
                  </a:ext>
                </a:extLst>
              </a:tr>
            </a:tbl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7199" y="1825625"/>
            <a:ext cx="8201514" cy="1472776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idx="14"/>
          </p:nvPr>
        </p:nvSpPr>
        <p:spPr>
          <a:xfrm>
            <a:off x="539750" y="4636559"/>
            <a:ext cx="8201514" cy="1472776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342755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47199" y="1849437"/>
            <a:ext cx="3867150" cy="435133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0723" y="1849437"/>
            <a:ext cx="3867150" cy="435133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9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1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60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65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47199" y="936001"/>
            <a:ext cx="8128627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720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70924" y="101217"/>
            <a:ext cx="373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23BD8D3-A9DD-40CB-A396-ADCE34852C7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507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8" r:id="rId5"/>
    <p:sldLayoutId id="2147483679" r:id="rId6"/>
    <p:sldLayoutId id="2147483677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 cap="all" baseline="0">
          <a:solidFill>
            <a:srgbClr val="428D9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 userDrawn="1">
          <p15:clr>
            <a:srgbClr val="F26B43"/>
          </p15:clr>
        </p15:guide>
        <p15:guide id="2" pos="5534" userDrawn="1">
          <p15:clr>
            <a:srgbClr val="F26B43"/>
          </p15:clr>
        </p15:guide>
        <p15:guide id="3" orient="horz" pos="595" userDrawn="1">
          <p15:clr>
            <a:srgbClr val="F26B43"/>
          </p15:clr>
        </p15:guide>
        <p15:guide id="4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z/maps/place/Karmelitsk%C3%A1+529/5,+118+00+Praha+1-Mal%C3%A1+Strana/@50.0852785,14.401439,17z/data=!3m1!4b1!4m5!3m4!1s0x470b94e3028a6d63:0xc245e5c6bd645e50!8m2!3d50.0852785!4d14.4036277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76001" y="1224000"/>
            <a:ext cx="5400594" cy="1522800"/>
          </a:xfrm>
        </p:spPr>
        <p:txBody>
          <a:bodyPr/>
          <a:lstStyle/>
          <a:p>
            <a:r>
              <a:rPr lang="cs-CZ" dirty="0"/>
              <a:t>Zákon o zvláštních pravidlech pro vzdělávání a rozhodování na vysokých školách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616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7199" y="936000"/>
            <a:ext cx="8128627" cy="817385"/>
          </a:xfrm>
        </p:spPr>
        <p:txBody>
          <a:bodyPr>
            <a:normAutofit fontScale="90000"/>
          </a:bodyPr>
          <a:lstStyle/>
          <a:p>
            <a:r>
              <a:rPr lang="cs-CZ" dirty="0"/>
              <a:t>Zákon č. 188/2020 Sb., o zvláštních pravidlech pro vzdělávání a rozhodování na vysokých školách v roce 2020 a o posuzování doby studia pro účely dalších zákonů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cs-CZ" dirty="0"/>
          </a:p>
          <a:p>
            <a:pPr lvl="0"/>
            <a:r>
              <a:rPr lang="cs-CZ" dirty="0"/>
              <a:t>§ 1 Působnost zákona</a:t>
            </a:r>
          </a:p>
          <a:p>
            <a:pPr lvl="0"/>
            <a:r>
              <a:rPr lang="cs-CZ" dirty="0"/>
              <a:t>§ 2 Zohlednění narušení studia</a:t>
            </a:r>
          </a:p>
          <a:p>
            <a:pPr lvl="0"/>
            <a:r>
              <a:rPr lang="cs-CZ" dirty="0"/>
              <a:t>§ 3 Přijímání ke studiu</a:t>
            </a:r>
          </a:p>
          <a:p>
            <a:r>
              <a:rPr lang="cs-CZ" dirty="0"/>
              <a:t>§ 4 Přijetí ke studiu</a:t>
            </a:r>
          </a:p>
          <a:p>
            <a:r>
              <a:rPr lang="cs-CZ" dirty="0"/>
              <a:t>§ 5 Státní zkoušky</a:t>
            </a:r>
          </a:p>
          <a:p>
            <a:r>
              <a:rPr lang="cs-CZ" dirty="0"/>
              <a:t>§ 6 Průběh studia a harmonogram akademického roku</a:t>
            </a:r>
          </a:p>
          <a:p>
            <a:r>
              <a:rPr lang="cs-CZ" dirty="0"/>
              <a:t>§ 7 Orgány vysoké školy</a:t>
            </a:r>
          </a:p>
          <a:p>
            <a:r>
              <a:rPr lang="cs-CZ" dirty="0"/>
              <a:t>§ 8 Doba studia pro účely dalších zákonů </a:t>
            </a:r>
          </a:p>
          <a:p>
            <a:r>
              <a:rPr lang="cs-CZ" dirty="0"/>
              <a:t>§ 9 Účinnost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88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5DC5F8-F107-4672-9D88-0194309B4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Metodický výklad zákona o zvláštních pravidlech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B8F132-6407-4ED3-B25D-C2ED54E05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Přijímací řízení a zápis ke studiu</a:t>
            </a:r>
          </a:p>
          <a:p>
            <a:pPr lvl="2"/>
            <a:r>
              <a:rPr lang="cs-CZ" sz="1400" dirty="0"/>
              <a:t>Termín a podmínky přijímacího řízení</a:t>
            </a:r>
          </a:p>
          <a:p>
            <a:pPr lvl="2"/>
            <a:r>
              <a:rPr lang="cs-CZ" sz="1400" dirty="0"/>
              <a:t>Podmínečné přijetí a zápis ke studiu</a:t>
            </a:r>
          </a:p>
          <a:p>
            <a:pPr marL="432000" lvl="2" indent="0">
              <a:buNone/>
            </a:pPr>
            <a:endParaRPr lang="cs-CZ" sz="800" dirty="0"/>
          </a:p>
          <a:p>
            <a:r>
              <a:rPr lang="cs-CZ" dirty="0"/>
              <a:t>Výuka a ukončování předmětů/studia </a:t>
            </a:r>
          </a:p>
          <a:p>
            <a:pPr lvl="2"/>
            <a:r>
              <a:rPr lang="cs-CZ" sz="1400" dirty="0"/>
              <a:t>Organizace akademického roku</a:t>
            </a:r>
          </a:p>
          <a:p>
            <a:pPr lvl="2"/>
            <a:r>
              <a:rPr lang="cs-CZ" sz="1400" dirty="0"/>
              <a:t>Průběh výuka a ukončování předmětů</a:t>
            </a:r>
          </a:p>
          <a:p>
            <a:pPr lvl="2"/>
            <a:r>
              <a:rPr lang="cs-CZ" sz="1400" dirty="0"/>
              <a:t>Státní zkoušky předepsané na závěr studia</a:t>
            </a:r>
          </a:p>
          <a:p>
            <a:pPr marL="432000" lvl="2" indent="0">
              <a:buNone/>
            </a:pPr>
            <a:endParaRPr lang="cs-CZ" sz="800" dirty="0"/>
          </a:p>
          <a:p>
            <a:r>
              <a:rPr lang="cs-CZ" dirty="0"/>
              <a:t>Doba studia</a:t>
            </a:r>
          </a:p>
          <a:p>
            <a:pPr lvl="2"/>
            <a:r>
              <a:rPr lang="cs-CZ" sz="1400" dirty="0"/>
              <a:t>Poplatky</a:t>
            </a:r>
          </a:p>
          <a:p>
            <a:pPr lvl="2"/>
            <a:r>
              <a:rPr lang="cs-CZ" sz="1400" dirty="0"/>
              <a:t>Maximální doba studia</a:t>
            </a:r>
          </a:p>
          <a:p>
            <a:pPr lvl="2"/>
            <a:r>
              <a:rPr lang="cs-CZ" sz="1400" dirty="0"/>
              <a:t>Úhrady zdravotního pojištění</a:t>
            </a:r>
          </a:p>
          <a:p>
            <a:pPr marL="432000" lvl="2" indent="0">
              <a:buNone/>
            </a:pPr>
            <a:endParaRPr lang="cs-CZ" sz="800" dirty="0"/>
          </a:p>
          <a:p>
            <a:r>
              <a:rPr lang="cs-CZ" dirty="0"/>
              <a:t>Orgány vysoké školy</a:t>
            </a:r>
          </a:p>
          <a:p>
            <a:pPr lvl="2"/>
            <a:r>
              <a:rPr lang="cs-CZ" sz="1400" dirty="0"/>
              <a:t>Jednání a hlasování</a:t>
            </a:r>
          </a:p>
          <a:p>
            <a:pPr lvl="2"/>
            <a:r>
              <a:rPr lang="cs-CZ" sz="1400" dirty="0"/>
              <a:t>Funkční období</a:t>
            </a:r>
            <a:endParaRPr lang="cs-CZ" dirty="0"/>
          </a:p>
          <a:p>
            <a:pPr marL="432000" lvl="2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E9DB229-AD80-4C07-B7A6-387A5DB5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748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97DDD6-375D-4917-9B50-7B6F26F48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FAQ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098418-1EEB-4E99-A5ED-BB984217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Student v lednu 2020 překročil standardní dobu studia plus jeden rok, a byl mu proto vyměřen poplatek za tzv. delší studium (§ 58 odst. 3 ZVŠ). </a:t>
            </a:r>
            <a:r>
              <a:rPr lang="pl-PL" dirty="0"/>
              <a:t>Bude platit poplatky i během "doby narušeného studia", tedy od 31.3. 2020 dále?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689E6E2-3EE3-4CD1-ACBA-F30379056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69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358789-E1C2-40EA-8A46-E37D78593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FAQ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FD8CD6-6293-4A0A-B4FA-FA9981A26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vysoké škole vyučující již vypisují zkouškové termíny avizované jako distanční i na červen. Bude možné tyto termíny realizovat distančně, i když v době konání termínu již bude umožněno hromadné zkoušení prezenčně?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533ED19-4C2D-4EDC-AE72-977663D0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85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23E7B-2218-4B30-857C-086C4F763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FAQ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D24BB2-E801-4957-97EC-B23038AEE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této době je umožněna prezenční účast na státních závěrečných zkouškách v maximálním počtu 5 osob. Podle Studijního a zkušebního řádu se státnice konají před 5člennou komisí. Je možné uskutečnit za těchto podmínek prezenční státnice?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634D1DB-0E78-4FE8-998B-AF30B0D7B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7529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0E1C66-AA43-4733-8C2C-0EFB9EA48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FAQ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73A254-F694-4670-844E-5513AA022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Akademickému senátu fakulty skončilo funkční období 31. března 2020. V únoru 2020 proběhly volby, z nichž vzešel nový akademický senát, který však zatím neměl svoji ustavující schůzi. Kdy se ujme svojí funkce? 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6631DAF-CCE4-4CC6-8754-CC1A972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1837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3853CA-8F8B-4208-B8E0-C1AA109E3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Faq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48E002-167F-4628-9B84-AC57E4FCB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Je </a:t>
            </a:r>
            <a:r>
              <a:rPr lang="cs-CZ" dirty="0"/>
              <a:t>povinnost vysoké školy podmíněně zapsaného studenta zanést do matriky, nebo je to možné udělat až po uplynutí té lhůty 45 dní?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A284E3C-98EC-43FD-A6B0-6EBE9019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8859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63" y="5429351"/>
            <a:ext cx="373569" cy="37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39831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Vlastní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8D9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340</Words>
  <Application>Microsoft Office PowerPoint</Application>
  <PresentationFormat>Předvádění na obrazovce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Vlastní návrh</vt:lpstr>
      <vt:lpstr>Zákon o zvláštních pravidlech pro vzdělávání a rozhodování na vysokých školách</vt:lpstr>
      <vt:lpstr>Zákon č. 188/2020 Sb., o zvláštních pravidlech pro vzdělávání a rozhodování na vysokých školách v roce 2020 a o posuzování doby studia pro účely dalších zákonů</vt:lpstr>
      <vt:lpstr>Metodický výklad zákona o zvláštních pravidlech</vt:lpstr>
      <vt:lpstr>FAQ</vt:lpstr>
      <vt:lpstr>FAQ</vt:lpstr>
      <vt:lpstr>FAQ</vt:lpstr>
      <vt:lpstr>FAQ</vt:lpstr>
      <vt:lpstr>Faq</vt:lpstr>
      <vt:lpstr>Prezentace aplikace PowerPoint</vt:lpstr>
    </vt:vector>
  </TitlesOfParts>
  <Company>Ministerstvo školství, mládeže a tělovýchovy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Kuchařová Veronika</dc:creator>
  <cp:lastModifiedBy>Michaela Peigerová</cp:lastModifiedBy>
  <cp:revision>60</cp:revision>
  <dcterms:created xsi:type="dcterms:W3CDTF">2018-05-30T11:05:07Z</dcterms:created>
  <dcterms:modified xsi:type="dcterms:W3CDTF">2020-04-28T16:09:59Z</dcterms:modified>
</cp:coreProperties>
</file>