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73" r:id="rId1"/>
  </p:sldMasterIdLst>
  <p:notesMasterIdLst>
    <p:notesMasterId r:id="rId50"/>
  </p:notesMasterIdLst>
  <p:handoutMasterIdLst>
    <p:handoutMasterId r:id="rId51"/>
  </p:handoutMasterIdLst>
  <p:sldIdLst>
    <p:sldId id="530" r:id="rId2"/>
    <p:sldId id="528" r:id="rId3"/>
    <p:sldId id="529" r:id="rId4"/>
    <p:sldId id="444" r:id="rId5"/>
    <p:sldId id="482" r:id="rId6"/>
    <p:sldId id="492" r:id="rId7"/>
    <p:sldId id="544" r:id="rId8"/>
    <p:sldId id="521" r:id="rId9"/>
    <p:sldId id="500" r:id="rId10"/>
    <p:sldId id="495" r:id="rId11"/>
    <p:sldId id="498" r:id="rId12"/>
    <p:sldId id="497" r:id="rId13"/>
    <p:sldId id="496" r:id="rId14"/>
    <p:sldId id="527" r:id="rId15"/>
    <p:sldId id="501" r:id="rId16"/>
    <p:sldId id="483" r:id="rId17"/>
    <p:sldId id="484" r:id="rId18"/>
    <p:sldId id="485" r:id="rId19"/>
    <p:sldId id="504" r:id="rId20"/>
    <p:sldId id="531" r:id="rId21"/>
    <p:sldId id="532" r:id="rId22"/>
    <p:sldId id="533" r:id="rId23"/>
    <p:sldId id="534" r:id="rId24"/>
    <p:sldId id="535" r:id="rId25"/>
    <p:sldId id="536" r:id="rId26"/>
    <p:sldId id="537" r:id="rId27"/>
    <p:sldId id="538" r:id="rId28"/>
    <p:sldId id="539" r:id="rId29"/>
    <p:sldId id="540" r:id="rId30"/>
    <p:sldId id="541" r:id="rId31"/>
    <p:sldId id="542" r:id="rId32"/>
    <p:sldId id="543" r:id="rId33"/>
    <p:sldId id="561" r:id="rId34"/>
    <p:sldId id="545" r:id="rId35"/>
    <p:sldId id="546" r:id="rId36"/>
    <p:sldId id="547" r:id="rId37"/>
    <p:sldId id="548" r:id="rId38"/>
    <p:sldId id="559" r:id="rId39"/>
    <p:sldId id="549" r:id="rId40"/>
    <p:sldId id="560" r:id="rId41"/>
    <p:sldId id="550" r:id="rId42"/>
    <p:sldId id="551" r:id="rId43"/>
    <p:sldId id="552" r:id="rId44"/>
    <p:sldId id="553" r:id="rId45"/>
    <p:sldId id="558" r:id="rId46"/>
    <p:sldId id="554" r:id="rId47"/>
    <p:sldId id="555" r:id="rId48"/>
    <p:sldId id="557" r:id="rId4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řeček Pavel, Ing." initials="KPI" lastIdx="1" clrIdx="0">
    <p:extLst>
      <p:ext uri="{19B8F6BF-5375-455C-9EA6-DF929625EA0E}">
        <p15:presenceInfo xmlns:p15="http://schemas.microsoft.com/office/powerpoint/2012/main" userId="S-1-5-21-1024343765-948047755-1557874966-210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snapToGrid="0">
      <p:cViewPr varScale="1">
        <p:scale>
          <a:sx n="86" d="100"/>
          <a:sy n="86" d="100"/>
        </p:scale>
        <p:origin x="57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79FFFE37-5B72-41CD-A3D0-D4A2922361B1}" type="datetimeFigureOut">
              <a:rPr lang="cs-CZ" smtClean="0"/>
              <a:t>14.05.2020</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BB951891-3EBD-45A6-8A7F-A43C96ABE344}" type="slidenum">
              <a:rPr lang="cs-CZ" smtClean="0"/>
              <a:t>‹#›</a:t>
            </a:fld>
            <a:endParaRPr lang="cs-CZ"/>
          </a:p>
        </p:txBody>
      </p:sp>
    </p:spTree>
    <p:extLst>
      <p:ext uri="{BB962C8B-B14F-4D97-AF65-F5344CB8AC3E}">
        <p14:creationId xmlns:p14="http://schemas.microsoft.com/office/powerpoint/2010/main" val="1921089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F2C9A5B-1EE5-41B1-A14D-0086EB452C30}" type="datetimeFigureOut">
              <a:rPr lang="cs-CZ" smtClean="0"/>
              <a:t>14.05.2020</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5375547-E490-4E46-896A-3B9E014CC759}" type="slidenum">
              <a:rPr lang="cs-CZ" smtClean="0"/>
              <a:t>‹#›</a:t>
            </a:fld>
            <a:endParaRPr lang="cs-CZ"/>
          </a:p>
        </p:txBody>
      </p:sp>
    </p:spTree>
    <p:extLst>
      <p:ext uri="{BB962C8B-B14F-4D97-AF65-F5344CB8AC3E}">
        <p14:creationId xmlns:p14="http://schemas.microsoft.com/office/powerpoint/2010/main" val="1883962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768000" y="1224000"/>
            <a:ext cx="7824000" cy="1522800"/>
          </a:xfrm>
        </p:spPr>
        <p:txBody>
          <a:bodyPr lIns="0" tIns="0" rIns="0" bIns="0" anchor="b">
            <a:noAutofit/>
          </a:bodyPr>
          <a:lstStyle>
            <a:lvl1pPr algn="l">
              <a:defRPr sz="3400" cap="small" baseline="0">
                <a:solidFill>
                  <a:srgbClr val="87888A"/>
                </a:solidFill>
                <a:latin typeface="Calibri" panose="020F0502020204030204" pitchFamily="34" charset="0"/>
              </a:defRPr>
            </a:lvl1pPr>
          </a:lstStyle>
          <a:p>
            <a:r>
              <a:rPr lang="cs-CZ" dirty="0"/>
              <a:t>Změny financování </a:t>
            </a:r>
            <a:br>
              <a:rPr lang="cs-CZ" dirty="0"/>
            </a:br>
            <a:r>
              <a:rPr lang="cs-CZ" dirty="0"/>
              <a:t>regionálního školství</a:t>
            </a:r>
          </a:p>
        </p:txBody>
      </p:sp>
      <p:sp>
        <p:nvSpPr>
          <p:cNvPr id="3" name="Podnadpis 2"/>
          <p:cNvSpPr>
            <a:spLocks noGrp="1"/>
          </p:cNvSpPr>
          <p:nvPr>
            <p:ph type="subTitle" idx="1"/>
          </p:nvPr>
        </p:nvSpPr>
        <p:spPr>
          <a:xfrm>
            <a:off x="768000" y="6022800"/>
            <a:ext cx="5181696" cy="415200"/>
          </a:xfrm>
        </p:spPr>
        <p:txBody>
          <a:bodyPr lIns="0" tIns="0" rIns="0" bIns="0"/>
          <a:lstStyle>
            <a:lvl1pPr marL="0" indent="0" algn="l">
              <a:lnSpc>
                <a:spcPct val="100000"/>
              </a:lnSpc>
              <a:spcBef>
                <a:spcPts val="0"/>
              </a:spcBef>
              <a:buNone/>
              <a:defRPr sz="1600" cap="small" baseline="0">
                <a:solidFill>
                  <a:srgbClr val="87888A"/>
                </a:solidFill>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159238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hasCustomPrompt="1"/>
          </p:nvPr>
        </p:nvSpPr>
        <p:spPr/>
        <p:txBody>
          <a:bodyPr/>
          <a:lstStyle/>
          <a:p>
            <a:r>
              <a:rPr lang="cs-CZ" dirty="0"/>
              <a:t>Aktuální stav přípravy změny financování </a:t>
            </a:r>
            <a:r>
              <a:rPr lang="cs-CZ" dirty="0" err="1"/>
              <a:t>RgŠ</a:t>
            </a:r>
            <a:endParaRPr lang="cs-CZ" dirty="0"/>
          </a:p>
        </p:txBody>
      </p:sp>
      <p:sp>
        <p:nvSpPr>
          <p:cNvPr id="3" name="Zástupný symbol pro obsah 2"/>
          <p:cNvSpPr>
            <a:spLocks noGrp="1"/>
          </p:cNvSpPr>
          <p:nvPr>
            <p:ph idx="1" hasCustomPrompt="1"/>
          </p:nvPr>
        </p:nvSpPr>
        <p:spPr>
          <a:xfrm>
            <a:off x="729599" y="1825625"/>
            <a:ext cx="10515600" cy="4351338"/>
          </a:xfrm>
        </p:spPr>
        <p:txBody>
          <a:bodyPr>
            <a:noAutofit/>
          </a:bodyPr>
          <a:lstStyle>
            <a:lvl1pPr>
              <a:defRPr/>
            </a:lvl1pPr>
            <a:lvl2pPr marL="108000" indent="0">
              <a:buNone/>
              <a:defRPr/>
            </a:lvl2pPr>
            <a:lvl3pPr marL="612000" indent="-180000">
              <a:defRPr/>
            </a:lvl3pPr>
            <a:lvl4pPr>
              <a:defRPr lang="cs-CZ" sz="1900" kern="1200" baseline="0" dirty="0" smtClean="0">
                <a:solidFill>
                  <a:schemeClr val="tx1"/>
                </a:solidFill>
                <a:latin typeface="Calibri Light" panose="020F0302020204030204" pitchFamily="34" charset="0"/>
                <a:ea typeface="+mn-ea"/>
                <a:cs typeface="+mn-cs"/>
              </a:defRPr>
            </a:lvl4pPr>
            <a:lvl5pPr marL="432000" indent="0">
              <a:buFont typeface="Arial" panose="020B0604020202020204" pitchFamily="34" charset="0"/>
              <a:buNone/>
              <a:defRPr baseline="0"/>
            </a:lvl5pPr>
            <a:lvl6pPr marL="1260000">
              <a:defRPr lang="cs-CZ" sz="1900" b="0" kern="1200" dirty="0" smtClean="0">
                <a:solidFill>
                  <a:schemeClr val="tx1"/>
                </a:solidFill>
                <a:latin typeface="+mj-lt"/>
                <a:ea typeface="+mn-ea"/>
                <a:cs typeface="+mn-cs"/>
              </a:defRPr>
            </a:lvl6pPr>
          </a:lstStyle>
          <a:p>
            <a:pPr lvl="0"/>
            <a:r>
              <a:rPr lang="cs-CZ" dirty="0"/>
              <a:t>zákon č. 167/2018 Sb. posunul účinnost změny financování o 1 rok, </a:t>
            </a:r>
            <a:br>
              <a:rPr lang="cs-CZ" dirty="0"/>
            </a:br>
            <a:r>
              <a:rPr lang="cs-CZ" dirty="0"/>
              <a:t>tj. na 1. ledna 2020</a:t>
            </a:r>
          </a:p>
          <a:p>
            <a:pPr lvl="0"/>
            <a:r>
              <a:rPr lang="cs-CZ" dirty="0"/>
              <a:t>rok 2019 – přechodový rok </a:t>
            </a:r>
          </a:p>
          <a:p>
            <a:pPr marL="612000" lvl="3" indent="-180000" algn="l" defTabSz="914400" rtl="0" eaLnBrk="1" latinLnBrk="0" hangingPunct="1">
              <a:lnSpc>
                <a:spcPct val="100000"/>
              </a:lnSpc>
              <a:spcBef>
                <a:spcPts val="0"/>
              </a:spcBef>
              <a:buFont typeface="Arial" panose="020B0604020202020204" pitchFamily="34" charset="0"/>
              <a:buChar char="•"/>
            </a:pPr>
            <a:r>
              <a:rPr lang="cs-CZ" dirty="0"/>
              <a:t>financování jako doposud (republikové a krajské normativy)</a:t>
            </a:r>
          </a:p>
          <a:p>
            <a:pPr lvl="3"/>
            <a:r>
              <a:rPr lang="cs-CZ" dirty="0"/>
              <a:t>doplněny 3 nové jednoroční rozvojové programy:</a:t>
            </a:r>
          </a:p>
          <a:p>
            <a:pPr lvl="4"/>
            <a:r>
              <a:rPr lang="cs-CZ" dirty="0"/>
              <a:t>	od 1. 1. 2019</a:t>
            </a:r>
          </a:p>
          <a:p>
            <a:pPr lvl="5"/>
            <a:r>
              <a:rPr lang="cs-CZ" dirty="0"/>
              <a:t>RP na vyrovnávání mezikrajových rozdílů v odměňování pedagogů </a:t>
            </a:r>
            <a:br>
              <a:rPr lang="cs-CZ" dirty="0"/>
            </a:br>
            <a:r>
              <a:rPr lang="cs-CZ" dirty="0"/>
              <a:t>v MŠ, ZŠ, ŠD a SŠ – peníze jsou již na školách </a:t>
            </a:r>
          </a:p>
          <a:p>
            <a:pPr lvl="5"/>
            <a:r>
              <a:rPr lang="cs-CZ" dirty="0"/>
              <a:t>RP pro MŠ (překryv a rozšíření provozu MŠ)</a:t>
            </a:r>
          </a:p>
          <a:p>
            <a:pPr lvl="4"/>
            <a:r>
              <a:rPr lang="cs-CZ" dirty="0"/>
              <a:t>	od 1. 9. 2019</a:t>
            </a:r>
          </a:p>
          <a:p>
            <a:pPr marL="1260000" lvl="5" indent="-228600" algn="l" defTabSz="914400" rtl="0" eaLnBrk="1" latinLnBrk="0" hangingPunct="1">
              <a:lnSpc>
                <a:spcPct val="90000"/>
              </a:lnSpc>
              <a:spcBef>
                <a:spcPts val="500"/>
              </a:spcBef>
              <a:buFont typeface="Arial" panose="020B0604020202020204" pitchFamily="34" charset="0"/>
              <a:buChar char="•"/>
            </a:pPr>
            <a:r>
              <a:rPr lang="cs-CZ" dirty="0"/>
              <a:t>RP pro ZŠ a SŠ na zohlednění náběhu </a:t>
            </a:r>
            <a:r>
              <a:rPr lang="cs-CZ" dirty="0" err="1"/>
              <a:t>PHmax</a:t>
            </a:r>
            <a:endParaRPr lang="cs-CZ" dirty="0"/>
          </a:p>
          <a:p>
            <a:pPr lvl="2"/>
            <a:endParaRPr lang="cs-CZ" dirty="0"/>
          </a:p>
        </p:txBody>
      </p:sp>
      <p:sp>
        <p:nvSpPr>
          <p:cNvPr id="6" name="Zástupný symbol pro číslo snímku 5"/>
          <p:cNvSpPr>
            <a:spLocks noGrp="1"/>
          </p:cNvSpPr>
          <p:nvPr>
            <p:ph type="sldNum" sz="quarter" idx="12"/>
          </p:nvPr>
        </p:nvSpPr>
        <p:spPr/>
        <p:txBody>
          <a:bodyPr/>
          <a:lstStyle/>
          <a:p>
            <a:fld id="{323BD8D3-A9DD-40CB-A396-ADCE34852C74}" type="slidenum">
              <a:rPr lang="cs-CZ" smtClean="0"/>
              <a:t>‹#›</a:t>
            </a:fld>
            <a:endParaRPr lang="cs-CZ" dirty="0"/>
          </a:p>
        </p:txBody>
      </p:sp>
    </p:spTree>
    <p:extLst>
      <p:ext uri="{BB962C8B-B14F-4D97-AF65-F5344CB8AC3E}">
        <p14:creationId xmlns:p14="http://schemas.microsoft.com/office/powerpoint/2010/main" val="2942523704"/>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ulka">
    <p:spTree>
      <p:nvGrpSpPr>
        <p:cNvPr id="1" name=""/>
        <p:cNvGrpSpPr/>
        <p:nvPr/>
      </p:nvGrpSpPr>
      <p:grpSpPr>
        <a:xfrm>
          <a:off x="0" y="0"/>
          <a:ext cx="0" cy="0"/>
          <a:chOff x="0" y="0"/>
          <a:chExt cx="0" cy="0"/>
        </a:xfrm>
      </p:grpSpPr>
      <p:sp>
        <p:nvSpPr>
          <p:cNvPr id="2" name="Nadpis 1"/>
          <p:cNvSpPr>
            <a:spLocks noGrp="1"/>
          </p:cNvSpPr>
          <p:nvPr>
            <p:ph type="title"/>
          </p:nvPr>
        </p:nvSpPr>
        <p:spPr>
          <a:xfrm>
            <a:off x="719667" y="944564"/>
            <a:ext cx="10515600" cy="609917"/>
          </a:xfrm>
        </p:spPr>
        <p:txBody>
          <a:bodyPr anchor="t" anchorCtr="0">
            <a:noAutofit/>
          </a:bodyPr>
          <a:lstStyle>
            <a:lvl1pPr>
              <a:lnSpc>
                <a:spcPct val="100000"/>
              </a:lnSpc>
              <a:defRPr sz="2100" baseline="0"/>
            </a:lvl1pPr>
          </a:lstStyle>
          <a:p>
            <a:r>
              <a:rPr lang="cs-CZ" dirty="0"/>
              <a:t>Kliknutím lze upravit styl.</a:t>
            </a:r>
          </a:p>
        </p:txBody>
      </p:sp>
      <p:sp>
        <p:nvSpPr>
          <p:cNvPr id="6" name="Zástupný symbol pro číslo snímku 5"/>
          <p:cNvSpPr>
            <a:spLocks noGrp="1"/>
          </p:cNvSpPr>
          <p:nvPr>
            <p:ph type="sldNum" sz="quarter" idx="12"/>
          </p:nvPr>
        </p:nvSpPr>
        <p:spPr/>
        <p:txBody>
          <a:bodyPr/>
          <a:lstStyle/>
          <a:p>
            <a:fld id="{323BD8D3-A9DD-40CB-A396-ADCE34852C74}" type="slidenum">
              <a:rPr lang="cs-CZ" smtClean="0"/>
              <a:t>‹#›</a:t>
            </a:fld>
            <a:endParaRPr lang="cs-CZ"/>
          </a:p>
        </p:txBody>
      </p:sp>
      <p:graphicFrame>
        <p:nvGraphicFramePr>
          <p:cNvPr id="7" name="Tabulka 6"/>
          <p:cNvGraphicFramePr>
            <a:graphicFrameLocks noGrp="1"/>
          </p:cNvGraphicFramePr>
          <p:nvPr userDrawn="1">
            <p:extLst/>
          </p:nvPr>
        </p:nvGraphicFramePr>
        <p:xfrm>
          <a:off x="729599" y="3546686"/>
          <a:ext cx="10515600" cy="74168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3532208531"/>
                    </a:ext>
                  </a:extLst>
                </a:gridCol>
                <a:gridCol w="1752600">
                  <a:extLst>
                    <a:ext uri="{9D8B030D-6E8A-4147-A177-3AD203B41FA5}">
                      <a16:colId xmlns:a16="http://schemas.microsoft.com/office/drawing/2014/main" val="2446159533"/>
                    </a:ext>
                  </a:extLst>
                </a:gridCol>
                <a:gridCol w="1752600">
                  <a:extLst>
                    <a:ext uri="{9D8B030D-6E8A-4147-A177-3AD203B41FA5}">
                      <a16:colId xmlns:a16="http://schemas.microsoft.com/office/drawing/2014/main" val="3828646843"/>
                    </a:ext>
                  </a:extLst>
                </a:gridCol>
                <a:gridCol w="1752600">
                  <a:extLst>
                    <a:ext uri="{9D8B030D-6E8A-4147-A177-3AD203B41FA5}">
                      <a16:colId xmlns:a16="http://schemas.microsoft.com/office/drawing/2014/main" val="2071330293"/>
                    </a:ext>
                  </a:extLst>
                </a:gridCol>
                <a:gridCol w="1752600">
                  <a:extLst>
                    <a:ext uri="{9D8B030D-6E8A-4147-A177-3AD203B41FA5}">
                      <a16:colId xmlns:a16="http://schemas.microsoft.com/office/drawing/2014/main" val="3500415985"/>
                    </a:ext>
                  </a:extLst>
                </a:gridCol>
                <a:gridCol w="1752600">
                  <a:extLst>
                    <a:ext uri="{9D8B030D-6E8A-4147-A177-3AD203B41FA5}">
                      <a16:colId xmlns:a16="http://schemas.microsoft.com/office/drawing/2014/main" val="1800194414"/>
                    </a:ext>
                  </a:extLst>
                </a:gridCol>
              </a:tblGrid>
              <a:tr h="370840">
                <a:tc>
                  <a:txBody>
                    <a:bodyPr/>
                    <a:lstStyle/>
                    <a:p>
                      <a:endParaRPr lang="cs-CZ" dirty="0"/>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dirty="0"/>
                    </a:p>
                  </a:txBody>
                  <a:tcPr marL="121920" marR="121920"/>
                </a:tc>
                <a:extLst>
                  <a:ext uri="{0D108BD9-81ED-4DB2-BD59-A6C34878D82A}">
                    <a16:rowId xmlns:a16="http://schemas.microsoft.com/office/drawing/2014/main" val="1398266416"/>
                  </a:ext>
                </a:extLst>
              </a:tr>
              <a:tr h="370840">
                <a:tc>
                  <a:txBody>
                    <a:bodyPr/>
                    <a:lstStyle/>
                    <a:p>
                      <a:endParaRPr lang="cs-CZ"/>
                    </a:p>
                  </a:txBody>
                  <a:tcPr marL="121920" marR="121920"/>
                </a:tc>
                <a:tc>
                  <a:txBody>
                    <a:bodyPr/>
                    <a:lstStyle/>
                    <a:p>
                      <a:endParaRPr lang="cs-CZ" dirty="0"/>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dirty="0"/>
                    </a:p>
                  </a:txBody>
                  <a:tcPr marL="121920" marR="121920"/>
                </a:tc>
                <a:extLst>
                  <a:ext uri="{0D108BD9-81ED-4DB2-BD59-A6C34878D82A}">
                    <a16:rowId xmlns:a16="http://schemas.microsoft.com/office/drawing/2014/main" val="2215755881"/>
                  </a:ext>
                </a:extLst>
              </a:tr>
            </a:tbl>
          </a:graphicData>
        </a:graphic>
      </p:graphicFrame>
      <p:sp>
        <p:nvSpPr>
          <p:cNvPr id="8" name="Zástupný symbol pro obsah 2"/>
          <p:cNvSpPr>
            <a:spLocks noGrp="1"/>
          </p:cNvSpPr>
          <p:nvPr>
            <p:ph idx="13"/>
          </p:nvPr>
        </p:nvSpPr>
        <p:spPr>
          <a:xfrm>
            <a:off x="729599" y="1825625"/>
            <a:ext cx="10935352" cy="1472776"/>
          </a:xfrm>
        </p:spPr>
        <p:txBody>
          <a:bodyPr>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9" name="Zástupný symbol pro obsah 2"/>
          <p:cNvSpPr>
            <a:spLocks noGrp="1"/>
          </p:cNvSpPr>
          <p:nvPr>
            <p:ph idx="14"/>
          </p:nvPr>
        </p:nvSpPr>
        <p:spPr>
          <a:xfrm>
            <a:off x="719667" y="4636559"/>
            <a:ext cx="10935352" cy="1472776"/>
          </a:xfrm>
        </p:spPr>
        <p:txBody>
          <a:bodyPr>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76192046"/>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Kliknutím lze upravit styl.</a:t>
            </a:r>
          </a:p>
        </p:txBody>
      </p:sp>
      <p:sp>
        <p:nvSpPr>
          <p:cNvPr id="3" name="Zástupný symbol pro obsah 2"/>
          <p:cNvSpPr>
            <a:spLocks noGrp="1"/>
          </p:cNvSpPr>
          <p:nvPr>
            <p:ph sz="half" idx="1"/>
          </p:nvPr>
        </p:nvSpPr>
        <p:spPr>
          <a:xfrm>
            <a:off x="729599" y="1849437"/>
            <a:ext cx="5156200" cy="4351338"/>
          </a:xfrm>
        </p:spPr>
        <p:txBody>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obsah 3"/>
          <p:cNvSpPr>
            <a:spLocks noGrp="1"/>
          </p:cNvSpPr>
          <p:nvPr>
            <p:ph sz="half" idx="2"/>
          </p:nvPr>
        </p:nvSpPr>
        <p:spPr>
          <a:xfrm>
            <a:off x="6280964" y="1849437"/>
            <a:ext cx="5156200" cy="4351338"/>
          </a:xfrm>
        </p:spPr>
        <p:txBody>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142819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2988721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418686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slední strán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989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729600" y="936001"/>
            <a:ext cx="10838169" cy="622138"/>
          </a:xfrm>
          <a:prstGeom prst="rect">
            <a:avLst/>
          </a:prstGeom>
        </p:spPr>
        <p:txBody>
          <a:bodyPr vert="horz" lIns="0" tIns="0" rIns="0" bIns="0" rtlCol="0" anchor="t" anchorCtr="0">
            <a:normAutofit/>
          </a:bodyPr>
          <a:lstStyle/>
          <a:p>
            <a:r>
              <a:rPr lang="cs-CZ" dirty="0"/>
              <a:t>Aktuální stav přípravy změny financování </a:t>
            </a:r>
            <a:r>
              <a:rPr lang="cs-CZ" dirty="0" err="1"/>
              <a:t>RgŠ</a:t>
            </a:r>
            <a:endParaRPr lang="cs-CZ" dirty="0"/>
          </a:p>
        </p:txBody>
      </p:sp>
      <p:sp>
        <p:nvSpPr>
          <p:cNvPr id="3" name="Zástupný symbol pro text 2"/>
          <p:cNvSpPr>
            <a:spLocks noGrp="1"/>
          </p:cNvSpPr>
          <p:nvPr>
            <p:ph type="body" idx="1"/>
          </p:nvPr>
        </p:nvSpPr>
        <p:spPr>
          <a:xfrm>
            <a:off x="729600" y="1825625"/>
            <a:ext cx="10515600" cy="4351338"/>
          </a:xfrm>
          <a:prstGeom prst="rect">
            <a:avLst/>
          </a:prstGeom>
        </p:spPr>
        <p:txBody>
          <a:bodyPr vert="horz" lIns="0" tIns="0" rIns="0" bIns="0" rtlCol="0">
            <a:normAutofit/>
          </a:bodyPr>
          <a:lstStyle/>
          <a:p>
            <a:pPr lvl="0"/>
            <a:r>
              <a:rPr lang="cs-CZ" dirty="0"/>
              <a:t>zákon č. 167/2018 Sb. posunul účinnost změny financování o 1 rok, </a:t>
            </a:r>
            <a:br>
              <a:rPr lang="cs-CZ" dirty="0"/>
            </a:br>
            <a:r>
              <a:rPr lang="cs-CZ" dirty="0"/>
              <a:t>tj. na 1. ledna 2020</a:t>
            </a:r>
          </a:p>
          <a:p>
            <a:pPr lvl="0"/>
            <a:r>
              <a:rPr lang="cs-CZ" dirty="0"/>
              <a:t>rok 2019 – přechodový rok </a:t>
            </a:r>
          </a:p>
          <a:p>
            <a:pPr marL="612000" lvl="3" indent="-180000" algn="l" defTabSz="914400" rtl="0" eaLnBrk="1" latinLnBrk="0" hangingPunct="1">
              <a:lnSpc>
                <a:spcPct val="100000"/>
              </a:lnSpc>
              <a:spcBef>
                <a:spcPts val="0"/>
              </a:spcBef>
              <a:buFont typeface="Arial" panose="020B0604020202020204" pitchFamily="34" charset="0"/>
              <a:buChar char="•"/>
            </a:pPr>
            <a:r>
              <a:rPr lang="cs-CZ" dirty="0"/>
              <a:t>financování jako doposud (republikové a krajské normativy)</a:t>
            </a:r>
          </a:p>
          <a:p>
            <a:pPr lvl="3"/>
            <a:r>
              <a:rPr lang="cs-CZ" dirty="0"/>
              <a:t>doplněny 3 nové jednoroční rozvojové programy:</a:t>
            </a:r>
          </a:p>
          <a:p>
            <a:pPr lvl="4"/>
            <a:r>
              <a:rPr lang="cs-CZ" dirty="0"/>
              <a:t>	od 1. 1. 2019</a:t>
            </a:r>
          </a:p>
          <a:p>
            <a:pPr lvl="5"/>
            <a:r>
              <a:rPr lang="cs-CZ" dirty="0"/>
              <a:t>RP na vyrovnávání mezikrajových rozdílů v odměňování pedagogů </a:t>
            </a:r>
            <a:br>
              <a:rPr lang="cs-CZ" dirty="0"/>
            </a:br>
            <a:r>
              <a:rPr lang="cs-CZ" dirty="0"/>
              <a:t>v MŠ, ZŠ, ŠD a SŠ – peníze jsou již na školách </a:t>
            </a:r>
          </a:p>
          <a:p>
            <a:pPr lvl="5"/>
            <a:r>
              <a:rPr lang="cs-CZ" dirty="0"/>
              <a:t>RP pro MŠ (překryv a rozšíření provozu MŠ)</a:t>
            </a:r>
          </a:p>
          <a:p>
            <a:pPr lvl="4"/>
            <a:r>
              <a:rPr lang="cs-CZ" dirty="0"/>
              <a:t>	od 1. 9. 2019</a:t>
            </a:r>
          </a:p>
          <a:p>
            <a:pPr marL="1260000" lvl="5" indent="-228600" algn="l" defTabSz="914400" rtl="0" eaLnBrk="1" latinLnBrk="0" hangingPunct="1">
              <a:lnSpc>
                <a:spcPct val="90000"/>
              </a:lnSpc>
              <a:spcBef>
                <a:spcPts val="500"/>
              </a:spcBef>
              <a:buFont typeface="Arial" panose="020B0604020202020204" pitchFamily="34" charset="0"/>
              <a:buChar char="•"/>
            </a:pPr>
            <a:r>
              <a:rPr lang="cs-CZ" dirty="0"/>
              <a:t>RP pro ZŠ a SŠ na zohlednění náběhu </a:t>
            </a:r>
            <a:r>
              <a:rPr lang="cs-CZ" dirty="0" err="1"/>
              <a:t>PHmax</a:t>
            </a:r>
            <a:endParaRPr lang="cs-CZ" dirty="0"/>
          </a:p>
        </p:txBody>
      </p:sp>
      <p:sp>
        <p:nvSpPr>
          <p:cNvPr id="6" name="Zástupný symbol pro číslo snímku 5"/>
          <p:cNvSpPr>
            <a:spLocks noGrp="1"/>
          </p:cNvSpPr>
          <p:nvPr>
            <p:ph type="sldNum" sz="quarter" idx="4"/>
          </p:nvPr>
        </p:nvSpPr>
        <p:spPr>
          <a:xfrm>
            <a:off x="11694566" y="101218"/>
            <a:ext cx="497433" cy="365125"/>
          </a:xfrm>
          <a:prstGeom prst="rect">
            <a:avLst/>
          </a:prstGeom>
        </p:spPr>
        <p:txBody>
          <a:bodyPr vert="horz" lIns="91440" tIns="45720" rIns="91440" bIns="45720" rtlCol="0" anchor="ctr"/>
          <a:lstStyle>
            <a:lvl1pPr algn="ctr">
              <a:defRPr sz="1200" baseline="0">
                <a:solidFill>
                  <a:schemeClr val="bg1">
                    <a:lumMod val="75000"/>
                  </a:schemeClr>
                </a:solidFill>
              </a:defRPr>
            </a:lvl1pPr>
          </a:lstStyle>
          <a:p>
            <a:fld id="{323BD8D3-A9DD-40CB-A396-ADCE34852C74}" type="slidenum">
              <a:rPr lang="cs-CZ" smtClean="0"/>
              <a:pPr/>
              <a:t>‹#›</a:t>
            </a:fld>
            <a:endParaRPr lang="cs-CZ" dirty="0"/>
          </a:p>
        </p:txBody>
      </p:sp>
    </p:spTree>
    <p:extLst>
      <p:ext uri="{BB962C8B-B14F-4D97-AF65-F5344CB8AC3E}">
        <p14:creationId xmlns:p14="http://schemas.microsoft.com/office/powerpoint/2010/main" val="11683210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hf hdr="0" ftr="0" dt="0"/>
  <p:txStyles>
    <p:title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p:titleStyle>
    <p:body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1260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40">
          <p15:clr>
            <a:srgbClr val="F26B43"/>
          </p15:clr>
        </p15:guide>
        <p15:guide id="2" pos="5534">
          <p15:clr>
            <a:srgbClr val="F26B43"/>
          </p15:clr>
        </p15:guide>
        <p15:guide id="3" orient="horz" pos="595">
          <p15:clr>
            <a:srgbClr val="F26B43"/>
          </p15:clr>
        </p15:guide>
        <p15:guide id="4" orient="horz" pos="390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www.msmt.cz/file/52462_1_1/" TargetMode="External"/><Relationship Id="rId2" Type="http://schemas.openxmlformats.org/officeDocument/2006/relationships/hyperlink" Target="http://www.msmt.cz/file/52461_1_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statistika@msmt.cz" TargetMode="External"/><Relationship Id="rId2" Type="http://schemas.openxmlformats.org/officeDocument/2006/relationships/hyperlink" Target="https://sberdat.uiv.cz/login"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msmt.cz/vzdelavani/skolstvi-v-cr/ekonomika-skolstvi/financni-prostredky-stanovene-ministerstvem-pro-skoly-a" TargetMode="External"/><Relationship Id="rId2" Type="http://schemas.openxmlformats.org/officeDocument/2006/relationships/hyperlink" Target="http://www.msmt.cz/vzdelavani/skolstvi-v-cr/ekonomika-skolstvi/principy-rozpisu-rozpoctu-primych-vydaju-regionalniho" TargetMode="External"/><Relationship Id="rId1" Type="http://schemas.openxmlformats.org/officeDocument/2006/relationships/slideLayout" Target="../slideLayouts/slideLayout2.xml"/><Relationship Id="rId4" Type="http://schemas.openxmlformats.org/officeDocument/2006/relationships/hyperlink" Target="http://www.msmt.cz/vzdelavani/skolstvi-v-cr/ekonomika-skolstvi/normativy-pro-regionalni-skolstvi-uzemnich-samospravnych"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br>
              <a:rPr lang="cs-CZ" dirty="0"/>
            </a:br>
            <a:br>
              <a:rPr lang="cs-CZ" dirty="0"/>
            </a:br>
            <a:r>
              <a:rPr lang="cs-CZ" sz="3000" dirty="0" err="1"/>
              <a:t>Webinář</a:t>
            </a:r>
            <a:r>
              <a:rPr lang="cs-CZ" sz="3000" dirty="0"/>
              <a:t> pro ředitele škol a školských zařízení</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2899376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6D071-F5F8-4502-9D83-1947FC7E8E32}"/>
              </a:ext>
            </a:extLst>
          </p:cNvPr>
          <p:cNvSpPr>
            <a:spLocks noGrp="1"/>
          </p:cNvSpPr>
          <p:nvPr>
            <p:ph type="title"/>
          </p:nvPr>
        </p:nvSpPr>
        <p:spPr/>
        <p:txBody>
          <a:bodyPr/>
          <a:lstStyle/>
          <a:p>
            <a:r>
              <a:rPr lang="cs-CZ" dirty="0"/>
              <a:t>Vysvětlivky k údajům v tabulce 1</a:t>
            </a:r>
          </a:p>
        </p:txBody>
      </p:sp>
      <p:sp>
        <p:nvSpPr>
          <p:cNvPr id="3" name="Zástupný symbol pro obsah 2">
            <a:extLst>
              <a:ext uri="{FF2B5EF4-FFF2-40B4-BE49-F238E27FC236}">
                <a16:creationId xmlns:a16="http://schemas.microsoft.com/office/drawing/2014/main" id="{AD78B771-4E80-4D7E-AA7C-E258DD05B0BB}"/>
              </a:ext>
            </a:extLst>
          </p:cNvPr>
          <p:cNvSpPr>
            <a:spLocks noGrp="1"/>
          </p:cNvSpPr>
          <p:nvPr>
            <p:ph idx="1"/>
          </p:nvPr>
        </p:nvSpPr>
        <p:spPr>
          <a:xfrm>
            <a:off x="729600" y="1558139"/>
            <a:ext cx="10515600" cy="4699145"/>
          </a:xfrm>
        </p:spPr>
        <p:txBody>
          <a:bodyPr/>
          <a:lstStyle/>
          <a:p>
            <a:r>
              <a:rPr lang="cs-CZ" dirty="0"/>
              <a:t>Neinvestiční výdaje jsou určeny součtem prostředků na platy, odvodů na pojistné a FKSP a ostatních neinvestičních výdajů uvedených v tabulce 1. </a:t>
            </a:r>
          </a:p>
          <a:p>
            <a:r>
              <a:rPr lang="cs-CZ" dirty="0"/>
              <a:t>Prostředky na platy jsou určeny součtem prostředků na platy PP a prostředků na platy NPZ pro všechny druhy škol a školní družinu uvedené v tabulce 2. </a:t>
            </a:r>
          </a:p>
          <a:p>
            <a:r>
              <a:rPr lang="cs-CZ" dirty="0"/>
              <a:t>Odvody na pojistné jsou ve výši 33,8 % z prostředků na platy. Odvody na FKSP (příděl do FKSP) jsou ve výši 2 % z prostředků na platy. </a:t>
            </a:r>
          </a:p>
          <a:p>
            <a:r>
              <a:rPr lang="cs-CZ" dirty="0"/>
              <a:t>Ostatní neinvestiční výdaje jsou určeny součtem ostatních neinvestičních výdajů všech druhů škol uvedených v tabulce 2. </a:t>
            </a:r>
          </a:p>
          <a:p>
            <a:r>
              <a:rPr lang="cs-CZ" dirty="0"/>
              <a:t>Limit počtu zaměstnanců je určen součtem součtu limitu počtu PP bez AP a limitu počtu AP za jednotlivé druhy škol a školní družinu a součtu limitu počtu NPZ na ředitelství, další pracoviště a třídy/žáky/studenty za jednotlivé druhy škol uvedené v tabulce 2.</a:t>
            </a:r>
          </a:p>
        </p:txBody>
      </p:sp>
      <p:sp>
        <p:nvSpPr>
          <p:cNvPr id="4" name="Zástupný symbol pro číslo snímku 3">
            <a:extLst>
              <a:ext uri="{FF2B5EF4-FFF2-40B4-BE49-F238E27FC236}">
                <a16:creationId xmlns:a16="http://schemas.microsoft.com/office/drawing/2014/main" id="{EE01D095-F744-4391-BDE8-04194E069D06}"/>
              </a:ext>
            </a:extLst>
          </p:cNvPr>
          <p:cNvSpPr>
            <a:spLocks noGrp="1"/>
          </p:cNvSpPr>
          <p:nvPr>
            <p:ph type="sldNum" sz="quarter" idx="12"/>
          </p:nvPr>
        </p:nvSpPr>
        <p:spPr/>
        <p:txBody>
          <a:bodyPr/>
          <a:lstStyle/>
          <a:p>
            <a:fld id="{323BD8D3-A9DD-40CB-A396-ADCE34852C74}" type="slidenum">
              <a:rPr lang="cs-CZ" smtClean="0"/>
              <a:t>10</a:t>
            </a:fld>
            <a:endParaRPr lang="cs-CZ" dirty="0"/>
          </a:p>
        </p:txBody>
      </p:sp>
    </p:spTree>
    <p:extLst>
      <p:ext uri="{BB962C8B-B14F-4D97-AF65-F5344CB8AC3E}">
        <p14:creationId xmlns:p14="http://schemas.microsoft.com/office/powerpoint/2010/main" val="2145238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6D071-F5F8-4502-9D83-1947FC7E8E32}"/>
              </a:ext>
            </a:extLst>
          </p:cNvPr>
          <p:cNvSpPr>
            <a:spLocks noGrp="1"/>
          </p:cNvSpPr>
          <p:nvPr>
            <p:ph type="title"/>
          </p:nvPr>
        </p:nvSpPr>
        <p:spPr/>
        <p:txBody>
          <a:bodyPr/>
          <a:lstStyle/>
          <a:p>
            <a:r>
              <a:rPr lang="cs-CZ" dirty="0"/>
              <a:t>Vysvětlivky k údajům v tabulce 2</a:t>
            </a:r>
          </a:p>
        </p:txBody>
      </p:sp>
      <p:sp>
        <p:nvSpPr>
          <p:cNvPr id="3" name="Zástupný symbol pro obsah 2">
            <a:extLst>
              <a:ext uri="{FF2B5EF4-FFF2-40B4-BE49-F238E27FC236}">
                <a16:creationId xmlns:a16="http://schemas.microsoft.com/office/drawing/2014/main" id="{AD78B771-4E80-4D7E-AA7C-E258DD05B0BB}"/>
              </a:ext>
            </a:extLst>
          </p:cNvPr>
          <p:cNvSpPr>
            <a:spLocks noGrp="1"/>
          </p:cNvSpPr>
          <p:nvPr>
            <p:ph idx="1"/>
          </p:nvPr>
        </p:nvSpPr>
        <p:spPr>
          <a:xfrm>
            <a:off x="729600" y="1558139"/>
            <a:ext cx="10515600" cy="4717618"/>
          </a:xfrm>
        </p:spPr>
        <p:txBody>
          <a:bodyPr/>
          <a:lstStyle/>
          <a:p>
            <a:r>
              <a:rPr lang="cs-CZ" dirty="0"/>
              <a:t>Použité zkratky: PP – pedagogičtí pracovníci, AP – asistenti pedagoga, NPZ – nepedagogičtí zaměstnanci.</a:t>
            </a:r>
          </a:p>
          <a:p>
            <a:r>
              <a:rPr lang="cs-CZ" dirty="0"/>
              <a:t>V tabulce 2 jsou uvedeny údaje za pedagogické pracovníky, zvlášť na PP bez AP a AP, a za nepedagogické zaměstnance. Údaje za AP se týkají pouze škol a tříd zřízených podle § 16 odst. 9 školského zákona.</a:t>
            </a:r>
          </a:p>
          <a:p>
            <a:r>
              <a:rPr lang="cs-CZ" dirty="0"/>
              <a:t>Prostředky na platy PP zahrnují prostředky na platové tarify a nadtarifní složky platu (tj. ostatní nárokové a nenárokové složky platu) pro pedagogické pracovníky. </a:t>
            </a:r>
          </a:p>
          <a:p>
            <a:r>
              <a:rPr lang="cs-CZ" dirty="0"/>
              <a:t>Pro MŠ, ZŠ, ŠD, SŠ a konzervatoře jsou tyto prostředky určeny úvazky financovanými (viz tabulka 3), prostředky na platové tarify pak odpovídají vykázaným údajům ve výkazu P 1c-01 v oddílech </a:t>
            </a:r>
            <a:r>
              <a:rPr lang="cs-CZ" dirty="0" err="1"/>
              <a:t>IVa</a:t>
            </a:r>
            <a:r>
              <a:rPr lang="cs-CZ" dirty="0"/>
              <a:t> a </a:t>
            </a:r>
            <a:r>
              <a:rPr lang="cs-CZ" dirty="0" err="1"/>
              <a:t>IVc</a:t>
            </a:r>
            <a:r>
              <a:rPr lang="cs-CZ" dirty="0"/>
              <a:t> podle platových tříd a platových stupňů a prostředky na nadtarifní složky platu určují normativy stanovené ministerstvem. </a:t>
            </a:r>
          </a:p>
          <a:p>
            <a:r>
              <a:rPr lang="cs-CZ" dirty="0"/>
              <a:t>Pro VOŠ a ZUŠ jsou tyto prostředky určeny na základě normativů stanovených ministerstvem </a:t>
            </a:r>
            <a:br>
              <a:rPr lang="cs-CZ" dirty="0"/>
            </a:br>
            <a:r>
              <a:rPr lang="cs-CZ" dirty="0"/>
              <a:t>a odpovídajících údajů vykázaných ve výkonových výkazech.</a:t>
            </a:r>
          </a:p>
        </p:txBody>
      </p:sp>
      <p:sp>
        <p:nvSpPr>
          <p:cNvPr id="4" name="Zástupný symbol pro číslo snímku 3">
            <a:extLst>
              <a:ext uri="{FF2B5EF4-FFF2-40B4-BE49-F238E27FC236}">
                <a16:creationId xmlns:a16="http://schemas.microsoft.com/office/drawing/2014/main" id="{EE01D095-F744-4391-BDE8-04194E069D06}"/>
              </a:ext>
            </a:extLst>
          </p:cNvPr>
          <p:cNvSpPr>
            <a:spLocks noGrp="1"/>
          </p:cNvSpPr>
          <p:nvPr>
            <p:ph type="sldNum" sz="quarter" idx="12"/>
          </p:nvPr>
        </p:nvSpPr>
        <p:spPr/>
        <p:txBody>
          <a:bodyPr/>
          <a:lstStyle/>
          <a:p>
            <a:fld id="{323BD8D3-A9DD-40CB-A396-ADCE34852C74}" type="slidenum">
              <a:rPr lang="cs-CZ" smtClean="0"/>
              <a:t>11</a:t>
            </a:fld>
            <a:endParaRPr lang="cs-CZ" dirty="0"/>
          </a:p>
        </p:txBody>
      </p:sp>
    </p:spTree>
    <p:extLst>
      <p:ext uri="{BB962C8B-B14F-4D97-AF65-F5344CB8AC3E}">
        <p14:creationId xmlns:p14="http://schemas.microsoft.com/office/powerpoint/2010/main" val="474962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6D071-F5F8-4502-9D83-1947FC7E8E32}"/>
              </a:ext>
            </a:extLst>
          </p:cNvPr>
          <p:cNvSpPr>
            <a:spLocks noGrp="1"/>
          </p:cNvSpPr>
          <p:nvPr>
            <p:ph type="title"/>
          </p:nvPr>
        </p:nvSpPr>
        <p:spPr/>
        <p:txBody>
          <a:bodyPr/>
          <a:lstStyle/>
          <a:p>
            <a:r>
              <a:rPr lang="cs-CZ" dirty="0"/>
              <a:t>Vysvětlivky k údajům v tabulce 2 – pokračování</a:t>
            </a:r>
          </a:p>
        </p:txBody>
      </p:sp>
      <p:sp>
        <p:nvSpPr>
          <p:cNvPr id="3" name="Zástupný symbol pro obsah 2">
            <a:extLst>
              <a:ext uri="{FF2B5EF4-FFF2-40B4-BE49-F238E27FC236}">
                <a16:creationId xmlns:a16="http://schemas.microsoft.com/office/drawing/2014/main" id="{AD78B771-4E80-4D7E-AA7C-E258DD05B0BB}"/>
              </a:ext>
            </a:extLst>
          </p:cNvPr>
          <p:cNvSpPr>
            <a:spLocks noGrp="1"/>
          </p:cNvSpPr>
          <p:nvPr>
            <p:ph idx="1"/>
          </p:nvPr>
        </p:nvSpPr>
        <p:spPr>
          <a:xfrm>
            <a:off x="729600" y="1558139"/>
            <a:ext cx="10515600" cy="4773036"/>
          </a:xfrm>
        </p:spPr>
        <p:txBody>
          <a:bodyPr/>
          <a:lstStyle/>
          <a:p>
            <a:r>
              <a:rPr lang="cs-CZ" dirty="0"/>
              <a:t>Limit počtu PP pro MŠ, ZŠ, ŠD, SŠ a konzervatoře (tj. Limit počtu PP bez AP a Limit počtu AP) je určen vykázanými údaji ve výkazu P 1c-01 v oddíle </a:t>
            </a:r>
            <a:r>
              <a:rPr lang="cs-CZ" dirty="0" err="1"/>
              <a:t>IVa</a:t>
            </a:r>
            <a:r>
              <a:rPr lang="cs-CZ" dirty="0"/>
              <a:t>, tj. "úvazky vykázané" (viz tabulka 3); v případě, že jsou </a:t>
            </a:r>
            <a:br>
              <a:rPr lang="cs-CZ" dirty="0"/>
            </a:br>
            <a:r>
              <a:rPr lang="cs-CZ" dirty="0"/>
              <a:t>v tabulce 3 úvazky financované nižší než úvazky vykázané, je limit počtu PP bez AP nebo limit počtu AP určen vykázanými údaji v oddílech </a:t>
            </a:r>
            <a:r>
              <a:rPr lang="cs-CZ" dirty="0" err="1"/>
              <a:t>IVa</a:t>
            </a:r>
            <a:r>
              <a:rPr lang="cs-CZ" dirty="0"/>
              <a:t> a </a:t>
            </a:r>
            <a:r>
              <a:rPr lang="cs-CZ" dirty="0" err="1"/>
              <a:t>IVc</a:t>
            </a:r>
            <a:r>
              <a:rPr lang="cs-CZ" dirty="0"/>
              <a:t>, tj. jsou zahrnuty také odpočty hodin (mínusové hodnoty) </a:t>
            </a:r>
            <a:br>
              <a:rPr lang="cs-CZ" dirty="0"/>
            </a:br>
            <a:r>
              <a:rPr lang="cs-CZ" dirty="0"/>
              <a:t>z oddílu </a:t>
            </a:r>
            <a:r>
              <a:rPr lang="cs-CZ" dirty="0" err="1"/>
              <a:t>IVc</a:t>
            </a:r>
            <a:r>
              <a:rPr lang="cs-CZ" dirty="0"/>
              <a:t>. </a:t>
            </a:r>
          </a:p>
          <a:p>
            <a:r>
              <a:rPr lang="cs-CZ" dirty="0"/>
              <a:t>Limit počtu PP pro ZUŠ a VOŠ je určen na základě normativů stanovených ministerstvem a odpovídajících údajů vykázaných ve výkonových výkazech.</a:t>
            </a:r>
          </a:p>
          <a:p>
            <a:r>
              <a:rPr lang="cs-CZ" dirty="0"/>
              <a:t>Prostředky na platy NPZ a Limit počtu NPZ jsou určeny na základě normativů stanovených ministerstvem a odpovídajících údajů vykázaných ve výkonových výkazech.</a:t>
            </a:r>
          </a:p>
          <a:p>
            <a:r>
              <a:rPr lang="cs-CZ" dirty="0"/>
              <a:t>Ostatní neinvestiční výdaje jsou určeny na základě normativů stanovených ministerstvem a odpovídajících počtů dětí, žáků a studentů vykázaných ve výkonových výkazech.</a:t>
            </a:r>
          </a:p>
          <a:p>
            <a:r>
              <a:rPr lang="cs-CZ" dirty="0"/>
              <a:t>Poznámka: všechny prostředky na platy uvedené v tabulce 2 jsou bez odvodů.</a:t>
            </a:r>
          </a:p>
        </p:txBody>
      </p:sp>
      <p:sp>
        <p:nvSpPr>
          <p:cNvPr id="4" name="Zástupný symbol pro číslo snímku 3">
            <a:extLst>
              <a:ext uri="{FF2B5EF4-FFF2-40B4-BE49-F238E27FC236}">
                <a16:creationId xmlns:a16="http://schemas.microsoft.com/office/drawing/2014/main" id="{EE01D095-F744-4391-BDE8-04194E069D06}"/>
              </a:ext>
            </a:extLst>
          </p:cNvPr>
          <p:cNvSpPr>
            <a:spLocks noGrp="1"/>
          </p:cNvSpPr>
          <p:nvPr>
            <p:ph type="sldNum" sz="quarter" idx="12"/>
          </p:nvPr>
        </p:nvSpPr>
        <p:spPr/>
        <p:txBody>
          <a:bodyPr/>
          <a:lstStyle/>
          <a:p>
            <a:fld id="{323BD8D3-A9DD-40CB-A396-ADCE34852C74}" type="slidenum">
              <a:rPr lang="cs-CZ" smtClean="0"/>
              <a:t>12</a:t>
            </a:fld>
            <a:endParaRPr lang="cs-CZ" dirty="0"/>
          </a:p>
        </p:txBody>
      </p:sp>
    </p:spTree>
    <p:extLst>
      <p:ext uri="{BB962C8B-B14F-4D97-AF65-F5344CB8AC3E}">
        <p14:creationId xmlns:p14="http://schemas.microsoft.com/office/powerpoint/2010/main" val="277884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6D071-F5F8-4502-9D83-1947FC7E8E32}"/>
              </a:ext>
            </a:extLst>
          </p:cNvPr>
          <p:cNvSpPr>
            <a:spLocks noGrp="1"/>
          </p:cNvSpPr>
          <p:nvPr>
            <p:ph type="title"/>
          </p:nvPr>
        </p:nvSpPr>
        <p:spPr/>
        <p:txBody>
          <a:bodyPr/>
          <a:lstStyle/>
          <a:p>
            <a:r>
              <a:rPr lang="cs-CZ" dirty="0"/>
              <a:t>Vysvětlivky k údajům v tabulce 3</a:t>
            </a:r>
          </a:p>
        </p:txBody>
      </p:sp>
      <p:sp>
        <p:nvSpPr>
          <p:cNvPr id="3" name="Zástupný symbol pro obsah 2">
            <a:extLst>
              <a:ext uri="{FF2B5EF4-FFF2-40B4-BE49-F238E27FC236}">
                <a16:creationId xmlns:a16="http://schemas.microsoft.com/office/drawing/2014/main" id="{AD78B771-4E80-4D7E-AA7C-E258DD05B0BB}"/>
              </a:ext>
            </a:extLst>
          </p:cNvPr>
          <p:cNvSpPr>
            <a:spLocks noGrp="1"/>
          </p:cNvSpPr>
          <p:nvPr>
            <p:ph idx="1"/>
          </p:nvPr>
        </p:nvSpPr>
        <p:spPr>
          <a:xfrm>
            <a:off x="729600" y="1558139"/>
            <a:ext cx="10515600" cy="4708381"/>
          </a:xfrm>
        </p:spPr>
        <p:txBody>
          <a:bodyPr/>
          <a:lstStyle/>
          <a:p>
            <a:r>
              <a:rPr lang="cs-CZ" dirty="0"/>
              <a:t>V tabulce 3 jsou uvedeny údaje rozhodné pro určení prostředků na platy PP bez AP, prostředků na platy AP, limitu počtu PP bez AP a limitu počtu AP pro MŠ, ZŠ, ŠD, SŠ a konzervatoře. </a:t>
            </a:r>
          </a:p>
          <a:p>
            <a:r>
              <a:rPr lang="cs-CZ" dirty="0" err="1"/>
              <a:t>PHškoly</a:t>
            </a:r>
            <a:r>
              <a:rPr lang="cs-CZ" dirty="0"/>
              <a:t>, </a:t>
            </a:r>
            <a:r>
              <a:rPr lang="cs-CZ" dirty="0" err="1"/>
              <a:t>PHasistent</a:t>
            </a:r>
            <a:r>
              <a:rPr lang="cs-CZ" dirty="0"/>
              <a:t> – určeno na základě vykázaných údajů ve výkazu P 1c-01 v oddílech </a:t>
            </a:r>
            <a:r>
              <a:rPr lang="cs-CZ" dirty="0" err="1"/>
              <a:t>IVb</a:t>
            </a:r>
            <a:r>
              <a:rPr lang="cs-CZ" dirty="0"/>
              <a:t> a </a:t>
            </a:r>
            <a:r>
              <a:rPr lang="cs-CZ" dirty="0" err="1"/>
              <a:t>IVc</a:t>
            </a:r>
            <a:r>
              <a:rPr lang="cs-CZ" dirty="0"/>
              <a:t>. </a:t>
            </a:r>
          </a:p>
          <a:p>
            <a:r>
              <a:rPr lang="cs-CZ" dirty="0" err="1"/>
              <a:t>PHmax</a:t>
            </a:r>
            <a:r>
              <a:rPr lang="cs-CZ" dirty="0"/>
              <a:t>, </a:t>
            </a:r>
            <a:r>
              <a:rPr lang="cs-CZ" dirty="0" err="1"/>
              <a:t>PHAmax</a:t>
            </a:r>
            <a:r>
              <a:rPr lang="cs-CZ" dirty="0"/>
              <a:t> – určeno na základě vykázaných údajů v příslušných výkonových výkazech a příslušných právních předpisů. </a:t>
            </a:r>
          </a:p>
          <a:p>
            <a:r>
              <a:rPr lang="cs-CZ" dirty="0"/>
              <a:t>Úvazky vykázané – určeno na základě vykázaných údajů ve výkazu P 1c-01 v oddíle </a:t>
            </a:r>
            <a:r>
              <a:rPr lang="cs-CZ" dirty="0" err="1"/>
              <a:t>IVa</a:t>
            </a:r>
            <a:r>
              <a:rPr lang="cs-CZ" dirty="0"/>
              <a:t>. </a:t>
            </a:r>
          </a:p>
          <a:p>
            <a:r>
              <a:rPr lang="cs-CZ" dirty="0"/>
              <a:t>Úvazky financované – určeno na základě vykázaných údajů ve výkazu P 1c-01 v oddílech </a:t>
            </a:r>
            <a:r>
              <a:rPr lang="cs-CZ" dirty="0" err="1"/>
              <a:t>IVa</a:t>
            </a:r>
            <a:r>
              <a:rPr lang="cs-CZ" dirty="0"/>
              <a:t> a </a:t>
            </a:r>
            <a:r>
              <a:rPr lang="cs-CZ" dirty="0" err="1"/>
              <a:t>IVc</a:t>
            </a:r>
            <a:r>
              <a:rPr lang="cs-CZ" dirty="0"/>
              <a:t>.</a:t>
            </a:r>
          </a:p>
        </p:txBody>
      </p:sp>
      <p:sp>
        <p:nvSpPr>
          <p:cNvPr id="4" name="Zástupný symbol pro číslo snímku 3">
            <a:extLst>
              <a:ext uri="{FF2B5EF4-FFF2-40B4-BE49-F238E27FC236}">
                <a16:creationId xmlns:a16="http://schemas.microsoft.com/office/drawing/2014/main" id="{EE01D095-F744-4391-BDE8-04194E069D06}"/>
              </a:ext>
            </a:extLst>
          </p:cNvPr>
          <p:cNvSpPr>
            <a:spLocks noGrp="1"/>
          </p:cNvSpPr>
          <p:nvPr>
            <p:ph type="sldNum" sz="quarter" idx="12"/>
          </p:nvPr>
        </p:nvSpPr>
        <p:spPr/>
        <p:txBody>
          <a:bodyPr/>
          <a:lstStyle/>
          <a:p>
            <a:fld id="{323BD8D3-A9DD-40CB-A396-ADCE34852C74}" type="slidenum">
              <a:rPr lang="cs-CZ" smtClean="0"/>
              <a:t>13</a:t>
            </a:fld>
            <a:endParaRPr lang="cs-CZ" dirty="0"/>
          </a:p>
        </p:txBody>
      </p:sp>
    </p:spTree>
    <p:extLst>
      <p:ext uri="{BB962C8B-B14F-4D97-AF65-F5344CB8AC3E}">
        <p14:creationId xmlns:p14="http://schemas.microsoft.com/office/powerpoint/2010/main" val="2783600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F3FEDE-CC6C-4EDE-9BA4-169172834156}"/>
              </a:ext>
            </a:extLst>
          </p:cNvPr>
          <p:cNvSpPr>
            <a:spLocks noGrp="1"/>
          </p:cNvSpPr>
          <p:nvPr>
            <p:ph type="title"/>
          </p:nvPr>
        </p:nvSpPr>
        <p:spPr/>
        <p:txBody>
          <a:bodyPr/>
          <a:lstStyle/>
          <a:p>
            <a:r>
              <a:rPr lang="cs-CZ" dirty="0"/>
              <a:t>Další informace k rozpočtům škol a školských zařízení roku 2020</a:t>
            </a:r>
          </a:p>
        </p:txBody>
      </p:sp>
      <p:sp>
        <p:nvSpPr>
          <p:cNvPr id="3" name="Zástupný symbol pro obsah 2">
            <a:extLst>
              <a:ext uri="{FF2B5EF4-FFF2-40B4-BE49-F238E27FC236}">
                <a16:creationId xmlns:a16="http://schemas.microsoft.com/office/drawing/2014/main" id="{F8D98C1D-9C69-4451-9FC5-A6F8A105CA40}"/>
              </a:ext>
            </a:extLst>
          </p:cNvPr>
          <p:cNvSpPr>
            <a:spLocks noGrp="1"/>
          </p:cNvSpPr>
          <p:nvPr>
            <p:ph idx="1"/>
          </p:nvPr>
        </p:nvSpPr>
        <p:spPr/>
        <p:txBody>
          <a:bodyPr/>
          <a:lstStyle/>
          <a:p>
            <a:r>
              <a:rPr lang="cs-CZ" dirty="0"/>
              <a:t>Doporučení MŠMT pro krajské úřady:</a:t>
            </a:r>
          </a:p>
          <a:p>
            <a:endParaRPr lang="cs-CZ" dirty="0"/>
          </a:p>
          <a:p>
            <a:pPr marL="954900" lvl="2" indent="-342900">
              <a:buFont typeface="Wingdings" panose="05000000000000000000" pitchFamily="2" charset="2"/>
              <a:buChar char="Ø"/>
            </a:pPr>
            <a:r>
              <a:rPr lang="cs-CZ" dirty="0"/>
              <a:t>do </a:t>
            </a:r>
            <a:r>
              <a:rPr lang="cs-CZ" b="1" dirty="0"/>
              <a:t>20. března 2020 </a:t>
            </a:r>
            <a:r>
              <a:rPr lang="cs-CZ" dirty="0"/>
              <a:t>provést </a:t>
            </a:r>
            <a:r>
              <a:rPr lang="cs-CZ" b="1" dirty="0"/>
              <a:t>normativní rozpis ukazatelů rozpočtu 2020 </a:t>
            </a:r>
            <a:r>
              <a:rPr lang="cs-CZ" dirty="0"/>
              <a:t>pro všechny školy a školská zařízení </a:t>
            </a:r>
          </a:p>
          <a:p>
            <a:pPr marL="954900" lvl="2" indent="-342900">
              <a:buFont typeface="Wingdings" panose="05000000000000000000" pitchFamily="2" charset="2"/>
              <a:buChar char="Ø"/>
            </a:pPr>
            <a:endParaRPr lang="cs-CZ" dirty="0"/>
          </a:p>
          <a:p>
            <a:pPr marL="954900" lvl="2" indent="-342900">
              <a:buFont typeface="Wingdings" panose="05000000000000000000" pitchFamily="2" charset="2"/>
              <a:buChar char="Ø"/>
            </a:pPr>
            <a:endParaRPr lang="cs-CZ" dirty="0"/>
          </a:p>
          <a:p>
            <a:pPr marL="954900" lvl="2" indent="-342900">
              <a:buFont typeface="Wingdings" panose="05000000000000000000" pitchFamily="2" charset="2"/>
              <a:buChar char="Ø"/>
            </a:pPr>
            <a:r>
              <a:rPr lang="cs-CZ" dirty="0"/>
              <a:t> do </a:t>
            </a:r>
            <a:r>
              <a:rPr lang="cs-CZ" b="1" dirty="0"/>
              <a:t>20. dubna 2020 </a:t>
            </a:r>
            <a:r>
              <a:rPr lang="cs-CZ" dirty="0"/>
              <a:t>provést </a:t>
            </a:r>
            <a:r>
              <a:rPr lang="cs-CZ" b="1" dirty="0"/>
              <a:t>úpravy normativního rozpisu </a:t>
            </a:r>
            <a:r>
              <a:rPr lang="cs-CZ" dirty="0"/>
              <a:t>podle ustanovení čl. III odst. 2 a čl. VI směrnice č. j. 14281/2018, ve znění směrnice č. j. MSMT-32965/2019 </a:t>
            </a:r>
          </a:p>
          <a:p>
            <a:pPr marL="954900" lvl="2" indent="-342900">
              <a:buFont typeface="Wingdings" panose="05000000000000000000" pitchFamily="2" charset="2"/>
              <a:buChar char="Ø"/>
            </a:pPr>
            <a:endParaRPr lang="cs-CZ" dirty="0"/>
          </a:p>
        </p:txBody>
      </p:sp>
      <p:sp>
        <p:nvSpPr>
          <p:cNvPr id="4" name="Zástupný symbol pro číslo snímku 3">
            <a:extLst>
              <a:ext uri="{FF2B5EF4-FFF2-40B4-BE49-F238E27FC236}">
                <a16:creationId xmlns:a16="http://schemas.microsoft.com/office/drawing/2014/main" id="{67BD2A31-FC31-4544-95F5-5397CC2FF0DB}"/>
              </a:ext>
            </a:extLst>
          </p:cNvPr>
          <p:cNvSpPr>
            <a:spLocks noGrp="1"/>
          </p:cNvSpPr>
          <p:nvPr>
            <p:ph type="sldNum" sz="quarter" idx="12"/>
          </p:nvPr>
        </p:nvSpPr>
        <p:spPr/>
        <p:txBody>
          <a:bodyPr/>
          <a:lstStyle/>
          <a:p>
            <a:fld id="{323BD8D3-A9DD-40CB-A396-ADCE34852C74}" type="slidenum">
              <a:rPr lang="cs-CZ" smtClean="0"/>
              <a:t>14</a:t>
            </a:fld>
            <a:endParaRPr lang="cs-CZ" dirty="0"/>
          </a:p>
        </p:txBody>
      </p:sp>
    </p:spTree>
    <p:extLst>
      <p:ext uri="{BB962C8B-B14F-4D97-AF65-F5344CB8AC3E}">
        <p14:creationId xmlns:p14="http://schemas.microsoft.com/office/powerpoint/2010/main" val="3420811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4E2FF6-E2C1-43F1-97E4-D2A013EA3018}"/>
              </a:ext>
            </a:extLst>
          </p:cNvPr>
          <p:cNvSpPr>
            <a:spLocks noGrp="1"/>
          </p:cNvSpPr>
          <p:nvPr>
            <p:ph type="title"/>
          </p:nvPr>
        </p:nvSpPr>
        <p:spPr/>
        <p:txBody>
          <a:bodyPr/>
          <a:lstStyle/>
          <a:p>
            <a:r>
              <a:rPr lang="cs-CZ" dirty="0"/>
              <a:t>Krajské normativy stanoví krajský úřad pro:</a:t>
            </a:r>
          </a:p>
        </p:txBody>
      </p:sp>
      <p:sp>
        <p:nvSpPr>
          <p:cNvPr id="3" name="Zástupný symbol pro obsah 2">
            <a:extLst>
              <a:ext uri="{FF2B5EF4-FFF2-40B4-BE49-F238E27FC236}">
                <a16:creationId xmlns:a16="http://schemas.microsoft.com/office/drawing/2014/main" id="{870E62BD-7A7C-4718-8971-DE2BEBF11CB0}"/>
              </a:ext>
            </a:extLst>
          </p:cNvPr>
          <p:cNvSpPr>
            <a:spLocks noGrp="1"/>
          </p:cNvSpPr>
          <p:nvPr>
            <p:ph idx="1"/>
          </p:nvPr>
        </p:nvSpPr>
        <p:spPr/>
        <p:txBody>
          <a:bodyPr/>
          <a:lstStyle/>
          <a:p>
            <a:r>
              <a:rPr lang="cs-CZ" dirty="0"/>
              <a:t>Zařízení pro školní stravování (školní jídelny, výdejny, vývařovny)</a:t>
            </a:r>
          </a:p>
          <a:p>
            <a:r>
              <a:rPr lang="cs-CZ" dirty="0"/>
              <a:t>Školská poradenská zařízení (PPP, SPC)</a:t>
            </a:r>
          </a:p>
          <a:p>
            <a:r>
              <a:rPr lang="cs-CZ" dirty="0"/>
              <a:t>Střediska volného času</a:t>
            </a:r>
          </a:p>
          <a:p>
            <a:r>
              <a:rPr lang="cs-CZ" dirty="0"/>
              <a:t>Školní kluby</a:t>
            </a:r>
          </a:p>
          <a:p>
            <a:r>
              <a:rPr lang="cs-CZ" dirty="0"/>
              <a:t>Školní družiny – pouze </a:t>
            </a:r>
            <a:r>
              <a:rPr lang="cs-CZ" dirty="0" err="1"/>
              <a:t>nepedagogové</a:t>
            </a:r>
            <a:r>
              <a:rPr lang="cs-CZ" dirty="0"/>
              <a:t> a ONIV</a:t>
            </a:r>
          </a:p>
          <a:p>
            <a:r>
              <a:rPr lang="cs-CZ" dirty="0"/>
              <a:t>Školská ubytovací zařízení (domovy mládeže, internáty)</a:t>
            </a:r>
          </a:p>
          <a:p>
            <a:r>
              <a:rPr lang="cs-CZ" dirty="0"/>
              <a:t>Střediska výchovné péče</a:t>
            </a:r>
          </a:p>
          <a:p>
            <a:r>
              <a:rPr lang="cs-CZ" dirty="0"/>
              <a:t>Kurz pro získání základního vzdělání</a:t>
            </a:r>
          </a:p>
          <a:p>
            <a:r>
              <a:rPr lang="cs-CZ" dirty="0"/>
              <a:t>Dětské domovy</a:t>
            </a:r>
          </a:p>
          <a:p>
            <a:r>
              <a:rPr lang="cs-CZ" dirty="0"/>
              <a:t>Výchovné a diagnostické ústavy</a:t>
            </a:r>
          </a:p>
          <a:p>
            <a:r>
              <a:rPr lang="cs-CZ" dirty="0"/>
              <a:t>Střediska praktického vyučování</a:t>
            </a:r>
          </a:p>
          <a:p>
            <a:endParaRPr lang="cs-CZ" dirty="0"/>
          </a:p>
        </p:txBody>
      </p:sp>
      <p:sp>
        <p:nvSpPr>
          <p:cNvPr id="4" name="Zástupný symbol pro číslo snímku 3">
            <a:extLst>
              <a:ext uri="{FF2B5EF4-FFF2-40B4-BE49-F238E27FC236}">
                <a16:creationId xmlns:a16="http://schemas.microsoft.com/office/drawing/2014/main" id="{5800B587-AB10-4817-8C90-78C9BA4634A1}"/>
              </a:ext>
            </a:extLst>
          </p:cNvPr>
          <p:cNvSpPr>
            <a:spLocks noGrp="1"/>
          </p:cNvSpPr>
          <p:nvPr>
            <p:ph type="sldNum" sz="quarter" idx="12"/>
          </p:nvPr>
        </p:nvSpPr>
        <p:spPr/>
        <p:txBody>
          <a:bodyPr/>
          <a:lstStyle/>
          <a:p>
            <a:fld id="{323BD8D3-A9DD-40CB-A396-ADCE34852C74}" type="slidenum">
              <a:rPr lang="cs-CZ" smtClean="0"/>
              <a:t>15</a:t>
            </a:fld>
            <a:endParaRPr lang="cs-CZ" dirty="0"/>
          </a:p>
        </p:txBody>
      </p:sp>
    </p:spTree>
    <p:extLst>
      <p:ext uri="{BB962C8B-B14F-4D97-AF65-F5344CB8AC3E}">
        <p14:creationId xmlns:p14="http://schemas.microsoft.com/office/powerpoint/2010/main" val="3385208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111EE5-9421-4585-AE0E-B9EDB639B834}"/>
              </a:ext>
            </a:extLst>
          </p:cNvPr>
          <p:cNvSpPr>
            <a:spLocks noGrp="1"/>
          </p:cNvSpPr>
          <p:nvPr>
            <p:ph type="title"/>
          </p:nvPr>
        </p:nvSpPr>
        <p:spPr/>
        <p:txBody>
          <a:bodyPr/>
          <a:lstStyle/>
          <a:p>
            <a:r>
              <a:rPr lang="cs-CZ" dirty="0"/>
              <a:t>Rozpis rozpočtu z krajského úřadu na školy a školská zařízení</a:t>
            </a:r>
          </a:p>
        </p:txBody>
      </p:sp>
      <p:sp>
        <p:nvSpPr>
          <p:cNvPr id="3" name="Zástupný symbol pro obsah 2">
            <a:extLst>
              <a:ext uri="{FF2B5EF4-FFF2-40B4-BE49-F238E27FC236}">
                <a16:creationId xmlns:a16="http://schemas.microsoft.com/office/drawing/2014/main" id="{B9E726AF-C9A6-4EF9-85CE-F9B2CB66C229}"/>
              </a:ext>
            </a:extLst>
          </p:cNvPr>
          <p:cNvSpPr>
            <a:spLocks noGrp="1"/>
          </p:cNvSpPr>
          <p:nvPr>
            <p:ph idx="1"/>
          </p:nvPr>
        </p:nvSpPr>
        <p:spPr/>
        <p:txBody>
          <a:bodyPr/>
          <a:lstStyle/>
          <a:p>
            <a:pPr marL="108000" indent="0" algn="just">
              <a:buNone/>
            </a:pPr>
            <a:r>
              <a:rPr lang="cs-CZ" dirty="0"/>
              <a:t>Rozpis rozpočtu je na stejném principu jako dosud (krajské </a:t>
            </a:r>
            <a:r>
              <a:rPr lang="cs-CZ"/>
              <a:t>úřady – jednotlivé </a:t>
            </a:r>
            <a:r>
              <a:rPr lang="cs-CZ" dirty="0"/>
              <a:t>krajské, svazkové a obecní školy a školská zařízení), </a:t>
            </a:r>
            <a:r>
              <a:rPr lang="cs-CZ" b="1" dirty="0"/>
              <a:t>ale NOVĚ</a:t>
            </a:r>
            <a:r>
              <a:rPr lang="cs-CZ" dirty="0"/>
              <a:t>:</a:t>
            </a:r>
          </a:p>
          <a:p>
            <a:pPr algn="just"/>
            <a:r>
              <a:rPr lang="cs-CZ" dirty="0"/>
              <a:t>krajský úřad finanční prostředky rozepisuje a poskytuje školám a školním družinám </a:t>
            </a:r>
            <a:r>
              <a:rPr lang="cs-CZ" b="1" dirty="0"/>
              <a:t>ve výši stanovené ministerstvem</a:t>
            </a:r>
            <a:r>
              <a:rPr lang="cs-CZ" dirty="0"/>
              <a:t>,</a:t>
            </a:r>
          </a:p>
          <a:p>
            <a:pPr algn="just"/>
            <a:r>
              <a:rPr lang="cs-CZ" dirty="0"/>
              <a:t>krajský úřad může upravit škole výši stanovených prostředků státního rozpočtu </a:t>
            </a:r>
            <a:r>
              <a:rPr lang="cs-CZ" b="1" dirty="0"/>
              <a:t>pouze</a:t>
            </a:r>
            <a:r>
              <a:rPr lang="cs-CZ" dirty="0"/>
              <a:t> v případě, že </a:t>
            </a:r>
            <a:br>
              <a:rPr lang="cs-CZ" dirty="0"/>
            </a:br>
            <a:r>
              <a:rPr lang="cs-CZ" dirty="0"/>
              <a:t>v rámci ověření správnosti údajů vykazovaných jednotlivými školami zjistí významný rozdíl mezi vykázaným a skutečným stavem nebo v případě zásadní meziroční změny.</a:t>
            </a:r>
          </a:p>
          <a:p>
            <a:endParaRPr lang="cs-CZ" dirty="0"/>
          </a:p>
        </p:txBody>
      </p:sp>
      <p:sp>
        <p:nvSpPr>
          <p:cNvPr id="4" name="Zástupný symbol pro číslo snímku 3">
            <a:extLst>
              <a:ext uri="{FF2B5EF4-FFF2-40B4-BE49-F238E27FC236}">
                <a16:creationId xmlns:a16="http://schemas.microsoft.com/office/drawing/2014/main" id="{9C485570-C250-4C99-A00F-71718C609CA4}"/>
              </a:ext>
            </a:extLst>
          </p:cNvPr>
          <p:cNvSpPr>
            <a:spLocks noGrp="1"/>
          </p:cNvSpPr>
          <p:nvPr>
            <p:ph type="sldNum" sz="quarter" idx="12"/>
          </p:nvPr>
        </p:nvSpPr>
        <p:spPr/>
        <p:txBody>
          <a:bodyPr/>
          <a:lstStyle/>
          <a:p>
            <a:fld id="{323BD8D3-A9DD-40CB-A396-ADCE34852C74}" type="slidenum">
              <a:rPr lang="cs-CZ" smtClean="0"/>
              <a:t>16</a:t>
            </a:fld>
            <a:endParaRPr lang="cs-CZ" dirty="0"/>
          </a:p>
        </p:txBody>
      </p:sp>
    </p:spTree>
    <p:extLst>
      <p:ext uri="{BB962C8B-B14F-4D97-AF65-F5344CB8AC3E}">
        <p14:creationId xmlns:p14="http://schemas.microsoft.com/office/powerpoint/2010/main" val="995585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93FF0A-6830-4629-9C9A-08EB3274CE57}"/>
              </a:ext>
            </a:extLst>
          </p:cNvPr>
          <p:cNvSpPr>
            <a:spLocks noGrp="1"/>
          </p:cNvSpPr>
          <p:nvPr>
            <p:ph type="title"/>
          </p:nvPr>
        </p:nvSpPr>
        <p:spPr/>
        <p:txBody>
          <a:bodyPr/>
          <a:lstStyle/>
          <a:p>
            <a:r>
              <a:rPr lang="cs-CZ" dirty="0"/>
              <a:t>Členění rozpočtu z pohledu právnické osoby</a:t>
            </a:r>
          </a:p>
        </p:txBody>
      </p:sp>
      <p:sp>
        <p:nvSpPr>
          <p:cNvPr id="3" name="Zástupný symbol pro obsah 2">
            <a:extLst>
              <a:ext uri="{FF2B5EF4-FFF2-40B4-BE49-F238E27FC236}">
                <a16:creationId xmlns:a16="http://schemas.microsoft.com/office/drawing/2014/main" id="{54E0D779-C93E-4AC4-AB0C-553FFB55C8A2}"/>
              </a:ext>
            </a:extLst>
          </p:cNvPr>
          <p:cNvSpPr>
            <a:spLocks noGrp="1"/>
          </p:cNvSpPr>
          <p:nvPr>
            <p:ph idx="1"/>
          </p:nvPr>
        </p:nvSpPr>
        <p:spPr>
          <a:xfrm>
            <a:off x="729600" y="1558139"/>
            <a:ext cx="10695709" cy="4708381"/>
          </a:xfrm>
        </p:spPr>
        <p:txBody>
          <a:bodyPr/>
          <a:lstStyle/>
          <a:p>
            <a:pPr marL="108000" indent="0">
              <a:buNone/>
            </a:pPr>
            <a:r>
              <a:rPr lang="cs-CZ" b="1" dirty="0"/>
              <a:t>STEJNĚ</a:t>
            </a:r>
            <a:r>
              <a:rPr lang="cs-CZ" dirty="0"/>
              <a:t> jako dosud – právnická osoba dostane 1 „balíček“ peněz – závazné ukazatele (výdaje celkem, limity regulace zaměstnanosti, tj. platy a úvazky + OON od KÚ)</a:t>
            </a:r>
          </a:p>
          <a:p>
            <a:r>
              <a:rPr lang="cs-CZ" dirty="0"/>
              <a:t>výše MP pro pedagogy (MŠ, ZŠ, SŠ, ŠD a konzervatoří) – ve výši stanovené ministerstvem nejvýše do rozsahu tzv. </a:t>
            </a:r>
            <a:r>
              <a:rPr lang="cs-CZ" dirty="0" err="1"/>
              <a:t>PHmax</a:t>
            </a:r>
            <a:r>
              <a:rPr lang="cs-CZ" dirty="0"/>
              <a:t>, ve speciálním školství případně také </a:t>
            </a:r>
            <a:r>
              <a:rPr lang="cs-CZ" dirty="0" err="1"/>
              <a:t>PHAmax</a:t>
            </a:r>
            <a:endParaRPr lang="cs-CZ" dirty="0"/>
          </a:p>
          <a:p>
            <a:r>
              <a:rPr lang="cs-CZ" dirty="0"/>
              <a:t>výše MP pro pedagogy (ZUŠ, VOŠ) – ve výši stanovené ministerstvem (normativ)</a:t>
            </a:r>
          </a:p>
          <a:p>
            <a:r>
              <a:rPr lang="cs-CZ" dirty="0"/>
              <a:t>výše MP pro </a:t>
            </a:r>
            <a:r>
              <a:rPr lang="cs-CZ" dirty="0" err="1"/>
              <a:t>nepedagogy</a:t>
            </a:r>
            <a:r>
              <a:rPr lang="cs-CZ" dirty="0"/>
              <a:t> (bez ZUŠ) – ve výši stanovené ministerstvem podle modelu nepedagogických zaměstnanců (kombinace normativů na ředitelství, další pracoviště, třída/žák/student), ZUŠ – ve výši stanovené ministerstvem (normativ na žáka)</a:t>
            </a:r>
          </a:p>
          <a:p>
            <a:r>
              <a:rPr lang="cs-CZ" dirty="0"/>
              <a:t>výše ONIV na dítě, žáka, studenta – ve výši stanovené ministerstvem (normativ)</a:t>
            </a:r>
          </a:p>
          <a:p>
            <a:r>
              <a:rPr lang="cs-CZ" dirty="0"/>
              <a:t>prostředky pro </a:t>
            </a:r>
            <a:r>
              <a:rPr lang="cs-CZ" dirty="0" err="1"/>
              <a:t>nepedagogy</a:t>
            </a:r>
            <a:r>
              <a:rPr lang="cs-CZ" dirty="0"/>
              <a:t> ve ŠD – podle krajských normativů</a:t>
            </a:r>
          </a:p>
          <a:p>
            <a:r>
              <a:rPr lang="cs-CZ" dirty="0"/>
              <a:t>prostředky pro školní kluby, školní stravování, školská poradenská zařízení, </a:t>
            </a:r>
            <a:br>
              <a:rPr lang="cs-CZ" dirty="0"/>
            </a:br>
            <a:r>
              <a:rPr lang="cs-CZ" dirty="0"/>
              <a:t>domovy mládeže, internáty a další školské služby – podle krajských normativů</a:t>
            </a:r>
          </a:p>
          <a:p>
            <a:r>
              <a:rPr lang="cs-CZ" dirty="0"/>
              <a:t>prostředky na podpůrná opatření – podle normované finanční náročnosti</a:t>
            </a:r>
          </a:p>
          <a:p>
            <a:endParaRPr lang="cs-CZ" dirty="0"/>
          </a:p>
        </p:txBody>
      </p:sp>
      <p:sp>
        <p:nvSpPr>
          <p:cNvPr id="4" name="Zástupný symbol pro číslo snímku 3">
            <a:extLst>
              <a:ext uri="{FF2B5EF4-FFF2-40B4-BE49-F238E27FC236}">
                <a16:creationId xmlns:a16="http://schemas.microsoft.com/office/drawing/2014/main" id="{068C5DA3-0163-4350-959A-59F66BF29B43}"/>
              </a:ext>
            </a:extLst>
          </p:cNvPr>
          <p:cNvSpPr>
            <a:spLocks noGrp="1"/>
          </p:cNvSpPr>
          <p:nvPr>
            <p:ph type="sldNum" sz="quarter" idx="12"/>
          </p:nvPr>
        </p:nvSpPr>
        <p:spPr/>
        <p:txBody>
          <a:bodyPr/>
          <a:lstStyle/>
          <a:p>
            <a:fld id="{323BD8D3-A9DD-40CB-A396-ADCE34852C74}" type="slidenum">
              <a:rPr lang="cs-CZ" smtClean="0"/>
              <a:t>17</a:t>
            </a:fld>
            <a:endParaRPr lang="cs-CZ" dirty="0"/>
          </a:p>
        </p:txBody>
      </p:sp>
    </p:spTree>
    <p:extLst>
      <p:ext uri="{BB962C8B-B14F-4D97-AF65-F5344CB8AC3E}">
        <p14:creationId xmlns:p14="http://schemas.microsoft.com/office/powerpoint/2010/main" val="1984446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98D7F8-D82C-49FD-9D28-C676A03180CD}"/>
              </a:ext>
            </a:extLst>
          </p:cNvPr>
          <p:cNvSpPr>
            <a:spLocks noGrp="1"/>
          </p:cNvSpPr>
          <p:nvPr>
            <p:ph type="title"/>
          </p:nvPr>
        </p:nvSpPr>
        <p:spPr/>
        <p:txBody>
          <a:bodyPr/>
          <a:lstStyle/>
          <a:p>
            <a:r>
              <a:rPr lang="cs-CZ" dirty="0"/>
              <a:t>Rozhodování ředitele v rámci přiděleného rozpočtu – nic se nemění</a:t>
            </a:r>
          </a:p>
        </p:txBody>
      </p:sp>
      <p:sp>
        <p:nvSpPr>
          <p:cNvPr id="3" name="Zástupný symbol pro obsah 2">
            <a:extLst>
              <a:ext uri="{FF2B5EF4-FFF2-40B4-BE49-F238E27FC236}">
                <a16:creationId xmlns:a16="http://schemas.microsoft.com/office/drawing/2014/main" id="{68F7B310-922E-4041-89A6-9CABB5A09390}"/>
              </a:ext>
            </a:extLst>
          </p:cNvPr>
          <p:cNvSpPr>
            <a:spLocks noGrp="1"/>
          </p:cNvSpPr>
          <p:nvPr>
            <p:ph idx="1"/>
          </p:nvPr>
        </p:nvSpPr>
        <p:spPr>
          <a:xfrm>
            <a:off x="729599" y="1558139"/>
            <a:ext cx="10515600" cy="4618824"/>
          </a:xfrm>
        </p:spPr>
        <p:txBody>
          <a:bodyPr/>
          <a:lstStyle/>
          <a:p>
            <a:r>
              <a:rPr lang="cs-CZ" dirty="0"/>
              <a:t>Bez ohledu na to, jak byly celé právnické osobě finanční prostředky stanoveny, musí za  kalendářní rok  dodržet pouze závazné ukazatele: </a:t>
            </a:r>
          </a:p>
          <a:p>
            <a:pPr lvl="2"/>
            <a:r>
              <a:rPr lang="cs-CZ" dirty="0"/>
              <a:t>NIV celkem (když nedočerpá – vrací přes KÚ zpět do státního rozpočtu)</a:t>
            </a:r>
          </a:p>
          <a:p>
            <a:pPr lvl="2"/>
            <a:r>
              <a:rPr lang="cs-CZ" dirty="0"/>
              <a:t>Limit prostředků na platy</a:t>
            </a:r>
          </a:p>
          <a:p>
            <a:pPr lvl="2"/>
            <a:r>
              <a:rPr lang="cs-CZ" dirty="0"/>
              <a:t>Limit OON</a:t>
            </a:r>
          </a:p>
          <a:p>
            <a:pPr lvl="2"/>
            <a:r>
              <a:rPr lang="cs-CZ" dirty="0"/>
              <a:t>Limit počtu zaměstnanců </a:t>
            </a:r>
          </a:p>
          <a:p>
            <a:endParaRPr lang="cs-CZ" dirty="0"/>
          </a:p>
          <a:p>
            <a:r>
              <a:rPr lang="cs-CZ" dirty="0"/>
              <a:t>V průběhu roku (stejně jako doposud) bude umožněna úprava závazných ukazatelů (žádost školy přes KÚ na MŠMT)</a:t>
            </a:r>
          </a:p>
          <a:p>
            <a:r>
              <a:rPr lang="cs-CZ" i="1" dirty="0"/>
              <a:t>POZOR: Způsob </a:t>
            </a:r>
            <a:r>
              <a:rPr lang="cs-CZ" i="1" dirty="0" err="1"/>
              <a:t>nápočtu</a:t>
            </a:r>
            <a:r>
              <a:rPr lang="cs-CZ" i="1" dirty="0"/>
              <a:t> rozpisu nedeterminuje striktně způsob faktického využití školou, samozřejmě </a:t>
            </a:r>
            <a:br>
              <a:rPr lang="cs-CZ" i="1" dirty="0"/>
            </a:br>
            <a:r>
              <a:rPr lang="cs-CZ" i="1" dirty="0"/>
              <a:t>v rámci výše uvedených závazných ukazatelů!</a:t>
            </a:r>
          </a:p>
          <a:p>
            <a:endParaRPr lang="cs-CZ" dirty="0"/>
          </a:p>
        </p:txBody>
      </p:sp>
      <p:sp>
        <p:nvSpPr>
          <p:cNvPr id="4" name="Zástupný symbol pro číslo snímku 3">
            <a:extLst>
              <a:ext uri="{FF2B5EF4-FFF2-40B4-BE49-F238E27FC236}">
                <a16:creationId xmlns:a16="http://schemas.microsoft.com/office/drawing/2014/main" id="{BD35153A-538A-4D74-85BA-3B98C9229EDA}"/>
              </a:ext>
            </a:extLst>
          </p:cNvPr>
          <p:cNvSpPr>
            <a:spLocks noGrp="1"/>
          </p:cNvSpPr>
          <p:nvPr>
            <p:ph type="sldNum" sz="quarter" idx="12"/>
          </p:nvPr>
        </p:nvSpPr>
        <p:spPr/>
        <p:txBody>
          <a:bodyPr/>
          <a:lstStyle/>
          <a:p>
            <a:fld id="{323BD8D3-A9DD-40CB-A396-ADCE34852C74}" type="slidenum">
              <a:rPr lang="cs-CZ" smtClean="0"/>
              <a:t>18</a:t>
            </a:fld>
            <a:endParaRPr lang="cs-CZ" dirty="0"/>
          </a:p>
        </p:txBody>
      </p:sp>
    </p:spTree>
    <p:extLst>
      <p:ext uri="{BB962C8B-B14F-4D97-AF65-F5344CB8AC3E}">
        <p14:creationId xmlns:p14="http://schemas.microsoft.com/office/powerpoint/2010/main" val="2527759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4B060A-7DCA-4FF0-89DA-CA8ACCDA768C}"/>
              </a:ext>
            </a:extLst>
          </p:cNvPr>
          <p:cNvSpPr>
            <a:spLocks noGrp="1"/>
          </p:cNvSpPr>
          <p:nvPr>
            <p:ph type="title"/>
          </p:nvPr>
        </p:nvSpPr>
        <p:spPr/>
        <p:txBody>
          <a:bodyPr/>
          <a:lstStyle/>
          <a:p>
            <a:r>
              <a:rPr lang="cs-CZ" dirty="0"/>
              <a:t>Přechod na školní rok 2020/21</a:t>
            </a:r>
          </a:p>
        </p:txBody>
      </p:sp>
      <p:sp>
        <p:nvSpPr>
          <p:cNvPr id="3" name="Zástupný symbol pro obsah 2">
            <a:extLst>
              <a:ext uri="{FF2B5EF4-FFF2-40B4-BE49-F238E27FC236}">
                <a16:creationId xmlns:a16="http://schemas.microsoft.com/office/drawing/2014/main" id="{9B9BC647-D460-4495-9008-C942CC2AEF5E}"/>
              </a:ext>
            </a:extLst>
          </p:cNvPr>
          <p:cNvSpPr>
            <a:spLocks noGrp="1"/>
          </p:cNvSpPr>
          <p:nvPr>
            <p:ph idx="1"/>
          </p:nvPr>
        </p:nvSpPr>
        <p:spPr/>
        <p:txBody>
          <a:bodyPr/>
          <a:lstStyle/>
          <a:p>
            <a:pPr algn="just"/>
            <a:endParaRPr lang="cs-CZ" dirty="0"/>
          </a:p>
          <a:p>
            <a:pPr algn="just"/>
            <a:r>
              <a:rPr lang="cs-CZ" dirty="0"/>
              <a:t>Financování nové organizace vzdělávání ve školách a školních družinách od 1. 9. 2020:</a:t>
            </a:r>
          </a:p>
          <a:p>
            <a:pPr algn="just"/>
            <a:endParaRPr lang="cs-CZ" dirty="0"/>
          </a:p>
          <a:p>
            <a:pPr lvl="2" algn="just"/>
            <a:r>
              <a:rPr lang="cs-CZ" dirty="0"/>
              <a:t>Nové třídy v důsledku nových výkonů – rezerva KÚ</a:t>
            </a:r>
          </a:p>
          <a:p>
            <a:pPr lvl="2" algn="just"/>
            <a:endParaRPr lang="cs-CZ" dirty="0"/>
          </a:p>
          <a:p>
            <a:pPr lvl="2" algn="just"/>
            <a:r>
              <a:rPr lang="cs-CZ" dirty="0"/>
              <a:t>Více dělené hodiny v rámci možností </a:t>
            </a:r>
            <a:r>
              <a:rPr lang="cs-CZ" dirty="0" err="1"/>
              <a:t>PHmax</a:t>
            </a:r>
            <a:r>
              <a:rPr lang="cs-CZ" dirty="0"/>
              <a:t> a </a:t>
            </a:r>
            <a:r>
              <a:rPr lang="cs-CZ" dirty="0" err="1"/>
              <a:t>PHAmax</a:t>
            </a:r>
            <a:r>
              <a:rPr lang="cs-CZ" dirty="0"/>
              <a:t> – účelové posílení rozpočtu škol – vyhlášení rozvojového programu – podrobněji představí sekce vzdělávání, sportu a mládeže </a:t>
            </a:r>
          </a:p>
          <a:p>
            <a:endParaRPr lang="cs-CZ" dirty="0"/>
          </a:p>
        </p:txBody>
      </p:sp>
      <p:sp>
        <p:nvSpPr>
          <p:cNvPr id="4" name="Zástupný symbol pro číslo snímku 3">
            <a:extLst>
              <a:ext uri="{FF2B5EF4-FFF2-40B4-BE49-F238E27FC236}">
                <a16:creationId xmlns:a16="http://schemas.microsoft.com/office/drawing/2014/main" id="{C6A28704-B876-41B3-A33D-3FAADD043E09}"/>
              </a:ext>
            </a:extLst>
          </p:cNvPr>
          <p:cNvSpPr>
            <a:spLocks noGrp="1"/>
          </p:cNvSpPr>
          <p:nvPr>
            <p:ph type="sldNum" sz="quarter" idx="12"/>
          </p:nvPr>
        </p:nvSpPr>
        <p:spPr/>
        <p:txBody>
          <a:bodyPr/>
          <a:lstStyle/>
          <a:p>
            <a:fld id="{323BD8D3-A9DD-40CB-A396-ADCE34852C74}" type="slidenum">
              <a:rPr lang="cs-CZ" smtClean="0"/>
              <a:t>19</a:t>
            </a:fld>
            <a:endParaRPr lang="cs-CZ" dirty="0"/>
          </a:p>
        </p:txBody>
      </p:sp>
    </p:spTree>
    <p:extLst>
      <p:ext uri="{BB962C8B-B14F-4D97-AF65-F5344CB8AC3E}">
        <p14:creationId xmlns:p14="http://schemas.microsoft.com/office/powerpoint/2010/main" val="1225678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Obecně úvodem</a:t>
            </a:r>
          </a:p>
        </p:txBody>
      </p:sp>
      <p:sp>
        <p:nvSpPr>
          <p:cNvPr id="3" name="Zástupný symbol pro obsah 2"/>
          <p:cNvSpPr>
            <a:spLocks noGrp="1"/>
          </p:cNvSpPr>
          <p:nvPr>
            <p:ph idx="1"/>
          </p:nvPr>
        </p:nvSpPr>
        <p:spPr/>
        <p:txBody>
          <a:bodyPr/>
          <a:lstStyle/>
          <a:p>
            <a:r>
              <a:rPr lang="cs-CZ" dirty="0" err="1"/>
              <a:t>Webináře</a:t>
            </a:r>
            <a:r>
              <a:rPr lang="cs-CZ" dirty="0"/>
              <a:t> pro ředitele veřejných škol - náhrada za plánované semináře v krajích</a:t>
            </a:r>
          </a:p>
          <a:p>
            <a:r>
              <a:rPr lang="cs-CZ" dirty="0"/>
              <a:t>2 </a:t>
            </a:r>
            <a:r>
              <a:rPr lang="cs-CZ" dirty="0" err="1"/>
              <a:t>tématické</a:t>
            </a:r>
            <a:r>
              <a:rPr lang="cs-CZ" dirty="0"/>
              <a:t> vlny na jaře</a:t>
            </a:r>
          </a:p>
          <a:p>
            <a:r>
              <a:rPr lang="cs-CZ" dirty="0"/>
              <a:t>1 vlna koncem léta</a:t>
            </a:r>
          </a:p>
          <a:p>
            <a:r>
              <a:rPr lang="cs-CZ" dirty="0"/>
              <a:t>Témata</a:t>
            </a:r>
          </a:p>
          <a:p>
            <a:pPr>
              <a:buFont typeface="Wingdings" panose="05000000000000000000" pitchFamily="2" charset="2"/>
              <a:buChar char="Ø"/>
            </a:pPr>
            <a:r>
              <a:rPr lang="cs-CZ" dirty="0"/>
              <a:t>Financování, výkaznictví a příprava organizace školního roku 2020/2021</a:t>
            </a:r>
          </a:p>
          <a:p>
            <a:pPr>
              <a:buFont typeface="Wingdings" panose="05000000000000000000" pitchFamily="2" charset="2"/>
              <a:buChar char="Ø"/>
            </a:pPr>
            <a:r>
              <a:rPr lang="cs-CZ" dirty="0"/>
              <a:t>Legislativní změny v souvislosti s COVID 19</a:t>
            </a:r>
          </a:p>
          <a:p>
            <a:pPr>
              <a:buFont typeface="Wingdings" panose="05000000000000000000" pitchFamily="2" charset="2"/>
              <a:buChar char="Ø"/>
            </a:pPr>
            <a:r>
              <a:rPr lang="cs-CZ" dirty="0"/>
              <a:t>Změna nařízení vlády č. 75/2005 Sb. – účinnost nového nařízení od 1. 9. 2021</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2</a:t>
            </a:fld>
            <a:endParaRPr lang="cs-CZ" dirty="0"/>
          </a:p>
        </p:txBody>
      </p:sp>
    </p:spTree>
    <p:extLst>
      <p:ext uri="{BB962C8B-B14F-4D97-AF65-F5344CB8AC3E}">
        <p14:creationId xmlns:p14="http://schemas.microsoft.com/office/powerpoint/2010/main" val="2287474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sz="3600" dirty="0"/>
              <a:t>výkaznictví</a:t>
            </a:r>
            <a:br>
              <a:rPr lang="cs-CZ" dirty="0"/>
            </a:br>
            <a:br>
              <a:rPr lang="cs-CZ" dirty="0"/>
            </a:br>
            <a:r>
              <a:rPr lang="cs-CZ" sz="3000" dirty="0" err="1"/>
              <a:t>Webinář</a:t>
            </a:r>
            <a:r>
              <a:rPr lang="cs-CZ" sz="3000" dirty="0"/>
              <a:t> pro ředitele škol a školních družin</a:t>
            </a:r>
          </a:p>
        </p:txBody>
      </p:sp>
      <p:sp>
        <p:nvSpPr>
          <p:cNvPr id="3" name="Podnadpis 2"/>
          <p:cNvSpPr>
            <a:spLocks noGrp="1"/>
          </p:cNvSpPr>
          <p:nvPr>
            <p:ph type="subTitle" idx="1"/>
          </p:nvPr>
        </p:nvSpPr>
        <p:spPr>
          <a:xfrm>
            <a:off x="768000" y="6040556"/>
            <a:ext cx="5181696" cy="415200"/>
          </a:xfrm>
        </p:spPr>
        <p:txBody>
          <a:bodyPr/>
          <a:lstStyle/>
          <a:p>
            <a:r>
              <a:rPr lang="cs-CZ" dirty="0"/>
              <a:t>květen 2020</a:t>
            </a:r>
          </a:p>
        </p:txBody>
      </p:sp>
    </p:spTree>
    <p:extLst>
      <p:ext uri="{BB962C8B-B14F-4D97-AF65-F5344CB8AC3E}">
        <p14:creationId xmlns:p14="http://schemas.microsoft.com/office/powerpoint/2010/main" val="277026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sdružování údajů podle vyhlášky č. 161/2018 Sb. (zmocnění v § </a:t>
            </a:r>
            <a:r>
              <a:rPr lang="pl-PL" dirty="0"/>
              <a:t>161c odst. 2 zákona č. 561/2004 Sb.)</a:t>
            </a:r>
          </a:p>
          <a:p>
            <a:r>
              <a:rPr lang="pl-PL" b="1" dirty="0">
                <a:solidFill>
                  <a:schemeClr val="accent1">
                    <a:lumMod val="50000"/>
                  </a:schemeClr>
                </a:solidFill>
              </a:rPr>
              <a:t>vyplňují jen právnické osoby vykonávající činnost mateřské školy, základní školy, střední školy, konzervatoře nebo školní družiny,</a:t>
            </a:r>
            <a:r>
              <a:rPr lang="pl-PL" dirty="0">
                <a:solidFill>
                  <a:schemeClr val="accent1">
                    <a:lumMod val="50000"/>
                  </a:schemeClr>
                </a:solidFill>
              </a:rPr>
              <a:t> </a:t>
            </a:r>
            <a:r>
              <a:rPr lang="pl-PL" dirty="0">
                <a:solidFill>
                  <a:schemeClr val="tx1">
                    <a:lumMod val="95000"/>
                    <a:lumOff val="5000"/>
                  </a:schemeClr>
                </a:solidFill>
              </a:rPr>
              <a:t>které vyplácejí plat </a:t>
            </a:r>
            <a:r>
              <a:rPr lang="pl-PL" dirty="0"/>
              <a:t>podle § 109 odst. 3 zákona č. 262/2006 Sb. </a:t>
            </a:r>
            <a:r>
              <a:rPr lang="pl-PL" dirty="0">
                <a:solidFill>
                  <a:schemeClr val="accent1">
                    <a:lumMod val="50000"/>
                  </a:schemeClr>
                </a:solidFill>
              </a:rPr>
              <a:t>a </a:t>
            </a:r>
            <a:r>
              <a:rPr lang="pl-PL" b="1" dirty="0">
                <a:solidFill>
                  <a:schemeClr val="accent1">
                    <a:lumMod val="50000"/>
                  </a:schemeClr>
                </a:solidFill>
              </a:rPr>
              <a:t>které jsou zřizovány krajem, obcí nebo dobrovolným svazkem obcí</a:t>
            </a:r>
          </a:p>
          <a:p>
            <a:r>
              <a:rPr lang="pl-PL" b="1" dirty="0">
                <a:solidFill>
                  <a:schemeClr val="accent1">
                    <a:lumMod val="50000"/>
                  </a:schemeClr>
                </a:solidFill>
              </a:rPr>
              <a:t>předávání údajů </a:t>
            </a:r>
            <a:r>
              <a:rPr lang="pl-PL" dirty="0"/>
              <a:t>školami a školními družinami </a:t>
            </a:r>
            <a:r>
              <a:rPr lang="pl-PL" b="1" dirty="0">
                <a:solidFill>
                  <a:schemeClr val="accent1">
                    <a:lumMod val="50000"/>
                  </a:schemeClr>
                </a:solidFill>
              </a:rPr>
              <a:t>proběhne od 31. 5. 2020 do 10. 6. 2020</a:t>
            </a:r>
            <a:endParaRPr lang="pl-PL" dirty="0">
              <a:solidFill>
                <a:schemeClr val="accent1">
                  <a:lumMod val="50000"/>
                </a:schemeClr>
              </a:solidFill>
            </a:endParaRPr>
          </a:p>
          <a:p>
            <a:r>
              <a:rPr lang="pl-PL" dirty="0"/>
              <a:t>snaha o minimalizaci sdružovaných údajů (</a:t>
            </a:r>
            <a:r>
              <a:rPr lang="pl-PL" b="1" dirty="0">
                <a:solidFill>
                  <a:schemeClr val="accent1">
                    <a:lumMod val="50000"/>
                  </a:schemeClr>
                </a:solidFill>
              </a:rPr>
              <a:t>předpokládané</a:t>
            </a:r>
            <a:r>
              <a:rPr lang="pl-PL" dirty="0"/>
              <a:t> přírůstky a úbytky týdenních počtů hodin PPČ k 30. 9. 2020 </a:t>
            </a:r>
            <a:r>
              <a:rPr lang="pl-PL" b="1" dirty="0">
                <a:solidFill>
                  <a:schemeClr val="accent1">
                    <a:lumMod val="50000"/>
                  </a:schemeClr>
                </a:solidFill>
              </a:rPr>
              <a:t>oproti</a:t>
            </a:r>
            <a:r>
              <a:rPr lang="pl-PL" dirty="0"/>
              <a:t> hodnotám </a:t>
            </a:r>
            <a:r>
              <a:rPr lang="pl-PL" b="1" dirty="0">
                <a:solidFill>
                  <a:schemeClr val="accent1">
                    <a:lumMod val="50000"/>
                  </a:schemeClr>
                </a:solidFill>
              </a:rPr>
              <a:t>vykázaným</a:t>
            </a:r>
            <a:r>
              <a:rPr lang="pl-PL" dirty="0"/>
              <a:t> k 30. 9. 2019) a maximální využití již sdružených dat (předvyplnění hodnotami z výkazu P1c-01, který škola/školní družina předala k 30. 9</a:t>
            </a:r>
            <a:r>
              <a:rPr lang="pl-PL" dirty="0">
                <a:solidFill>
                  <a:schemeClr val="tx1">
                    <a:lumMod val="95000"/>
                    <a:lumOff val="5000"/>
                  </a:schemeClr>
                </a:solidFill>
              </a:rPr>
              <a:t>. 2019)</a:t>
            </a:r>
          </a:p>
          <a:p>
            <a:r>
              <a:rPr lang="pl-PL" dirty="0"/>
              <a:t>všechny relevantní informace na webu MŠMT v sekci </a:t>
            </a:r>
            <a:r>
              <a:rPr lang="cs-CZ" dirty="0">
                <a:solidFill>
                  <a:schemeClr val="accent1">
                    <a:lumMod val="50000"/>
                  </a:schemeClr>
                </a:solidFill>
              </a:rPr>
              <a:t>Statistika školství </a:t>
            </a:r>
            <a:r>
              <a:rPr lang="cs-CZ" dirty="0">
                <a:sym typeface="Symbol" panose="05050102010706020507" pitchFamily="18" charset="2"/>
              </a:rPr>
              <a:t></a:t>
            </a:r>
            <a:r>
              <a:rPr lang="cs-CZ" dirty="0"/>
              <a:t> </a:t>
            </a:r>
            <a:r>
              <a:rPr lang="cs-CZ" dirty="0">
                <a:solidFill>
                  <a:schemeClr val="accent1">
                    <a:lumMod val="50000"/>
                  </a:schemeClr>
                </a:solidFill>
              </a:rPr>
              <a:t>Sběry statistických dat</a:t>
            </a:r>
            <a:r>
              <a:rPr lang="cs-CZ" dirty="0"/>
              <a:t> </a:t>
            </a:r>
            <a:r>
              <a:rPr lang="cs-CZ" dirty="0">
                <a:sym typeface="Symbol" panose="05050102010706020507" pitchFamily="18" charset="2"/>
              </a:rPr>
              <a:t></a:t>
            </a:r>
            <a:r>
              <a:rPr lang="cs-CZ" dirty="0"/>
              <a:t> </a:t>
            </a:r>
            <a:r>
              <a:rPr lang="cs-CZ" dirty="0">
                <a:solidFill>
                  <a:schemeClr val="accent1">
                    <a:lumMod val="50000"/>
                  </a:schemeClr>
                </a:solidFill>
              </a:rPr>
              <a:t>Regionální školství</a:t>
            </a:r>
            <a:r>
              <a:rPr lang="cs-CZ" dirty="0"/>
              <a:t> </a:t>
            </a:r>
            <a:r>
              <a:rPr lang="cs-CZ" dirty="0">
                <a:sym typeface="Symbol" panose="05050102010706020507" pitchFamily="18" charset="2"/>
              </a:rPr>
              <a:t></a:t>
            </a:r>
            <a:r>
              <a:rPr lang="cs-CZ" dirty="0"/>
              <a:t> </a:t>
            </a:r>
            <a:r>
              <a:rPr lang="cs-CZ" dirty="0">
                <a:solidFill>
                  <a:schemeClr val="accent1">
                    <a:lumMod val="50000"/>
                  </a:schemeClr>
                </a:solidFill>
              </a:rPr>
              <a:t>Výkazy PAM</a:t>
            </a:r>
            <a:endParaRPr lang="pl-PL" dirty="0">
              <a:solidFill>
                <a:schemeClr val="accent1">
                  <a:lumMod val="50000"/>
                </a:schemeClr>
              </a:solidFill>
            </a:endParaRPr>
          </a:p>
          <a:p>
            <a:r>
              <a:rPr lang="pl-PL" dirty="0"/>
              <a:t>formulář výkazu: </a:t>
            </a:r>
            <a:r>
              <a:rPr lang="pl-PL" dirty="0">
                <a:solidFill>
                  <a:srgbClr val="C00000"/>
                </a:solidFill>
                <a:hlinkClick r:id="rId2">
                  <a:extLst>
                    <a:ext uri="{A12FA001-AC4F-418D-AE19-62706E023703}">
                      <ahyp:hlinkClr xmlns:ahyp="http://schemas.microsoft.com/office/drawing/2018/hyperlinkcolor" val="tx"/>
                    </a:ext>
                  </a:extLst>
                </a:hlinkClick>
              </a:rPr>
              <a:t>www.msmt.cz/file/52461_1_1/</a:t>
            </a:r>
            <a:r>
              <a:rPr lang="pl-PL" dirty="0">
                <a:solidFill>
                  <a:srgbClr val="C00000"/>
                </a:solidFill>
              </a:rPr>
              <a:t> </a:t>
            </a:r>
          </a:p>
          <a:p>
            <a:r>
              <a:rPr lang="pl-PL" dirty="0"/>
              <a:t>metodický pokyn: </a:t>
            </a:r>
            <a:r>
              <a:rPr lang="pl-PL" dirty="0">
                <a:solidFill>
                  <a:srgbClr val="C00000"/>
                </a:solidFill>
                <a:hlinkClick r:id="rId3">
                  <a:extLst>
                    <a:ext uri="{A12FA001-AC4F-418D-AE19-62706E023703}">
                      <ahyp:hlinkClr xmlns:ahyp="http://schemas.microsoft.com/office/drawing/2018/hyperlinkcolor" val="tx"/>
                    </a:ext>
                  </a:extLst>
                </a:hlinkClick>
              </a:rPr>
              <a:t>www.msmt.cz/file/52462_1_1/</a:t>
            </a:r>
            <a:r>
              <a:rPr lang="pl-PL" dirty="0">
                <a:solidFill>
                  <a:schemeClr val="accent1">
                    <a:lumMod val="50000"/>
                  </a:schemeClr>
                </a:solidFill>
              </a:rPr>
              <a:t> </a:t>
            </a: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21</a:t>
            </a:fld>
            <a:endParaRPr lang="cs-CZ" dirty="0"/>
          </a:p>
        </p:txBody>
      </p:sp>
    </p:spTree>
    <p:extLst>
      <p:ext uri="{BB962C8B-B14F-4D97-AF65-F5344CB8AC3E}">
        <p14:creationId xmlns:p14="http://schemas.microsoft.com/office/powerpoint/2010/main" val="2887047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tvořen jediným oddílem (tabulkou) - vizuálně obdoba oddílu VIII výkazu P1c-01, </a:t>
            </a:r>
            <a:r>
              <a:rPr lang="cs-CZ" b="1" dirty="0">
                <a:solidFill>
                  <a:schemeClr val="accent1">
                    <a:lumMod val="50000"/>
                  </a:schemeClr>
                </a:solidFill>
              </a:rPr>
              <a:t>obsahově však zcela odlišné informace</a:t>
            </a:r>
            <a:endParaRPr lang="pl-PL" b="1" dirty="0">
              <a:solidFill>
                <a:schemeClr val="accent1">
                  <a:lumMod val="50000"/>
                </a:schemeClr>
              </a:solidFill>
            </a:endParaRPr>
          </a:p>
          <a:p>
            <a:pPr marL="108000" indent="0">
              <a:buNone/>
            </a:pPr>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22</a:t>
            </a:fld>
            <a:endParaRPr lang="cs-CZ" dirty="0"/>
          </a:p>
        </p:txBody>
      </p:sp>
      <p:pic>
        <p:nvPicPr>
          <p:cNvPr id="6" name="Obrázek 5">
            <a:extLst>
              <a:ext uri="{FF2B5EF4-FFF2-40B4-BE49-F238E27FC236}">
                <a16:creationId xmlns:a16="http://schemas.microsoft.com/office/drawing/2014/main" id="{EA2589EF-1956-420B-9795-807DEDA77150}"/>
              </a:ext>
            </a:extLst>
          </p:cNvPr>
          <p:cNvPicPr>
            <a:picLocks noChangeAspect="1"/>
          </p:cNvPicPr>
          <p:nvPr/>
        </p:nvPicPr>
        <p:blipFill>
          <a:blip r:embed="rId2"/>
          <a:stretch>
            <a:fillRect/>
          </a:stretch>
        </p:blipFill>
        <p:spPr>
          <a:xfrm>
            <a:off x="2411297" y="2328970"/>
            <a:ext cx="4164887" cy="3847993"/>
          </a:xfrm>
          <a:prstGeom prst="rect">
            <a:avLst/>
          </a:prstGeom>
        </p:spPr>
      </p:pic>
      <p:sp>
        <p:nvSpPr>
          <p:cNvPr id="7" name="Obdélník 6">
            <a:extLst>
              <a:ext uri="{FF2B5EF4-FFF2-40B4-BE49-F238E27FC236}">
                <a16:creationId xmlns:a16="http://schemas.microsoft.com/office/drawing/2014/main" id="{37114CE5-269F-42EB-A363-6A9BEED9C50C}"/>
              </a:ext>
            </a:extLst>
          </p:cNvPr>
          <p:cNvSpPr/>
          <p:nvPr/>
        </p:nvSpPr>
        <p:spPr>
          <a:xfrm>
            <a:off x="2411297" y="2912881"/>
            <a:ext cx="916365" cy="2971410"/>
          </a:xfrm>
          <a:prstGeom prst="rect">
            <a:avLst/>
          </a:prstGeom>
          <a:solidFill>
            <a:srgbClr val="428D96">
              <a:alpha val="32941"/>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a:extLst>
              <a:ext uri="{FF2B5EF4-FFF2-40B4-BE49-F238E27FC236}">
                <a16:creationId xmlns:a16="http://schemas.microsoft.com/office/drawing/2014/main" id="{BB9552B1-1A2D-4DA3-B9ED-9A5DC6F38CAD}"/>
              </a:ext>
            </a:extLst>
          </p:cNvPr>
          <p:cNvSpPr/>
          <p:nvPr/>
        </p:nvSpPr>
        <p:spPr>
          <a:xfrm>
            <a:off x="3958865" y="2912880"/>
            <a:ext cx="641416" cy="2971410"/>
          </a:xfrm>
          <a:prstGeom prst="rect">
            <a:avLst/>
          </a:prstGeom>
          <a:solidFill>
            <a:srgbClr val="428D96">
              <a:alpha val="32941"/>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bdélník 8">
            <a:extLst>
              <a:ext uri="{FF2B5EF4-FFF2-40B4-BE49-F238E27FC236}">
                <a16:creationId xmlns:a16="http://schemas.microsoft.com/office/drawing/2014/main" id="{1EB692B1-F70D-4E3A-A6B0-B0EFF01AE835}"/>
              </a:ext>
            </a:extLst>
          </p:cNvPr>
          <p:cNvSpPr/>
          <p:nvPr/>
        </p:nvSpPr>
        <p:spPr>
          <a:xfrm>
            <a:off x="7482336" y="2375552"/>
            <a:ext cx="3980066" cy="516120"/>
          </a:xfrm>
          <a:prstGeom prst="rect">
            <a:avLst/>
          </a:prstGeom>
          <a:solidFill>
            <a:srgbClr val="428D96">
              <a:alpha val="32941"/>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chemeClr val="accent1">
                    <a:lumMod val="50000"/>
                  </a:schemeClr>
                </a:solidFill>
              </a:rPr>
              <a:t>Údaje se načtou z výkazu P1c-01</a:t>
            </a:r>
          </a:p>
          <a:p>
            <a:pPr algn="ctr"/>
            <a:r>
              <a:rPr lang="cs-CZ" sz="1600" dirty="0">
                <a:solidFill>
                  <a:schemeClr val="accent1">
                    <a:lumMod val="50000"/>
                  </a:schemeClr>
                </a:solidFill>
              </a:rPr>
              <a:t>předaného k 30. září 2019</a:t>
            </a:r>
          </a:p>
        </p:txBody>
      </p:sp>
      <p:sp>
        <p:nvSpPr>
          <p:cNvPr id="10" name="Obdélník 9">
            <a:extLst>
              <a:ext uri="{FF2B5EF4-FFF2-40B4-BE49-F238E27FC236}">
                <a16:creationId xmlns:a16="http://schemas.microsoft.com/office/drawing/2014/main" id="{B89B9868-C557-4059-8916-B0A233B8FA21}"/>
              </a:ext>
            </a:extLst>
          </p:cNvPr>
          <p:cNvSpPr/>
          <p:nvPr/>
        </p:nvSpPr>
        <p:spPr>
          <a:xfrm>
            <a:off x="4608826" y="2912880"/>
            <a:ext cx="641416" cy="2971410"/>
          </a:xfrm>
          <a:prstGeom prst="rect">
            <a:avLst/>
          </a:prstGeom>
          <a:solidFill>
            <a:srgbClr val="00B050">
              <a:alpha val="14118"/>
            </a:srgbClr>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Obdélník 10">
            <a:extLst>
              <a:ext uri="{FF2B5EF4-FFF2-40B4-BE49-F238E27FC236}">
                <a16:creationId xmlns:a16="http://schemas.microsoft.com/office/drawing/2014/main" id="{3F8A9B7D-992D-4D12-8213-C0584CC97847}"/>
              </a:ext>
            </a:extLst>
          </p:cNvPr>
          <p:cNvSpPr/>
          <p:nvPr/>
        </p:nvSpPr>
        <p:spPr>
          <a:xfrm>
            <a:off x="7482336" y="3168584"/>
            <a:ext cx="3980065" cy="516120"/>
          </a:xfrm>
          <a:prstGeom prst="rect">
            <a:avLst/>
          </a:prstGeom>
          <a:solidFill>
            <a:srgbClr val="00B050">
              <a:alpha val="32941"/>
            </a:srgbClr>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B050"/>
                </a:solidFill>
              </a:rPr>
              <a:t>Vyplní škola/ŠD</a:t>
            </a:r>
          </a:p>
        </p:txBody>
      </p:sp>
      <p:sp>
        <p:nvSpPr>
          <p:cNvPr id="12" name="Obdélník 11">
            <a:extLst>
              <a:ext uri="{FF2B5EF4-FFF2-40B4-BE49-F238E27FC236}">
                <a16:creationId xmlns:a16="http://schemas.microsoft.com/office/drawing/2014/main" id="{ABEBD56D-A673-4BB1-9FB9-9DFD4BB6489C}"/>
              </a:ext>
            </a:extLst>
          </p:cNvPr>
          <p:cNvSpPr/>
          <p:nvPr/>
        </p:nvSpPr>
        <p:spPr>
          <a:xfrm>
            <a:off x="5258787" y="2912880"/>
            <a:ext cx="727233" cy="2971410"/>
          </a:xfrm>
          <a:prstGeom prst="rect">
            <a:avLst/>
          </a:prstGeom>
          <a:solidFill>
            <a:srgbClr val="7030A0">
              <a:alpha val="14118"/>
            </a:srgbClr>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Obdélník 12">
            <a:extLst>
              <a:ext uri="{FF2B5EF4-FFF2-40B4-BE49-F238E27FC236}">
                <a16:creationId xmlns:a16="http://schemas.microsoft.com/office/drawing/2014/main" id="{D95B3AE6-E433-4485-BC06-1FDCBEC19D6B}"/>
              </a:ext>
            </a:extLst>
          </p:cNvPr>
          <p:cNvSpPr/>
          <p:nvPr/>
        </p:nvSpPr>
        <p:spPr>
          <a:xfrm>
            <a:off x="3958865" y="5884290"/>
            <a:ext cx="2027155" cy="267486"/>
          </a:xfrm>
          <a:prstGeom prst="rect">
            <a:avLst/>
          </a:prstGeom>
          <a:solidFill>
            <a:srgbClr val="7030A0">
              <a:alpha val="14118"/>
            </a:srgbClr>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 name="Obdélník 14">
            <a:extLst>
              <a:ext uri="{FF2B5EF4-FFF2-40B4-BE49-F238E27FC236}">
                <a16:creationId xmlns:a16="http://schemas.microsoft.com/office/drawing/2014/main" id="{9258ED11-45B5-4F78-8D0D-9A049982C7F5}"/>
              </a:ext>
            </a:extLst>
          </p:cNvPr>
          <p:cNvSpPr/>
          <p:nvPr/>
        </p:nvSpPr>
        <p:spPr>
          <a:xfrm>
            <a:off x="7482336" y="3966321"/>
            <a:ext cx="3980065" cy="516120"/>
          </a:xfrm>
          <a:prstGeom prst="rect">
            <a:avLst/>
          </a:prstGeom>
          <a:solidFill>
            <a:srgbClr val="7030A0">
              <a:alpha val="14118"/>
            </a:srgbClr>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rgbClr val="7030A0"/>
                </a:solidFill>
              </a:rPr>
              <a:t>Dopočítá automaticky systém</a:t>
            </a:r>
          </a:p>
        </p:txBody>
      </p:sp>
    </p:spTree>
    <p:extLst>
      <p:ext uri="{BB962C8B-B14F-4D97-AF65-F5344CB8AC3E}">
        <p14:creationId xmlns:p14="http://schemas.microsoft.com/office/powerpoint/2010/main" val="1605551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ppt_w</p:attrName>
                                        </p:attrNameLst>
                                      </p:cBhvr>
                                      <p:tavLst>
                                        <p:tav tm="0">
                                          <p:val>
                                            <p:fltVal val="0"/>
                                          </p:val>
                                        </p:tav>
                                        <p:tav tm="100000">
                                          <p:val>
                                            <p:strVal val="#ppt_w"/>
                                          </p:val>
                                        </p:tav>
                                      </p:tavLst>
                                    </p:anim>
                                    <p:anim calcmode="lin" valueType="num">
                                      <p:cBhvr>
                                        <p:cTn id="20" dur="1000" fill="hold"/>
                                        <p:tgtEl>
                                          <p:spTgt spid="9"/>
                                        </p:tgtEl>
                                        <p:attrNameLst>
                                          <p:attrName>ppt_h</p:attrName>
                                        </p:attrNameLst>
                                      </p:cBhvr>
                                      <p:tavLst>
                                        <p:tav tm="0">
                                          <p:val>
                                            <p:fltVal val="0"/>
                                          </p:val>
                                        </p:tav>
                                        <p:tav tm="100000">
                                          <p:val>
                                            <p:strVal val="#ppt_h"/>
                                          </p:val>
                                        </p:tav>
                                      </p:tavLst>
                                    </p:anim>
                                    <p:anim calcmode="lin" valueType="num">
                                      <p:cBhvr>
                                        <p:cTn id="21" dur="1000" fill="hold"/>
                                        <p:tgtEl>
                                          <p:spTgt spid="9"/>
                                        </p:tgtEl>
                                        <p:attrNameLst>
                                          <p:attrName>style.rotation</p:attrName>
                                        </p:attrNameLst>
                                      </p:cBhvr>
                                      <p:tavLst>
                                        <p:tav tm="0">
                                          <p:val>
                                            <p:fltVal val="90"/>
                                          </p:val>
                                        </p:tav>
                                        <p:tav tm="100000">
                                          <p:val>
                                            <p:fltVal val="0"/>
                                          </p:val>
                                        </p:tav>
                                      </p:tavLst>
                                    </p:anim>
                                    <p:animEffect transition="in" filter="fade">
                                      <p:cBhvr>
                                        <p:cTn id="22" dur="1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p:cTn id="27" dur="1000" fill="hold"/>
                                        <p:tgtEl>
                                          <p:spTgt spid="10"/>
                                        </p:tgtEl>
                                        <p:attrNameLst>
                                          <p:attrName>ppt_w</p:attrName>
                                        </p:attrNameLst>
                                      </p:cBhvr>
                                      <p:tavLst>
                                        <p:tav tm="0">
                                          <p:val>
                                            <p:fltVal val="0"/>
                                          </p:val>
                                        </p:tav>
                                        <p:tav tm="100000">
                                          <p:val>
                                            <p:strVal val="#ppt_w"/>
                                          </p:val>
                                        </p:tav>
                                      </p:tavLst>
                                    </p:anim>
                                    <p:anim calcmode="lin" valueType="num">
                                      <p:cBhvr>
                                        <p:cTn id="28" dur="1000" fill="hold"/>
                                        <p:tgtEl>
                                          <p:spTgt spid="10"/>
                                        </p:tgtEl>
                                        <p:attrNameLst>
                                          <p:attrName>ppt_h</p:attrName>
                                        </p:attrNameLst>
                                      </p:cBhvr>
                                      <p:tavLst>
                                        <p:tav tm="0">
                                          <p:val>
                                            <p:fltVal val="0"/>
                                          </p:val>
                                        </p:tav>
                                        <p:tav tm="100000">
                                          <p:val>
                                            <p:strVal val="#ppt_h"/>
                                          </p:val>
                                        </p:tav>
                                      </p:tavLst>
                                    </p:anim>
                                    <p:anim calcmode="lin" valueType="num">
                                      <p:cBhvr>
                                        <p:cTn id="29" dur="1000" fill="hold"/>
                                        <p:tgtEl>
                                          <p:spTgt spid="10"/>
                                        </p:tgtEl>
                                        <p:attrNameLst>
                                          <p:attrName>style.rotation</p:attrName>
                                        </p:attrNameLst>
                                      </p:cBhvr>
                                      <p:tavLst>
                                        <p:tav tm="0">
                                          <p:val>
                                            <p:fltVal val="90"/>
                                          </p:val>
                                        </p:tav>
                                        <p:tav tm="100000">
                                          <p:val>
                                            <p:fltVal val="0"/>
                                          </p:val>
                                        </p:tav>
                                      </p:tavLst>
                                    </p:anim>
                                    <p:animEffect transition="in" filter="fade">
                                      <p:cBhvr>
                                        <p:cTn id="30" dur="1000"/>
                                        <p:tgtEl>
                                          <p:spTgt spid="10"/>
                                        </p:tgtEl>
                                      </p:cBhvr>
                                    </p:animEffect>
                                  </p:childTnLst>
                                </p:cTn>
                              </p:par>
                              <p:par>
                                <p:cTn id="31" presetID="3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1000" fill="hold"/>
                                        <p:tgtEl>
                                          <p:spTgt spid="12"/>
                                        </p:tgtEl>
                                        <p:attrNameLst>
                                          <p:attrName>ppt_w</p:attrName>
                                        </p:attrNameLst>
                                      </p:cBhvr>
                                      <p:tavLst>
                                        <p:tav tm="0">
                                          <p:val>
                                            <p:fltVal val="0"/>
                                          </p:val>
                                        </p:tav>
                                        <p:tav tm="100000">
                                          <p:val>
                                            <p:strVal val="#ppt_w"/>
                                          </p:val>
                                        </p:tav>
                                      </p:tavLst>
                                    </p:anim>
                                    <p:anim calcmode="lin" valueType="num">
                                      <p:cBhvr>
                                        <p:cTn id="42" dur="1000" fill="hold"/>
                                        <p:tgtEl>
                                          <p:spTgt spid="12"/>
                                        </p:tgtEl>
                                        <p:attrNameLst>
                                          <p:attrName>ppt_h</p:attrName>
                                        </p:attrNameLst>
                                      </p:cBhvr>
                                      <p:tavLst>
                                        <p:tav tm="0">
                                          <p:val>
                                            <p:fltVal val="0"/>
                                          </p:val>
                                        </p:tav>
                                        <p:tav tm="100000">
                                          <p:val>
                                            <p:strVal val="#ppt_h"/>
                                          </p:val>
                                        </p:tav>
                                      </p:tavLst>
                                    </p:anim>
                                    <p:anim calcmode="lin" valueType="num">
                                      <p:cBhvr>
                                        <p:cTn id="43" dur="1000" fill="hold"/>
                                        <p:tgtEl>
                                          <p:spTgt spid="12"/>
                                        </p:tgtEl>
                                        <p:attrNameLst>
                                          <p:attrName>style.rotation</p:attrName>
                                        </p:attrNameLst>
                                      </p:cBhvr>
                                      <p:tavLst>
                                        <p:tav tm="0">
                                          <p:val>
                                            <p:fltVal val="90"/>
                                          </p:val>
                                        </p:tav>
                                        <p:tav tm="100000">
                                          <p:val>
                                            <p:fltVal val="0"/>
                                          </p:val>
                                        </p:tav>
                                      </p:tavLst>
                                    </p:anim>
                                    <p:animEffect transition="in" filter="fade">
                                      <p:cBhvr>
                                        <p:cTn id="44" dur="1000"/>
                                        <p:tgtEl>
                                          <p:spTgt spid="12"/>
                                        </p:tgtEl>
                                      </p:cBhvr>
                                    </p:animEffect>
                                  </p:childTnLst>
                                </p:cTn>
                              </p:par>
                              <p:par>
                                <p:cTn id="45" presetID="3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p:cTn id="47" dur="1000" fill="hold"/>
                                        <p:tgtEl>
                                          <p:spTgt spid="13"/>
                                        </p:tgtEl>
                                        <p:attrNameLst>
                                          <p:attrName>ppt_w</p:attrName>
                                        </p:attrNameLst>
                                      </p:cBhvr>
                                      <p:tavLst>
                                        <p:tav tm="0">
                                          <p:val>
                                            <p:fltVal val="0"/>
                                          </p:val>
                                        </p:tav>
                                        <p:tav tm="100000">
                                          <p:val>
                                            <p:strVal val="#ppt_w"/>
                                          </p:val>
                                        </p:tav>
                                      </p:tavLst>
                                    </p:anim>
                                    <p:anim calcmode="lin" valueType="num">
                                      <p:cBhvr>
                                        <p:cTn id="48" dur="1000" fill="hold"/>
                                        <p:tgtEl>
                                          <p:spTgt spid="13"/>
                                        </p:tgtEl>
                                        <p:attrNameLst>
                                          <p:attrName>ppt_h</p:attrName>
                                        </p:attrNameLst>
                                      </p:cBhvr>
                                      <p:tavLst>
                                        <p:tav tm="0">
                                          <p:val>
                                            <p:fltVal val="0"/>
                                          </p:val>
                                        </p:tav>
                                        <p:tav tm="100000">
                                          <p:val>
                                            <p:strVal val="#ppt_h"/>
                                          </p:val>
                                        </p:tav>
                                      </p:tavLst>
                                    </p:anim>
                                    <p:anim calcmode="lin" valueType="num">
                                      <p:cBhvr>
                                        <p:cTn id="49" dur="1000" fill="hold"/>
                                        <p:tgtEl>
                                          <p:spTgt spid="13"/>
                                        </p:tgtEl>
                                        <p:attrNameLst>
                                          <p:attrName>style.rotation</p:attrName>
                                        </p:attrNameLst>
                                      </p:cBhvr>
                                      <p:tavLst>
                                        <p:tav tm="0">
                                          <p:val>
                                            <p:fltVal val="90"/>
                                          </p:val>
                                        </p:tav>
                                        <p:tav tm="100000">
                                          <p:val>
                                            <p:fltVal val="0"/>
                                          </p:val>
                                        </p:tav>
                                      </p:tavLst>
                                    </p:anim>
                                    <p:animEffect transition="in" filter="fade">
                                      <p:cBhvr>
                                        <p:cTn id="50" dur="1000"/>
                                        <p:tgtEl>
                                          <p:spTgt spid="13"/>
                                        </p:tgtEl>
                                      </p:cBhvr>
                                    </p:animEffect>
                                  </p:childTnLst>
                                </p:cTn>
                              </p:par>
                              <p:par>
                                <p:cTn id="51" presetID="31" presetClass="entr" presetSubtype="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p:cTn id="53" dur="1000" fill="hold"/>
                                        <p:tgtEl>
                                          <p:spTgt spid="15"/>
                                        </p:tgtEl>
                                        <p:attrNameLst>
                                          <p:attrName>ppt_w</p:attrName>
                                        </p:attrNameLst>
                                      </p:cBhvr>
                                      <p:tavLst>
                                        <p:tav tm="0">
                                          <p:val>
                                            <p:fltVal val="0"/>
                                          </p:val>
                                        </p:tav>
                                        <p:tav tm="100000">
                                          <p:val>
                                            <p:strVal val="#ppt_w"/>
                                          </p:val>
                                        </p:tav>
                                      </p:tavLst>
                                    </p:anim>
                                    <p:anim calcmode="lin" valueType="num">
                                      <p:cBhvr>
                                        <p:cTn id="54" dur="1000" fill="hold"/>
                                        <p:tgtEl>
                                          <p:spTgt spid="15"/>
                                        </p:tgtEl>
                                        <p:attrNameLst>
                                          <p:attrName>ppt_h</p:attrName>
                                        </p:attrNameLst>
                                      </p:cBhvr>
                                      <p:tavLst>
                                        <p:tav tm="0">
                                          <p:val>
                                            <p:fltVal val="0"/>
                                          </p:val>
                                        </p:tav>
                                        <p:tav tm="100000">
                                          <p:val>
                                            <p:strVal val="#ppt_h"/>
                                          </p:val>
                                        </p:tav>
                                      </p:tavLst>
                                    </p:anim>
                                    <p:anim calcmode="lin" valueType="num">
                                      <p:cBhvr>
                                        <p:cTn id="55" dur="1000" fill="hold"/>
                                        <p:tgtEl>
                                          <p:spTgt spid="15"/>
                                        </p:tgtEl>
                                        <p:attrNameLst>
                                          <p:attrName>style.rotation</p:attrName>
                                        </p:attrNameLst>
                                      </p:cBhvr>
                                      <p:tavLst>
                                        <p:tav tm="0">
                                          <p:val>
                                            <p:fltVal val="90"/>
                                          </p:val>
                                        </p:tav>
                                        <p:tav tm="100000">
                                          <p:val>
                                            <p:fltVal val="0"/>
                                          </p:val>
                                        </p:tav>
                                      </p:tavLst>
                                    </p:anim>
                                    <p:animEffect transition="in" filter="fade">
                                      <p:cBhvr>
                                        <p:cTn id="5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452582" y="1825625"/>
            <a:ext cx="11241984" cy="4351338"/>
          </a:xfrm>
        </p:spPr>
        <p:txBody>
          <a:bodyPr/>
          <a:lstStyle/>
          <a:p>
            <a:r>
              <a:rPr lang="cs-CZ" dirty="0">
                <a:solidFill>
                  <a:schemeClr val="accent1">
                    <a:lumMod val="50000"/>
                  </a:schemeClr>
                </a:solidFill>
              </a:rPr>
              <a:t>Jaké údaje vyplňuje škola/školní družina?</a:t>
            </a:r>
          </a:p>
          <a:p>
            <a:endParaRPr lang="cs-CZ" dirty="0">
              <a:solidFill>
                <a:schemeClr val="accent1">
                  <a:lumMod val="50000"/>
                </a:schemeClr>
              </a:solidFill>
            </a:endParaRPr>
          </a:p>
          <a:p>
            <a:endParaRPr lang="cs-CZ" dirty="0">
              <a:solidFill>
                <a:schemeClr val="accent1">
                  <a:lumMod val="50000"/>
                </a:schemeClr>
              </a:solidFill>
            </a:endParaRPr>
          </a:p>
          <a:p>
            <a:endParaRPr lang="cs-CZ" dirty="0">
              <a:solidFill>
                <a:schemeClr val="accent1">
                  <a:lumMod val="50000"/>
                </a:schemeClr>
              </a:solidFill>
            </a:endParaRPr>
          </a:p>
          <a:p>
            <a:pPr marL="108000" indent="0">
              <a:buNone/>
            </a:pPr>
            <a:endParaRPr lang="cs-CZ" dirty="0">
              <a:solidFill>
                <a:schemeClr val="accent1">
                  <a:lumMod val="50000"/>
                </a:schemeClr>
              </a:solidFill>
            </a:endParaRPr>
          </a:p>
          <a:p>
            <a:r>
              <a:rPr lang="cs-CZ" dirty="0">
                <a:solidFill>
                  <a:schemeClr val="accent1">
                    <a:lumMod val="50000"/>
                  </a:schemeClr>
                </a:solidFill>
              </a:rPr>
              <a:t>Co jsou to předpokládané přírůstky a úbytky týdenního počtu hodin přímé pedagogické činnosti?</a:t>
            </a:r>
          </a:p>
          <a:p>
            <a:pPr marL="108000" indent="0">
              <a:buNone/>
            </a:pPr>
            <a:endParaRPr lang="cs-CZ" dirty="0"/>
          </a:p>
          <a:p>
            <a:pPr marL="108000" indent="0">
              <a:buNone/>
            </a:pPr>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23</a:t>
            </a:fld>
            <a:endParaRPr lang="cs-CZ" dirty="0"/>
          </a:p>
        </p:txBody>
      </p:sp>
      <p:sp>
        <p:nvSpPr>
          <p:cNvPr id="5" name="Obdélník 4">
            <a:extLst>
              <a:ext uri="{FF2B5EF4-FFF2-40B4-BE49-F238E27FC236}">
                <a16:creationId xmlns:a16="http://schemas.microsoft.com/office/drawing/2014/main" id="{F16BE78C-FDA7-4F2B-9BFA-C6EB58A96A0C}"/>
              </a:ext>
            </a:extLst>
          </p:cNvPr>
          <p:cNvSpPr/>
          <p:nvPr/>
        </p:nvSpPr>
        <p:spPr>
          <a:xfrm>
            <a:off x="581891" y="2347099"/>
            <a:ext cx="7653600" cy="1329355"/>
          </a:xfrm>
          <a:prstGeom prst="rect">
            <a:avLst/>
          </a:prstGeom>
          <a:solidFill>
            <a:srgbClr val="428D96">
              <a:alpha val="20000"/>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accent1">
                    <a:lumMod val="50000"/>
                  </a:schemeClr>
                </a:solidFill>
              </a:rPr>
              <a:t>předpokládané </a:t>
            </a:r>
            <a:r>
              <a:rPr lang="cs-CZ" b="1" dirty="0">
                <a:solidFill>
                  <a:schemeClr val="accent1">
                    <a:lumMod val="50000"/>
                  </a:schemeClr>
                </a:solidFill>
              </a:rPr>
              <a:t>přírůstky a úbytky </a:t>
            </a:r>
            <a:r>
              <a:rPr lang="cs-CZ" dirty="0">
                <a:solidFill>
                  <a:schemeClr val="accent1">
                    <a:lumMod val="50000"/>
                  </a:schemeClr>
                </a:solidFill>
              </a:rPr>
              <a:t>týdenního počtu hodin přímé pedagogické činnosti v členění podle jednotlivých skupin profesí pedagogických pracovníků na jednotlivých součástech školy (v jednotlivých druzích činnosti)</a:t>
            </a:r>
          </a:p>
        </p:txBody>
      </p:sp>
      <p:sp>
        <p:nvSpPr>
          <p:cNvPr id="6" name="Obdélník 5">
            <a:extLst>
              <a:ext uri="{FF2B5EF4-FFF2-40B4-BE49-F238E27FC236}">
                <a16:creationId xmlns:a16="http://schemas.microsoft.com/office/drawing/2014/main" id="{D9D3763A-1386-47B1-A781-CFEDB149889F}"/>
              </a:ext>
            </a:extLst>
          </p:cNvPr>
          <p:cNvSpPr/>
          <p:nvPr/>
        </p:nvSpPr>
        <p:spPr>
          <a:xfrm>
            <a:off x="581891" y="4276702"/>
            <a:ext cx="7653600" cy="1329355"/>
          </a:xfrm>
          <a:prstGeom prst="rect">
            <a:avLst/>
          </a:prstGeom>
          <a:solidFill>
            <a:srgbClr val="428D96">
              <a:alpha val="20000"/>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accent1">
                    <a:lumMod val="50000"/>
                  </a:schemeClr>
                </a:solidFill>
              </a:rPr>
              <a:t>údaje, které odrážejí </a:t>
            </a:r>
            <a:r>
              <a:rPr lang="cs-CZ" b="1" dirty="0">
                <a:solidFill>
                  <a:schemeClr val="accent1">
                    <a:lumMod val="50000"/>
                  </a:schemeClr>
                </a:solidFill>
              </a:rPr>
              <a:t>očekávané změny v organizaci vzdělávání a poskytování školských služeb v příštím školním roce</a:t>
            </a:r>
            <a:r>
              <a:rPr lang="cs-CZ" dirty="0">
                <a:solidFill>
                  <a:schemeClr val="accent1">
                    <a:lumMod val="50000"/>
                  </a:schemeClr>
                </a:solidFill>
              </a:rPr>
              <a:t> na základě výsledků zápisů a přijímacího řízení či změn ve školském rejstříku </a:t>
            </a:r>
          </a:p>
        </p:txBody>
      </p:sp>
    </p:spTree>
    <p:extLst>
      <p:ext uri="{BB962C8B-B14F-4D97-AF65-F5344CB8AC3E}">
        <p14:creationId xmlns:p14="http://schemas.microsoft.com/office/powerpoint/2010/main" val="1145874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style.rotation</p:attrName>
                                        </p:attrNameLst>
                                      </p:cBhvr>
                                      <p:tavLst>
                                        <p:tav tm="0">
                                          <p:val>
                                            <p:fltVal val="90"/>
                                          </p:val>
                                        </p:tav>
                                        <p:tav tm="100000">
                                          <p:val>
                                            <p:fltVal val="0"/>
                                          </p:val>
                                        </p:tav>
                                      </p:tavLst>
                                    </p:anim>
                                    <p:animEffect transition="in" filter="fade">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452582" y="1825625"/>
            <a:ext cx="11241984" cy="4351338"/>
          </a:xfrm>
        </p:spPr>
        <p:txBody>
          <a:bodyPr/>
          <a:lstStyle/>
          <a:p>
            <a:r>
              <a:rPr lang="cs-CZ" dirty="0">
                <a:solidFill>
                  <a:schemeClr val="accent1">
                    <a:lumMod val="50000"/>
                  </a:schemeClr>
                </a:solidFill>
              </a:rPr>
              <a:t>Co znamená, že se jedná o </a:t>
            </a:r>
            <a:r>
              <a:rPr lang="cs-CZ" b="1" dirty="0">
                <a:solidFill>
                  <a:schemeClr val="accent1">
                    <a:lumMod val="50000"/>
                  </a:schemeClr>
                </a:solidFill>
              </a:rPr>
              <a:t>očekávané</a:t>
            </a:r>
            <a:r>
              <a:rPr lang="cs-CZ" dirty="0">
                <a:solidFill>
                  <a:schemeClr val="accent1">
                    <a:lumMod val="50000"/>
                  </a:schemeClr>
                </a:solidFill>
              </a:rPr>
              <a:t> změny:</a:t>
            </a:r>
          </a:p>
          <a:p>
            <a:endParaRPr lang="cs-CZ" dirty="0">
              <a:solidFill>
                <a:schemeClr val="accent1">
                  <a:lumMod val="50000"/>
                </a:schemeClr>
              </a:solidFill>
            </a:endParaRPr>
          </a:p>
          <a:p>
            <a:endParaRPr lang="cs-CZ" dirty="0">
              <a:solidFill>
                <a:schemeClr val="accent1">
                  <a:lumMod val="50000"/>
                </a:schemeClr>
              </a:solidFill>
            </a:endParaRPr>
          </a:p>
          <a:p>
            <a:endParaRPr lang="cs-CZ" dirty="0">
              <a:solidFill>
                <a:schemeClr val="accent1">
                  <a:lumMod val="50000"/>
                </a:schemeClr>
              </a:solidFill>
            </a:endParaRPr>
          </a:p>
          <a:p>
            <a:pPr marL="108000" indent="0">
              <a:buNone/>
            </a:pPr>
            <a:endParaRPr lang="cs-CZ" dirty="0">
              <a:solidFill>
                <a:schemeClr val="accent1">
                  <a:lumMod val="50000"/>
                </a:schemeClr>
              </a:solidFill>
            </a:endParaRPr>
          </a:p>
          <a:p>
            <a:r>
              <a:rPr lang="cs-CZ" dirty="0">
                <a:solidFill>
                  <a:schemeClr val="accent1">
                    <a:lumMod val="50000"/>
                  </a:schemeClr>
                </a:solidFill>
              </a:rPr>
              <a:t>Jak tedy předpokládané přírůstky a úbytky určit?</a:t>
            </a:r>
            <a:endParaRPr lang="cs-CZ" dirty="0"/>
          </a:p>
          <a:p>
            <a:pPr marL="108000" indent="0">
              <a:buNone/>
            </a:pPr>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24</a:t>
            </a:fld>
            <a:endParaRPr lang="cs-CZ" dirty="0"/>
          </a:p>
        </p:txBody>
      </p:sp>
      <p:sp>
        <p:nvSpPr>
          <p:cNvPr id="5" name="Obdélník 4">
            <a:extLst>
              <a:ext uri="{FF2B5EF4-FFF2-40B4-BE49-F238E27FC236}">
                <a16:creationId xmlns:a16="http://schemas.microsoft.com/office/drawing/2014/main" id="{F16BE78C-FDA7-4F2B-9BFA-C6EB58A96A0C}"/>
              </a:ext>
            </a:extLst>
          </p:cNvPr>
          <p:cNvSpPr/>
          <p:nvPr/>
        </p:nvSpPr>
        <p:spPr>
          <a:xfrm>
            <a:off x="587319" y="2347099"/>
            <a:ext cx="7651708" cy="1140643"/>
          </a:xfrm>
          <a:prstGeom prst="rect">
            <a:avLst/>
          </a:prstGeom>
          <a:solidFill>
            <a:srgbClr val="428D96">
              <a:alpha val="20000"/>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accent1">
                    <a:lumMod val="50000"/>
                  </a:schemeClr>
                </a:solidFill>
              </a:rPr>
              <a:t>škola / školní družina předává údaje již na začátku června</a:t>
            </a:r>
          </a:p>
          <a:p>
            <a:pPr algn="ctr"/>
            <a:r>
              <a:rPr lang="cs-CZ" dirty="0">
                <a:solidFill>
                  <a:schemeClr val="accent1">
                    <a:lumMod val="50000"/>
                  </a:schemeClr>
                </a:solidFill>
              </a:rPr>
              <a:t>vzhledem k tomu, že se údaje vztahují ke stavu k 30. září 2020, jedná se tak v tuto chvíli pouze o očekávání, skutečný stav bude uveden školou / školní družinou až ve výkaze P1c-01</a:t>
            </a:r>
          </a:p>
        </p:txBody>
      </p:sp>
      <p:sp>
        <p:nvSpPr>
          <p:cNvPr id="6" name="Obdélník 5">
            <a:extLst>
              <a:ext uri="{FF2B5EF4-FFF2-40B4-BE49-F238E27FC236}">
                <a16:creationId xmlns:a16="http://schemas.microsoft.com/office/drawing/2014/main" id="{D9D3763A-1386-47B1-A781-CFEDB149889F}"/>
              </a:ext>
            </a:extLst>
          </p:cNvPr>
          <p:cNvSpPr/>
          <p:nvPr/>
        </p:nvSpPr>
        <p:spPr>
          <a:xfrm>
            <a:off x="587319" y="4290527"/>
            <a:ext cx="7651708" cy="2072566"/>
          </a:xfrm>
          <a:prstGeom prst="rect">
            <a:avLst/>
          </a:prstGeom>
          <a:solidFill>
            <a:srgbClr val="428D96">
              <a:alpha val="20000"/>
            </a:srgb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a:solidFill>
                  <a:schemeClr val="accent1">
                    <a:lumMod val="50000"/>
                  </a:schemeClr>
                </a:solidFill>
              </a:rPr>
              <a:t>přírůstky</a:t>
            </a:r>
            <a:r>
              <a:rPr lang="cs-CZ" dirty="0">
                <a:solidFill>
                  <a:schemeClr val="accent1">
                    <a:lumMod val="50000"/>
                  </a:schemeClr>
                </a:solidFill>
              </a:rPr>
              <a:t>: kladně započítat ty hodiny přímé pedagogické činnosti, které „budou“ ve srovnání s p</a:t>
            </a:r>
            <a:r>
              <a:rPr lang="cs-CZ" dirty="0">
                <a:solidFill>
                  <a:schemeClr val="tx2">
                    <a:lumMod val="50000"/>
                  </a:schemeClr>
                </a:solidFill>
              </a:rPr>
              <a:t>ředchozí</a:t>
            </a:r>
            <a:r>
              <a:rPr lang="cs-CZ" dirty="0">
                <a:solidFill>
                  <a:schemeClr val="accent1">
                    <a:lumMod val="50000"/>
                  </a:schemeClr>
                </a:solidFill>
              </a:rPr>
              <a:t>m zářím nově zajišťovány (typicky například nová třída, vyšší míra dělení hodin, prodloužení doby provozu apod.)</a:t>
            </a:r>
          </a:p>
          <a:p>
            <a:pPr algn="ctr"/>
            <a:endParaRPr lang="cs-CZ" dirty="0">
              <a:solidFill>
                <a:schemeClr val="accent1">
                  <a:lumMod val="50000"/>
                </a:schemeClr>
              </a:solidFill>
            </a:endParaRPr>
          </a:p>
          <a:p>
            <a:pPr algn="ctr"/>
            <a:r>
              <a:rPr lang="cs-CZ" b="1" dirty="0">
                <a:solidFill>
                  <a:schemeClr val="accent1">
                    <a:lumMod val="50000"/>
                  </a:schemeClr>
                </a:solidFill>
              </a:rPr>
              <a:t>úbytky</a:t>
            </a:r>
            <a:r>
              <a:rPr lang="cs-CZ" dirty="0">
                <a:solidFill>
                  <a:schemeClr val="accent1">
                    <a:lumMod val="50000"/>
                  </a:schemeClr>
                </a:solidFill>
              </a:rPr>
              <a:t>: záporně  započítat ty hodiny přímé pedagogické činnosti, které ve srovnání s předchozím zářím již zajišťovány „nebudou“ (typicky například snížení počtu tříd, nižší míra dělení hodin, snížení doby provozu)</a:t>
            </a:r>
          </a:p>
        </p:txBody>
      </p:sp>
      <p:cxnSp>
        <p:nvCxnSpPr>
          <p:cNvPr id="8" name="Přímá spojnice 7">
            <a:extLst>
              <a:ext uri="{FF2B5EF4-FFF2-40B4-BE49-F238E27FC236}">
                <a16:creationId xmlns:a16="http://schemas.microsoft.com/office/drawing/2014/main" id="{D82A54A8-70FB-4646-BE47-B93B01432CDF}"/>
              </a:ext>
            </a:extLst>
          </p:cNvPr>
          <p:cNvCxnSpPr>
            <a:cxnSpLocks/>
          </p:cNvCxnSpPr>
          <p:nvPr/>
        </p:nvCxnSpPr>
        <p:spPr>
          <a:xfrm>
            <a:off x="3836704" y="5373275"/>
            <a:ext cx="933254"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262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style.rotation</p:attrName>
                                        </p:attrNameLst>
                                      </p:cBhvr>
                                      <p:tavLst>
                                        <p:tav tm="0">
                                          <p:val>
                                            <p:fltVal val="90"/>
                                          </p:val>
                                        </p:tav>
                                        <p:tav tm="100000">
                                          <p:val>
                                            <p:fltVal val="0"/>
                                          </p:val>
                                        </p:tav>
                                      </p:tavLst>
                                    </p:anim>
                                    <p:animEffect transition="in" filter="fade">
                                      <p:cBhvr>
                                        <p:cTn id="22" dur="1000"/>
                                        <p:tgtEl>
                                          <p:spTgt spid="6"/>
                                        </p:tgtEl>
                                      </p:cBhvr>
                                    </p:animEffect>
                                  </p:childTnLst>
                                </p:cTn>
                              </p:par>
                              <p:par>
                                <p:cTn id="23" presetID="3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určit změny nemusí být vždy úplně snadné (zejména pak v případě středních škol, kde je velmi rozhodující ještě zářijový vývoj)</a:t>
            </a:r>
          </a:p>
          <a:p>
            <a:r>
              <a:rPr lang="cs-CZ" dirty="0"/>
              <a:t>komplikace do úvah škol přináší letos i nejistota spojená s dopady </a:t>
            </a:r>
            <a:r>
              <a:rPr lang="cs-CZ" b="1" dirty="0">
                <a:solidFill>
                  <a:schemeClr val="accent1">
                    <a:lumMod val="50000"/>
                  </a:schemeClr>
                </a:solidFill>
              </a:rPr>
              <a:t>pandemie </a:t>
            </a:r>
            <a:r>
              <a:rPr lang="cs-CZ" b="1" dirty="0" err="1">
                <a:solidFill>
                  <a:schemeClr val="accent1">
                    <a:lumMod val="50000"/>
                  </a:schemeClr>
                </a:solidFill>
              </a:rPr>
              <a:t>koronaviru</a:t>
            </a:r>
            <a:endParaRPr lang="cs-CZ" b="1" dirty="0">
              <a:solidFill>
                <a:schemeClr val="accent1">
                  <a:lumMod val="50000"/>
                </a:schemeClr>
              </a:solidFill>
            </a:endParaRPr>
          </a:p>
          <a:p>
            <a:r>
              <a:rPr lang="cs-CZ" dirty="0"/>
              <a:t>tyto </a:t>
            </a:r>
            <a:r>
              <a:rPr lang="cs-CZ" b="1" dirty="0">
                <a:solidFill>
                  <a:schemeClr val="accent1">
                    <a:lumMod val="50000"/>
                  </a:schemeClr>
                </a:solidFill>
              </a:rPr>
              <a:t>údaje nijak neovlivní konkrétní výši finančních prostředků školy / školní družiny na rok 2021</a:t>
            </a:r>
            <a:r>
              <a:rPr lang="cs-CZ" dirty="0"/>
              <a:t>, které budou nadále zcela závislé na údajích z podzimních výkazů, zejména výkazu P1c-01 ve stavu k 30. září 2020</a:t>
            </a:r>
          </a:p>
          <a:p>
            <a:r>
              <a:rPr lang="cs-CZ" dirty="0"/>
              <a:t>přesto žádáme školy / školní </a:t>
            </a:r>
            <a:r>
              <a:rPr lang="cs-CZ" dirty="0">
                <a:solidFill>
                  <a:schemeClr val="tx1">
                    <a:lumMod val="95000"/>
                    <a:lumOff val="5000"/>
                  </a:schemeClr>
                </a:solidFill>
              </a:rPr>
              <a:t>družiny o </a:t>
            </a:r>
            <a:r>
              <a:rPr lang="cs-CZ" b="1" dirty="0">
                <a:solidFill>
                  <a:schemeClr val="accent1">
                    <a:lumMod val="50000"/>
                  </a:schemeClr>
                </a:solidFill>
              </a:rPr>
              <a:t>svědomitý přístup </a:t>
            </a:r>
            <a:r>
              <a:rPr lang="cs-CZ" dirty="0">
                <a:solidFill>
                  <a:schemeClr val="tx1">
                    <a:lumMod val="95000"/>
                    <a:lumOff val="5000"/>
                  </a:schemeClr>
                </a:solidFill>
              </a:rPr>
              <a:t>a snahu o </a:t>
            </a:r>
            <a:r>
              <a:rPr lang="cs-CZ" b="1" dirty="0">
                <a:solidFill>
                  <a:schemeClr val="accent1">
                    <a:lumMod val="50000"/>
                  </a:schemeClr>
                </a:solidFill>
              </a:rPr>
              <a:t>určení změn s co největší přesností </a:t>
            </a:r>
            <a:r>
              <a:rPr lang="cs-CZ" dirty="0"/>
              <a:t>(využít všech dostupných informací), neboť:</a:t>
            </a:r>
          </a:p>
          <a:p>
            <a:r>
              <a:rPr lang="cs-CZ" dirty="0"/>
              <a:t>tyto </a:t>
            </a:r>
            <a:r>
              <a:rPr lang="cs-CZ" b="1" dirty="0">
                <a:solidFill>
                  <a:schemeClr val="accent1">
                    <a:lumMod val="50000"/>
                  </a:schemeClr>
                </a:solidFill>
              </a:rPr>
              <a:t>údaje jsou nezbytným podkladem</a:t>
            </a:r>
            <a:r>
              <a:rPr lang="cs-CZ" dirty="0"/>
              <a:t> pro MŠMT </a:t>
            </a:r>
            <a:r>
              <a:rPr lang="cs-CZ" b="1" dirty="0">
                <a:solidFill>
                  <a:schemeClr val="accent1">
                    <a:lumMod val="50000"/>
                  </a:schemeClr>
                </a:solidFill>
              </a:rPr>
              <a:t>při vyjednávání </a:t>
            </a:r>
            <a:r>
              <a:rPr lang="cs-CZ" dirty="0"/>
              <a:t>s MF </a:t>
            </a:r>
            <a:r>
              <a:rPr lang="cs-CZ" b="1" dirty="0">
                <a:solidFill>
                  <a:schemeClr val="accent1">
                    <a:lumMod val="50000"/>
                  </a:schemeClr>
                </a:solidFill>
              </a:rPr>
              <a:t>o výši prostředků ze státního rozpočtu </a:t>
            </a:r>
            <a:r>
              <a:rPr lang="cs-CZ" dirty="0"/>
              <a:t>pro následující kalendářní rok – nejedná se tedy o zbytečnou administrativu</a:t>
            </a:r>
          </a:p>
          <a:p>
            <a:endParaRPr lang="cs-CZ" dirty="0"/>
          </a:p>
          <a:p>
            <a:r>
              <a:rPr lang="cs-CZ" dirty="0"/>
              <a:t>nejlépe je demonstrovat vyplnění na několika ilustrativních příkladech</a:t>
            </a: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25</a:t>
            </a:fld>
            <a:endParaRPr lang="cs-CZ" dirty="0"/>
          </a:p>
        </p:txBody>
      </p:sp>
    </p:spTree>
    <p:extLst>
      <p:ext uri="{BB962C8B-B14F-4D97-AF65-F5344CB8AC3E}">
        <p14:creationId xmlns:p14="http://schemas.microsoft.com/office/powerpoint/2010/main" val="3341998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Případ mateřské školy (MŠ)</a:t>
            </a:r>
          </a:p>
          <a:p>
            <a:r>
              <a:rPr lang="cs-CZ" sz="1600" dirty="0"/>
              <a:t>MŠ vykázala k 30. září 2019 v součtu v oddílech </a:t>
            </a:r>
            <a:r>
              <a:rPr lang="cs-CZ" sz="1600" dirty="0" err="1"/>
              <a:t>IVb</a:t>
            </a:r>
            <a:r>
              <a:rPr lang="cs-CZ" sz="1600" dirty="0"/>
              <a:t>, </a:t>
            </a:r>
            <a:r>
              <a:rPr lang="cs-CZ" sz="1600" dirty="0" err="1"/>
              <a:t>IVc</a:t>
            </a:r>
            <a:r>
              <a:rPr lang="cs-CZ" sz="1600" dirty="0"/>
              <a:t> a VIII</a:t>
            </a:r>
            <a:br>
              <a:rPr lang="cs-CZ" sz="1600" dirty="0"/>
            </a:br>
            <a:r>
              <a:rPr lang="cs-CZ" sz="1600" dirty="0"/>
              <a:t>výkazu P1c-01 345 hodin PPČ učitelů v MŠ</a:t>
            </a:r>
          </a:p>
          <a:p>
            <a:r>
              <a:rPr lang="cs-CZ" sz="1600" dirty="0"/>
              <a:t>Přistoupí k vyplnění výkazu P1d-01</a:t>
            </a:r>
          </a:p>
          <a:p>
            <a:r>
              <a:rPr lang="cs-CZ" sz="1600" dirty="0"/>
              <a:t>Hodnoty ve sloupcích </a:t>
            </a:r>
            <a:r>
              <a:rPr lang="cs-CZ" sz="1600" i="1" dirty="0"/>
              <a:t>a</a:t>
            </a:r>
            <a:r>
              <a:rPr lang="cs-CZ" sz="1600" dirty="0"/>
              <a:t>, </a:t>
            </a:r>
            <a:r>
              <a:rPr lang="cs-CZ" sz="1600" i="1" dirty="0"/>
              <a:t>b</a:t>
            </a:r>
            <a:r>
              <a:rPr lang="cs-CZ" sz="1600" dirty="0"/>
              <a:t> a </a:t>
            </a:r>
            <a:r>
              <a:rPr lang="cs-CZ" sz="1600" i="1" dirty="0"/>
              <a:t>1</a:t>
            </a:r>
            <a:r>
              <a:rPr lang="cs-CZ" sz="1600" dirty="0"/>
              <a:t> jí automaticky </a:t>
            </a:r>
            <a:r>
              <a:rPr lang="cs-CZ" sz="1600" dirty="0" err="1"/>
              <a:t>předvyplní</a:t>
            </a:r>
            <a:r>
              <a:rPr lang="cs-CZ" sz="1600" dirty="0"/>
              <a:t> systém</a:t>
            </a:r>
          </a:p>
          <a:p>
            <a:r>
              <a:rPr lang="cs-CZ" sz="1600" dirty="0"/>
              <a:t>MŠ předpokládá od nového školního roku zvýšení počtu tříd</a:t>
            </a:r>
            <a:br>
              <a:rPr lang="cs-CZ" sz="1600" dirty="0"/>
            </a:br>
            <a:r>
              <a:rPr lang="cs-CZ" sz="1600" dirty="0"/>
              <a:t>mateřské školy o jednu třídu (výsledky zápisů, volná kapacita),</a:t>
            </a:r>
            <a:br>
              <a:rPr lang="cs-CZ" sz="1600" dirty="0"/>
            </a:br>
            <a:r>
              <a:rPr lang="cs-CZ" sz="1600" dirty="0"/>
              <a:t>což pro ni i s překryvem znamená nezbytnost zajištění dalších 58</a:t>
            </a:r>
            <a:br>
              <a:rPr lang="cs-CZ" sz="1600" dirty="0"/>
            </a:br>
            <a:r>
              <a:rPr lang="cs-CZ" sz="1600" dirty="0"/>
              <a:t>hodin přímé pedagogické činnosti učitelů v MŠ týdně </a:t>
            </a:r>
          </a:p>
          <a:p>
            <a:r>
              <a:rPr lang="cs-CZ" sz="1600" dirty="0"/>
              <a:t>Tento údaj doplní do sloupce </a:t>
            </a:r>
            <a:r>
              <a:rPr lang="cs-CZ" sz="1600" i="1" dirty="0"/>
              <a:t>2</a:t>
            </a:r>
            <a:r>
              <a:rPr lang="cs-CZ" sz="1600" dirty="0"/>
              <a:t> </a:t>
            </a:r>
            <a:r>
              <a:rPr lang="cs-CZ" sz="1600" dirty="0">
                <a:solidFill>
                  <a:schemeClr val="tx1">
                    <a:lumMod val="95000"/>
                    <a:lumOff val="5000"/>
                  </a:schemeClr>
                </a:solidFill>
              </a:rPr>
              <a:t>příslušného řádku výkazu</a:t>
            </a:r>
          </a:p>
          <a:p>
            <a:r>
              <a:rPr lang="cs-CZ" sz="1600" dirty="0"/>
              <a:t>Hodnoty ve sloupci </a:t>
            </a:r>
            <a:r>
              <a:rPr lang="cs-CZ" sz="1600" i="1" dirty="0"/>
              <a:t>e</a:t>
            </a:r>
            <a:r>
              <a:rPr lang="cs-CZ" sz="1600" dirty="0"/>
              <a:t> a v řádku </a:t>
            </a:r>
            <a:r>
              <a:rPr lang="cs-CZ" sz="1600" i="1" dirty="0"/>
              <a:t>Celkem</a:t>
            </a:r>
            <a:r>
              <a:rPr lang="cs-CZ" sz="1600" dirty="0"/>
              <a:t> se automaticky dopočítají</a:t>
            </a:r>
            <a:endParaRPr lang="cs-CZ" sz="1200"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26</a:t>
            </a:fld>
            <a:endParaRPr lang="cs-CZ" dirty="0"/>
          </a:p>
        </p:txBody>
      </p:sp>
      <p:pic>
        <p:nvPicPr>
          <p:cNvPr id="5" name="Obrázek 4">
            <a:extLst>
              <a:ext uri="{FF2B5EF4-FFF2-40B4-BE49-F238E27FC236}">
                <a16:creationId xmlns:a16="http://schemas.microsoft.com/office/drawing/2014/main" id="{0818C8CA-CA06-47F6-943B-4BDE0C6793DD}"/>
              </a:ext>
            </a:extLst>
          </p:cNvPr>
          <p:cNvPicPr>
            <a:picLocks noChangeAspect="1"/>
          </p:cNvPicPr>
          <p:nvPr/>
        </p:nvPicPr>
        <p:blipFill>
          <a:blip r:embed="rId2"/>
          <a:stretch>
            <a:fillRect/>
          </a:stretch>
        </p:blipFill>
        <p:spPr>
          <a:xfrm>
            <a:off x="6992721" y="1161493"/>
            <a:ext cx="4164887" cy="3847993"/>
          </a:xfrm>
          <a:prstGeom prst="rect">
            <a:avLst/>
          </a:prstGeom>
        </p:spPr>
      </p:pic>
      <p:sp>
        <p:nvSpPr>
          <p:cNvPr id="6" name="TextovéPole 5">
            <a:extLst>
              <a:ext uri="{FF2B5EF4-FFF2-40B4-BE49-F238E27FC236}">
                <a16:creationId xmlns:a16="http://schemas.microsoft.com/office/drawing/2014/main" id="{4F8BF908-BDFB-45DE-AEBF-049A874C6B57}"/>
              </a:ext>
            </a:extLst>
          </p:cNvPr>
          <p:cNvSpPr txBox="1"/>
          <p:nvPr/>
        </p:nvSpPr>
        <p:spPr>
          <a:xfrm>
            <a:off x="7115272" y="3855559"/>
            <a:ext cx="3687845" cy="276999"/>
          </a:xfrm>
          <a:prstGeom prst="rect">
            <a:avLst/>
          </a:prstGeom>
          <a:noFill/>
        </p:spPr>
        <p:txBody>
          <a:bodyPr wrap="square" rtlCol="0">
            <a:spAutoFit/>
          </a:bodyPr>
          <a:lstStyle/>
          <a:p>
            <a:r>
              <a:rPr lang="cs-CZ" sz="1200" dirty="0"/>
              <a:t>11        1                             345,00 </a:t>
            </a:r>
            <a:endParaRPr lang="cs-CZ" dirty="0"/>
          </a:p>
        </p:txBody>
      </p:sp>
      <p:sp>
        <p:nvSpPr>
          <p:cNvPr id="7" name="TextovéPole 6">
            <a:extLst>
              <a:ext uri="{FF2B5EF4-FFF2-40B4-BE49-F238E27FC236}">
                <a16:creationId xmlns:a16="http://schemas.microsoft.com/office/drawing/2014/main" id="{E63F1422-A205-40B8-AEA9-198F47BCC014}"/>
              </a:ext>
            </a:extLst>
          </p:cNvPr>
          <p:cNvSpPr txBox="1"/>
          <p:nvPr/>
        </p:nvSpPr>
        <p:spPr>
          <a:xfrm>
            <a:off x="9266548" y="3855558"/>
            <a:ext cx="678730" cy="276999"/>
          </a:xfrm>
          <a:prstGeom prst="rect">
            <a:avLst/>
          </a:prstGeom>
          <a:noFill/>
        </p:spPr>
        <p:txBody>
          <a:bodyPr wrap="square" rtlCol="0">
            <a:spAutoFit/>
          </a:bodyPr>
          <a:lstStyle/>
          <a:p>
            <a:r>
              <a:rPr lang="cs-CZ" sz="1200" dirty="0"/>
              <a:t>58,00</a:t>
            </a:r>
          </a:p>
        </p:txBody>
      </p:sp>
      <p:sp>
        <p:nvSpPr>
          <p:cNvPr id="9" name="TextovéPole 8">
            <a:extLst>
              <a:ext uri="{FF2B5EF4-FFF2-40B4-BE49-F238E27FC236}">
                <a16:creationId xmlns:a16="http://schemas.microsoft.com/office/drawing/2014/main" id="{3E25B566-A749-4C61-8A41-3AFF9E5B0009}"/>
              </a:ext>
            </a:extLst>
          </p:cNvPr>
          <p:cNvSpPr txBox="1"/>
          <p:nvPr/>
        </p:nvSpPr>
        <p:spPr>
          <a:xfrm>
            <a:off x="9879104" y="3846133"/>
            <a:ext cx="641023" cy="276999"/>
          </a:xfrm>
          <a:prstGeom prst="rect">
            <a:avLst/>
          </a:prstGeom>
          <a:noFill/>
        </p:spPr>
        <p:txBody>
          <a:bodyPr wrap="square" rtlCol="0">
            <a:spAutoFit/>
          </a:bodyPr>
          <a:lstStyle/>
          <a:p>
            <a:r>
              <a:rPr lang="cs-CZ" sz="1200" dirty="0"/>
              <a:t>403,00</a:t>
            </a:r>
            <a:endParaRPr lang="cs-CZ" dirty="0"/>
          </a:p>
        </p:txBody>
      </p:sp>
      <p:sp>
        <p:nvSpPr>
          <p:cNvPr id="10" name="TextovéPole 9">
            <a:extLst>
              <a:ext uri="{FF2B5EF4-FFF2-40B4-BE49-F238E27FC236}">
                <a16:creationId xmlns:a16="http://schemas.microsoft.com/office/drawing/2014/main" id="{7A8C44C9-AE1C-4E43-8BC0-5F95480F7D53}"/>
              </a:ext>
            </a:extLst>
          </p:cNvPr>
          <p:cNvSpPr txBox="1"/>
          <p:nvPr/>
        </p:nvSpPr>
        <p:spPr>
          <a:xfrm>
            <a:off x="8634953" y="4713641"/>
            <a:ext cx="2073897" cy="276999"/>
          </a:xfrm>
          <a:prstGeom prst="rect">
            <a:avLst/>
          </a:prstGeom>
          <a:noFill/>
        </p:spPr>
        <p:txBody>
          <a:bodyPr wrap="square" rtlCol="0">
            <a:spAutoFit/>
          </a:bodyPr>
          <a:lstStyle/>
          <a:p>
            <a:r>
              <a:rPr lang="cs-CZ" sz="1200" dirty="0"/>
              <a:t>345,00      58,00        403,00</a:t>
            </a:r>
          </a:p>
        </p:txBody>
      </p:sp>
    </p:spTree>
    <p:extLst>
      <p:ext uri="{BB962C8B-B14F-4D97-AF65-F5344CB8AC3E}">
        <p14:creationId xmlns:p14="http://schemas.microsoft.com/office/powerpoint/2010/main" val="191372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3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par>
                                <p:cTn id="32" presetID="10"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Stejný případ mateřské školy (MŠ), navíc platí:</a:t>
            </a:r>
          </a:p>
          <a:p>
            <a:r>
              <a:rPr lang="cs-CZ" sz="1600" dirty="0"/>
              <a:t>V mateřské škole bude působit ve speciální třídě asistent pedagoga,</a:t>
            </a:r>
            <a:br>
              <a:rPr lang="cs-CZ" sz="1600" dirty="0"/>
            </a:br>
            <a:r>
              <a:rPr lang="cs-CZ" sz="1600" dirty="0"/>
              <a:t>v předchozím školním roce taková profese na škole nepůsobila,</a:t>
            </a:r>
            <a:br>
              <a:rPr lang="cs-CZ" sz="1600" dirty="0"/>
            </a:br>
            <a:r>
              <a:rPr lang="cs-CZ" sz="1600" dirty="0"/>
              <a:t>a tudíž se hodnota v elektronickém formuláři nemohla přednastavit</a:t>
            </a:r>
          </a:p>
          <a:p>
            <a:r>
              <a:rPr lang="cs-CZ" sz="1600" dirty="0"/>
              <a:t>V části formuláře „Vložit záznam“ vybere příslušnou kombinaci</a:t>
            </a:r>
            <a:br>
              <a:rPr lang="cs-CZ" sz="1600" dirty="0"/>
            </a:br>
            <a:r>
              <a:rPr lang="cs-CZ" sz="1600" dirty="0"/>
              <a:t>druhu činnosti (11) a skupiny profesí pedagogických pracovníků (0)</a:t>
            </a:r>
            <a:br>
              <a:rPr lang="cs-CZ" sz="1600" dirty="0"/>
            </a:br>
            <a:r>
              <a:rPr lang="cs-CZ" sz="1600" dirty="0"/>
              <a:t>a </a:t>
            </a:r>
            <a:r>
              <a:rPr lang="cs-CZ" sz="1600" dirty="0">
                <a:solidFill>
                  <a:schemeClr val="tx1">
                    <a:lumMod val="95000"/>
                    <a:lumOff val="5000"/>
                  </a:schemeClr>
                </a:solidFill>
              </a:rPr>
              <a:t>zadá očekávaný počet </a:t>
            </a:r>
            <a:r>
              <a:rPr lang="cs-CZ" sz="1600" dirty="0"/>
              <a:t>hodin PPČ AP ve speciální třídě, tj. 36</a:t>
            </a:r>
          </a:p>
          <a:p>
            <a:r>
              <a:rPr lang="cs-CZ" sz="1600" dirty="0"/>
              <a:t>Volbu potvrdí kliknutím na tlačítko „Uložení a kontrola“, čímž se údaj</a:t>
            </a:r>
            <a:br>
              <a:rPr lang="cs-CZ" sz="1600" dirty="0"/>
            </a:br>
            <a:r>
              <a:rPr lang="cs-CZ" sz="1600" dirty="0"/>
              <a:t>přenese do tabulky (oddílu)</a:t>
            </a:r>
          </a:p>
          <a:p>
            <a:r>
              <a:rPr lang="cs-CZ" sz="1600" dirty="0"/>
              <a:t>Hodnoty ve sloupci </a:t>
            </a:r>
            <a:r>
              <a:rPr lang="cs-CZ" sz="1600" i="1" dirty="0"/>
              <a:t>e</a:t>
            </a:r>
            <a:r>
              <a:rPr lang="cs-CZ" sz="1600" dirty="0"/>
              <a:t> a v řádku </a:t>
            </a:r>
            <a:r>
              <a:rPr lang="cs-CZ" sz="1600" i="1" dirty="0"/>
              <a:t>Celkem</a:t>
            </a:r>
            <a:r>
              <a:rPr lang="cs-CZ" sz="1600" dirty="0"/>
              <a:t> se automaticky dopočítají</a:t>
            </a:r>
            <a:endParaRPr lang="cs-CZ" sz="1200"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27</a:t>
            </a:fld>
            <a:endParaRPr lang="cs-CZ" dirty="0"/>
          </a:p>
        </p:txBody>
      </p:sp>
      <p:pic>
        <p:nvPicPr>
          <p:cNvPr id="5" name="Obrázek 4">
            <a:extLst>
              <a:ext uri="{FF2B5EF4-FFF2-40B4-BE49-F238E27FC236}">
                <a16:creationId xmlns:a16="http://schemas.microsoft.com/office/drawing/2014/main" id="{0818C8CA-CA06-47F6-943B-4BDE0C6793DD}"/>
              </a:ext>
            </a:extLst>
          </p:cNvPr>
          <p:cNvPicPr>
            <a:picLocks noChangeAspect="1"/>
          </p:cNvPicPr>
          <p:nvPr/>
        </p:nvPicPr>
        <p:blipFill>
          <a:blip r:embed="rId2"/>
          <a:stretch>
            <a:fillRect/>
          </a:stretch>
        </p:blipFill>
        <p:spPr>
          <a:xfrm>
            <a:off x="7021004" y="1169470"/>
            <a:ext cx="4164887" cy="3847993"/>
          </a:xfrm>
          <a:prstGeom prst="rect">
            <a:avLst/>
          </a:prstGeom>
        </p:spPr>
      </p:pic>
      <p:sp>
        <p:nvSpPr>
          <p:cNvPr id="6" name="TextovéPole 5">
            <a:extLst>
              <a:ext uri="{FF2B5EF4-FFF2-40B4-BE49-F238E27FC236}">
                <a16:creationId xmlns:a16="http://schemas.microsoft.com/office/drawing/2014/main" id="{4F8BF908-BDFB-45DE-AEBF-049A874C6B57}"/>
              </a:ext>
            </a:extLst>
          </p:cNvPr>
          <p:cNvSpPr txBox="1"/>
          <p:nvPr/>
        </p:nvSpPr>
        <p:spPr>
          <a:xfrm>
            <a:off x="7115272" y="3874415"/>
            <a:ext cx="3687845" cy="276999"/>
          </a:xfrm>
          <a:prstGeom prst="rect">
            <a:avLst/>
          </a:prstGeom>
          <a:noFill/>
        </p:spPr>
        <p:txBody>
          <a:bodyPr wrap="square" rtlCol="0">
            <a:spAutoFit/>
          </a:bodyPr>
          <a:lstStyle/>
          <a:p>
            <a:r>
              <a:rPr lang="cs-CZ" sz="1200" dirty="0"/>
              <a:t>11        1                             345,00 </a:t>
            </a:r>
            <a:endParaRPr lang="cs-CZ" dirty="0"/>
          </a:p>
        </p:txBody>
      </p:sp>
      <p:sp>
        <p:nvSpPr>
          <p:cNvPr id="7" name="TextovéPole 6">
            <a:extLst>
              <a:ext uri="{FF2B5EF4-FFF2-40B4-BE49-F238E27FC236}">
                <a16:creationId xmlns:a16="http://schemas.microsoft.com/office/drawing/2014/main" id="{E63F1422-A205-40B8-AEA9-198F47BCC014}"/>
              </a:ext>
            </a:extLst>
          </p:cNvPr>
          <p:cNvSpPr txBox="1"/>
          <p:nvPr/>
        </p:nvSpPr>
        <p:spPr>
          <a:xfrm>
            <a:off x="9266548" y="3874410"/>
            <a:ext cx="678730" cy="276999"/>
          </a:xfrm>
          <a:prstGeom prst="rect">
            <a:avLst/>
          </a:prstGeom>
          <a:noFill/>
        </p:spPr>
        <p:txBody>
          <a:bodyPr wrap="square" rtlCol="0">
            <a:spAutoFit/>
          </a:bodyPr>
          <a:lstStyle/>
          <a:p>
            <a:r>
              <a:rPr lang="cs-CZ" sz="1200" dirty="0"/>
              <a:t>58,00</a:t>
            </a:r>
          </a:p>
        </p:txBody>
      </p:sp>
      <p:sp>
        <p:nvSpPr>
          <p:cNvPr id="9" name="TextovéPole 8">
            <a:extLst>
              <a:ext uri="{FF2B5EF4-FFF2-40B4-BE49-F238E27FC236}">
                <a16:creationId xmlns:a16="http://schemas.microsoft.com/office/drawing/2014/main" id="{3E25B566-A749-4C61-8A41-3AFF9E5B0009}"/>
              </a:ext>
            </a:extLst>
          </p:cNvPr>
          <p:cNvSpPr txBox="1"/>
          <p:nvPr/>
        </p:nvSpPr>
        <p:spPr>
          <a:xfrm>
            <a:off x="9879104" y="3874416"/>
            <a:ext cx="641023" cy="487313"/>
          </a:xfrm>
          <a:prstGeom prst="rect">
            <a:avLst/>
          </a:prstGeom>
          <a:noFill/>
        </p:spPr>
        <p:txBody>
          <a:bodyPr wrap="square" rtlCol="0">
            <a:spAutoFit/>
          </a:bodyPr>
          <a:lstStyle/>
          <a:p>
            <a:pPr>
              <a:spcBef>
                <a:spcPts val="200"/>
              </a:spcBef>
            </a:pPr>
            <a:r>
              <a:rPr lang="cs-CZ" sz="1200" dirty="0"/>
              <a:t>403,00</a:t>
            </a:r>
          </a:p>
          <a:p>
            <a:pPr>
              <a:spcBef>
                <a:spcPts val="200"/>
              </a:spcBef>
            </a:pPr>
            <a:r>
              <a:rPr lang="cs-CZ" sz="1200" dirty="0"/>
              <a:t>  36,00</a:t>
            </a:r>
            <a:endParaRPr lang="cs-CZ" dirty="0"/>
          </a:p>
        </p:txBody>
      </p:sp>
      <p:sp>
        <p:nvSpPr>
          <p:cNvPr id="10" name="TextovéPole 9">
            <a:extLst>
              <a:ext uri="{FF2B5EF4-FFF2-40B4-BE49-F238E27FC236}">
                <a16:creationId xmlns:a16="http://schemas.microsoft.com/office/drawing/2014/main" id="{7A8C44C9-AE1C-4E43-8BC0-5F95480F7D53}"/>
              </a:ext>
            </a:extLst>
          </p:cNvPr>
          <p:cNvSpPr txBox="1"/>
          <p:nvPr/>
        </p:nvSpPr>
        <p:spPr>
          <a:xfrm>
            <a:off x="8634953" y="4723071"/>
            <a:ext cx="2073897" cy="276999"/>
          </a:xfrm>
          <a:prstGeom prst="rect">
            <a:avLst/>
          </a:prstGeom>
          <a:noFill/>
        </p:spPr>
        <p:txBody>
          <a:bodyPr wrap="square" rtlCol="0">
            <a:spAutoFit/>
          </a:bodyPr>
          <a:lstStyle/>
          <a:p>
            <a:r>
              <a:rPr lang="cs-CZ" sz="1200" dirty="0"/>
              <a:t>345,00      94,00        439,00</a:t>
            </a:r>
          </a:p>
        </p:txBody>
      </p:sp>
      <p:sp>
        <p:nvSpPr>
          <p:cNvPr id="8" name="TextovéPole 7">
            <a:extLst>
              <a:ext uri="{FF2B5EF4-FFF2-40B4-BE49-F238E27FC236}">
                <a16:creationId xmlns:a16="http://schemas.microsoft.com/office/drawing/2014/main" id="{5DF84551-5137-460C-9A0C-B283A1EBDB23}"/>
              </a:ext>
            </a:extLst>
          </p:cNvPr>
          <p:cNvSpPr txBox="1"/>
          <p:nvPr/>
        </p:nvSpPr>
        <p:spPr>
          <a:xfrm>
            <a:off x="7115272" y="4082640"/>
            <a:ext cx="3855563" cy="276999"/>
          </a:xfrm>
          <a:prstGeom prst="rect">
            <a:avLst/>
          </a:prstGeom>
          <a:noFill/>
        </p:spPr>
        <p:txBody>
          <a:bodyPr wrap="square" rtlCol="0">
            <a:spAutoFit/>
          </a:bodyPr>
          <a:lstStyle/>
          <a:p>
            <a:r>
              <a:rPr lang="cs-CZ" sz="1200" dirty="0"/>
              <a:t>11        0                                 0            36,00 </a:t>
            </a:r>
          </a:p>
        </p:txBody>
      </p:sp>
    </p:spTree>
    <p:extLst>
      <p:ext uri="{BB962C8B-B14F-4D97-AF65-F5344CB8AC3E}">
        <p14:creationId xmlns:p14="http://schemas.microsoft.com/office/powerpoint/2010/main" val="1390962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0"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Případ základní školy (ZŠ) se školní družinou (ŠD)</a:t>
            </a:r>
          </a:p>
          <a:p>
            <a:r>
              <a:rPr lang="cs-CZ" sz="1600" dirty="0"/>
              <a:t>ZŠ vykázala k 30. září 2019 v součtu v oddílech </a:t>
            </a:r>
            <a:r>
              <a:rPr lang="cs-CZ" sz="1600" dirty="0" err="1"/>
              <a:t>IVb</a:t>
            </a:r>
            <a:r>
              <a:rPr lang="cs-CZ" sz="1600" dirty="0"/>
              <a:t>, </a:t>
            </a:r>
            <a:r>
              <a:rPr lang="cs-CZ" sz="1600" dirty="0" err="1"/>
              <a:t>IVc</a:t>
            </a:r>
            <a:r>
              <a:rPr lang="cs-CZ" sz="1600" dirty="0"/>
              <a:t> a VIII</a:t>
            </a:r>
            <a:br>
              <a:rPr lang="cs-CZ" sz="1600" dirty="0"/>
            </a:br>
            <a:r>
              <a:rPr lang="cs-CZ" sz="1600" dirty="0"/>
              <a:t>výkazu P1c-01 560 hodin PPČ učitelů v ZŠ a 75 hodin PPČ</a:t>
            </a:r>
            <a:br>
              <a:rPr lang="cs-CZ" sz="1600" dirty="0"/>
            </a:br>
            <a:r>
              <a:rPr lang="cs-CZ" sz="1600" dirty="0"/>
              <a:t>vychovatelů ve ŠD</a:t>
            </a:r>
          </a:p>
          <a:p>
            <a:r>
              <a:rPr lang="cs-CZ" sz="1600" dirty="0"/>
              <a:t>Přistoupí k vyplnění výkazu P1d-01</a:t>
            </a:r>
          </a:p>
          <a:p>
            <a:r>
              <a:rPr lang="cs-CZ" sz="1600" dirty="0"/>
              <a:t>Hodnoty ve sloupcích </a:t>
            </a:r>
            <a:r>
              <a:rPr lang="cs-CZ" sz="1600" i="1" dirty="0"/>
              <a:t>a</a:t>
            </a:r>
            <a:r>
              <a:rPr lang="cs-CZ" sz="1600" dirty="0"/>
              <a:t>, </a:t>
            </a:r>
            <a:r>
              <a:rPr lang="cs-CZ" sz="1600" i="1" dirty="0"/>
              <a:t>b</a:t>
            </a:r>
            <a:r>
              <a:rPr lang="cs-CZ" sz="1600" dirty="0"/>
              <a:t> a </a:t>
            </a:r>
            <a:r>
              <a:rPr lang="cs-CZ" sz="1600" i="1" dirty="0"/>
              <a:t>1</a:t>
            </a:r>
            <a:r>
              <a:rPr lang="cs-CZ" sz="1600" dirty="0"/>
              <a:t> jí automaticky </a:t>
            </a:r>
            <a:r>
              <a:rPr lang="cs-CZ" sz="1600" dirty="0" err="1"/>
              <a:t>předvyplní</a:t>
            </a:r>
            <a:r>
              <a:rPr lang="cs-CZ" sz="1600" dirty="0"/>
              <a:t> systém</a:t>
            </a:r>
          </a:p>
          <a:p>
            <a:r>
              <a:rPr lang="cs-CZ" sz="1600" dirty="0"/>
              <a:t>ZŠ předpokládá větší míru dělení hodin (např. 1 hodiny výuky</a:t>
            </a:r>
            <a:br>
              <a:rPr lang="cs-CZ" sz="1600" dirty="0"/>
            </a:br>
            <a:r>
              <a:rPr lang="cs-CZ" sz="1600" dirty="0"/>
              <a:t>konverzace v cizím jazyce v každé z 8 tříd, které tvoří 2. stupeň), </a:t>
            </a:r>
            <a:br>
              <a:rPr lang="cs-CZ" sz="1600" dirty="0"/>
            </a:br>
            <a:r>
              <a:rPr lang="cs-CZ" sz="1600" dirty="0"/>
              <a:t>což pro základní školu znamená nezbytnost zajištění dalších 8</a:t>
            </a:r>
            <a:br>
              <a:rPr lang="cs-CZ" sz="1600" dirty="0"/>
            </a:br>
            <a:r>
              <a:rPr lang="cs-CZ" sz="1600" dirty="0"/>
              <a:t>hodin přímé pedagogické činnosti učitele v ZŠ týdně</a:t>
            </a:r>
          </a:p>
          <a:p>
            <a:r>
              <a:rPr lang="cs-CZ" sz="1600" dirty="0"/>
              <a:t>Tento údaj doplní do sloupce </a:t>
            </a:r>
            <a:r>
              <a:rPr lang="cs-CZ" sz="1600" i="1" dirty="0"/>
              <a:t>2</a:t>
            </a:r>
            <a:r>
              <a:rPr lang="cs-CZ" sz="1600" dirty="0"/>
              <a:t> </a:t>
            </a:r>
            <a:r>
              <a:rPr lang="cs-CZ" sz="1600" dirty="0">
                <a:solidFill>
                  <a:schemeClr val="tx1">
                    <a:lumMod val="95000"/>
                    <a:lumOff val="5000"/>
                  </a:schemeClr>
                </a:solidFill>
              </a:rPr>
              <a:t>příslušného řádku </a:t>
            </a:r>
            <a:r>
              <a:rPr lang="cs-CZ" sz="1600" dirty="0"/>
              <a:t>výkazu</a:t>
            </a:r>
          </a:p>
          <a:p>
            <a:r>
              <a:rPr lang="cs-CZ" sz="1600" dirty="0"/>
              <a:t>U ŠD nepředpokládá žádnou změnu, proto do sloupce </a:t>
            </a:r>
            <a:r>
              <a:rPr lang="cs-CZ" sz="1600" i="1" dirty="0"/>
              <a:t>2</a:t>
            </a:r>
            <a:r>
              <a:rPr lang="cs-CZ" sz="1600" dirty="0"/>
              <a:t> přísluš</a:t>
            </a:r>
            <a:r>
              <a:rPr lang="cs-CZ" sz="1600" dirty="0">
                <a:solidFill>
                  <a:schemeClr val="tx1">
                    <a:lumMod val="95000"/>
                    <a:lumOff val="5000"/>
                  </a:schemeClr>
                </a:solidFill>
              </a:rPr>
              <a:t>néh</a:t>
            </a:r>
            <a:r>
              <a:rPr lang="cs-CZ" sz="1600" dirty="0"/>
              <a:t>o</a:t>
            </a:r>
            <a:br>
              <a:rPr lang="cs-CZ" sz="1600" dirty="0"/>
            </a:br>
            <a:r>
              <a:rPr lang="cs-CZ" sz="1600" dirty="0"/>
              <a:t>řád</a:t>
            </a:r>
            <a:r>
              <a:rPr lang="cs-CZ" sz="1600" dirty="0">
                <a:solidFill>
                  <a:schemeClr val="tx1">
                    <a:lumMod val="95000"/>
                    <a:lumOff val="5000"/>
                  </a:schemeClr>
                </a:solidFill>
              </a:rPr>
              <a:t>ku</a:t>
            </a:r>
            <a:r>
              <a:rPr lang="cs-CZ" sz="1600" dirty="0"/>
              <a:t> výkazu „uvede“ 0</a:t>
            </a:r>
          </a:p>
          <a:p>
            <a:r>
              <a:rPr lang="cs-CZ" sz="1600" dirty="0"/>
              <a:t>Hodnoty ve sloupci </a:t>
            </a:r>
            <a:r>
              <a:rPr lang="cs-CZ" sz="1600" i="1" dirty="0"/>
              <a:t>e</a:t>
            </a:r>
            <a:r>
              <a:rPr lang="cs-CZ" sz="1600" dirty="0"/>
              <a:t> a v řádku </a:t>
            </a:r>
            <a:r>
              <a:rPr lang="cs-CZ" sz="1600" i="1" dirty="0"/>
              <a:t>Celkem</a:t>
            </a:r>
            <a:r>
              <a:rPr lang="cs-CZ" sz="1600" dirty="0"/>
              <a:t> se automaticky dopočítají</a:t>
            </a:r>
            <a:endParaRPr lang="cs-CZ" sz="1200"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28</a:t>
            </a:fld>
            <a:endParaRPr lang="cs-CZ" dirty="0"/>
          </a:p>
        </p:txBody>
      </p:sp>
      <p:pic>
        <p:nvPicPr>
          <p:cNvPr id="5" name="Obrázek 4">
            <a:extLst>
              <a:ext uri="{FF2B5EF4-FFF2-40B4-BE49-F238E27FC236}">
                <a16:creationId xmlns:a16="http://schemas.microsoft.com/office/drawing/2014/main" id="{0818C8CA-CA06-47F6-943B-4BDE0C6793DD}"/>
              </a:ext>
            </a:extLst>
          </p:cNvPr>
          <p:cNvPicPr>
            <a:picLocks noChangeAspect="1"/>
          </p:cNvPicPr>
          <p:nvPr/>
        </p:nvPicPr>
        <p:blipFill>
          <a:blip r:embed="rId2"/>
          <a:stretch>
            <a:fillRect/>
          </a:stretch>
        </p:blipFill>
        <p:spPr>
          <a:xfrm>
            <a:off x="7021004" y="1169473"/>
            <a:ext cx="4164887" cy="3847993"/>
          </a:xfrm>
          <a:prstGeom prst="rect">
            <a:avLst/>
          </a:prstGeom>
        </p:spPr>
      </p:pic>
      <p:sp>
        <p:nvSpPr>
          <p:cNvPr id="6" name="TextovéPole 5">
            <a:extLst>
              <a:ext uri="{FF2B5EF4-FFF2-40B4-BE49-F238E27FC236}">
                <a16:creationId xmlns:a16="http://schemas.microsoft.com/office/drawing/2014/main" id="{4F8BF908-BDFB-45DE-AEBF-049A874C6B57}"/>
              </a:ext>
            </a:extLst>
          </p:cNvPr>
          <p:cNvSpPr txBox="1"/>
          <p:nvPr/>
        </p:nvSpPr>
        <p:spPr>
          <a:xfrm>
            <a:off x="7115272" y="3864988"/>
            <a:ext cx="3687845" cy="487313"/>
          </a:xfrm>
          <a:prstGeom prst="rect">
            <a:avLst/>
          </a:prstGeom>
          <a:noFill/>
        </p:spPr>
        <p:txBody>
          <a:bodyPr wrap="square" rtlCol="0">
            <a:spAutoFit/>
          </a:bodyPr>
          <a:lstStyle/>
          <a:p>
            <a:r>
              <a:rPr lang="cs-CZ" sz="1200" dirty="0"/>
              <a:t>21        1                             560,00 </a:t>
            </a:r>
          </a:p>
          <a:p>
            <a:pPr>
              <a:spcBef>
                <a:spcPts val="200"/>
              </a:spcBef>
            </a:pPr>
            <a:r>
              <a:rPr lang="cs-CZ" sz="1200" dirty="0"/>
              <a:t>81        2                               75,00</a:t>
            </a:r>
            <a:endParaRPr lang="cs-CZ" sz="1400" dirty="0"/>
          </a:p>
        </p:txBody>
      </p:sp>
      <p:sp>
        <p:nvSpPr>
          <p:cNvPr id="7" name="TextovéPole 6">
            <a:extLst>
              <a:ext uri="{FF2B5EF4-FFF2-40B4-BE49-F238E27FC236}">
                <a16:creationId xmlns:a16="http://schemas.microsoft.com/office/drawing/2014/main" id="{E63F1422-A205-40B8-AEA9-198F47BCC014}"/>
              </a:ext>
            </a:extLst>
          </p:cNvPr>
          <p:cNvSpPr txBox="1"/>
          <p:nvPr/>
        </p:nvSpPr>
        <p:spPr>
          <a:xfrm>
            <a:off x="9266548" y="3874415"/>
            <a:ext cx="678730" cy="276999"/>
          </a:xfrm>
          <a:prstGeom prst="rect">
            <a:avLst/>
          </a:prstGeom>
          <a:noFill/>
        </p:spPr>
        <p:txBody>
          <a:bodyPr wrap="square" rtlCol="0">
            <a:spAutoFit/>
          </a:bodyPr>
          <a:lstStyle/>
          <a:p>
            <a:r>
              <a:rPr lang="cs-CZ" sz="1200" dirty="0"/>
              <a:t> 8,00</a:t>
            </a:r>
          </a:p>
        </p:txBody>
      </p:sp>
      <p:sp>
        <p:nvSpPr>
          <p:cNvPr id="9" name="TextovéPole 8">
            <a:extLst>
              <a:ext uri="{FF2B5EF4-FFF2-40B4-BE49-F238E27FC236}">
                <a16:creationId xmlns:a16="http://schemas.microsoft.com/office/drawing/2014/main" id="{3E25B566-A749-4C61-8A41-3AFF9E5B0009}"/>
              </a:ext>
            </a:extLst>
          </p:cNvPr>
          <p:cNvSpPr txBox="1"/>
          <p:nvPr/>
        </p:nvSpPr>
        <p:spPr>
          <a:xfrm>
            <a:off x="9879104" y="3864988"/>
            <a:ext cx="641023" cy="487313"/>
          </a:xfrm>
          <a:prstGeom prst="rect">
            <a:avLst/>
          </a:prstGeom>
          <a:noFill/>
        </p:spPr>
        <p:txBody>
          <a:bodyPr wrap="square" rtlCol="0">
            <a:spAutoFit/>
          </a:bodyPr>
          <a:lstStyle/>
          <a:p>
            <a:r>
              <a:rPr lang="cs-CZ" sz="1200" dirty="0"/>
              <a:t>568,00</a:t>
            </a:r>
          </a:p>
          <a:p>
            <a:pPr>
              <a:spcBef>
                <a:spcPts val="200"/>
              </a:spcBef>
            </a:pPr>
            <a:r>
              <a:rPr lang="cs-CZ" sz="1200" dirty="0"/>
              <a:t>  75,00</a:t>
            </a:r>
            <a:endParaRPr lang="cs-CZ" dirty="0"/>
          </a:p>
        </p:txBody>
      </p:sp>
      <p:sp>
        <p:nvSpPr>
          <p:cNvPr id="10" name="TextovéPole 9">
            <a:extLst>
              <a:ext uri="{FF2B5EF4-FFF2-40B4-BE49-F238E27FC236}">
                <a16:creationId xmlns:a16="http://schemas.microsoft.com/office/drawing/2014/main" id="{7A8C44C9-AE1C-4E43-8BC0-5F95480F7D53}"/>
              </a:ext>
            </a:extLst>
          </p:cNvPr>
          <p:cNvSpPr txBox="1"/>
          <p:nvPr/>
        </p:nvSpPr>
        <p:spPr>
          <a:xfrm>
            <a:off x="8634953" y="4723072"/>
            <a:ext cx="2073897" cy="276999"/>
          </a:xfrm>
          <a:prstGeom prst="rect">
            <a:avLst/>
          </a:prstGeom>
          <a:noFill/>
        </p:spPr>
        <p:txBody>
          <a:bodyPr wrap="square" rtlCol="0">
            <a:spAutoFit/>
          </a:bodyPr>
          <a:lstStyle/>
          <a:p>
            <a:r>
              <a:rPr lang="cs-CZ" sz="1200" dirty="0"/>
              <a:t>635,00       8,00         643,00</a:t>
            </a:r>
          </a:p>
        </p:txBody>
      </p:sp>
      <p:sp>
        <p:nvSpPr>
          <p:cNvPr id="11" name="TextovéPole 10">
            <a:extLst>
              <a:ext uri="{FF2B5EF4-FFF2-40B4-BE49-F238E27FC236}">
                <a16:creationId xmlns:a16="http://schemas.microsoft.com/office/drawing/2014/main" id="{7626363E-F456-4C4B-A224-857933A06445}"/>
              </a:ext>
            </a:extLst>
          </p:cNvPr>
          <p:cNvSpPr txBox="1"/>
          <p:nvPr/>
        </p:nvSpPr>
        <p:spPr>
          <a:xfrm>
            <a:off x="9266548" y="4084729"/>
            <a:ext cx="678730" cy="276999"/>
          </a:xfrm>
          <a:prstGeom prst="rect">
            <a:avLst/>
          </a:prstGeom>
          <a:noFill/>
        </p:spPr>
        <p:txBody>
          <a:bodyPr wrap="square" rtlCol="0">
            <a:spAutoFit/>
          </a:bodyPr>
          <a:lstStyle/>
          <a:p>
            <a:r>
              <a:rPr lang="cs-CZ" sz="1200" dirty="0"/>
              <a:t>   0</a:t>
            </a:r>
          </a:p>
        </p:txBody>
      </p:sp>
    </p:spTree>
    <p:extLst>
      <p:ext uri="{BB962C8B-B14F-4D97-AF65-F5344CB8AC3E}">
        <p14:creationId xmlns:p14="http://schemas.microsoft.com/office/powerpoint/2010/main" val="42104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3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par>
                                <p:cTn id="32" presetID="10"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par>
                                <p:cTn id="39" presetID="10"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childTnLst>
                                </p:cTn>
                              </p:par>
                              <p:par>
                                <p:cTn id="46" presetID="10" presetClass="entr" presetSubtype="0" fill="hold" grpId="0"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500"/>
                                        <p:tgtEl>
                                          <p:spTgt spid="9"/>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dirty="0"/>
              <a:t>Případ střední školy (SŠ)</a:t>
            </a:r>
          </a:p>
          <a:p>
            <a:r>
              <a:rPr lang="cs-CZ" sz="1600" dirty="0"/>
              <a:t>SŠ vykázala k 30. září 2019 v součtu v oddílech </a:t>
            </a:r>
            <a:r>
              <a:rPr lang="cs-CZ" sz="1600" dirty="0" err="1"/>
              <a:t>IVb</a:t>
            </a:r>
            <a:r>
              <a:rPr lang="cs-CZ" sz="1600" dirty="0"/>
              <a:t>, </a:t>
            </a:r>
            <a:r>
              <a:rPr lang="cs-CZ" sz="1600" dirty="0" err="1"/>
              <a:t>IVc</a:t>
            </a:r>
            <a:r>
              <a:rPr lang="cs-CZ" sz="1600" dirty="0"/>
              <a:t> a VIII</a:t>
            </a:r>
            <a:br>
              <a:rPr lang="cs-CZ" sz="1600" dirty="0"/>
            </a:br>
            <a:r>
              <a:rPr lang="cs-CZ" sz="1600" dirty="0"/>
              <a:t>výkazu P1c-01 350 hodin PPČ učitelů ve SŠ a 395 hodin PPČ</a:t>
            </a:r>
            <a:br>
              <a:rPr lang="cs-CZ" sz="1600" dirty="0"/>
            </a:br>
            <a:r>
              <a:rPr lang="cs-CZ" sz="1600" dirty="0"/>
              <a:t>učitelů odborného výcviku</a:t>
            </a:r>
          </a:p>
          <a:p>
            <a:r>
              <a:rPr lang="cs-CZ" sz="1600" dirty="0"/>
              <a:t>Přistoupí k vyplnění výkazu P1d-01</a:t>
            </a:r>
          </a:p>
          <a:p>
            <a:r>
              <a:rPr lang="cs-CZ" sz="1600" dirty="0"/>
              <a:t>Hodnoty ve sloupcích </a:t>
            </a:r>
            <a:r>
              <a:rPr lang="cs-CZ" sz="1600" i="1" dirty="0"/>
              <a:t>a</a:t>
            </a:r>
            <a:r>
              <a:rPr lang="cs-CZ" sz="1600" dirty="0"/>
              <a:t>, </a:t>
            </a:r>
            <a:r>
              <a:rPr lang="cs-CZ" sz="1600" i="1" dirty="0"/>
              <a:t>b</a:t>
            </a:r>
            <a:r>
              <a:rPr lang="cs-CZ" sz="1600" dirty="0"/>
              <a:t> a </a:t>
            </a:r>
            <a:r>
              <a:rPr lang="cs-CZ" sz="1600" i="1" dirty="0"/>
              <a:t>1</a:t>
            </a:r>
            <a:r>
              <a:rPr lang="cs-CZ" sz="1600" dirty="0"/>
              <a:t> jí automaticky </a:t>
            </a:r>
            <a:r>
              <a:rPr lang="cs-CZ" sz="1600" dirty="0" err="1"/>
              <a:t>předvyplní</a:t>
            </a:r>
            <a:r>
              <a:rPr lang="cs-CZ" sz="1600" dirty="0"/>
              <a:t> systém</a:t>
            </a:r>
          </a:p>
          <a:p>
            <a:r>
              <a:rPr lang="cs-CZ" sz="1600" dirty="0"/>
              <a:t>SŠ předpokládá již nepřijímat žáky do denního studia v jednom</a:t>
            </a:r>
            <a:br>
              <a:rPr lang="cs-CZ" sz="1600" dirty="0"/>
            </a:br>
            <a:r>
              <a:rPr lang="cs-CZ" sz="1600" dirty="0"/>
              <a:t>z oborů vzdělání, které má zapsány ve školském rejstříku, což pro</a:t>
            </a:r>
            <a:br>
              <a:rPr lang="cs-CZ" sz="1600" dirty="0"/>
            </a:br>
            <a:r>
              <a:rPr lang="cs-CZ" sz="1600" dirty="0"/>
              <a:t>ni znamená, že již nebude zajišťovat 46 hodin PPČ, z nichž 30 hodin</a:t>
            </a:r>
            <a:br>
              <a:rPr lang="cs-CZ" sz="1600" dirty="0"/>
            </a:br>
            <a:r>
              <a:rPr lang="cs-CZ" sz="1600" dirty="0"/>
              <a:t>připadá na učitele ve SŠ a 16 hodin na učitele odborného výcviku</a:t>
            </a:r>
          </a:p>
          <a:p>
            <a:r>
              <a:rPr lang="cs-CZ" sz="1600" dirty="0"/>
              <a:t>Tyto údaje doplní do sloupce </a:t>
            </a:r>
            <a:r>
              <a:rPr lang="cs-CZ" sz="1600" i="1" dirty="0"/>
              <a:t>2</a:t>
            </a:r>
            <a:r>
              <a:rPr lang="cs-CZ" sz="1600" dirty="0"/>
              <a:t> příslušných řádků výkazu</a:t>
            </a:r>
          </a:p>
          <a:p>
            <a:r>
              <a:rPr lang="cs-CZ" sz="1600" dirty="0"/>
              <a:t>Hodnoty ve sloupci </a:t>
            </a:r>
            <a:r>
              <a:rPr lang="cs-CZ" sz="1600" i="1" dirty="0"/>
              <a:t>e</a:t>
            </a:r>
            <a:r>
              <a:rPr lang="cs-CZ" sz="1600" dirty="0"/>
              <a:t> a v řádku </a:t>
            </a:r>
            <a:r>
              <a:rPr lang="cs-CZ" sz="1600" i="1" dirty="0"/>
              <a:t>Celkem</a:t>
            </a:r>
            <a:r>
              <a:rPr lang="cs-CZ" sz="1600" dirty="0"/>
              <a:t> se automaticky dopočítají</a:t>
            </a:r>
            <a:endParaRPr lang="cs-CZ" sz="1200"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29</a:t>
            </a:fld>
            <a:endParaRPr lang="cs-CZ" dirty="0"/>
          </a:p>
        </p:txBody>
      </p:sp>
      <p:pic>
        <p:nvPicPr>
          <p:cNvPr id="5" name="Obrázek 4">
            <a:extLst>
              <a:ext uri="{FF2B5EF4-FFF2-40B4-BE49-F238E27FC236}">
                <a16:creationId xmlns:a16="http://schemas.microsoft.com/office/drawing/2014/main" id="{0818C8CA-CA06-47F6-943B-4BDE0C6793DD}"/>
              </a:ext>
            </a:extLst>
          </p:cNvPr>
          <p:cNvPicPr>
            <a:picLocks noChangeAspect="1"/>
          </p:cNvPicPr>
          <p:nvPr/>
        </p:nvPicPr>
        <p:blipFill>
          <a:blip r:embed="rId2"/>
          <a:stretch>
            <a:fillRect/>
          </a:stretch>
        </p:blipFill>
        <p:spPr>
          <a:xfrm>
            <a:off x="7021004" y="1169472"/>
            <a:ext cx="4164887" cy="3847993"/>
          </a:xfrm>
          <a:prstGeom prst="rect">
            <a:avLst/>
          </a:prstGeom>
        </p:spPr>
      </p:pic>
      <p:sp>
        <p:nvSpPr>
          <p:cNvPr id="6" name="TextovéPole 5">
            <a:extLst>
              <a:ext uri="{FF2B5EF4-FFF2-40B4-BE49-F238E27FC236}">
                <a16:creationId xmlns:a16="http://schemas.microsoft.com/office/drawing/2014/main" id="{4F8BF908-BDFB-45DE-AEBF-049A874C6B57}"/>
              </a:ext>
            </a:extLst>
          </p:cNvPr>
          <p:cNvSpPr txBox="1"/>
          <p:nvPr/>
        </p:nvSpPr>
        <p:spPr>
          <a:xfrm>
            <a:off x="7115272" y="3874417"/>
            <a:ext cx="3687845" cy="487313"/>
          </a:xfrm>
          <a:prstGeom prst="rect">
            <a:avLst/>
          </a:prstGeom>
          <a:noFill/>
        </p:spPr>
        <p:txBody>
          <a:bodyPr wrap="square" rtlCol="0">
            <a:spAutoFit/>
          </a:bodyPr>
          <a:lstStyle/>
          <a:p>
            <a:r>
              <a:rPr lang="cs-CZ" sz="1200" dirty="0"/>
              <a:t>34        1                             350,00 </a:t>
            </a:r>
          </a:p>
          <a:p>
            <a:pPr>
              <a:spcBef>
                <a:spcPts val="200"/>
              </a:spcBef>
            </a:pPr>
            <a:r>
              <a:rPr lang="cs-CZ" sz="1200" dirty="0"/>
              <a:t>34        3                             395,00</a:t>
            </a:r>
            <a:endParaRPr lang="cs-CZ" sz="1400" dirty="0"/>
          </a:p>
        </p:txBody>
      </p:sp>
      <p:sp>
        <p:nvSpPr>
          <p:cNvPr id="7" name="TextovéPole 6">
            <a:extLst>
              <a:ext uri="{FF2B5EF4-FFF2-40B4-BE49-F238E27FC236}">
                <a16:creationId xmlns:a16="http://schemas.microsoft.com/office/drawing/2014/main" id="{E63F1422-A205-40B8-AEA9-198F47BCC014}"/>
              </a:ext>
            </a:extLst>
          </p:cNvPr>
          <p:cNvSpPr txBox="1"/>
          <p:nvPr/>
        </p:nvSpPr>
        <p:spPr>
          <a:xfrm>
            <a:off x="9162854" y="3874414"/>
            <a:ext cx="782424" cy="487313"/>
          </a:xfrm>
          <a:prstGeom prst="rect">
            <a:avLst/>
          </a:prstGeom>
          <a:noFill/>
        </p:spPr>
        <p:txBody>
          <a:bodyPr wrap="square" rtlCol="0">
            <a:spAutoFit/>
          </a:bodyPr>
          <a:lstStyle/>
          <a:p>
            <a:pPr>
              <a:spcBef>
                <a:spcPts val="200"/>
              </a:spcBef>
            </a:pPr>
            <a:r>
              <a:rPr lang="cs-CZ" sz="1200" dirty="0"/>
              <a:t>  -30,00</a:t>
            </a:r>
          </a:p>
          <a:p>
            <a:pPr>
              <a:spcBef>
                <a:spcPts val="200"/>
              </a:spcBef>
            </a:pPr>
            <a:r>
              <a:rPr lang="cs-CZ" sz="1200" dirty="0"/>
              <a:t>  -16,00</a:t>
            </a:r>
          </a:p>
        </p:txBody>
      </p:sp>
      <p:sp>
        <p:nvSpPr>
          <p:cNvPr id="9" name="TextovéPole 8">
            <a:extLst>
              <a:ext uri="{FF2B5EF4-FFF2-40B4-BE49-F238E27FC236}">
                <a16:creationId xmlns:a16="http://schemas.microsoft.com/office/drawing/2014/main" id="{3E25B566-A749-4C61-8A41-3AFF9E5B0009}"/>
              </a:ext>
            </a:extLst>
          </p:cNvPr>
          <p:cNvSpPr txBox="1"/>
          <p:nvPr/>
        </p:nvSpPr>
        <p:spPr>
          <a:xfrm>
            <a:off x="9879104" y="3883842"/>
            <a:ext cx="641023" cy="487313"/>
          </a:xfrm>
          <a:prstGeom prst="rect">
            <a:avLst/>
          </a:prstGeom>
          <a:noFill/>
        </p:spPr>
        <p:txBody>
          <a:bodyPr wrap="square" rtlCol="0">
            <a:spAutoFit/>
          </a:bodyPr>
          <a:lstStyle/>
          <a:p>
            <a:r>
              <a:rPr lang="cs-CZ" sz="1200" dirty="0"/>
              <a:t>320,00</a:t>
            </a:r>
          </a:p>
          <a:p>
            <a:pPr>
              <a:spcBef>
                <a:spcPts val="200"/>
              </a:spcBef>
            </a:pPr>
            <a:r>
              <a:rPr lang="cs-CZ" sz="1200" dirty="0"/>
              <a:t>379,00</a:t>
            </a:r>
            <a:endParaRPr lang="cs-CZ" dirty="0"/>
          </a:p>
        </p:txBody>
      </p:sp>
      <p:sp>
        <p:nvSpPr>
          <p:cNvPr id="10" name="TextovéPole 9">
            <a:extLst>
              <a:ext uri="{FF2B5EF4-FFF2-40B4-BE49-F238E27FC236}">
                <a16:creationId xmlns:a16="http://schemas.microsoft.com/office/drawing/2014/main" id="{7A8C44C9-AE1C-4E43-8BC0-5F95480F7D53}"/>
              </a:ext>
            </a:extLst>
          </p:cNvPr>
          <p:cNvSpPr txBox="1"/>
          <p:nvPr/>
        </p:nvSpPr>
        <p:spPr>
          <a:xfrm>
            <a:off x="8634953" y="4732496"/>
            <a:ext cx="2073897" cy="276999"/>
          </a:xfrm>
          <a:prstGeom prst="rect">
            <a:avLst/>
          </a:prstGeom>
          <a:noFill/>
        </p:spPr>
        <p:txBody>
          <a:bodyPr wrap="square" rtlCol="0">
            <a:spAutoFit/>
          </a:bodyPr>
          <a:lstStyle/>
          <a:p>
            <a:r>
              <a:rPr lang="cs-CZ" sz="1200" dirty="0"/>
              <a:t>745,00     -46,00         699,00</a:t>
            </a:r>
          </a:p>
        </p:txBody>
      </p:sp>
    </p:spTree>
    <p:extLst>
      <p:ext uri="{BB962C8B-B14F-4D97-AF65-F5344CB8AC3E}">
        <p14:creationId xmlns:p14="http://schemas.microsoft.com/office/powerpoint/2010/main" val="177733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3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par>
                                <p:cTn id="32" presetID="10"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599" y="681037"/>
            <a:ext cx="10838169" cy="967250"/>
          </a:xfrm>
        </p:spPr>
        <p:txBody>
          <a:bodyPr/>
          <a:lstStyle/>
          <a:p>
            <a:r>
              <a:rPr lang="cs-CZ" dirty="0"/>
              <a:t>První vlna</a:t>
            </a:r>
            <a:br>
              <a:rPr lang="cs-CZ" dirty="0"/>
            </a:br>
            <a:br>
              <a:rPr lang="cs-CZ" dirty="0"/>
            </a:br>
            <a:r>
              <a:rPr lang="cs-CZ" dirty="0"/>
              <a:t>financování, výkaznictví a příprava organizace školního roku 2020/2021</a:t>
            </a:r>
          </a:p>
        </p:txBody>
      </p:sp>
      <p:sp>
        <p:nvSpPr>
          <p:cNvPr id="3" name="Zástupný symbol pro obsah 2"/>
          <p:cNvSpPr>
            <a:spLocks noGrp="1"/>
          </p:cNvSpPr>
          <p:nvPr>
            <p:ph idx="1"/>
          </p:nvPr>
        </p:nvSpPr>
        <p:spPr/>
        <p:txBody>
          <a:bodyPr/>
          <a:lstStyle/>
          <a:p>
            <a:r>
              <a:rPr lang="cs-CZ" dirty="0"/>
              <a:t>Obsah </a:t>
            </a:r>
            <a:r>
              <a:rPr lang="cs-CZ" dirty="0" err="1"/>
              <a:t>webináře</a:t>
            </a:r>
            <a:endParaRPr lang="cs-CZ" dirty="0"/>
          </a:p>
          <a:p>
            <a:r>
              <a:rPr lang="cs-CZ" dirty="0"/>
              <a:t>Prezentují:</a:t>
            </a:r>
          </a:p>
          <a:p>
            <a:pPr marL="450900" lvl="1" indent="-342900">
              <a:buFont typeface="Arial" panose="020B0604020202020204" pitchFamily="34" charset="0"/>
              <a:buChar char="•"/>
            </a:pPr>
            <a:r>
              <a:rPr lang="cs-CZ" dirty="0">
                <a:effectLst>
                  <a:outerShdw blurRad="38100" dist="38100" dir="2700000" algn="tl">
                    <a:srgbClr val="000000">
                      <a:alpha val="43137"/>
                    </a:srgbClr>
                  </a:outerShdw>
                </a:effectLst>
              </a:rPr>
              <a:t>Mgr. Pavla Katzová</a:t>
            </a:r>
          </a:p>
          <a:p>
            <a:pPr marL="450900" lvl="1" indent="-342900">
              <a:buFont typeface="Arial" panose="020B0604020202020204" pitchFamily="34" charset="0"/>
              <a:buChar char="•"/>
            </a:pPr>
            <a:r>
              <a:rPr lang="cs-CZ" dirty="0">
                <a:effectLst>
                  <a:outerShdw blurRad="38100" dist="38100" dir="2700000" algn="tl">
                    <a:srgbClr val="000000">
                      <a:alpha val="43137"/>
                    </a:srgbClr>
                  </a:outerShdw>
                </a:effectLst>
              </a:rPr>
              <a:t>Ing. Hana Pluskalová/Ing. Pavel Křeček</a:t>
            </a:r>
          </a:p>
          <a:p>
            <a:pPr marL="450900" lvl="1" indent="-342900">
              <a:buFont typeface="Arial" panose="020B0604020202020204" pitchFamily="34" charset="0"/>
              <a:buChar char="•"/>
            </a:pPr>
            <a:r>
              <a:rPr lang="cs-CZ" dirty="0">
                <a:effectLst>
                  <a:outerShdw blurRad="38100" dist="38100" dir="2700000" algn="tl">
                    <a:srgbClr val="000000">
                      <a:alpha val="43137"/>
                    </a:srgbClr>
                  </a:outerShdw>
                </a:effectLst>
              </a:rPr>
              <a:t>Ing. Václav Jelen/Ing. Jaromír </a:t>
            </a:r>
            <a:r>
              <a:rPr lang="cs-CZ" dirty="0" err="1">
                <a:effectLst>
                  <a:outerShdw blurRad="38100" dist="38100" dir="2700000" algn="tl">
                    <a:srgbClr val="000000">
                      <a:alpha val="43137"/>
                    </a:srgbClr>
                  </a:outerShdw>
                </a:effectLst>
              </a:rPr>
              <a:t>Nebřenský</a:t>
            </a:r>
            <a:endParaRPr lang="cs-CZ" dirty="0">
              <a:effectLst>
                <a:outerShdw blurRad="38100" dist="38100" dir="2700000" algn="tl">
                  <a:srgbClr val="000000">
                    <a:alpha val="43137"/>
                  </a:srgbClr>
                </a:outerShdw>
              </a:effectLst>
            </a:endParaRPr>
          </a:p>
          <a:p>
            <a:pPr marL="450900" lvl="1" indent="-342900">
              <a:buFont typeface="Arial" panose="020B0604020202020204" pitchFamily="34" charset="0"/>
              <a:buChar char="•"/>
            </a:pPr>
            <a:r>
              <a:rPr lang="cs-CZ" dirty="0">
                <a:effectLst>
                  <a:outerShdw blurRad="38100" dist="38100" dir="2700000" algn="tl">
                    <a:srgbClr val="000000">
                      <a:alpha val="43137"/>
                    </a:srgbClr>
                  </a:outerShdw>
                </a:effectLst>
              </a:rPr>
              <a:t>Ing. Bc. Petr Bannert, </a:t>
            </a:r>
            <a:r>
              <a:rPr lang="cs-CZ" dirty="0" err="1">
                <a:effectLst>
                  <a:outerShdw blurRad="38100" dist="38100" dir="2700000" algn="tl">
                    <a:srgbClr val="000000">
                      <a:alpha val="43137"/>
                    </a:srgbClr>
                  </a:outerShdw>
                </a:effectLst>
              </a:rPr>
              <a:t>Ph</a:t>
            </a:r>
            <a:r>
              <a:rPr lang="cs-CZ" dirty="0">
                <a:effectLst>
                  <a:outerShdw blurRad="38100" dist="38100" dir="2700000" algn="tl">
                    <a:srgbClr val="000000">
                      <a:alpha val="43137"/>
                    </a:srgbClr>
                  </a:outerShdw>
                </a:effectLst>
              </a:rPr>
              <a:t>. </a:t>
            </a:r>
            <a:r>
              <a:rPr lang="cs-CZ">
                <a:effectLst>
                  <a:outerShdw blurRad="38100" dist="38100" dir="2700000" algn="tl">
                    <a:srgbClr val="000000">
                      <a:alpha val="43137"/>
                    </a:srgbClr>
                  </a:outerShdw>
                </a:effectLst>
              </a:rPr>
              <a:t>D.</a:t>
            </a:r>
            <a:endParaRPr lang="cs-CZ" dirty="0">
              <a:effectLst>
                <a:outerShdw blurRad="38100" dist="38100" dir="2700000" algn="tl">
                  <a:srgbClr val="000000">
                    <a:alpha val="43137"/>
                  </a:srgbClr>
                </a:outerShdw>
              </a:effectLst>
            </a:endParaRPr>
          </a:p>
          <a:p>
            <a:pPr marL="108000" indent="0">
              <a:buNone/>
            </a:pPr>
            <a:endParaRPr lang="cs-CZ" dirty="0"/>
          </a:p>
          <a:p>
            <a:r>
              <a:rPr lang="cs-CZ" dirty="0"/>
              <a:t>Struktura </a:t>
            </a:r>
            <a:r>
              <a:rPr lang="cs-CZ" dirty="0" err="1"/>
              <a:t>webináře</a:t>
            </a:r>
            <a:r>
              <a:rPr lang="cs-CZ" dirty="0"/>
              <a:t> – cca 50 minut prezentace s možností chatu, cca 90 minut reakce na témata z chatu</a:t>
            </a:r>
          </a:p>
          <a:p>
            <a:r>
              <a:rPr lang="cs-CZ" dirty="0"/>
              <a:t>Prezentace bude zveřejněna po skončení </a:t>
            </a:r>
            <a:r>
              <a:rPr lang="cs-CZ" dirty="0" err="1"/>
              <a:t>webinářů</a:t>
            </a:r>
            <a:r>
              <a:rPr lang="cs-CZ" dirty="0"/>
              <a:t> na webu </a:t>
            </a:r>
            <a:r>
              <a:rPr lang="cs-CZ" dirty="0">
                <a:effectLst>
                  <a:outerShdw blurRad="38100" dist="38100" dir="2700000" algn="tl">
                    <a:srgbClr val="000000">
                      <a:alpha val="43137"/>
                    </a:srgbClr>
                  </a:outerShdw>
                </a:effectLst>
              </a:rPr>
              <a:t>www.msmt.cz </a:t>
            </a:r>
            <a:r>
              <a:rPr lang="cs-CZ" dirty="0"/>
              <a:t>v sekci </a:t>
            </a:r>
            <a:r>
              <a:rPr lang="cs-CZ" dirty="0">
                <a:effectLst>
                  <a:outerShdw blurRad="38100" dist="38100" dir="2700000" algn="tl">
                    <a:srgbClr val="000000">
                      <a:alpha val="43137"/>
                    </a:srgbClr>
                  </a:outerShdw>
                </a:effectLst>
              </a:rPr>
              <a:t>Reforma financování regionálního školství</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a:t>
            </a:fld>
            <a:endParaRPr lang="cs-CZ" dirty="0"/>
          </a:p>
        </p:txBody>
      </p:sp>
    </p:spTree>
    <p:extLst>
      <p:ext uri="{BB962C8B-B14F-4D97-AF65-F5344CB8AC3E}">
        <p14:creationId xmlns:p14="http://schemas.microsoft.com/office/powerpoint/2010/main" val="3031819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sz="1600" dirty="0"/>
              <a:t>výkaz P1d-01 </a:t>
            </a:r>
            <a:r>
              <a:rPr lang="cs-CZ" sz="1600" b="1" dirty="0">
                <a:solidFill>
                  <a:schemeClr val="accent1">
                    <a:lumMod val="50000"/>
                  </a:schemeClr>
                </a:solidFill>
              </a:rPr>
              <a:t>neslouží v žádném případě ke korekci dříve chybně vykázaných údajů </a:t>
            </a:r>
            <a:r>
              <a:rPr lang="cs-CZ" sz="1600" b="1" dirty="0">
                <a:solidFill>
                  <a:schemeClr val="tx1">
                    <a:lumMod val="95000"/>
                    <a:lumOff val="5000"/>
                  </a:schemeClr>
                </a:solidFill>
              </a:rPr>
              <a:t>– </a:t>
            </a:r>
            <a:r>
              <a:rPr lang="cs-CZ" sz="1600" dirty="0">
                <a:solidFill>
                  <a:schemeClr val="tx1">
                    <a:lumMod val="95000"/>
                    <a:lumOff val="5000"/>
                  </a:schemeClr>
                </a:solidFill>
              </a:rPr>
              <a:t>pouze ve speciálních případech </a:t>
            </a:r>
            <a:r>
              <a:rPr lang="cs-CZ" sz="1600" dirty="0"/>
              <a:t>(pokud mezi 30. září 2019 a 30. září 2020 došlo (dojde) ke sloučení / splynutí / rozdělení subjektů) bude moci škola / školní družina upravovat údaje, které jsou ve sloupci </a:t>
            </a:r>
            <a:r>
              <a:rPr lang="cs-CZ" sz="1600" i="1" dirty="0"/>
              <a:t>1</a:t>
            </a:r>
            <a:r>
              <a:rPr lang="cs-CZ" sz="1600" dirty="0"/>
              <a:t>, tj. údaje z „loňského“ výkazu P1c-01, viz například následující příklad rozdělení základní a mateřské školy, kdy dochází k oddělení mateřské školy (získá nové IČO i RED IZO):</a:t>
            </a:r>
          </a:p>
          <a:p>
            <a:pPr marL="108000" indent="0">
              <a:buNone/>
            </a:pPr>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30</a:t>
            </a:fld>
            <a:endParaRPr lang="cs-CZ" dirty="0"/>
          </a:p>
        </p:txBody>
      </p:sp>
      <p:sp>
        <p:nvSpPr>
          <p:cNvPr id="9" name="TextovéPole 8">
            <a:extLst>
              <a:ext uri="{FF2B5EF4-FFF2-40B4-BE49-F238E27FC236}">
                <a16:creationId xmlns:a16="http://schemas.microsoft.com/office/drawing/2014/main" id="{6AC6CEFA-BF72-4AED-8D38-D58753581C16}"/>
              </a:ext>
            </a:extLst>
          </p:cNvPr>
          <p:cNvSpPr txBox="1"/>
          <p:nvPr/>
        </p:nvSpPr>
        <p:spPr>
          <a:xfrm>
            <a:off x="2966672" y="5982814"/>
            <a:ext cx="4634474" cy="523220"/>
          </a:xfrm>
          <a:prstGeom prst="rect">
            <a:avLst/>
          </a:prstGeom>
          <a:noFill/>
        </p:spPr>
        <p:txBody>
          <a:bodyPr wrap="none" rtlCol="0">
            <a:spAutoFit/>
          </a:bodyPr>
          <a:lstStyle/>
          <a:p>
            <a:pPr algn="ctr"/>
            <a:r>
              <a:rPr lang="cs-CZ" sz="1400" b="1" dirty="0">
                <a:solidFill>
                  <a:srgbClr val="00B050"/>
                </a:solidFill>
                <a:latin typeface="+mj-lt"/>
              </a:rPr>
              <a:t>Zeleně jsou zvýrazněny údaje, které vyplní škola / školní družina</a:t>
            </a:r>
            <a:br>
              <a:rPr lang="cs-CZ" sz="1400" b="1" dirty="0">
                <a:solidFill>
                  <a:srgbClr val="00B050"/>
                </a:solidFill>
                <a:latin typeface="+mj-lt"/>
              </a:rPr>
            </a:br>
            <a:r>
              <a:rPr lang="cs-CZ" sz="1400" b="1" dirty="0">
                <a:latin typeface="+mj-lt"/>
              </a:rPr>
              <a:t>Příklad neuvažuje žádné jiné změny</a:t>
            </a:r>
          </a:p>
        </p:txBody>
      </p:sp>
      <p:pic>
        <p:nvPicPr>
          <p:cNvPr id="10" name="Obrázek 9">
            <a:extLst>
              <a:ext uri="{FF2B5EF4-FFF2-40B4-BE49-F238E27FC236}">
                <a16:creationId xmlns:a16="http://schemas.microsoft.com/office/drawing/2014/main" id="{848E8D6A-E147-4D1A-963B-198C8FFF40AF}"/>
              </a:ext>
            </a:extLst>
          </p:cNvPr>
          <p:cNvPicPr>
            <a:picLocks noChangeAspect="1"/>
          </p:cNvPicPr>
          <p:nvPr/>
        </p:nvPicPr>
        <p:blipFill>
          <a:blip r:embed="rId2"/>
          <a:stretch>
            <a:fillRect/>
          </a:stretch>
        </p:blipFill>
        <p:spPr>
          <a:xfrm>
            <a:off x="1062333" y="2860151"/>
            <a:ext cx="3358840" cy="3061848"/>
          </a:xfrm>
          <a:prstGeom prst="rect">
            <a:avLst/>
          </a:prstGeom>
        </p:spPr>
      </p:pic>
      <p:pic>
        <p:nvPicPr>
          <p:cNvPr id="5" name="Obrázek 4">
            <a:extLst>
              <a:ext uri="{FF2B5EF4-FFF2-40B4-BE49-F238E27FC236}">
                <a16:creationId xmlns:a16="http://schemas.microsoft.com/office/drawing/2014/main" id="{E7E6B690-DAF5-4BCA-A3F8-1A1E171BBA15}"/>
              </a:ext>
            </a:extLst>
          </p:cNvPr>
          <p:cNvPicPr>
            <a:picLocks noChangeAspect="1"/>
          </p:cNvPicPr>
          <p:nvPr/>
        </p:nvPicPr>
        <p:blipFill>
          <a:blip r:embed="rId3"/>
          <a:stretch>
            <a:fillRect/>
          </a:stretch>
        </p:blipFill>
        <p:spPr>
          <a:xfrm>
            <a:off x="5921726" y="2943345"/>
            <a:ext cx="3358840" cy="1169216"/>
          </a:xfrm>
          <a:prstGeom prst="rect">
            <a:avLst/>
          </a:prstGeom>
        </p:spPr>
      </p:pic>
      <p:pic>
        <p:nvPicPr>
          <p:cNvPr id="6" name="Obrázek 5">
            <a:extLst>
              <a:ext uri="{FF2B5EF4-FFF2-40B4-BE49-F238E27FC236}">
                <a16:creationId xmlns:a16="http://schemas.microsoft.com/office/drawing/2014/main" id="{EE05A2F2-8216-40C9-A4B5-C3043D3B4823}"/>
              </a:ext>
            </a:extLst>
          </p:cNvPr>
          <p:cNvPicPr>
            <a:picLocks noChangeAspect="1"/>
          </p:cNvPicPr>
          <p:nvPr/>
        </p:nvPicPr>
        <p:blipFill>
          <a:blip r:embed="rId4"/>
          <a:stretch>
            <a:fillRect/>
          </a:stretch>
        </p:blipFill>
        <p:spPr>
          <a:xfrm>
            <a:off x="5921726" y="4757412"/>
            <a:ext cx="3358840" cy="1164587"/>
          </a:xfrm>
          <a:prstGeom prst="rect">
            <a:avLst/>
          </a:prstGeom>
        </p:spPr>
      </p:pic>
      <p:sp>
        <p:nvSpPr>
          <p:cNvPr id="7" name="Šipka: doprava 6">
            <a:extLst>
              <a:ext uri="{FF2B5EF4-FFF2-40B4-BE49-F238E27FC236}">
                <a16:creationId xmlns:a16="http://schemas.microsoft.com/office/drawing/2014/main" id="{64E4DED2-E17E-4A55-8E27-1E8F7A1A2B4C}"/>
              </a:ext>
            </a:extLst>
          </p:cNvPr>
          <p:cNvSpPr/>
          <p:nvPr/>
        </p:nvSpPr>
        <p:spPr>
          <a:xfrm rot="19515049">
            <a:off x="4619754" y="3957549"/>
            <a:ext cx="999241" cy="194961"/>
          </a:xfrm>
          <a:prstGeom prst="rightArrow">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Šipka: doprava 13">
            <a:extLst>
              <a:ext uri="{FF2B5EF4-FFF2-40B4-BE49-F238E27FC236}">
                <a16:creationId xmlns:a16="http://schemas.microsoft.com/office/drawing/2014/main" id="{D121352A-E0BF-458A-96FC-1417B6F0904F}"/>
              </a:ext>
            </a:extLst>
          </p:cNvPr>
          <p:cNvSpPr/>
          <p:nvPr/>
        </p:nvSpPr>
        <p:spPr>
          <a:xfrm rot="1898206">
            <a:off x="4648444" y="4896088"/>
            <a:ext cx="999241" cy="191890"/>
          </a:xfrm>
          <a:prstGeom prst="rightArrow">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712844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par>
                          <p:cTn id="16" fill="hold">
                            <p:stCondLst>
                              <p:cond delay="500"/>
                            </p:stCondLst>
                            <p:childTnLst>
                              <p:par>
                                <p:cTn id="17" presetID="31"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1000" fill="hold"/>
                                        <p:tgtEl>
                                          <p:spTgt spid="9"/>
                                        </p:tgtEl>
                                        <p:attrNameLst>
                                          <p:attrName>ppt_w</p:attrName>
                                        </p:attrNameLst>
                                      </p:cBhvr>
                                      <p:tavLst>
                                        <p:tav tm="0">
                                          <p:val>
                                            <p:fltVal val="0"/>
                                          </p:val>
                                        </p:tav>
                                        <p:tav tm="100000">
                                          <p:val>
                                            <p:strVal val="#ppt_w"/>
                                          </p:val>
                                        </p:tav>
                                      </p:tavLst>
                                    </p:anim>
                                    <p:anim calcmode="lin" valueType="num">
                                      <p:cBhvr>
                                        <p:cTn id="26" dur="1000" fill="hold"/>
                                        <p:tgtEl>
                                          <p:spTgt spid="9"/>
                                        </p:tgtEl>
                                        <p:attrNameLst>
                                          <p:attrName>ppt_h</p:attrName>
                                        </p:attrNameLst>
                                      </p:cBhvr>
                                      <p:tavLst>
                                        <p:tav tm="0">
                                          <p:val>
                                            <p:fltVal val="0"/>
                                          </p:val>
                                        </p:tav>
                                        <p:tav tm="100000">
                                          <p:val>
                                            <p:strVal val="#ppt_h"/>
                                          </p:val>
                                        </p:tav>
                                      </p:tavLst>
                                    </p:anim>
                                    <p:anim calcmode="lin" valueType="num">
                                      <p:cBhvr>
                                        <p:cTn id="27" dur="1000" fill="hold"/>
                                        <p:tgtEl>
                                          <p:spTgt spid="9"/>
                                        </p:tgtEl>
                                        <p:attrNameLst>
                                          <p:attrName>style.rotation</p:attrName>
                                        </p:attrNameLst>
                                      </p:cBhvr>
                                      <p:tavLst>
                                        <p:tav tm="0">
                                          <p:val>
                                            <p:fltVal val="90"/>
                                          </p:val>
                                        </p:tav>
                                        <p:tav tm="100000">
                                          <p:val>
                                            <p:fltVal val="0"/>
                                          </p:val>
                                        </p:tav>
                                      </p:tavLst>
                                    </p:anim>
                                    <p:animEffect transition="in" filter="fade">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wipe(up)">
                                      <p:cBhvr>
                                        <p:cTn id="33" dur="500"/>
                                        <p:tgtEl>
                                          <p:spTgt spid="14"/>
                                        </p:tgtEl>
                                      </p:cBhvr>
                                    </p:animEffect>
                                  </p:childTnLst>
                                </p:cTn>
                              </p:par>
                            </p:childTnLst>
                          </p:cTn>
                        </p:par>
                        <p:par>
                          <p:cTn id="34" fill="hold">
                            <p:stCondLst>
                              <p:cond delay="500"/>
                            </p:stCondLst>
                            <p:childTnLst>
                              <p:par>
                                <p:cTn id="35" presetID="31" presetClass="entr" presetSubtype="0" fill="hold" nodeType="after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p:cTn id="37" dur="1000" fill="hold"/>
                                        <p:tgtEl>
                                          <p:spTgt spid="6"/>
                                        </p:tgtEl>
                                        <p:attrNameLst>
                                          <p:attrName>ppt_w</p:attrName>
                                        </p:attrNameLst>
                                      </p:cBhvr>
                                      <p:tavLst>
                                        <p:tav tm="0">
                                          <p:val>
                                            <p:fltVal val="0"/>
                                          </p:val>
                                        </p:tav>
                                        <p:tav tm="100000">
                                          <p:val>
                                            <p:strVal val="#ppt_w"/>
                                          </p:val>
                                        </p:tav>
                                      </p:tavLst>
                                    </p:anim>
                                    <p:anim calcmode="lin" valueType="num">
                                      <p:cBhvr>
                                        <p:cTn id="38" dur="1000" fill="hold"/>
                                        <p:tgtEl>
                                          <p:spTgt spid="6"/>
                                        </p:tgtEl>
                                        <p:attrNameLst>
                                          <p:attrName>ppt_h</p:attrName>
                                        </p:attrNameLst>
                                      </p:cBhvr>
                                      <p:tavLst>
                                        <p:tav tm="0">
                                          <p:val>
                                            <p:fltVal val="0"/>
                                          </p:val>
                                        </p:tav>
                                        <p:tav tm="100000">
                                          <p:val>
                                            <p:strVal val="#ppt_h"/>
                                          </p:val>
                                        </p:tav>
                                      </p:tavLst>
                                    </p:anim>
                                    <p:anim calcmode="lin" valueType="num">
                                      <p:cBhvr>
                                        <p:cTn id="39" dur="1000" fill="hold"/>
                                        <p:tgtEl>
                                          <p:spTgt spid="6"/>
                                        </p:tgtEl>
                                        <p:attrNameLst>
                                          <p:attrName>style.rotation</p:attrName>
                                        </p:attrNameLst>
                                      </p:cBhvr>
                                      <p:tavLst>
                                        <p:tav tm="0">
                                          <p:val>
                                            <p:fltVal val="90"/>
                                          </p:val>
                                        </p:tav>
                                        <p:tav tm="100000">
                                          <p:val>
                                            <p:fltVal val="0"/>
                                          </p:val>
                                        </p:tav>
                                      </p:tavLst>
                                    </p:anim>
                                    <p:animEffect transition="in" filter="fade">
                                      <p:cBhvr>
                                        <p:cTn id="4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animBg="1"/>
      <p:bldP spid="1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sz="1600" dirty="0"/>
              <a:t>Jaké kombinace druhů činnosti a skupin profesí pedagogických pracovníků jsou přípustné? Jako pro oddíly </a:t>
            </a:r>
            <a:r>
              <a:rPr lang="cs-CZ" sz="1600" dirty="0" err="1"/>
              <a:t>IVb</a:t>
            </a:r>
            <a:r>
              <a:rPr lang="cs-CZ" sz="1600" dirty="0"/>
              <a:t>, </a:t>
            </a:r>
            <a:r>
              <a:rPr lang="cs-CZ" sz="1600" dirty="0" err="1"/>
              <a:t>IVc</a:t>
            </a:r>
            <a:r>
              <a:rPr lang="cs-CZ" sz="1600" dirty="0"/>
              <a:t> a VIII výkazu P1c  </a:t>
            </a:r>
          </a:p>
          <a:p>
            <a:pPr marL="108000" indent="0">
              <a:buNone/>
            </a:pPr>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31</a:t>
            </a:fld>
            <a:endParaRPr lang="cs-CZ" dirty="0"/>
          </a:p>
        </p:txBody>
      </p:sp>
      <p:sp>
        <p:nvSpPr>
          <p:cNvPr id="5" name="Obdélník 4">
            <a:extLst>
              <a:ext uri="{FF2B5EF4-FFF2-40B4-BE49-F238E27FC236}">
                <a16:creationId xmlns:a16="http://schemas.microsoft.com/office/drawing/2014/main" id="{C60A8BD0-87FE-4828-A213-AF9A517431CE}"/>
              </a:ext>
            </a:extLst>
          </p:cNvPr>
          <p:cNvSpPr/>
          <p:nvPr/>
        </p:nvSpPr>
        <p:spPr>
          <a:xfrm>
            <a:off x="729598" y="2202426"/>
            <a:ext cx="1720645" cy="580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Mateřské školy</a:t>
            </a:r>
          </a:p>
        </p:txBody>
      </p:sp>
      <p:sp>
        <p:nvSpPr>
          <p:cNvPr id="11" name="Obdélník 10">
            <a:extLst>
              <a:ext uri="{FF2B5EF4-FFF2-40B4-BE49-F238E27FC236}">
                <a16:creationId xmlns:a16="http://schemas.microsoft.com/office/drawing/2014/main" id="{2B00DD7A-0CCC-43F1-A450-F1E7B12427D0}"/>
              </a:ext>
            </a:extLst>
          </p:cNvPr>
          <p:cNvSpPr/>
          <p:nvPr/>
        </p:nvSpPr>
        <p:spPr>
          <a:xfrm>
            <a:off x="2972859" y="2202425"/>
            <a:ext cx="1720645" cy="580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Základní školy</a:t>
            </a:r>
          </a:p>
        </p:txBody>
      </p:sp>
      <p:sp>
        <p:nvSpPr>
          <p:cNvPr id="14" name="Obdélník 13">
            <a:extLst>
              <a:ext uri="{FF2B5EF4-FFF2-40B4-BE49-F238E27FC236}">
                <a16:creationId xmlns:a16="http://schemas.microsoft.com/office/drawing/2014/main" id="{EDBA0944-DBF2-4DB3-A46E-E4003B1DE6C0}"/>
              </a:ext>
            </a:extLst>
          </p:cNvPr>
          <p:cNvSpPr/>
          <p:nvPr/>
        </p:nvSpPr>
        <p:spPr>
          <a:xfrm>
            <a:off x="5216120" y="2202425"/>
            <a:ext cx="1720645" cy="580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Školní družiny</a:t>
            </a:r>
          </a:p>
        </p:txBody>
      </p:sp>
      <p:sp>
        <p:nvSpPr>
          <p:cNvPr id="15" name="Obdélník 14">
            <a:extLst>
              <a:ext uri="{FF2B5EF4-FFF2-40B4-BE49-F238E27FC236}">
                <a16:creationId xmlns:a16="http://schemas.microsoft.com/office/drawing/2014/main" id="{96823A73-B1AE-4F75-AE85-916731477E9A}"/>
              </a:ext>
            </a:extLst>
          </p:cNvPr>
          <p:cNvSpPr/>
          <p:nvPr/>
        </p:nvSpPr>
        <p:spPr>
          <a:xfrm>
            <a:off x="7459381" y="2202424"/>
            <a:ext cx="1720645" cy="580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Střední školy</a:t>
            </a:r>
          </a:p>
        </p:txBody>
      </p:sp>
      <p:sp>
        <p:nvSpPr>
          <p:cNvPr id="16" name="Obdélník 15">
            <a:extLst>
              <a:ext uri="{FF2B5EF4-FFF2-40B4-BE49-F238E27FC236}">
                <a16:creationId xmlns:a16="http://schemas.microsoft.com/office/drawing/2014/main" id="{6F296239-EDC4-40AE-84A6-EE862FB0BB64}"/>
              </a:ext>
            </a:extLst>
          </p:cNvPr>
          <p:cNvSpPr/>
          <p:nvPr/>
        </p:nvSpPr>
        <p:spPr>
          <a:xfrm>
            <a:off x="9702642" y="2202424"/>
            <a:ext cx="1720645" cy="580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Konzervatoře</a:t>
            </a:r>
          </a:p>
        </p:txBody>
      </p:sp>
      <p:cxnSp>
        <p:nvCxnSpPr>
          <p:cNvPr id="7" name="Přímá spojnice se šipkou 6">
            <a:extLst>
              <a:ext uri="{FF2B5EF4-FFF2-40B4-BE49-F238E27FC236}">
                <a16:creationId xmlns:a16="http://schemas.microsoft.com/office/drawing/2014/main" id="{C0AD45B5-2E2F-413D-96DB-DF6884F21890}"/>
              </a:ext>
            </a:extLst>
          </p:cNvPr>
          <p:cNvCxnSpPr/>
          <p:nvPr/>
        </p:nvCxnSpPr>
        <p:spPr>
          <a:xfrm>
            <a:off x="1589920" y="2792359"/>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a:extLst>
              <a:ext uri="{FF2B5EF4-FFF2-40B4-BE49-F238E27FC236}">
                <a16:creationId xmlns:a16="http://schemas.microsoft.com/office/drawing/2014/main" id="{A818F424-FDFD-4193-BE92-00C425B4C6EB}"/>
              </a:ext>
            </a:extLst>
          </p:cNvPr>
          <p:cNvCxnSpPr/>
          <p:nvPr/>
        </p:nvCxnSpPr>
        <p:spPr>
          <a:xfrm>
            <a:off x="3833181" y="2792359"/>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Přímá spojnice se šipkou 17">
            <a:extLst>
              <a:ext uri="{FF2B5EF4-FFF2-40B4-BE49-F238E27FC236}">
                <a16:creationId xmlns:a16="http://schemas.microsoft.com/office/drawing/2014/main" id="{4E124D44-4C68-463C-AA8C-792BDBEDD984}"/>
              </a:ext>
            </a:extLst>
          </p:cNvPr>
          <p:cNvCxnSpPr/>
          <p:nvPr/>
        </p:nvCxnSpPr>
        <p:spPr>
          <a:xfrm>
            <a:off x="6096000" y="2792359"/>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a:extLst>
              <a:ext uri="{FF2B5EF4-FFF2-40B4-BE49-F238E27FC236}">
                <a16:creationId xmlns:a16="http://schemas.microsoft.com/office/drawing/2014/main" id="{59836087-C6BE-472C-9C15-A354F17657C5}"/>
              </a:ext>
            </a:extLst>
          </p:cNvPr>
          <p:cNvCxnSpPr/>
          <p:nvPr/>
        </p:nvCxnSpPr>
        <p:spPr>
          <a:xfrm>
            <a:off x="8319703" y="2792359"/>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a:extLst>
              <a:ext uri="{FF2B5EF4-FFF2-40B4-BE49-F238E27FC236}">
                <a16:creationId xmlns:a16="http://schemas.microsoft.com/office/drawing/2014/main" id="{0A97B1FC-3C2C-41FA-ADFD-4F270ED6F096}"/>
              </a:ext>
            </a:extLst>
          </p:cNvPr>
          <p:cNvCxnSpPr/>
          <p:nvPr/>
        </p:nvCxnSpPr>
        <p:spPr>
          <a:xfrm>
            <a:off x="10562964" y="2792357"/>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Obdélník 20">
            <a:extLst>
              <a:ext uri="{FF2B5EF4-FFF2-40B4-BE49-F238E27FC236}">
                <a16:creationId xmlns:a16="http://schemas.microsoft.com/office/drawing/2014/main" id="{F55D5071-47C3-4F93-A1D1-B3F6E693A429}"/>
              </a:ext>
            </a:extLst>
          </p:cNvPr>
          <p:cNvSpPr/>
          <p:nvPr/>
        </p:nvSpPr>
        <p:spPr>
          <a:xfrm>
            <a:off x="729384" y="3309430"/>
            <a:ext cx="1720645" cy="580103"/>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cs-CZ" sz="1600" dirty="0">
                <a:solidFill>
                  <a:schemeClr val="accent1">
                    <a:lumMod val="50000"/>
                  </a:schemeClr>
                </a:solidFill>
              </a:rPr>
              <a:t>11  51  61  62  63</a:t>
            </a:r>
          </a:p>
        </p:txBody>
      </p:sp>
      <p:sp>
        <p:nvSpPr>
          <p:cNvPr id="22" name="Obdélník 21">
            <a:extLst>
              <a:ext uri="{FF2B5EF4-FFF2-40B4-BE49-F238E27FC236}">
                <a16:creationId xmlns:a16="http://schemas.microsoft.com/office/drawing/2014/main" id="{E3215225-9355-4327-9D04-D622AB46017B}"/>
              </a:ext>
            </a:extLst>
          </p:cNvPr>
          <p:cNvSpPr/>
          <p:nvPr/>
        </p:nvSpPr>
        <p:spPr>
          <a:xfrm>
            <a:off x="3008959" y="3309431"/>
            <a:ext cx="1720645" cy="580103"/>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cs-CZ" sz="1600" dirty="0">
                <a:solidFill>
                  <a:schemeClr val="accent1">
                    <a:lumMod val="50000"/>
                  </a:schemeClr>
                </a:solidFill>
              </a:rPr>
              <a:t>21  52  64  65</a:t>
            </a:r>
          </a:p>
        </p:txBody>
      </p:sp>
      <p:sp>
        <p:nvSpPr>
          <p:cNvPr id="23" name="Obdélník 22">
            <a:extLst>
              <a:ext uri="{FF2B5EF4-FFF2-40B4-BE49-F238E27FC236}">
                <a16:creationId xmlns:a16="http://schemas.microsoft.com/office/drawing/2014/main" id="{D5691EFC-1E0B-4879-99C3-30ADBCDCE205}"/>
              </a:ext>
            </a:extLst>
          </p:cNvPr>
          <p:cNvSpPr/>
          <p:nvPr/>
        </p:nvSpPr>
        <p:spPr>
          <a:xfrm>
            <a:off x="5232555" y="3313469"/>
            <a:ext cx="1720645" cy="580103"/>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cs-CZ" sz="1600" dirty="0">
                <a:solidFill>
                  <a:schemeClr val="accent1">
                    <a:lumMod val="50000"/>
                  </a:schemeClr>
                </a:solidFill>
              </a:rPr>
              <a:t>81</a:t>
            </a:r>
          </a:p>
        </p:txBody>
      </p:sp>
      <p:sp>
        <p:nvSpPr>
          <p:cNvPr id="24" name="Obdélník 23">
            <a:extLst>
              <a:ext uri="{FF2B5EF4-FFF2-40B4-BE49-F238E27FC236}">
                <a16:creationId xmlns:a16="http://schemas.microsoft.com/office/drawing/2014/main" id="{31003970-9ABF-4FDD-9772-CA770BEFFB30}"/>
              </a:ext>
            </a:extLst>
          </p:cNvPr>
          <p:cNvSpPr/>
          <p:nvPr/>
        </p:nvSpPr>
        <p:spPr>
          <a:xfrm>
            <a:off x="7459381" y="3313469"/>
            <a:ext cx="1720645" cy="580103"/>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cs-CZ" sz="1600" dirty="0">
                <a:solidFill>
                  <a:schemeClr val="accent1">
                    <a:lumMod val="50000"/>
                  </a:schemeClr>
                </a:solidFill>
              </a:rPr>
              <a:t>34  56  66</a:t>
            </a:r>
          </a:p>
        </p:txBody>
      </p:sp>
      <p:sp>
        <p:nvSpPr>
          <p:cNvPr id="25" name="Obdélník 24">
            <a:extLst>
              <a:ext uri="{FF2B5EF4-FFF2-40B4-BE49-F238E27FC236}">
                <a16:creationId xmlns:a16="http://schemas.microsoft.com/office/drawing/2014/main" id="{261097BA-955E-464A-821B-B5FD7AFEE342}"/>
              </a:ext>
            </a:extLst>
          </p:cNvPr>
          <p:cNvSpPr/>
          <p:nvPr/>
        </p:nvSpPr>
        <p:spPr>
          <a:xfrm>
            <a:off x="9735512" y="3309430"/>
            <a:ext cx="1720645" cy="580103"/>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cs-CZ" sz="1600" dirty="0">
                <a:solidFill>
                  <a:schemeClr val="accent1">
                    <a:lumMod val="50000"/>
                  </a:schemeClr>
                </a:solidFill>
              </a:rPr>
              <a:t>42  53</a:t>
            </a:r>
          </a:p>
        </p:txBody>
      </p:sp>
      <p:cxnSp>
        <p:nvCxnSpPr>
          <p:cNvPr id="26" name="Přímá spojnice se šipkou 25">
            <a:extLst>
              <a:ext uri="{FF2B5EF4-FFF2-40B4-BE49-F238E27FC236}">
                <a16:creationId xmlns:a16="http://schemas.microsoft.com/office/drawing/2014/main" id="{39264C53-8F39-4638-9095-34AB05A9025B}"/>
              </a:ext>
            </a:extLst>
          </p:cNvPr>
          <p:cNvCxnSpPr/>
          <p:nvPr/>
        </p:nvCxnSpPr>
        <p:spPr>
          <a:xfrm>
            <a:off x="1589710" y="3889533"/>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a:extLst>
              <a:ext uri="{FF2B5EF4-FFF2-40B4-BE49-F238E27FC236}">
                <a16:creationId xmlns:a16="http://schemas.microsoft.com/office/drawing/2014/main" id="{C98999B0-BCFE-446F-B886-7A77A686519B}"/>
              </a:ext>
            </a:extLst>
          </p:cNvPr>
          <p:cNvCxnSpPr/>
          <p:nvPr/>
        </p:nvCxnSpPr>
        <p:spPr>
          <a:xfrm>
            <a:off x="3835191" y="3889533"/>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a:extLst>
              <a:ext uri="{FF2B5EF4-FFF2-40B4-BE49-F238E27FC236}">
                <a16:creationId xmlns:a16="http://schemas.microsoft.com/office/drawing/2014/main" id="{CF1AFEA3-F165-4657-982E-1E2A51496B15}"/>
              </a:ext>
            </a:extLst>
          </p:cNvPr>
          <p:cNvCxnSpPr/>
          <p:nvPr/>
        </p:nvCxnSpPr>
        <p:spPr>
          <a:xfrm>
            <a:off x="6092877" y="3889533"/>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a:extLst>
              <a:ext uri="{FF2B5EF4-FFF2-40B4-BE49-F238E27FC236}">
                <a16:creationId xmlns:a16="http://schemas.microsoft.com/office/drawing/2014/main" id="{4EAA8415-0951-4DA2-8E98-3DED77826D39}"/>
              </a:ext>
            </a:extLst>
          </p:cNvPr>
          <p:cNvCxnSpPr/>
          <p:nvPr/>
        </p:nvCxnSpPr>
        <p:spPr>
          <a:xfrm>
            <a:off x="8331148" y="3889533"/>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0" name="Přímá spojnice se šipkou 29">
            <a:extLst>
              <a:ext uri="{FF2B5EF4-FFF2-40B4-BE49-F238E27FC236}">
                <a16:creationId xmlns:a16="http://schemas.microsoft.com/office/drawing/2014/main" id="{4574DCA4-91B9-4C6A-9CC0-8791758C4033}"/>
              </a:ext>
            </a:extLst>
          </p:cNvPr>
          <p:cNvCxnSpPr/>
          <p:nvPr/>
        </p:nvCxnSpPr>
        <p:spPr>
          <a:xfrm>
            <a:off x="10576170" y="3889533"/>
            <a:ext cx="0" cy="521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TextovéPole 7">
            <a:extLst>
              <a:ext uri="{FF2B5EF4-FFF2-40B4-BE49-F238E27FC236}">
                <a16:creationId xmlns:a16="http://schemas.microsoft.com/office/drawing/2014/main" id="{EC7F6493-EE77-4A5B-8C05-3EC17EF6288E}"/>
              </a:ext>
            </a:extLst>
          </p:cNvPr>
          <p:cNvSpPr txBox="1"/>
          <p:nvPr/>
        </p:nvSpPr>
        <p:spPr>
          <a:xfrm>
            <a:off x="72134" y="3339656"/>
            <a:ext cx="553998" cy="581121"/>
          </a:xfrm>
          <a:prstGeom prst="rect">
            <a:avLst/>
          </a:prstGeom>
          <a:noFill/>
        </p:spPr>
        <p:txBody>
          <a:bodyPr vert="vert270" wrap="none" rtlCol="0">
            <a:spAutoFit/>
          </a:bodyPr>
          <a:lstStyle/>
          <a:p>
            <a:pPr algn="ctr"/>
            <a:r>
              <a:rPr lang="cs-CZ" sz="1200" dirty="0"/>
              <a:t>Druhy</a:t>
            </a:r>
          </a:p>
          <a:p>
            <a:pPr algn="ctr"/>
            <a:r>
              <a:rPr lang="cs-CZ" sz="1200" dirty="0"/>
              <a:t>činností</a:t>
            </a:r>
          </a:p>
        </p:txBody>
      </p:sp>
      <p:sp>
        <p:nvSpPr>
          <p:cNvPr id="31" name="TextovéPole 30">
            <a:extLst>
              <a:ext uri="{FF2B5EF4-FFF2-40B4-BE49-F238E27FC236}">
                <a16:creationId xmlns:a16="http://schemas.microsoft.com/office/drawing/2014/main" id="{9F13557A-4AB0-4F6B-9C16-952F8207B1CF}"/>
              </a:ext>
            </a:extLst>
          </p:cNvPr>
          <p:cNvSpPr txBox="1"/>
          <p:nvPr/>
        </p:nvSpPr>
        <p:spPr>
          <a:xfrm>
            <a:off x="164467" y="4576652"/>
            <a:ext cx="369332" cy="1232132"/>
          </a:xfrm>
          <a:prstGeom prst="rect">
            <a:avLst/>
          </a:prstGeom>
          <a:noFill/>
        </p:spPr>
        <p:txBody>
          <a:bodyPr vert="vert270" wrap="none" rtlCol="0">
            <a:spAutoFit/>
          </a:bodyPr>
          <a:lstStyle/>
          <a:p>
            <a:pPr algn="ctr"/>
            <a:r>
              <a:rPr lang="cs-CZ" sz="1200" dirty="0"/>
              <a:t>Skupiny profesí PP</a:t>
            </a:r>
          </a:p>
        </p:txBody>
      </p:sp>
      <p:sp>
        <p:nvSpPr>
          <p:cNvPr id="32" name="TextovéPole 31">
            <a:extLst>
              <a:ext uri="{FF2B5EF4-FFF2-40B4-BE49-F238E27FC236}">
                <a16:creationId xmlns:a16="http://schemas.microsoft.com/office/drawing/2014/main" id="{1B3FF29D-EECE-4E8D-82FB-8EB862FD0ABC}"/>
              </a:ext>
            </a:extLst>
          </p:cNvPr>
          <p:cNvSpPr txBox="1"/>
          <p:nvPr/>
        </p:nvSpPr>
        <p:spPr>
          <a:xfrm>
            <a:off x="1131382" y="4416434"/>
            <a:ext cx="916661" cy="338554"/>
          </a:xfrm>
          <a:prstGeom prst="rect">
            <a:avLst/>
          </a:prstGeom>
          <a:noFill/>
        </p:spPr>
        <p:txBody>
          <a:bodyPr wrap="none" rtlCol="0">
            <a:spAutoFit/>
          </a:bodyPr>
          <a:lstStyle/>
          <a:p>
            <a:r>
              <a:rPr lang="cs-CZ" sz="1600" dirty="0"/>
              <a:t>učitel (1)</a:t>
            </a:r>
          </a:p>
        </p:txBody>
      </p:sp>
      <p:sp>
        <p:nvSpPr>
          <p:cNvPr id="33" name="TextovéPole 32">
            <a:extLst>
              <a:ext uri="{FF2B5EF4-FFF2-40B4-BE49-F238E27FC236}">
                <a16:creationId xmlns:a16="http://schemas.microsoft.com/office/drawing/2014/main" id="{CAD58955-8BC9-447F-B994-898982302367}"/>
              </a:ext>
            </a:extLst>
          </p:cNvPr>
          <p:cNvSpPr txBox="1"/>
          <p:nvPr/>
        </p:nvSpPr>
        <p:spPr>
          <a:xfrm>
            <a:off x="3395915" y="4416434"/>
            <a:ext cx="916661" cy="338554"/>
          </a:xfrm>
          <a:prstGeom prst="rect">
            <a:avLst/>
          </a:prstGeom>
          <a:noFill/>
        </p:spPr>
        <p:txBody>
          <a:bodyPr wrap="none" rtlCol="0">
            <a:spAutoFit/>
          </a:bodyPr>
          <a:lstStyle/>
          <a:p>
            <a:r>
              <a:rPr lang="cs-CZ" sz="1600" dirty="0"/>
              <a:t>učitel (1)</a:t>
            </a:r>
          </a:p>
        </p:txBody>
      </p:sp>
      <p:sp>
        <p:nvSpPr>
          <p:cNvPr id="34" name="TextovéPole 33">
            <a:extLst>
              <a:ext uri="{FF2B5EF4-FFF2-40B4-BE49-F238E27FC236}">
                <a16:creationId xmlns:a16="http://schemas.microsoft.com/office/drawing/2014/main" id="{0AC94125-EF9B-4604-AEC4-EBD01C1B10A8}"/>
              </a:ext>
            </a:extLst>
          </p:cNvPr>
          <p:cNvSpPr txBox="1"/>
          <p:nvPr/>
        </p:nvSpPr>
        <p:spPr>
          <a:xfrm>
            <a:off x="5420845" y="4420474"/>
            <a:ext cx="1348639" cy="338554"/>
          </a:xfrm>
          <a:prstGeom prst="rect">
            <a:avLst/>
          </a:prstGeom>
          <a:noFill/>
        </p:spPr>
        <p:txBody>
          <a:bodyPr wrap="none" rtlCol="0">
            <a:spAutoFit/>
          </a:bodyPr>
          <a:lstStyle/>
          <a:p>
            <a:r>
              <a:rPr lang="cs-CZ" sz="1600" dirty="0"/>
              <a:t>vychovatel (2)</a:t>
            </a:r>
          </a:p>
        </p:txBody>
      </p:sp>
      <p:sp>
        <p:nvSpPr>
          <p:cNvPr id="35" name="TextovéPole 34">
            <a:extLst>
              <a:ext uri="{FF2B5EF4-FFF2-40B4-BE49-F238E27FC236}">
                <a16:creationId xmlns:a16="http://schemas.microsoft.com/office/drawing/2014/main" id="{297EF333-C176-40F0-B77F-01AA504E1E51}"/>
              </a:ext>
            </a:extLst>
          </p:cNvPr>
          <p:cNvSpPr txBox="1"/>
          <p:nvPr/>
        </p:nvSpPr>
        <p:spPr>
          <a:xfrm>
            <a:off x="7881531" y="4422556"/>
            <a:ext cx="916661" cy="338554"/>
          </a:xfrm>
          <a:prstGeom prst="rect">
            <a:avLst/>
          </a:prstGeom>
          <a:noFill/>
        </p:spPr>
        <p:txBody>
          <a:bodyPr wrap="none" rtlCol="0">
            <a:spAutoFit/>
          </a:bodyPr>
          <a:lstStyle/>
          <a:p>
            <a:r>
              <a:rPr lang="cs-CZ" sz="1600" dirty="0"/>
              <a:t>učitel (1)</a:t>
            </a:r>
          </a:p>
        </p:txBody>
      </p:sp>
      <p:sp>
        <p:nvSpPr>
          <p:cNvPr id="36" name="TextovéPole 35">
            <a:extLst>
              <a:ext uri="{FF2B5EF4-FFF2-40B4-BE49-F238E27FC236}">
                <a16:creationId xmlns:a16="http://schemas.microsoft.com/office/drawing/2014/main" id="{D00B83F9-D736-4042-B365-1C570AE24A1F}"/>
              </a:ext>
            </a:extLst>
          </p:cNvPr>
          <p:cNvSpPr txBox="1"/>
          <p:nvPr/>
        </p:nvSpPr>
        <p:spPr>
          <a:xfrm>
            <a:off x="10118656" y="4436635"/>
            <a:ext cx="916661" cy="338554"/>
          </a:xfrm>
          <a:prstGeom prst="rect">
            <a:avLst/>
          </a:prstGeom>
          <a:noFill/>
        </p:spPr>
        <p:txBody>
          <a:bodyPr wrap="none" rtlCol="0">
            <a:spAutoFit/>
          </a:bodyPr>
          <a:lstStyle/>
          <a:p>
            <a:r>
              <a:rPr lang="cs-CZ" sz="1600" dirty="0"/>
              <a:t>učitel (1)</a:t>
            </a:r>
          </a:p>
        </p:txBody>
      </p:sp>
      <p:sp>
        <p:nvSpPr>
          <p:cNvPr id="37" name="TextovéPole 36">
            <a:extLst>
              <a:ext uri="{FF2B5EF4-FFF2-40B4-BE49-F238E27FC236}">
                <a16:creationId xmlns:a16="http://schemas.microsoft.com/office/drawing/2014/main" id="{3FB9C15C-9D05-4845-9B4D-ECFC17B1B82C}"/>
              </a:ext>
            </a:extLst>
          </p:cNvPr>
          <p:cNvSpPr txBox="1"/>
          <p:nvPr/>
        </p:nvSpPr>
        <p:spPr>
          <a:xfrm>
            <a:off x="626062" y="4899623"/>
            <a:ext cx="1943353" cy="338554"/>
          </a:xfrm>
          <a:prstGeom prst="rect">
            <a:avLst/>
          </a:prstGeom>
          <a:noFill/>
        </p:spPr>
        <p:txBody>
          <a:bodyPr wrap="none" rtlCol="0">
            <a:spAutoFit/>
          </a:bodyPr>
          <a:lstStyle/>
          <a:p>
            <a:r>
              <a:rPr lang="cs-CZ" sz="1600" dirty="0"/>
              <a:t>speciální pedagog (5)</a:t>
            </a:r>
          </a:p>
        </p:txBody>
      </p:sp>
      <p:sp>
        <p:nvSpPr>
          <p:cNvPr id="38" name="TextovéPole 37">
            <a:extLst>
              <a:ext uri="{FF2B5EF4-FFF2-40B4-BE49-F238E27FC236}">
                <a16:creationId xmlns:a16="http://schemas.microsoft.com/office/drawing/2014/main" id="{4429C930-A68C-4FF5-9950-C62D0C0F37D8}"/>
              </a:ext>
            </a:extLst>
          </p:cNvPr>
          <p:cNvSpPr txBox="1"/>
          <p:nvPr/>
        </p:nvSpPr>
        <p:spPr>
          <a:xfrm>
            <a:off x="2860110" y="4658026"/>
            <a:ext cx="1943353" cy="338554"/>
          </a:xfrm>
          <a:prstGeom prst="rect">
            <a:avLst/>
          </a:prstGeom>
          <a:noFill/>
        </p:spPr>
        <p:txBody>
          <a:bodyPr wrap="none" rtlCol="0">
            <a:spAutoFit/>
          </a:bodyPr>
          <a:lstStyle/>
          <a:p>
            <a:r>
              <a:rPr lang="cs-CZ" sz="1600" dirty="0"/>
              <a:t>speciální pedagog (5)</a:t>
            </a:r>
          </a:p>
        </p:txBody>
      </p:sp>
      <p:sp>
        <p:nvSpPr>
          <p:cNvPr id="39" name="TextovéPole 38">
            <a:extLst>
              <a:ext uri="{FF2B5EF4-FFF2-40B4-BE49-F238E27FC236}">
                <a16:creationId xmlns:a16="http://schemas.microsoft.com/office/drawing/2014/main" id="{A1F6F534-6908-4D76-9734-7B4ACE3E78E8}"/>
              </a:ext>
            </a:extLst>
          </p:cNvPr>
          <p:cNvSpPr txBox="1"/>
          <p:nvPr/>
        </p:nvSpPr>
        <p:spPr>
          <a:xfrm>
            <a:off x="7365486" y="4914016"/>
            <a:ext cx="1943353" cy="338554"/>
          </a:xfrm>
          <a:prstGeom prst="rect">
            <a:avLst/>
          </a:prstGeom>
          <a:noFill/>
        </p:spPr>
        <p:txBody>
          <a:bodyPr wrap="none" rtlCol="0">
            <a:spAutoFit/>
          </a:bodyPr>
          <a:lstStyle/>
          <a:p>
            <a:r>
              <a:rPr lang="cs-CZ" sz="1600" dirty="0"/>
              <a:t>speciální pedagog (5)</a:t>
            </a:r>
          </a:p>
        </p:txBody>
      </p:sp>
      <p:sp>
        <p:nvSpPr>
          <p:cNvPr id="40" name="TextovéPole 39">
            <a:extLst>
              <a:ext uri="{FF2B5EF4-FFF2-40B4-BE49-F238E27FC236}">
                <a16:creationId xmlns:a16="http://schemas.microsoft.com/office/drawing/2014/main" id="{C0E80887-4E32-4AFD-A6F8-F64A4F91BF40}"/>
              </a:ext>
            </a:extLst>
          </p:cNvPr>
          <p:cNvSpPr txBox="1"/>
          <p:nvPr/>
        </p:nvSpPr>
        <p:spPr>
          <a:xfrm>
            <a:off x="9612525" y="4686307"/>
            <a:ext cx="1943353" cy="338554"/>
          </a:xfrm>
          <a:prstGeom prst="rect">
            <a:avLst/>
          </a:prstGeom>
          <a:noFill/>
        </p:spPr>
        <p:txBody>
          <a:bodyPr wrap="none" rtlCol="0">
            <a:spAutoFit/>
          </a:bodyPr>
          <a:lstStyle/>
          <a:p>
            <a:r>
              <a:rPr lang="cs-CZ" sz="1600" dirty="0"/>
              <a:t>speciální pedagog (5)</a:t>
            </a:r>
          </a:p>
        </p:txBody>
      </p:sp>
      <p:sp>
        <p:nvSpPr>
          <p:cNvPr id="41" name="TextovéPole 40">
            <a:extLst>
              <a:ext uri="{FF2B5EF4-FFF2-40B4-BE49-F238E27FC236}">
                <a16:creationId xmlns:a16="http://schemas.microsoft.com/office/drawing/2014/main" id="{A49588A1-4AAF-4073-9434-8F32564262A5}"/>
              </a:ext>
            </a:extLst>
          </p:cNvPr>
          <p:cNvSpPr txBox="1"/>
          <p:nvPr/>
        </p:nvSpPr>
        <p:spPr>
          <a:xfrm>
            <a:off x="917674" y="4658026"/>
            <a:ext cx="1348639" cy="338554"/>
          </a:xfrm>
          <a:prstGeom prst="rect">
            <a:avLst/>
          </a:prstGeom>
          <a:noFill/>
        </p:spPr>
        <p:txBody>
          <a:bodyPr wrap="none" rtlCol="0">
            <a:spAutoFit/>
          </a:bodyPr>
          <a:lstStyle/>
          <a:p>
            <a:r>
              <a:rPr lang="cs-CZ" sz="1600" dirty="0"/>
              <a:t>vychovatel (2)</a:t>
            </a:r>
          </a:p>
        </p:txBody>
      </p:sp>
      <p:sp>
        <p:nvSpPr>
          <p:cNvPr id="42" name="TextovéPole 41">
            <a:extLst>
              <a:ext uri="{FF2B5EF4-FFF2-40B4-BE49-F238E27FC236}">
                <a16:creationId xmlns:a16="http://schemas.microsoft.com/office/drawing/2014/main" id="{09528CAE-E681-4323-91AA-39CF3CA59DAA}"/>
              </a:ext>
            </a:extLst>
          </p:cNvPr>
          <p:cNvSpPr txBox="1"/>
          <p:nvPr/>
        </p:nvSpPr>
        <p:spPr>
          <a:xfrm>
            <a:off x="685694" y="5150645"/>
            <a:ext cx="1843390" cy="338554"/>
          </a:xfrm>
          <a:prstGeom prst="rect">
            <a:avLst/>
          </a:prstGeom>
          <a:noFill/>
        </p:spPr>
        <p:txBody>
          <a:bodyPr wrap="none" rtlCol="0">
            <a:spAutoFit/>
          </a:bodyPr>
          <a:lstStyle/>
          <a:p>
            <a:r>
              <a:rPr lang="cs-CZ" sz="1600" dirty="0"/>
              <a:t>AP ve </a:t>
            </a:r>
            <a:r>
              <a:rPr lang="cs-CZ" sz="1600" dirty="0" err="1"/>
              <a:t>spec</a:t>
            </a:r>
            <a:r>
              <a:rPr lang="cs-CZ" sz="1600" dirty="0"/>
              <a:t>. třídě (0)</a:t>
            </a:r>
          </a:p>
        </p:txBody>
      </p:sp>
      <p:sp>
        <p:nvSpPr>
          <p:cNvPr id="43" name="TextovéPole 42">
            <a:extLst>
              <a:ext uri="{FF2B5EF4-FFF2-40B4-BE49-F238E27FC236}">
                <a16:creationId xmlns:a16="http://schemas.microsoft.com/office/drawing/2014/main" id="{E5BE34EB-D244-4CCC-97F3-C63FC064032F}"/>
              </a:ext>
            </a:extLst>
          </p:cNvPr>
          <p:cNvSpPr txBox="1"/>
          <p:nvPr/>
        </p:nvSpPr>
        <p:spPr>
          <a:xfrm>
            <a:off x="2919742" y="4899624"/>
            <a:ext cx="1843390" cy="338554"/>
          </a:xfrm>
          <a:prstGeom prst="rect">
            <a:avLst/>
          </a:prstGeom>
          <a:noFill/>
        </p:spPr>
        <p:txBody>
          <a:bodyPr wrap="none" rtlCol="0">
            <a:spAutoFit/>
          </a:bodyPr>
          <a:lstStyle/>
          <a:p>
            <a:r>
              <a:rPr lang="cs-CZ" sz="1600" dirty="0"/>
              <a:t>AP ve </a:t>
            </a:r>
            <a:r>
              <a:rPr lang="cs-CZ" sz="1600" dirty="0" err="1"/>
              <a:t>spec</a:t>
            </a:r>
            <a:r>
              <a:rPr lang="cs-CZ" sz="1600" dirty="0"/>
              <a:t>. třídě (0)</a:t>
            </a:r>
          </a:p>
        </p:txBody>
      </p:sp>
      <p:sp>
        <p:nvSpPr>
          <p:cNvPr id="45" name="TextovéPole 44">
            <a:extLst>
              <a:ext uri="{FF2B5EF4-FFF2-40B4-BE49-F238E27FC236}">
                <a16:creationId xmlns:a16="http://schemas.microsoft.com/office/drawing/2014/main" id="{08D26892-4EAB-4CFB-A605-C9E4FD48FE93}"/>
              </a:ext>
            </a:extLst>
          </p:cNvPr>
          <p:cNvSpPr txBox="1"/>
          <p:nvPr/>
        </p:nvSpPr>
        <p:spPr>
          <a:xfrm>
            <a:off x="5170011" y="4663128"/>
            <a:ext cx="1820948" cy="338554"/>
          </a:xfrm>
          <a:prstGeom prst="rect">
            <a:avLst/>
          </a:prstGeom>
          <a:noFill/>
        </p:spPr>
        <p:txBody>
          <a:bodyPr wrap="none" rtlCol="0">
            <a:spAutoFit/>
          </a:bodyPr>
          <a:lstStyle/>
          <a:p>
            <a:r>
              <a:rPr lang="cs-CZ" sz="1600" dirty="0"/>
              <a:t>AP ve </a:t>
            </a:r>
            <a:r>
              <a:rPr lang="cs-CZ" sz="1600" dirty="0" err="1"/>
              <a:t>spec</a:t>
            </a:r>
            <a:r>
              <a:rPr lang="cs-CZ" sz="1600" dirty="0"/>
              <a:t>. odd. (0)</a:t>
            </a:r>
          </a:p>
        </p:txBody>
      </p:sp>
      <p:sp>
        <p:nvSpPr>
          <p:cNvPr id="46" name="TextovéPole 45">
            <a:extLst>
              <a:ext uri="{FF2B5EF4-FFF2-40B4-BE49-F238E27FC236}">
                <a16:creationId xmlns:a16="http://schemas.microsoft.com/office/drawing/2014/main" id="{F194546C-EC92-48B4-B2FD-0947BB75B083}"/>
              </a:ext>
            </a:extLst>
          </p:cNvPr>
          <p:cNvSpPr txBox="1"/>
          <p:nvPr/>
        </p:nvSpPr>
        <p:spPr>
          <a:xfrm>
            <a:off x="5126348" y="4905787"/>
            <a:ext cx="1936492" cy="338554"/>
          </a:xfrm>
          <a:prstGeom prst="rect">
            <a:avLst/>
          </a:prstGeom>
          <a:noFill/>
        </p:spPr>
        <p:txBody>
          <a:bodyPr wrap="none" rtlCol="0">
            <a:spAutoFit/>
          </a:bodyPr>
          <a:lstStyle/>
          <a:p>
            <a:r>
              <a:rPr lang="cs-CZ" sz="1600" dirty="0"/>
              <a:t>pedagog vol. času (7)</a:t>
            </a:r>
          </a:p>
        </p:txBody>
      </p:sp>
      <p:sp>
        <p:nvSpPr>
          <p:cNvPr id="47" name="TextovéPole 46">
            <a:extLst>
              <a:ext uri="{FF2B5EF4-FFF2-40B4-BE49-F238E27FC236}">
                <a16:creationId xmlns:a16="http://schemas.microsoft.com/office/drawing/2014/main" id="{D6073DCC-00B0-49B3-AA4B-B6856E3C4923}"/>
              </a:ext>
            </a:extLst>
          </p:cNvPr>
          <p:cNvSpPr txBox="1"/>
          <p:nvPr/>
        </p:nvSpPr>
        <p:spPr>
          <a:xfrm>
            <a:off x="7742805" y="4668337"/>
            <a:ext cx="1213922" cy="338554"/>
          </a:xfrm>
          <a:prstGeom prst="rect">
            <a:avLst/>
          </a:prstGeom>
          <a:noFill/>
        </p:spPr>
        <p:txBody>
          <a:bodyPr wrap="none" rtlCol="0">
            <a:spAutoFit/>
          </a:bodyPr>
          <a:lstStyle/>
          <a:p>
            <a:r>
              <a:rPr lang="cs-CZ" sz="1600" dirty="0"/>
              <a:t>učitel OV (3)</a:t>
            </a:r>
          </a:p>
        </p:txBody>
      </p:sp>
      <p:sp>
        <p:nvSpPr>
          <p:cNvPr id="48" name="TextovéPole 47">
            <a:extLst>
              <a:ext uri="{FF2B5EF4-FFF2-40B4-BE49-F238E27FC236}">
                <a16:creationId xmlns:a16="http://schemas.microsoft.com/office/drawing/2014/main" id="{DA54381C-707C-4CA0-88C1-FFEC9EBA21BD}"/>
              </a:ext>
            </a:extLst>
          </p:cNvPr>
          <p:cNvSpPr txBox="1"/>
          <p:nvPr/>
        </p:nvSpPr>
        <p:spPr>
          <a:xfrm>
            <a:off x="7847872" y="5159686"/>
            <a:ext cx="983474" cy="338554"/>
          </a:xfrm>
          <a:prstGeom prst="rect">
            <a:avLst/>
          </a:prstGeom>
          <a:noFill/>
        </p:spPr>
        <p:txBody>
          <a:bodyPr wrap="none" rtlCol="0">
            <a:spAutoFit/>
          </a:bodyPr>
          <a:lstStyle/>
          <a:p>
            <a:r>
              <a:rPr lang="cs-CZ" sz="1600" dirty="0"/>
              <a:t>trenér (8)</a:t>
            </a:r>
          </a:p>
        </p:txBody>
      </p:sp>
      <p:sp>
        <p:nvSpPr>
          <p:cNvPr id="49" name="TextovéPole 48">
            <a:extLst>
              <a:ext uri="{FF2B5EF4-FFF2-40B4-BE49-F238E27FC236}">
                <a16:creationId xmlns:a16="http://schemas.microsoft.com/office/drawing/2014/main" id="{580B4018-8C6B-49A7-9183-C8B61225977E}"/>
              </a:ext>
            </a:extLst>
          </p:cNvPr>
          <p:cNvSpPr txBox="1"/>
          <p:nvPr/>
        </p:nvSpPr>
        <p:spPr>
          <a:xfrm>
            <a:off x="7443972" y="5405364"/>
            <a:ext cx="1843390" cy="338554"/>
          </a:xfrm>
          <a:prstGeom prst="rect">
            <a:avLst/>
          </a:prstGeom>
          <a:noFill/>
        </p:spPr>
        <p:txBody>
          <a:bodyPr wrap="none" rtlCol="0">
            <a:spAutoFit/>
          </a:bodyPr>
          <a:lstStyle/>
          <a:p>
            <a:r>
              <a:rPr lang="cs-CZ" sz="1600" dirty="0"/>
              <a:t>AP ve </a:t>
            </a:r>
            <a:r>
              <a:rPr lang="cs-CZ" sz="1600" dirty="0" err="1"/>
              <a:t>spec</a:t>
            </a:r>
            <a:r>
              <a:rPr lang="cs-CZ" sz="1600" dirty="0"/>
              <a:t>. třídě (0)</a:t>
            </a:r>
          </a:p>
        </p:txBody>
      </p:sp>
    </p:spTree>
    <p:extLst>
      <p:ext uri="{BB962C8B-B14F-4D97-AF65-F5344CB8AC3E}">
        <p14:creationId xmlns:p14="http://schemas.microsoft.com/office/powerpoint/2010/main" val="2950694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1000"/>
                                        <p:tgtEl>
                                          <p:spTgt spid="18"/>
                                        </p:tgtEl>
                                      </p:cBhvr>
                                    </p:animEffect>
                                    <p:anim calcmode="lin" valueType="num">
                                      <p:cBhvr>
                                        <p:cTn id="18" dur="1000" fill="hold"/>
                                        <p:tgtEl>
                                          <p:spTgt spid="18"/>
                                        </p:tgtEl>
                                        <p:attrNameLst>
                                          <p:attrName>ppt_x</p:attrName>
                                        </p:attrNameLst>
                                      </p:cBhvr>
                                      <p:tavLst>
                                        <p:tav tm="0">
                                          <p:val>
                                            <p:strVal val="#ppt_x"/>
                                          </p:val>
                                        </p:tav>
                                        <p:tav tm="100000">
                                          <p:val>
                                            <p:strVal val="#ppt_x"/>
                                          </p:val>
                                        </p:tav>
                                      </p:tavLst>
                                    </p:anim>
                                    <p:anim calcmode="lin" valueType="num">
                                      <p:cBhvr>
                                        <p:cTn id="19" dur="1000" fill="hold"/>
                                        <p:tgtEl>
                                          <p:spTgt spid="18"/>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1000"/>
                                        <p:tgtEl>
                                          <p:spTgt spid="19"/>
                                        </p:tgtEl>
                                      </p:cBhvr>
                                    </p:animEffect>
                                    <p:anim calcmode="lin" valueType="num">
                                      <p:cBhvr>
                                        <p:cTn id="23" dur="1000" fill="hold"/>
                                        <p:tgtEl>
                                          <p:spTgt spid="19"/>
                                        </p:tgtEl>
                                        <p:attrNameLst>
                                          <p:attrName>ppt_x</p:attrName>
                                        </p:attrNameLst>
                                      </p:cBhvr>
                                      <p:tavLst>
                                        <p:tav tm="0">
                                          <p:val>
                                            <p:strVal val="#ppt_x"/>
                                          </p:val>
                                        </p:tav>
                                        <p:tav tm="100000">
                                          <p:val>
                                            <p:strVal val="#ppt_x"/>
                                          </p:val>
                                        </p:tav>
                                      </p:tavLst>
                                    </p:anim>
                                    <p:anim calcmode="lin" valueType="num">
                                      <p:cBhvr>
                                        <p:cTn id="24" dur="1000" fill="hold"/>
                                        <p:tgtEl>
                                          <p:spTgt spid="19"/>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1000"/>
                                        <p:tgtEl>
                                          <p:spTgt spid="20"/>
                                        </p:tgtEl>
                                      </p:cBhvr>
                                    </p:animEffect>
                                    <p:anim calcmode="lin" valueType="num">
                                      <p:cBhvr>
                                        <p:cTn id="28" dur="1000" fill="hold"/>
                                        <p:tgtEl>
                                          <p:spTgt spid="20"/>
                                        </p:tgtEl>
                                        <p:attrNameLst>
                                          <p:attrName>ppt_x</p:attrName>
                                        </p:attrNameLst>
                                      </p:cBhvr>
                                      <p:tavLst>
                                        <p:tav tm="0">
                                          <p:val>
                                            <p:strVal val="#ppt_x"/>
                                          </p:val>
                                        </p:tav>
                                        <p:tav tm="100000">
                                          <p:val>
                                            <p:strVal val="#ppt_x"/>
                                          </p:val>
                                        </p:tav>
                                      </p:tavLst>
                                    </p:anim>
                                    <p:anim calcmode="lin" valueType="num">
                                      <p:cBhvr>
                                        <p:cTn id="29" dur="1000" fill="hold"/>
                                        <p:tgtEl>
                                          <p:spTgt spid="20"/>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5" presetClass="entr" presetSubtype="0" fill="hold" grpId="0" nodeType="after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fade">
                                      <p:cBhvr>
                                        <p:cTn id="33" dur="2000"/>
                                        <p:tgtEl>
                                          <p:spTgt spid="21"/>
                                        </p:tgtEl>
                                      </p:cBhvr>
                                    </p:animEffect>
                                    <p:anim calcmode="lin" valueType="num">
                                      <p:cBhvr>
                                        <p:cTn id="34" dur="2000" fill="hold"/>
                                        <p:tgtEl>
                                          <p:spTgt spid="21"/>
                                        </p:tgtEl>
                                        <p:attrNameLst>
                                          <p:attrName>ppt_w</p:attrName>
                                        </p:attrNameLst>
                                      </p:cBhvr>
                                      <p:tavLst>
                                        <p:tav tm="0" fmla="#ppt_w*sin(2.5*pi*$)">
                                          <p:val>
                                            <p:fltVal val="0"/>
                                          </p:val>
                                        </p:tav>
                                        <p:tav tm="100000">
                                          <p:val>
                                            <p:fltVal val="1"/>
                                          </p:val>
                                        </p:tav>
                                      </p:tavLst>
                                    </p:anim>
                                    <p:anim calcmode="lin" valueType="num">
                                      <p:cBhvr>
                                        <p:cTn id="35" dur="2000" fill="hold"/>
                                        <p:tgtEl>
                                          <p:spTgt spid="21"/>
                                        </p:tgtEl>
                                        <p:attrNameLst>
                                          <p:attrName>ppt_h</p:attrName>
                                        </p:attrNameLst>
                                      </p:cBhvr>
                                      <p:tavLst>
                                        <p:tav tm="0">
                                          <p:val>
                                            <p:strVal val="#ppt_h"/>
                                          </p:val>
                                        </p:tav>
                                        <p:tav tm="100000">
                                          <p:val>
                                            <p:strVal val="#ppt_h"/>
                                          </p:val>
                                        </p:tav>
                                      </p:tavLst>
                                    </p:anim>
                                  </p:childTnLst>
                                </p:cTn>
                              </p:par>
                            </p:childTnLst>
                          </p:cTn>
                        </p:par>
                        <p:par>
                          <p:cTn id="36" fill="hold">
                            <p:stCondLst>
                              <p:cond delay="3000"/>
                            </p:stCondLst>
                            <p:childTnLst>
                              <p:par>
                                <p:cTn id="37" presetID="45" presetClass="entr" presetSubtype="0" fill="hold" grpId="0" nodeType="after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2000"/>
                                        <p:tgtEl>
                                          <p:spTgt spid="22"/>
                                        </p:tgtEl>
                                      </p:cBhvr>
                                    </p:animEffect>
                                    <p:anim calcmode="lin" valueType="num">
                                      <p:cBhvr>
                                        <p:cTn id="40" dur="2000" fill="hold"/>
                                        <p:tgtEl>
                                          <p:spTgt spid="22"/>
                                        </p:tgtEl>
                                        <p:attrNameLst>
                                          <p:attrName>ppt_w</p:attrName>
                                        </p:attrNameLst>
                                      </p:cBhvr>
                                      <p:tavLst>
                                        <p:tav tm="0" fmla="#ppt_w*sin(2.5*pi*$)">
                                          <p:val>
                                            <p:fltVal val="0"/>
                                          </p:val>
                                        </p:tav>
                                        <p:tav tm="100000">
                                          <p:val>
                                            <p:fltVal val="1"/>
                                          </p:val>
                                        </p:tav>
                                      </p:tavLst>
                                    </p:anim>
                                    <p:anim calcmode="lin" valueType="num">
                                      <p:cBhvr>
                                        <p:cTn id="41" dur="2000" fill="hold"/>
                                        <p:tgtEl>
                                          <p:spTgt spid="22"/>
                                        </p:tgtEl>
                                        <p:attrNameLst>
                                          <p:attrName>ppt_h</p:attrName>
                                        </p:attrNameLst>
                                      </p:cBhvr>
                                      <p:tavLst>
                                        <p:tav tm="0">
                                          <p:val>
                                            <p:strVal val="#ppt_h"/>
                                          </p:val>
                                        </p:tav>
                                        <p:tav tm="100000">
                                          <p:val>
                                            <p:strVal val="#ppt_h"/>
                                          </p:val>
                                        </p:tav>
                                      </p:tavLst>
                                    </p:anim>
                                  </p:childTnLst>
                                </p:cTn>
                              </p:par>
                            </p:childTnLst>
                          </p:cTn>
                        </p:par>
                        <p:par>
                          <p:cTn id="42" fill="hold">
                            <p:stCondLst>
                              <p:cond delay="5000"/>
                            </p:stCondLst>
                            <p:childTnLst>
                              <p:par>
                                <p:cTn id="43" presetID="45" presetClass="entr" presetSubtype="0" fill="hold" grpId="0" nodeType="after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fade">
                                      <p:cBhvr>
                                        <p:cTn id="45" dur="2000"/>
                                        <p:tgtEl>
                                          <p:spTgt spid="23"/>
                                        </p:tgtEl>
                                      </p:cBhvr>
                                    </p:animEffect>
                                    <p:anim calcmode="lin" valueType="num">
                                      <p:cBhvr>
                                        <p:cTn id="46" dur="2000" fill="hold"/>
                                        <p:tgtEl>
                                          <p:spTgt spid="23"/>
                                        </p:tgtEl>
                                        <p:attrNameLst>
                                          <p:attrName>ppt_w</p:attrName>
                                        </p:attrNameLst>
                                      </p:cBhvr>
                                      <p:tavLst>
                                        <p:tav tm="0" fmla="#ppt_w*sin(2.5*pi*$)">
                                          <p:val>
                                            <p:fltVal val="0"/>
                                          </p:val>
                                        </p:tav>
                                        <p:tav tm="100000">
                                          <p:val>
                                            <p:fltVal val="1"/>
                                          </p:val>
                                        </p:tav>
                                      </p:tavLst>
                                    </p:anim>
                                    <p:anim calcmode="lin" valueType="num">
                                      <p:cBhvr>
                                        <p:cTn id="47" dur="2000" fill="hold"/>
                                        <p:tgtEl>
                                          <p:spTgt spid="23"/>
                                        </p:tgtEl>
                                        <p:attrNameLst>
                                          <p:attrName>ppt_h</p:attrName>
                                        </p:attrNameLst>
                                      </p:cBhvr>
                                      <p:tavLst>
                                        <p:tav tm="0">
                                          <p:val>
                                            <p:strVal val="#ppt_h"/>
                                          </p:val>
                                        </p:tav>
                                        <p:tav tm="100000">
                                          <p:val>
                                            <p:strVal val="#ppt_h"/>
                                          </p:val>
                                        </p:tav>
                                      </p:tavLst>
                                    </p:anim>
                                  </p:childTnLst>
                                </p:cTn>
                              </p:par>
                            </p:childTnLst>
                          </p:cTn>
                        </p:par>
                        <p:par>
                          <p:cTn id="48" fill="hold">
                            <p:stCondLst>
                              <p:cond delay="7000"/>
                            </p:stCondLst>
                            <p:childTnLst>
                              <p:par>
                                <p:cTn id="49" presetID="45" presetClass="entr" presetSubtype="0" fill="hold" grpId="0"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2000"/>
                                        <p:tgtEl>
                                          <p:spTgt spid="24"/>
                                        </p:tgtEl>
                                      </p:cBhvr>
                                    </p:animEffect>
                                    <p:anim calcmode="lin" valueType="num">
                                      <p:cBhvr>
                                        <p:cTn id="52" dur="2000" fill="hold"/>
                                        <p:tgtEl>
                                          <p:spTgt spid="24"/>
                                        </p:tgtEl>
                                        <p:attrNameLst>
                                          <p:attrName>ppt_w</p:attrName>
                                        </p:attrNameLst>
                                      </p:cBhvr>
                                      <p:tavLst>
                                        <p:tav tm="0" fmla="#ppt_w*sin(2.5*pi*$)">
                                          <p:val>
                                            <p:fltVal val="0"/>
                                          </p:val>
                                        </p:tav>
                                        <p:tav tm="100000">
                                          <p:val>
                                            <p:fltVal val="1"/>
                                          </p:val>
                                        </p:tav>
                                      </p:tavLst>
                                    </p:anim>
                                    <p:anim calcmode="lin" valueType="num">
                                      <p:cBhvr>
                                        <p:cTn id="53" dur="2000" fill="hold"/>
                                        <p:tgtEl>
                                          <p:spTgt spid="24"/>
                                        </p:tgtEl>
                                        <p:attrNameLst>
                                          <p:attrName>ppt_h</p:attrName>
                                        </p:attrNameLst>
                                      </p:cBhvr>
                                      <p:tavLst>
                                        <p:tav tm="0">
                                          <p:val>
                                            <p:strVal val="#ppt_h"/>
                                          </p:val>
                                        </p:tav>
                                        <p:tav tm="100000">
                                          <p:val>
                                            <p:strVal val="#ppt_h"/>
                                          </p:val>
                                        </p:tav>
                                      </p:tavLst>
                                    </p:anim>
                                  </p:childTnLst>
                                </p:cTn>
                              </p:par>
                            </p:childTnLst>
                          </p:cTn>
                        </p:par>
                        <p:par>
                          <p:cTn id="54" fill="hold">
                            <p:stCondLst>
                              <p:cond delay="9000"/>
                            </p:stCondLst>
                            <p:childTnLst>
                              <p:par>
                                <p:cTn id="55" presetID="45" presetClass="entr" presetSubtype="0" fill="hold" grpId="0" nodeType="after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2000"/>
                                        <p:tgtEl>
                                          <p:spTgt spid="25"/>
                                        </p:tgtEl>
                                      </p:cBhvr>
                                    </p:animEffect>
                                    <p:anim calcmode="lin" valueType="num">
                                      <p:cBhvr>
                                        <p:cTn id="58" dur="2000" fill="hold"/>
                                        <p:tgtEl>
                                          <p:spTgt spid="25"/>
                                        </p:tgtEl>
                                        <p:attrNameLst>
                                          <p:attrName>ppt_w</p:attrName>
                                        </p:attrNameLst>
                                      </p:cBhvr>
                                      <p:tavLst>
                                        <p:tav tm="0" fmla="#ppt_w*sin(2.5*pi*$)">
                                          <p:val>
                                            <p:fltVal val="0"/>
                                          </p:val>
                                        </p:tav>
                                        <p:tav tm="100000">
                                          <p:val>
                                            <p:fltVal val="1"/>
                                          </p:val>
                                        </p:tav>
                                      </p:tavLst>
                                    </p:anim>
                                    <p:anim calcmode="lin" valueType="num">
                                      <p:cBhvr>
                                        <p:cTn id="59" dur="2000" fill="hold"/>
                                        <p:tgtEl>
                                          <p:spTgt spid="25"/>
                                        </p:tgtEl>
                                        <p:attrNameLst>
                                          <p:attrName>ppt_h</p:attrName>
                                        </p:attrNameLst>
                                      </p:cBhvr>
                                      <p:tavLst>
                                        <p:tav tm="0">
                                          <p:val>
                                            <p:strVal val="#ppt_h"/>
                                          </p:val>
                                        </p:tav>
                                        <p:tav tm="100000">
                                          <p:val>
                                            <p:strVal val="#ppt_h"/>
                                          </p:val>
                                        </p:tav>
                                      </p:tavLst>
                                    </p:anim>
                                  </p:childTnLst>
                                </p:cTn>
                              </p:par>
                              <p:par>
                                <p:cTn id="60" presetID="10" presetClass="entr" presetSubtype="0" fill="hold" grpId="0" nodeType="with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fade">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47" presetClass="entr" presetSubtype="0" fill="hold"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fade">
                                      <p:cBhvr>
                                        <p:cTn id="67" dur="1000"/>
                                        <p:tgtEl>
                                          <p:spTgt spid="26"/>
                                        </p:tgtEl>
                                      </p:cBhvr>
                                    </p:animEffect>
                                    <p:anim calcmode="lin" valueType="num">
                                      <p:cBhvr>
                                        <p:cTn id="68" dur="1000" fill="hold"/>
                                        <p:tgtEl>
                                          <p:spTgt spid="26"/>
                                        </p:tgtEl>
                                        <p:attrNameLst>
                                          <p:attrName>ppt_x</p:attrName>
                                        </p:attrNameLst>
                                      </p:cBhvr>
                                      <p:tavLst>
                                        <p:tav tm="0">
                                          <p:val>
                                            <p:strVal val="#ppt_x"/>
                                          </p:val>
                                        </p:tav>
                                        <p:tav tm="100000">
                                          <p:val>
                                            <p:strVal val="#ppt_x"/>
                                          </p:val>
                                        </p:tav>
                                      </p:tavLst>
                                    </p:anim>
                                    <p:anim calcmode="lin" valueType="num">
                                      <p:cBhvr>
                                        <p:cTn id="69" dur="1000" fill="hold"/>
                                        <p:tgtEl>
                                          <p:spTgt spid="26"/>
                                        </p:tgtEl>
                                        <p:attrNameLst>
                                          <p:attrName>ppt_y</p:attrName>
                                        </p:attrNameLst>
                                      </p:cBhvr>
                                      <p:tavLst>
                                        <p:tav tm="0">
                                          <p:val>
                                            <p:strVal val="#ppt_y-.1"/>
                                          </p:val>
                                        </p:tav>
                                        <p:tav tm="100000">
                                          <p:val>
                                            <p:strVal val="#ppt_y"/>
                                          </p:val>
                                        </p:tav>
                                      </p:tavLst>
                                    </p:anim>
                                  </p:childTnLst>
                                </p:cTn>
                              </p:par>
                            </p:childTnLst>
                          </p:cTn>
                        </p:par>
                        <p:par>
                          <p:cTn id="70" fill="hold">
                            <p:stCondLst>
                              <p:cond delay="1000"/>
                            </p:stCondLst>
                            <p:childTnLst>
                              <p:par>
                                <p:cTn id="71" presetID="42" presetClass="entr" presetSubtype="0" fill="hold" grpId="0" nodeType="after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childTnLst>
                          </p:cTn>
                        </p:par>
                        <p:par>
                          <p:cTn id="76" fill="hold">
                            <p:stCondLst>
                              <p:cond delay="2000"/>
                            </p:stCondLst>
                            <p:childTnLst>
                              <p:par>
                                <p:cTn id="77" presetID="42" presetClass="entr" presetSubtype="0" fill="hold" grpId="0" nodeType="afterEffect">
                                  <p:stCondLst>
                                    <p:cond delay="0"/>
                                  </p:stCondLst>
                                  <p:childTnLst>
                                    <p:set>
                                      <p:cBhvr>
                                        <p:cTn id="78" dur="1" fill="hold">
                                          <p:stCondLst>
                                            <p:cond delay="0"/>
                                          </p:stCondLst>
                                        </p:cTn>
                                        <p:tgtEl>
                                          <p:spTgt spid="41"/>
                                        </p:tgtEl>
                                        <p:attrNameLst>
                                          <p:attrName>style.visibility</p:attrName>
                                        </p:attrNameLst>
                                      </p:cBhvr>
                                      <p:to>
                                        <p:strVal val="visible"/>
                                      </p:to>
                                    </p:set>
                                    <p:animEffect transition="in" filter="fade">
                                      <p:cBhvr>
                                        <p:cTn id="79" dur="1000"/>
                                        <p:tgtEl>
                                          <p:spTgt spid="41"/>
                                        </p:tgtEl>
                                      </p:cBhvr>
                                    </p:animEffect>
                                    <p:anim calcmode="lin" valueType="num">
                                      <p:cBhvr>
                                        <p:cTn id="80" dur="1000" fill="hold"/>
                                        <p:tgtEl>
                                          <p:spTgt spid="41"/>
                                        </p:tgtEl>
                                        <p:attrNameLst>
                                          <p:attrName>ppt_x</p:attrName>
                                        </p:attrNameLst>
                                      </p:cBhvr>
                                      <p:tavLst>
                                        <p:tav tm="0">
                                          <p:val>
                                            <p:strVal val="#ppt_x"/>
                                          </p:val>
                                        </p:tav>
                                        <p:tav tm="100000">
                                          <p:val>
                                            <p:strVal val="#ppt_x"/>
                                          </p:val>
                                        </p:tav>
                                      </p:tavLst>
                                    </p:anim>
                                    <p:anim calcmode="lin" valueType="num">
                                      <p:cBhvr>
                                        <p:cTn id="81" dur="1000" fill="hold"/>
                                        <p:tgtEl>
                                          <p:spTgt spid="41"/>
                                        </p:tgtEl>
                                        <p:attrNameLst>
                                          <p:attrName>ppt_y</p:attrName>
                                        </p:attrNameLst>
                                      </p:cBhvr>
                                      <p:tavLst>
                                        <p:tav tm="0">
                                          <p:val>
                                            <p:strVal val="#ppt_y+.1"/>
                                          </p:val>
                                        </p:tav>
                                        <p:tav tm="100000">
                                          <p:val>
                                            <p:strVal val="#ppt_y"/>
                                          </p:val>
                                        </p:tav>
                                      </p:tavLst>
                                    </p:anim>
                                  </p:childTnLst>
                                </p:cTn>
                              </p:par>
                            </p:childTnLst>
                          </p:cTn>
                        </p:par>
                        <p:par>
                          <p:cTn id="82" fill="hold">
                            <p:stCondLst>
                              <p:cond delay="3000"/>
                            </p:stCondLst>
                            <p:childTnLst>
                              <p:par>
                                <p:cTn id="83" presetID="42" presetClass="entr" presetSubtype="0" fill="hold" grpId="0" nodeType="afterEffect">
                                  <p:stCondLst>
                                    <p:cond delay="0"/>
                                  </p:stCondLst>
                                  <p:childTnLst>
                                    <p:set>
                                      <p:cBhvr>
                                        <p:cTn id="84" dur="1" fill="hold">
                                          <p:stCondLst>
                                            <p:cond delay="0"/>
                                          </p:stCondLst>
                                        </p:cTn>
                                        <p:tgtEl>
                                          <p:spTgt spid="37"/>
                                        </p:tgtEl>
                                        <p:attrNameLst>
                                          <p:attrName>style.visibility</p:attrName>
                                        </p:attrNameLst>
                                      </p:cBhvr>
                                      <p:to>
                                        <p:strVal val="visible"/>
                                      </p:to>
                                    </p:set>
                                    <p:animEffect transition="in" filter="fade">
                                      <p:cBhvr>
                                        <p:cTn id="85" dur="1000"/>
                                        <p:tgtEl>
                                          <p:spTgt spid="37"/>
                                        </p:tgtEl>
                                      </p:cBhvr>
                                    </p:animEffect>
                                    <p:anim calcmode="lin" valueType="num">
                                      <p:cBhvr>
                                        <p:cTn id="86" dur="1000" fill="hold"/>
                                        <p:tgtEl>
                                          <p:spTgt spid="37"/>
                                        </p:tgtEl>
                                        <p:attrNameLst>
                                          <p:attrName>ppt_x</p:attrName>
                                        </p:attrNameLst>
                                      </p:cBhvr>
                                      <p:tavLst>
                                        <p:tav tm="0">
                                          <p:val>
                                            <p:strVal val="#ppt_x"/>
                                          </p:val>
                                        </p:tav>
                                        <p:tav tm="100000">
                                          <p:val>
                                            <p:strVal val="#ppt_x"/>
                                          </p:val>
                                        </p:tav>
                                      </p:tavLst>
                                    </p:anim>
                                    <p:anim calcmode="lin" valueType="num">
                                      <p:cBhvr>
                                        <p:cTn id="87" dur="1000" fill="hold"/>
                                        <p:tgtEl>
                                          <p:spTgt spid="37"/>
                                        </p:tgtEl>
                                        <p:attrNameLst>
                                          <p:attrName>ppt_y</p:attrName>
                                        </p:attrNameLst>
                                      </p:cBhvr>
                                      <p:tavLst>
                                        <p:tav tm="0">
                                          <p:val>
                                            <p:strVal val="#ppt_y+.1"/>
                                          </p:val>
                                        </p:tav>
                                        <p:tav tm="100000">
                                          <p:val>
                                            <p:strVal val="#ppt_y"/>
                                          </p:val>
                                        </p:tav>
                                      </p:tavLst>
                                    </p:anim>
                                  </p:childTnLst>
                                </p:cTn>
                              </p:par>
                            </p:childTnLst>
                          </p:cTn>
                        </p:par>
                        <p:par>
                          <p:cTn id="88" fill="hold">
                            <p:stCondLst>
                              <p:cond delay="4000"/>
                            </p:stCondLst>
                            <p:childTnLst>
                              <p:par>
                                <p:cTn id="89" presetID="42" presetClass="entr" presetSubtype="0" fill="hold" grpId="0" nodeType="afterEffect">
                                  <p:stCondLst>
                                    <p:cond delay="0"/>
                                  </p:stCondLst>
                                  <p:childTnLst>
                                    <p:set>
                                      <p:cBhvr>
                                        <p:cTn id="90" dur="1" fill="hold">
                                          <p:stCondLst>
                                            <p:cond delay="0"/>
                                          </p:stCondLst>
                                        </p:cTn>
                                        <p:tgtEl>
                                          <p:spTgt spid="42"/>
                                        </p:tgtEl>
                                        <p:attrNameLst>
                                          <p:attrName>style.visibility</p:attrName>
                                        </p:attrNameLst>
                                      </p:cBhvr>
                                      <p:to>
                                        <p:strVal val="visible"/>
                                      </p:to>
                                    </p:set>
                                    <p:animEffect transition="in" filter="fade">
                                      <p:cBhvr>
                                        <p:cTn id="91" dur="1000"/>
                                        <p:tgtEl>
                                          <p:spTgt spid="42"/>
                                        </p:tgtEl>
                                      </p:cBhvr>
                                    </p:animEffect>
                                    <p:anim calcmode="lin" valueType="num">
                                      <p:cBhvr>
                                        <p:cTn id="92" dur="1000" fill="hold"/>
                                        <p:tgtEl>
                                          <p:spTgt spid="42"/>
                                        </p:tgtEl>
                                        <p:attrNameLst>
                                          <p:attrName>ppt_x</p:attrName>
                                        </p:attrNameLst>
                                      </p:cBhvr>
                                      <p:tavLst>
                                        <p:tav tm="0">
                                          <p:val>
                                            <p:strVal val="#ppt_x"/>
                                          </p:val>
                                        </p:tav>
                                        <p:tav tm="100000">
                                          <p:val>
                                            <p:strVal val="#ppt_x"/>
                                          </p:val>
                                        </p:tav>
                                      </p:tavLst>
                                    </p:anim>
                                    <p:anim calcmode="lin" valueType="num">
                                      <p:cBhvr>
                                        <p:cTn id="93" dur="1000" fill="hold"/>
                                        <p:tgtEl>
                                          <p:spTgt spid="42"/>
                                        </p:tgtEl>
                                        <p:attrNameLst>
                                          <p:attrName>ppt_y</p:attrName>
                                        </p:attrNameLst>
                                      </p:cBhvr>
                                      <p:tavLst>
                                        <p:tav tm="0">
                                          <p:val>
                                            <p:strVal val="#ppt_y+.1"/>
                                          </p:val>
                                        </p:tav>
                                        <p:tav tm="100000">
                                          <p:val>
                                            <p:strVal val="#ppt_y"/>
                                          </p:val>
                                        </p:tav>
                                      </p:tavLst>
                                    </p:anim>
                                  </p:childTnLst>
                                </p:cTn>
                              </p:par>
                            </p:childTnLst>
                          </p:cTn>
                        </p:par>
                        <p:par>
                          <p:cTn id="94" fill="hold">
                            <p:stCondLst>
                              <p:cond delay="5000"/>
                            </p:stCondLst>
                            <p:childTnLst>
                              <p:par>
                                <p:cTn id="95" presetID="10" presetClass="entr" presetSubtype="0" fill="hold" grpId="0" nodeType="afterEffect">
                                  <p:stCondLst>
                                    <p:cond delay="0"/>
                                  </p:stCondLst>
                                  <p:childTnLst>
                                    <p:set>
                                      <p:cBhvr>
                                        <p:cTn id="96" dur="1" fill="hold">
                                          <p:stCondLst>
                                            <p:cond delay="0"/>
                                          </p:stCondLst>
                                        </p:cTn>
                                        <p:tgtEl>
                                          <p:spTgt spid="31"/>
                                        </p:tgtEl>
                                        <p:attrNameLst>
                                          <p:attrName>style.visibility</p:attrName>
                                        </p:attrNameLst>
                                      </p:cBhvr>
                                      <p:to>
                                        <p:strVal val="visible"/>
                                      </p:to>
                                    </p:set>
                                    <p:animEffect transition="in" filter="fade">
                                      <p:cBhvr>
                                        <p:cTn id="97" dur="500"/>
                                        <p:tgtEl>
                                          <p:spTgt spid="31"/>
                                        </p:tgtEl>
                                      </p:cBhvr>
                                    </p:animEffect>
                                  </p:childTnLst>
                                </p:cTn>
                              </p:par>
                            </p:childTnLst>
                          </p:cTn>
                        </p:par>
                      </p:childTnLst>
                    </p:cTn>
                  </p:par>
                  <p:par>
                    <p:cTn id="98" fill="hold">
                      <p:stCondLst>
                        <p:cond delay="indefinite"/>
                      </p:stCondLst>
                      <p:childTnLst>
                        <p:par>
                          <p:cTn id="99" fill="hold">
                            <p:stCondLst>
                              <p:cond delay="0"/>
                            </p:stCondLst>
                            <p:childTnLst>
                              <p:par>
                                <p:cTn id="100" presetID="47" presetClass="entr" presetSubtype="0" fill="hold" nodeType="clickEffect">
                                  <p:stCondLst>
                                    <p:cond delay="0"/>
                                  </p:stCondLst>
                                  <p:childTnLst>
                                    <p:set>
                                      <p:cBhvr>
                                        <p:cTn id="101" dur="1" fill="hold">
                                          <p:stCondLst>
                                            <p:cond delay="0"/>
                                          </p:stCondLst>
                                        </p:cTn>
                                        <p:tgtEl>
                                          <p:spTgt spid="27"/>
                                        </p:tgtEl>
                                        <p:attrNameLst>
                                          <p:attrName>style.visibility</p:attrName>
                                        </p:attrNameLst>
                                      </p:cBhvr>
                                      <p:to>
                                        <p:strVal val="visible"/>
                                      </p:to>
                                    </p:set>
                                    <p:animEffect transition="in" filter="fade">
                                      <p:cBhvr>
                                        <p:cTn id="102" dur="1000"/>
                                        <p:tgtEl>
                                          <p:spTgt spid="27"/>
                                        </p:tgtEl>
                                      </p:cBhvr>
                                    </p:animEffect>
                                    <p:anim calcmode="lin" valueType="num">
                                      <p:cBhvr>
                                        <p:cTn id="103" dur="1000" fill="hold"/>
                                        <p:tgtEl>
                                          <p:spTgt spid="27"/>
                                        </p:tgtEl>
                                        <p:attrNameLst>
                                          <p:attrName>ppt_x</p:attrName>
                                        </p:attrNameLst>
                                      </p:cBhvr>
                                      <p:tavLst>
                                        <p:tav tm="0">
                                          <p:val>
                                            <p:strVal val="#ppt_x"/>
                                          </p:val>
                                        </p:tav>
                                        <p:tav tm="100000">
                                          <p:val>
                                            <p:strVal val="#ppt_x"/>
                                          </p:val>
                                        </p:tav>
                                      </p:tavLst>
                                    </p:anim>
                                    <p:anim calcmode="lin" valueType="num">
                                      <p:cBhvr>
                                        <p:cTn id="104" dur="1000" fill="hold"/>
                                        <p:tgtEl>
                                          <p:spTgt spid="27"/>
                                        </p:tgtEl>
                                        <p:attrNameLst>
                                          <p:attrName>ppt_y</p:attrName>
                                        </p:attrNameLst>
                                      </p:cBhvr>
                                      <p:tavLst>
                                        <p:tav tm="0">
                                          <p:val>
                                            <p:strVal val="#ppt_y-.1"/>
                                          </p:val>
                                        </p:tav>
                                        <p:tav tm="100000">
                                          <p:val>
                                            <p:strVal val="#ppt_y"/>
                                          </p:val>
                                        </p:tav>
                                      </p:tavLst>
                                    </p:anim>
                                  </p:childTnLst>
                                </p:cTn>
                              </p:par>
                            </p:childTnLst>
                          </p:cTn>
                        </p:par>
                        <p:par>
                          <p:cTn id="105" fill="hold">
                            <p:stCondLst>
                              <p:cond delay="1000"/>
                            </p:stCondLst>
                            <p:childTnLst>
                              <p:par>
                                <p:cTn id="106" presetID="42" presetClass="entr" presetSubtype="0" fill="hold" grpId="0" nodeType="afterEffect">
                                  <p:stCondLst>
                                    <p:cond delay="0"/>
                                  </p:stCondLst>
                                  <p:childTnLst>
                                    <p:set>
                                      <p:cBhvr>
                                        <p:cTn id="107" dur="1" fill="hold">
                                          <p:stCondLst>
                                            <p:cond delay="0"/>
                                          </p:stCondLst>
                                        </p:cTn>
                                        <p:tgtEl>
                                          <p:spTgt spid="33"/>
                                        </p:tgtEl>
                                        <p:attrNameLst>
                                          <p:attrName>style.visibility</p:attrName>
                                        </p:attrNameLst>
                                      </p:cBhvr>
                                      <p:to>
                                        <p:strVal val="visible"/>
                                      </p:to>
                                    </p:set>
                                    <p:animEffect transition="in" filter="fade">
                                      <p:cBhvr>
                                        <p:cTn id="108" dur="1000"/>
                                        <p:tgtEl>
                                          <p:spTgt spid="33"/>
                                        </p:tgtEl>
                                      </p:cBhvr>
                                    </p:animEffect>
                                    <p:anim calcmode="lin" valueType="num">
                                      <p:cBhvr>
                                        <p:cTn id="109" dur="1000" fill="hold"/>
                                        <p:tgtEl>
                                          <p:spTgt spid="33"/>
                                        </p:tgtEl>
                                        <p:attrNameLst>
                                          <p:attrName>ppt_x</p:attrName>
                                        </p:attrNameLst>
                                      </p:cBhvr>
                                      <p:tavLst>
                                        <p:tav tm="0">
                                          <p:val>
                                            <p:strVal val="#ppt_x"/>
                                          </p:val>
                                        </p:tav>
                                        <p:tav tm="100000">
                                          <p:val>
                                            <p:strVal val="#ppt_x"/>
                                          </p:val>
                                        </p:tav>
                                      </p:tavLst>
                                    </p:anim>
                                    <p:anim calcmode="lin" valueType="num">
                                      <p:cBhvr>
                                        <p:cTn id="110" dur="1000" fill="hold"/>
                                        <p:tgtEl>
                                          <p:spTgt spid="33"/>
                                        </p:tgtEl>
                                        <p:attrNameLst>
                                          <p:attrName>ppt_y</p:attrName>
                                        </p:attrNameLst>
                                      </p:cBhvr>
                                      <p:tavLst>
                                        <p:tav tm="0">
                                          <p:val>
                                            <p:strVal val="#ppt_y+.1"/>
                                          </p:val>
                                        </p:tav>
                                        <p:tav tm="100000">
                                          <p:val>
                                            <p:strVal val="#ppt_y"/>
                                          </p:val>
                                        </p:tav>
                                      </p:tavLst>
                                    </p:anim>
                                  </p:childTnLst>
                                </p:cTn>
                              </p:par>
                            </p:childTnLst>
                          </p:cTn>
                        </p:par>
                        <p:par>
                          <p:cTn id="111" fill="hold">
                            <p:stCondLst>
                              <p:cond delay="2000"/>
                            </p:stCondLst>
                            <p:childTnLst>
                              <p:par>
                                <p:cTn id="112" presetID="42" presetClass="entr" presetSubtype="0" fill="hold" grpId="0" nodeType="afterEffect">
                                  <p:stCondLst>
                                    <p:cond delay="0"/>
                                  </p:stCondLst>
                                  <p:childTnLst>
                                    <p:set>
                                      <p:cBhvr>
                                        <p:cTn id="113" dur="1" fill="hold">
                                          <p:stCondLst>
                                            <p:cond delay="0"/>
                                          </p:stCondLst>
                                        </p:cTn>
                                        <p:tgtEl>
                                          <p:spTgt spid="38"/>
                                        </p:tgtEl>
                                        <p:attrNameLst>
                                          <p:attrName>style.visibility</p:attrName>
                                        </p:attrNameLst>
                                      </p:cBhvr>
                                      <p:to>
                                        <p:strVal val="visible"/>
                                      </p:to>
                                    </p:set>
                                    <p:animEffect transition="in" filter="fade">
                                      <p:cBhvr>
                                        <p:cTn id="114" dur="1000"/>
                                        <p:tgtEl>
                                          <p:spTgt spid="38"/>
                                        </p:tgtEl>
                                      </p:cBhvr>
                                    </p:animEffect>
                                    <p:anim calcmode="lin" valueType="num">
                                      <p:cBhvr>
                                        <p:cTn id="115" dur="1000" fill="hold"/>
                                        <p:tgtEl>
                                          <p:spTgt spid="38"/>
                                        </p:tgtEl>
                                        <p:attrNameLst>
                                          <p:attrName>ppt_x</p:attrName>
                                        </p:attrNameLst>
                                      </p:cBhvr>
                                      <p:tavLst>
                                        <p:tav tm="0">
                                          <p:val>
                                            <p:strVal val="#ppt_x"/>
                                          </p:val>
                                        </p:tav>
                                        <p:tav tm="100000">
                                          <p:val>
                                            <p:strVal val="#ppt_x"/>
                                          </p:val>
                                        </p:tav>
                                      </p:tavLst>
                                    </p:anim>
                                    <p:anim calcmode="lin" valueType="num">
                                      <p:cBhvr>
                                        <p:cTn id="116" dur="1000" fill="hold"/>
                                        <p:tgtEl>
                                          <p:spTgt spid="38"/>
                                        </p:tgtEl>
                                        <p:attrNameLst>
                                          <p:attrName>ppt_y</p:attrName>
                                        </p:attrNameLst>
                                      </p:cBhvr>
                                      <p:tavLst>
                                        <p:tav tm="0">
                                          <p:val>
                                            <p:strVal val="#ppt_y+.1"/>
                                          </p:val>
                                        </p:tav>
                                        <p:tav tm="100000">
                                          <p:val>
                                            <p:strVal val="#ppt_y"/>
                                          </p:val>
                                        </p:tav>
                                      </p:tavLst>
                                    </p:anim>
                                  </p:childTnLst>
                                </p:cTn>
                              </p:par>
                            </p:childTnLst>
                          </p:cTn>
                        </p:par>
                        <p:par>
                          <p:cTn id="117" fill="hold">
                            <p:stCondLst>
                              <p:cond delay="3000"/>
                            </p:stCondLst>
                            <p:childTnLst>
                              <p:par>
                                <p:cTn id="118" presetID="42" presetClass="entr" presetSubtype="0" fill="hold" grpId="0" nodeType="afterEffect">
                                  <p:stCondLst>
                                    <p:cond delay="0"/>
                                  </p:stCondLst>
                                  <p:childTnLst>
                                    <p:set>
                                      <p:cBhvr>
                                        <p:cTn id="119" dur="1" fill="hold">
                                          <p:stCondLst>
                                            <p:cond delay="0"/>
                                          </p:stCondLst>
                                        </p:cTn>
                                        <p:tgtEl>
                                          <p:spTgt spid="43"/>
                                        </p:tgtEl>
                                        <p:attrNameLst>
                                          <p:attrName>style.visibility</p:attrName>
                                        </p:attrNameLst>
                                      </p:cBhvr>
                                      <p:to>
                                        <p:strVal val="visible"/>
                                      </p:to>
                                    </p:set>
                                    <p:animEffect transition="in" filter="fade">
                                      <p:cBhvr>
                                        <p:cTn id="120" dur="1000"/>
                                        <p:tgtEl>
                                          <p:spTgt spid="43"/>
                                        </p:tgtEl>
                                      </p:cBhvr>
                                    </p:animEffect>
                                    <p:anim calcmode="lin" valueType="num">
                                      <p:cBhvr>
                                        <p:cTn id="121" dur="1000" fill="hold"/>
                                        <p:tgtEl>
                                          <p:spTgt spid="43"/>
                                        </p:tgtEl>
                                        <p:attrNameLst>
                                          <p:attrName>ppt_x</p:attrName>
                                        </p:attrNameLst>
                                      </p:cBhvr>
                                      <p:tavLst>
                                        <p:tav tm="0">
                                          <p:val>
                                            <p:strVal val="#ppt_x"/>
                                          </p:val>
                                        </p:tav>
                                        <p:tav tm="100000">
                                          <p:val>
                                            <p:strVal val="#ppt_x"/>
                                          </p:val>
                                        </p:tav>
                                      </p:tavLst>
                                    </p:anim>
                                    <p:anim calcmode="lin" valueType="num">
                                      <p:cBhvr>
                                        <p:cTn id="122"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47" presetClass="entr" presetSubtype="0" fill="hold" nodeType="clickEffect">
                                  <p:stCondLst>
                                    <p:cond delay="0"/>
                                  </p:stCondLst>
                                  <p:childTnLst>
                                    <p:set>
                                      <p:cBhvr>
                                        <p:cTn id="126" dur="1" fill="hold">
                                          <p:stCondLst>
                                            <p:cond delay="0"/>
                                          </p:stCondLst>
                                        </p:cTn>
                                        <p:tgtEl>
                                          <p:spTgt spid="28"/>
                                        </p:tgtEl>
                                        <p:attrNameLst>
                                          <p:attrName>style.visibility</p:attrName>
                                        </p:attrNameLst>
                                      </p:cBhvr>
                                      <p:to>
                                        <p:strVal val="visible"/>
                                      </p:to>
                                    </p:set>
                                    <p:animEffect transition="in" filter="fade">
                                      <p:cBhvr>
                                        <p:cTn id="127" dur="1000"/>
                                        <p:tgtEl>
                                          <p:spTgt spid="28"/>
                                        </p:tgtEl>
                                      </p:cBhvr>
                                    </p:animEffect>
                                    <p:anim calcmode="lin" valueType="num">
                                      <p:cBhvr>
                                        <p:cTn id="128" dur="1000" fill="hold"/>
                                        <p:tgtEl>
                                          <p:spTgt spid="28"/>
                                        </p:tgtEl>
                                        <p:attrNameLst>
                                          <p:attrName>ppt_x</p:attrName>
                                        </p:attrNameLst>
                                      </p:cBhvr>
                                      <p:tavLst>
                                        <p:tav tm="0">
                                          <p:val>
                                            <p:strVal val="#ppt_x"/>
                                          </p:val>
                                        </p:tav>
                                        <p:tav tm="100000">
                                          <p:val>
                                            <p:strVal val="#ppt_x"/>
                                          </p:val>
                                        </p:tav>
                                      </p:tavLst>
                                    </p:anim>
                                    <p:anim calcmode="lin" valueType="num">
                                      <p:cBhvr>
                                        <p:cTn id="129" dur="1000" fill="hold"/>
                                        <p:tgtEl>
                                          <p:spTgt spid="28"/>
                                        </p:tgtEl>
                                        <p:attrNameLst>
                                          <p:attrName>ppt_y</p:attrName>
                                        </p:attrNameLst>
                                      </p:cBhvr>
                                      <p:tavLst>
                                        <p:tav tm="0">
                                          <p:val>
                                            <p:strVal val="#ppt_y-.1"/>
                                          </p:val>
                                        </p:tav>
                                        <p:tav tm="100000">
                                          <p:val>
                                            <p:strVal val="#ppt_y"/>
                                          </p:val>
                                        </p:tav>
                                      </p:tavLst>
                                    </p:anim>
                                  </p:childTnLst>
                                </p:cTn>
                              </p:par>
                            </p:childTnLst>
                          </p:cTn>
                        </p:par>
                        <p:par>
                          <p:cTn id="130" fill="hold">
                            <p:stCondLst>
                              <p:cond delay="1000"/>
                            </p:stCondLst>
                            <p:childTnLst>
                              <p:par>
                                <p:cTn id="131" presetID="42" presetClass="entr" presetSubtype="0" fill="hold" grpId="0" nodeType="afterEffect">
                                  <p:stCondLst>
                                    <p:cond delay="0"/>
                                  </p:stCondLst>
                                  <p:childTnLst>
                                    <p:set>
                                      <p:cBhvr>
                                        <p:cTn id="132" dur="1" fill="hold">
                                          <p:stCondLst>
                                            <p:cond delay="0"/>
                                          </p:stCondLst>
                                        </p:cTn>
                                        <p:tgtEl>
                                          <p:spTgt spid="34"/>
                                        </p:tgtEl>
                                        <p:attrNameLst>
                                          <p:attrName>style.visibility</p:attrName>
                                        </p:attrNameLst>
                                      </p:cBhvr>
                                      <p:to>
                                        <p:strVal val="visible"/>
                                      </p:to>
                                    </p:set>
                                    <p:animEffect transition="in" filter="fade">
                                      <p:cBhvr>
                                        <p:cTn id="133" dur="1000"/>
                                        <p:tgtEl>
                                          <p:spTgt spid="34"/>
                                        </p:tgtEl>
                                      </p:cBhvr>
                                    </p:animEffect>
                                    <p:anim calcmode="lin" valueType="num">
                                      <p:cBhvr>
                                        <p:cTn id="134" dur="1000" fill="hold"/>
                                        <p:tgtEl>
                                          <p:spTgt spid="34"/>
                                        </p:tgtEl>
                                        <p:attrNameLst>
                                          <p:attrName>ppt_x</p:attrName>
                                        </p:attrNameLst>
                                      </p:cBhvr>
                                      <p:tavLst>
                                        <p:tav tm="0">
                                          <p:val>
                                            <p:strVal val="#ppt_x"/>
                                          </p:val>
                                        </p:tav>
                                        <p:tav tm="100000">
                                          <p:val>
                                            <p:strVal val="#ppt_x"/>
                                          </p:val>
                                        </p:tav>
                                      </p:tavLst>
                                    </p:anim>
                                    <p:anim calcmode="lin" valueType="num">
                                      <p:cBhvr>
                                        <p:cTn id="135" dur="1000" fill="hold"/>
                                        <p:tgtEl>
                                          <p:spTgt spid="34"/>
                                        </p:tgtEl>
                                        <p:attrNameLst>
                                          <p:attrName>ppt_y</p:attrName>
                                        </p:attrNameLst>
                                      </p:cBhvr>
                                      <p:tavLst>
                                        <p:tav tm="0">
                                          <p:val>
                                            <p:strVal val="#ppt_y+.1"/>
                                          </p:val>
                                        </p:tav>
                                        <p:tav tm="100000">
                                          <p:val>
                                            <p:strVal val="#ppt_y"/>
                                          </p:val>
                                        </p:tav>
                                      </p:tavLst>
                                    </p:anim>
                                  </p:childTnLst>
                                </p:cTn>
                              </p:par>
                            </p:childTnLst>
                          </p:cTn>
                        </p:par>
                        <p:par>
                          <p:cTn id="136" fill="hold">
                            <p:stCondLst>
                              <p:cond delay="2000"/>
                            </p:stCondLst>
                            <p:childTnLst>
                              <p:par>
                                <p:cTn id="137" presetID="42" presetClass="entr" presetSubtype="0" fill="hold" grpId="0" nodeType="afterEffect">
                                  <p:stCondLst>
                                    <p:cond delay="0"/>
                                  </p:stCondLst>
                                  <p:childTnLst>
                                    <p:set>
                                      <p:cBhvr>
                                        <p:cTn id="138" dur="1" fill="hold">
                                          <p:stCondLst>
                                            <p:cond delay="0"/>
                                          </p:stCondLst>
                                        </p:cTn>
                                        <p:tgtEl>
                                          <p:spTgt spid="45"/>
                                        </p:tgtEl>
                                        <p:attrNameLst>
                                          <p:attrName>style.visibility</p:attrName>
                                        </p:attrNameLst>
                                      </p:cBhvr>
                                      <p:to>
                                        <p:strVal val="visible"/>
                                      </p:to>
                                    </p:set>
                                    <p:animEffect transition="in" filter="fade">
                                      <p:cBhvr>
                                        <p:cTn id="139" dur="1000"/>
                                        <p:tgtEl>
                                          <p:spTgt spid="45"/>
                                        </p:tgtEl>
                                      </p:cBhvr>
                                    </p:animEffect>
                                    <p:anim calcmode="lin" valueType="num">
                                      <p:cBhvr>
                                        <p:cTn id="140" dur="1000" fill="hold"/>
                                        <p:tgtEl>
                                          <p:spTgt spid="45"/>
                                        </p:tgtEl>
                                        <p:attrNameLst>
                                          <p:attrName>ppt_x</p:attrName>
                                        </p:attrNameLst>
                                      </p:cBhvr>
                                      <p:tavLst>
                                        <p:tav tm="0">
                                          <p:val>
                                            <p:strVal val="#ppt_x"/>
                                          </p:val>
                                        </p:tav>
                                        <p:tav tm="100000">
                                          <p:val>
                                            <p:strVal val="#ppt_x"/>
                                          </p:val>
                                        </p:tav>
                                      </p:tavLst>
                                    </p:anim>
                                    <p:anim calcmode="lin" valueType="num">
                                      <p:cBhvr>
                                        <p:cTn id="141" dur="1000" fill="hold"/>
                                        <p:tgtEl>
                                          <p:spTgt spid="45"/>
                                        </p:tgtEl>
                                        <p:attrNameLst>
                                          <p:attrName>ppt_y</p:attrName>
                                        </p:attrNameLst>
                                      </p:cBhvr>
                                      <p:tavLst>
                                        <p:tav tm="0">
                                          <p:val>
                                            <p:strVal val="#ppt_y+.1"/>
                                          </p:val>
                                        </p:tav>
                                        <p:tav tm="100000">
                                          <p:val>
                                            <p:strVal val="#ppt_y"/>
                                          </p:val>
                                        </p:tav>
                                      </p:tavLst>
                                    </p:anim>
                                  </p:childTnLst>
                                </p:cTn>
                              </p:par>
                            </p:childTnLst>
                          </p:cTn>
                        </p:par>
                        <p:par>
                          <p:cTn id="142" fill="hold">
                            <p:stCondLst>
                              <p:cond delay="3000"/>
                            </p:stCondLst>
                            <p:childTnLst>
                              <p:par>
                                <p:cTn id="143" presetID="42" presetClass="entr" presetSubtype="0" fill="hold" grpId="0" nodeType="afterEffect">
                                  <p:stCondLst>
                                    <p:cond delay="0"/>
                                  </p:stCondLst>
                                  <p:childTnLst>
                                    <p:set>
                                      <p:cBhvr>
                                        <p:cTn id="144" dur="1" fill="hold">
                                          <p:stCondLst>
                                            <p:cond delay="0"/>
                                          </p:stCondLst>
                                        </p:cTn>
                                        <p:tgtEl>
                                          <p:spTgt spid="46"/>
                                        </p:tgtEl>
                                        <p:attrNameLst>
                                          <p:attrName>style.visibility</p:attrName>
                                        </p:attrNameLst>
                                      </p:cBhvr>
                                      <p:to>
                                        <p:strVal val="visible"/>
                                      </p:to>
                                    </p:set>
                                    <p:animEffect transition="in" filter="fade">
                                      <p:cBhvr>
                                        <p:cTn id="145" dur="1000"/>
                                        <p:tgtEl>
                                          <p:spTgt spid="46"/>
                                        </p:tgtEl>
                                      </p:cBhvr>
                                    </p:animEffect>
                                    <p:anim calcmode="lin" valueType="num">
                                      <p:cBhvr>
                                        <p:cTn id="146" dur="1000" fill="hold"/>
                                        <p:tgtEl>
                                          <p:spTgt spid="46"/>
                                        </p:tgtEl>
                                        <p:attrNameLst>
                                          <p:attrName>ppt_x</p:attrName>
                                        </p:attrNameLst>
                                      </p:cBhvr>
                                      <p:tavLst>
                                        <p:tav tm="0">
                                          <p:val>
                                            <p:strVal val="#ppt_x"/>
                                          </p:val>
                                        </p:tav>
                                        <p:tav tm="100000">
                                          <p:val>
                                            <p:strVal val="#ppt_x"/>
                                          </p:val>
                                        </p:tav>
                                      </p:tavLst>
                                    </p:anim>
                                    <p:anim calcmode="lin" valueType="num">
                                      <p:cBhvr>
                                        <p:cTn id="147"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148" fill="hold">
                      <p:stCondLst>
                        <p:cond delay="indefinite"/>
                      </p:stCondLst>
                      <p:childTnLst>
                        <p:par>
                          <p:cTn id="149" fill="hold">
                            <p:stCondLst>
                              <p:cond delay="0"/>
                            </p:stCondLst>
                            <p:childTnLst>
                              <p:par>
                                <p:cTn id="150" presetID="47" presetClass="entr" presetSubtype="0" fill="hold" nodeType="clickEffect">
                                  <p:stCondLst>
                                    <p:cond delay="0"/>
                                  </p:stCondLst>
                                  <p:childTnLst>
                                    <p:set>
                                      <p:cBhvr>
                                        <p:cTn id="151" dur="1" fill="hold">
                                          <p:stCondLst>
                                            <p:cond delay="0"/>
                                          </p:stCondLst>
                                        </p:cTn>
                                        <p:tgtEl>
                                          <p:spTgt spid="29"/>
                                        </p:tgtEl>
                                        <p:attrNameLst>
                                          <p:attrName>style.visibility</p:attrName>
                                        </p:attrNameLst>
                                      </p:cBhvr>
                                      <p:to>
                                        <p:strVal val="visible"/>
                                      </p:to>
                                    </p:set>
                                    <p:animEffect transition="in" filter="fade">
                                      <p:cBhvr>
                                        <p:cTn id="152" dur="1000"/>
                                        <p:tgtEl>
                                          <p:spTgt spid="29"/>
                                        </p:tgtEl>
                                      </p:cBhvr>
                                    </p:animEffect>
                                    <p:anim calcmode="lin" valueType="num">
                                      <p:cBhvr>
                                        <p:cTn id="153" dur="1000" fill="hold"/>
                                        <p:tgtEl>
                                          <p:spTgt spid="29"/>
                                        </p:tgtEl>
                                        <p:attrNameLst>
                                          <p:attrName>ppt_x</p:attrName>
                                        </p:attrNameLst>
                                      </p:cBhvr>
                                      <p:tavLst>
                                        <p:tav tm="0">
                                          <p:val>
                                            <p:strVal val="#ppt_x"/>
                                          </p:val>
                                        </p:tav>
                                        <p:tav tm="100000">
                                          <p:val>
                                            <p:strVal val="#ppt_x"/>
                                          </p:val>
                                        </p:tav>
                                      </p:tavLst>
                                    </p:anim>
                                    <p:anim calcmode="lin" valueType="num">
                                      <p:cBhvr>
                                        <p:cTn id="154" dur="1000" fill="hold"/>
                                        <p:tgtEl>
                                          <p:spTgt spid="29"/>
                                        </p:tgtEl>
                                        <p:attrNameLst>
                                          <p:attrName>ppt_y</p:attrName>
                                        </p:attrNameLst>
                                      </p:cBhvr>
                                      <p:tavLst>
                                        <p:tav tm="0">
                                          <p:val>
                                            <p:strVal val="#ppt_y-.1"/>
                                          </p:val>
                                        </p:tav>
                                        <p:tav tm="100000">
                                          <p:val>
                                            <p:strVal val="#ppt_y"/>
                                          </p:val>
                                        </p:tav>
                                      </p:tavLst>
                                    </p:anim>
                                  </p:childTnLst>
                                </p:cTn>
                              </p:par>
                            </p:childTnLst>
                          </p:cTn>
                        </p:par>
                        <p:par>
                          <p:cTn id="155" fill="hold">
                            <p:stCondLst>
                              <p:cond delay="1000"/>
                            </p:stCondLst>
                            <p:childTnLst>
                              <p:par>
                                <p:cTn id="156" presetID="42" presetClass="entr" presetSubtype="0" fill="hold" grpId="0" nodeType="afterEffect">
                                  <p:stCondLst>
                                    <p:cond delay="0"/>
                                  </p:stCondLst>
                                  <p:childTnLst>
                                    <p:set>
                                      <p:cBhvr>
                                        <p:cTn id="157" dur="1" fill="hold">
                                          <p:stCondLst>
                                            <p:cond delay="0"/>
                                          </p:stCondLst>
                                        </p:cTn>
                                        <p:tgtEl>
                                          <p:spTgt spid="35"/>
                                        </p:tgtEl>
                                        <p:attrNameLst>
                                          <p:attrName>style.visibility</p:attrName>
                                        </p:attrNameLst>
                                      </p:cBhvr>
                                      <p:to>
                                        <p:strVal val="visible"/>
                                      </p:to>
                                    </p:set>
                                    <p:animEffect transition="in" filter="fade">
                                      <p:cBhvr>
                                        <p:cTn id="158" dur="1000"/>
                                        <p:tgtEl>
                                          <p:spTgt spid="35"/>
                                        </p:tgtEl>
                                      </p:cBhvr>
                                    </p:animEffect>
                                    <p:anim calcmode="lin" valueType="num">
                                      <p:cBhvr>
                                        <p:cTn id="159" dur="1000" fill="hold"/>
                                        <p:tgtEl>
                                          <p:spTgt spid="35"/>
                                        </p:tgtEl>
                                        <p:attrNameLst>
                                          <p:attrName>ppt_x</p:attrName>
                                        </p:attrNameLst>
                                      </p:cBhvr>
                                      <p:tavLst>
                                        <p:tav tm="0">
                                          <p:val>
                                            <p:strVal val="#ppt_x"/>
                                          </p:val>
                                        </p:tav>
                                        <p:tav tm="100000">
                                          <p:val>
                                            <p:strVal val="#ppt_x"/>
                                          </p:val>
                                        </p:tav>
                                      </p:tavLst>
                                    </p:anim>
                                    <p:anim calcmode="lin" valueType="num">
                                      <p:cBhvr>
                                        <p:cTn id="160" dur="1000" fill="hold"/>
                                        <p:tgtEl>
                                          <p:spTgt spid="35"/>
                                        </p:tgtEl>
                                        <p:attrNameLst>
                                          <p:attrName>ppt_y</p:attrName>
                                        </p:attrNameLst>
                                      </p:cBhvr>
                                      <p:tavLst>
                                        <p:tav tm="0">
                                          <p:val>
                                            <p:strVal val="#ppt_y+.1"/>
                                          </p:val>
                                        </p:tav>
                                        <p:tav tm="100000">
                                          <p:val>
                                            <p:strVal val="#ppt_y"/>
                                          </p:val>
                                        </p:tav>
                                      </p:tavLst>
                                    </p:anim>
                                  </p:childTnLst>
                                </p:cTn>
                              </p:par>
                            </p:childTnLst>
                          </p:cTn>
                        </p:par>
                        <p:par>
                          <p:cTn id="161" fill="hold">
                            <p:stCondLst>
                              <p:cond delay="2000"/>
                            </p:stCondLst>
                            <p:childTnLst>
                              <p:par>
                                <p:cTn id="162" presetID="42" presetClass="entr" presetSubtype="0" fill="hold" grpId="0" nodeType="afterEffect">
                                  <p:stCondLst>
                                    <p:cond delay="0"/>
                                  </p:stCondLst>
                                  <p:childTnLst>
                                    <p:set>
                                      <p:cBhvr>
                                        <p:cTn id="163" dur="1" fill="hold">
                                          <p:stCondLst>
                                            <p:cond delay="0"/>
                                          </p:stCondLst>
                                        </p:cTn>
                                        <p:tgtEl>
                                          <p:spTgt spid="47"/>
                                        </p:tgtEl>
                                        <p:attrNameLst>
                                          <p:attrName>style.visibility</p:attrName>
                                        </p:attrNameLst>
                                      </p:cBhvr>
                                      <p:to>
                                        <p:strVal val="visible"/>
                                      </p:to>
                                    </p:set>
                                    <p:animEffect transition="in" filter="fade">
                                      <p:cBhvr>
                                        <p:cTn id="164" dur="1000"/>
                                        <p:tgtEl>
                                          <p:spTgt spid="47"/>
                                        </p:tgtEl>
                                      </p:cBhvr>
                                    </p:animEffect>
                                    <p:anim calcmode="lin" valueType="num">
                                      <p:cBhvr>
                                        <p:cTn id="165" dur="1000" fill="hold"/>
                                        <p:tgtEl>
                                          <p:spTgt spid="47"/>
                                        </p:tgtEl>
                                        <p:attrNameLst>
                                          <p:attrName>ppt_x</p:attrName>
                                        </p:attrNameLst>
                                      </p:cBhvr>
                                      <p:tavLst>
                                        <p:tav tm="0">
                                          <p:val>
                                            <p:strVal val="#ppt_x"/>
                                          </p:val>
                                        </p:tav>
                                        <p:tav tm="100000">
                                          <p:val>
                                            <p:strVal val="#ppt_x"/>
                                          </p:val>
                                        </p:tav>
                                      </p:tavLst>
                                    </p:anim>
                                    <p:anim calcmode="lin" valueType="num">
                                      <p:cBhvr>
                                        <p:cTn id="166" dur="1000" fill="hold"/>
                                        <p:tgtEl>
                                          <p:spTgt spid="47"/>
                                        </p:tgtEl>
                                        <p:attrNameLst>
                                          <p:attrName>ppt_y</p:attrName>
                                        </p:attrNameLst>
                                      </p:cBhvr>
                                      <p:tavLst>
                                        <p:tav tm="0">
                                          <p:val>
                                            <p:strVal val="#ppt_y+.1"/>
                                          </p:val>
                                        </p:tav>
                                        <p:tav tm="100000">
                                          <p:val>
                                            <p:strVal val="#ppt_y"/>
                                          </p:val>
                                        </p:tav>
                                      </p:tavLst>
                                    </p:anim>
                                  </p:childTnLst>
                                </p:cTn>
                              </p:par>
                            </p:childTnLst>
                          </p:cTn>
                        </p:par>
                        <p:par>
                          <p:cTn id="167" fill="hold">
                            <p:stCondLst>
                              <p:cond delay="3000"/>
                            </p:stCondLst>
                            <p:childTnLst>
                              <p:par>
                                <p:cTn id="168" presetID="42" presetClass="entr" presetSubtype="0" fill="hold" grpId="0" nodeType="afterEffect">
                                  <p:stCondLst>
                                    <p:cond delay="0"/>
                                  </p:stCondLst>
                                  <p:childTnLst>
                                    <p:set>
                                      <p:cBhvr>
                                        <p:cTn id="169" dur="1" fill="hold">
                                          <p:stCondLst>
                                            <p:cond delay="0"/>
                                          </p:stCondLst>
                                        </p:cTn>
                                        <p:tgtEl>
                                          <p:spTgt spid="39"/>
                                        </p:tgtEl>
                                        <p:attrNameLst>
                                          <p:attrName>style.visibility</p:attrName>
                                        </p:attrNameLst>
                                      </p:cBhvr>
                                      <p:to>
                                        <p:strVal val="visible"/>
                                      </p:to>
                                    </p:set>
                                    <p:animEffect transition="in" filter="fade">
                                      <p:cBhvr>
                                        <p:cTn id="170" dur="1000"/>
                                        <p:tgtEl>
                                          <p:spTgt spid="39"/>
                                        </p:tgtEl>
                                      </p:cBhvr>
                                    </p:animEffect>
                                    <p:anim calcmode="lin" valueType="num">
                                      <p:cBhvr>
                                        <p:cTn id="171" dur="1000" fill="hold"/>
                                        <p:tgtEl>
                                          <p:spTgt spid="39"/>
                                        </p:tgtEl>
                                        <p:attrNameLst>
                                          <p:attrName>ppt_x</p:attrName>
                                        </p:attrNameLst>
                                      </p:cBhvr>
                                      <p:tavLst>
                                        <p:tav tm="0">
                                          <p:val>
                                            <p:strVal val="#ppt_x"/>
                                          </p:val>
                                        </p:tav>
                                        <p:tav tm="100000">
                                          <p:val>
                                            <p:strVal val="#ppt_x"/>
                                          </p:val>
                                        </p:tav>
                                      </p:tavLst>
                                    </p:anim>
                                    <p:anim calcmode="lin" valueType="num">
                                      <p:cBhvr>
                                        <p:cTn id="172" dur="1000" fill="hold"/>
                                        <p:tgtEl>
                                          <p:spTgt spid="39"/>
                                        </p:tgtEl>
                                        <p:attrNameLst>
                                          <p:attrName>ppt_y</p:attrName>
                                        </p:attrNameLst>
                                      </p:cBhvr>
                                      <p:tavLst>
                                        <p:tav tm="0">
                                          <p:val>
                                            <p:strVal val="#ppt_y+.1"/>
                                          </p:val>
                                        </p:tav>
                                        <p:tav tm="100000">
                                          <p:val>
                                            <p:strVal val="#ppt_y"/>
                                          </p:val>
                                        </p:tav>
                                      </p:tavLst>
                                    </p:anim>
                                  </p:childTnLst>
                                </p:cTn>
                              </p:par>
                            </p:childTnLst>
                          </p:cTn>
                        </p:par>
                        <p:par>
                          <p:cTn id="173" fill="hold">
                            <p:stCondLst>
                              <p:cond delay="4000"/>
                            </p:stCondLst>
                            <p:childTnLst>
                              <p:par>
                                <p:cTn id="174" presetID="42" presetClass="entr" presetSubtype="0" fill="hold" grpId="0" nodeType="afterEffect">
                                  <p:stCondLst>
                                    <p:cond delay="0"/>
                                  </p:stCondLst>
                                  <p:childTnLst>
                                    <p:set>
                                      <p:cBhvr>
                                        <p:cTn id="175" dur="1" fill="hold">
                                          <p:stCondLst>
                                            <p:cond delay="0"/>
                                          </p:stCondLst>
                                        </p:cTn>
                                        <p:tgtEl>
                                          <p:spTgt spid="48"/>
                                        </p:tgtEl>
                                        <p:attrNameLst>
                                          <p:attrName>style.visibility</p:attrName>
                                        </p:attrNameLst>
                                      </p:cBhvr>
                                      <p:to>
                                        <p:strVal val="visible"/>
                                      </p:to>
                                    </p:set>
                                    <p:animEffect transition="in" filter="fade">
                                      <p:cBhvr>
                                        <p:cTn id="176" dur="1000"/>
                                        <p:tgtEl>
                                          <p:spTgt spid="48"/>
                                        </p:tgtEl>
                                      </p:cBhvr>
                                    </p:animEffect>
                                    <p:anim calcmode="lin" valueType="num">
                                      <p:cBhvr>
                                        <p:cTn id="177" dur="1000" fill="hold"/>
                                        <p:tgtEl>
                                          <p:spTgt spid="48"/>
                                        </p:tgtEl>
                                        <p:attrNameLst>
                                          <p:attrName>ppt_x</p:attrName>
                                        </p:attrNameLst>
                                      </p:cBhvr>
                                      <p:tavLst>
                                        <p:tav tm="0">
                                          <p:val>
                                            <p:strVal val="#ppt_x"/>
                                          </p:val>
                                        </p:tav>
                                        <p:tav tm="100000">
                                          <p:val>
                                            <p:strVal val="#ppt_x"/>
                                          </p:val>
                                        </p:tav>
                                      </p:tavLst>
                                    </p:anim>
                                    <p:anim calcmode="lin" valueType="num">
                                      <p:cBhvr>
                                        <p:cTn id="178" dur="1000" fill="hold"/>
                                        <p:tgtEl>
                                          <p:spTgt spid="48"/>
                                        </p:tgtEl>
                                        <p:attrNameLst>
                                          <p:attrName>ppt_y</p:attrName>
                                        </p:attrNameLst>
                                      </p:cBhvr>
                                      <p:tavLst>
                                        <p:tav tm="0">
                                          <p:val>
                                            <p:strVal val="#ppt_y+.1"/>
                                          </p:val>
                                        </p:tav>
                                        <p:tav tm="100000">
                                          <p:val>
                                            <p:strVal val="#ppt_y"/>
                                          </p:val>
                                        </p:tav>
                                      </p:tavLst>
                                    </p:anim>
                                  </p:childTnLst>
                                </p:cTn>
                              </p:par>
                            </p:childTnLst>
                          </p:cTn>
                        </p:par>
                        <p:par>
                          <p:cTn id="179" fill="hold">
                            <p:stCondLst>
                              <p:cond delay="5000"/>
                            </p:stCondLst>
                            <p:childTnLst>
                              <p:par>
                                <p:cTn id="180" presetID="42" presetClass="entr" presetSubtype="0" fill="hold" grpId="0" nodeType="afterEffect">
                                  <p:stCondLst>
                                    <p:cond delay="0"/>
                                  </p:stCondLst>
                                  <p:childTnLst>
                                    <p:set>
                                      <p:cBhvr>
                                        <p:cTn id="181" dur="1" fill="hold">
                                          <p:stCondLst>
                                            <p:cond delay="0"/>
                                          </p:stCondLst>
                                        </p:cTn>
                                        <p:tgtEl>
                                          <p:spTgt spid="49"/>
                                        </p:tgtEl>
                                        <p:attrNameLst>
                                          <p:attrName>style.visibility</p:attrName>
                                        </p:attrNameLst>
                                      </p:cBhvr>
                                      <p:to>
                                        <p:strVal val="visible"/>
                                      </p:to>
                                    </p:set>
                                    <p:animEffect transition="in" filter="fade">
                                      <p:cBhvr>
                                        <p:cTn id="182" dur="1000"/>
                                        <p:tgtEl>
                                          <p:spTgt spid="49"/>
                                        </p:tgtEl>
                                      </p:cBhvr>
                                    </p:animEffect>
                                    <p:anim calcmode="lin" valueType="num">
                                      <p:cBhvr>
                                        <p:cTn id="183" dur="1000" fill="hold"/>
                                        <p:tgtEl>
                                          <p:spTgt spid="49"/>
                                        </p:tgtEl>
                                        <p:attrNameLst>
                                          <p:attrName>ppt_x</p:attrName>
                                        </p:attrNameLst>
                                      </p:cBhvr>
                                      <p:tavLst>
                                        <p:tav tm="0">
                                          <p:val>
                                            <p:strVal val="#ppt_x"/>
                                          </p:val>
                                        </p:tav>
                                        <p:tav tm="100000">
                                          <p:val>
                                            <p:strVal val="#ppt_x"/>
                                          </p:val>
                                        </p:tav>
                                      </p:tavLst>
                                    </p:anim>
                                    <p:anim calcmode="lin" valueType="num">
                                      <p:cBhvr>
                                        <p:cTn id="184"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47" presetClass="entr" presetSubtype="0" fill="hold" nodeType="clickEffect">
                                  <p:stCondLst>
                                    <p:cond delay="0"/>
                                  </p:stCondLst>
                                  <p:childTnLst>
                                    <p:set>
                                      <p:cBhvr>
                                        <p:cTn id="188" dur="1" fill="hold">
                                          <p:stCondLst>
                                            <p:cond delay="0"/>
                                          </p:stCondLst>
                                        </p:cTn>
                                        <p:tgtEl>
                                          <p:spTgt spid="30"/>
                                        </p:tgtEl>
                                        <p:attrNameLst>
                                          <p:attrName>style.visibility</p:attrName>
                                        </p:attrNameLst>
                                      </p:cBhvr>
                                      <p:to>
                                        <p:strVal val="visible"/>
                                      </p:to>
                                    </p:set>
                                    <p:animEffect transition="in" filter="fade">
                                      <p:cBhvr>
                                        <p:cTn id="189" dur="1000"/>
                                        <p:tgtEl>
                                          <p:spTgt spid="30"/>
                                        </p:tgtEl>
                                      </p:cBhvr>
                                    </p:animEffect>
                                    <p:anim calcmode="lin" valueType="num">
                                      <p:cBhvr>
                                        <p:cTn id="190" dur="1000" fill="hold"/>
                                        <p:tgtEl>
                                          <p:spTgt spid="30"/>
                                        </p:tgtEl>
                                        <p:attrNameLst>
                                          <p:attrName>ppt_x</p:attrName>
                                        </p:attrNameLst>
                                      </p:cBhvr>
                                      <p:tavLst>
                                        <p:tav tm="0">
                                          <p:val>
                                            <p:strVal val="#ppt_x"/>
                                          </p:val>
                                        </p:tav>
                                        <p:tav tm="100000">
                                          <p:val>
                                            <p:strVal val="#ppt_x"/>
                                          </p:val>
                                        </p:tav>
                                      </p:tavLst>
                                    </p:anim>
                                    <p:anim calcmode="lin" valueType="num">
                                      <p:cBhvr>
                                        <p:cTn id="191" dur="1000" fill="hold"/>
                                        <p:tgtEl>
                                          <p:spTgt spid="30"/>
                                        </p:tgtEl>
                                        <p:attrNameLst>
                                          <p:attrName>ppt_y</p:attrName>
                                        </p:attrNameLst>
                                      </p:cBhvr>
                                      <p:tavLst>
                                        <p:tav tm="0">
                                          <p:val>
                                            <p:strVal val="#ppt_y-.1"/>
                                          </p:val>
                                        </p:tav>
                                        <p:tav tm="100000">
                                          <p:val>
                                            <p:strVal val="#ppt_y"/>
                                          </p:val>
                                        </p:tav>
                                      </p:tavLst>
                                    </p:anim>
                                  </p:childTnLst>
                                </p:cTn>
                              </p:par>
                            </p:childTnLst>
                          </p:cTn>
                        </p:par>
                        <p:par>
                          <p:cTn id="192" fill="hold">
                            <p:stCondLst>
                              <p:cond delay="1000"/>
                            </p:stCondLst>
                            <p:childTnLst>
                              <p:par>
                                <p:cTn id="193" presetID="42" presetClass="entr" presetSubtype="0" fill="hold" grpId="0" nodeType="afterEffect">
                                  <p:stCondLst>
                                    <p:cond delay="0"/>
                                  </p:stCondLst>
                                  <p:childTnLst>
                                    <p:set>
                                      <p:cBhvr>
                                        <p:cTn id="194" dur="1" fill="hold">
                                          <p:stCondLst>
                                            <p:cond delay="0"/>
                                          </p:stCondLst>
                                        </p:cTn>
                                        <p:tgtEl>
                                          <p:spTgt spid="36"/>
                                        </p:tgtEl>
                                        <p:attrNameLst>
                                          <p:attrName>style.visibility</p:attrName>
                                        </p:attrNameLst>
                                      </p:cBhvr>
                                      <p:to>
                                        <p:strVal val="visible"/>
                                      </p:to>
                                    </p:set>
                                    <p:animEffect transition="in" filter="fade">
                                      <p:cBhvr>
                                        <p:cTn id="195" dur="1000"/>
                                        <p:tgtEl>
                                          <p:spTgt spid="36"/>
                                        </p:tgtEl>
                                      </p:cBhvr>
                                    </p:animEffect>
                                    <p:anim calcmode="lin" valueType="num">
                                      <p:cBhvr>
                                        <p:cTn id="196" dur="1000" fill="hold"/>
                                        <p:tgtEl>
                                          <p:spTgt spid="36"/>
                                        </p:tgtEl>
                                        <p:attrNameLst>
                                          <p:attrName>ppt_x</p:attrName>
                                        </p:attrNameLst>
                                      </p:cBhvr>
                                      <p:tavLst>
                                        <p:tav tm="0">
                                          <p:val>
                                            <p:strVal val="#ppt_x"/>
                                          </p:val>
                                        </p:tav>
                                        <p:tav tm="100000">
                                          <p:val>
                                            <p:strVal val="#ppt_x"/>
                                          </p:val>
                                        </p:tav>
                                      </p:tavLst>
                                    </p:anim>
                                    <p:anim calcmode="lin" valueType="num">
                                      <p:cBhvr>
                                        <p:cTn id="197" dur="1000" fill="hold"/>
                                        <p:tgtEl>
                                          <p:spTgt spid="36"/>
                                        </p:tgtEl>
                                        <p:attrNameLst>
                                          <p:attrName>ppt_y</p:attrName>
                                        </p:attrNameLst>
                                      </p:cBhvr>
                                      <p:tavLst>
                                        <p:tav tm="0">
                                          <p:val>
                                            <p:strVal val="#ppt_y+.1"/>
                                          </p:val>
                                        </p:tav>
                                        <p:tav tm="100000">
                                          <p:val>
                                            <p:strVal val="#ppt_y"/>
                                          </p:val>
                                        </p:tav>
                                      </p:tavLst>
                                    </p:anim>
                                  </p:childTnLst>
                                </p:cTn>
                              </p:par>
                            </p:childTnLst>
                          </p:cTn>
                        </p:par>
                        <p:par>
                          <p:cTn id="198" fill="hold">
                            <p:stCondLst>
                              <p:cond delay="2000"/>
                            </p:stCondLst>
                            <p:childTnLst>
                              <p:par>
                                <p:cTn id="199" presetID="42" presetClass="entr" presetSubtype="0" fill="hold" grpId="0" nodeType="afterEffect">
                                  <p:stCondLst>
                                    <p:cond delay="0"/>
                                  </p:stCondLst>
                                  <p:childTnLst>
                                    <p:set>
                                      <p:cBhvr>
                                        <p:cTn id="200" dur="1" fill="hold">
                                          <p:stCondLst>
                                            <p:cond delay="0"/>
                                          </p:stCondLst>
                                        </p:cTn>
                                        <p:tgtEl>
                                          <p:spTgt spid="40"/>
                                        </p:tgtEl>
                                        <p:attrNameLst>
                                          <p:attrName>style.visibility</p:attrName>
                                        </p:attrNameLst>
                                      </p:cBhvr>
                                      <p:to>
                                        <p:strVal val="visible"/>
                                      </p:to>
                                    </p:set>
                                    <p:animEffect transition="in" filter="fade">
                                      <p:cBhvr>
                                        <p:cTn id="201" dur="1000"/>
                                        <p:tgtEl>
                                          <p:spTgt spid="40"/>
                                        </p:tgtEl>
                                      </p:cBhvr>
                                    </p:animEffect>
                                    <p:anim calcmode="lin" valueType="num">
                                      <p:cBhvr>
                                        <p:cTn id="202" dur="1000" fill="hold"/>
                                        <p:tgtEl>
                                          <p:spTgt spid="40"/>
                                        </p:tgtEl>
                                        <p:attrNameLst>
                                          <p:attrName>ppt_x</p:attrName>
                                        </p:attrNameLst>
                                      </p:cBhvr>
                                      <p:tavLst>
                                        <p:tav tm="0">
                                          <p:val>
                                            <p:strVal val="#ppt_x"/>
                                          </p:val>
                                        </p:tav>
                                        <p:tav tm="100000">
                                          <p:val>
                                            <p:strVal val="#ppt_x"/>
                                          </p:val>
                                        </p:tav>
                                      </p:tavLst>
                                    </p:anim>
                                    <p:anim calcmode="lin" valueType="num">
                                      <p:cBhvr>
                                        <p:cTn id="203"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8" grpId="0"/>
      <p:bldP spid="31" grpId="0"/>
      <p:bldP spid="32" grpId="0"/>
      <p:bldP spid="33" grpId="0"/>
      <p:bldP spid="34" grpId="0"/>
      <p:bldP spid="35" grpId="0"/>
      <p:bldP spid="36" grpId="0"/>
      <p:bldP spid="37" grpId="0"/>
      <p:bldP spid="38" grpId="0"/>
      <p:bldP spid="39" grpId="0"/>
      <p:bldP spid="40" grpId="0"/>
      <p:bldP spid="41" grpId="0"/>
      <p:bldP spid="42" grpId="0"/>
      <p:bldP spid="43" grpId="0"/>
      <p:bldP spid="45" grpId="0"/>
      <p:bldP spid="46" grpId="0"/>
      <p:bldP spid="47" grpId="0"/>
      <p:bldP spid="48" grpId="0"/>
      <p:bldP spid="4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normAutofit/>
          </a:bodyPr>
          <a:lstStyle/>
          <a:p>
            <a:r>
              <a:rPr lang="cs-CZ" dirty="0"/>
              <a:t>výkaz P1</a:t>
            </a:r>
            <a:r>
              <a:rPr lang="cs-CZ" cap="none" dirty="0"/>
              <a:t>d</a:t>
            </a:r>
            <a:r>
              <a:rPr lang="cs-CZ" dirty="0"/>
              <a:t>-01 o změnách v počtu hodin přímé pedagogické činnosti pedagogických pracovníků ve škole a školní družině </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598" y="1825625"/>
            <a:ext cx="10964968" cy="4351338"/>
          </a:xfrm>
        </p:spPr>
        <p:txBody>
          <a:bodyPr/>
          <a:lstStyle/>
          <a:p>
            <a:r>
              <a:rPr lang="cs-CZ" b="1" dirty="0">
                <a:solidFill>
                  <a:schemeClr val="accent1">
                    <a:lumMod val="50000"/>
                  </a:schemeClr>
                </a:solidFill>
              </a:rPr>
              <a:t>zdroj financování – </a:t>
            </a:r>
            <a:r>
              <a:rPr lang="cs-CZ" dirty="0">
                <a:solidFill>
                  <a:schemeClr val="tx1">
                    <a:lumMod val="95000"/>
                    <a:lumOff val="5000"/>
                  </a:schemeClr>
                </a:solidFill>
              </a:rPr>
              <a:t>jak již z formuláře výkazu jednoznačně vyplývá, předávají se údaje </a:t>
            </a:r>
            <a:r>
              <a:rPr lang="cs-CZ" dirty="0"/>
              <a:t>pouze za zdroj financování </a:t>
            </a:r>
            <a:r>
              <a:rPr lang="cs-CZ" b="1" dirty="0">
                <a:solidFill>
                  <a:schemeClr val="accent1">
                    <a:lumMod val="50000"/>
                  </a:schemeClr>
                </a:solidFill>
              </a:rPr>
              <a:t>státní rozpočet, a to bez podpůrných opatření a ESF</a:t>
            </a:r>
            <a:r>
              <a:rPr lang="cs-CZ" dirty="0">
                <a:solidFill>
                  <a:schemeClr val="tx1">
                    <a:lumMod val="95000"/>
                    <a:lumOff val="5000"/>
                  </a:schemeClr>
                </a:solidFill>
              </a:rPr>
              <a:t> a</a:t>
            </a:r>
          </a:p>
          <a:p>
            <a:r>
              <a:rPr lang="cs-CZ" dirty="0"/>
              <a:t>pouze za pedagogické pracovníky, u kterých se předpokládá, že budou ve stavu </a:t>
            </a:r>
            <a:r>
              <a:rPr lang="cs-CZ" dirty="0">
                <a:solidFill>
                  <a:schemeClr val="tx1">
                    <a:lumMod val="95000"/>
                    <a:lumOff val="5000"/>
                  </a:schemeClr>
                </a:solidFill>
              </a:rPr>
              <a:t>zaměstnaných pracujících nebo „v práci“</a:t>
            </a:r>
          </a:p>
          <a:p>
            <a:pPr marL="108000" indent="0" algn="ctr">
              <a:buNone/>
            </a:pPr>
            <a:r>
              <a:rPr lang="cs-CZ" sz="2400" dirty="0">
                <a:solidFill>
                  <a:schemeClr val="tx1">
                    <a:lumMod val="95000"/>
                    <a:lumOff val="5000"/>
                  </a:schemeClr>
                </a:solidFill>
              </a:rPr>
              <a:t>=</a:t>
            </a:r>
            <a:r>
              <a:rPr lang="cs-CZ" sz="2400" dirty="0"/>
              <a:t> </a:t>
            </a:r>
            <a:r>
              <a:rPr lang="cs-CZ" sz="2400" b="1" dirty="0">
                <a:solidFill>
                  <a:schemeClr val="accent1">
                    <a:lumMod val="50000"/>
                  </a:schemeClr>
                </a:solidFill>
              </a:rPr>
              <a:t>zdroj financování s kódem 11</a:t>
            </a:r>
            <a:endParaRPr lang="cs-CZ" sz="2400" dirty="0"/>
          </a:p>
          <a:p>
            <a:r>
              <a:rPr lang="cs-CZ" dirty="0"/>
              <a:t>údaje jak za pedagogické pracovníky v pracovním poměru, tak i za ty, kteří </a:t>
            </a:r>
            <a:r>
              <a:rPr lang="cs-CZ" dirty="0">
                <a:solidFill>
                  <a:schemeClr val="tx1">
                    <a:lumMod val="95000"/>
                    <a:lumOff val="5000"/>
                  </a:schemeClr>
                </a:solidFill>
              </a:rPr>
              <a:t>vykonávají pedagogickou </a:t>
            </a:r>
            <a:r>
              <a:rPr lang="cs-CZ" dirty="0"/>
              <a:t>činnost v rámci dohod konaných mimo pracovní poměr (dohoda o pracovní činnosti, dohoda o provedení práce)</a:t>
            </a:r>
          </a:p>
          <a:p>
            <a:r>
              <a:rPr lang="cs-CZ" dirty="0"/>
              <a:t>škola / školní družina předá údaje standardně prostřednictvím elektronického formuláře v Informačním systému školské statistiky (</a:t>
            </a:r>
            <a:r>
              <a:rPr lang="cs-CZ" u="sng" dirty="0">
                <a:solidFill>
                  <a:srgbClr val="C00000"/>
                </a:solidFill>
                <a:hlinkClick r:id="rId2">
                  <a:extLst>
                    <a:ext uri="{A12FA001-AC4F-418D-AE19-62706E023703}">
                      <ahyp:hlinkClr xmlns:ahyp="http://schemas.microsoft.com/office/drawing/2018/hyperlinkcolor" val="tx"/>
                    </a:ext>
                  </a:extLst>
                </a:hlinkClick>
              </a:rPr>
              <a:t>https://sberdat.uiv.cz/</a:t>
            </a:r>
            <a:r>
              <a:rPr lang="cs-CZ" u="sng" dirty="0" err="1">
                <a:solidFill>
                  <a:srgbClr val="C00000"/>
                </a:solidFill>
                <a:hlinkClick r:id="rId2">
                  <a:extLst>
                    <a:ext uri="{A12FA001-AC4F-418D-AE19-62706E023703}">
                      <ahyp:hlinkClr xmlns:ahyp="http://schemas.microsoft.com/office/drawing/2018/hyperlinkcolor" val="tx"/>
                    </a:ext>
                  </a:extLst>
                </a:hlinkClick>
              </a:rPr>
              <a:t>login</a:t>
            </a:r>
            <a:r>
              <a:rPr lang="cs-CZ" dirty="0"/>
              <a:t>)</a:t>
            </a:r>
          </a:p>
          <a:p>
            <a:r>
              <a:rPr lang="cs-CZ" dirty="0"/>
              <a:t>v případě dotazů nebo problémů je nás možno kontaktovat:</a:t>
            </a:r>
          </a:p>
          <a:p>
            <a:pPr marL="432000" lvl="2" indent="0">
              <a:buNone/>
            </a:pPr>
            <a:r>
              <a:rPr lang="cs-CZ" dirty="0"/>
              <a:t>- na adrese </a:t>
            </a:r>
            <a:r>
              <a:rPr lang="cs-CZ" dirty="0">
                <a:solidFill>
                  <a:srgbClr val="C00000"/>
                </a:solidFill>
                <a:hlinkClick r:id="rId3">
                  <a:extLst>
                    <a:ext uri="{A12FA001-AC4F-418D-AE19-62706E023703}">
                      <ahyp:hlinkClr xmlns:ahyp="http://schemas.microsoft.com/office/drawing/2018/hyperlinkcolor" val="tx"/>
                    </a:ext>
                  </a:extLst>
                </a:hlinkClick>
              </a:rPr>
              <a:t>statistika@msmt.cz</a:t>
            </a:r>
            <a:endParaRPr lang="cs-CZ" dirty="0">
              <a:solidFill>
                <a:srgbClr val="C00000"/>
              </a:solidFill>
            </a:endParaRPr>
          </a:p>
          <a:p>
            <a:pPr marL="432000" lvl="2" indent="0">
              <a:buNone/>
            </a:pPr>
            <a:r>
              <a:rPr lang="cs-CZ" dirty="0"/>
              <a:t>- prostřednictvím příslušných zpracovatelek (v období sběru dat výkazu)</a:t>
            </a:r>
          </a:p>
          <a:p>
            <a:endParaRPr lang="cs-CZ" b="1" dirty="0">
              <a:solidFill>
                <a:schemeClr val="accent1">
                  <a:lumMod val="50000"/>
                </a:schemeClr>
              </a:solidFill>
            </a:endParaRP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pPr/>
              <a:t>32</a:t>
            </a:fld>
            <a:endParaRPr lang="cs-CZ" dirty="0"/>
          </a:p>
        </p:txBody>
      </p:sp>
    </p:spTree>
    <p:extLst>
      <p:ext uri="{BB962C8B-B14F-4D97-AF65-F5344CB8AC3E}">
        <p14:creationId xmlns:p14="http://schemas.microsoft.com/office/powerpoint/2010/main" val="16768355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sz="3600" dirty="0"/>
              <a:t>Ověřování parametrů financování v MŠ, </a:t>
            </a:r>
            <a:br>
              <a:rPr lang="cs-CZ" sz="3600" dirty="0"/>
            </a:br>
            <a:r>
              <a:rPr lang="cs-CZ" sz="3600" dirty="0"/>
              <a:t>ZŠ a ŠD (12/2019 – 1/2020)</a:t>
            </a:r>
            <a:br>
              <a:rPr lang="cs-CZ" sz="3600" dirty="0"/>
            </a:br>
            <a:br>
              <a:rPr lang="cs-CZ" dirty="0"/>
            </a:br>
            <a:r>
              <a:rPr lang="cs-CZ" sz="3000" dirty="0" err="1"/>
              <a:t>Webinář</a:t>
            </a:r>
            <a:r>
              <a:rPr lang="cs-CZ" sz="3000" dirty="0"/>
              <a:t> pro ředitele škol a školních družin</a:t>
            </a:r>
          </a:p>
        </p:txBody>
      </p:sp>
    </p:spTree>
    <p:extLst>
      <p:ext uri="{BB962C8B-B14F-4D97-AF65-F5344CB8AC3E}">
        <p14:creationId xmlns:p14="http://schemas.microsoft.com/office/powerpoint/2010/main" val="2440654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Mateřské školy</a:t>
            </a:r>
            <a:br>
              <a:rPr lang="cs-CZ" dirty="0"/>
            </a:br>
            <a:endParaRPr lang="cs-CZ" dirty="0"/>
          </a:p>
        </p:txBody>
      </p:sp>
      <p:sp>
        <p:nvSpPr>
          <p:cNvPr id="3" name="Zástupný symbol pro obsah 2"/>
          <p:cNvSpPr>
            <a:spLocks noGrp="1"/>
          </p:cNvSpPr>
          <p:nvPr>
            <p:ph idx="1"/>
          </p:nvPr>
        </p:nvSpPr>
        <p:spPr>
          <a:xfrm>
            <a:off x="729600" y="1558139"/>
            <a:ext cx="10515600" cy="4570812"/>
          </a:xfrm>
        </p:spPr>
        <p:txBody>
          <a:bodyPr/>
          <a:lstStyle/>
          <a:p>
            <a:pPr marL="108000" indent="0">
              <a:buNone/>
            </a:pPr>
            <a:r>
              <a:rPr lang="cs-CZ" dirty="0"/>
              <a:t>Z celkového počtu MŠ bylo identifikováno celkem 184 MŠ, které měly o 5 % a více vyšší </a:t>
            </a:r>
            <a:r>
              <a:rPr lang="cs-CZ" dirty="0" err="1"/>
              <a:t>PHškoly</a:t>
            </a:r>
            <a:r>
              <a:rPr lang="cs-CZ" dirty="0"/>
              <a:t> oproti </a:t>
            </a:r>
            <a:r>
              <a:rPr lang="cs-CZ" dirty="0" err="1"/>
              <a:t>PHmax</a:t>
            </a:r>
            <a:r>
              <a:rPr lang="cs-CZ" dirty="0"/>
              <a:t>.</a:t>
            </a:r>
          </a:p>
          <a:p>
            <a:pPr marL="108000" indent="0">
              <a:buNone/>
            </a:pPr>
            <a:r>
              <a:rPr lang="cs-CZ" b="1" dirty="0"/>
              <a:t>Důvody zjištěného rozdílu:</a:t>
            </a:r>
          </a:p>
          <a:p>
            <a:r>
              <a:rPr lang="cs-CZ" dirty="0"/>
              <a:t>prostředky zřizovatele (25,5 %),</a:t>
            </a:r>
          </a:p>
          <a:p>
            <a:r>
              <a:rPr lang="cs-CZ" dirty="0"/>
              <a:t>financování z jiných zdrojů (9,2 %),</a:t>
            </a:r>
          </a:p>
          <a:p>
            <a:r>
              <a:rPr lang="cs-CZ" dirty="0"/>
              <a:t>špatně vykázaní vedoucí pracovníci ve výkaze P1c-0 (18,7 %),</a:t>
            </a:r>
          </a:p>
          <a:p>
            <a:r>
              <a:rPr lang="cs-CZ" dirty="0"/>
              <a:t>špatně vykázané učitelky na MD, RD ve výkaze P1c-0 (18,7 %),</a:t>
            </a:r>
          </a:p>
          <a:p>
            <a:r>
              <a:rPr lang="cs-CZ" dirty="0"/>
              <a:t>chyba ve výkaze P1c-01 obecně (22,8 %),</a:t>
            </a:r>
          </a:p>
          <a:p>
            <a:r>
              <a:rPr lang="cs-CZ" dirty="0"/>
              <a:t>úprava úvazků k 1. 1. 2020 (18,5 %),</a:t>
            </a:r>
          </a:p>
          <a:p>
            <a:r>
              <a:rPr lang="cs-CZ" dirty="0"/>
              <a:t>úprava provozní doby (2,2 %),</a:t>
            </a:r>
          </a:p>
          <a:p>
            <a:r>
              <a:rPr lang="cs-CZ" dirty="0"/>
              <a:t>jiné (13,6 %),</a:t>
            </a:r>
          </a:p>
          <a:p>
            <a:r>
              <a:rPr lang="cs-CZ" dirty="0"/>
              <a:t>chyba nenalezena, ŘŠ bude řešit (8,2 %).</a:t>
            </a:r>
          </a:p>
          <a:p>
            <a:endParaRPr lang="cs-CZ"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34</a:t>
            </a:fld>
            <a:endParaRPr lang="cs-CZ" dirty="0"/>
          </a:p>
        </p:txBody>
      </p:sp>
    </p:spTree>
    <p:extLst>
      <p:ext uri="{BB962C8B-B14F-4D97-AF65-F5344CB8AC3E}">
        <p14:creationId xmlns:p14="http://schemas.microsoft.com/office/powerpoint/2010/main" val="33837401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Základní školy</a:t>
            </a:r>
            <a:br>
              <a:rPr lang="cs-CZ" dirty="0"/>
            </a:br>
            <a:endParaRPr lang="cs-CZ" dirty="0"/>
          </a:p>
        </p:txBody>
      </p:sp>
      <p:sp>
        <p:nvSpPr>
          <p:cNvPr id="3" name="Zástupný symbol pro obsah 2"/>
          <p:cNvSpPr>
            <a:spLocks noGrp="1"/>
          </p:cNvSpPr>
          <p:nvPr>
            <p:ph idx="1"/>
          </p:nvPr>
        </p:nvSpPr>
        <p:spPr>
          <a:xfrm>
            <a:off x="729600" y="1558139"/>
            <a:ext cx="10515600" cy="4351338"/>
          </a:xfrm>
        </p:spPr>
        <p:txBody>
          <a:bodyPr/>
          <a:lstStyle/>
          <a:p>
            <a:pPr marL="0" indent="0">
              <a:buNone/>
            </a:pPr>
            <a:r>
              <a:rPr lang="cs-CZ" dirty="0"/>
              <a:t>Identifikováno celkem 151 základních škol, u kterých je </a:t>
            </a:r>
            <a:r>
              <a:rPr lang="cs-CZ" dirty="0" err="1"/>
              <a:t>PHškoly</a:t>
            </a:r>
            <a:r>
              <a:rPr lang="cs-CZ" dirty="0"/>
              <a:t> vyšší než </a:t>
            </a:r>
            <a:r>
              <a:rPr lang="cs-CZ" dirty="0" err="1"/>
              <a:t>PHmax</a:t>
            </a:r>
            <a:r>
              <a:rPr lang="cs-CZ" dirty="0"/>
              <a:t> o 5 % a více (až o 44,6 %).</a:t>
            </a:r>
          </a:p>
          <a:p>
            <a:pPr marL="0" indent="0">
              <a:buNone/>
            </a:pPr>
            <a:r>
              <a:rPr lang="cs-CZ" b="1" dirty="0"/>
              <a:t>Důvody zjištěného rozdílu:</a:t>
            </a:r>
          </a:p>
          <a:p>
            <a:r>
              <a:rPr lang="cs-CZ" dirty="0"/>
              <a:t>cca 50 % jsou školy s povolenou výjimkou zřizovatele z nejnižšího průměrnému počtu žáků ve třídě,</a:t>
            </a:r>
          </a:p>
          <a:p>
            <a:r>
              <a:rPr lang="cs-CZ" dirty="0"/>
              <a:t>cca 30 % jsou školy neúplné, které mají organizaci vzdělávání nastavenu na nižší počet tříd, vyšší počet žáků v nich a vyšší počet dělených hodin,</a:t>
            </a:r>
          </a:p>
          <a:p>
            <a:r>
              <a:rPr lang="cs-CZ" dirty="0"/>
              <a:t>cca 20 % (bez výjimky z počtu žáků, především úplné školy) mají nastaven vyšší počet dělených hodin, chybné vykázání AP jako učitele (místo PO), nesnížení PPČ u ředitele nebo zástupce ředitele, chybný přepočet u částečných úvazků (úvazek x 22),</a:t>
            </a:r>
          </a:p>
          <a:p>
            <a:pPr marL="108000" indent="0">
              <a:buNone/>
            </a:pPr>
            <a:endParaRPr lang="cs-CZ" dirty="0"/>
          </a:p>
          <a:p>
            <a:pPr marL="108000" indent="0">
              <a:buNone/>
            </a:pPr>
            <a:r>
              <a:rPr lang="cs-CZ" dirty="0"/>
              <a:t>Překročení </a:t>
            </a:r>
            <a:r>
              <a:rPr lang="cs-CZ" dirty="0" err="1"/>
              <a:t>PHmax</a:t>
            </a:r>
            <a:r>
              <a:rPr lang="cs-CZ" dirty="0"/>
              <a:t> o méně, než 5 % - 181 škol, překročení o 1 až 5 vyučovacích hodin, důvody obdobné.</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35</a:t>
            </a:fld>
            <a:endParaRPr lang="cs-CZ" dirty="0"/>
          </a:p>
        </p:txBody>
      </p:sp>
    </p:spTree>
    <p:extLst>
      <p:ext uri="{BB962C8B-B14F-4D97-AF65-F5344CB8AC3E}">
        <p14:creationId xmlns:p14="http://schemas.microsoft.com/office/powerpoint/2010/main" val="2351553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dirty="0"/>
              <a:t>Třídy a školy podle § 16 odst. 9 ŠZ</a:t>
            </a:r>
            <a:br>
              <a:rPr lang="pl-PL" dirty="0"/>
            </a:br>
            <a:endParaRPr lang="cs-CZ" dirty="0"/>
          </a:p>
        </p:txBody>
      </p:sp>
      <p:sp>
        <p:nvSpPr>
          <p:cNvPr id="3" name="Zástupný symbol pro obsah 2"/>
          <p:cNvSpPr>
            <a:spLocks noGrp="1"/>
          </p:cNvSpPr>
          <p:nvPr>
            <p:ph idx="1"/>
          </p:nvPr>
        </p:nvSpPr>
        <p:spPr>
          <a:xfrm>
            <a:off x="729600" y="1558139"/>
            <a:ext cx="10515600" cy="4351338"/>
          </a:xfrm>
        </p:spPr>
        <p:txBody>
          <a:bodyPr/>
          <a:lstStyle/>
          <a:p>
            <a:pPr marL="108000" indent="0">
              <a:buNone/>
            </a:pPr>
            <a:r>
              <a:rPr lang="cs-CZ" dirty="0"/>
              <a:t>Z kontrolovaného počtu ZŠ - pouze 4 ZŠ (16/9) přesáhly </a:t>
            </a:r>
            <a:r>
              <a:rPr lang="cs-CZ" dirty="0" err="1"/>
              <a:t>PHmax</a:t>
            </a:r>
            <a:r>
              <a:rPr lang="cs-CZ" dirty="0"/>
              <a:t>.</a:t>
            </a:r>
          </a:p>
          <a:p>
            <a:pPr marL="108000" indent="0">
              <a:buNone/>
            </a:pPr>
            <a:r>
              <a:rPr lang="cs-CZ" b="1" dirty="0"/>
              <a:t>Důvody zjištěného rozdílu:</a:t>
            </a:r>
          </a:p>
          <a:p>
            <a:r>
              <a:rPr lang="cs-CZ" dirty="0"/>
              <a:t>vyšší počet pedagogických pracovníků zajišťujících výuku nad rámec učebního plánu z důvodu specifických zdravotních postižení žáků (sluchové postižení, poruchy chování, PAS, narušená komunikační schopnost, těžké tělesné postižení); školy již řeší se zřizovateli,</a:t>
            </a:r>
          </a:p>
          <a:p>
            <a:r>
              <a:rPr lang="cs-CZ" dirty="0"/>
              <a:t>změna systému financování AP (z PO na </a:t>
            </a:r>
            <a:r>
              <a:rPr lang="cs-CZ" dirty="0" err="1"/>
              <a:t>PHAmax</a:t>
            </a:r>
            <a:r>
              <a:rPr lang="cs-CZ" dirty="0"/>
              <a:t>) =&gt; některé školy uvedly namísto kódu 11 (financování ze SR bez PO a ESF) kód financování 12 (podpůrná opatření), chybovost bude řešena v rámci rezervy KÚ,</a:t>
            </a:r>
          </a:p>
          <a:p>
            <a:r>
              <a:rPr lang="cs-CZ" dirty="0"/>
              <a:t>třídy pro žáky se závažnými vadami řeči – změna NV123 - ukončeno financování všech AP a nahrazeno od 1.1.2020 navýšení </a:t>
            </a:r>
            <a:r>
              <a:rPr lang="cs-CZ" dirty="0" err="1"/>
              <a:t>PHmax</a:t>
            </a:r>
            <a:r>
              <a:rPr lang="cs-CZ" dirty="0"/>
              <a:t> o 1 hodinu za každého žáka.</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36</a:t>
            </a:fld>
            <a:endParaRPr lang="cs-CZ" dirty="0"/>
          </a:p>
        </p:txBody>
      </p:sp>
    </p:spTree>
    <p:extLst>
      <p:ext uri="{BB962C8B-B14F-4D97-AF65-F5344CB8AC3E}">
        <p14:creationId xmlns:p14="http://schemas.microsoft.com/office/powerpoint/2010/main" val="2801554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Školní družiny</a:t>
            </a:r>
          </a:p>
        </p:txBody>
      </p:sp>
      <p:sp>
        <p:nvSpPr>
          <p:cNvPr id="3" name="Zástupný symbol pro obsah 2"/>
          <p:cNvSpPr>
            <a:spLocks noGrp="1"/>
          </p:cNvSpPr>
          <p:nvPr>
            <p:ph idx="1"/>
          </p:nvPr>
        </p:nvSpPr>
        <p:spPr/>
        <p:txBody>
          <a:bodyPr/>
          <a:lstStyle/>
          <a:p>
            <a:pPr marL="0" indent="0" algn="just">
              <a:buNone/>
            </a:pPr>
            <a:r>
              <a:rPr lang="cs-CZ" sz="1800" dirty="0"/>
              <a:t>Z celkového počtu 3 834 školních družin pouze 126 tj. 3,28 %, mělo </a:t>
            </a:r>
            <a:r>
              <a:rPr lang="cs-CZ" sz="1800" dirty="0" err="1"/>
              <a:t>PHškoly</a:t>
            </a:r>
            <a:r>
              <a:rPr lang="cs-CZ" sz="1800" dirty="0"/>
              <a:t> vyšší než </a:t>
            </a:r>
            <a:r>
              <a:rPr lang="cs-CZ" sz="1800" dirty="0" err="1"/>
              <a:t>PHmax</a:t>
            </a:r>
            <a:r>
              <a:rPr lang="cs-CZ" sz="1800" dirty="0"/>
              <a:t> stanovené vyhláškou.</a:t>
            </a:r>
          </a:p>
          <a:p>
            <a:pPr marL="0" indent="0" algn="just">
              <a:buNone/>
            </a:pPr>
            <a:r>
              <a:rPr lang="cs-CZ" sz="1800" b="1" dirty="0"/>
              <a:t>Důvody zjištěného rozdílu:</a:t>
            </a:r>
          </a:p>
          <a:p>
            <a:pPr algn="just"/>
            <a:r>
              <a:rPr lang="cs-CZ" sz="1800" dirty="0"/>
              <a:t>ve 107 případech má ŠD nastaveno více hodin provozu, než umožňuje </a:t>
            </a:r>
            <a:r>
              <a:rPr lang="cs-CZ" sz="1800" dirty="0" err="1"/>
              <a:t>PHmax</a:t>
            </a:r>
            <a:r>
              <a:rPr lang="cs-CZ" sz="1800" dirty="0"/>
              <a:t> (většinou o 1 – 4 hodiny týdně, doplácí zřizovatel),</a:t>
            </a:r>
          </a:p>
          <a:p>
            <a:pPr algn="just"/>
            <a:r>
              <a:rPr lang="cs-CZ" sz="1800" dirty="0"/>
              <a:t>12 ŠD má zřízeno méně oddělení (nejčastěji o 1 oddělení méně), než umožňují při daném počtu žáků pravidla pro tvorbu oddělení, důvody jsou především:</a:t>
            </a:r>
          </a:p>
          <a:p>
            <a:pPr marL="897750" lvl="2" indent="-285750" algn="just">
              <a:buFont typeface="Wingdings" panose="05000000000000000000" pitchFamily="2" charset="2"/>
              <a:buChar char="§"/>
            </a:pPr>
            <a:r>
              <a:rPr lang="cs-CZ" sz="1800" dirty="0"/>
              <a:t>personální (nedostatek vychovatelek a vychovatelů v konkrétní škole),</a:t>
            </a:r>
          </a:p>
          <a:p>
            <a:pPr marL="897750" lvl="2" indent="-285750" algn="just">
              <a:buFont typeface="Wingdings" panose="05000000000000000000" pitchFamily="2" charset="2"/>
              <a:buChar char="§"/>
            </a:pPr>
            <a:r>
              <a:rPr lang="cs-CZ" sz="1800" dirty="0"/>
              <a:t>prostorové, proto je vyšší počet žáků ve ŠD a proto ŠD nespojuje oddělení v krajních dobách provozu </a:t>
            </a:r>
            <a:br>
              <a:rPr lang="cs-CZ" sz="1800" dirty="0"/>
            </a:br>
            <a:r>
              <a:rPr lang="cs-CZ" sz="1800" dirty="0"/>
              <a:t>a tím se zvyšuje </a:t>
            </a:r>
            <a:r>
              <a:rPr lang="cs-CZ" sz="1800" dirty="0" err="1"/>
              <a:t>PHškoly</a:t>
            </a:r>
            <a:r>
              <a:rPr lang="cs-CZ" sz="1800" dirty="0"/>
              <a:t>,</a:t>
            </a:r>
          </a:p>
          <a:p>
            <a:pPr algn="just"/>
            <a:r>
              <a:rPr lang="cs-CZ" sz="1800" dirty="0"/>
              <a:t>4 ŠD mají udělenu výjimku, rozdíl je povinen doplatit zřizovatel,</a:t>
            </a:r>
          </a:p>
          <a:p>
            <a:pPr algn="just"/>
            <a:r>
              <a:rPr lang="cs-CZ" sz="1800" dirty="0"/>
              <a:t>ve 2 ŠD došlo k porušení pravidel pro stanovení počtu oddělení školní družiny.</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37</a:t>
            </a:fld>
            <a:endParaRPr lang="cs-CZ" dirty="0"/>
          </a:p>
        </p:txBody>
      </p:sp>
    </p:spTree>
    <p:extLst>
      <p:ext uri="{BB962C8B-B14F-4D97-AF65-F5344CB8AC3E}">
        <p14:creationId xmlns:p14="http://schemas.microsoft.com/office/powerpoint/2010/main" val="40771823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sz="3600" dirty="0"/>
              <a:t>Ověřování parametrů financování v SŠ (12/2019 – 1/2020) </a:t>
            </a:r>
            <a:br>
              <a:rPr lang="cs-CZ" sz="3600" dirty="0"/>
            </a:br>
            <a:br>
              <a:rPr lang="cs-CZ" dirty="0"/>
            </a:br>
            <a:r>
              <a:rPr lang="cs-CZ" sz="3000" dirty="0" err="1"/>
              <a:t>Webinář</a:t>
            </a:r>
            <a:r>
              <a:rPr lang="cs-CZ" sz="3000" dirty="0"/>
              <a:t> pro ředitele škol</a:t>
            </a:r>
          </a:p>
        </p:txBody>
      </p:sp>
    </p:spTree>
    <p:extLst>
      <p:ext uri="{BB962C8B-B14F-4D97-AF65-F5344CB8AC3E}">
        <p14:creationId xmlns:p14="http://schemas.microsoft.com/office/powerpoint/2010/main" val="2097517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Základní vyhodnocení – střední školy</a:t>
            </a:r>
            <a:br>
              <a:rPr lang="cs-CZ" dirty="0"/>
            </a:br>
            <a:endParaRPr lang="cs-CZ" dirty="0"/>
          </a:p>
        </p:txBody>
      </p:sp>
      <p:sp>
        <p:nvSpPr>
          <p:cNvPr id="3" name="Zástupný symbol pro obsah 2"/>
          <p:cNvSpPr>
            <a:spLocks noGrp="1"/>
          </p:cNvSpPr>
          <p:nvPr>
            <p:ph idx="1"/>
          </p:nvPr>
        </p:nvSpPr>
        <p:spPr/>
        <p:txBody>
          <a:bodyPr/>
          <a:lstStyle/>
          <a:p>
            <a:pPr marL="108000" indent="0">
              <a:buNone/>
            </a:pPr>
            <a:r>
              <a:rPr lang="cs-CZ" b="1" dirty="0"/>
              <a:t>Důvody překročení </a:t>
            </a:r>
            <a:r>
              <a:rPr lang="cs-CZ" b="1" dirty="0" err="1"/>
              <a:t>Phmax</a:t>
            </a:r>
            <a:r>
              <a:rPr lang="cs-CZ" b="1" dirty="0"/>
              <a:t>:</a:t>
            </a:r>
          </a:p>
          <a:p>
            <a:r>
              <a:rPr lang="cs-CZ" dirty="0"/>
              <a:t>Nejčastějším důvodem překročení hodnoty </a:t>
            </a:r>
            <a:r>
              <a:rPr lang="cs-CZ" dirty="0" err="1"/>
              <a:t>PHmax</a:t>
            </a:r>
            <a:r>
              <a:rPr lang="cs-CZ" dirty="0"/>
              <a:t> je nízká naplněnost oborů vzdělání. Na nejnižší průměrný počet žáků ve třídě nedosáhlo 6 středních škol. Na nejnižší průměrný počet žáků ve třídě podle oborů vzdělání nedosáhlo 12 středních škol.</a:t>
            </a:r>
          </a:p>
          <a:p>
            <a:r>
              <a:rPr lang="cs-CZ" dirty="0"/>
              <a:t>Dalším závažnějším problémem, je naddimenzování vyučovacích hodin snahou o sloučení více rámcových vzdělávacích programů do jednoho školního vzdělávacího programu, i když má tato škola zapsán pouze jeden obor vzdělání v rejstříku škol a školských zařízení.</a:t>
            </a:r>
          </a:p>
          <a:p>
            <a:r>
              <a:rPr lang="cs-CZ" dirty="0"/>
              <a:t>Posledním závažným zjištěním je chybně nastavená organizace vzdělávání v dálkové formě, kdy </a:t>
            </a:r>
            <a:r>
              <a:rPr lang="cs-CZ" dirty="0" err="1"/>
              <a:t>PHškoly</a:t>
            </a:r>
            <a:r>
              <a:rPr lang="cs-CZ" dirty="0"/>
              <a:t> vykazuje hodnoty téměř totožné s denní formou vzdělávání</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39</a:t>
            </a:fld>
            <a:endParaRPr lang="cs-CZ" dirty="0"/>
          </a:p>
        </p:txBody>
      </p:sp>
    </p:spTree>
    <p:extLst>
      <p:ext uri="{BB962C8B-B14F-4D97-AF65-F5344CB8AC3E}">
        <p14:creationId xmlns:p14="http://schemas.microsoft.com/office/powerpoint/2010/main" val="1762737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sz="3600" dirty="0"/>
              <a:t>financování</a:t>
            </a:r>
            <a:br>
              <a:rPr lang="cs-CZ" dirty="0"/>
            </a:br>
            <a:br>
              <a:rPr lang="cs-CZ" dirty="0"/>
            </a:br>
            <a:r>
              <a:rPr lang="cs-CZ" sz="3000" dirty="0" err="1"/>
              <a:t>Webinář</a:t>
            </a:r>
            <a:r>
              <a:rPr lang="cs-CZ" sz="3000" dirty="0"/>
              <a:t> pro ředitele škol a školských zařízení</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4361621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sz="3600" dirty="0"/>
              <a:t>Nejčastější typy dotazů u nepedagogických zaměstnanců – NPZ </a:t>
            </a:r>
            <a:br>
              <a:rPr lang="cs-CZ" dirty="0"/>
            </a:br>
            <a:br>
              <a:rPr lang="cs-CZ" dirty="0"/>
            </a:br>
            <a:r>
              <a:rPr lang="cs-CZ" sz="3000" dirty="0" err="1"/>
              <a:t>Webinář</a:t>
            </a:r>
            <a:r>
              <a:rPr lang="cs-CZ" sz="3000" dirty="0"/>
              <a:t> pro ředitele škol a školních družin</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33197289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936001"/>
            <a:ext cx="10838169" cy="826896"/>
          </a:xfrm>
        </p:spPr>
        <p:txBody>
          <a:bodyPr>
            <a:normAutofit fontScale="90000"/>
          </a:bodyPr>
          <a:lstStyle/>
          <a:p>
            <a:r>
              <a:rPr lang="cs-CZ" dirty="0"/>
              <a:t>Při stanovení celkového počtu NPZ školy zapomínají na připočtení Ředitelství </a:t>
            </a:r>
            <a:br>
              <a:rPr lang="cs-CZ" dirty="0"/>
            </a:br>
            <a:r>
              <a:rPr lang="cs-CZ" dirty="0"/>
              <a:t>nebo Dalšího pracoviště</a:t>
            </a:r>
            <a:br>
              <a:rPr lang="cs-CZ" dirty="0"/>
            </a:b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41</a:t>
            </a:fld>
            <a:endParaRPr lang="cs-CZ" dirty="0"/>
          </a:p>
        </p:txBody>
      </p:sp>
      <p:graphicFrame>
        <p:nvGraphicFramePr>
          <p:cNvPr id="5" name="Zástupný symbol pro obsah 2"/>
          <p:cNvGraphicFramePr>
            <a:graphicFrameLocks/>
          </p:cNvGraphicFramePr>
          <p:nvPr>
            <p:extLst>
              <p:ext uri="{D42A27DB-BD31-4B8C-83A1-F6EECF244321}">
                <p14:modId xmlns:p14="http://schemas.microsoft.com/office/powerpoint/2010/main" val="1451175576"/>
              </p:ext>
            </p:extLst>
          </p:nvPr>
        </p:nvGraphicFramePr>
        <p:xfrm>
          <a:off x="2353412" y="2273865"/>
          <a:ext cx="6569964" cy="2594610"/>
        </p:xfrm>
        <a:graphic>
          <a:graphicData uri="http://schemas.openxmlformats.org/drawingml/2006/table">
            <a:tbl>
              <a:tblPr>
                <a:tableStyleId>{5C22544A-7EE6-4342-B048-85BDC9FD1C3A}</a:tableStyleId>
              </a:tblPr>
              <a:tblGrid>
                <a:gridCol w="729996">
                  <a:extLst>
                    <a:ext uri="{9D8B030D-6E8A-4147-A177-3AD203B41FA5}">
                      <a16:colId xmlns:a16="http://schemas.microsoft.com/office/drawing/2014/main" val="20000"/>
                    </a:ext>
                  </a:extLst>
                </a:gridCol>
                <a:gridCol w="729996">
                  <a:extLst>
                    <a:ext uri="{9D8B030D-6E8A-4147-A177-3AD203B41FA5}">
                      <a16:colId xmlns:a16="http://schemas.microsoft.com/office/drawing/2014/main" val="20001"/>
                    </a:ext>
                  </a:extLst>
                </a:gridCol>
                <a:gridCol w="729996">
                  <a:extLst>
                    <a:ext uri="{9D8B030D-6E8A-4147-A177-3AD203B41FA5}">
                      <a16:colId xmlns:a16="http://schemas.microsoft.com/office/drawing/2014/main" val="20002"/>
                    </a:ext>
                  </a:extLst>
                </a:gridCol>
                <a:gridCol w="486664">
                  <a:extLst>
                    <a:ext uri="{9D8B030D-6E8A-4147-A177-3AD203B41FA5}">
                      <a16:colId xmlns:a16="http://schemas.microsoft.com/office/drawing/2014/main" val="20003"/>
                    </a:ext>
                  </a:extLst>
                </a:gridCol>
                <a:gridCol w="729996">
                  <a:extLst>
                    <a:ext uri="{9D8B030D-6E8A-4147-A177-3AD203B41FA5}">
                      <a16:colId xmlns:a16="http://schemas.microsoft.com/office/drawing/2014/main" val="20004"/>
                    </a:ext>
                  </a:extLst>
                </a:gridCol>
                <a:gridCol w="729996">
                  <a:extLst>
                    <a:ext uri="{9D8B030D-6E8A-4147-A177-3AD203B41FA5}">
                      <a16:colId xmlns:a16="http://schemas.microsoft.com/office/drawing/2014/main" val="20005"/>
                    </a:ext>
                  </a:extLst>
                </a:gridCol>
                <a:gridCol w="486664">
                  <a:extLst>
                    <a:ext uri="{9D8B030D-6E8A-4147-A177-3AD203B41FA5}">
                      <a16:colId xmlns:a16="http://schemas.microsoft.com/office/drawing/2014/main" val="20006"/>
                    </a:ext>
                  </a:extLst>
                </a:gridCol>
                <a:gridCol w="729996">
                  <a:extLst>
                    <a:ext uri="{9D8B030D-6E8A-4147-A177-3AD203B41FA5}">
                      <a16:colId xmlns:a16="http://schemas.microsoft.com/office/drawing/2014/main" val="20007"/>
                    </a:ext>
                  </a:extLst>
                </a:gridCol>
                <a:gridCol w="486664">
                  <a:extLst>
                    <a:ext uri="{9D8B030D-6E8A-4147-A177-3AD203B41FA5}">
                      <a16:colId xmlns:a16="http://schemas.microsoft.com/office/drawing/2014/main" val="20008"/>
                    </a:ext>
                  </a:extLst>
                </a:gridCol>
                <a:gridCol w="729996">
                  <a:extLst>
                    <a:ext uri="{9D8B030D-6E8A-4147-A177-3AD203B41FA5}">
                      <a16:colId xmlns:a16="http://schemas.microsoft.com/office/drawing/2014/main" val="20009"/>
                    </a:ext>
                  </a:extLst>
                </a:gridCol>
              </a:tblGrid>
              <a:tr h="0">
                <a:tc rowSpan="3">
                  <a:txBody>
                    <a:bodyPr/>
                    <a:lstStyle/>
                    <a:p>
                      <a:pPr algn="ctr" fontAlgn="ctr"/>
                      <a:r>
                        <a:rPr lang="cs-CZ" sz="1100" b="1" u="none" strike="noStrike" dirty="0">
                          <a:effectLst/>
                        </a:rPr>
                        <a:t>Součást subjektu</a:t>
                      </a:r>
                      <a:endParaRPr lang="cs-CZ" sz="1100" b="1" i="0" u="none" strike="noStrike" dirty="0">
                        <a:effectLst/>
                        <a:latin typeface="Calibri" panose="020F0502020204030204" pitchFamily="34" charset="0"/>
                      </a:endParaRPr>
                    </a:p>
                  </a:txBody>
                  <a:tcPr marL="9525" marR="9525" marT="9525" marB="0" anchor="ctr"/>
                </a:tc>
                <a:tc gridSpan="2">
                  <a:txBody>
                    <a:bodyPr/>
                    <a:lstStyle/>
                    <a:p>
                      <a:pPr algn="ctr" fontAlgn="ctr"/>
                      <a:r>
                        <a:rPr lang="pl-PL" sz="1100" b="1" u="none" strike="noStrike">
                          <a:effectLst/>
                        </a:rPr>
                        <a:t>Prostředky na platy</a:t>
                      </a:r>
                      <a:br>
                        <a:rPr lang="pl-PL" sz="1100" b="1" u="none" strike="noStrike">
                          <a:effectLst/>
                        </a:rPr>
                      </a:br>
                      <a:r>
                        <a:rPr lang="pl-PL" sz="1100" b="1" u="none" strike="noStrike">
                          <a:effectLst/>
                        </a:rPr>
                        <a:t>PP bez AP v Kč</a:t>
                      </a:r>
                      <a:endParaRPr lang="pl-PL" sz="1100" b="1" i="0" u="none" strike="noStrike">
                        <a:effectLst/>
                        <a:latin typeface="Calibri" panose="020F0502020204030204" pitchFamily="34" charset="0"/>
                      </a:endParaRPr>
                    </a:p>
                  </a:txBody>
                  <a:tcPr marL="9525" marR="9525" marT="9525" marB="0" anchor="ctr"/>
                </a:tc>
                <a:tc hMerge="1">
                  <a:txBody>
                    <a:bodyPr/>
                    <a:lstStyle/>
                    <a:p>
                      <a:endParaRPr lang="cs-CZ"/>
                    </a:p>
                  </a:txBody>
                  <a:tcPr/>
                </a:tc>
                <a:tc rowSpan="3">
                  <a:txBody>
                    <a:bodyPr/>
                    <a:lstStyle/>
                    <a:p>
                      <a:pPr algn="ctr" fontAlgn="ctr"/>
                      <a:r>
                        <a:rPr lang="pl-PL" sz="1100" b="1" u="none" strike="noStrike">
                          <a:effectLst/>
                        </a:rPr>
                        <a:t>Limit počtu</a:t>
                      </a:r>
                      <a:br>
                        <a:rPr lang="pl-PL" sz="1100" b="1" u="none" strike="noStrike">
                          <a:effectLst/>
                        </a:rPr>
                      </a:br>
                      <a:r>
                        <a:rPr lang="pl-PL" sz="1100" b="1" u="none" strike="noStrike">
                          <a:effectLst/>
                        </a:rPr>
                        <a:t>PP</a:t>
                      </a:r>
                      <a:br>
                        <a:rPr lang="pl-PL" sz="1100" b="1" u="none" strike="noStrike">
                          <a:effectLst/>
                        </a:rPr>
                      </a:br>
                      <a:r>
                        <a:rPr lang="pl-PL" sz="1100" b="1" u="none" strike="noStrike">
                          <a:effectLst/>
                        </a:rPr>
                        <a:t>bez</a:t>
                      </a:r>
                      <a:br>
                        <a:rPr lang="pl-PL" sz="1100" b="1" u="none" strike="noStrike">
                          <a:effectLst/>
                        </a:rPr>
                      </a:br>
                      <a:r>
                        <a:rPr lang="pl-PL" sz="1100" b="1" u="none" strike="noStrike">
                          <a:effectLst/>
                        </a:rPr>
                        <a:t>AP</a:t>
                      </a:r>
                      <a:endParaRPr lang="pl-PL" sz="1100" b="1" i="0" u="none" strike="noStrike">
                        <a:effectLst/>
                        <a:latin typeface="Calibri" panose="020F0502020204030204" pitchFamily="34" charset="0"/>
                      </a:endParaRPr>
                    </a:p>
                  </a:txBody>
                  <a:tcPr marL="9525" marR="9525" marT="9525" marB="0" anchor="ctr"/>
                </a:tc>
                <a:tc gridSpan="2">
                  <a:txBody>
                    <a:bodyPr/>
                    <a:lstStyle/>
                    <a:p>
                      <a:pPr algn="ctr" fontAlgn="ctr"/>
                      <a:r>
                        <a:rPr lang="pl-PL" sz="1100" b="1" u="none" strike="noStrike">
                          <a:effectLst/>
                        </a:rPr>
                        <a:t>Prostředky na platy</a:t>
                      </a:r>
                      <a:br>
                        <a:rPr lang="pl-PL" sz="1100" b="1" u="none" strike="noStrike">
                          <a:effectLst/>
                        </a:rPr>
                      </a:br>
                      <a:r>
                        <a:rPr lang="pl-PL" sz="1100" b="1" u="none" strike="noStrike">
                          <a:effectLst/>
                        </a:rPr>
                        <a:t>AP v Kč</a:t>
                      </a:r>
                      <a:endParaRPr lang="pl-PL" sz="1100" b="1" i="0" u="none" strike="noStrike">
                        <a:effectLst/>
                        <a:latin typeface="Calibri" panose="020F0502020204030204" pitchFamily="34" charset="0"/>
                      </a:endParaRPr>
                    </a:p>
                  </a:txBody>
                  <a:tcPr marL="9525" marR="9525" marT="9525" marB="0" anchor="ctr"/>
                </a:tc>
                <a:tc hMerge="1">
                  <a:txBody>
                    <a:bodyPr/>
                    <a:lstStyle/>
                    <a:p>
                      <a:endParaRPr lang="cs-CZ"/>
                    </a:p>
                  </a:txBody>
                  <a:tcPr/>
                </a:tc>
                <a:tc rowSpan="3">
                  <a:txBody>
                    <a:bodyPr/>
                    <a:lstStyle/>
                    <a:p>
                      <a:pPr algn="ctr" fontAlgn="ctr"/>
                      <a:r>
                        <a:rPr lang="pl-PL" sz="1100" b="1" u="none" strike="noStrike">
                          <a:effectLst/>
                        </a:rPr>
                        <a:t>Limit počtu PP</a:t>
                      </a:r>
                      <a:br>
                        <a:rPr lang="pl-PL" sz="1100" b="1" u="none" strike="noStrike">
                          <a:effectLst/>
                        </a:rPr>
                      </a:br>
                      <a:r>
                        <a:rPr lang="pl-PL" sz="1100" b="1" u="none" strike="noStrike">
                          <a:effectLst/>
                        </a:rPr>
                        <a:t>bez</a:t>
                      </a:r>
                      <a:br>
                        <a:rPr lang="pl-PL" sz="1100" b="1" u="none" strike="noStrike">
                          <a:effectLst/>
                        </a:rPr>
                      </a:br>
                      <a:r>
                        <a:rPr lang="pl-PL" sz="1100" b="1" u="none" strike="noStrike">
                          <a:effectLst/>
                        </a:rPr>
                        <a:t>AP</a:t>
                      </a:r>
                      <a:endParaRPr lang="pl-PL" sz="1100" b="1" i="0" u="none" strike="noStrike">
                        <a:effectLst/>
                        <a:latin typeface="Calibri" panose="020F0502020204030204" pitchFamily="34" charset="0"/>
                      </a:endParaRPr>
                    </a:p>
                  </a:txBody>
                  <a:tcPr marL="9525" marR="9525" marT="9525" marB="0" anchor="ctr"/>
                </a:tc>
                <a:tc rowSpan="3">
                  <a:txBody>
                    <a:bodyPr/>
                    <a:lstStyle/>
                    <a:p>
                      <a:pPr algn="ctr" fontAlgn="ctr"/>
                      <a:r>
                        <a:rPr lang="pl-PL" sz="1100" b="1" u="none" strike="noStrike">
                          <a:effectLst/>
                        </a:rPr>
                        <a:t>Prostředky na platy NPZ v Kč</a:t>
                      </a:r>
                      <a:endParaRPr lang="pl-PL" sz="1100" b="1" i="0" u="none" strike="noStrike">
                        <a:effectLst/>
                        <a:latin typeface="Calibri" panose="020F0502020204030204" pitchFamily="34" charset="0"/>
                      </a:endParaRPr>
                    </a:p>
                  </a:txBody>
                  <a:tcPr marL="9525" marR="9525" marT="9525" marB="0" anchor="ctr"/>
                </a:tc>
                <a:tc rowSpan="3">
                  <a:txBody>
                    <a:bodyPr/>
                    <a:lstStyle/>
                    <a:p>
                      <a:pPr algn="ctr" fontAlgn="ctr"/>
                      <a:r>
                        <a:rPr lang="cs-CZ" sz="1100" b="1" u="none" strike="noStrike" dirty="0">
                          <a:effectLst/>
                        </a:rPr>
                        <a:t>Limit počtu NPZ</a:t>
                      </a:r>
                      <a:endParaRPr lang="cs-CZ" sz="1100" b="1" i="0" u="none" strike="noStrike" dirty="0">
                        <a:effectLst/>
                        <a:latin typeface="Calibri" panose="020F0502020204030204" pitchFamily="34" charset="0"/>
                      </a:endParaRPr>
                    </a:p>
                  </a:txBody>
                  <a:tcPr marL="9525" marR="9525" marT="9525" marB="0" anchor="ctr">
                    <a:solidFill>
                      <a:schemeClr val="accent6">
                        <a:lumMod val="40000"/>
                        <a:lumOff val="60000"/>
                      </a:schemeClr>
                    </a:solidFill>
                  </a:tcPr>
                </a:tc>
                <a:tc rowSpan="3">
                  <a:txBody>
                    <a:bodyPr/>
                    <a:lstStyle/>
                    <a:p>
                      <a:pPr algn="ctr" fontAlgn="ctr"/>
                      <a:r>
                        <a:rPr lang="cs-CZ" sz="1100" b="1" u="none" strike="noStrike" dirty="0">
                          <a:effectLst/>
                        </a:rPr>
                        <a:t>Ostatní neinvestiční výdaje v Kč</a:t>
                      </a:r>
                      <a:endParaRPr lang="cs-CZ" sz="1100" b="1"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00"/>
                  </a:ext>
                </a:extLst>
              </a:tr>
              <a:tr h="190500">
                <a:tc vMerge="1">
                  <a:txBody>
                    <a:bodyPr/>
                    <a:lstStyle/>
                    <a:p>
                      <a:endParaRPr lang="cs-CZ"/>
                    </a:p>
                  </a:txBody>
                  <a:tcPr/>
                </a:tc>
                <a:tc gridSpan="2">
                  <a:txBody>
                    <a:bodyPr/>
                    <a:lstStyle/>
                    <a:p>
                      <a:pPr algn="ctr" fontAlgn="b"/>
                      <a:r>
                        <a:rPr lang="cs-CZ" sz="1100" b="1" u="none" strike="noStrike">
                          <a:effectLst/>
                        </a:rPr>
                        <a:t>v tom</a:t>
                      </a:r>
                      <a:endParaRPr lang="cs-CZ" sz="1100" b="1" i="0" u="none" strike="noStrike">
                        <a:effectLst/>
                        <a:latin typeface="Calibri" panose="020F0502020204030204" pitchFamily="34" charset="0"/>
                      </a:endParaRPr>
                    </a:p>
                  </a:txBody>
                  <a:tcPr marL="9525" marR="9525" marT="9525" marB="0" anchor="b"/>
                </a:tc>
                <a:tc hMerge="1">
                  <a:txBody>
                    <a:bodyPr/>
                    <a:lstStyle/>
                    <a:p>
                      <a:endParaRPr lang="cs-CZ"/>
                    </a:p>
                  </a:txBody>
                  <a:tcPr/>
                </a:tc>
                <a:tc vMerge="1">
                  <a:txBody>
                    <a:bodyPr/>
                    <a:lstStyle/>
                    <a:p>
                      <a:endParaRPr lang="cs-CZ"/>
                    </a:p>
                  </a:txBody>
                  <a:tcPr/>
                </a:tc>
                <a:tc gridSpan="2">
                  <a:txBody>
                    <a:bodyPr/>
                    <a:lstStyle/>
                    <a:p>
                      <a:pPr algn="ctr" fontAlgn="b"/>
                      <a:r>
                        <a:rPr lang="cs-CZ" sz="1100" b="1" u="none" strike="noStrike">
                          <a:effectLst/>
                        </a:rPr>
                        <a:t>v tom</a:t>
                      </a:r>
                      <a:endParaRPr lang="cs-CZ" sz="1100" b="1" i="0" u="none" strike="noStrike">
                        <a:effectLst/>
                        <a:latin typeface="Calibri" panose="020F0502020204030204" pitchFamily="34" charset="0"/>
                      </a:endParaRPr>
                    </a:p>
                  </a:txBody>
                  <a:tcPr marL="9525" marR="9525" marT="9525" marB="0" anchor="b"/>
                </a:tc>
                <a:tc hMerge="1">
                  <a:txBody>
                    <a:bodyPr/>
                    <a:lstStyle/>
                    <a:p>
                      <a:endParaRPr lang="cs-CZ"/>
                    </a:p>
                  </a:txBody>
                  <a:tcPr/>
                </a:tc>
                <a:tc vMerge="1">
                  <a:txBody>
                    <a:bodyPr/>
                    <a:lstStyle/>
                    <a:p>
                      <a:endParaRPr lang="cs-CZ"/>
                    </a:p>
                  </a:txBody>
                  <a:tcPr/>
                </a:tc>
                <a:tc vMerge="1">
                  <a:txBody>
                    <a:bodyPr/>
                    <a:lstStyle/>
                    <a:p>
                      <a:endParaRPr lang="cs-CZ"/>
                    </a:p>
                  </a:txBody>
                  <a:tcPr/>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10001"/>
                  </a:ext>
                </a:extLst>
              </a:tr>
              <a:tr h="0">
                <a:tc vMerge="1">
                  <a:txBody>
                    <a:bodyPr/>
                    <a:lstStyle/>
                    <a:p>
                      <a:endParaRPr lang="cs-CZ"/>
                    </a:p>
                  </a:txBody>
                  <a:tcPr/>
                </a:tc>
                <a:tc>
                  <a:txBody>
                    <a:bodyPr/>
                    <a:lstStyle/>
                    <a:p>
                      <a:pPr algn="ctr" fontAlgn="ctr"/>
                      <a:r>
                        <a:rPr lang="cs-CZ" sz="1100" b="1" u="none" strike="noStrike">
                          <a:effectLst/>
                        </a:rPr>
                        <a:t>platové tarify</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b="1" u="none" strike="noStrike">
                          <a:effectLst/>
                        </a:rPr>
                        <a:t>nadtarifní složky platu</a:t>
                      </a:r>
                      <a:endParaRPr lang="cs-CZ" sz="1100" b="1" i="0" u="none" strike="noStrike">
                        <a:effectLst/>
                        <a:latin typeface="Calibri" panose="020F0502020204030204" pitchFamily="34" charset="0"/>
                      </a:endParaRPr>
                    </a:p>
                  </a:txBody>
                  <a:tcPr marL="9525" marR="9525" marT="9525" marB="0" anchor="ctr"/>
                </a:tc>
                <a:tc vMerge="1">
                  <a:txBody>
                    <a:bodyPr/>
                    <a:lstStyle/>
                    <a:p>
                      <a:endParaRPr lang="cs-CZ"/>
                    </a:p>
                  </a:txBody>
                  <a:tcPr/>
                </a:tc>
                <a:tc>
                  <a:txBody>
                    <a:bodyPr/>
                    <a:lstStyle/>
                    <a:p>
                      <a:pPr algn="ctr" fontAlgn="ctr"/>
                      <a:r>
                        <a:rPr lang="cs-CZ" sz="1100" b="1" u="none" strike="noStrike">
                          <a:effectLst/>
                        </a:rPr>
                        <a:t>platové tarify</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b="1" u="none" strike="noStrike" dirty="0">
                          <a:effectLst/>
                        </a:rPr>
                        <a:t>nadtarifní složky platu</a:t>
                      </a:r>
                      <a:endParaRPr lang="cs-CZ" sz="1100" b="1" i="0" u="none" strike="noStrike" dirty="0">
                        <a:effectLst/>
                        <a:latin typeface="Calibri" panose="020F0502020204030204" pitchFamily="34" charset="0"/>
                      </a:endParaRPr>
                    </a:p>
                  </a:txBody>
                  <a:tcPr marL="9525" marR="9525" marT="9525" marB="0" anchor="ctr"/>
                </a:tc>
                <a:tc vMerge="1">
                  <a:txBody>
                    <a:bodyPr/>
                    <a:lstStyle/>
                    <a:p>
                      <a:endParaRPr lang="cs-CZ"/>
                    </a:p>
                  </a:txBody>
                  <a:tcPr/>
                </a:tc>
                <a:tc vMerge="1">
                  <a:txBody>
                    <a:bodyPr/>
                    <a:lstStyle/>
                    <a:p>
                      <a:endParaRPr lang="cs-CZ"/>
                    </a:p>
                  </a:txBody>
                  <a:tcPr/>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10002"/>
                  </a:ext>
                </a:extLst>
              </a:tr>
              <a:tr h="190500">
                <a:tc>
                  <a:txBody>
                    <a:bodyPr/>
                    <a:lstStyle/>
                    <a:p>
                      <a:pPr algn="ctr" fontAlgn="b"/>
                      <a:r>
                        <a:rPr lang="cs-CZ" sz="1100" b="1" u="none" strike="noStrike" dirty="0">
                          <a:effectLst/>
                        </a:rPr>
                        <a:t>Ředitelství</a:t>
                      </a:r>
                      <a:endParaRPr lang="cs-CZ" sz="1100" b="1" i="0" u="none" strike="noStrike" dirty="0">
                        <a:effectLst/>
                        <a:latin typeface="Calibri" panose="020F0502020204030204" pitchFamily="34" charset="0"/>
                      </a:endParaRPr>
                    </a:p>
                  </a:txBody>
                  <a:tcPr marL="9525" marR="9525" marT="9525" marB="0" anchor="b"/>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1 860 253</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dirty="0">
                          <a:effectLst/>
                        </a:rPr>
                        <a:t>4,9378</a:t>
                      </a:r>
                      <a:endParaRPr lang="cs-CZ" sz="1100" b="0" i="0" u="none" strike="noStrike" dirty="0">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extLst>
                  <a:ext uri="{0D108BD9-81ED-4DB2-BD59-A6C34878D82A}">
                    <a16:rowId xmlns:a16="http://schemas.microsoft.com/office/drawing/2014/main" val="10003"/>
                  </a:ext>
                </a:extLst>
              </a:tr>
              <a:tr h="190500">
                <a:tc>
                  <a:txBody>
                    <a:bodyPr/>
                    <a:lstStyle/>
                    <a:p>
                      <a:pPr algn="ctr" fontAlgn="b"/>
                      <a:r>
                        <a:rPr lang="cs-CZ" sz="1100" b="1" u="none" strike="noStrike">
                          <a:effectLst/>
                        </a:rPr>
                        <a:t>Pracoviště</a:t>
                      </a:r>
                      <a:endParaRPr lang="cs-CZ" sz="1100" b="1" i="0" u="none" strike="noStrike">
                        <a:effectLst/>
                        <a:latin typeface="Calibri" panose="020F0502020204030204" pitchFamily="34" charset="0"/>
                      </a:endParaRPr>
                    </a:p>
                  </a:txBody>
                  <a:tcPr marL="9525" marR="9525" marT="9525" marB="0" anchor="b"/>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dirty="0">
                          <a:effectLst/>
                        </a:rPr>
                        <a:t>×</a:t>
                      </a:r>
                      <a:endParaRPr lang="cs-CZ" sz="1100" b="1" i="0" u="none" strike="noStrike" dirty="0">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192 384</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0,8000</a:t>
                      </a:r>
                      <a:endParaRPr lang="cs-CZ" sz="1100" b="0"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extLst>
                  <a:ext uri="{0D108BD9-81ED-4DB2-BD59-A6C34878D82A}">
                    <a16:rowId xmlns:a16="http://schemas.microsoft.com/office/drawing/2014/main" val="10004"/>
                  </a:ext>
                </a:extLst>
              </a:tr>
              <a:tr h="190500">
                <a:tc>
                  <a:txBody>
                    <a:bodyPr/>
                    <a:lstStyle/>
                    <a:p>
                      <a:pPr algn="ctr" fontAlgn="b"/>
                      <a:r>
                        <a:rPr lang="cs-CZ" sz="1100" b="1" u="none" strike="noStrike" dirty="0">
                          <a:effectLst/>
                        </a:rPr>
                        <a:t>MŠ</a:t>
                      </a:r>
                      <a:endParaRPr lang="cs-CZ" sz="1100" b="1" i="0" u="none" strike="noStrike" dirty="0">
                        <a:effectLst/>
                        <a:latin typeface="Calibri" panose="020F0502020204030204" pitchFamily="34" charset="0"/>
                      </a:endParaRPr>
                    </a:p>
                  </a:txBody>
                  <a:tcPr marL="9525" marR="9525" marT="9525" marB="0" anchor="b"/>
                </a:tc>
                <a:tc>
                  <a:txBody>
                    <a:bodyPr/>
                    <a:lstStyle/>
                    <a:p>
                      <a:pPr algn="r" fontAlgn="ctr"/>
                      <a:r>
                        <a:rPr lang="cs-CZ" sz="1100" u="none" strike="noStrike">
                          <a:effectLst/>
                        </a:rPr>
                        <a:t>8 617 871</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1 963 970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22,5806</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3 324 960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329 604</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11,0000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1 405 030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6,5120</a:t>
                      </a:r>
                      <a:endParaRPr lang="cs-CZ" sz="1100" b="0"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r" fontAlgn="ctr"/>
                      <a:r>
                        <a:rPr lang="cs-CZ" sz="1100" u="none" strike="noStrike">
                          <a:effectLst/>
                        </a:rPr>
                        <a:t>119 560</a:t>
                      </a:r>
                      <a:endParaRPr lang="cs-CZ" sz="1100" b="0" i="0" u="none" strike="noStrike">
                        <a:effectLst/>
                        <a:latin typeface="Calibri" panose="020F0502020204030204" pitchFamily="34" charset="0"/>
                      </a:endParaRPr>
                    </a:p>
                  </a:txBody>
                  <a:tcPr marL="9525" marR="9525" marT="9525" marB="0" anchor="ctr"/>
                </a:tc>
                <a:extLst>
                  <a:ext uri="{0D108BD9-81ED-4DB2-BD59-A6C34878D82A}">
                    <a16:rowId xmlns:a16="http://schemas.microsoft.com/office/drawing/2014/main" val="10005"/>
                  </a:ext>
                </a:extLst>
              </a:tr>
              <a:tr h="190500">
                <a:tc>
                  <a:txBody>
                    <a:bodyPr/>
                    <a:lstStyle/>
                    <a:p>
                      <a:pPr algn="ctr" fontAlgn="b"/>
                      <a:r>
                        <a:rPr lang="cs-CZ" sz="1100" b="1" u="none" strike="noStrike">
                          <a:effectLst/>
                        </a:rPr>
                        <a:t>ZŠ</a:t>
                      </a:r>
                      <a:endParaRPr lang="cs-CZ" sz="1100" b="1" i="0" u="none" strike="noStrike">
                        <a:effectLst/>
                        <a:latin typeface="Calibri" panose="020F0502020204030204" pitchFamily="34" charset="0"/>
                      </a:endParaRPr>
                    </a:p>
                  </a:txBody>
                  <a:tcPr marL="9525" marR="9525" marT="9525" marB="0" anchor="b"/>
                </a:tc>
                <a:tc>
                  <a:txBody>
                    <a:bodyPr/>
                    <a:lstStyle/>
                    <a:p>
                      <a:pPr algn="r" fontAlgn="ctr"/>
                      <a:r>
                        <a:rPr lang="cs-CZ" sz="1100" u="none" strike="noStrike">
                          <a:effectLst/>
                        </a:rPr>
                        <a:t>19 176 918</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5 590 004</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44,9204</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3 181 320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299 640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10,0000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1 385 829</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6,0750</a:t>
                      </a:r>
                      <a:endParaRPr lang="cs-CZ" sz="1100" b="0"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r" fontAlgn="ctr"/>
                      <a:r>
                        <a:rPr lang="cs-CZ" sz="1100" u="none" strike="noStrike" dirty="0">
                          <a:effectLst/>
                        </a:rPr>
                        <a:t>420 100</a:t>
                      </a:r>
                      <a:endParaRPr lang="cs-CZ" sz="1100" b="0"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06"/>
                  </a:ext>
                </a:extLst>
              </a:tr>
              <a:tr h="190500">
                <a:tc>
                  <a:txBody>
                    <a:bodyPr/>
                    <a:lstStyle/>
                    <a:p>
                      <a:pPr algn="ctr" fontAlgn="b"/>
                      <a:r>
                        <a:rPr lang="cs-CZ" sz="1100" b="1" u="none" strike="noStrike">
                          <a:effectLst/>
                        </a:rPr>
                        <a:t>ŠD</a:t>
                      </a:r>
                      <a:endParaRPr lang="cs-CZ" sz="1100" b="1" i="0" u="none" strike="noStrike">
                        <a:effectLst/>
                        <a:latin typeface="Calibri" panose="020F0502020204030204" pitchFamily="34" charset="0"/>
                      </a:endParaRPr>
                    </a:p>
                  </a:txBody>
                  <a:tcPr marL="9525" marR="9525" marT="9525" marB="0" anchor="b"/>
                </a:tc>
                <a:tc>
                  <a:txBody>
                    <a:bodyPr/>
                    <a:lstStyle/>
                    <a:p>
                      <a:pPr algn="r" fontAlgn="ctr"/>
                      <a:r>
                        <a:rPr lang="cs-CZ" sz="1100" u="none" strike="noStrike">
                          <a:effectLst/>
                        </a:rPr>
                        <a:t>1 548 030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197 115</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4,2500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614 818</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24 996</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2,0830</a:t>
                      </a:r>
                      <a:endParaRPr lang="cs-CZ" sz="1100" b="0"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cs-CZ" sz="1100" u="none" strike="noStrike" dirty="0">
                          <a:effectLst/>
                        </a:rPr>
                        <a:t>×</a:t>
                      </a:r>
                      <a:endParaRPr lang="cs-CZ" sz="1100" b="1"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07"/>
                  </a:ext>
                </a:extLst>
              </a:tr>
              <a:tr h="190500">
                <a:tc>
                  <a:txBody>
                    <a:bodyPr/>
                    <a:lstStyle/>
                    <a:p>
                      <a:pPr algn="ctr" fontAlgn="b"/>
                      <a:r>
                        <a:rPr lang="cs-CZ" sz="1100" b="1" u="none" strike="noStrike" dirty="0">
                          <a:effectLst/>
                        </a:rPr>
                        <a:t>SŠ</a:t>
                      </a:r>
                      <a:endParaRPr lang="cs-CZ" sz="1100" b="1" i="0" u="none" strike="noStrike" dirty="0">
                        <a:effectLst/>
                        <a:latin typeface="Calibri" panose="020F0502020204030204" pitchFamily="34" charset="0"/>
                      </a:endParaRPr>
                    </a:p>
                  </a:txBody>
                  <a:tcPr marL="9525" marR="9525" marT="9525" marB="0" anchor="b"/>
                </a:tc>
                <a:tc>
                  <a:txBody>
                    <a:bodyPr/>
                    <a:lstStyle/>
                    <a:p>
                      <a:pPr algn="r" fontAlgn="ctr"/>
                      <a:r>
                        <a:rPr lang="cs-CZ" sz="1100" u="none" strike="noStrike">
                          <a:effectLst/>
                        </a:rPr>
                        <a:t>8 807 925</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2 431 635</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19,8313</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0,0000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1 637 310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5,6475</a:t>
                      </a:r>
                      <a:endParaRPr lang="cs-CZ" sz="1100" b="0"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r" fontAlgn="ctr"/>
                      <a:r>
                        <a:rPr lang="cs-CZ" sz="1100" u="none" strike="noStrike" dirty="0">
                          <a:effectLst/>
                        </a:rPr>
                        <a:t>97 508</a:t>
                      </a:r>
                      <a:endParaRPr lang="cs-CZ" sz="1100" b="0"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08"/>
                  </a:ext>
                </a:extLst>
              </a:tr>
              <a:tr h="190500">
                <a:tc>
                  <a:txBody>
                    <a:bodyPr/>
                    <a:lstStyle/>
                    <a:p>
                      <a:pPr algn="ctr" fontAlgn="b"/>
                      <a:r>
                        <a:rPr lang="cs-CZ" sz="1100" b="1" u="none" strike="noStrike">
                          <a:effectLst/>
                        </a:rPr>
                        <a:t>Kon</a:t>
                      </a:r>
                      <a:endParaRPr lang="cs-CZ" sz="1100" b="1" i="0" u="none" strike="noStrike">
                        <a:effectLst/>
                        <a:latin typeface="Calibri" panose="020F0502020204030204" pitchFamily="34" charset="0"/>
                      </a:endParaRPr>
                    </a:p>
                  </a:txBody>
                  <a:tcPr marL="9525" marR="9525" marT="9525" marB="0" anchor="b"/>
                </a:tc>
                <a:tc>
                  <a:txBody>
                    <a:bodyPr/>
                    <a:lstStyle/>
                    <a:p>
                      <a:pPr algn="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0,0000</a:t>
                      </a:r>
                      <a:endParaRPr lang="cs-CZ" sz="1100" b="0"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0,0000</a:t>
                      </a:r>
                      <a:endParaRPr lang="cs-CZ" sz="1100" b="0"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r" fontAlgn="ctr"/>
                      <a:r>
                        <a:rPr lang="cs-CZ" sz="1100" u="none" strike="noStrike" dirty="0">
                          <a:effectLst/>
                        </a:rPr>
                        <a:t>0</a:t>
                      </a:r>
                      <a:endParaRPr lang="cs-CZ" sz="1100" b="0"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09"/>
                  </a:ext>
                </a:extLst>
              </a:tr>
              <a:tr h="190500">
                <a:tc>
                  <a:txBody>
                    <a:bodyPr/>
                    <a:lstStyle/>
                    <a:p>
                      <a:pPr algn="ctr" fontAlgn="b"/>
                      <a:r>
                        <a:rPr lang="cs-CZ" sz="1100" b="1" u="none" strike="noStrike">
                          <a:effectLst/>
                        </a:rPr>
                        <a:t>VOŠ</a:t>
                      </a:r>
                      <a:endParaRPr lang="cs-CZ" sz="1100" b="1" i="0" u="none" strike="noStrike">
                        <a:effectLst/>
                        <a:latin typeface="Calibri" panose="020F0502020204030204" pitchFamily="34" charset="0"/>
                      </a:endParaRPr>
                    </a:p>
                  </a:txBody>
                  <a:tcPr marL="9525" marR="9525" marT="9525" marB="0" anchor="b"/>
                </a:tc>
                <a:tc gridSpan="2">
                  <a:txBody>
                    <a:bodyPr/>
                    <a:lstStyle/>
                    <a:p>
                      <a:pPr algn="ctr" fontAlgn="ctr"/>
                      <a:r>
                        <a:rPr lang="cs-CZ" sz="1100" u="none" strike="noStrike">
                          <a:effectLst/>
                        </a:rPr>
                        <a:t>1 297 408</a:t>
                      </a:r>
                      <a:endParaRPr lang="cs-CZ" sz="1100" b="0" i="0" u="none" strike="noStrike">
                        <a:effectLst/>
                        <a:latin typeface="Calibri" panose="020F0502020204030204" pitchFamily="34" charset="0"/>
                      </a:endParaRPr>
                    </a:p>
                  </a:txBody>
                  <a:tcPr marL="9525" marR="9525" marT="9525" marB="0" anchor="ctr"/>
                </a:tc>
                <a:tc hMerge="1">
                  <a:txBody>
                    <a:bodyPr/>
                    <a:lstStyle/>
                    <a:p>
                      <a:endParaRPr lang="cs-CZ"/>
                    </a:p>
                  </a:txBody>
                  <a:tcPr/>
                </a:tc>
                <a:tc>
                  <a:txBody>
                    <a:bodyPr/>
                    <a:lstStyle/>
                    <a:p>
                      <a:pPr algn="r" fontAlgn="ctr"/>
                      <a:r>
                        <a:rPr lang="cs-CZ" sz="1100" u="none" strike="noStrike">
                          <a:effectLst/>
                        </a:rPr>
                        <a:t>2,4000</a:t>
                      </a:r>
                      <a:endParaRPr lang="cs-CZ" sz="1100" b="0"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156 608</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0,5402</a:t>
                      </a:r>
                      <a:endParaRPr lang="cs-CZ" sz="1100" b="0" i="0" u="none" strike="noStrike">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r" fontAlgn="ctr"/>
                      <a:r>
                        <a:rPr lang="cs-CZ" sz="1100" u="none" strike="noStrike" dirty="0">
                          <a:effectLst/>
                        </a:rPr>
                        <a:t>20 832</a:t>
                      </a:r>
                      <a:endParaRPr lang="cs-CZ" sz="1100" b="0"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10"/>
                  </a:ext>
                </a:extLst>
              </a:tr>
              <a:tr h="190500">
                <a:tc>
                  <a:txBody>
                    <a:bodyPr/>
                    <a:lstStyle/>
                    <a:p>
                      <a:pPr algn="ctr" fontAlgn="b"/>
                      <a:r>
                        <a:rPr lang="cs-CZ" sz="1100" b="1" u="none" strike="noStrike" dirty="0">
                          <a:effectLst/>
                        </a:rPr>
                        <a:t>ZUŠ</a:t>
                      </a:r>
                      <a:endParaRPr lang="cs-CZ" sz="1100" b="1" i="0" u="none" strike="noStrike" dirty="0">
                        <a:effectLst/>
                        <a:latin typeface="Calibri" panose="020F0502020204030204" pitchFamily="34" charset="0"/>
                      </a:endParaRPr>
                    </a:p>
                  </a:txBody>
                  <a:tcPr marL="9525" marR="9525" marT="9525" marB="0" anchor="b"/>
                </a:tc>
                <a:tc gridSpan="2">
                  <a:txBody>
                    <a:bodyPr/>
                    <a:lstStyle/>
                    <a:p>
                      <a:pPr algn="ct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hMerge="1">
                  <a:txBody>
                    <a:bodyPr/>
                    <a:lstStyle/>
                    <a:p>
                      <a:endParaRPr lang="cs-CZ"/>
                    </a:p>
                  </a:txBody>
                  <a:tcPr/>
                </a:tc>
                <a:tc>
                  <a:txBody>
                    <a:bodyPr/>
                    <a:lstStyle/>
                    <a:p>
                      <a:pPr algn="r" fontAlgn="ctr"/>
                      <a:r>
                        <a:rPr lang="cs-CZ" sz="1100" u="none" strike="noStrike" dirty="0">
                          <a:effectLst/>
                        </a:rPr>
                        <a:t>0,0000</a:t>
                      </a:r>
                      <a:endParaRPr lang="cs-CZ" sz="1100" b="0" i="0" u="none" strike="noStrike" dirty="0">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ctr" fontAlgn="ctr"/>
                      <a:r>
                        <a:rPr lang="cs-CZ" sz="1100" u="none" strike="noStrike">
                          <a:effectLst/>
                        </a:rPr>
                        <a:t>×</a:t>
                      </a:r>
                      <a:endParaRPr lang="cs-CZ" sz="1100" b="1"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a:effectLst/>
                        </a:rPr>
                        <a:t>0</a:t>
                      </a:r>
                      <a:endParaRPr lang="cs-CZ" sz="1100" b="0" i="0" u="none" strike="noStrike">
                        <a:effectLst/>
                        <a:latin typeface="Calibri" panose="020F0502020204030204" pitchFamily="34" charset="0"/>
                      </a:endParaRPr>
                    </a:p>
                  </a:txBody>
                  <a:tcPr marL="9525" marR="9525" marT="9525" marB="0" anchor="ctr"/>
                </a:tc>
                <a:tc>
                  <a:txBody>
                    <a:bodyPr/>
                    <a:lstStyle/>
                    <a:p>
                      <a:pPr algn="r" fontAlgn="ctr"/>
                      <a:r>
                        <a:rPr lang="cs-CZ" sz="1100" u="none" strike="noStrike" dirty="0">
                          <a:effectLst/>
                        </a:rPr>
                        <a:t>0,0000</a:t>
                      </a:r>
                      <a:endParaRPr lang="cs-CZ" sz="1100" b="0" i="0" u="none" strike="noStrike" dirty="0">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r" fontAlgn="ctr"/>
                      <a:r>
                        <a:rPr lang="cs-CZ" sz="1100" u="none" strike="noStrike" dirty="0">
                          <a:effectLst/>
                        </a:rPr>
                        <a:t>0</a:t>
                      </a:r>
                      <a:endParaRPr lang="cs-CZ" sz="1100" b="0" i="0" u="none" strike="noStrike" dirty="0">
                        <a:effectLst/>
                        <a:latin typeface="Calibri" panose="020F0502020204030204" pitchFamily="34" charset="0"/>
                      </a:endParaRPr>
                    </a:p>
                  </a:txBody>
                  <a:tcPr marL="9525" marR="9525" marT="9525" marB="0" anchor="ctr"/>
                </a:tc>
                <a:extLst>
                  <a:ext uri="{0D108BD9-81ED-4DB2-BD59-A6C34878D82A}">
                    <a16:rowId xmlns:a16="http://schemas.microsoft.com/office/drawing/2014/main" val="10011"/>
                  </a:ext>
                </a:extLst>
              </a:tr>
            </a:tbl>
          </a:graphicData>
        </a:graphic>
      </p:graphicFrame>
      <p:sp>
        <p:nvSpPr>
          <p:cNvPr id="6" name="Šipka dolů 5"/>
          <p:cNvSpPr/>
          <p:nvPr/>
        </p:nvSpPr>
        <p:spPr>
          <a:xfrm>
            <a:off x="7537988" y="1594388"/>
            <a:ext cx="792088" cy="669333"/>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TextovéPole 6"/>
          <p:cNvSpPr txBox="1"/>
          <p:nvPr/>
        </p:nvSpPr>
        <p:spPr>
          <a:xfrm>
            <a:off x="8100878" y="1531874"/>
            <a:ext cx="2157898" cy="369332"/>
          </a:xfrm>
          <a:prstGeom prst="rect">
            <a:avLst/>
          </a:prstGeom>
          <a:noFill/>
        </p:spPr>
        <p:txBody>
          <a:bodyPr wrap="none" rtlCol="0">
            <a:spAutoFit/>
          </a:bodyPr>
          <a:lstStyle/>
          <a:p>
            <a:r>
              <a:rPr lang="cs-CZ" dirty="0"/>
              <a:t>dílčí limity počtu NPZ</a:t>
            </a:r>
          </a:p>
        </p:txBody>
      </p:sp>
      <p:sp>
        <p:nvSpPr>
          <p:cNvPr id="8" name="Zaoblený obdélník 7"/>
          <p:cNvSpPr/>
          <p:nvPr/>
        </p:nvSpPr>
        <p:spPr>
          <a:xfrm>
            <a:off x="2425420" y="3532660"/>
            <a:ext cx="576064" cy="40446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aoblený obdélník 8"/>
          <p:cNvSpPr/>
          <p:nvPr/>
        </p:nvSpPr>
        <p:spPr>
          <a:xfrm>
            <a:off x="2425420" y="4153150"/>
            <a:ext cx="576064" cy="14401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TextovéPole 9"/>
          <p:cNvSpPr txBox="1"/>
          <p:nvPr/>
        </p:nvSpPr>
        <p:spPr>
          <a:xfrm>
            <a:off x="1092831" y="3845373"/>
            <a:ext cx="747320" cy="307777"/>
          </a:xfrm>
          <a:prstGeom prst="rect">
            <a:avLst/>
          </a:prstGeom>
          <a:noFill/>
        </p:spPr>
        <p:txBody>
          <a:bodyPr wrap="none" rtlCol="0">
            <a:spAutoFit/>
          </a:bodyPr>
          <a:lstStyle/>
          <a:p>
            <a:r>
              <a:rPr lang="cs-CZ" sz="1400" dirty="0"/>
              <a:t>na třídy</a:t>
            </a:r>
          </a:p>
        </p:txBody>
      </p:sp>
      <p:cxnSp>
        <p:nvCxnSpPr>
          <p:cNvPr id="11" name="Přímá spojnice se šipkou 10"/>
          <p:cNvCxnSpPr>
            <a:stCxn id="10" idx="3"/>
            <a:endCxn id="8" idx="1"/>
          </p:cNvCxnSpPr>
          <p:nvPr/>
        </p:nvCxnSpPr>
        <p:spPr>
          <a:xfrm flipV="1">
            <a:off x="1840151" y="3734893"/>
            <a:ext cx="585269" cy="264369"/>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10" idx="3"/>
            <a:endCxn id="9" idx="1"/>
          </p:cNvCxnSpPr>
          <p:nvPr/>
        </p:nvCxnSpPr>
        <p:spPr>
          <a:xfrm>
            <a:off x="1840151" y="3999262"/>
            <a:ext cx="585269" cy="225896"/>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Zaoblený obdélník 12"/>
          <p:cNvSpPr/>
          <p:nvPr/>
        </p:nvSpPr>
        <p:spPr>
          <a:xfrm>
            <a:off x="2425420" y="4346871"/>
            <a:ext cx="576064" cy="310335"/>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TextovéPole 13"/>
          <p:cNvSpPr txBox="1"/>
          <p:nvPr/>
        </p:nvSpPr>
        <p:spPr>
          <a:xfrm>
            <a:off x="1092831" y="4240428"/>
            <a:ext cx="1178912" cy="523220"/>
          </a:xfrm>
          <a:prstGeom prst="rect">
            <a:avLst/>
          </a:prstGeom>
          <a:noFill/>
        </p:spPr>
        <p:txBody>
          <a:bodyPr wrap="none" rtlCol="0">
            <a:spAutoFit/>
          </a:bodyPr>
          <a:lstStyle/>
          <a:p>
            <a:r>
              <a:rPr lang="cs-CZ" sz="1400" dirty="0"/>
              <a:t>na žáka nebo </a:t>
            </a:r>
            <a:br>
              <a:rPr lang="cs-CZ" sz="1400" dirty="0"/>
            </a:br>
            <a:r>
              <a:rPr lang="cs-CZ" sz="1400" dirty="0"/>
              <a:t>studenta</a:t>
            </a:r>
          </a:p>
        </p:txBody>
      </p:sp>
      <p:cxnSp>
        <p:nvCxnSpPr>
          <p:cNvPr id="15" name="Přímá spojnice se šipkou 14"/>
          <p:cNvCxnSpPr/>
          <p:nvPr/>
        </p:nvCxnSpPr>
        <p:spPr>
          <a:xfrm flipV="1">
            <a:off x="1880138" y="4502038"/>
            <a:ext cx="545282" cy="92183"/>
          </a:xfrm>
          <a:prstGeom prst="straightConnector1">
            <a:avLst/>
          </a:prstGeom>
          <a:ln w="254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2353412" y="3145039"/>
            <a:ext cx="720080" cy="213346"/>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 name="TextovéPole 16"/>
          <p:cNvSpPr txBox="1"/>
          <p:nvPr/>
        </p:nvSpPr>
        <p:spPr>
          <a:xfrm>
            <a:off x="1073401" y="2777160"/>
            <a:ext cx="1135375" cy="307777"/>
          </a:xfrm>
          <a:prstGeom prst="rect">
            <a:avLst/>
          </a:prstGeom>
          <a:noFill/>
        </p:spPr>
        <p:txBody>
          <a:bodyPr wrap="none" rtlCol="0">
            <a:spAutoFit/>
          </a:bodyPr>
          <a:lstStyle/>
          <a:p>
            <a:r>
              <a:rPr lang="cs-CZ" sz="1400" dirty="0"/>
              <a:t>na ředitelství</a:t>
            </a:r>
          </a:p>
        </p:txBody>
      </p:sp>
      <p:cxnSp>
        <p:nvCxnSpPr>
          <p:cNvPr id="18" name="Přímá spojnice se šipkou 17"/>
          <p:cNvCxnSpPr>
            <a:endCxn id="16" idx="1"/>
          </p:cNvCxnSpPr>
          <p:nvPr/>
        </p:nvCxnSpPr>
        <p:spPr>
          <a:xfrm>
            <a:off x="2187012" y="2938886"/>
            <a:ext cx="166400" cy="312826"/>
          </a:xfrm>
          <a:prstGeom prst="straightConnector1">
            <a:avLst/>
          </a:prstGeom>
          <a:ln w="254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 name="Zaoblený obdélník 18"/>
          <p:cNvSpPr/>
          <p:nvPr/>
        </p:nvSpPr>
        <p:spPr>
          <a:xfrm>
            <a:off x="2353954" y="3370966"/>
            <a:ext cx="720080" cy="15762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TextovéPole 19"/>
          <p:cNvSpPr txBox="1"/>
          <p:nvPr/>
        </p:nvSpPr>
        <p:spPr>
          <a:xfrm>
            <a:off x="1073401" y="3270246"/>
            <a:ext cx="1154290" cy="307777"/>
          </a:xfrm>
          <a:prstGeom prst="rect">
            <a:avLst/>
          </a:prstGeom>
          <a:noFill/>
        </p:spPr>
        <p:txBody>
          <a:bodyPr wrap="none" rtlCol="0">
            <a:spAutoFit/>
          </a:bodyPr>
          <a:lstStyle/>
          <a:p>
            <a:r>
              <a:rPr lang="cs-CZ" sz="1400" dirty="0"/>
              <a:t>na pracoviště</a:t>
            </a:r>
          </a:p>
        </p:txBody>
      </p:sp>
      <p:cxnSp>
        <p:nvCxnSpPr>
          <p:cNvPr id="21" name="Přímá spojnice se šipkou 20"/>
          <p:cNvCxnSpPr>
            <a:endCxn id="19" idx="1"/>
          </p:cNvCxnSpPr>
          <p:nvPr/>
        </p:nvCxnSpPr>
        <p:spPr>
          <a:xfrm>
            <a:off x="2167392" y="3411705"/>
            <a:ext cx="186562" cy="380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ovéPole 21"/>
          <p:cNvSpPr txBox="1"/>
          <p:nvPr/>
        </p:nvSpPr>
        <p:spPr>
          <a:xfrm>
            <a:off x="1073401" y="5339539"/>
            <a:ext cx="7774179" cy="400110"/>
          </a:xfrm>
          <a:prstGeom prst="rect">
            <a:avLst/>
          </a:prstGeom>
          <a:noFill/>
        </p:spPr>
        <p:txBody>
          <a:bodyPr wrap="none" rtlCol="0">
            <a:spAutoFit/>
          </a:bodyPr>
          <a:lstStyle/>
          <a:p>
            <a:r>
              <a:rPr lang="cs-CZ" sz="2000" dirty="0"/>
              <a:t>limit NPZ  školy = Ředitelství + Pracoviště + třídy + na žáka nebo studenta </a:t>
            </a:r>
          </a:p>
        </p:txBody>
      </p:sp>
    </p:spTree>
    <p:extLst>
      <p:ext uri="{BB962C8B-B14F-4D97-AF65-F5344CB8AC3E}">
        <p14:creationId xmlns:p14="http://schemas.microsoft.com/office/powerpoint/2010/main" val="28225323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Školy nerozdělují limity NPZ připadající na činnost školy (stanovuje MŠMT) a limity NPZ připadající na činnost školských zařízení (stanovuje místně příslušný KÚ)</a:t>
            </a:r>
            <a:br>
              <a:rPr lang="cs-CZ" dirty="0"/>
            </a:br>
            <a:endParaRPr lang="cs-CZ" dirty="0"/>
          </a:p>
        </p:txBody>
      </p:sp>
      <p:sp>
        <p:nvSpPr>
          <p:cNvPr id="3" name="Zástupný symbol pro obsah 2"/>
          <p:cNvSpPr>
            <a:spLocks noGrp="1"/>
          </p:cNvSpPr>
          <p:nvPr>
            <p:ph idx="1"/>
          </p:nvPr>
        </p:nvSpPr>
        <p:spPr>
          <a:xfrm>
            <a:off x="729599" y="1825625"/>
            <a:ext cx="10515600" cy="1041143"/>
          </a:xfrm>
        </p:spPr>
        <p:txBody>
          <a:bodyPr/>
          <a:lstStyle/>
          <a:p>
            <a:r>
              <a:rPr lang="cs-CZ" dirty="0"/>
              <a:t>Ze zveřejněných údajů není možné zjistit zejména částku připadající na činnost školských zařízení (mezi která patří zejména školní jídelny, domovy mládeže, apod.), neboť prostředky na tyto činnosti bude rozdělovat až příslušný krajský úřad prostřednictvím krajských normativů na přelomu března a dubna.</a:t>
            </a:r>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42</a:t>
            </a:fld>
            <a:endParaRPr lang="cs-CZ" dirty="0"/>
          </a:p>
        </p:txBody>
      </p:sp>
      <p:sp>
        <p:nvSpPr>
          <p:cNvPr id="5" name="Nadpis 1"/>
          <p:cNvSpPr txBox="1">
            <a:spLocks/>
          </p:cNvSpPr>
          <p:nvPr/>
        </p:nvSpPr>
        <p:spPr>
          <a:xfrm>
            <a:off x="729600" y="3069679"/>
            <a:ext cx="10838169" cy="622138"/>
          </a:xfrm>
          <a:prstGeom prst="rect">
            <a:avLst/>
          </a:prstGeom>
        </p:spPr>
        <p:txBody>
          <a:bodyPr vert="horz" lIns="0" tIns="0" rIns="0" bIns="0" rtlCol="0" anchor="t" anchorCtr="0">
            <a:normAutofit fontScale="90000" lnSpcReduction="20000"/>
          </a:bodyPr>
          <a:lst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a:lstStyle>
          <a:p>
            <a:r>
              <a:rPr lang="cs-CZ" dirty="0"/>
              <a:t>Dotazy na chybějící úvazky v počtu NPZ nad rámec činnosti školy</a:t>
            </a:r>
          </a:p>
          <a:p>
            <a:br>
              <a:rPr lang="cs-CZ" dirty="0"/>
            </a:br>
            <a:endParaRPr lang="cs-CZ" dirty="0"/>
          </a:p>
        </p:txBody>
      </p:sp>
      <p:sp>
        <p:nvSpPr>
          <p:cNvPr id="6" name="Zástupný symbol pro obsah 2"/>
          <p:cNvSpPr txBox="1">
            <a:spLocks/>
          </p:cNvSpPr>
          <p:nvPr/>
        </p:nvSpPr>
        <p:spPr>
          <a:xfrm>
            <a:off x="729599" y="3491772"/>
            <a:ext cx="10515600" cy="2440169"/>
          </a:xfrm>
          <a:prstGeom prst="rect">
            <a:avLst/>
          </a:prstGeom>
        </p:spPr>
        <p:txBody>
          <a:bodyPr vert="horz" lIns="0" tIns="0" rIns="0" bIns="0" rtlCol="0">
            <a:no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108000" indent="0" algn="l" defTabSz="914400" rtl="0" eaLnBrk="1" latinLnBrk="0" hangingPunct="1">
              <a:lnSpc>
                <a:spcPct val="100000"/>
              </a:lnSpc>
              <a:spcBef>
                <a:spcPts val="0"/>
              </a:spcBef>
              <a:spcAft>
                <a:spcPts val="0"/>
              </a:spcAft>
              <a:buClr>
                <a:srgbClr val="428D96"/>
              </a:buClr>
              <a:buFont typeface="Calibri Light" panose="020F0302020204030204" pitchFamily="34" charset="0"/>
              <a:buNone/>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lang="cs-CZ" sz="1900" kern="1200" baseline="0" dirty="0" smtClean="0">
                <a:solidFill>
                  <a:schemeClr val="tx1"/>
                </a:solidFill>
                <a:latin typeface="Calibri Light" panose="020F0302020204030204" pitchFamily="34" charset="0"/>
                <a:ea typeface="+mn-ea"/>
                <a:cs typeface="+mn-cs"/>
              </a:defRPr>
            </a:lvl4pPr>
            <a:lvl5pPr marL="432000" indent="0" algn="l" defTabSz="914400" rtl="0" eaLnBrk="1" latinLnBrk="0" hangingPunct="1">
              <a:lnSpc>
                <a:spcPct val="100000"/>
              </a:lnSpc>
              <a:spcBef>
                <a:spcPts val="0"/>
              </a:spcBef>
              <a:buFont typeface="Arial" panose="020B0604020202020204" pitchFamily="34" charset="0"/>
              <a:buNone/>
              <a:defRPr sz="1900" kern="1200" baseline="0">
                <a:solidFill>
                  <a:schemeClr val="tx1"/>
                </a:solidFill>
                <a:latin typeface="Calibri Light" panose="020F0302020204030204" pitchFamily="34" charset="0"/>
                <a:ea typeface="+mn-ea"/>
                <a:cs typeface="+mn-cs"/>
              </a:defRPr>
            </a:lvl5pPr>
            <a:lvl6pPr marL="1260000" indent="-228600" algn="l" defTabSz="914400" rtl="0" eaLnBrk="1" latinLnBrk="0" hangingPunct="1">
              <a:lnSpc>
                <a:spcPct val="90000"/>
              </a:lnSpc>
              <a:spcBef>
                <a:spcPts val="500"/>
              </a:spcBef>
              <a:buFont typeface="Arial" panose="020B0604020202020204" pitchFamily="34" charset="0"/>
              <a:buChar char="•"/>
              <a:defRPr lang="cs-CZ" sz="1900" b="0" kern="1200" dirty="0" smtClean="0">
                <a:solidFill>
                  <a:schemeClr val="tx1"/>
                </a:solidFill>
                <a:latin typeface="+mj-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dirty="0"/>
              <a:t>Pokud zaměstnáváte i další NPZ (nad rámec limitu od MŠMT a dále na rámec limitu, který obdržíte od KÚ na činnost školských zařízení) – např. směrem k doplňkové činnosti, ke správě majetku apod. je potřeba toto řešit se zřizovatelem. </a:t>
            </a:r>
          </a:p>
          <a:p>
            <a:r>
              <a:rPr lang="cs-CZ" dirty="0"/>
              <a:t>V případě, že zaměstnáváte NPZ na zajištění činnosti střední školy v oblasti praktického vyučování, kterou jako škola sami vykonáváte – a to nad stanovený limit na činnost školy, je možné se s tímto obrátit na příslušný KÚ a řešit tento konkrétní nedostatek NPZ prostřednictvím rezervy KÚ.</a:t>
            </a:r>
          </a:p>
          <a:p>
            <a:endParaRPr lang="cs-CZ" dirty="0"/>
          </a:p>
        </p:txBody>
      </p:sp>
    </p:spTree>
    <p:extLst>
      <p:ext uri="{BB962C8B-B14F-4D97-AF65-F5344CB8AC3E}">
        <p14:creationId xmlns:p14="http://schemas.microsoft.com/office/powerpoint/2010/main" val="25173325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Chybně vykázané údaje s dopadem na výpočet limitu počtu NPZ (často se stává </a:t>
            </a:r>
            <a:br>
              <a:rPr lang="cs-CZ" dirty="0"/>
            </a:br>
            <a:r>
              <a:rPr lang="cs-CZ" dirty="0"/>
              <a:t>u dalšího pracoviště)</a:t>
            </a:r>
            <a:br>
              <a:rPr lang="cs-CZ" dirty="0"/>
            </a:br>
            <a:endParaRPr lang="cs-CZ" dirty="0"/>
          </a:p>
        </p:txBody>
      </p:sp>
      <p:sp>
        <p:nvSpPr>
          <p:cNvPr id="3" name="Zástupný symbol pro obsah 2"/>
          <p:cNvSpPr>
            <a:spLocks noGrp="1"/>
          </p:cNvSpPr>
          <p:nvPr>
            <p:ph idx="1"/>
          </p:nvPr>
        </p:nvSpPr>
        <p:spPr/>
        <p:txBody>
          <a:bodyPr/>
          <a:lstStyle/>
          <a:p>
            <a:r>
              <a:rPr lang="cs-CZ" dirty="0"/>
              <a:t>Zkontrolovat zjištění ekonomickými pracovníky školy.</a:t>
            </a:r>
          </a:p>
          <a:p>
            <a:r>
              <a:rPr lang="cs-CZ" dirty="0"/>
              <a:t>Při zjištění a ověření chybně vykázaných údajů neprodleně kontaktovat místně příslušnou obec </a:t>
            </a:r>
            <a:br>
              <a:rPr lang="cs-CZ" dirty="0"/>
            </a:br>
            <a:r>
              <a:rPr lang="cs-CZ" dirty="0"/>
              <a:t>s rozšířenou působností v případě škol a školních družin zřizovaných obcí nebo svazkem obcí (v případě škol zřizovaných krajem je pak třeba kontaktovat přímo místně příslušný krajský úřad).</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43</a:t>
            </a:fld>
            <a:endParaRPr lang="cs-CZ" dirty="0"/>
          </a:p>
        </p:txBody>
      </p:sp>
    </p:spTree>
    <p:extLst>
      <p:ext uri="{BB962C8B-B14F-4D97-AF65-F5344CB8AC3E}">
        <p14:creationId xmlns:p14="http://schemas.microsoft.com/office/powerpoint/2010/main" val="34382350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Souhrnné informace k NPZ</a:t>
            </a:r>
            <a:br>
              <a:rPr lang="cs-CZ" dirty="0"/>
            </a:br>
            <a:endParaRPr lang="cs-CZ" dirty="0"/>
          </a:p>
        </p:txBody>
      </p:sp>
      <p:sp>
        <p:nvSpPr>
          <p:cNvPr id="3" name="Zástupný symbol pro obsah 2"/>
          <p:cNvSpPr>
            <a:spLocks noGrp="1"/>
          </p:cNvSpPr>
          <p:nvPr>
            <p:ph idx="1"/>
          </p:nvPr>
        </p:nvSpPr>
        <p:spPr/>
        <p:txBody>
          <a:bodyPr/>
          <a:lstStyle/>
          <a:p>
            <a:r>
              <a:rPr lang="cs-CZ" dirty="0"/>
              <a:t>Uvedené výpočty jsou pouze vnitřní konstrukcí pro výpočet celkového úvazku NPZ.</a:t>
            </a:r>
          </a:p>
          <a:p>
            <a:r>
              <a:rPr lang="cs-CZ" dirty="0"/>
              <a:t>Finanční prostředky a limit zaměstnanců jsou poskytnuty bez vnitřního členění a bez ohledu na skutečný stav – vychází se pouze z vykázaného počtu tříd, pracovišť a žáků.</a:t>
            </a:r>
          </a:p>
          <a:p>
            <a:r>
              <a:rPr lang="cs-CZ" dirty="0"/>
              <a:t>Celkový objem finančních prostředků respektuje různou náročnost parametrů (Ř, P, T) na výši platové třídy.</a:t>
            </a:r>
          </a:p>
          <a:p>
            <a:r>
              <a:rPr lang="cs-CZ" dirty="0"/>
              <a:t>Konkrétní rozdělení je vždy v kompetenci ředitele školy.</a:t>
            </a:r>
          </a:p>
          <a:p>
            <a:r>
              <a:rPr lang="cs-CZ" dirty="0"/>
              <a:t>V případě škol s povolenou výjimkou z počtu žáků ve třídě, je limit úvazku NPZ úměrně krácen v poměru k min. počtu žáků ve třídě ve stanoveném právním předpise.</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44</a:t>
            </a:fld>
            <a:endParaRPr lang="cs-CZ" dirty="0"/>
          </a:p>
        </p:txBody>
      </p:sp>
    </p:spTree>
    <p:extLst>
      <p:ext uri="{BB962C8B-B14F-4D97-AF65-F5344CB8AC3E}">
        <p14:creationId xmlns:p14="http://schemas.microsoft.com/office/powerpoint/2010/main" val="27533684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sz="3600" dirty="0"/>
              <a:t>Rozvojový program </a:t>
            </a:r>
            <a:r>
              <a:rPr lang="cs-CZ" sz="3600" dirty="0" err="1"/>
              <a:t>PHmax</a:t>
            </a:r>
            <a:br>
              <a:rPr lang="cs-CZ" dirty="0"/>
            </a:br>
            <a:br>
              <a:rPr lang="cs-CZ" dirty="0"/>
            </a:br>
            <a:r>
              <a:rPr lang="cs-CZ" sz="3000" dirty="0" err="1"/>
              <a:t>Webinář</a:t>
            </a:r>
            <a:r>
              <a:rPr lang="cs-CZ" sz="3000" dirty="0"/>
              <a:t> pro ředitele škol a školních družin</a:t>
            </a:r>
          </a:p>
        </p:txBody>
      </p:sp>
    </p:spTree>
    <p:extLst>
      <p:ext uri="{BB962C8B-B14F-4D97-AF65-F5344CB8AC3E}">
        <p14:creationId xmlns:p14="http://schemas.microsoft.com/office/powerpoint/2010/main" val="10116152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466343"/>
            <a:ext cx="10838169" cy="622138"/>
          </a:xfrm>
        </p:spPr>
        <p:txBody>
          <a:bodyPr/>
          <a:lstStyle/>
          <a:p>
            <a:r>
              <a:rPr lang="cs-CZ" dirty="0"/>
              <a:t>Rozvojový program </a:t>
            </a:r>
            <a:r>
              <a:rPr lang="cs-CZ" dirty="0" err="1"/>
              <a:t>PHmax</a:t>
            </a:r>
            <a:br>
              <a:rPr lang="cs-CZ" dirty="0"/>
            </a:br>
            <a:endParaRPr lang="cs-CZ" dirty="0"/>
          </a:p>
        </p:txBody>
      </p:sp>
      <p:sp>
        <p:nvSpPr>
          <p:cNvPr id="3" name="Zástupný symbol pro obsah 2"/>
          <p:cNvSpPr>
            <a:spLocks noGrp="1"/>
          </p:cNvSpPr>
          <p:nvPr>
            <p:ph idx="1"/>
          </p:nvPr>
        </p:nvSpPr>
        <p:spPr>
          <a:xfrm>
            <a:off x="729600" y="907350"/>
            <a:ext cx="10515600" cy="4351338"/>
          </a:xfrm>
        </p:spPr>
        <p:txBody>
          <a:bodyPr/>
          <a:lstStyle/>
          <a:p>
            <a:pPr marL="108000" indent="0">
              <a:buNone/>
            </a:pPr>
            <a:r>
              <a:rPr lang="cs-CZ" b="1" dirty="0"/>
              <a:t>Podpora financování přímé pedagogické činnosti učitelů do nároku </a:t>
            </a:r>
            <a:r>
              <a:rPr lang="cs-CZ" b="1" dirty="0" err="1"/>
              <a:t>PHmax</a:t>
            </a:r>
            <a:r>
              <a:rPr lang="cs-CZ" b="1" dirty="0"/>
              <a:t> mateřských, základních,  středních škol a konzervatoří</a:t>
            </a:r>
          </a:p>
          <a:p>
            <a:pPr marL="108000" indent="0">
              <a:buNone/>
            </a:pPr>
            <a:r>
              <a:rPr lang="cs-CZ" b="1" dirty="0"/>
              <a:t>Období:	</a:t>
            </a:r>
            <a:r>
              <a:rPr lang="cs-CZ" dirty="0"/>
              <a:t>	1. 9. 2020 – 31. 12. 2020</a:t>
            </a:r>
          </a:p>
          <a:p>
            <a:pPr marL="108000" indent="0">
              <a:buNone/>
            </a:pPr>
            <a:r>
              <a:rPr lang="cs-CZ" b="1" dirty="0"/>
              <a:t>Žadatel:	</a:t>
            </a:r>
            <a:r>
              <a:rPr lang="cs-CZ" dirty="0"/>
              <a:t>	kraj, hl. město Praha</a:t>
            </a:r>
          </a:p>
          <a:p>
            <a:pPr marL="108000" indent="0">
              <a:buNone/>
            </a:pPr>
            <a:r>
              <a:rPr lang="cs-CZ" b="1" dirty="0"/>
              <a:t>Určeno pro:</a:t>
            </a:r>
            <a:r>
              <a:rPr lang="cs-CZ" dirty="0"/>
              <a:t>	právnické osoby vykonávající činnost MŠ, ZŠ, SŠ a konzervatoře</a:t>
            </a:r>
          </a:p>
          <a:p>
            <a:pPr marL="108000" indent="0">
              <a:buNone/>
            </a:pPr>
            <a:r>
              <a:rPr lang="cs-CZ" b="1" dirty="0"/>
              <a:t>Zřizovatel:</a:t>
            </a:r>
            <a:r>
              <a:rPr lang="cs-CZ" dirty="0"/>
              <a:t>	kraj, obec nebo dobrovolný svazek obcí</a:t>
            </a:r>
          </a:p>
          <a:p>
            <a:pPr marL="108000" indent="0">
              <a:buNone/>
            </a:pPr>
            <a:r>
              <a:rPr lang="cs-CZ" b="1" dirty="0"/>
              <a:t>Termín vyhlášení:	</a:t>
            </a:r>
            <a:r>
              <a:rPr lang="cs-CZ" dirty="0"/>
              <a:t>květen 2020</a:t>
            </a:r>
          </a:p>
          <a:p>
            <a:pPr marL="108000" indent="0">
              <a:buNone/>
            </a:pPr>
            <a:r>
              <a:rPr lang="cs-CZ" b="1" dirty="0"/>
              <a:t>Modul A – MŠ, Modul B - ZŠ</a:t>
            </a:r>
          </a:p>
          <a:p>
            <a:r>
              <a:rPr lang="cs-CZ" dirty="0"/>
              <a:t>Právnické osoby zašlou žádosti místně příslušným krajským úřadům a v Praze Magistrátu hlavního města Prahy do 15. 7. 2020.</a:t>
            </a:r>
          </a:p>
          <a:p>
            <a:r>
              <a:rPr lang="cs-CZ" dirty="0"/>
              <a:t>Lhůta pro podání žádosti bude stanovena do 30. 7. 2020.</a:t>
            </a:r>
          </a:p>
          <a:p>
            <a:pPr marL="108000" indent="0">
              <a:buNone/>
            </a:pPr>
            <a:r>
              <a:rPr lang="cs-CZ" b="1" dirty="0"/>
              <a:t>Modulu C – SŠ, konzervatoře</a:t>
            </a:r>
          </a:p>
          <a:p>
            <a:r>
              <a:rPr lang="cs-CZ" dirty="0"/>
              <a:t>Právnické osoby zašlou žádosti místně příslušným krajským úřadům </a:t>
            </a:r>
            <a:br>
              <a:rPr lang="cs-CZ" dirty="0"/>
            </a:br>
            <a:r>
              <a:rPr lang="cs-CZ" dirty="0"/>
              <a:t>a v Praze Magistrátu hlavního města Prahy do 15. 8. 2020.</a:t>
            </a:r>
          </a:p>
          <a:p>
            <a:r>
              <a:rPr lang="cs-CZ" dirty="0"/>
              <a:t>Lhůta pro podání žádosti bude stanovena do 31. 8. 2020.</a:t>
            </a:r>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46</a:t>
            </a:fld>
            <a:endParaRPr lang="cs-CZ" dirty="0"/>
          </a:p>
        </p:txBody>
      </p:sp>
    </p:spTree>
    <p:extLst>
      <p:ext uri="{BB962C8B-B14F-4D97-AF65-F5344CB8AC3E}">
        <p14:creationId xmlns:p14="http://schemas.microsoft.com/office/powerpoint/2010/main" val="13918247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Cíl rozvojového programu</a:t>
            </a:r>
            <a:br>
              <a:rPr lang="cs-CZ" dirty="0"/>
            </a:br>
            <a:endParaRPr lang="cs-CZ" dirty="0"/>
          </a:p>
        </p:txBody>
      </p:sp>
      <p:sp>
        <p:nvSpPr>
          <p:cNvPr id="3" name="Zástupný symbol pro obsah 2"/>
          <p:cNvSpPr>
            <a:spLocks noGrp="1"/>
          </p:cNvSpPr>
          <p:nvPr>
            <p:ph idx="1"/>
          </p:nvPr>
        </p:nvSpPr>
        <p:spPr>
          <a:xfrm>
            <a:off x="407031" y="1309607"/>
            <a:ext cx="10838169" cy="4487648"/>
          </a:xfrm>
        </p:spPr>
        <p:txBody>
          <a:bodyPr/>
          <a:lstStyle/>
          <a:p>
            <a:pPr marL="108000" indent="0" algn="just">
              <a:buNone/>
            </a:pPr>
            <a:r>
              <a:rPr lang="cs-CZ" b="1" dirty="0"/>
              <a:t>Dofinancování rozdílu mezi úvazky potřebnými k zajištění přímé pedagogické činnosti učitelů škol a předpokládanými úvazky učitelů škol stanovenými k 30. 9. 2020 v důsledku úprav organizace vzdělávání ve třídách vykázaných k 30. 9. 2019; konkrétně pak:</a:t>
            </a:r>
          </a:p>
          <a:p>
            <a:r>
              <a:rPr lang="cs-CZ" b="1" dirty="0"/>
              <a:t>MŠ: </a:t>
            </a:r>
            <a:r>
              <a:rPr lang="cs-CZ" dirty="0"/>
              <a:t>Poskytnutí prostředků na zajištění přímé pedagogické činnosti při navýšení úvazků pedagogických pracovníků v souvislosti s úpravami organizace vzdělávání (prodloužení provozu) podle vyhlášky </a:t>
            </a:r>
            <a:br>
              <a:rPr lang="cs-CZ" dirty="0"/>
            </a:br>
            <a:r>
              <a:rPr lang="cs-CZ" dirty="0"/>
              <a:t>č. 14/2005 Sb.</a:t>
            </a:r>
          </a:p>
          <a:p>
            <a:r>
              <a:rPr lang="cs-CZ" b="1" dirty="0"/>
              <a:t>ZŠ, SŠ a konzervatoř: </a:t>
            </a:r>
            <a:r>
              <a:rPr lang="cs-CZ" dirty="0"/>
              <a:t>Podpořit </a:t>
            </a:r>
            <a:r>
              <a:rPr lang="cs-CZ" b="1" dirty="0"/>
              <a:t>z</a:t>
            </a:r>
            <a:r>
              <a:rPr lang="cs-CZ" dirty="0"/>
              <a:t>výšení kvality základního vzdělávání, středního vzdělávání včetně vzdělávání </a:t>
            </a:r>
            <a:br>
              <a:rPr lang="cs-CZ" dirty="0"/>
            </a:br>
            <a:r>
              <a:rPr lang="cs-CZ" dirty="0"/>
              <a:t>v konzervatoři využitím vyššího rozsahu vzdělávání (např. zvýšenou mírou dělení hodin) v souladu </a:t>
            </a:r>
            <a:br>
              <a:rPr lang="cs-CZ" dirty="0"/>
            </a:br>
            <a:r>
              <a:rPr lang="cs-CZ" dirty="0"/>
              <a:t>s NV č. 123/2018 Sb. </a:t>
            </a:r>
            <a:br>
              <a:rPr lang="cs-CZ" dirty="0"/>
            </a:br>
            <a:r>
              <a:rPr lang="cs-CZ" dirty="0"/>
              <a:t>Z programu bude podpořeno navýšení počtu úvazků pedagogických pracovníků ve školním roce 2020/2021 oproti školnímu roku 2019/2020.</a:t>
            </a:r>
          </a:p>
          <a:p>
            <a:pPr marL="108000" indent="0">
              <a:buNone/>
            </a:pPr>
            <a:r>
              <a:rPr lang="cs-CZ" b="1" dirty="0"/>
              <a:t>Nezapočítává změna počtu pedagogických pracovníků v souvislosti se změnou výkonů. </a:t>
            </a:r>
            <a:br>
              <a:rPr lang="cs-CZ" b="1" dirty="0"/>
            </a:br>
            <a:r>
              <a:rPr lang="cs-CZ" b="1" dirty="0"/>
              <a:t>Využití prostředků rozvojového programu bude možné pouze do výše </a:t>
            </a:r>
            <a:r>
              <a:rPr lang="cs-CZ" b="1" dirty="0" err="1"/>
              <a:t>PHmax</a:t>
            </a:r>
            <a:r>
              <a:rPr lang="cs-CZ" b="1" dirty="0"/>
              <a:t>, kterého škola dosáhne v rámci </a:t>
            </a:r>
            <a:br>
              <a:rPr lang="cs-CZ" b="1" dirty="0"/>
            </a:br>
            <a:r>
              <a:rPr lang="cs-CZ" b="1" dirty="0"/>
              <a:t>organizačních změn vykázaných k 30. 9. 2020.</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47</a:t>
            </a:fld>
            <a:endParaRPr lang="cs-CZ" dirty="0"/>
          </a:p>
        </p:txBody>
      </p:sp>
    </p:spTree>
    <p:extLst>
      <p:ext uri="{BB962C8B-B14F-4D97-AF65-F5344CB8AC3E}">
        <p14:creationId xmlns:p14="http://schemas.microsoft.com/office/powerpoint/2010/main" val="37352989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br>
              <a:rPr lang="cs-CZ" dirty="0"/>
            </a:br>
            <a:br>
              <a:rPr lang="cs-CZ" dirty="0"/>
            </a:br>
            <a:r>
              <a:rPr lang="cs-CZ" sz="3000" dirty="0"/>
              <a:t>DĚKUJEME ZA POZORNOST.</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939322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DE96E0-1127-4F95-A4FF-24A6831E3A63}"/>
              </a:ext>
            </a:extLst>
          </p:cNvPr>
          <p:cNvSpPr>
            <a:spLocks noGrp="1"/>
          </p:cNvSpPr>
          <p:nvPr>
            <p:ph type="title"/>
          </p:nvPr>
        </p:nvSpPr>
        <p:spPr/>
        <p:txBody>
          <a:bodyPr/>
          <a:lstStyle/>
          <a:p>
            <a:r>
              <a:rPr lang="cs-CZ" dirty="0"/>
              <a:t>informace k rozpočtu na rok 2020 – první rok nového způsobu financování</a:t>
            </a:r>
          </a:p>
        </p:txBody>
      </p:sp>
      <p:sp>
        <p:nvSpPr>
          <p:cNvPr id="3" name="Zástupný symbol pro obsah 2">
            <a:extLst>
              <a:ext uri="{FF2B5EF4-FFF2-40B4-BE49-F238E27FC236}">
                <a16:creationId xmlns:a16="http://schemas.microsoft.com/office/drawing/2014/main" id="{2CE7CFF2-3E3B-410A-B52B-A326748414E5}"/>
              </a:ext>
            </a:extLst>
          </p:cNvPr>
          <p:cNvSpPr>
            <a:spLocks noGrp="1"/>
          </p:cNvSpPr>
          <p:nvPr>
            <p:ph idx="1"/>
          </p:nvPr>
        </p:nvSpPr>
        <p:spPr>
          <a:xfrm>
            <a:off x="729600" y="1558139"/>
            <a:ext cx="10964966" cy="4627702"/>
          </a:xfrm>
        </p:spPr>
        <p:txBody>
          <a:bodyPr/>
          <a:lstStyle/>
          <a:p>
            <a:r>
              <a:rPr lang="cs-CZ" sz="2000" dirty="0"/>
              <a:t>V elektronickém systému pro sběr dat byly </a:t>
            </a:r>
            <a:r>
              <a:rPr lang="cs-CZ" sz="2000" b="1" u="sng" dirty="0"/>
              <a:t>24. ledna 2020</a:t>
            </a:r>
            <a:r>
              <a:rPr lang="cs-CZ" sz="2000" b="1" dirty="0"/>
              <a:t> </a:t>
            </a:r>
            <a:r>
              <a:rPr lang="cs-CZ" sz="2000" dirty="0"/>
              <a:t>zpřístupněny jednotlivým školám, ORP a KÚ „rozpisy pro školy a školní družiny“ centrálně stanovené z úrovně MŠMT.</a:t>
            </a:r>
          </a:p>
          <a:p>
            <a:r>
              <a:rPr lang="cs-CZ" sz="2000" dirty="0"/>
              <a:t>Rozpis rozpočtu finančních prostředků státního rozpočtu na rok 2020 pro regionální školství byl zaslán na kraje a zveřejněn </a:t>
            </a:r>
            <a:r>
              <a:rPr lang="cs-CZ" sz="2000" b="1" u="sng" dirty="0"/>
              <a:t>24. ledna 2020</a:t>
            </a:r>
            <a:r>
              <a:rPr lang="cs-CZ" sz="2000" dirty="0"/>
              <a:t>, a to:</a:t>
            </a:r>
          </a:p>
          <a:p>
            <a:pPr lvl="2"/>
            <a:r>
              <a:rPr lang="cs-CZ" sz="2000" dirty="0"/>
              <a:t>Principy rozpisu rozpočtu přímých výdajů regionálního školství územních samosprávných celků </a:t>
            </a:r>
            <a:br>
              <a:rPr lang="cs-CZ" sz="2000" dirty="0"/>
            </a:br>
            <a:r>
              <a:rPr lang="cs-CZ" sz="2000" dirty="0"/>
              <a:t>na rok 2020 </a:t>
            </a:r>
            <a:br>
              <a:rPr lang="cs-CZ" sz="2000" dirty="0"/>
            </a:br>
            <a:r>
              <a:rPr lang="cs-CZ" sz="1600" dirty="0">
                <a:hlinkClick r:id="rId2"/>
              </a:rPr>
              <a:t>http://www.msmt.cz/vzdelavani/skolstvi-v-cr/ekonomika-skolstvi/principy-rozpisu-rozpoctu-primych-vydaju-regionalniho</a:t>
            </a:r>
            <a:endParaRPr lang="cs-CZ" sz="1600" dirty="0"/>
          </a:p>
          <a:p>
            <a:pPr lvl="2"/>
            <a:r>
              <a:rPr lang="cs-CZ" sz="2000" dirty="0"/>
              <a:t>Finanční prostředky stanovené ministerstvem pro školy a pedagogickou práci školních družin, které jsou zřízené krajem, obcí, nebo dobrovolným svazkem obcí v roce 2020 </a:t>
            </a:r>
            <a:br>
              <a:rPr lang="cs-CZ" sz="2000" dirty="0"/>
            </a:br>
            <a:r>
              <a:rPr lang="cs-CZ" sz="1600" dirty="0">
                <a:hlinkClick r:id="rId3"/>
              </a:rPr>
              <a:t>http://www.msmt.cz/vzdelavani/skolstvi-v-cr/ekonomika-skolstvi/financni-prostredky-stanovene-ministerstvem-pro-skoly-a</a:t>
            </a:r>
            <a:endParaRPr lang="cs-CZ" sz="1600" dirty="0"/>
          </a:p>
          <a:p>
            <a:pPr lvl="2"/>
            <a:r>
              <a:rPr lang="cs-CZ" sz="2000" dirty="0"/>
              <a:t>Normativy pro regionální školství územních samosprávných celků na rok 2020</a:t>
            </a:r>
            <a:br>
              <a:rPr lang="cs-CZ" sz="2000" dirty="0"/>
            </a:br>
            <a:r>
              <a:rPr lang="cs-CZ" sz="1600" dirty="0">
                <a:hlinkClick r:id="rId4"/>
              </a:rPr>
              <a:t>http://www.msmt.cz/vzdelavani/skolstvi-v-cr/ekonomika-skolstvi/normativy-pro-regionalni-skolstvi-uzemnich-samospravnych</a:t>
            </a:r>
            <a:endParaRPr lang="cs-CZ" sz="1600" dirty="0"/>
          </a:p>
          <a:p>
            <a:pPr marL="432000" lvl="2" indent="0">
              <a:buNone/>
            </a:pPr>
            <a:r>
              <a:rPr lang="cs-CZ" sz="1800" dirty="0"/>
              <a:t> </a:t>
            </a:r>
          </a:p>
          <a:p>
            <a:pPr marL="108000" indent="0">
              <a:buNone/>
            </a:pPr>
            <a:endParaRPr lang="cs-CZ" sz="1800" dirty="0"/>
          </a:p>
          <a:p>
            <a:endParaRPr lang="cs-CZ" sz="1800" dirty="0"/>
          </a:p>
        </p:txBody>
      </p:sp>
      <p:sp>
        <p:nvSpPr>
          <p:cNvPr id="4" name="Zástupný symbol pro číslo snímku 3">
            <a:extLst>
              <a:ext uri="{FF2B5EF4-FFF2-40B4-BE49-F238E27FC236}">
                <a16:creationId xmlns:a16="http://schemas.microsoft.com/office/drawing/2014/main" id="{901C6047-FD03-429A-B3C8-0BF750980CB0}"/>
              </a:ext>
            </a:extLst>
          </p:cNvPr>
          <p:cNvSpPr>
            <a:spLocks noGrp="1"/>
          </p:cNvSpPr>
          <p:nvPr>
            <p:ph type="sldNum" sz="quarter" idx="12"/>
          </p:nvPr>
        </p:nvSpPr>
        <p:spPr/>
        <p:txBody>
          <a:bodyPr/>
          <a:lstStyle/>
          <a:p>
            <a:fld id="{323BD8D3-A9DD-40CB-A396-ADCE34852C74}" type="slidenum">
              <a:rPr lang="cs-CZ" smtClean="0"/>
              <a:t>5</a:t>
            </a:fld>
            <a:endParaRPr lang="cs-CZ" dirty="0"/>
          </a:p>
        </p:txBody>
      </p:sp>
    </p:spTree>
    <p:extLst>
      <p:ext uri="{BB962C8B-B14F-4D97-AF65-F5344CB8AC3E}">
        <p14:creationId xmlns:p14="http://schemas.microsoft.com/office/powerpoint/2010/main" val="177301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F3FEDE-CC6C-4EDE-9BA4-169172834156}"/>
              </a:ext>
            </a:extLst>
          </p:cNvPr>
          <p:cNvSpPr>
            <a:spLocks noGrp="1"/>
          </p:cNvSpPr>
          <p:nvPr>
            <p:ph type="title"/>
          </p:nvPr>
        </p:nvSpPr>
        <p:spPr/>
        <p:txBody>
          <a:bodyPr/>
          <a:lstStyle/>
          <a:p>
            <a:r>
              <a:rPr lang="cs-CZ" dirty="0"/>
              <a:t>informace a čísla k rozpočtu roku 2020</a:t>
            </a:r>
          </a:p>
        </p:txBody>
      </p:sp>
      <p:sp>
        <p:nvSpPr>
          <p:cNvPr id="3" name="Zástupný symbol pro obsah 2">
            <a:extLst>
              <a:ext uri="{FF2B5EF4-FFF2-40B4-BE49-F238E27FC236}">
                <a16:creationId xmlns:a16="http://schemas.microsoft.com/office/drawing/2014/main" id="{F8D98C1D-9C69-4451-9FC5-A6F8A105CA40}"/>
              </a:ext>
            </a:extLst>
          </p:cNvPr>
          <p:cNvSpPr>
            <a:spLocks noGrp="1"/>
          </p:cNvSpPr>
          <p:nvPr>
            <p:ph idx="1"/>
          </p:nvPr>
        </p:nvSpPr>
        <p:spPr>
          <a:xfrm>
            <a:off x="729600" y="1558139"/>
            <a:ext cx="10032186" cy="4752609"/>
          </a:xfrm>
        </p:spPr>
        <p:txBody>
          <a:bodyPr/>
          <a:lstStyle/>
          <a:p>
            <a:r>
              <a:rPr lang="cs-CZ" dirty="0"/>
              <a:t>Ministerstvo celkem do oblasti </a:t>
            </a:r>
            <a:r>
              <a:rPr lang="cs-CZ" b="1" u="sng" dirty="0"/>
              <a:t>regionálního školství zřizovaného územními samosprávnými celky</a:t>
            </a:r>
            <a:r>
              <a:rPr lang="cs-CZ" dirty="0"/>
              <a:t> v lednu rozepsalo </a:t>
            </a:r>
            <a:r>
              <a:rPr lang="cs-CZ" b="1" dirty="0"/>
              <a:t>147,96 mld. Kč </a:t>
            </a:r>
            <a:r>
              <a:rPr lang="cs-CZ" dirty="0"/>
              <a:t>(bez RP), z toho </a:t>
            </a:r>
          </a:p>
          <a:p>
            <a:pPr lvl="2"/>
            <a:r>
              <a:rPr lang="cs-CZ" b="1" dirty="0"/>
              <a:t>122,37 mld. Kč </a:t>
            </a:r>
            <a:r>
              <a:rPr lang="cs-CZ" dirty="0">
                <a:solidFill>
                  <a:srgbClr val="FF0000"/>
                </a:solidFill>
              </a:rPr>
              <a:t>(82,5 %) </a:t>
            </a:r>
            <a:r>
              <a:rPr lang="cs-CZ" dirty="0"/>
              <a:t>je rozepsáno přímo ministerstvem jednotlivým školám a</a:t>
            </a:r>
          </a:p>
          <a:p>
            <a:pPr lvl="2"/>
            <a:r>
              <a:rPr lang="cs-CZ" b="1" dirty="0"/>
              <a:t>16,1 mld. Kč </a:t>
            </a:r>
            <a:r>
              <a:rPr lang="cs-CZ" dirty="0"/>
              <a:t>je rozepsáno krajským úřadům prostřednictvím republikových normativů na financování prostřednictvím krajských normativů a</a:t>
            </a:r>
          </a:p>
          <a:p>
            <a:pPr lvl="2"/>
            <a:r>
              <a:rPr lang="cs-CZ" b="1" dirty="0"/>
              <a:t>9,5 mld. Kč </a:t>
            </a:r>
            <a:r>
              <a:rPr lang="cs-CZ" dirty="0"/>
              <a:t>do rezervy krajským úřadům k řešení vymezených situací vč. podpůrných opatření (bez podpůrných opatření a prostředků na OON to je </a:t>
            </a:r>
            <a:r>
              <a:rPr lang="cs-CZ" b="1" dirty="0"/>
              <a:t>1,2 mld. Kč</a:t>
            </a:r>
            <a:r>
              <a:rPr lang="cs-CZ" dirty="0"/>
              <a:t>)</a:t>
            </a:r>
          </a:p>
          <a:p>
            <a:endParaRPr lang="cs-CZ" dirty="0"/>
          </a:p>
          <a:p>
            <a:r>
              <a:rPr lang="cs-CZ" dirty="0"/>
              <a:t>Z výše uvedených 122,37 mld. Kč je </a:t>
            </a:r>
            <a:r>
              <a:rPr lang="cs-CZ" b="1" dirty="0"/>
              <a:t>na platy vyčleněno 88,83 mld. Kč </a:t>
            </a:r>
            <a:r>
              <a:rPr lang="cs-CZ" dirty="0"/>
              <a:t>pro více než </a:t>
            </a:r>
            <a:r>
              <a:rPr lang="cs-CZ" b="1" dirty="0"/>
              <a:t>193 tisíc zaměstnanců</a:t>
            </a:r>
          </a:p>
          <a:p>
            <a:r>
              <a:rPr lang="cs-CZ" dirty="0"/>
              <a:t>V roce 2020 mají MŠ, ZŠ, SŠ, konzervatoře a ŠD pro pedagogy na nadtarifní složky </a:t>
            </a:r>
            <a:br>
              <a:rPr lang="cs-CZ" dirty="0"/>
            </a:br>
            <a:r>
              <a:rPr lang="cs-CZ" dirty="0"/>
              <a:t>platů k dispozici cca 12 mld. Kč, tj. cca 16,7 % z celkových prostředků na platy.</a:t>
            </a:r>
          </a:p>
        </p:txBody>
      </p:sp>
      <p:sp>
        <p:nvSpPr>
          <p:cNvPr id="4" name="Zástupný symbol pro číslo snímku 3">
            <a:extLst>
              <a:ext uri="{FF2B5EF4-FFF2-40B4-BE49-F238E27FC236}">
                <a16:creationId xmlns:a16="http://schemas.microsoft.com/office/drawing/2014/main" id="{67BD2A31-FC31-4544-95F5-5397CC2FF0DB}"/>
              </a:ext>
            </a:extLst>
          </p:cNvPr>
          <p:cNvSpPr>
            <a:spLocks noGrp="1"/>
          </p:cNvSpPr>
          <p:nvPr>
            <p:ph type="sldNum" sz="quarter" idx="12"/>
          </p:nvPr>
        </p:nvSpPr>
        <p:spPr/>
        <p:txBody>
          <a:bodyPr/>
          <a:lstStyle/>
          <a:p>
            <a:fld id="{323BD8D3-A9DD-40CB-A396-ADCE34852C74}" type="slidenum">
              <a:rPr lang="cs-CZ" smtClean="0"/>
              <a:t>6</a:t>
            </a:fld>
            <a:endParaRPr lang="cs-CZ" dirty="0"/>
          </a:p>
        </p:txBody>
      </p:sp>
    </p:spTree>
    <p:extLst>
      <p:ext uri="{BB962C8B-B14F-4D97-AF65-F5344CB8AC3E}">
        <p14:creationId xmlns:p14="http://schemas.microsoft.com/office/powerpoint/2010/main" val="1097925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25770D-6E47-4904-85BB-EA7A6362D9EB}"/>
              </a:ext>
            </a:extLst>
          </p:cNvPr>
          <p:cNvSpPr>
            <a:spLocks noGrp="1"/>
          </p:cNvSpPr>
          <p:nvPr>
            <p:ph type="title"/>
          </p:nvPr>
        </p:nvSpPr>
        <p:spPr/>
        <p:txBody>
          <a:bodyPr/>
          <a:lstStyle/>
          <a:p>
            <a:r>
              <a:rPr lang="cs-CZ" dirty="0"/>
              <a:t>Příprava rozpočtu </a:t>
            </a:r>
            <a:r>
              <a:rPr lang="cs-CZ" dirty="0" err="1"/>
              <a:t>mšmt</a:t>
            </a:r>
            <a:r>
              <a:rPr lang="cs-CZ" dirty="0"/>
              <a:t> na rok 2021</a:t>
            </a:r>
          </a:p>
        </p:txBody>
      </p:sp>
      <p:sp>
        <p:nvSpPr>
          <p:cNvPr id="3" name="Zástupný symbol pro obsah 2">
            <a:extLst>
              <a:ext uri="{FF2B5EF4-FFF2-40B4-BE49-F238E27FC236}">
                <a16:creationId xmlns:a16="http://schemas.microsoft.com/office/drawing/2014/main" id="{ED70FCD0-74BE-4B14-83A1-E65B0D9046D4}"/>
              </a:ext>
            </a:extLst>
          </p:cNvPr>
          <p:cNvSpPr>
            <a:spLocks noGrp="1"/>
          </p:cNvSpPr>
          <p:nvPr>
            <p:ph idx="1"/>
          </p:nvPr>
        </p:nvSpPr>
        <p:spPr/>
        <p:txBody>
          <a:bodyPr/>
          <a:lstStyle/>
          <a:p>
            <a:r>
              <a:rPr lang="cs-CZ" dirty="0"/>
              <a:t>Probíhá ve standardních termínech</a:t>
            </a:r>
          </a:p>
          <a:p>
            <a:r>
              <a:rPr lang="cs-CZ" dirty="0"/>
              <a:t>Pro optimální nastavení rozpočtu nutno znát </a:t>
            </a:r>
            <a:r>
              <a:rPr lang="cs-CZ" b="1" u="sng" dirty="0"/>
              <a:t>reálnou představu</a:t>
            </a:r>
            <a:r>
              <a:rPr lang="cs-CZ" dirty="0"/>
              <a:t> „veřejných“ MŠ, ZŠ, SŠ, konzervatoří a ŠD o organizaci výuky od 1. 9. 2020 – nový výkaz P1d-01</a:t>
            </a:r>
          </a:p>
          <a:p>
            <a:r>
              <a:rPr lang="cs-CZ" dirty="0"/>
              <a:t>Výkaz P1d-01 je jedním z hlavních podkladů pro MŠMT pro sestavení rozpočtu na rok 2021 – není určen pro úpravu výše finančních prostředků přidělených na činnost MŠ, ZŠ, SŠ, konzervatoře nebo ŠD </a:t>
            </a:r>
            <a:br>
              <a:rPr lang="cs-CZ" dirty="0"/>
            </a:br>
            <a:r>
              <a:rPr lang="cs-CZ" dirty="0"/>
              <a:t>od 1. 9. 2020</a:t>
            </a:r>
          </a:p>
        </p:txBody>
      </p:sp>
      <p:sp>
        <p:nvSpPr>
          <p:cNvPr id="4" name="Zástupný symbol pro číslo snímku 3">
            <a:extLst>
              <a:ext uri="{FF2B5EF4-FFF2-40B4-BE49-F238E27FC236}">
                <a16:creationId xmlns:a16="http://schemas.microsoft.com/office/drawing/2014/main" id="{6F716DCA-BB42-4D6C-9ADD-883C5A58A78F}"/>
              </a:ext>
            </a:extLst>
          </p:cNvPr>
          <p:cNvSpPr>
            <a:spLocks noGrp="1"/>
          </p:cNvSpPr>
          <p:nvPr>
            <p:ph type="sldNum" sz="quarter" idx="12"/>
          </p:nvPr>
        </p:nvSpPr>
        <p:spPr/>
        <p:txBody>
          <a:bodyPr/>
          <a:lstStyle/>
          <a:p>
            <a:fld id="{323BD8D3-A9DD-40CB-A396-ADCE34852C74}" type="slidenum">
              <a:rPr lang="cs-CZ" smtClean="0"/>
              <a:t>7</a:t>
            </a:fld>
            <a:endParaRPr lang="cs-CZ" dirty="0"/>
          </a:p>
        </p:txBody>
      </p:sp>
    </p:spTree>
    <p:extLst>
      <p:ext uri="{BB962C8B-B14F-4D97-AF65-F5344CB8AC3E}">
        <p14:creationId xmlns:p14="http://schemas.microsoft.com/office/powerpoint/2010/main" val="2196061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212EB9-A25B-4B3F-82BB-78BEC5DB9580}"/>
              </a:ext>
            </a:extLst>
          </p:cNvPr>
          <p:cNvSpPr>
            <a:spLocks noGrp="1"/>
          </p:cNvSpPr>
          <p:nvPr>
            <p:ph type="title"/>
          </p:nvPr>
        </p:nvSpPr>
        <p:spPr>
          <a:xfrm>
            <a:off x="1356102" y="335685"/>
            <a:ext cx="6749512" cy="622138"/>
          </a:xfrm>
        </p:spPr>
        <p:txBody>
          <a:bodyPr/>
          <a:lstStyle/>
          <a:p>
            <a:r>
              <a:rPr lang="cs-CZ" dirty="0"/>
              <a:t>protokol pro školy - zveřejněno v systému sběru dat</a:t>
            </a:r>
          </a:p>
        </p:txBody>
      </p:sp>
      <p:pic>
        <p:nvPicPr>
          <p:cNvPr id="6" name="Zástupný symbol pro obsah 5">
            <a:extLst>
              <a:ext uri="{FF2B5EF4-FFF2-40B4-BE49-F238E27FC236}">
                <a16:creationId xmlns:a16="http://schemas.microsoft.com/office/drawing/2014/main" id="{4C60764A-7128-47C5-BF67-8E9762A22A59}"/>
              </a:ext>
            </a:extLst>
          </p:cNvPr>
          <p:cNvPicPr>
            <a:picLocks noGrp="1" noChangeAspect="1"/>
          </p:cNvPicPr>
          <p:nvPr>
            <p:ph sz="half" idx="2"/>
          </p:nvPr>
        </p:nvPicPr>
        <p:blipFill rotWithShape="1">
          <a:blip r:embed="rId2"/>
          <a:srcRect t="1813" b="946"/>
          <a:stretch/>
        </p:blipFill>
        <p:spPr>
          <a:xfrm>
            <a:off x="1492898" y="613943"/>
            <a:ext cx="5887616" cy="5850624"/>
          </a:xfrm>
          <a:prstGeom prst="rect">
            <a:avLst/>
          </a:prstGeom>
        </p:spPr>
      </p:pic>
      <p:sp>
        <p:nvSpPr>
          <p:cNvPr id="5" name="Zástupný symbol pro číslo snímku 4">
            <a:extLst>
              <a:ext uri="{FF2B5EF4-FFF2-40B4-BE49-F238E27FC236}">
                <a16:creationId xmlns:a16="http://schemas.microsoft.com/office/drawing/2014/main" id="{F00C1E6F-400D-4EDD-8487-F680C846C4B0}"/>
              </a:ext>
            </a:extLst>
          </p:cNvPr>
          <p:cNvSpPr>
            <a:spLocks noGrp="1"/>
          </p:cNvSpPr>
          <p:nvPr>
            <p:ph type="sldNum" sz="quarter" idx="12"/>
          </p:nvPr>
        </p:nvSpPr>
        <p:spPr/>
        <p:txBody>
          <a:bodyPr/>
          <a:lstStyle/>
          <a:p>
            <a:fld id="{323BD8D3-A9DD-40CB-A396-ADCE34852C74}" type="slidenum">
              <a:rPr lang="cs-CZ" smtClean="0"/>
              <a:t>8</a:t>
            </a:fld>
            <a:endParaRPr lang="cs-CZ"/>
          </a:p>
        </p:txBody>
      </p:sp>
    </p:spTree>
    <p:extLst>
      <p:ext uri="{BB962C8B-B14F-4D97-AF65-F5344CB8AC3E}">
        <p14:creationId xmlns:p14="http://schemas.microsoft.com/office/powerpoint/2010/main" val="1478631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38C540-17F3-4F81-A8A3-FB5E95DF1697}"/>
              </a:ext>
            </a:extLst>
          </p:cNvPr>
          <p:cNvSpPr>
            <a:spLocks noGrp="1"/>
          </p:cNvSpPr>
          <p:nvPr>
            <p:ph type="title"/>
          </p:nvPr>
        </p:nvSpPr>
        <p:spPr/>
        <p:txBody>
          <a:bodyPr/>
          <a:lstStyle/>
          <a:p>
            <a:r>
              <a:rPr lang="cs-CZ" dirty="0"/>
              <a:t>CO v protokolu není zahrnuto</a:t>
            </a:r>
          </a:p>
        </p:txBody>
      </p:sp>
      <p:sp>
        <p:nvSpPr>
          <p:cNvPr id="3" name="Zástupný symbol pro obsah 2">
            <a:extLst>
              <a:ext uri="{FF2B5EF4-FFF2-40B4-BE49-F238E27FC236}">
                <a16:creationId xmlns:a16="http://schemas.microsoft.com/office/drawing/2014/main" id="{7D84467E-0DF6-45E8-9280-88A3AAE2B28A}"/>
              </a:ext>
            </a:extLst>
          </p:cNvPr>
          <p:cNvSpPr>
            <a:spLocks noGrp="1"/>
          </p:cNvSpPr>
          <p:nvPr>
            <p:ph idx="1"/>
          </p:nvPr>
        </p:nvSpPr>
        <p:spPr/>
        <p:txBody>
          <a:bodyPr/>
          <a:lstStyle/>
          <a:p>
            <a:r>
              <a:rPr lang="cs-CZ" b="1" dirty="0"/>
              <a:t>Finanční prostředky a limity počtu zaměstnanců na činnost školských zařízení </a:t>
            </a:r>
            <a:r>
              <a:rPr lang="cs-CZ" dirty="0"/>
              <a:t>(s výjimkou pedagogické práce ve školní družině)</a:t>
            </a:r>
            <a:br>
              <a:rPr lang="cs-CZ" i="1" dirty="0"/>
            </a:br>
            <a:r>
              <a:rPr lang="cs-CZ" i="1" dirty="0"/>
              <a:t>stanoví KÚ na základě </a:t>
            </a:r>
            <a:r>
              <a:rPr lang="cs-CZ" i="1" u="sng" dirty="0"/>
              <a:t>krajských normativů</a:t>
            </a:r>
            <a:r>
              <a:rPr lang="cs-CZ" dirty="0"/>
              <a:t> </a:t>
            </a:r>
            <a:r>
              <a:rPr lang="cs-CZ" i="1" dirty="0"/>
              <a:t>(vyhláška č. 310/2018 Sb.)</a:t>
            </a:r>
          </a:p>
          <a:p>
            <a:endParaRPr lang="cs-CZ" b="1" dirty="0"/>
          </a:p>
          <a:p>
            <a:r>
              <a:rPr lang="cs-CZ" b="1" dirty="0"/>
              <a:t>Finanční prostředky a limity počtu zaměstnanců na podpůrná opatření</a:t>
            </a:r>
            <a:br>
              <a:rPr lang="cs-CZ" b="1" dirty="0"/>
            </a:br>
            <a:r>
              <a:rPr lang="cs-CZ" i="1" dirty="0"/>
              <a:t>stanoví KÚ na základě údajů vykázaných ve výkazu R 43 a průběžně vykazovaných ve výkazu R 44-99 ve výši odpovídající NFN podle přílohy č. 1 vyhlášky č. 27/2016 Sb., ve znění pozdějších přepisů</a:t>
            </a:r>
          </a:p>
          <a:p>
            <a:endParaRPr lang="cs-CZ" b="1" dirty="0"/>
          </a:p>
          <a:p>
            <a:r>
              <a:rPr lang="cs-CZ" b="1" dirty="0"/>
              <a:t>Finanční prostředky na ostatní osobní náklady na pedagogickou práci ve škole či školní družině</a:t>
            </a:r>
            <a:r>
              <a:rPr lang="cs-CZ" dirty="0"/>
              <a:t>, pokud tímto není překročeno </a:t>
            </a:r>
            <a:r>
              <a:rPr lang="cs-CZ" dirty="0" err="1"/>
              <a:t>PHmax</a:t>
            </a:r>
            <a:r>
              <a:rPr lang="cs-CZ" dirty="0"/>
              <a:t> či </a:t>
            </a:r>
            <a:r>
              <a:rPr lang="cs-CZ" dirty="0" err="1"/>
              <a:t>PHAmax</a:t>
            </a:r>
            <a:br>
              <a:rPr lang="cs-CZ" dirty="0"/>
            </a:br>
            <a:r>
              <a:rPr lang="cs-CZ" i="1" dirty="0"/>
              <a:t>stanoví KÚ na základě údajů vykázaných ve výkazu P1c-01 v oddíle VIII</a:t>
            </a:r>
          </a:p>
        </p:txBody>
      </p:sp>
      <p:sp>
        <p:nvSpPr>
          <p:cNvPr id="4" name="Zástupný symbol pro číslo snímku 3">
            <a:extLst>
              <a:ext uri="{FF2B5EF4-FFF2-40B4-BE49-F238E27FC236}">
                <a16:creationId xmlns:a16="http://schemas.microsoft.com/office/drawing/2014/main" id="{E484D159-19E2-49CF-B794-6F60D1E2DB32}"/>
              </a:ext>
            </a:extLst>
          </p:cNvPr>
          <p:cNvSpPr>
            <a:spLocks noGrp="1"/>
          </p:cNvSpPr>
          <p:nvPr>
            <p:ph type="sldNum" sz="quarter" idx="12"/>
          </p:nvPr>
        </p:nvSpPr>
        <p:spPr/>
        <p:txBody>
          <a:bodyPr/>
          <a:lstStyle/>
          <a:p>
            <a:fld id="{323BD8D3-A9DD-40CB-A396-ADCE34852C74}" type="slidenum">
              <a:rPr lang="cs-CZ" smtClean="0"/>
              <a:t>9</a:t>
            </a:fld>
            <a:endParaRPr lang="cs-CZ" dirty="0"/>
          </a:p>
        </p:txBody>
      </p:sp>
    </p:spTree>
    <p:extLst>
      <p:ext uri="{BB962C8B-B14F-4D97-AF65-F5344CB8AC3E}">
        <p14:creationId xmlns:p14="http://schemas.microsoft.com/office/powerpoint/2010/main" val="4238594498"/>
      </p:ext>
    </p:extLst>
  </p:cSld>
  <p:clrMapOvr>
    <a:masterClrMapping/>
  </p:clrMapOvr>
</p:sld>
</file>

<file path=ppt/theme/theme1.xml><?xml version="1.0" encoding="utf-8"?>
<a:theme xmlns:a="http://schemas.openxmlformats.org/drawingml/2006/main" name="Vlastní návrh">
  <a:themeElements>
    <a:clrScheme name="Vlastní 1">
      <a:dk1>
        <a:sysClr val="windowText" lastClr="000000"/>
      </a:dk1>
      <a:lt1>
        <a:sysClr val="window" lastClr="FFFFFF"/>
      </a:lt1>
      <a:dk2>
        <a:srgbClr val="44546A"/>
      </a:dk2>
      <a:lt2>
        <a:srgbClr val="E7E6E6"/>
      </a:lt2>
      <a:accent1>
        <a:srgbClr val="428D96"/>
      </a:accent1>
      <a:accent2>
        <a:srgbClr val="CFDBDD"/>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4137</TotalTime>
  <Words>3304</Words>
  <Application>Microsoft Office PowerPoint</Application>
  <PresentationFormat>Širokoúhlá obrazovka</PresentationFormat>
  <Paragraphs>500</Paragraphs>
  <Slides>48</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48</vt:i4>
      </vt:variant>
    </vt:vector>
  </HeadingPairs>
  <TitlesOfParts>
    <vt:vector size="54" baseType="lpstr">
      <vt:lpstr>Arial</vt:lpstr>
      <vt:lpstr>Calibri</vt:lpstr>
      <vt:lpstr>Calibri Light</vt:lpstr>
      <vt:lpstr>Symbol</vt:lpstr>
      <vt:lpstr>Wingdings</vt:lpstr>
      <vt:lpstr>Vlastní návrh</vt:lpstr>
      <vt:lpstr>  Webinář pro ředitele škol a školských zařízení</vt:lpstr>
      <vt:lpstr>Obecně úvodem</vt:lpstr>
      <vt:lpstr>První vlna  financování, výkaznictví a příprava organizace školního roku 2020/2021</vt:lpstr>
      <vt:lpstr>financování  Webinář pro ředitele škol a školských zařízení</vt:lpstr>
      <vt:lpstr>informace k rozpočtu na rok 2020 – první rok nového způsobu financování</vt:lpstr>
      <vt:lpstr>informace a čísla k rozpočtu roku 2020</vt:lpstr>
      <vt:lpstr>Příprava rozpočtu mšmt na rok 2021</vt:lpstr>
      <vt:lpstr>protokol pro školy - zveřejněno v systému sběru dat</vt:lpstr>
      <vt:lpstr>CO v protokolu není zahrnuto</vt:lpstr>
      <vt:lpstr>Vysvětlivky k údajům v tabulce 1</vt:lpstr>
      <vt:lpstr>Vysvětlivky k údajům v tabulce 2</vt:lpstr>
      <vt:lpstr>Vysvětlivky k údajům v tabulce 2 – pokračování</vt:lpstr>
      <vt:lpstr>Vysvětlivky k údajům v tabulce 3</vt:lpstr>
      <vt:lpstr>Další informace k rozpočtům škol a školských zařízení roku 2020</vt:lpstr>
      <vt:lpstr>Krajské normativy stanoví krajský úřad pro:</vt:lpstr>
      <vt:lpstr>Rozpis rozpočtu z krajského úřadu na školy a školská zařízení</vt:lpstr>
      <vt:lpstr>Členění rozpočtu z pohledu právnické osoby</vt:lpstr>
      <vt:lpstr>Rozhodování ředitele v rámci přiděleného rozpočtu – nic se nemění</vt:lpstr>
      <vt:lpstr>Přechod na školní rok 2020/21</vt:lpstr>
      <vt:lpstr>výkaznictví  Webinář pro ředitele škol a školních družin</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výkaz P1d-01 o změnách v počtu hodin přímé pedagogické činnosti pedagogických pracovníků ve škole a školní družině </vt:lpstr>
      <vt:lpstr>Ověřování parametrů financování v MŠ,  ZŠ a ŠD (12/2019 – 1/2020)  Webinář pro ředitele škol a školních družin</vt:lpstr>
      <vt:lpstr>Mateřské školy </vt:lpstr>
      <vt:lpstr>Základní školy </vt:lpstr>
      <vt:lpstr>Třídy a školy podle § 16 odst. 9 ŠZ </vt:lpstr>
      <vt:lpstr>Školní družiny</vt:lpstr>
      <vt:lpstr>Ověřování parametrů financování v SŠ (12/2019 – 1/2020)   Webinář pro ředitele škol</vt:lpstr>
      <vt:lpstr>Základní vyhodnocení – střední školy </vt:lpstr>
      <vt:lpstr>Nejčastější typy dotazů u nepedagogických zaměstnanců – NPZ   Webinář pro ředitele škol a školních družin</vt:lpstr>
      <vt:lpstr>Při stanovení celkového počtu NPZ školy zapomínají na připočtení Ředitelství  nebo Dalšího pracoviště </vt:lpstr>
      <vt:lpstr>Školy nerozdělují limity NPZ připadající na činnost školy (stanovuje MŠMT) a limity NPZ připadající na činnost školských zařízení (stanovuje místně příslušný KÚ) </vt:lpstr>
      <vt:lpstr>Chybně vykázané údaje s dopadem na výpočet limitu počtu NPZ (často se stává  u dalšího pracoviště) </vt:lpstr>
      <vt:lpstr>Souhrnné informace k NPZ </vt:lpstr>
      <vt:lpstr>Rozvojový program PHmax  Webinář pro ředitele škol a školních družin</vt:lpstr>
      <vt:lpstr>Rozvojový program PHmax </vt:lpstr>
      <vt:lpstr>Cíl rozvojového programu </vt:lpstr>
      <vt:lpstr>  DĚKUJEME ZA POZORNOST.</vt:lpstr>
    </vt:vector>
  </TitlesOfParts>
  <Company>Ministerstvo školství, mládeže a tělovýchovy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Změny financování regionálního školství</dc:title>
  <dc:creator>Matušková Zuzana</dc:creator>
  <cp:lastModifiedBy>Cahová Lenka</cp:lastModifiedBy>
  <cp:revision>372</cp:revision>
  <cp:lastPrinted>2019-05-15T06:21:40Z</cp:lastPrinted>
  <dcterms:created xsi:type="dcterms:W3CDTF">2019-01-09T13:02:45Z</dcterms:created>
  <dcterms:modified xsi:type="dcterms:W3CDTF">2020-05-14T17:24:32Z</dcterms:modified>
</cp:coreProperties>
</file>