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531" r:id="rId2"/>
    <p:sldId id="529" r:id="rId3"/>
    <p:sldId id="562" r:id="rId4"/>
    <p:sldId id="563" r:id="rId5"/>
    <p:sldId id="565" r:id="rId6"/>
    <p:sldId id="567" r:id="rId7"/>
    <p:sldId id="566" r:id="rId8"/>
    <p:sldId id="568" r:id="rId9"/>
    <p:sldId id="569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72" r:id="rId21"/>
    <p:sldId id="571" r:id="rId22"/>
    <p:sldId id="542" r:id="rId23"/>
    <p:sldId id="570" r:id="rId24"/>
    <p:sldId id="543" r:id="rId25"/>
    <p:sldId id="564" r:id="rId26"/>
    <p:sldId id="573" r:id="rId27"/>
    <p:sldId id="55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řeček Pavel, Ing." initials="KP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114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FE37-5B72-41CD-A3D0-D4A2922361B1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1891-3EBD-45A6-8A7F-A43C96ABE3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9A5B-1EE5-41B1-A14D-0086EB452C3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5547-E490-4E46-896A-3B9E014CC75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6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Změny financování </a:t>
            </a:r>
            <a:br>
              <a:rPr lang="cs-CZ" dirty="0"/>
            </a:br>
            <a:r>
              <a:rPr lang="cs-CZ" dirty="0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23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5237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8" y="944565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/>
          </p:nvPr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="" xmlns:a16="http://schemas.microsoft.com/office/drawing/2014/main" val="3532208531"/>
                    </a:ext>
                  </a:extLst>
                </a:gridCol>
                <a:gridCol w="1752601">
                  <a:extLst>
                    <a:ext uri="{9D8B030D-6E8A-4147-A177-3AD203B41FA5}">
                      <a16:colId xmlns="" xmlns:a16="http://schemas.microsoft.com/office/drawing/2014/main" val="2446159533"/>
                    </a:ext>
                  </a:extLst>
                </a:gridCol>
                <a:gridCol w="1752601">
                  <a:extLst>
                    <a:ext uri="{9D8B030D-6E8A-4147-A177-3AD203B41FA5}">
                      <a16:colId xmlns="" xmlns:a16="http://schemas.microsoft.com/office/drawing/2014/main" val="3828646843"/>
                    </a:ext>
                  </a:extLst>
                </a:gridCol>
                <a:gridCol w="1752601">
                  <a:extLst>
                    <a:ext uri="{9D8B030D-6E8A-4147-A177-3AD203B41FA5}">
                      <a16:colId xmlns="" xmlns:a16="http://schemas.microsoft.com/office/drawing/2014/main" val="2071330293"/>
                    </a:ext>
                  </a:extLst>
                </a:gridCol>
                <a:gridCol w="1752601">
                  <a:extLst>
                    <a:ext uri="{9D8B030D-6E8A-4147-A177-3AD203B41FA5}">
                      <a16:colId xmlns="" xmlns:a16="http://schemas.microsoft.com/office/drawing/2014/main" val="3500415985"/>
                    </a:ext>
                  </a:extLst>
                </a:gridCol>
                <a:gridCol w="1752601">
                  <a:extLst>
                    <a:ext uri="{9D8B030D-6E8A-4147-A177-3AD203B41FA5}">
                      <a16:colId xmlns=""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8" y="1825625"/>
            <a:ext cx="10935353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6" y="4636559"/>
            <a:ext cx="10935353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6192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1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1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9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2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8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1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7" y="101219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file/52462_1_1/" TargetMode="External"/><Relationship Id="rId2" Type="http://schemas.openxmlformats.org/officeDocument/2006/relationships/hyperlink" Target="http://www.msmt.cz/file/52461_1_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tatistika@msmt.cz" TargetMode="External"/><Relationship Id="rId2" Type="http://schemas.openxmlformats.org/officeDocument/2006/relationships/hyperlink" Target="https://sberdat.uiv.cz/logi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oiler.uiv.cz/help/rgs.asp" TargetMode="External"/><Relationship Id="rId2" Type="http://schemas.openxmlformats.org/officeDocument/2006/relationships/hyperlink" Target="http://www.msmt.cz/vzdelavani/skolstvi-v-cr/statistika-skolstvi/vykaz-p-1-04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file/5279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iler.uiv.cz/help/rgs.asp" TargetMode="External"/><Relationship Id="rId2" Type="http://schemas.openxmlformats.org/officeDocument/2006/relationships/hyperlink" Target="http://www.msmt.cz/vzdelavani/skolstvi-v-cr/statistika-skolstvi/p-1c-01-vykaz-o-evidencnim-poctu-zamestnancu-v-regionalni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file/51379/download/" TargetMode="External"/><Relationship Id="rId4" Type="http://schemas.openxmlformats.org/officeDocument/2006/relationships/hyperlink" Target="http://www.msmt.cz/file/51119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8000" y="656948"/>
            <a:ext cx="7824000" cy="2467992"/>
          </a:xfrm>
        </p:spPr>
        <p:txBody>
          <a:bodyPr/>
          <a:lstStyle/>
          <a:p>
            <a:r>
              <a:rPr lang="cs-CZ" sz="3600" dirty="0" smtClean="0"/>
              <a:t>Nákladové výkaznictví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3000" dirty="0" err="1"/>
              <a:t>Webinář</a:t>
            </a:r>
            <a:r>
              <a:rPr lang="cs-CZ" sz="3000" dirty="0"/>
              <a:t> pro </a:t>
            </a:r>
            <a:r>
              <a:rPr lang="cs-CZ" sz="3000" dirty="0" smtClean="0"/>
              <a:t>pracovníky správních úřadů</a:t>
            </a:r>
            <a:endParaRPr lang="cs-CZ" sz="3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Odbor statistiky, analýz a rozvoje e-</a:t>
            </a:r>
            <a:r>
              <a:rPr lang="cs-CZ" dirty="0" err="1" smtClean="0"/>
              <a:t>education</a:t>
            </a:r>
            <a:r>
              <a:rPr lang="cs-CZ" dirty="0" smtClean="0"/>
              <a:t>, 26. května </a:t>
            </a:r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7702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 1</a:t>
            </a:r>
            <a:r>
              <a:rPr lang="cs-CZ" b="1" cap="none" dirty="0" smtClean="0"/>
              <a:t>d-</a:t>
            </a:r>
            <a:r>
              <a:rPr lang="cs-CZ" b="1" dirty="0" smtClean="0"/>
              <a:t>01 </a:t>
            </a:r>
            <a:r>
              <a:rPr lang="cs-CZ" dirty="0" smtClean="0"/>
              <a:t>- VÝKAZ o </a:t>
            </a:r>
            <a:r>
              <a:rPr lang="cs-CZ" dirty="0"/>
              <a:t>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r>
              <a:rPr lang="cs-CZ" sz="1800" dirty="0"/>
              <a:t>sdružování údajů podle vyhlášky č. 161/2018 Sb. (zmocnění v § </a:t>
            </a:r>
            <a:r>
              <a:rPr lang="pl-PL" sz="1800" dirty="0"/>
              <a:t>161c odst. 2 zákona č. 561/2004 Sb.)</a:t>
            </a:r>
          </a:p>
          <a:p>
            <a:pPr algn="just"/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vyplňují jen právnické osoby vykonávající činnost mateřské školy, základní školy, střední školy, konzervatoře nebo školní družiny,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které vyplácejí plat </a:t>
            </a:r>
            <a:r>
              <a:rPr lang="pl-PL" sz="1800" dirty="0"/>
              <a:t>podle § 109 odst. 3 zákona č. 262/2006 </a:t>
            </a:r>
            <a:r>
              <a:rPr lang="pl-PL" sz="1800" dirty="0" smtClean="0"/>
              <a:t>Sb.      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které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jsou zřizovány krajem, obcí nebo dobrovolným svazkem obcí</a:t>
            </a:r>
          </a:p>
          <a:p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předávání údajů </a:t>
            </a:r>
            <a:r>
              <a:rPr lang="pl-PL" sz="1800" dirty="0"/>
              <a:t>školami a školními družinami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proběhne od 31. 5. 2020 do 10. 6. </a:t>
            </a:r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2020, SÚ do 17. 6.</a:t>
            </a:r>
            <a:endParaRPr lang="pl-PL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1800" dirty="0"/>
              <a:t>snaha o minimalizaci sdružovaných údajů (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předpokládané</a:t>
            </a:r>
            <a:r>
              <a:rPr lang="pl-PL" sz="1800" dirty="0"/>
              <a:t> přírůstky a úbytky týdenních počtů hodin PPČ k 30. 9. 2020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oproti</a:t>
            </a:r>
            <a:r>
              <a:rPr lang="pl-PL" sz="1800" dirty="0"/>
              <a:t> hodnotám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vykázaným</a:t>
            </a:r>
            <a:r>
              <a:rPr lang="pl-PL" sz="1800" dirty="0"/>
              <a:t> k 30. 9. 2019) a maximální využití již sdružených dat (předvyplnění hodnotami z výkazu </a:t>
            </a:r>
            <a:r>
              <a:rPr lang="pl-PL" sz="1800" dirty="0" smtClean="0"/>
              <a:t>P 1c-01</a:t>
            </a:r>
            <a:r>
              <a:rPr lang="pl-PL" sz="1800" dirty="0"/>
              <a:t>, který škola/školní družina předala k 30. 9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2019)</a:t>
            </a:r>
          </a:p>
          <a:p>
            <a:pPr algn="just"/>
            <a:r>
              <a:rPr lang="pl-PL" sz="1800" dirty="0"/>
              <a:t>všechny relevantní informace na webu MŠMT v sekci </a:t>
            </a: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Statistika školství </a:t>
            </a:r>
            <a:r>
              <a:rPr lang="cs-CZ" sz="1800" dirty="0">
                <a:sym typeface="Symbol" panose="05050102010706020507" pitchFamily="18" charset="2"/>
              </a:rPr>
              <a:t>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Sběry statistických dat</a:t>
            </a:r>
            <a:r>
              <a:rPr lang="cs-CZ" sz="1800" dirty="0"/>
              <a:t> </a:t>
            </a:r>
            <a:r>
              <a:rPr lang="cs-CZ" sz="1800" dirty="0">
                <a:sym typeface="Symbol" panose="05050102010706020507" pitchFamily="18" charset="2"/>
              </a:rPr>
              <a:t>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Regionální školství</a:t>
            </a:r>
            <a:r>
              <a:rPr lang="cs-CZ" sz="1800" dirty="0"/>
              <a:t> </a:t>
            </a:r>
            <a:r>
              <a:rPr lang="cs-CZ" sz="1800" dirty="0">
                <a:sym typeface="Symbol" panose="05050102010706020507" pitchFamily="18" charset="2"/>
              </a:rPr>
              <a:t>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Výkazy PAM</a:t>
            </a:r>
            <a:endParaRPr lang="pl-PL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800" dirty="0"/>
              <a:t>formulář výkazu: </a:t>
            </a:r>
            <a:r>
              <a:rPr lang="pl-PL" sz="18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www.msmt.cz/file/52461_1_1/</a:t>
            </a:r>
            <a:r>
              <a:rPr lang="pl-PL" sz="1800" dirty="0">
                <a:solidFill>
                  <a:srgbClr val="C00000"/>
                </a:solidFill>
              </a:rPr>
              <a:t> </a:t>
            </a:r>
          </a:p>
          <a:p>
            <a:r>
              <a:rPr lang="pl-PL" sz="1800" dirty="0"/>
              <a:t>metodický pokyn: </a:t>
            </a:r>
            <a:r>
              <a:rPr lang="pl-PL" sz="18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www.msmt.cz/file/52462_1_1/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0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r>
              <a:rPr lang="cs-CZ" dirty="0"/>
              <a:t>tvořen jediným oddílem (tabulkou) - vizuálně obdoba oddílu VIII výkazu </a:t>
            </a:r>
            <a:r>
              <a:rPr lang="cs-CZ" dirty="0" smtClean="0"/>
              <a:t>P 1c-01</a:t>
            </a:r>
            <a:r>
              <a:rPr lang="cs-CZ" dirty="0"/>
              <a:t>,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obsahově však zcela odlišné informace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EA2589EF-1956-420B-9795-807DEDA7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853" y="2493093"/>
            <a:ext cx="4164887" cy="384799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37114CE5-269F-42EB-A363-6A9BEED9C50C}"/>
              </a:ext>
            </a:extLst>
          </p:cNvPr>
          <p:cNvSpPr/>
          <p:nvPr/>
        </p:nvSpPr>
        <p:spPr>
          <a:xfrm>
            <a:off x="2423022" y="3100450"/>
            <a:ext cx="916364" cy="2971410"/>
          </a:xfrm>
          <a:prstGeom prst="rect">
            <a:avLst/>
          </a:prstGeom>
          <a:solidFill>
            <a:srgbClr val="428D96">
              <a:alpha val="32941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BB9552B1-1A2D-4DA3-B9ED-9A5DC6F38CAD}"/>
              </a:ext>
            </a:extLst>
          </p:cNvPr>
          <p:cNvSpPr/>
          <p:nvPr/>
        </p:nvSpPr>
        <p:spPr>
          <a:xfrm>
            <a:off x="3923696" y="3112172"/>
            <a:ext cx="641417" cy="2971410"/>
          </a:xfrm>
          <a:prstGeom prst="rect">
            <a:avLst/>
          </a:prstGeom>
          <a:solidFill>
            <a:srgbClr val="428D96">
              <a:alpha val="32941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1EB692B1-F70D-4E3A-A6B0-B0EFF01AE835}"/>
              </a:ext>
            </a:extLst>
          </p:cNvPr>
          <p:cNvSpPr/>
          <p:nvPr/>
        </p:nvSpPr>
        <p:spPr>
          <a:xfrm>
            <a:off x="7376830" y="2832751"/>
            <a:ext cx="3980066" cy="516120"/>
          </a:xfrm>
          <a:prstGeom prst="rect">
            <a:avLst/>
          </a:prstGeom>
          <a:solidFill>
            <a:srgbClr val="428D96">
              <a:alpha val="32941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Údaje se načtou z výkazu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P 1c-01</a:t>
            </a: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předaného k 30. září 2019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B89B9868-C557-4059-8916-B0A233B8FA21}"/>
              </a:ext>
            </a:extLst>
          </p:cNvPr>
          <p:cNvSpPr/>
          <p:nvPr/>
        </p:nvSpPr>
        <p:spPr>
          <a:xfrm>
            <a:off x="4585380" y="3112172"/>
            <a:ext cx="641417" cy="2971410"/>
          </a:xfrm>
          <a:prstGeom prst="rect">
            <a:avLst/>
          </a:prstGeom>
          <a:solidFill>
            <a:srgbClr val="00B050">
              <a:alpha val="14118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3F8A9B7D-992D-4D12-8213-C0584CC97847}"/>
              </a:ext>
            </a:extLst>
          </p:cNvPr>
          <p:cNvSpPr/>
          <p:nvPr/>
        </p:nvSpPr>
        <p:spPr>
          <a:xfrm>
            <a:off x="7376828" y="3766460"/>
            <a:ext cx="3980066" cy="516120"/>
          </a:xfrm>
          <a:prstGeom prst="rect">
            <a:avLst/>
          </a:prstGeom>
          <a:solidFill>
            <a:srgbClr val="00B050">
              <a:alpha val="32941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B050"/>
                </a:solidFill>
              </a:rPr>
              <a:t>Vyplní škola/ŠD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ABEBD56D-A673-4BB1-9FB9-9DFD4BB6489C}"/>
              </a:ext>
            </a:extLst>
          </p:cNvPr>
          <p:cNvSpPr/>
          <p:nvPr/>
        </p:nvSpPr>
        <p:spPr>
          <a:xfrm>
            <a:off x="5235342" y="3123896"/>
            <a:ext cx="727234" cy="2971410"/>
          </a:xfrm>
          <a:prstGeom prst="rect">
            <a:avLst/>
          </a:prstGeom>
          <a:solidFill>
            <a:srgbClr val="7030A0">
              <a:alpha val="1411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="" xmlns:a16="http://schemas.microsoft.com/office/drawing/2014/main" id="{D95B3AE6-E433-4485-BC06-1FDCBEC19D6B}"/>
              </a:ext>
            </a:extLst>
          </p:cNvPr>
          <p:cNvSpPr/>
          <p:nvPr/>
        </p:nvSpPr>
        <p:spPr>
          <a:xfrm>
            <a:off x="3958866" y="6060136"/>
            <a:ext cx="2027156" cy="267486"/>
          </a:xfrm>
          <a:prstGeom prst="rect">
            <a:avLst/>
          </a:prstGeom>
          <a:solidFill>
            <a:srgbClr val="7030A0">
              <a:alpha val="1411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9258ED11-45B5-4F78-8D0D-9A049982C7F5}"/>
              </a:ext>
            </a:extLst>
          </p:cNvPr>
          <p:cNvSpPr/>
          <p:nvPr/>
        </p:nvSpPr>
        <p:spPr>
          <a:xfrm>
            <a:off x="7388552" y="4611090"/>
            <a:ext cx="3980066" cy="516120"/>
          </a:xfrm>
          <a:prstGeom prst="rect">
            <a:avLst/>
          </a:prstGeom>
          <a:solidFill>
            <a:srgbClr val="7030A0">
              <a:alpha val="1411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7030A0"/>
                </a:solidFill>
              </a:rPr>
              <a:t>Dopočítá automaticky systém</a:t>
            </a:r>
          </a:p>
        </p:txBody>
      </p:sp>
    </p:spTree>
    <p:extLst>
      <p:ext uri="{BB962C8B-B14F-4D97-AF65-F5344CB8AC3E}">
        <p14:creationId xmlns:p14="http://schemas.microsoft.com/office/powerpoint/2010/main" val="16055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1" y="1825625"/>
            <a:ext cx="11241984" cy="4351338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Jaké údaje vyplňuje škola/školní družina?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10800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Co jsou to předpokládané přírůstky a úbytky týdenního počtu hodin přímé pedagogické činnosti?</a:t>
            </a:r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F16BE78C-FDA7-4F2B-9BFA-C6EB58A96A0C}"/>
              </a:ext>
            </a:extLst>
          </p:cNvPr>
          <p:cNvSpPr/>
          <p:nvPr/>
        </p:nvSpPr>
        <p:spPr>
          <a:xfrm>
            <a:off x="581892" y="2347099"/>
            <a:ext cx="7653600" cy="1329355"/>
          </a:xfrm>
          <a:prstGeom prst="rect">
            <a:avLst/>
          </a:prstGeom>
          <a:solidFill>
            <a:srgbClr val="428D96">
              <a:alpha val="20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předpokládané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přírůstky a úbytky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týdenního počtu hodin přímé pedagogické činnosti v členění podle jednotlivých skupin profesí pedagogických pracovníků na jednotlivých součástech školy (v jednotlivých druzích činnosti)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D9D3763A-1386-47B1-A781-CFEDB149889F}"/>
              </a:ext>
            </a:extLst>
          </p:cNvPr>
          <p:cNvSpPr/>
          <p:nvPr/>
        </p:nvSpPr>
        <p:spPr>
          <a:xfrm>
            <a:off x="581892" y="4276703"/>
            <a:ext cx="7653600" cy="1329355"/>
          </a:xfrm>
          <a:prstGeom prst="rect">
            <a:avLst/>
          </a:prstGeom>
          <a:solidFill>
            <a:srgbClr val="428D96">
              <a:alpha val="20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údaje, které odrážejí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očekávané změny v organizaci vzdělávání a poskytování školských služeb v příštím školním roce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na základě výsledků zápisů a přijímacího řízení či změn ve školském rejstříku </a:t>
            </a:r>
          </a:p>
        </p:txBody>
      </p:sp>
    </p:spTree>
    <p:extLst>
      <p:ext uri="{BB962C8B-B14F-4D97-AF65-F5344CB8AC3E}">
        <p14:creationId xmlns:p14="http://schemas.microsoft.com/office/powerpoint/2010/main" val="11458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1" y="1825625"/>
            <a:ext cx="11241984" cy="4351338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Co znamená, že se jedná o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očekávané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změny: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10800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Jak tedy předpokládané přírůstky a úbytky určit?</a:t>
            </a:r>
            <a:endParaRPr lang="cs-CZ" dirty="0"/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F16BE78C-FDA7-4F2B-9BFA-C6EB58A96A0C}"/>
              </a:ext>
            </a:extLst>
          </p:cNvPr>
          <p:cNvSpPr/>
          <p:nvPr/>
        </p:nvSpPr>
        <p:spPr>
          <a:xfrm>
            <a:off x="587319" y="2347099"/>
            <a:ext cx="7651708" cy="1140643"/>
          </a:xfrm>
          <a:prstGeom prst="rect">
            <a:avLst/>
          </a:prstGeom>
          <a:solidFill>
            <a:srgbClr val="428D96">
              <a:alpha val="20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škola / školní družina předává údaje již na začátku června</a:t>
            </a:r>
          </a:p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vzhledem k tomu, že se údaje vztahují ke stavu k 30. září 2020, jedná se tak v tuto chvíli pouze o očekávání, skutečný stav bude uveden školou / školní družinou až ve výkaze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 1c-01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D9D3763A-1386-47B1-A781-CFEDB149889F}"/>
              </a:ext>
            </a:extLst>
          </p:cNvPr>
          <p:cNvSpPr/>
          <p:nvPr/>
        </p:nvSpPr>
        <p:spPr>
          <a:xfrm>
            <a:off x="587319" y="4290527"/>
            <a:ext cx="7651708" cy="2072566"/>
          </a:xfrm>
          <a:prstGeom prst="rect">
            <a:avLst/>
          </a:prstGeom>
          <a:solidFill>
            <a:srgbClr val="428D96">
              <a:alpha val="20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přírůstky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: kladně započítat ty hodiny přímé pedagogické činnosti, které „budou“ ve srovnání s p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ředchozí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 zářím nově zajišťovány (typicky například nová třída, vyšší míra dělení hodin, prodloužení doby provozu apod.)</a:t>
            </a:r>
          </a:p>
          <a:p>
            <a:pPr algn="ctr"/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úbytky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: záporně  započítat ty hodiny přímé pedagogické činnosti, které ve srovnání s předchozím zářím již zajišťovány „nebudou“ (typicky například snížení počtu tříd, nižší míra dělení hodin, snížení doby provozu)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="" xmlns:a16="http://schemas.microsoft.com/office/drawing/2014/main" id="{D82A54A8-70FB-4646-BE47-B93B01432CDF}"/>
              </a:ext>
            </a:extLst>
          </p:cNvPr>
          <p:cNvCxnSpPr>
            <a:cxnSpLocks/>
          </p:cNvCxnSpPr>
          <p:nvPr/>
        </p:nvCxnSpPr>
        <p:spPr>
          <a:xfrm>
            <a:off x="3836705" y="5373275"/>
            <a:ext cx="93325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pPr algn="just"/>
            <a:r>
              <a:rPr lang="cs-CZ" dirty="0"/>
              <a:t>určit změny nemusí být vždy úplně snadné (zejména pak v případě středních škol, kde je velmi rozhodující ještě zářijový vývoj)</a:t>
            </a:r>
          </a:p>
          <a:p>
            <a:r>
              <a:rPr lang="cs-CZ" dirty="0"/>
              <a:t>komplikace do úvah škol přináší letos i nejistota spojená s dopady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pandemie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koronaviru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cs-CZ" dirty="0"/>
              <a:t>tyto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údaje nijak neovlivní konkrétní výši finančních prostředků školy / školní družiny na rok 2021</a:t>
            </a:r>
            <a:r>
              <a:rPr lang="cs-CZ" dirty="0"/>
              <a:t>, které budou nadále zcela závislé na údajích z podzimních výkazů, zejména výkazu </a:t>
            </a:r>
            <a:r>
              <a:rPr lang="cs-CZ" dirty="0" smtClean="0"/>
              <a:t>P 1c-01 </a:t>
            </a:r>
            <a:r>
              <a:rPr lang="cs-CZ" dirty="0"/>
              <a:t>ve stavu k 30. září 2020</a:t>
            </a:r>
          </a:p>
          <a:p>
            <a:pPr algn="just"/>
            <a:r>
              <a:rPr lang="cs-CZ" dirty="0"/>
              <a:t>přesto žádáme školy / školní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družiny o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svědomitý přístup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a snahu o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určení změn s co největší přesností </a:t>
            </a:r>
            <a:r>
              <a:rPr lang="cs-CZ" dirty="0"/>
              <a:t>(využít všech dostupných informací), neboť:</a:t>
            </a:r>
          </a:p>
          <a:p>
            <a:pPr algn="just"/>
            <a:r>
              <a:rPr lang="cs-CZ" dirty="0"/>
              <a:t>tyto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údaje jsou nezbytným podkladem</a:t>
            </a:r>
            <a:r>
              <a:rPr lang="cs-CZ" dirty="0"/>
              <a:t> pro MŠMT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při vyjednávání </a:t>
            </a:r>
            <a:r>
              <a:rPr lang="cs-CZ" dirty="0"/>
              <a:t>s MF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 výši prostředků ze státního rozpočtu </a:t>
            </a:r>
            <a:r>
              <a:rPr lang="cs-CZ" dirty="0"/>
              <a:t>pro následující kalendářní rok – nejedná se tedy o zbytečnou administrativu</a:t>
            </a:r>
          </a:p>
          <a:p>
            <a:endParaRPr lang="cs-CZ" dirty="0"/>
          </a:p>
          <a:p>
            <a:r>
              <a:rPr lang="cs-CZ" dirty="0"/>
              <a:t>nejlépe je demonstrovat vyplnění na několika ilustrativních příkladech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r>
              <a:rPr lang="cs-CZ" dirty="0"/>
              <a:t>Případ mateřské školy (MŠ)</a:t>
            </a:r>
          </a:p>
          <a:p>
            <a:r>
              <a:rPr lang="cs-CZ" sz="1600" dirty="0"/>
              <a:t>MŠ vykázala k 30. září 2019 v součtu v oddílech </a:t>
            </a:r>
            <a:r>
              <a:rPr lang="cs-CZ" sz="1600" dirty="0" err="1" smtClean="0"/>
              <a:t>IVb</a:t>
            </a:r>
            <a:r>
              <a:rPr lang="cs-CZ" sz="1600" dirty="0" smtClean="0"/>
              <a:t>., </a:t>
            </a:r>
            <a:r>
              <a:rPr lang="cs-CZ" sz="1600" dirty="0" err="1"/>
              <a:t>IVc</a:t>
            </a:r>
            <a:r>
              <a:rPr lang="cs-CZ" sz="1600" dirty="0"/>
              <a:t> a VIII</a:t>
            </a:r>
            <a:br>
              <a:rPr lang="cs-CZ" sz="1600" dirty="0"/>
            </a:br>
            <a:r>
              <a:rPr lang="cs-CZ" sz="1600" dirty="0"/>
              <a:t>výkazu </a:t>
            </a:r>
            <a:r>
              <a:rPr lang="cs-CZ" sz="1600" dirty="0" smtClean="0"/>
              <a:t>P 1c-01 </a:t>
            </a:r>
            <a:r>
              <a:rPr lang="cs-CZ" sz="1600" dirty="0"/>
              <a:t>345 hodin PPČ učitelů v MŠ</a:t>
            </a:r>
          </a:p>
          <a:p>
            <a:r>
              <a:rPr lang="cs-CZ" sz="1600" dirty="0"/>
              <a:t>Přistoupí k vyplnění výkazu </a:t>
            </a:r>
            <a:r>
              <a:rPr lang="cs-CZ" sz="1600" dirty="0" smtClean="0"/>
              <a:t>P 1d-01</a:t>
            </a:r>
            <a:endParaRPr lang="cs-CZ" sz="1600" dirty="0"/>
          </a:p>
          <a:p>
            <a:r>
              <a:rPr lang="cs-CZ" sz="1600" dirty="0"/>
              <a:t>Hodnoty ve sloupcích </a:t>
            </a:r>
            <a:r>
              <a:rPr lang="cs-CZ" sz="1600" i="1" dirty="0"/>
              <a:t>a</a:t>
            </a:r>
            <a:r>
              <a:rPr lang="cs-CZ" sz="1600" dirty="0"/>
              <a:t>, </a:t>
            </a:r>
            <a:r>
              <a:rPr lang="cs-CZ" sz="1600" i="1" dirty="0"/>
              <a:t>b</a:t>
            </a:r>
            <a:r>
              <a:rPr lang="cs-CZ" sz="1600" dirty="0"/>
              <a:t> a </a:t>
            </a:r>
            <a:r>
              <a:rPr lang="cs-CZ" sz="1600" i="1" dirty="0"/>
              <a:t>1</a:t>
            </a:r>
            <a:r>
              <a:rPr lang="cs-CZ" sz="1600" dirty="0"/>
              <a:t> jí automaticky </a:t>
            </a:r>
            <a:r>
              <a:rPr lang="cs-CZ" sz="1600" dirty="0" err="1"/>
              <a:t>předvyplní</a:t>
            </a:r>
            <a:r>
              <a:rPr lang="cs-CZ" sz="1600" dirty="0"/>
              <a:t> systém</a:t>
            </a:r>
          </a:p>
          <a:p>
            <a:r>
              <a:rPr lang="cs-CZ" sz="1600" dirty="0"/>
              <a:t>MŠ předpokládá od nového školního roku zvýšení počtu tříd</a:t>
            </a:r>
            <a:br>
              <a:rPr lang="cs-CZ" sz="1600" dirty="0"/>
            </a:br>
            <a:r>
              <a:rPr lang="cs-CZ" sz="1600" dirty="0"/>
              <a:t>mateřské školy o jednu třídu (výsledky zápisů, volná kapacita),</a:t>
            </a:r>
            <a:br>
              <a:rPr lang="cs-CZ" sz="1600" dirty="0"/>
            </a:br>
            <a:r>
              <a:rPr lang="cs-CZ" sz="1600" dirty="0"/>
              <a:t>což pro ni i s překryvem znamená nezbytnost zajištění dalších 58</a:t>
            </a:r>
            <a:br>
              <a:rPr lang="cs-CZ" sz="1600" dirty="0"/>
            </a:br>
            <a:r>
              <a:rPr lang="cs-CZ" sz="1600" dirty="0"/>
              <a:t>hodin přímé pedagogické činnosti učitelů v MŠ týdně </a:t>
            </a:r>
          </a:p>
          <a:p>
            <a:r>
              <a:rPr lang="cs-CZ" sz="1600" dirty="0"/>
              <a:t>Tento údaj doplní do sloupce </a:t>
            </a:r>
            <a:r>
              <a:rPr lang="cs-CZ" sz="1600" i="1" dirty="0"/>
              <a:t>2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příslušného řádku výkazu</a:t>
            </a:r>
          </a:p>
          <a:p>
            <a:r>
              <a:rPr lang="cs-CZ" sz="1600" dirty="0"/>
              <a:t>Hodnoty ve sloupci </a:t>
            </a:r>
            <a:r>
              <a:rPr lang="cs-CZ" sz="1600" i="1" dirty="0"/>
              <a:t>e</a:t>
            </a:r>
            <a:r>
              <a:rPr lang="cs-CZ" sz="1600" dirty="0"/>
              <a:t> a v řádku </a:t>
            </a:r>
            <a:r>
              <a:rPr lang="cs-CZ" sz="1600" i="1" dirty="0"/>
              <a:t>Celkem</a:t>
            </a:r>
            <a:r>
              <a:rPr lang="cs-CZ" sz="1600" dirty="0"/>
              <a:t> se automaticky dopočítají</a:t>
            </a:r>
            <a:endParaRPr lang="cs-CZ" sz="12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818C8CA-CA06-47F6-943B-4BDE0C67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51" y="1887208"/>
            <a:ext cx="4164887" cy="38479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4F8BF908-BDFB-45DE-AEBF-049A874C6B57}"/>
              </a:ext>
            </a:extLst>
          </p:cNvPr>
          <p:cNvSpPr txBox="1"/>
          <p:nvPr/>
        </p:nvSpPr>
        <p:spPr>
          <a:xfrm>
            <a:off x="7129788" y="4610303"/>
            <a:ext cx="3687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11        1                             345,00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E63F1422-A205-40B8-AEA9-198F47BCC014}"/>
              </a:ext>
            </a:extLst>
          </p:cNvPr>
          <p:cNvSpPr txBox="1"/>
          <p:nvPr/>
        </p:nvSpPr>
        <p:spPr>
          <a:xfrm>
            <a:off x="9281061" y="4595786"/>
            <a:ext cx="67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58,00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E25B566-A749-4C61-8A41-3AFF9E5B0009}"/>
              </a:ext>
            </a:extLst>
          </p:cNvPr>
          <p:cNvSpPr txBox="1"/>
          <p:nvPr/>
        </p:nvSpPr>
        <p:spPr>
          <a:xfrm>
            <a:off x="9937164" y="4615392"/>
            <a:ext cx="641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403,00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7A8C44C9-AE1C-4E43-8BC0-5F95480F7D53}"/>
              </a:ext>
            </a:extLst>
          </p:cNvPr>
          <p:cNvSpPr txBox="1"/>
          <p:nvPr/>
        </p:nvSpPr>
        <p:spPr>
          <a:xfrm>
            <a:off x="8649468" y="5453871"/>
            <a:ext cx="207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345,00      58,00        403,00</a:t>
            </a:r>
          </a:p>
        </p:txBody>
      </p:sp>
    </p:spTree>
    <p:extLst>
      <p:ext uri="{BB962C8B-B14F-4D97-AF65-F5344CB8AC3E}">
        <p14:creationId xmlns:p14="http://schemas.microsoft.com/office/powerpoint/2010/main" val="19137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r>
              <a:rPr lang="cs-CZ" dirty="0"/>
              <a:t>Stejný případ mateřské školy (MŠ), navíc platí:</a:t>
            </a:r>
          </a:p>
          <a:p>
            <a:r>
              <a:rPr lang="cs-CZ" sz="1600" dirty="0"/>
              <a:t>V mateřské škole bude působit ve speciální třídě asistent pedagoga,</a:t>
            </a:r>
            <a:br>
              <a:rPr lang="cs-CZ" sz="1600" dirty="0"/>
            </a:br>
            <a:r>
              <a:rPr lang="cs-CZ" sz="1600" dirty="0"/>
              <a:t>v předchozím školním roce taková profese na škole nepůsobila,</a:t>
            </a:r>
            <a:br>
              <a:rPr lang="cs-CZ" sz="1600" dirty="0"/>
            </a:br>
            <a:r>
              <a:rPr lang="cs-CZ" sz="1600" dirty="0"/>
              <a:t>a tudíž se hodnota v elektronickém formuláři nemohla přednastavit</a:t>
            </a:r>
          </a:p>
          <a:p>
            <a:r>
              <a:rPr lang="cs-CZ" sz="1600" dirty="0"/>
              <a:t>V části formuláře „Vložit záznam“ vybere příslušnou kombinaci</a:t>
            </a:r>
            <a:br>
              <a:rPr lang="cs-CZ" sz="1600" dirty="0"/>
            </a:br>
            <a:r>
              <a:rPr lang="cs-CZ" sz="1600" dirty="0"/>
              <a:t>druhu činnosti (11) a skupiny profesí pedagogických pracovníků (0)</a:t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zadá očekávaný počet </a:t>
            </a:r>
            <a:r>
              <a:rPr lang="cs-CZ" sz="1600" dirty="0"/>
              <a:t>hodin PPČ AP ve speciální třídě, tj. 36</a:t>
            </a:r>
          </a:p>
          <a:p>
            <a:r>
              <a:rPr lang="cs-CZ" sz="1600" dirty="0"/>
              <a:t>Volbu potvrdí kliknutím na tlačítko „Uložení a kontrola“, čímž se údaj</a:t>
            </a:r>
            <a:br>
              <a:rPr lang="cs-CZ" sz="1600" dirty="0"/>
            </a:br>
            <a:r>
              <a:rPr lang="cs-CZ" sz="1600" dirty="0"/>
              <a:t>přenese do tabulky (oddílu)</a:t>
            </a:r>
          </a:p>
          <a:p>
            <a:r>
              <a:rPr lang="cs-CZ" sz="1600" dirty="0"/>
              <a:t>Hodnoty ve sloupci </a:t>
            </a:r>
            <a:r>
              <a:rPr lang="cs-CZ" sz="1600" i="1" dirty="0"/>
              <a:t>e</a:t>
            </a:r>
            <a:r>
              <a:rPr lang="cs-CZ" sz="1600" dirty="0"/>
              <a:t> a v řádku </a:t>
            </a:r>
            <a:r>
              <a:rPr lang="cs-CZ" sz="1600" i="1" dirty="0"/>
              <a:t>Celkem</a:t>
            </a:r>
            <a:r>
              <a:rPr lang="cs-CZ" sz="1600" dirty="0"/>
              <a:t> se automaticky dopočítají</a:t>
            </a:r>
            <a:endParaRPr lang="cs-CZ" sz="12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818C8CA-CA06-47F6-943B-4BDE0C67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749" y="1779072"/>
            <a:ext cx="4164887" cy="38479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4F8BF908-BDFB-45DE-AEBF-049A874C6B57}"/>
              </a:ext>
            </a:extLst>
          </p:cNvPr>
          <p:cNvSpPr txBox="1"/>
          <p:nvPr/>
        </p:nvSpPr>
        <p:spPr>
          <a:xfrm>
            <a:off x="7260417" y="4498530"/>
            <a:ext cx="3687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11        1                             345,00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E63F1422-A205-40B8-AEA9-198F47BCC014}"/>
              </a:ext>
            </a:extLst>
          </p:cNvPr>
          <p:cNvSpPr txBox="1"/>
          <p:nvPr/>
        </p:nvSpPr>
        <p:spPr>
          <a:xfrm>
            <a:off x="9455233" y="4484011"/>
            <a:ext cx="67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58,00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E25B566-A749-4C61-8A41-3AFF9E5B0009}"/>
              </a:ext>
            </a:extLst>
          </p:cNvPr>
          <p:cNvSpPr txBox="1"/>
          <p:nvPr/>
        </p:nvSpPr>
        <p:spPr>
          <a:xfrm>
            <a:off x="10082307" y="4498532"/>
            <a:ext cx="641022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cs-CZ" sz="1200" dirty="0"/>
              <a:t>403,00</a:t>
            </a:r>
          </a:p>
          <a:p>
            <a:pPr>
              <a:spcBef>
                <a:spcPts val="200"/>
              </a:spcBef>
            </a:pPr>
            <a:r>
              <a:rPr lang="cs-CZ" sz="1200" dirty="0"/>
              <a:t>  36,00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7A8C44C9-AE1C-4E43-8BC0-5F95480F7D53}"/>
              </a:ext>
            </a:extLst>
          </p:cNvPr>
          <p:cNvSpPr txBox="1"/>
          <p:nvPr/>
        </p:nvSpPr>
        <p:spPr>
          <a:xfrm>
            <a:off x="8794611" y="5318158"/>
            <a:ext cx="207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345,00      94,00        439,00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5DF84551-5137-460C-9A0C-B283A1EBDB23}"/>
              </a:ext>
            </a:extLst>
          </p:cNvPr>
          <p:cNvSpPr txBox="1"/>
          <p:nvPr/>
        </p:nvSpPr>
        <p:spPr>
          <a:xfrm>
            <a:off x="7260416" y="4677725"/>
            <a:ext cx="385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11        0                                 0            36,00 </a:t>
            </a:r>
          </a:p>
        </p:txBody>
      </p:sp>
    </p:spTree>
    <p:extLst>
      <p:ext uri="{BB962C8B-B14F-4D97-AF65-F5344CB8AC3E}">
        <p14:creationId xmlns:p14="http://schemas.microsoft.com/office/powerpoint/2010/main" val="13909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r>
              <a:rPr lang="cs-CZ" dirty="0"/>
              <a:t>Případ základní školy (ZŠ) se školní družinou (ŠD)</a:t>
            </a:r>
          </a:p>
          <a:p>
            <a:r>
              <a:rPr lang="cs-CZ" sz="1600" dirty="0"/>
              <a:t>ZŠ vykázala k 30. září 2019 v součtu v oddílech </a:t>
            </a:r>
            <a:r>
              <a:rPr lang="cs-CZ" sz="1600" dirty="0" err="1"/>
              <a:t>IVb</a:t>
            </a:r>
            <a:r>
              <a:rPr lang="cs-CZ" sz="1600" dirty="0"/>
              <a:t>, </a:t>
            </a:r>
            <a:r>
              <a:rPr lang="cs-CZ" sz="1600" dirty="0" err="1"/>
              <a:t>IVc</a:t>
            </a:r>
            <a:r>
              <a:rPr lang="cs-CZ" sz="1600" dirty="0"/>
              <a:t> a VIII</a:t>
            </a:r>
            <a:br>
              <a:rPr lang="cs-CZ" sz="1600" dirty="0"/>
            </a:br>
            <a:r>
              <a:rPr lang="cs-CZ" sz="1600" dirty="0"/>
              <a:t>výkazu </a:t>
            </a:r>
            <a:r>
              <a:rPr lang="cs-CZ" sz="1600" dirty="0" smtClean="0"/>
              <a:t>P 1c-01 </a:t>
            </a:r>
            <a:r>
              <a:rPr lang="cs-CZ" sz="1600" dirty="0"/>
              <a:t>560 hodin PPČ učitelů v ZŠ a 75 hodin PPČ</a:t>
            </a:r>
            <a:br>
              <a:rPr lang="cs-CZ" sz="1600" dirty="0"/>
            </a:br>
            <a:r>
              <a:rPr lang="cs-CZ" sz="1600" dirty="0"/>
              <a:t>vychovatelů ve ŠD</a:t>
            </a:r>
          </a:p>
          <a:p>
            <a:r>
              <a:rPr lang="cs-CZ" sz="1600" dirty="0"/>
              <a:t>Přistoupí k vyplnění výkazu </a:t>
            </a:r>
            <a:r>
              <a:rPr lang="cs-CZ" sz="1600" dirty="0" smtClean="0"/>
              <a:t>P 1d-01</a:t>
            </a:r>
            <a:endParaRPr lang="cs-CZ" sz="1600" dirty="0"/>
          </a:p>
          <a:p>
            <a:r>
              <a:rPr lang="cs-CZ" sz="1600" dirty="0"/>
              <a:t>Hodnoty ve sloupcích </a:t>
            </a:r>
            <a:r>
              <a:rPr lang="cs-CZ" sz="1600" i="1" dirty="0"/>
              <a:t>a</a:t>
            </a:r>
            <a:r>
              <a:rPr lang="cs-CZ" sz="1600" dirty="0"/>
              <a:t>, </a:t>
            </a:r>
            <a:r>
              <a:rPr lang="cs-CZ" sz="1600" i="1" dirty="0"/>
              <a:t>b</a:t>
            </a:r>
            <a:r>
              <a:rPr lang="cs-CZ" sz="1600" dirty="0"/>
              <a:t> a </a:t>
            </a:r>
            <a:r>
              <a:rPr lang="cs-CZ" sz="1600" i="1" dirty="0"/>
              <a:t>1</a:t>
            </a:r>
            <a:r>
              <a:rPr lang="cs-CZ" sz="1600" dirty="0"/>
              <a:t> jí automaticky </a:t>
            </a:r>
            <a:r>
              <a:rPr lang="cs-CZ" sz="1600" dirty="0" err="1"/>
              <a:t>předvyplní</a:t>
            </a:r>
            <a:r>
              <a:rPr lang="cs-CZ" sz="1600" dirty="0"/>
              <a:t> systém</a:t>
            </a:r>
          </a:p>
          <a:p>
            <a:r>
              <a:rPr lang="cs-CZ" sz="1600" dirty="0"/>
              <a:t>ZŠ předpokládá větší míru dělení hodin (např. 1 hodiny výuky</a:t>
            </a:r>
            <a:br>
              <a:rPr lang="cs-CZ" sz="1600" dirty="0"/>
            </a:br>
            <a:r>
              <a:rPr lang="cs-CZ" sz="1600" dirty="0"/>
              <a:t>konverzace v cizím jazyce v každé z 8 tříd, které tvoří 2. stupeň), </a:t>
            </a:r>
            <a:br>
              <a:rPr lang="cs-CZ" sz="1600" dirty="0"/>
            </a:br>
            <a:r>
              <a:rPr lang="cs-CZ" sz="1600" dirty="0"/>
              <a:t>což pro základní školu znamená nezbytnost zajištění dalších 8</a:t>
            </a:r>
            <a:br>
              <a:rPr lang="cs-CZ" sz="1600" dirty="0"/>
            </a:br>
            <a:r>
              <a:rPr lang="cs-CZ" sz="1600" dirty="0"/>
              <a:t>hodin přímé pedagogické činnosti učitele v ZŠ týdně</a:t>
            </a:r>
          </a:p>
          <a:p>
            <a:r>
              <a:rPr lang="cs-CZ" sz="1600" dirty="0"/>
              <a:t>Tento údaj doplní do sloupce </a:t>
            </a:r>
            <a:r>
              <a:rPr lang="cs-CZ" sz="1600" i="1" dirty="0"/>
              <a:t>2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příslušného řádku </a:t>
            </a:r>
            <a:r>
              <a:rPr lang="cs-CZ" sz="1600" dirty="0"/>
              <a:t>výkazu</a:t>
            </a:r>
          </a:p>
          <a:p>
            <a:r>
              <a:rPr lang="cs-CZ" sz="1600" dirty="0"/>
              <a:t>U ŠD nepředpokládá žádnou změnu, proto do sloupce </a:t>
            </a:r>
            <a:r>
              <a:rPr lang="cs-CZ" sz="1600" i="1" dirty="0"/>
              <a:t>2</a:t>
            </a:r>
            <a:r>
              <a:rPr lang="cs-CZ" sz="1600" dirty="0"/>
              <a:t> přísluš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néh</a:t>
            </a:r>
            <a:r>
              <a:rPr lang="cs-CZ" sz="1600" dirty="0"/>
              <a:t>o</a:t>
            </a:r>
            <a:br>
              <a:rPr lang="cs-CZ" sz="1600" dirty="0"/>
            </a:br>
            <a:r>
              <a:rPr lang="cs-CZ" sz="1600" dirty="0"/>
              <a:t>řád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</a:t>
            </a:r>
            <a:r>
              <a:rPr lang="cs-CZ" sz="1600" dirty="0"/>
              <a:t> výkazu „uvede“ 0</a:t>
            </a:r>
          </a:p>
          <a:p>
            <a:r>
              <a:rPr lang="cs-CZ" sz="1600" dirty="0"/>
              <a:t>Hodnoty ve sloupci </a:t>
            </a:r>
            <a:r>
              <a:rPr lang="cs-CZ" sz="1600" i="1" dirty="0"/>
              <a:t>e</a:t>
            </a:r>
            <a:r>
              <a:rPr lang="cs-CZ" sz="1600" dirty="0"/>
              <a:t> a v řádku </a:t>
            </a:r>
            <a:r>
              <a:rPr lang="cs-CZ" sz="1600" i="1" dirty="0"/>
              <a:t>Celkem</a:t>
            </a:r>
            <a:r>
              <a:rPr lang="cs-CZ" sz="1600" dirty="0"/>
              <a:t> se automaticky dopočítají</a:t>
            </a:r>
            <a:endParaRPr lang="cs-CZ" sz="12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818C8CA-CA06-47F6-943B-4BDE0C67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177" y="2083872"/>
            <a:ext cx="4164887" cy="38479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4F8BF908-BDFB-45DE-AEBF-049A874C6B57}"/>
              </a:ext>
            </a:extLst>
          </p:cNvPr>
          <p:cNvSpPr txBox="1"/>
          <p:nvPr/>
        </p:nvSpPr>
        <p:spPr>
          <a:xfrm>
            <a:off x="7260416" y="4793903"/>
            <a:ext cx="3687845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21        1                             560,00 </a:t>
            </a:r>
          </a:p>
          <a:p>
            <a:pPr>
              <a:spcBef>
                <a:spcPts val="200"/>
              </a:spcBef>
            </a:pPr>
            <a:r>
              <a:rPr lang="cs-CZ" sz="1200" dirty="0"/>
              <a:t>81        2                               75,00</a:t>
            </a:r>
            <a:endParaRPr lang="cs-CZ" sz="1400" dirty="0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E63F1422-A205-40B8-AEA9-198F47BCC014}"/>
              </a:ext>
            </a:extLst>
          </p:cNvPr>
          <p:cNvSpPr txBox="1"/>
          <p:nvPr/>
        </p:nvSpPr>
        <p:spPr>
          <a:xfrm>
            <a:off x="9353633" y="4809471"/>
            <a:ext cx="67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 8,00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E25B566-A749-4C61-8A41-3AFF9E5B0009}"/>
              </a:ext>
            </a:extLst>
          </p:cNvPr>
          <p:cNvSpPr txBox="1"/>
          <p:nvPr/>
        </p:nvSpPr>
        <p:spPr>
          <a:xfrm>
            <a:off x="10053278" y="4808418"/>
            <a:ext cx="641022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568,00</a:t>
            </a:r>
          </a:p>
          <a:p>
            <a:pPr>
              <a:spcBef>
                <a:spcPts val="200"/>
              </a:spcBef>
            </a:pPr>
            <a:r>
              <a:rPr lang="cs-CZ" sz="1200" dirty="0"/>
              <a:t>  75,00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7A8C44C9-AE1C-4E43-8BC0-5F95480F7D53}"/>
              </a:ext>
            </a:extLst>
          </p:cNvPr>
          <p:cNvSpPr txBox="1"/>
          <p:nvPr/>
        </p:nvSpPr>
        <p:spPr>
          <a:xfrm>
            <a:off x="8806893" y="5649194"/>
            <a:ext cx="207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635,00       8,00         643,00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7626363E-F456-4C4B-A224-857933A06445}"/>
              </a:ext>
            </a:extLst>
          </p:cNvPr>
          <p:cNvSpPr txBox="1"/>
          <p:nvPr/>
        </p:nvSpPr>
        <p:spPr>
          <a:xfrm>
            <a:off x="9277620" y="5004217"/>
            <a:ext cx="67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   0</a:t>
            </a:r>
          </a:p>
        </p:txBody>
      </p:sp>
    </p:spTree>
    <p:extLst>
      <p:ext uri="{BB962C8B-B14F-4D97-AF65-F5344CB8AC3E}">
        <p14:creationId xmlns:p14="http://schemas.microsoft.com/office/powerpoint/2010/main" val="4210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r>
              <a:rPr lang="cs-CZ" dirty="0"/>
              <a:t>Případ střední školy (SŠ)</a:t>
            </a:r>
          </a:p>
          <a:p>
            <a:r>
              <a:rPr lang="cs-CZ" sz="1600" dirty="0"/>
              <a:t>SŠ vykázala k 30. září 2019 v součtu v oddílech </a:t>
            </a:r>
            <a:r>
              <a:rPr lang="cs-CZ" sz="1600" dirty="0" err="1"/>
              <a:t>IVb</a:t>
            </a:r>
            <a:r>
              <a:rPr lang="cs-CZ" sz="1600" dirty="0"/>
              <a:t>, </a:t>
            </a:r>
            <a:r>
              <a:rPr lang="cs-CZ" sz="1600" dirty="0" err="1"/>
              <a:t>IVc</a:t>
            </a:r>
            <a:r>
              <a:rPr lang="cs-CZ" sz="1600" dirty="0"/>
              <a:t> a VIII</a:t>
            </a:r>
            <a:br>
              <a:rPr lang="cs-CZ" sz="1600" dirty="0"/>
            </a:br>
            <a:r>
              <a:rPr lang="cs-CZ" sz="1600" dirty="0"/>
              <a:t>výkazu </a:t>
            </a:r>
            <a:r>
              <a:rPr lang="cs-CZ" sz="1600" dirty="0" smtClean="0"/>
              <a:t>P 1c-01 </a:t>
            </a:r>
            <a:r>
              <a:rPr lang="cs-CZ" sz="1600" dirty="0"/>
              <a:t>350 hodin PPČ učitelů ve SŠ a 395 hodin PPČ</a:t>
            </a:r>
            <a:br>
              <a:rPr lang="cs-CZ" sz="1600" dirty="0"/>
            </a:br>
            <a:r>
              <a:rPr lang="cs-CZ" sz="1600" dirty="0"/>
              <a:t>učitelů odborného výcviku</a:t>
            </a:r>
          </a:p>
          <a:p>
            <a:r>
              <a:rPr lang="cs-CZ" sz="1600" dirty="0"/>
              <a:t>Přistoupí k vyplnění výkazu </a:t>
            </a:r>
            <a:r>
              <a:rPr lang="cs-CZ" sz="1600" dirty="0" smtClean="0"/>
              <a:t>P 1d-01</a:t>
            </a:r>
            <a:endParaRPr lang="cs-CZ" sz="1600" dirty="0"/>
          </a:p>
          <a:p>
            <a:r>
              <a:rPr lang="cs-CZ" sz="1600" dirty="0"/>
              <a:t>Hodnoty ve sloupcích </a:t>
            </a:r>
            <a:r>
              <a:rPr lang="cs-CZ" sz="1600" i="1" dirty="0"/>
              <a:t>a</a:t>
            </a:r>
            <a:r>
              <a:rPr lang="cs-CZ" sz="1600" dirty="0"/>
              <a:t>, </a:t>
            </a:r>
            <a:r>
              <a:rPr lang="cs-CZ" sz="1600" i="1" dirty="0"/>
              <a:t>b</a:t>
            </a:r>
            <a:r>
              <a:rPr lang="cs-CZ" sz="1600" dirty="0"/>
              <a:t> a </a:t>
            </a:r>
            <a:r>
              <a:rPr lang="cs-CZ" sz="1600" i="1" dirty="0"/>
              <a:t>1</a:t>
            </a:r>
            <a:r>
              <a:rPr lang="cs-CZ" sz="1600" dirty="0"/>
              <a:t> jí automaticky </a:t>
            </a:r>
            <a:r>
              <a:rPr lang="cs-CZ" sz="1600" dirty="0" err="1"/>
              <a:t>předvyplní</a:t>
            </a:r>
            <a:r>
              <a:rPr lang="cs-CZ" sz="1600" dirty="0"/>
              <a:t> systém</a:t>
            </a:r>
          </a:p>
          <a:p>
            <a:r>
              <a:rPr lang="cs-CZ" sz="1600" dirty="0"/>
              <a:t>SŠ předpokládá již nepřijímat žáky do denního studia v jednom</a:t>
            </a:r>
            <a:br>
              <a:rPr lang="cs-CZ" sz="1600" dirty="0"/>
            </a:br>
            <a:r>
              <a:rPr lang="cs-CZ" sz="1600" dirty="0"/>
              <a:t>z oborů vzdělání, které má zapsány ve školském rejstříku, což pro</a:t>
            </a:r>
            <a:br>
              <a:rPr lang="cs-CZ" sz="1600" dirty="0"/>
            </a:br>
            <a:r>
              <a:rPr lang="cs-CZ" sz="1600" dirty="0"/>
              <a:t>ni znamená, že již nebude zajišťovat 46 hodin PPČ, z nichž 30 hodin</a:t>
            </a:r>
            <a:br>
              <a:rPr lang="cs-CZ" sz="1600" dirty="0"/>
            </a:br>
            <a:r>
              <a:rPr lang="cs-CZ" sz="1600" dirty="0"/>
              <a:t>připadá na učitele ve SŠ a 16 hodin na učitele odborného výcviku</a:t>
            </a:r>
          </a:p>
          <a:p>
            <a:r>
              <a:rPr lang="cs-CZ" sz="1600" dirty="0"/>
              <a:t>Tyto údaje doplní do sloupce </a:t>
            </a:r>
            <a:r>
              <a:rPr lang="cs-CZ" sz="1600" i="1" dirty="0"/>
              <a:t>2</a:t>
            </a:r>
            <a:r>
              <a:rPr lang="cs-CZ" sz="1600" dirty="0"/>
              <a:t> příslušných řádků výkazu</a:t>
            </a:r>
          </a:p>
          <a:p>
            <a:r>
              <a:rPr lang="cs-CZ" sz="1600" dirty="0"/>
              <a:t>Hodnoty ve sloupci </a:t>
            </a:r>
            <a:r>
              <a:rPr lang="cs-CZ" sz="1600" i="1" dirty="0"/>
              <a:t>e</a:t>
            </a:r>
            <a:r>
              <a:rPr lang="cs-CZ" sz="1600" dirty="0"/>
              <a:t> a v řádku </a:t>
            </a:r>
            <a:r>
              <a:rPr lang="cs-CZ" sz="1600" i="1" dirty="0"/>
              <a:t>Celkem</a:t>
            </a:r>
            <a:r>
              <a:rPr lang="cs-CZ" sz="1600" dirty="0"/>
              <a:t> se automaticky dopočítají</a:t>
            </a:r>
            <a:endParaRPr lang="cs-CZ" sz="12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818C8CA-CA06-47F6-943B-4BDE0C67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148" y="1822615"/>
            <a:ext cx="4164887" cy="38479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4F8BF908-BDFB-45DE-AEBF-049A874C6B57}"/>
              </a:ext>
            </a:extLst>
          </p:cNvPr>
          <p:cNvSpPr txBox="1"/>
          <p:nvPr/>
        </p:nvSpPr>
        <p:spPr>
          <a:xfrm>
            <a:off x="7158817" y="4542074"/>
            <a:ext cx="3687845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34        1                             350,00 </a:t>
            </a:r>
          </a:p>
          <a:p>
            <a:pPr>
              <a:spcBef>
                <a:spcPts val="200"/>
              </a:spcBef>
            </a:pPr>
            <a:r>
              <a:rPr lang="cs-CZ" sz="1200" dirty="0"/>
              <a:t>34        3                             395,00</a:t>
            </a:r>
            <a:endParaRPr lang="cs-CZ" sz="1400" dirty="0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E63F1422-A205-40B8-AEA9-198F47BCC014}"/>
              </a:ext>
            </a:extLst>
          </p:cNvPr>
          <p:cNvSpPr txBox="1"/>
          <p:nvPr/>
        </p:nvSpPr>
        <p:spPr>
          <a:xfrm>
            <a:off x="9264453" y="4513044"/>
            <a:ext cx="782425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cs-CZ" sz="1200" dirty="0"/>
              <a:t>  -30,00</a:t>
            </a:r>
          </a:p>
          <a:p>
            <a:pPr>
              <a:spcBef>
                <a:spcPts val="200"/>
              </a:spcBef>
            </a:pPr>
            <a:r>
              <a:rPr lang="cs-CZ" sz="1200" dirty="0"/>
              <a:t>  -16,00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E25B566-A749-4C61-8A41-3AFF9E5B0009}"/>
              </a:ext>
            </a:extLst>
          </p:cNvPr>
          <p:cNvSpPr txBox="1"/>
          <p:nvPr/>
        </p:nvSpPr>
        <p:spPr>
          <a:xfrm>
            <a:off x="10024250" y="4522472"/>
            <a:ext cx="641022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320,00</a:t>
            </a:r>
          </a:p>
          <a:p>
            <a:pPr>
              <a:spcBef>
                <a:spcPts val="200"/>
              </a:spcBef>
            </a:pPr>
            <a:r>
              <a:rPr lang="cs-CZ" sz="1200" dirty="0"/>
              <a:t>379,00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7A8C44C9-AE1C-4E43-8BC0-5F95480F7D53}"/>
              </a:ext>
            </a:extLst>
          </p:cNvPr>
          <p:cNvSpPr txBox="1"/>
          <p:nvPr/>
        </p:nvSpPr>
        <p:spPr>
          <a:xfrm>
            <a:off x="8707526" y="5356612"/>
            <a:ext cx="207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745,00     -46,00         699,00</a:t>
            </a:r>
          </a:p>
        </p:txBody>
      </p:sp>
    </p:spTree>
    <p:extLst>
      <p:ext uri="{BB962C8B-B14F-4D97-AF65-F5344CB8AC3E}">
        <p14:creationId xmlns:p14="http://schemas.microsoft.com/office/powerpoint/2010/main" val="17773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pPr algn="just"/>
            <a:r>
              <a:rPr lang="cs-CZ" sz="1600" dirty="0"/>
              <a:t>výkaz P1d-01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neslouží v žádném případě ke korekci dříve chybně vykázaných údajů </a:t>
            </a: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pouze ve speciálních případech </a:t>
            </a:r>
            <a:r>
              <a:rPr lang="cs-CZ" sz="1600" dirty="0"/>
              <a:t>(pokud mezi 30. září 2019 a 30. září 2020 došlo (dojde) ke sloučení / splynutí / rozdělení subjektů) bude moci škola / školní družina upravovat údaje, které jsou ve sloupci </a:t>
            </a:r>
            <a:r>
              <a:rPr lang="cs-CZ" sz="1600" i="1" dirty="0"/>
              <a:t>1</a:t>
            </a:r>
            <a:r>
              <a:rPr lang="cs-CZ" sz="1600" dirty="0"/>
              <a:t>, tj. údaje z „loňského“ výkazu </a:t>
            </a:r>
            <a:r>
              <a:rPr lang="cs-CZ" sz="1600" dirty="0" smtClean="0"/>
              <a:t>P 1c-01</a:t>
            </a:r>
            <a:r>
              <a:rPr lang="cs-CZ" sz="1600" dirty="0"/>
              <a:t>, viz například následující příklad rozdělení základní a mateřské školy, kdy dochází k oddělení mateřské školy (získá nové IČO i RED IZO):</a:t>
            </a:r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6AC6CEFA-BF72-4AED-8D38-D58753581C16}"/>
              </a:ext>
            </a:extLst>
          </p:cNvPr>
          <p:cNvSpPr txBox="1"/>
          <p:nvPr/>
        </p:nvSpPr>
        <p:spPr>
          <a:xfrm>
            <a:off x="2459260" y="5982814"/>
            <a:ext cx="5649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B050"/>
                </a:solidFill>
                <a:latin typeface="+mj-lt"/>
              </a:rPr>
              <a:t>Zeleně jsou zvýrazněny údaje, které vyplní škola / školní družina</a:t>
            </a:r>
            <a:br>
              <a:rPr lang="cs-CZ" sz="1400" b="1" dirty="0">
                <a:solidFill>
                  <a:srgbClr val="00B050"/>
                </a:solidFill>
                <a:latin typeface="+mj-lt"/>
              </a:rPr>
            </a:br>
            <a:r>
              <a:rPr lang="cs-CZ" sz="1400" b="1" dirty="0">
                <a:latin typeface="+mj-lt"/>
              </a:rPr>
              <a:t>Příklad neuvažuje žádné jiné změny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48E8D6A-E147-4D1A-963B-198C8FFF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63" y="3012551"/>
            <a:ext cx="3358841" cy="30618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7E6B690-DAF5-4BCA-A3F8-1A1E171B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726" y="2943345"/>
            <a:ext cx="3358841" cy="11692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EE05A2F2-8216-40C9-A4B5-C3043D3B4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726" y="4757413"/>
            <a:ext cx="3358841" cy="1164587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="" xmlns:a16="http://schemas.microsoft.com/office/drawing/2014/main" id="{64E4DED2-E17E-4A55-8E27-1E8F7A1A2B4C}"/>
              </a:ext>
            </a:extLst>
          </p:cNvPr>
          <p:cNvSpPr/>
          <p:nvPr/>
        </p:nvSpPr>
        <p:spPr>
          <a:xfrm rot="19515049">
            <a:off x="4619756" y="3957550"/>
            <a:ext cx="999241" cy="194961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="" xmlns:a16="http://schemas.microsoft.com/office/drawing/2014/main" id="{D121352A-E0BF-458A-96FC-1417B6F0904F}"/>
              </a:ext>
            </a:extLst>
          </p:cNvPr>
          <p:cNvSpPr/>
          <p:nvPr/>
        </p:nvSpPr>
        <p:spPr>
          <a:xfrm rot="1898206">
            <a:off x="4648445" y="4896088"/>
            <a:ext cx="999241" cy="19189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8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9600" y="681038"/>
            <a:ext cx="10838169" cy="739390"/>
          </a:xfrm>
        </p:spPr>
        <p:txBody>
          <a:bodyPr>
            <a:normAutofit fontScale="90000"/>
          </a:bodyPr>
          <a:lstStyle/>
          <a:p>
            <a:r>
              <a:rPr lang="cs-CZ" sz="2300" dirty="0" smtClean="0"/>
              <a:t>Obecně úvodem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599" y="1497151"/>
            <a:ext cx="10515600" cy="4351338"/>
          </a:xfrm>
        </p:spPr>
        <p:txBody>
          <a:bodyPr/>
          <a:lstStyle/>
          <a:p>
            <a:pPr lvl="0"/>
            <a:r>
              <a:rPr lang="cs-CZ" sz="1800" dirty="0" err="1" smtClean="0">
                <a:solidFill>
                  <a:prstClr val="black"/>
                </a:solidFill>
              </a:rPr>
              <a:t>Webinář</a:t>
            </a:r>
            <a:r>
              <a:rPr lang="cs-CZ" sz="1800" dirty="0" smtClean="0">
                <a:solidFill>
                  <a:prstClr val="black"/>
                </a:solidFill>
              </a:rPr>
              <a:t> k výkazům PAM v roce 2020 pro </a:t>
            </a:r>
            <a:r>
              <a:rPr lang="cs-CZ" sz="1800" dirty="0">
                <a:solidFill>
                  <a:prstClr val="black"/>
                </a:solidFill>
              </a:rPr>
              <a:t>správní úřady - náhrada za plánované jarní </a:t>
            </a:r>
            <a:r>
              <a:rPr lang="cs-CZ" sz="1800" dirty="0" smtClean="0">
                <a:solidFill>
                  <a:prstClr val="black"/>
                </a:solidFill>
              </a:rPr>
              <a:t>instruktáže</a:t>
            </a:r>
            <a:endParaRPr lang="cs-CZ" sz="18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prstClr val="black"/>
                </a:solidFill>
              </a:rPr>
              <a:t>Výkaz </a:t>
            </a:r>
            <a:r>
              <a:rPr lang="cs-CZ" sz="1800" dirty="0">
                <a:solidFill>
                  <a:prstClr val="black"/>
                </a:solidFill>
              </a:rPr>
              <a:t>P </a:t>
            </a:r>
            <a:r>
              <a:rPr lang="cs-CZ" sz="1800" dirty="0" smtClean="0">
                <a:solidFill>
                  <a:prstClr val="black"/>
                </a:solidFill>
              </a:rPr>
              <a:t>1-04 pro rok 2020</a:t>
            </a:r>
            <a:endParaRPr lang="cs-CZ" sz="18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</a:rPr>
              <a:t>Výkaz P 1c-01 pro rok 2020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</a:rPr>
              <a:t>Nový výkaz P </a:t>
            </a:r>
            <a:r>
              <a:rPr lang="cs-CZ" sz="1800" dirty="0" smtClean="0">
                <a:solidFill>
                  <a:prstClr val="black"/>
                </a:solidFill>
              </a:rPr>
              <a:t>1d-01</a:t>
            </a:r>
          </a:p>
          <a:p>
            <a:pPr marL="108000" lvl="0" indent="0">
              <a:spcAft>
                <a:spcPts val="400"/>
              </a:spcAft>
              <a:buNone/>
            </a:pPr>
            <a:endParaRPr lang="cs-CZ" dirty="0" smtClean="0"/>
          </a:p>
          <a:p>
            <a:r>
              <a:rPr lang="cs-CZ" sz="1800" dirty="0" smtClean="0">
                <a:solidFill>
                  <a:prstClr val="black"/>
                </a:solidFill>
              </a:rPr>
              <a:t>Prezentují:</a:t>
            </a:r>
          </a:p>
          <a:p>
            <a:pPr lvl="2"/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Václav Jelen, ředitel odboru statistiky, analýz a rozvoje </a:t>
            </a:r>
            <a:r>
              <a:rPr lang="cs-CZ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eEducation</a:t>
            </a:r>
            <a:endParaRPr lang="cs-CZ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Jana Hrdinová, Ph.D., odd. nákladového a individuálního výkaznictví</a:t>
            </a:r>
          </a:p>
          <a:p>
            <a:pPr lvl="2"/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Lenka Cahová, odd. metodiky a financování regionálního školství</a:t>
            </a: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" indent="0">
              <a:spcAft>
                <a:spcPts val="400"/>
              </a:spcAft>
              <a:buNone/>
            </a:pPr>
            <a:endParaRPr lang="cs-CZ" sz="1800" dirty="0"/>
          </a:p>
          <a:p>
            <a:r>
              <a:rPr lang="cs-CZ" sz="1800" dirty="0"/>
              <a:t>Struktura </a:t>
            </a:r>
            <a:r>
              <a:rPr lang="cs-CZ" sz="1800" dirty="0" err="1"/>
              <a:t>webináře</a:t>
            </a:r>
            <a:r>
              <a:rPr lang="cs-CZ" sz="1800" dirty="0"/>
              <a:t> – cca </a:t>
            </a:r>
            <a:r>
              <a:rPr lang="cs-CZ" sz="1800" dirty="0" smtClean="0"/>
              <a:t>75 </a:t>
            </a:r>
            <a:r>
              <a:rPr lang="cs-CZ" sz="1800" dirty="0"/>
              <a:t>minut prezentace s možností chatu, cca </a:t>
            </a:r>
            <a:r>
              <a:rPr lang="cs-CZ" sz="1800" dirty="0" smtClean="0"/>
              <a:t>45 </a:t>
            </a:r>
            <a:r>
              <a:rPr lang="cs-CZ" sz="1800" dirty="0"/>
              <a:t>minut reakce na </a:t>
            </a:r>
            <a:r>
              <a:rPr lang="cs-CZ" sz="1800" dirty="0" smtClean="0"/>
              <a:t>témata z </a:t>
            </a:r>
            <a:r>
              <a:rPr lang="cs-CZ" sz="1800" dirty="0" smtClean="0"/>
              <a:t>chatu</a:t>
            </a:r>
          </a:p>
          <a:p>
            <a:r>
              <a:rPr lang="cs-CZ" sz="1800" dirty="0" smtClean="0"/>
              <a:t>Prezentace </a:t>
            </a:r>
            <a:r>
              <a:rPr lang="cs-CZ" sz="1800" dirty="0"/>
              <a:t>bude zveřejněna po skončení </a:t>
            </a:r>
            <a:r>
              <a:rPr lang="cs-CZ" sz="1800" dirty="0" err="1" smtClean="0"/>
              <a:t>webináře</a:t>
            </a:r>
            <a:r>
              <a:rPr lang="cs-CZ" sz="1800" dirty="0" smtClean="0"/>
              <a:t> </a:t>
            </a:r>
            <a:r>
              <a:rPr lang="cs-CZ" sz="1800" dirty="0"/>
              <a:t>na webu 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www.msmt.cz </a:t>
            </a:r>
            <a:r>
              <a:rPr lang="cs-CZ" sz="1800" dirty="0" smtClean="0"/>
              <a:t>v sekci 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Statistika školství </a:t>
            </a:r>
            <a:r>
              <a:rPr lang="cs-CZ" sz="1800" dirty="0">
                <a:sym typeface="Symbol" panose="05050102010706020507" pitchFamily="18" charset="2"/>
              </a:rPr>
              <a:t> 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Sběry statistických dat </a:t>
            </a:r>
            <a:r>
              <a:rPr lang="cs-CZ" sz="1800" dirty="0">
                <a:sym typeface="Symbol" panose="05050102010706020507" pitchFamily="18" charset="2"/>
              </a:rPr>
              <a:t>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Regionální školství </a:t>
            </a:r>
            <a:r>
              <a:rPr lang="cs-CZ" sz="1800" dirty="0">
                <a:sym typeface="Symbol" panose="05050102010706020507" pitchFamily="18" charset="2"/>
              </a:rPr>
              <a:t>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Výkazy PAM</a:t>
            </a: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819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 1</a:t>
            </a:r>
            <a:r>
              <a:rPr lang="cs-CZ" b="1" cap="none" dirty="0" smtClean="0"/>
              <a:t>d-</a:t>
            </a:r>
            <a:r>
              <a:rPr lang="cs-CZ" b="1" dirty="0" smtClean="0"/>
              <a:t>01 </a:t>
            </a:r>
            <a:r>
              <a:rPr lang="cs-CZ" dirty="0" smtClean="0"/>
              <a:t>- VÝKAZ o změnách v počtu hodin přímé pedagogické činnosti pedagogických pracovníků ve škole a školní družině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165" t="59780" r="22665" b="5863"/>
          <a:stretch>
            <a:fillRect/>
          </a:stretch>
        </p:blipFill>
        <p:spPr bwMode="auto">
          <a:xfrm>
            <a:off x="638629" y="1509477"/>
            <a:ext cx="5613745" cy="28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3690" t="16369" r="23214" b="42857"/>
          <a:stretch>
            <a:fillRect/>
          </a:stretch>
        </p:blipFill>
        <p:spPr bwMode="auto">
          <a:xfrm>
            <a:off x="6066977" y="2859320"/>
            <a:ext cx="5502444" cy="338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 1</a:t>
            </a:r>
            <a:r>
              <a:rPr lang="cs-CZ" b="1" cap="none" dirty="0" smtClean="0"/>
              <a:t>d-</a:t>
            </a:r>
            <a:r>
              <a:rPr lang="cs-CZ" b="1" dirty="0" smtClean="0"/>
              <a:t>01 </a:t>
            </a:r>
            <a:r>
              <a:rPr lang="cs-CZ" dirty="0" smtClean="0"/>
              <a:t>- VÝKAZ o změnách v počtu hodin přímé pedagogické činnosti pedagogických pracovníků ve škole a školní družině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600" y="1825625"/>
            <a:ext cx="3350031" cy="4351338"/>
          </a:xfrm>
        </p:spPr>
        <p:txBody>
          <a:bodyPr/>
          <a:lstStyle/>
          <a:p>
            <a:pPr marL="0" algn="just">
              <a:spcAft>
                <a:spcPts val="0"/>
              </a:spcAft>
              <a:buNone/>
            </a:pPr>
            <a:r>
              <a:rPr lang="cs-CZ" sz="1600" b="1" dirty="0" smtClean="0"/>
              <a:t>Nová mateřská škola </a:t>
            </a:r>
            <a:r>
              <a:rPr lang="cs-CZ" sz="1600" dirty="0" smtClean="0"/>
              <a:t>zřízená podle § 16 odst. 9 ŠZ se 2 třídami jako nový právní subjekt (bez nástupnictví) mezi 30. 9.2019 </a:t>
            </a:r>
          </a:p>
          <a:p>
            <a:pPr marL="0" algn="just">
              <a:spcAft>
                <a:spcPts val="0"/>
              </a:spcAft>
              <a:buNone/>
            </a:pPr>
            <a:r>
              <a:rPr lang="cs-CZ" sz="1600" dirty="0" smtClean="0"/>
              <a:t>a 30. 9. 2020..</a:t>
            </a:r>
          </a:p>
          <a:p>
            <a:pPr marL="0" algn="just">
              <a:spcAft>
                <a:spcPts val="0"/>
              </a:spcAft>
              <a:buNone/>
            </a:pPr>
            <a:r>
              <a:rPr lang="cs-CZ" sz="1600" dirty="0" smtClean="0"/>
              <a:t>jako změna ve sloupci 2 oproti stavu předchozího roku ve sloupci 1 (nulový stav):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5" name="Obrázek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256" y="3853985"/>
            <a:ext cx="2454443" cy="2125250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521571" y="1852248"/>
            <a:ext cx="3036276" cy="4312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16000" algn="just" defTabSz="914400">
              <a:buClr>
                <a:srgbClr val="428D96"/>
              </a:buClr>
            </a:pPr>
            <a:r>
              <a:rPr lang="cs-CZ" sz="1600" b="1" dirty="0" smtClean="0">
                <a:latin typeface="Calibri Light" panose="020F0302020204030204" pitchFamily="34" charset="0"/>
              </a:rPr>
              <a:t>Zánik základní školy </a:t>
            </a:r>
            <a:r>
              <a:rPr lang="cs-CZ" sz="1600" dirty="0" smtClean="0">
                <a:latin typeface="Calibri Light" panose="020F0302020204030204" pitchFamily="34" charset="0"/>
              </a:rPr>
              <a:t>(bez nástupnictví, bez přesunu mezi právními subjekty) základní škola pouze s 1. st. s jednou třídou a žáky 1. a 2. ročníku..</a:t>
            </a:r>
          </a:p>
          <a:p>
            <a:pPr indent="-216000" algn="just" defTabSz="914400">
              <a:buClr>
                <a:srgbClr val="428D96"/>
              </a:buClr>
            </a:pPr>
            <a:r>
              <a:rPr lang="cs-CZ" sz="1600" noProof="0" dirty="0" smtClean="0">
                <a:latin typeface="Calibri Light" panose="020F0302020204030204" pitchFamily="34" charset="0"/>
              </a:rPr>
              <a:t>j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ako změna ve sloupci 2 oproti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stavu předchozího roku ve sloupci 1:</a:t>
            </a:r>
          </a:p>
          <a:p>
            <a:pPr marL="324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SzTx/>
              <a:buFont typeface="Calibri Light" panose="020F0302020204030204" pitchFamily="34" charset="0"/>
              <a:buNone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rcRect l="21866" t="17103" r="53204" b="60057"/>
          <a:stretch>
            <a:fillRect/>
          </a:stretch>
        </p:blipFill>
        <p:spPr bwMode="auto">
          <a:xfrm>
            <a:off x="5534024" y="3856892"/>
            <a:ext cx="2436939" cy="209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593806"/>
            <a:ext cx="10964969" cy="4351338"/>
          </a:xfrm>
        </p:spPr>
        <p:txBody>
          <a:bodyPr/>
          <a:lstStyle/>
          <a:p>
            <a:pPr>
              <a:buNone/>
            </a:pPr>
            <a:r>
              <a:rPr lang="cs-CZ" sz="1800" b="1" dirty="0" smtClean="0"/>
              <a:t>Jaké druhy činností jsou přípustné?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60A8BD0-87FE-4828-A213-AF9A517431CE}"/>
              </a:ext>
            </a:extLst>
          </p:cNvPr>
          <p:cNvSpPr/>
          <p:nvPr/>
        </p:nvSpPr>
        <p:spPr>
          <a:xfrm>
            <a:off x="729599" y="2202427"/>
            <a:ext cx="1720645" cy="580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Mateřské školy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2B00DD7A-0CCC-43F1-A450-F1E7B12427D0}"/>
              </a:ext>
            </a:extLst>
          </p:cNvPr>
          <p:cNvSpPr/>
          <p:nvPr/>
        </p:nvSpPr>
        <p:spPr>
          <a:xfrm>
            <a:off x="2972860" y="2202425"/>
            <a:ext cx="1720645" cy="580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Základní školy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EDBA0944-DBF2-4DB3-A46E-E4003B1DE6C0}"/>
              </a:ext>
            </a:extLst>
          </p:cNvPr>
          <p:cNvSpPr/>
          <p:nvPr/>
        </p:nvSpPr>
        <p:spPr>
          <a:xfrm>
            <a:off x="5216122" y="2202425"/>
            <a:ext cx="1720645" cy="580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Školní družiny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96823A73-B1AE-4F75-AE85-916731477E9A}"/>
              </a:ext>
            </a:extLst>
          </p:cNvPr>
          <p:cNvSpPr/>
          <p:nvPr/>
        </p:nvSpPr>
        <p:spPr>
          <a:xfrm>
            <a:off x="7459382" y="2202424"/>
            <a:ext cx="1720645" cy="580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Střední školy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6F296239-EDC4-40AE-84A6-EE862FB0BB64}"/>
              </a:ext>
            </a:extLst>
          </p:cNvPr>
          <p:cNvSpPr/>
          <p:nvPr/>
        </p:nvSpPr>
        <p:spPr>
          <a:xfrm>
            <a:off x="9702643" y="2202424"/>
            <a:ext cx="1720645" cy="580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Konzervatoře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="" xmlns:a16="http://schemas.microsoft.com/office/drawing/2014/main" id="{C0AD45B5-2E2F-413D-96DB-DF6884F21890}"/>
              </a:ext>
            </a:extLst>
          </p:cNvPr>
          <p:cNvCxnSpPr/>
          <p:nvPr/>
        </p:nvCxnSpPr>
        <p:spPr>
          <a:xfrm>
            <a:off x="1589920" y="2792359"/>
            <a:ext cx="0" cy="521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="" xmlns:a16="http://schemas.microsoft.com/office/drawing/2014/main" id="{A818F424-FDFD-4193-BE92-00C425B4C6EB}"/>
              </a:ext>
            </a:extLst>
          </p:cNvPr>
          <p:cNvCxnSpPr/>
          <p:nvPr/>
        </p:nvCxnSpPr>
        <p:spPr>
          <a:xfrm>
            <a:off x="3833180" y="2792359"/>
            <a:ext cx="0" cy="521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="" xmlns:a16="http://schemas.microsoft.com/office/drawing/2014/main" id="{4E124D44-4C68-463C-AA8C-792BDBEDD984}"/>
              </a:ext>
            </a:extLst>
          </p:cNvPr>
          <p:cNvCxnSpPr/>
          <p:nvPr/>
        </p:nvCxnSpPr>
        <p:spPr>
          <a:xfrm>
            <a:off x="6096000" y="2792359"/>
            <a:ext cx="0" cy="521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="" xmlns:a16="http://schemas.microsoft.com/office/drawing/2014/main" id="{59836087-C6BE-472C-9C15-A354F17657C5}"/>
              </a:ext>
            </a:extLst>
          </p:cNvPr>
          <p:cNvCxnSpPr/>
          <p:nvPr/>
        </p:nvCxnSpPr>
        <p:spPr>
          <a:xfrm>
            <a:off x="8319703" y="2792359"/>
            <a:ext cx="0" cy="521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="" xmlns:a16="http://schemas.microsoft.com/office/drawing/2014/main" id="{0A97B1FC-3C2C-41FA-ADFD-4F270ED6F096}"/>
              </a:ext>
            </a:extLst>
          </p:cNvPr>
          <p:cNvCxnSpPr/>
          <p:nvPr/>
        </p:nvCxnSpPr>
        <p:spPr>
          <a:xfrm>
            <a:off x="10562964" y="2792357"/>
            <a:ext cx="0" cy="521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="" xmlns:a16="http://schemas.microsoft.com/office/drawing/2014/main" id="{F55D5071-47C3-4F93-A1D1-B3F6E693A429}"/>
              </a:ext>
            </a:extLst>
          </p:cNvPr>
          <p:cNvSpPr/>
          <p:nvPr/>
        </p:nvSpPr>
        <p:spPr>
          <a:xfrm>
            <a:off x="729386" y="3309430"/>
            <a:ext cx="1720645" cy="5801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11  51  61  62  63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="" xmlns:a16="http://schemas.microsoft.com/office/drawing/2014/main" id="{E3215225-9355-4327-9D04-D622AB46017B}"/>
              </a:ext>
            </a:extLst>
          </p:cNvPr>
          <p:cNvSpPr/>
          <p:nvPr/>
        </p:nvSpPr>
        <p:spPr>
          <a:xfrm>
            <a:off x="3008961" y="3309432"/>
            <a:ext cx="1720645" cy="5801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21  52  64  65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="" xmlns:a16="http://schemas.microsoft.com/office/drawing/2014/main" id="{D5691EFC-1E0B-4879-99C3-30ADBCDCE205}"/>
              </a:ext>
            </a:extLst>
          </p:cNvPr>
          <p:cNvSpPr/>
          <p:nvPr/>
        </p:nvSpPr>
        <p:spPr>
          <a:xfrm>
            <a:off x="5232556" y="3313470"/>
            <a:ext cx="1720645" cy="5801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81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="" xmlns:a16="http://schemas.microsoft.com/office/drawing/2014/main" id="{31003970-9ABF-4FDD-9772-CA770BEFFB30}"/>
              </a:ext>
            </a:extLst>
          </p:cNvPr>
          <p:cNvSpPr/>
          <p:nvPr/>
        </p:nvSpPr>
        <p:spPr>
          <a:xfrm>
            <a:off x="7459382" y="3313470"/>
            <a:ext cx="1720645" cy="5801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34  56  66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="" xmlns:a16="http://schemas.microsoft.com/office/drawing/2014/main" id="{261097BA-955E-464A-821B-B5FD7AFEE342}"/>
              </a:ext>
            </a:extLst>
          </p:cNvPr>
          <p:cNvSpPr/>
          <p:nvPr/>
        </p:nvSpPr>
        <p:spPr>
          <a:xfrm>
            <a:off x="9735514" y="3309430"/>
            <a:ext cx="1720645" cy="5801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42  53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56823" y="5250838"/>
            <a:ext cx="521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 Jako pro odd. </a:t>
            </a:r>
            <a:r>
              <a:rPr lang="cs-CZ" b="1" dirty="0" err="1" smtClean="0">
                <a:latin typeface="+mj-lt"/>
              </a:rPr>
              <a:t>IVb</a:t>
            </a:r>
            <a:r>
              <a:rPr lang="cs-CZ" b="1" dirty="0" smtClean="0">
                <a:latin typeface="+mj-lt"/>
              </a:rPr>
              <a:t>., </a:t>
            </a:r>
            <a:r>
              <a:rPr lang="cs-CZ" b="1" dirty="0" err="1" smtClean="0">
                <a:latin typeface="+mj-lt"/>
              </a:rPr>
              <a:t>IVc</a:t>
            </a:r>
            <a:r>
              <a:rPr lang="cs-CZ" b="1" dirty="0" smtClean="0">
                <a:latin typeface="+mj-lt"/>
              </a:rPr>
              <a:t>. a VIII. výkazu P 1c-01.</a:t>
            </a: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6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56823" y="1736665"/>
            <a:ext cx="566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Jaké skupiny profesí pedagogických pracovníků jsou u příslušných druhů činností přípustné?</a:t>
            </a:r>
            <a:endParaRPr lang="cs-CZ" b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56823" y="5520469"/>
            <a:ext cx="521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Jako pro odd. </a:t>
            </a:r>
            <a:r>
              <a:rPr lang="cs-CZ" b="1" dirty="0" err="1" smtClean="0">
                <a:latin typeface="+mj-lt"/>
              </a:rPr>
              <a:t>IVb</a:t>
            </a:r>
            <a:r>
              <a:rPr lang="cs-CZ" b="1" dirty="0" smtClean="0">
                <a:latin typeface="+mj-lt"/>
              </a:rPr>
              <a:t>., </a:t>
            </a:r>
            <a:r>
              <a:rPr lang="cs-CZ" b="1" dirty="0" err="1" smtClean="0">
                <a:latin typeface="+mj-lt"/>
              </a:rPr>
              <a:t>IVc</a:t>
            </a:r>
            <a:r>
              <a:rPr lang="cs-CZ" b="1" dirty="0" smtClean="0">
                <a:latin typeface="+mj-lt"/>
              </a:rPr>
              <a:t>. a VIII. výkazu P 1c-01.</a:t>
            </a:r>
            <a:endParaRPr lang="cs-CZ" b="1" dirty="0">
              <a:latin typeface="+mj-lt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751733" y="2705552"/>
            <a:ext cx="5156201" cy="2683926"/>
          </a:xfrm>
        </p:spPr>
        <p:txBody>
          <a:bodyPr>
            <a:normAutofit/>
          </a:bodyPr>
          <a:lstStyle/>
          <a:p>
            <a:pPr marL="637540" lvl="0" indent="-45720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cs-CZ" b="1" dirty="0">
                <a:solidFill>
                  <a:prstClr val="black"/>
                </a:solidFill>
              </a:rPr>
              <a:t>1</a:t>
            </a:r>
            <a:r>
              <a:rPr lang="cs-CZ" dirty="0">
                <a:solidFill>
                  <a:prstClr val="black"/>
                </a:solidFill>
              </a:rPr>
              <a:t> učitelé – kromě učitelů pod kódem 9</a:t>
            </a:r>
          </a:p>
          <a:p>
            <a:pPr marL="637540" lvl="0" indent="-45720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vychovatelé</a:t>
            </a:r>
          </a:p>
          <a:p>
            <a:pPr marL="637540" lvl="0" indent="-45720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3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učitelé odborného výcviku – kromě učitelů</a:t>
            </a:r>
          </a:p>
          <a:p>
            <a:pPr marL="637540" lvl="0" indent="-45720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cs-CZ" dirty="0">
                <a:solidFill>
                  <a:prstClr val="black"/>
                </a:solidFill>
              </a:rPr>
              <a:t>   pod kódem 9</a:t>
            </a:r>
          </a:p>
          <a:p>
            <a:pPr marL="637540" lvl="0" indent="-45720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5 </a:t>
            </a:r>
            <a:r>
              <a:rPr lang="cs-CZ" dirty="0">
                <a:solidFill>
                  <a:prstClr val="black"/>
                </a:solidFill>
              </a:rPr>
              <a:t>speciální pedagogové </a:t>
            </a:r>
          </a:p>
          <a:p>
            <a:pPr marL="637540" lvl="0" indent="-45720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7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ostatní pedagogičtí pracovníci</a:t>
            </a:r>
          </a:p>
          <a:p>
            <a:pPr marL="637540" lvl="0" indent="-45720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8 </a:t>
            </a:r>
            <a:r>
              <a:rPr lang="cs-CZ" dirty="0">
                <a:solidFill>
                  <a:prstClr val="black"/>
                </a:solidFill>
              </a:rPr>
              <a:t>trenéři</a:t>
            </a:r>
          </a:p>
          <a:p>
            <a:pPr marL="637540" lvl="0" indent="-45720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0 </a:t>
            </a:r>
            <a:r>
              <a:rPr lang="cs-CZ" dirty="0">
                <a:solidFill>
                  <a:prstClr val="black"/>
                </a:solidFill>
              </a:rPr>
              <a:t>asistenti pedagoga podle § 16 odst. 9 ŠZ </a:t>
            </a:r>
          </a:p>
          <a:p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4" t="25247" r="17013" b="13859"/>
          <a:stretch/>
        </p:blipFill>
        <p:spPr bwMode="auto">
          <a:xfrm>
            <a:off x="7090793" y="1817076"/>
            <a:ext cx="3834776" cy="44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964969" cy="4351338"/>
          </a:xfrm>
        </p:spPr>
        <p:txBody>
          <a:bodyPr/>
          <a:lstStyle/>
          <a:p>
            <a:pPr algn="just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zdroj financování –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jak již z formuláře výkazu jednoznačně vyplývá, předávají se údaje </a:t>
            </a:r>
            <a:r>
              <a:rPr lang="cs-CZ" dirty="0"/>
              <a:t>pouze za zdroj financování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státní rozpočet, a to bez podpůrných opatření a ESF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</a:p>
          <a:p>
            <a:pPr algn="just"/>
            <a:r>
              <a:rPr lang="cs-CZ" dirty="0"/>
              <a:t>pouze za pedagogické pracovníky, u kterých se předpokládá, že budou ve stavu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zaměstnaných pracujících nebo „v práci“</a:t>
            </a:r>
          </a:p>
          <a:p>
            <a:pPr marL="108000" indent="0" algn="ctr">
              <a:buNone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cs-CZ" sz="2400" dirty="0"/>
              <a:t>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zdroj financování s kódem 11</a:t>
            </a:r>
            <a:endParaRPr lang="cs-CZ" sz="2400" dirty="0"/>
          </a:p>
          <a:p>
            <a:pPr algn="just"/>
            <a:r>
              <a:rPr lang="cs-CZ" dirty="0"/>
              <a:t>údaje jak za pedagogické pracovníky v pracovním poměru, tak i za ty, kteří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vykonávají pedagogickou </a:t>
            </a:r>
            <a:r>
              <a:rPr lang="cs-CZ" dirty="0"/>
              <a:t>činnost v rámci dohod konaných mimo pracovní poměr (dohoda o pracovní činnosti, dohoda o provedení práce)</a:t>
            </a:r>
          </a:p>
          <a:p>
            <a:pPr>
              <a:buNone/>
            </a:pP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8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 1</a:t>
            </a:r>
            <a:r>
              <a:rPr lang="cs-CZ" b="1" cap="none" dirty="0"/>
              <a:t>d-</a:t>
            </a:r>
            <a:r>
              <a:rPr lang="cs-CZ" b="1" dirty="0"/>
              <a:t>01 </a:t>
            </a:r>
            <a:r>
              <a:rPr lang="cs-CZ" dirty="0"/>
              <a:t>- VÝKAZ o změnách v počtu hodin přímé pedagogické činnosti pedagogických pracovníků ve škole a školní družině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b="1" dirty="0" smtClean="0"/>
              <a:t>Kontroly v systému pořizování dat:</a:t>
            </a:r>
          </a:p>
          <a:p>
            <a:pPr marL="10800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A2589EF-1956-420B-9795-807DEDA7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299" y="2328970"/>
            <a:ext cx="4164887" cy="3847993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 rot="5400000">
            <a:off x="6337269" y="4755339"/>
            <a:ext cx="484632" cy="1611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583908" y="5103131"/>
            <a:ext cx="9784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703548" y="5133609"/>
            <a:ext cx="27045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Zdůvodnění nulové PPČ pro rok 2020 a kontrola na vyšší hodnoty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31626" y="3947375"/>
            <a:ext cx="1970660" cy="1036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U nové kombinace kontrola na školský rejstřík</a:t>
            </a:r>
            <a:endParaRPr lang="cs-CZ" dirty="0"/>
          </a:p>
        </p:txBody>
      </p:sp>
      <p:sp>
        <p:nvSpPr>
          <p:cNvPr id="10" name="Šipka dolů 9"/>
          <p:cNvSpPr/>
          <p:nvPr/>
        </p:nvSpPr>
        <p:spPr>
          <a:xfrm rot="4083911">
            <a:off x="5560600" y="2897931"/>
            <a:ext cx="484632" cy="3266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679135" y="3148281"/>
            <a:ext cx="27045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Zdůvodnění úpravy PPČ </a:t>
            </a:r>
          </a:p>
          <a:p>
            <a:pPr algn="ctr"/>
            <a:r>
              <a:rPr lang="cs-CZ" dirty="0" smtClean="0"/>
              <a:t>z roku 2019 na jinou nebo nulovou hodnotu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 rot="16200000">
            <a:off x="4141920" y="5925969"/>
            <a:ext cx="336241" cy="48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6200000">
            <a:off x="5438067" y="5925970"/>
            <a:ext cx="336240" cy="48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4747651" y="5953277"/>
            <a:ext cx="351962" cy="48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9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 1</a:t>
            </a:r>
            <a:r>
              <a:rPr lang="cs-CZ" b="1" cap="none" dirty="0" smtClean="0"/>
              <a:t>d-</a:t>
            </a:r>
            <a:r>
              <a:rPr lang="cs-CZ" b="1" dirty="0" smtClean="0"/>
              <a:t>01 </a:t>
            </a:r>
            <a:r>
              <a:rPr lang="cs-CZ" dirty="0" smtClean="0"/>
              <a:t>- VÝKAZ o změnách v počtu hodin přímé pedagogické činnosti pedagogických pracovníků ve škole a školní družině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škola / školní družina předá údaje standardně prostřednictvím elektronického formuláře            v Informačním systému školské statistiky (</a:t>
            </a:r>
            <a:r>
              <a:rPr lang="cs-CZ" u="sng" dirty="0" smtClean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https://sberdat.uiv.cz/</a:t>
            </a:r>
            <a:r>
              <a:rPr lang="cs-CZ" u="sng" dirty="0" smtClean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login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v případě dotazů nebo problémů je nás možno kontaktovat:</a:t>
            </a:r>
          </a:p>
          <a:p>
            <a:pPr marL="432000" lvl="2" indent="0">
              <a:buNone/>
            </a:pPr>
            <a:r>
              <a:rPr lang="cs-CZ" dirty="0" smtClean="0"/>
              <a:t>- na adrese </a:t>
            </a:r>
            <a:r>
              <a:rPr lang="cs-CZ" dirty="0" smtClean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statistika@</a:t>
            </a:r>
            <a:r>
              <a:rPr lang="cs-CZ" dirty="0" err="1" smtClean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msmt.cz</a:t>
            </a:r>
            <a:endParaRPr lang="cs-CZ" dirty="0" smtClean="0">
              <a:solidFill>
                <a:srgbClr val="C00000"/>
              </a:solidFill>
            </a:endParaRPr>
          </a:p>
          <a:p>
            <a:pPr marL="432000" lvl="2" indent="0">
              <a:buNone/>
            </a:pPr>
            <a:r>
              <a:rPr lang="cs-CZ" dirty="0" smtClean="0"/>
              <a:t>- prostřednictvím příslušných zpracovatelek (v období sběru dat výkazu)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26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8000" y="656948"/>
            <a:ext cx="7824000" cy="2467992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3000" dirty="0"/>
              <a:t>DĚKUJEME ZA POZORNOST.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26. května </a:t>
            </a:r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3932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 1-04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ČTVRTLETNÍ VÝKAZ o zaměstnancích a mzdových prostředcích v regionálním školství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žádné zásadní změny oproti loňskému roku</a:t>
            </a:r>
            <a:endParaRPr lang="pl-PL" sz="1800" dirty="0" smtClean="0"/>
          </a:p>
          <a:p>
            <a:r>
              <a:rPr lang="pl-PL" sz="1800" dirty="0" smtClean="0"/>
              <a:t>všechny </a:t>
            </a:r>
            <a:r>
              <a:rPr lang="pl-PL" sz="1800" dirty="0"/>
              <a:t>relevantní </a:t>
            </a:r>
            <a:r>
              <a:rPr lang="pl-PL" sz="1800" dirty="0" smtClean="0"/>
              <a:t>informace jsou k dispozici v Metodickém pokynu k P1-04,  dodatcích </a:t>
            </a:r>
          </a:p>
          <a:p>
            <a:pPr>
              <a:buNone/>
            </a:pPr>
            <a:r>
              <a:rPr lang="pl-PL" sz="1800" dirty="0" smtClean="0"/>
              <a:t>    k tomuto metodickému pokynu a v Metodických vysvětlivkách</a:t>
            </a:r>
          </a:p>
          <a:p>
            <a:pPr>
              <a:buNone/>
            </a:pPr>
            <a:endParaRPr lang="pl-PL" sz="1800" dirty="0" smtClean="0"/>
          </a:p>
          <a:p>
            <a:pPr lvl="1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Odkazy</a:t>
            </a:r>
          </a:p>
          <a:p>
            <a:pPr lvl="1"/>
            <a:endParaRPr lang="pl-PL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Webová strana MŠMT:</a:t>
            </a:r>
          </a:p>
          <a:p>
            <a:pPr lvl="1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http://www.msmt.cz/vzdelavani/skolstvi-v-cr/statistika-skolstvi/vykaz-p-1-04-1</a:t>
            </a:r>
            <a:endParaRPr lang="pl-PL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pl-PL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Informace ke sběru dat:</a:t>
            </a:r>
          </a:p>
          <a:p>
            <a:pPr lvl="1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http://toiler.uiv.cz/help/rgs.asp</a:t>
            </a:r>
            <a:endParaRPr lang="pl-PL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pl-PL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Metodické vysvětlivky:</a:t>
            </a:r>
          </a:p>
          <a:p>
            <a:pPr lvl="1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http://www.msmt.cz/file/52792/</a:t>
            </a:r>
            <a:endParaRPr lang="pl-PL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06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 1-04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ČTVRTLETNÍ VÝKAZ o zaměstnancích a mzdových prostředcích v regionálním školství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sz="1800" b="1" dirty="0" smtClean="0"/>
              <a:t>Nejčastěji se opakující problémy </a:t>
            </a:r>
          </a:p>
          <a:p>
            <a:pPr marL="108000" indent="0">
              <a:buNone/>
            </a:pPr>
            <a:endParaRPr lang="cs-CZ" sz="1800" b="1" dirty="0" smtClean="0"/>
          </a:p>
          <a:p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evidenční počet zaměstnanců </a:t>
            </a:r>
            <a:r>
              <a:rPr lang="pl-PL" sz="1800" dirty="0" smtClean="0"/>
              <a:t>ve fyzických osobách a přepočtený na plnou pracovní dobu , výpočet za sledované období je popsán v Metodických vysvětlivkách</a:t>
            </a:r>
          </a:p>
          <a:p>
            <a:r>
              <a:rPr lang="pl-PL" sz="1800" dirty="0" smtClean="0"/>
              <a:t>kdo se zahrnuje do evidenčního počtu a kdo ne – v Metodických vysvětlivkách</a:t>
            </a:r>
          </a:p>
          <a:p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zdroje financování: </a:t>
            </a:r>
            <a:r>
              <a:rPr lang="pl-PL" sz="1800" dirty="0" smtClean="0"/>
              <a:t>ESF x ostatní zdroje a SR x podpůrná opatření x ESF – v metodickém pokynu a dodatcích</a:t>
            </a:r>
          </a:p>
          <a:p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zařazování činností </a:t>
            </a:r>
            <a:r>
              <a:rPr lang="pl-PL" sz="1800" dirty="0" smtClean="0"/>
              <a:t>z projektů ESF: pedagogové vs. nepedagogové - v dodatcích</a:t>
            </a:r>
          </a:p>
          <a:p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odměny</a:t>
            </a:r>
            <a:r>
              <a:rPr lang="pl-PL" sz="1800" dirty="0" smtClean="0"/>
              <a:t> a další složky platu/mzdy se vykazují v tom druhu činnosti, kde je vykázán úvazek – v metodickém pokynu: „</a:t>
            </a:r>
            <a:r>
              <a:rPr lang="cs-CZ" sz="1800" i="1" dirty="0" smtClean="0"/>
              <a:t>Při rozpisu do skupin profesí se zaměstnanci a jejich platy, včetně všech složek platu, nebo odměny z dohod mimo pracovní poměr, zahrnují podle pracovní smlouvy nebo dohody.“</a:t>
            </a:r>
            <a:endParaRPr lang="pl-PL" sz="1800" i="1" dirty="0" smtClean="0"/>
          </a:p>
          <a:p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odměny z dohod </a:t>
            </a:r>
            <a:r>
              <a:rPr lang="pl-PL" sz="1800" dirty="0" smtClean="0"/>
              <a:t>konaných mimo pracovní poměr se vykazují v OPPP</a:t>
            </a:r>
            <a:endParaRPr lang="pl-PL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69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/>
              <a:t>P 1</a:t>
            </a:r>
            <a:r>
              <a:rPr lang="cs-CZ" sz="2000" b="1" cap="none" dirty="0"/>
              <a:t>c</a:t>
            </a:r>
            <a:r>
              <a:rPr lang="cs-CZ" sz="2000" b="1" dirty="0" smtClean="0"/>
              <a:t>-01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VÝKAZ o evidenčním počtu zaměstnanců </a:t>
            </a:r>
            <a:r>
              <a:rPr lang="cs-CZ" sz="2000" dirty="0"/>
              <a:t>v regionálním školství </a:t>
            </a:r>
            <a:r>
              <a:rPr lang="cs-CZ" sz="2000" dirty="0" smtClean="0"/>
              <a:t>podle stavu k 30. 9. 2020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 smtClean="0"/>
              <a:t>výkaz vyplňují </a:t>
            </a:r>
            <a:r>
              <a:rPr lang="cs-CZ" sz="1800" dirty="0"/>
              <a:t>jen </a:t>
            </a: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</a:rPr>
              <a:t>organizace, které vyplácejí plat podle § 109 odst. 3 zákona č. 262/2006 Sb.</a:t>
            </a:r>
            <a:r>
              <a:rPr lang="cs-CZ" sz="1800" b="1" dirty="0"/>
              <a:t>, </a:t>
            </a:r>
            <a:r>
              <a:rPr lang="cs-CZ" sz="1800" dirty="0"/>
              <a:t>zákoník práce, ve znění pozdějších </a:t>
            </a:r>
            <a:r>
              <a:rPr lang="cs-CZ" sz="1800" dirty="0" smtClean="0"/>
              <a:t>předpisů</a:t>
            </a:r>
            <a:endParaRPr lang="cs-CZ" sz="1800" dirty="0"/>
          </a:p>
          <a:p>
            <a:pPr algn="just"/>
            <a:r>
              <a:rPr lang="cs-CZ" sz="1800" dirty="0" smtClean="0"/>
              <a:t>výkaz se škole nabízí k vyplnění až po </a:t>
            </a:r>
            <a:r>
              <a:rPr lang="cs-CZ" sz="1800" dirty="0"/>
              <a:t>odeslání </a:t>
            </a:r>
            <a:r>
              <a:rPr lang="cs-CZ" sz="1800" dirty="0" smtClean="0"/>
              <a:t>zkontrolovaného výkazu </a:t>
            </a:r>
            <a:r>
              <a:rPr lang="cs-CZ" sz="1800" dirty="0"/>
              <a:t>P </a:t>
            </a:r>
            <a:r>
              <a:rPr lang="cs-CZ" sz="1800" dirty="0" smtClean="0"/>
              <a:t>1-04, při opravě v P 1-04 se musí odeslat jak P 1-04 tak i P 1c-01, při opravě pouze v P 1c-01 se znovu odesílá jen tento výkaz</a:t>
            </a:r>
          </a:p>
          <a:p>
            <a:r>
              <a:rPr lang="cs-CZ" sz="1800" dirty="0" smtClean="0"/>
              <a:t>žádné </a:t>
            </a:r>
            <a:r>
              <a:rPr lang="cs-CZ" sz="1800" dirty="0"/>
              <a:t>zásadní změny oproti </a:t>
            </a:r>
            <a:r>
              <a:rPr lang="cs-CZ" sz="1800" dirty="0" smtClean="0"/>
              <a:t>roku 2019 s výjimkou 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dvou skutečností </a:t>
            </a:r>
            <a:r>
              <a:rPr lang="cs-CZ" sz="1800" dirty="0" smtClean="0"/>
              <a:t>– více na dalším </a:t>
            </a:r>
            <a:r>
              <a:rPr lang="cs-CZ" sz="1800" dirty="0" err="1" smtClean="0"/>
              <a:t>slidu</a:t>
            </a: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 lvl="0"/>
            <a:r>
              <a:rPr lang="pl-PL" sz="1800" dirty="0" smtClean="0">
                <a:solidFill>
                  <a:prstClr val="black"/>
                </a:solidFill>
              </a:rPr>
              <a:t>všechny </a:t>
            </a:r>
            <a:r>
              <a:rPr lang="pl-PL" sz="1800" dirty="0">
                <a:solidFill>
                  <a:prstClr val="black"/>
                </a:solidFill>
              </a:rPr>
              <a:t>relevantní </a:t>
            </a:r>
            <a:r>
              <a:rPr lang="pl-PL" sz="1800" dirty="0" smtClean="0">
                <a:solidFill>
                  <a:prstClr val="black"/>
                </a:solidFill>
              </a:rPr>
              <a:t>informace: </a:t>
            </a:r>
          </a:p>
          <a:p>
            <a:pPr marL="108000" lvl="0" indent="0" algn="just">
              <a:buFont typeface="Wingdings" pitchFamily="2" charset="2"/>
              <a:buChar char="Ø"/>
            </a:pPr>
            <a:r>
              <a:rPr lang="pl-PL" sz="1800" dirty="0" smtClean="0">
                <a:solidFill>
                  <a:prstClr val="black"/>
                </a:solidFill>
              </a:rPr>
              <a:t> Metodický pokyn </a:t>
            </a:r>
            <a:r>
              <a:rPr lang="pl-PL" sz="1800" dirty="0">
                <a:solidFill>
                  <a:prstClr val="black"/>
                </a:solidFill>
              </a:rPr>
              <a:t>k </a:t>
            </a:r>
            <a:r>
              <a:rPr lang="pl-PL" sz="1800" dirty="0" smtClean="0">
                <a:solidFill>
                  <a:prstClr val="black"/>
                </a:solidFill>
              </a:rPr>
              <a:t>P 1c-01 </a:t>
            </a:r>
            <a:r>
              <a:rPr lang="pl-PL" sz="1800" dirty="0" smtClean="0">
                <a:solidFill>
                  <a:prstClr val="black"/>
                </a:solidFill>
                <a:hlinkClick r:id="rId2"/>
              </a:rPr>
              <a:t>http://www.msmt.cz/vzdelavani/skolstvi-v-cr/statistika-skolstvi/p-1c-01-vykaz-o-evidencnim-poctu-zamestnancu-v-regionalnim</a:t>
            </a:r>
            <a:endParaRPr lang="pl-PL" sz="1800" dirty="0" smtClean="0">
              <a:solidFill>
                <a:prstClr val="black"/>
              </a:solidFill>
            </a:endParaRPr>
          </a:p>
          <a:p>
            <a:pPr marL="108000" lvl="0" indent="0">
              <a:buFont typeface="Wingdings" pitchFamily="2" charset="2"/>
              <a:buChar char="Ø"/>
            </a:pPr>
            <a:r>
              <a:rPr lang="pl-PL" sz="1800" dirty="0" smtClean="0">
                <a:solidFill>
                  <a:prstClr val="black"/>
                </a:solidFill>
              </a:rPr>
              <a:t> Dodatky k </a:t>
            </a:r>
            <a:r>
              <a:rPr lang="pl-PL" sz="1800" dirty="0">
                <a:solidFill>
                  <a:prstClr val="black"/>
                </a:solidFill>
              </a:rPr>
              <a:t>metodickému pokynu </a:t>
            </a:r>
            <a:r>
              <a:rPr lang="pl-PL" sz="1800" dirty="0" smtClean="0">
                <a:solidFill>
                  <a:prstClr val="black"/>
                </a:solidFill>
              </a:rPr>
              <a:t>P 1c-01 </a:t>
            </a:r>
            <a:r>
              <a:rPr lang="pl-PL" sz="1800" dirty="0" smtClean="0">
                <a:solidFill>
                  <a:prstClr val="black"/>
                </a:solidFill>
                <a:hlinkClick r:id="rId3"/>
              </a:rPr>
              <a:t>http://toiler.uiv.cz/help/rgs.asp</a:t>
            </a:r>
            <a:endParaRPr lang="pl-PL" sz="1800" dirty="0" smtClean="0">
              <a:solidFill>
                <a:prstClr val="black"/>
              </a:solidFill>
            </a:endParaRPr>
          </a:p>
          <a:p>
            <a:pPr marL="108000" lvl="0" indent="0">
              <a:buFont typeface="Wingdings" pitchFamily="2" charset="2"/>
              <a:buChar char="Ø"/>
            </a:pPr>
            <a:r>
              <a:rPr lang="pl-PL" sz="1800" dirty="0" smtClean="0">
                <a:solidFill>
                  <a:prstClr val="black"/>
                </a:solidFill>
              </a:rPr>
              <a:t> Metodický výklad k odměňování v regionálním školství </a:t>
            </a:r>
            <a:r>
              <a:rPr lang="pl-PL" sz="1800" dirty="0" smtClean="0">
                <a:solidFill>
                  <a:prstClr val="black"/>
                </a:solidFill>
                <a:hlinkClick r:id="rId4"/>
              </a:rPr>
              <a:t>http://www.msmt.cz/file/51119/</a:t>
            </a:r>
            <a:endParaRPr lang="pl-PL" sz="1800" dirty="0" smtClean="0">
              <a:solidFill>
                <a:prstClr val="black"/>
              </a:solidFill>
            </a:endParaRPr>
          </a:p>
          <a:p>
            <a:pPr marL="108000" lvl="0" indent="0">
              <a:buFont typeface="Wingdings" pitchFamily="2" charset="2"/>
              <a:buChar char="Ø"/>
            </a:pPr>
            <a:r>
              <a:rPr lang="pl-PL" sz="1800" dirty="0" smtClean="0">
                <a:solidFill>
                  <a:prstClr val="black"/>
                </a:solidFill>
              </a:rPr>
              <a:t> Pracovní doba a rozsah PPČ pedagogických pracovníků </a:t>
            </a:r>
            <a:r>
              <a:rPr lang="cs-CZ" sz="1800" dirty="0" smtClean="0">
                <a:hlinkClick r:id="rId5"/>
              </a:rPr>
              <a:t>http://www.</a:t>
            </a:r>
            <a:r>
              <a:rPr lang="cs-CZ" sz="1800" dirty="0" err="1" smtClean="0">
                <a:hlinkClick r:id="rId5"/>
              </a:rPr>
              <a:t>msmt.cz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err="1" smtClean="0">
                <a:hlinkClick r:id="rId5"/>
              </a:rPr>
              <a:t>file</a:t>
            </a:r>
            <a:r>
              <a:rPr lang="cs-CZ" sz="1800" dirty="0" smtClean="0">
                <a:hlinkClick r:id="rId5"/>
              </a:rPr>
              <a:t>/51379/</a:t>
            </a:r>
            <a:r>
              <a:rPr lang="cs-CZ" sz="1800" dirty="0" err="1" smtClean="0">
                <a:hlinkClick r:id="rId5"/>
              </a:rPr>
              <a:t>download</a:t>
            </a:r>
            <a:r>
              <a:rPr lang="cs-CZ" sz="1800" dirty="0" smtClean="0">
                <a:hlinkClick r:id="rId5"/>
              </a:rPr>
              <a:t>/</a:t>
            </a:r>
            <a:endParaRPr lang="pl-PL" sz="1800" dirty="0" smtClean="0">
              <a:solidFill>
                <a:prstClr val="black"/>
              </a:solidFill>
            </a:endParaRPr>
          </a:p>
          <a:p>
            <a:pPr marL="108000" lvl="0" indent="0">
              <a:buNone/>
            </a:pPr>
            <a:endParaRPr lang="pl-PL" dirty="0" smtClean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6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 1</a:t>
            </a:r>
            <a:r>
              <a:rPr lang="cs-CZ" sz="2000" b="1" cap="none" dirty="0"/>
              <a:t>c</a:t>
            </a:r>
            <a:r>
              <a:rPr lang="cs-CZ" sz="2000" b="1" dirty="0"/>
              <a:t>-01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VÝKAZ o evidenčním počtu zaměstnanců v regionálním školství podle stavu k 30. 9.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sz="1800" b="1" dirty="0" smtClean="0"/>
              <a:t>Nové skutečnosti oproti roku 2019:</a:t>
            </a:r>
          </a:p>
          <a:p>
            <a:pPr algn="just"/>
            <a:r>
              <a:rPr lang="cs-CZ" sz="1800" dirty="0" smtClean="0"/>
              <a:t>vybraní 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asistenti pedagoga ve škole/třídě/skupině zřízené podle § 16 odst. 9 ŠZ (kód profese 0)</a:t>
            </a:r>
            <a:r>
              <a:rPr lang="cs-CZ" sz="1800" b="1" dirty="0" smtClean="0"/>
              <a:t> - </a:t>
            </a: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</a:rPr>
              <a:t>již se nebude vykazovat fikce na zdroj financování, ale skutečnost, nicméně ZF bude stále 11.</a:t>
            </a:r>
          </a:p>
          <a:p>
            <a:pPr marL="108000" indent="0">
              <a:buNone/>
            </a:pPr>
            <a:endParaRPr lang="cs-CZ" sz="1800" dirty="0" smtClean="0"/>
          </a:p>
          <a:p>
            <a:pPr algn="just"/>
            <a:r>
              <a:rPr lang="cs-CZ" sz="1800" dirty="0" smtClean="0"/>
              <a:t>v oddíle </a:t>
            </a:r>
            <a:r>
              <a:rPr lang="cs-CZ" sz="1800" dirty="0" err="1" smtClean="0"/>
              <a:t>IVc</a:t>
            </a:r>
            <a:r>
              <a:rPr lang="cs-CZ" sz="1800" dirty="0" smtClean="0"/>
              <a:t>. se provádějí 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odpočty hodin PPČ za nepovinné předměty</a:t>
            </a:r>
            <a:r>
              <a:rPr lang="cs-CZ" sz="1800" dirty="0" smtClean="0"/>
              <a:t>. Nově se budou odečítat    v odd. </a:t>
            </a:r>
            <a:r>
              <a:rPr lang="cs-CZ" sz="1800" dirty="0" err="1" smtClean="0"/>
              <a:t>IVc</a:t>
            </a:r>
            <a:r>
              <a:rPr lang="cs-CZ" sz="1800" dirty="0" smtClean="0"/>
              <a:t>.  i hodiny 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PPČ speciálního pedagoga, které vykonával v běžné třídě a byly hrazeny ze SR (ZF11)</a:t>
            </a:r>
            <a:r>
              <a:rPr lang="cs-CZ" sz="1800" b="1" dirty="0" smtClean="0"/>
              <a:t>.</a:t>
            </a:r>
          </a:p>
          <a:p>
            <a:pPr marL="108000" indent="0">
              <a:buNone/>
            </a:pPr>
            <a:endParaRPr lang="cs-CZ" sz="1800" b="1" dirty="0" smtClean="0"/>
          </a:p>
          <a:p>
            <a:pPr marL="108000" indent="0">
              <a:buNone/>
            </a:pPr>
            <a:r>
              <a:rPr lang="cs-CZ" sz="1800" i="1" dirty="0" smtClean="0"/>
              <a:t>Příklad:</a:t>
            </a:r>
            <a:r>
              <a:rPr lang="cs-CZ" sz="1800" dirty="0" smtClean="0"/>
              <a:t> SP plný úvazek, celkem 24 hodin PPČ, z toho 21 ve ST a 3 v BT. Přespočetné hodiny = 0.</a:t>
            </a:r>
          </a:p>
          <a:p>
            <a:pPr marL="108000" indent="0">
              <a:buNone/>
            </a:pPr>
            <a:r>
              <a:rPr lang="cs-CZ" sz="1800" dirty="0" smtClean="0"/>
              <a:t>odd. </a:t>
            </a:r>
            <a:r>
              <a:rPr lang="cs-CZ" sz="1800" dirty="0" err="1" smtClean="0"/>
              <a:t>IVa</a:t>
            </a:r>
            <a:r>
              <a:rPr lang="cs-CZ" sz="1800" dirty="0" smtClean="0"/>
              <a:t>. - vykáže 1 úvazek</a:t>
            </a:r>
          </a:p>
          <a:p>
            <a:pPr marL="108000" indent="0">
              <a:buNone/>
            </a:pPr>
            <a:r>
              <a:rPr lang="cs-CZ" sz="1800" dirty="0" smtClean="0"/>
              <a:t>odd. </a:t>
            </a:r>
            <a:r>
              <a:rPr lang="cs-CZ" sz="1800" dirty="0" err="1" smtClean="0"/>
              <a:t>IVb</a:t>
            </a:r>
            <a:r>
              <a:rPr lang="cs-CZ" sz="1800" dirty="0" smtClean="0"/>
              <a:t>. – 24 hodin PPČ (ve speciální i běžné třídě)</a:t>
            </a:r>
          </a:p>
          <a:p>
            <a:pPr marL="108000" indent="0">
              <a:buNone/>
            </a:pPr>
            <a:r>
              <a:rPr lang="cs-CZ" sz="1800" dirty="0" smtClean="0"/>
              <a:t>odd. </a:t>
            </a:r>
            <a:r>
              <a:rPr lang="cs-CZ" sz="1800" dirty="0" err="1" smtClean="0"/>
              <a:t>IVc</a:t>
            </a:r>
            <a:r>
              <a:rPr lang="cs-CZ" sz="1800" dirty="0" smtClean="0"/>
              <a:t>. -  minus 3 hodiny PPČ v běžné třídě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24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842" y="897366"/>
            <a:ext cx="10838169" cy="622138"/>
          </a:xfrm>
        </p:spPr>
        <p:txBody>
          <a:bodyPr>
            <a:normAutofit/>
          </a:bodyPr>
          <a:lstStyle/>
          <a:p>
            <a:r>
              <a:rPr lang="cs-CZ" sz="2000" b="1" dirty="0"/>
              <a:t>P 1</a:t>
            </a:r>
            <a:r>
              <a:rPr lang="cs-CZ" sz="2000" b="1" cap="none" dirty="0"/>
              <a:t>c</a:t>
            </a:r>
            <a:r>
              <a:rPr lang="cs-CZ" sz="2000" b="1" dirty="0"/>
              <a:t>-01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VÝKAZ o evidenčním počtu zaměstnanců v regionálním školství podle stavu k 30. 9.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204" y="1593805"/>
            <a:ext cx="10603810" cy="4691085"/>
          </a:xfrm>
        </p:spPr>
        <p:txBody>
          <a:bodyPr/>
          <a:lstStyle/>
          <a:p>
            <a:pPr marL="108000" indent="0">
              <a:buNone/>
            </a:pPr>
            <a:r>
              <a:rPr lang="cs-CZ" sz="1800" b="1" dirty="0" smtClean="0"/>
              <a:t>Správnost odd. </a:t>
            </a:r>
            <a:r>
              <a:rPr lang="cs-CZ" sz="1800" b="1" dirty="0" err="1" smtClean="0"/>
              <a:t>IVa</a:t>
            </a:r>
            <a:r>
              <a:rPr lang="cs-CZ" sz="1800" b="1" dirty="0" smtClean="0"/>
              <a:t>., </a:t>
            </a:r>
            <a:r>
              <a:rPr lang="cs-CZ" sz="1800" b="1" dirty="0" err="1" smtClean="0"/>
              <a:t>IVb</a:t>
            </a:r>
            <a:r>
              <a:rPr lang="cs-CZ" sz="1800" b="1" dirty="0" smtClean="0"/>
              <a:t> ., </a:t>
            </a:r>
            <a:r>
              <a:rPr lang="cs-CZ" sz="1800" b="1" dirty="0" err="1" smtClean="0"/>
              <a:t>IVc</a:t>
            </a:r>
            <a:r>
              <a:rPr lang="cs-CZ" sz="1800" b="1" dirty="0" smtClean="0"/>
              <a:t>. a VIII. ovlivňuje </a:t>
            </a:r>
            <a:r>
              <a:rPr lang="cs-CZ" sz="1800" b="1" dirty="0" err="1" smtClean="0"/>
              <a:t>PHškoly</a:t>
            </a:r>
            <a:r>
              <a:rPr lang="cs-CZ" sz="1800" b="1" dirty="0" smtClean="0"/>
              <a:t> /školní družiny a </a:t>
            </a:r>
            <a:r>
              <a:rPr lang="cs-CZ" sz="1800" b="1" dirty="0" err="1" smtClean="0"/>
              <a:t>PHasistenta</a:t>
            </a:r>
            <a:r>
              <a:rPr lang="cs-CZ" sz="1800" b="1" dirty="0" smtClean="0"/>
              <a:t> a výši finančních prostředků stanovenou MŠMT na kalendářní rok 2021</a:t>
            </a:r>
          </a:p>
          <a:p>
            <a:pPr marL="108000" indent="0">
              <a:buNone/>
            </a:pPr>
            <a:r>
              <a:rPr lang="cs-CZ" sz="1800" dirty="0" smtClean="0"/>
              <a:t>Kde se nejčastěji chybuje:</a:t>
            </a:r>
          </a:p>
          <a:p>
            <a:pPr marL="108000" indent="0">
              <a:buNone/>
            </a:pPr>
            <a:r>
              <a:rPr lang="cs-CZ" sz="1800" b="1" dirty="0" smtClean="0"/>
              <a:t>Oddíl </a:t>
            </a:r>
            <a:r>
              <a:rPr lang="cs-CZ" sz="1800" b="1" dirty="0" err="1" smtClean="0"/>
              <a:t>IVa</a:t>
            </a:r>
            <a:r>
              <a:rPr lang="cs-CZ" sz="1800" b="1" dirty="0" smtClean="0"/>
              <a:t>.:</a:t>
            </a:r>
          </a:p>
          <a:p>
            <a:r>
              <a:rPr lang="cs-CZ" sz="1800" dirty="0" smtClean="0"/>
              <a:t>MD</a:t>
            </a:r>
            <a:r>
              <a:rPr lang="cs-CZ" sz="1800" dirty="0"/>
              <a:t>, RD </a:t>
            </a:r>
            <a:r>
              <a:rPr lang="cs-CZ" sz="1800" dirty="0" smtClean="0"/>
              <a:t>k 30. 9. – nejsou v evidenčním počtu zaměstnanců, nevykazují se v P1c-01,</a:t>
            </a:r>
          </a:p>
          <a:p>
            <a:pPr algn="just"/>
            <a:r>
              <a:rPr lang="cs-CZ" sz="1800" dirty="0" smtClean="0"/>
              <a:t>na překážkách nebo čerpání dovolené mezi MD a RD – není přidělena PPČ či druh práce, ale jsou    v evidenčním počtu – vykazuje se se ZF 01 nebo 02 nebo 03,</a:t>
            </a:r>
          </a:p>
          <a:p>
            <a:pPr algn="just"/>
            <a:r>
              <a:rPr lang="cs-CZ" sz="1800" dirty="0" smtClean="0"/>
              <a:t>dělení úvazku pedagoga mezi více druhů činnosti podle počtu hodin PPČ. </a:t>
            </a:r>
            <a:r>
              <a:rPr lang="cs-CZ" sz="1800" i="1" dirty="0" smtClean="0"/>
              <a:t>Příklad: Plný úvazek učitele, který učí v ZŠ a SŠ, na ZŠ učí 7 hodin a na SŠ 14 hodin, celkem na plný úvazek 21 hodin. Protože převažuje činnost na SŠ, vychází se z počtu hodin učitele SŠ (21 hodin PPČ). Úvazek na ZŠ 0,3333 (=</a:t>
            </a:r>
            <a:r>
              <a:rPr lang="cs-CZ" sz="1800" i="1" dirty="0"/>
              <a:t>7</a:t>
            </a:r>
            <a:r>
              <a:rPr lang="cs-CZ" sz="1800" i="1" dirty="0" smtClean="0"/>
              <a:t>/21)  a úvazek na SŠ 0,6667 (=14/21), dle § 5 odst. 1 NV č. 75/2005 Sb.,</a:t>
            </a:r>
          </a:p>
          <a:p>
            <a:pPr algn="just"/>
            <a:r>
              <a:rPr lang="cs-CZ" sz="1800" dirty="0" smtClean="0"/>
              <a:t>kód financování (ZF) – k 30. 9. nemocný (délka PN nerozhoduje), kód závisí na tom, zda je zajištěn zástup na pracovní smlouvu nebo dohodu. V případě plného zástupu se vykáže ZF 0X (01,02,03) a zástup se ZF 1X (11,12,13). V případě, že není zajištěn zástup (supluje se za něho nebo přespočetné hodiny), vykáže se se ZF 1X (11,12,13) jako kdyby v práci byl. Více v dodatcích P 1c-01.</a:t>
            </a:r>
          </a:p>
          <a:p>
            <a:pPr marL="108000" indent="0">
              <a:buNone/>
            </a:pPr>
            <a:endParaRPr lang="cs-CZ" dirty="0" smtClean="0"/>
          </a:p>
          <a:p>
            <a:pPr marL="10800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8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842" y="897366"/>
            <a:ext cx="10838169" cy="622138"/>
          </a:xfrm>
        </p:spPr>
        <p:txBody>
          <a:bodyPr>
            <a:normAutofit/>
          </a:bodyPr>
          <a:lstStyle/>
          <a:p>
            <a:r>
              <a:rPr lang="cs-CZ" sz="2000" b="1" dirty="0"/>
              <a:t>P 1</a:t>
            </a:r>
            <a:r>
              <a:rPr lang="cs-CZ" sz="2000" b="1" cap="none" dirty="0"/>
              <a:t>c</a:t>
            </a:r>
            <a:r>
              <a:rPr lang="cs-CZ" sz="2000" b="1" dirty="0"/>
              <a:t>-01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VÝKAZ o evidenčním počtu zaměstnanců v regionálním školství podle stavu k 30. 9.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8084" y="1580927"/>
            <a:ext cx="10515600" cy="4845631"/>
          </a:xfrm>
        </p:spPr>
        <p:txBody>
          <a:bodyPr/>
          <a:lstStyle/>
          <a:p>
            <a:pPr marL="108000" lvl="0" indent="0"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Oddíl </a:t>
            </a:r>
            <a:r>
              <a:rPr lang="cs-CZ" sz="1800" b="1" dirty="0" err="1" smtClean="0">
                <a:solidFill>
                  <a:prstClr val="black"/>
                </a:solidFill>
              </a:rPr>
              <a:t>IVb</a:t>
            </a:r>
            <a:r>
              <a:rPr lang="cs-CZ" sz="1800" b="1" dirty="0" smtClean="0">
                <a:solidFill>
                  <a:prstClr val="black"/>
                </a:solidFill>
              </a:rPr>
              <a:t>.:</a:t>
            </a:r>
          </a:p>
          <a:p>
            <a:pPr lvl="0" algn="just"/>
            <a:r>
              <a:rPr lang="cs-CZ" sz="1800" dirty="0">
                <a:solidFill>
                  <a:prstClr val="black"/>
                </a:solidFill>
              </a:rPr>
              <a:t>v</a:t>
            </a:r>
            <a:r>
              <a:rPr lang="cs-CZ" sz="1800" dirty="0" smtClean="0">
                <a:solidFill>
                  <a:prstClr val="black"/>
                </a:solidFill>
              </a:rPr>
              <a:t>ykazování </a:t>
            </a:r>
            <a:r>
              <a:rPr lang="cs-CZ" sz="1800" dirty="0">
                <a:solidFill>
                  <a:prstClr val="black"/>
                </a:solidFill>
              </a:rPr>
              <a:t>PPČ u ředitelů a zástupců ředitele – snížená PPČ </a:t>
            </a:r>
            <a:r>
              <a:rPr lang="cs-CZ" sz="1800" dirty="0" smtClean="0">
                <a:solidFill>
                  <a:prstClr val="black"/>
                </a:solidFill>
              </a:rPr>
              <a:t>při plném úvazku (nejedná se             o částečný úvazek!), příloha NV </a:t>
            </a:r>
            <a:r>
              <a:rPr lang="cs-CZ" sz="1800" dirty="0">
                <a:solidFill>
                  <a:prstClr val="black"/>
                </a:solidFill>
              </a:rPr>
              <a:t>č. 75/2005 Sb. </a:t>
            </a:r>
            <a:r>
              <a:rPr lang="cs-CZ" sz="1800" dirty="0" smtClean="0">
                <a:solidFill>
                  <a:prstClr val="black"/>
                </a:solidFill>
              </a:rPr>
              <a:t>podle druhu školy a velikosti dané počtem tříd/oddělení, u zástupce ředitele podle počtu tříd/oddělení, </a:t>
            </a:r>
            <a:r>
              <a:rPr lang="cs-CZ" sz="1800" dirty="0">
                <a:solidFill>
                  <a:prstClr val="black"/>
                </a:solidFill>
              </a:rPr>
              <a:t>které </a:t>
            </a:r>
            <a:r>
              <a:rPr lang="cs-CZ" sz="1800" dirty="0" smtClean="0">
                <a:solidFill>
                  <a:prstClr val="black"/>
                </a:solidFill>
              </a:rPr>
              <a:t>v řídící kompetenci,</a:t>
            </a:r>
          </a:p>
          <a:p>
            <a:pPr lvl="0" algn="just"/>
            <a:r>
              <a:rPr lang="cs-CZ" sz="1800" dirty="0" smtClean="0">
                <a:solidFill>
                  <a:prstClr val="black"/>
                </a:solidFill>
              </a:rPr>
              <a:t>při částečném úvazku musí odpovídat počet hodin PPČ odpovídající výši úvazku. Vychází se z počtu hodin na plný úvazek dle NV č. 75/2005 Sb. (</a:t>
            </a:r>
            <a:r>
              <a:rPr lang="cs-CZ" sz="1800" i="1" dirty="0" smtClean="0">
                <a:solidFill>
                  <a:prstClr val="black"/>
                </a:solidFill>
              </a:rPr>
              <a:t>např. učitel ZŠ má při plném úvazku 22 hodin PPČ, při polovičním úvazku 11 hodin (=0,5*22), při čtvrtinovém úvazku 5 </a:t>
            </a:r>
            <a:r>
              <a:rPr lang="cs-CZ" sz="1800" i="1" dirty="0">
                <a:solidFill>
                  <a:prstClr val="black"/>
                </a:solidFill>
              </a:rPr>
              <a:t>nebo 6 </a:t>
            </a:r>
            <a:r>
              <a:rPr lang="cs-CZ" sz="1800" i="1" dirty="0" smtClean="0">
                <a:solidFill>
                  <a:prstClr val="black"/>
                </a:solidFill>
              </a:rPr>
              <a:t>hodin (= 0,25*22),</a:t>
            </a:r>
            <a:endParaRPr lang="cs-CZ" sz="1800" i="1" dirty="0">
              <a:solidFill>
                <a:prstClr val="black"/>
              </a:solidFill>
            </a:endParaRPr>
          </a:p>
          <a:p>
            <a:pPr lvl="0" algn="just"/>
            <a:r>
              <a:rPr lang="cs-CZ" sz="1800" dirty="0" smtClean="0">
                <a:solidFill>
                  <a:prstClr val="black"/>
                </a:solidFill>
              </a:rPr>
              <a:t>hodiny PPČ v celých číslech s výjimkou případů dělených hodin výuky nebo výuky, která neprobíhá každý týden. Program umožňuje počty hodin PPČ až na 2 desetinná místa. </a:t>
            </a:r>
            <a:endParaRPr lang="cs-CZ" sz="1800" dirty="0">
              <a:solidFill>
                <a:prstClr val="black"/>
              </a:solidFill>
            </a:endParaRPr>
          </a:p>
          <a:p>
            <a:pPr marL="108000" lvl="0" indent="0"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Oddíl </a:t>
            </a:r>
            <a:r>
              <a:rPr lang="cs-CZ" sz="1800" b="1" dirty="0" err="1" smtClean="0">
                <a:solidFill>
                  <a:prstClr val="black"/>
                </a:solidFill>
              </a:rPr>
              <a:t>IVc</a:t>
            </a:r>
            <a:r>
              <a:rPr lang="cs-CZ" sz="1800" b="1" dirty="0" smtClean="0">
                <a:solidFill>
                  <a:prstClr val="black"/>
                </a:solidFill>
              </a:rPr>
              <a:t>.:</a:t>
            </a:r>
          </a:p>
          <a:p>
            <a:r>
              <a:rPr lang="cs-CZ" sz="1800" dirty="0" smtClean="0">
                <a:solidFill>
                  <a:prstClr val="black"/>
                </a:solidFill>
              </a:rPr>
              <a:t>přespočetné hodiny PPČ, nad rámec plného úvazku (nepřicházejí v úvahu u částečných úvazků),</a:t>
            </a:r>
          </a:p>
          <a:p>
            <a:r>
              <a:rPr lang="cs-CZ" sz="1800" dirty="0" smtClean="0">
                <a:solidFill>
                  <a:prstClr val="black"/>
                </a:solidFill>
              </a:rPr>
              <a:t>jen ty, hrazené ze SR (kód financování 11), nikoli pedagogické intervence, PO apod.!</a:t>
            </a:r>
          </a:p>
          <a:p>
            <a:pPr algn="just"/>
            <a:r>
              <a:rPr lang="cs-CZ" sz="1800" dirty="0" smtClean="0">
                <a:solidFill>
                  <a:prstClr val="black"/>
                </a:solidFill>
              </a:rPr>
              <a:t>neuvádějí se přespočetné hodiny jako náhrada za nepřítomného pedagoga, který nemá zástup na smlouvu nebo dohodu.</a:t>
            </a:r>
          </a:p>
          <a:p>
            <a:pPr marL="108000" lvl="0" indent="0">
              <a:buNone/>
            </a:pPr>
            <a:endParaRPr lang="cs-CZ" b="1" dirty="0" smtClean="0">
              <a:solidFill>
                <a:prstClr val="black"/>
              </a:solidFill>
            </a:endParaRPr>
          </a:p>
          <a:p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2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842" y="897366"/>
            <a:ext cx="10838169" cy="622138"/>
          </a:xfrm>
        </p:spPr>
        <p:txBody>
          <a:bodyPr>
            <a:normAutofit/>
          </a:bodyPr>
          <a:lstStyle/>
          <a:p>
            <a:r>
              <a:rPr lang="cs-CZ" sz="2000" b="1" dirty="0"/>
              <a:t>P 1</a:t>
            </a:r>
            <a:r>
              <a:rPr lang="cs-CZ" sz="2000" b="1" cap="none" dirty="0"/>
              <a:t>c</a:t>
            </a:r>
            <a:r>
              <a:rPr lang="cs-CZ" sz="2000" b="1" dirty="0"/>
              <a:t>-01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VÝKAZ o evidenčním počtu zaměstnanců v regionálním školství podle stavu k 30. 9.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8084" y="1619563"/>
            <a:ext cx="10515600" cy="4562296"/>
          </a:xfrm>
        </p:spPr>
        <p:txBody>
          <a:bodyPr/>
          <a:lstStyle/>
          <a:p>
            <a:pPr marL="108000" lvl="0" indent="0"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Oddíl </a:t>
            </a:r>
            <a:r>
              <a:rPr lang="cs-CZ" sz="1800" b="1" dirty="0" err="1" smtClean="0">
                <a:solidFill>
                  <a:prstClr val="black"/>
                </a:solidFill>
              </a:rPr>
              <a:t>IVc</a:t>
            </a:r>
            <a:r>
              <a:rPr lang="cs-CZ" sz="1800" b="1" dirty="0" smtClean="0">
                <a:solidFill>
                  <a:prstClr val="black"/>
                </a:solidFill>
              </a:rPr>
              <a:t>. – pokračování:</a:t>
            </a:r>
          </a:p>
          <a:p>
            <a:pPr lvl="0" algn="just"/>
            <a:r>
              <a:rPr lang="cs-CZ" sz="1800" dirty="0" smtClean="0">
                <a:solidFill>
                  <a:prstClr val="black"/>
                </a:solidFill>
              </a:rPr>
              <a:t>odpočty nepovinných předmětů: </a:t>
            </a:r>
            <a:r>
              <a:rPr lang="cs-CZ" sz="1800" dirty="0">
                <a:solidFill>
                  <a:prstClr val="black"/>
                </a:solidFill>
              </a:rPr>
              <a:t>v</a:t>
            </a:r>
            <a:r>
              <a:rPr lang="cs-CZ" sz="1800" dirty="0" smtClean="0">
                <a:solidFill>
                  <a:prstClr val="black"/>
                </a:solidFill>
              </a:rPr>
              <a:t>e </a:t>
            </a:r>
            <a:r>
              <a:rPr lang="cs-CZ" sz="1800" dirty="0" err="1" smtClean="0">
                <a:solidFill>
                  <a:prstClr val="black"/>
                </a:solidFill>
              </a:rPr>
              <a:t>IVb</a:t>
            </a:r>
            <a:r>
              <a:rPr lang="cs-CZ" sz="1800" dirty="0" smtClean="0">
                <a:solidFill>
                  <a:prstClr val="black"/>
                </a:solidFill>
              </a:rPr>
              <a:t>. všechny hodiny PPČ v rámci úvazku vč. hodin nepovinných předmětů a ve </a:t>
            </a:r>
            <a:r>
              <a:rPr lang="cs-CZ" sz="1800" dirty="0" err="1" smtClean="0">
                <a:solidFill>
                  <a:prstClr val="black"/>
                </a:solidFill>
              </a:rPr>
              <a:t>IVc</a:t>
            </a:r>
            <a:r>
              <a:rPr lang="cs-CZ" sz="1800" dirty="0" smtClean="0">
                <a:solidFill>
                  <a:prstClr val="black"/>
                </a:solidFill>
              </a:rPr>
              <a:t>. se uvede počet přespočetných hodin, pokud jsou, a odečtou se hodiny nepovinných předmětů. Může nabývat i záporných hodnot.</a:t>
            </a:r>
          </a:p>
          <a:p>
            <a:pPr lvl="0" algn="just"/>
            <a:r>
              <a:rPr lang="cs-CZ" sz="1800" dirty="0" smtClean="0">
                <a:solidFill>
                  <a:prstClr val="black"/>
                </a:solidFill>
              </a:rPr>
              <a:t>odpočty hodin PPČ speciální pedagoga, které realizoval v běžné třídě a které jsou hrazeny ze SR (ZF 11)</a:t>
            </a:r>
          </a:p>
          <a:p>
            <a:pPr marL="108000" lvl="0" indent="0"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b="1" dirty="0" smtClean="0">
                <a:solidFill>
                  <a:prstClr val="black"/>
                </a:solidFill>
              </a:rPr>
              <a:t>Oddíl VIII. (PPČ z dohod konaných mimo pracovní poměr - DPP, DPČ):</a:t>
            </a:r>
          </a:p>
          <a:p>
            <a:pPr algn="just"/>
            <a:r>
              <a:rPr lang="cs-CZ" sz="1800" dirty="0" smtClean="0">
                <a:solidFill>
                  <a:prstClr val="black"/>
                </a:solidFill>
              </a:rPr>
              <a:t>pouze hodiny </a:t>
            </a:r>
            <a:r>
              <a:rPr lang="cs-CZ" sz="1800" dirty="0">
                <a:solidFill>
                  <a:prstClr val="black"/>
                </a:solidFill>
              </a:rPr>
              <a:t>PPČ v rámci RVP, tj. u ZŠ a SŠ </a:t>
            </a:r>
            <a:r>
              <a:rPr lang="cs-CZ" sz="1800" dirty="0" smtClean="0">
                <a:solidFill>
                  <a:prstClr val="black"/>
                </a:solidFill>
              </a:rPr>
              <a:t>povinných </a:t>
            </a:r>
            <a:r>
              <a:rPr lang="cs-CZ" sz="1800" dirty="0">
                <a:solidFill>
                  <a:prstClr val="black"/>
                </a:solidFill>
              </a:rPr>
              <a:t>a povinně volitelných předmětů a hodiny vzdělávání v ŠD v souladu se školním vzdělávacím </a:t>
            </a:r>
            <a:r>
              <a:rPr lang="cs-CZ" sz="1800" dirty="0" smtClean="0">
                <a:solidFill>
                  <a:prstClr val="black"/>
                </a:solidFill>
              </a:rPr>
              <a:t>programem,</a:t>
            </a:r>
          </a:p>
          <a:p>
            <a:r>
              <a:rPr lang="cs-CZ" sz="1800" dirty="0" smtClean="0">
                <a:solidFill>
                  <a:prstClr val="black"/>
                </a:solidFill>
              </a:rPr>
              <a:t>pouze </a:t>
            </a:r>
            <a:r>
              <a:rPr lang="cs-CZ" sz="1800" dirty="0">
                <a:solidFill>
                  <a:prstClr val="black"/>
                </a:solidFill>
              </a:rPr>
              <a:t>přípustných kombinací druhu činnosti a profesí PP </a:t>
            </a:r>
            <a:r>
              <a:rPr lang="cs-CZ" sz="1800" dirty="0" smtClean="0">
                <a:solidFill>
                  <a:prstClr val="black"/>
                </a:solidFill>
              </a:rPr>
              <a:t> - dle tabulky v metodickém pokynu,</a:t>
            </a:r>
          </a:p>
          <a:p>
            <a:r>
              <a:rPr lang="cs-CZ" sz="1800" dirty="0" smtClean="0">
                <a:solidFill>
                  <a:prstClr val="black"/>
                </a:solidFill>
              </a:rPr>
              <a:t>kód </a:t>
            </a:r>
            <a:r>
              <a:rPr lang="cs-CZ" sz="1800" dirty="0">
                <a:solidFill>
                  <a:prstClr val="black"/>
                </a:solidFill>
              </a:rPr>
              <a:t>financování 11 (ve stavu pracujících</a:t>
            </a:r>
            <a:r>
              <a:rPr lang="cs-CZ" sz="1800" dirty="0" smtClean="0">
                <a:solidFill>
                  <a:prstClr val="black"/>
                </a:solidFill>
              </a:rPr>
              <a:t>),</a:t>
            </a:r>
          </a:p>
          <a:p>
            <a:r>
              <a:rPr lang="cs-CZ" sz="1800" dirty="0" smtClean="0">
                <a:solidFill>
                  <a:prstClr val="black"/>
                </a:solidFill>
              </a:rPr>
              <a:t>reálně </a:t>
            </a:r>
            <a:r>
              <a:rPr lang="cs-CZ" sz="1800" dirty="0">
                <a:solidFill>
                  <a:prstClr val="black"/>
                </a:solidFill>
              </a:rPr>
              <a:t>odučené dle rozvrhu (délky provozu</a:t>
            </a:r>
            <a:r>
              <a:rPr lang="cs-CZ" sz="1800" dirty="0" smtClean="0">
                <a:solidFill>
                  <a:prstClr val="black"/>
                </a:solidFill>
              </a:rPr>
              <a:t>).</a:t>
            </a:r>
          </a:p>
          <a:p>
            <a:pPr marL="108000" indent="0" algn="just">
              <a:buNone/>
            </a:pPr>
            <a:r>
              <a:rPr lang="cs-CZ" sz="1800" b="1" dirty="0" err="1" smtClean="0">
                <a:solidFill>
                  <a:srgbClr val="FF0000"/>
                </a:solidFill>
              </a:rPr>
              <a:t>NEpatří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smtClean="0">
                <a:solidFill>
                  <a:prstClr val="black"/>
                </a:solidFill>
              </a:rPr>
              <a:t>sem hodiny PPČ nepovinných předmětů vč. náboženství, hodiny PPČ zájmových útvarů, suplování, lyžařské kurzy a kurzy plavání a školy v přírodě. </a:t>
            </a:r>
          </a:p>
          <a:p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9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301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2365</Words>
  <Application>Microsoft Office PowerPoint</Application>
  <PresentationFormat>Širokoúhlá obrazovka</PresentationFormat>
  <Paragraphs>269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Wingdings</vt:lpstr>
      <vt:lpstr>Vlastní návrh</vt:lpstr>
      <vt:lpstr>Nákladové výkaznictví  Webinář pro pracovníky správních úřadů</vt:lpstr>
      <vt:lpstr>Obecně úvodem  </vt:lpstr>
      <vt:lpstr>P 1-04 ČTVRTLETNÍ VÝKAZ o zaměstnancích a mzdových prostředcích v regionálním školství </vt:lpstr>
      <vt:lpstr>P 1-04 ČTVRTLETNÍ VÝKAZ o zaměstnancích a mzdových prostředcích v regionálním školství  </vt:lpstr>
      <vt:lpstr>P 1c-01  VÝKAZ o evidenčním počtu zaměstnanců v regionálním školství podle stavu k 30. 9. 2020</vt:lpstr>
      <vt:lpstr>P 1c-01  VÝKAZ o evidenčním počtu zaměstnanců v regionálním školství podle stavu k 30. 9. 2020</vt:lpstr>
      <vt:lpstr>P 1c-01  VÝKAZ o evidenčním počtu zaměstnanců v regionálním školství podle stavu k 30. 9. 2020</vt:lpstr>
      <vt:lpstr>P 1c-01  VÝKAZ o evidenčním počtu zaměstnanců v regionálním školství podle stavu k 30. 9. 2020</vt:lpstr>
      <vt:lpstr>P 1c-01  VÝKAZ o evidenčním počtu zaměstnanců v regionálním školství podle stavu k 30. 9. 2020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P 1d-01 - VÝKAZ o změnách v počtu hodin přímé pedagogické činnosti pedagogických pracovníků ve škole a školní družině </vt:lpstr>
      <vt:lpstr>  DĚKUJEME ZA POZORNOST.</vt:lpstr>
    </vt:vector>
  </TitlesOfParts>
  <Company>Ministerstvo školství, mládeže a tělovýchovy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financování regionálního školství</dc:title>
  <dc:creator>Matušková Zuzana</dc:creator>
  <cp:lastModifiedBy>Prouza Jiří</cp:lastModifiedBy>
  <cp:revision>457</cp:revision>
  <cp:lastPrinted>2019-05-15T06:21:40Z</cp:lastPrinted>
  <dcterms:created xsi:type="dcterms:W3CDTF">2019-01-09T13:02:45Z</dcterms:created>
  <dcterms:modified xsi:type="dcterms:W3CDTF">2020-05-20T10:14:39Z</dcterms:modified>
</cp:coreProperties>
</file>