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73" r:id="rId1"/>
  </p:sldMasterIdLst>
  <p:notesMasterIdLst>
    <p:notesMasterId r:id="rId74"/>
  </p:notesMasterIdLst>
  <p:handoutMasterIdLst>
    <p:handoutMasterId r:id="rId75"/>
  </p:handoutMasterIdLst>
  <p:sldIdLst>
    <p:sldId id="573" r:id="rId2"/>
    <p:sldId id="568" r:id="rId3"/>
    <p:sldId id="569" r:id="rId4"/>
    <p:sldId id="570" r:id="rId5"/>
    <p:sldId id="571" r:id="rId6"/>
    <p:sldId id="572" r:id="rId7"/>
    <p:sldId id="530" r:id="rId8"/>
    <p:sldId id="528" r:id="rId9"/>
    <p:sldId id="565" r:id="rId10"/>
    <p:sldId id="566" r:id="rId11"/>
    <p:sldId id="564" r:id="rId12"/>
    <p:sldId id="574" r:id="rId13"/>
    <p:sldId id="575" r:id="rId14"/>
    <p:sldId id="576" r:id="rId15"/>
    <p:sldId id="577" r:id="rId16"/>
    <p:sldId id="578" r:id="rId17"/>
    <p:sldId id="579" r:id="rId18"/>
    <p:sldId id="580" r:id="rId19"/>
    <p:sldId id="635" r:id="rId20"/>
    <p:sldId id="637" r:id="rId21"/>
    <p:sldId id="582" r:id="rId22"/>
    <p:sldId id="583" r:id="rId23"/>
    <p:sldId id="584" r:id="rId24"/>
    <p:sldId id="585" r:id="rId25"/>
    <p:sldId id="586" r:id="rId26"/>
    <p:sldId id="587" r:id="rId27"/>
    <p:sldId id="588" r:id="rId28"/>
    <p:sldId id="638" r:id="rId29"/>
    <p:sldId id="590" r:id="rId30"/>
    <p:sldId id="591" r:id="rId31"/>
    <p:sldId id="592" r:id="rId32"/>
    <p:sldId id="593" r:id="rId33"/>
    <p:sldId id="594" r:id="rId34"/>
    <p:sldId id="595" r:id="rId35"/>
    <p:sldId id="596" r:id="rId36"/>
    <p:sldId id="597" r:id="rId37"/>
    <p:sldId id="598" r:id="rId38"/>
    <p:sldId id="599" r:id="rId39"/>
    <p:sldId id="600" r:id="rId40"/>
    <p:sldId id="601" r:id="rId41"/>
    <p:sldId id="602" r:id="rId42"/>
    <p:sldId id="603" r:id="rId43"/>
    <p:sldId id="604" r:id="rId44"/>
    <p:sldId id="605" r:id="rId45"/>
    <p:sldId id="607" r:id="rId46"/>
    <p:sldId id="608" r:id="rId47"/>
    <p:sldId id="609" r:id="rId48"/>
    <p:sldId id="610" r:id="rId49"/>
    <p:sldId id="611" r:id="rId50"/>
    <p:sldId id="612" r:id="rId51"/>
    <p:sldId id="613" r:id="rId52"/>
    <p:sldId id="614" r:id="rId53"/>
    <p:sldId id="615" r:id="rId54"/>
    <p:sldId id="616" r:id="rId55"/>
    <p:sldId id="617" r:id="rId56"/>
    <p:sldId id="618" r:id="rId57"/>
    <p:sldId id="619" r:id="rId58"/>
    <p:sldId id="620" r:id="rId59"/>
    <p:sldId id="621" r:id="rId60"/>
    <p:sldId id="622" r:id="rId61"/>
    <p:sldId id="623" r:id="rId62"/>
    <p:sldId id="624" r:id="rId63"/>
    <p:sldId id="625" r:id="rId64"/>
    <p:sldId id="626" r:id="rId65"/>
    <p:sldId id="627" r:id="rId66"/>
    <p:sldId id="628" r:id="rId67"/>
    <p:sldId id="629" r:id="rId68"/>
    <p:sldId id="630" r:id="rId69"/>
    <p:sldId id="631" r:id="rId70"/>
    <p:sldId id="632" r:id="rId71"/>
    <p:sldId id="633" r:id="rId72"/>
    <p:sldId id="634" r:id="rId7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řeček Pavel, Ing." initials="KPI" lastIdx="1" clrIdx="0">
    <p:extLst>
      <p:ext uri="{19B8F6BF-5375-455C-9EA6-DF929625EA0E}">
        <p15:presenceInfo xmlns:p15="http://schemas.microsoft.com/office/powerpoint/2012/main" userId="S-1-5-21-1024343765-948047755-1557874966-21026" providerId="AD"/>
      </p:ext>
    </p:extLst>
  </p:cmAuthor>
  <p:cmAuthor id="2" name="Šťastná Michaela, Mgr." initials="ŠMM" lastIdx="1" clrIdx="1">
    <p:extLst>
      <p:ext uri="{19B8F6BF-5375-455C-9EA6-DF929625EA0E}">
        <p15:presenceInfo xmlns:p15="http://schemas.microsoft.com/office/powerpoint/2012/main" userId="Šťastná Michaela, Mg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4660"/>
  </p:normalViewPr>
  <p:slideViewPr>
    <p:cSldViewPr snapToGrid="0">
      <p:cViewPr varScale="1">
        <p:scale>
          <a:sx n="66" d="100"/>
          <a:sy n="66" d="100"/>
        </p:scale>
        <p:origin x="5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5-12T13:40:30.007" idx="1">
    <p:pos x="7113" y="2958"/>
    <p:text>navrhuji přesunou na následující snímek</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EA109-8C0C-4114-8F28-C78CF285F9C3}" type="doc">
      <dgm:prSet loTypeId="urn:microsoft.com/office/officeart/2005/8/layout/hChevron3" loCatId="process" qsTypeId="urn:microsoft.com/office/officeart/2005/8/quickstyle/simple1" qsCatId="simple" csTypeId="urn:microsoft.com/office/officeart/2005/8/colors/accent1_2" csCatId="accent1" phldr="1"/>
      <dgm:spPr/>
    </dgm:pt>
    <dgm:pt modelId="{B84114BC-E45B-4656-9C52-844C9CFE7192}">
      <dgm:prSet phldrT="[Text]" custT="1"/>
      <dgm:spPr/>
      <dgm:t>
        <a:bodyPr/>
        <a:lstStyle/>
        <a:p>
          <a:r>
            <a:rPr lang="cs-CZ" sz="1800" dirty="0"/>
            <a:t>Čtvrtek </a:t>
          </a:r>
          <a:br>
            <a:rPr lang="cs-CZ" sz="1800" dirty="0"/>
          </a:br>
          <a:r>
            <a:rPr lang="cs-CZ" sz="1800" dirty="0"/>
            <a:t>11. června</a:t>
          </a:r>
        </a:p>
      </dgm:t>
    </dgm:pt>
    <dgm:pt modelId="{4E536112-6FE2-47FE-94A1-6F8DACE485FC}" type="parTrans" cxnId="{B9410CA9-B7E2-421B-9604-7C5A84B0C2E4}">
      <dgm:prSet/>
      <dgm:spPr/>
      <dgm:t>
        <a:bodyPr/>
        <a:lstStyle/>
        <a:p>
          <a:endParaRPr lang="cs-CZ" sz="1800"/>
        </a:p>
      </dgm:t>
    </dgm:pt>
    <dgm:pt modelId="{5DB785A0-8116-44D6-9D8A-05D86F51C6D6}" type="sibTrans" cxnId="{B9410CA9-B7E2-421B-9604-7C5A84B0C2E4}">
      <dgm:prSet/>
      <dgm:spPr/>
      <dgm:t>
        <a:bodyPr/>
        <a:lstStyle/>
        <a:p>
          <a:endParaRPr lang="cs-CZ" sz="1800"/>
        </a:p>
      </dgm:t>
    </dgm:pt>
    <dgm:pt modelId="{6FBB6A93-6F36-4BDF-A3F4-95C98CE18619}">
      <dgm:prSet phldrT="[Text]" custT="1"/>
      <dgm:spPr/>
      <dgm:t>
        <a:bodyPr/>
        <a:lstStyle/>
        <a:p>
          <a:r>
            <a:rPr lang="cs-CZ" sz="1800" dirty="0"/>
            <a:t>Pátek </a:t>
          </a:r>
          <a:br>
            <a:rPr lang="cs-CZ" sz="1800" dirty="0"/>
          </a:br>
          <a:r>
            <a:rPr lang="cs-CZ" sz="1800" dirty="0"/>
            <a:t>12. června</a:t>
          </a:r>
        </a:p>
      </dgm:t>
    </dgm:pt>
    <dgm:pt modelId="{E21D6ED1-2B64-476D-B044-4D86F588C580}" type="parTrans" cxnId="{5965B749-894F-45C6-AB78-6B64B45930D6}">
      <dgm:prSet/>
      <dgm:spPr/>
      <dgm:t>
        <a:bodyPr/>
        <a:lstStyle/>
        <a:p>
          <a:endParaRPr lang="cs-CZ" sz="1800"/>
        </a:p>
      </dgm:t>
    </dgm:pt>
    <dgm:pt modelId="{D91A3325-B3CC-4F8A-B563-116AB96DA875}" type="sibTrans" cxnId="{5965B749-894F-45C6-AB78-6B64B45930D6}">
      <dgm:prSet/>
      <dgm:spPr/>
      <dgm:t>
        <a:bodyPr/>
        <a:lstStyle/>
        <a:p>
          <a:endParaRPr lang="cs-CZ" sz="1800"/>
        </a:p>
      </dgm:t>
    </dgm:pt>
    <dgm:pt modelId="{3E7158C9-920A-43D1-8889-F2B97C6B1A40}">
      <dgm:prSet custT="1"/>
      <dgm:spPr/>
      <dgm:t>
        <a:bodyPr/>
        <a:lstStyle/>
        <a:p>
          <a:r>
            <a:rPr lang="cs-CZ" sz="1800" dirty="0"/>
            <a:t>Středa </a:t>
          </a:r>
          <a:br>
            <a:rPr lang="cs-CZ" sz="1800" dirty="0"/>
          </a:br>
          <a:r>
            <a:rPr lang="cs-CZ" sz="1800" dirty="0"/>
            <a:t>10. června</a:t>
          </a:r>
        </a:p>
      </dgm:t>
    </dgm:pt>
    <dgm:pt modelId="{D9F5ECD7-16A6-417E-B458-55D3D1B8CE95}" type="parTrans" cxnId="{BCE9EC86-8069-400C-B029-7B49D6B15BCA}">
      <dgm:prSet/>
      <dgm:spPr/>
      <dgm:t>
        <a:bodyPr/>
        <a:lstStyle/>
        <a:p>
          <a:endParaRPr lang="cs-CZ" sz="1800"/>
        </a:p>
      </dgm:t>
    </dgm:pt>
    <dgm:pt modelId="{CA253567-3782-4656-8095-8F44425F9F81}" type="sibTrans" cxnId="{BCE9EC86-8069-400C-B029-7B49D6B15BCA}">
      <dgm:prSet/>
      <dgm:spPr/>
      <dgm:t>
        <a:bodyPr/>
        <a:lstStyle/>
        <a:p>
          <a:endParaRPr lang="cs-CZ" sz="1800"/>
        </a:p>
      </dgm:t>
    </dgm:pt>
    <dgm:pt modelId="{7FD42BFC-8847-4649-9454-FECD09E13A0E}">
      <dgm:prSet custT="1"/>
      <dgm:spPr>
        <a:solidFill>
          <a:srgbClr val="FFC000"/>
        </a:solidFill>
      </dgm:spPr>
      <dgm:t>
        <a:bodyPr/>
        <a:lstStyle/>
        <a:p>
          <a:r>
            <a:rPr lang="cs-CZ" sz="1800" b="1" dirty="0">
              <a:solidFill>
                <a:schemeClr val="tx1"/>
              </a:solidFill>
            </a:rPr>
            <a:t>Úterý </a:t>
          </a:r>
          <a:br>
            <a:rPr lang="cs-CZ" sz="1800" b="1" dirty="0">
              <a:solidFill>
                <a:schemeClr val="tx1"/>
              </a:solidFill>
            </a:rPr>
          </a:br>
          <a:r>
            <a:rPr lang="cs-CZ" sz="1800" b="1" dirty="0">
              <a:solidFill>
                <a:schemeClr val="tx1"/>
              </a:solidFill>
            </a:rPr>
            <a:t>9. června</a:t>
          </a:r>
        </a:p>
      </dgm:t>
    </dgm:pt>
    <dgm:pt modelId="{A09AE023-99DF-4B90-BE2E-BD0ED708D499}" type="parTrans" cxnId="{88CC44FB-EB9B-40B6-B1A2-54BB78AEED17}">
      <dgm:prSet/>
      <dgm:spPr/>
      <dgm:t>
        <a:bodyPr/>
        <a:lstStyle/>
        <a:p>
          <a:endParaRPr lang="cs-CZ" sz="1800"/>
        </a:p>
      </dgm:t>
    </dgm:pt>
    <dgm:pt modelId="{1CFCFCBC-7F2A-4ECB-9CD0-8303C55CC0B8}" type="sibTrans" cxnId="{88CC44FB-EB9B-40B6-B1A2-54BB78AEED17}">
      <dgm:prSet/>
      <dgm:spPr/>
      <dgm:t>
        <a:bodyPr/>
        <a:lstStyle/>
        <a:p>
          <a:endParaRPr lang="cs-CZ" sz="1800"/>
        </a:p>
      </dgm:t>
    </dgm:pt>
    <dgm:pt modelId="{8E2A63D0-873B-4C63-921F-C828DC554971}">
      <dgm:prSet custT="1"/>
      <dgm:spPr>
        <a:solidFill>
          <a:srgbClr val="FFC000"/>
        </a:solidFill>
      </dgm:spPr>
      <dgm:t>
        <a:bodyPr/>
        <a:lstStyle/>
        <a:p>
          <a:r>
            <a:rPr lang="cs-CZ" sz="1800" b="1" dirty="0">
              <a:solidFill>
                <a:schemeClr val="tx1"/>
              </a:solidFill>
            </a:rPr>
            <a:t>Pondělí </a:t>
          </a:r>
          <a:br>
            <a:rPr lang="cs-CZ" sz="1800" b="1" dirty="0">
              <a:solidFill>
                <a:schemeClr val="tx1"/>
              </a:solidFill>
            </a:rPr>
          </a:br>
          <a:r>
            <a:rPr lang="cs-CZ" sz="1800" b="1" dirty="0">
              <a:solidFill>
                <a:schemeClr val="tx1"/>
              </a:solidFill>
            </a:rPr>
            <a:t>8. června</a:t>
          </a:r>
        </a:p>
      </dgm:t>
    </dgm:pt>
    <dgm:pt modelId="{3172CC05-8D3C-46B9-915A-7AF7D5E2E9CA}" type="parTrans" cxnId="{06B3DADD-E550-4F92-857A-936DBE7CD1D1}">
      <dgm:prSet/>
      <dgm:spPr/>
      <dgm:t>
        <a:bodyPr/>
        <a:lstStyle/>
        <a:p>
          <a:endParaRPr lang="cs-CZ" sz="1800"/>
        </a:p>
      </dgm:t>
    </dgm:pt>
    <dgm:pt modelId="{F597CB3A-6B9F-4408-9827-8B02E4E52E3D}" type="sibTrans" cxnId="{06B3DADD-E550-4F92-857A-936DBE7CD1D1}">
      <dgm:prSet/>
      <dgm:spPr/>
      <dgm:t>
        <a:bodyPr/>
        <a:lstStyle/>
        <a:p>
          <a:endParaRPr lang="cs-CZ" sz="1800"/>
        </a:p>
      </dgm:t>
    </dgm:pt>
    <dgm:pt modelId="{1E0EE06B-BD70-4F91-9E61-47E347402C2D}">
      <dgm:prSet custT="1"/>
      <dgm:spPr/>
      <dgm:t>
        <a:bodyPr/>
        <a:lstStyle/>
        <a:p>
          <a:r>
            <a:rPr lang="cs-CZ" sz="1800" dirty="0"/>
            <a:t>Sobota </a:t>
          </a:r>
          <a:br>
            <a:rPr lang="cs-CZ" sz="1800" dirty="0"/>
          </a:br>
          <a:r>
            <a:rPr lang="cs-CZ" sz="1800" dirty="0"/>
            <a:t>13. června</a:t>
          </a:r>
        </a:p>
      </dgm:t>
    </dgm:pt>
    <dgm:pt modelId="{A294D0BC-E231-49ED-A9A7-3D3A03FD4F81}" type="parTrans" cxnId="{6A4F45C2-3F1C-4D64-9A9C-0D667DE4E170}">
      <dgm:prSet/>
      <dgm:spPr/>
      <dgm:t>
        <a:bodyPr/>
        <a:lstStyle/>
        <a:p>
          <a:endParaRPr lang="cs-CZ" sz="1800"/>
        </a:p>
      </dgm:t>
    </dgm:pt>
    <dgm:pt modelId="{B3FD4FD2-9144-45C9-9E1F-751D142696F8}" type="sibTrans" cxnId="{6A4F45C2-3F1C-4D64-9A9C-0D667DE4E170}">
      <dgm:prSet/>
      <dgm:spPr/>
      <dgm:t>
        <a:bodyPr/>
        <a:lstStyle/>
        <a:p>
          <a:endParaRPr lang="cs-CZ" sz="1800"/>
        </a:p>
      </dgm:t>
    </dgm:pt>
    <dgm:pt modelId="{F7681944-70C5-436B-A701-87B4FFF0592A}">
      <dgm:prSet custT="1"/>
      <dgm:spPr/>
      <dgm:t>
        <a:bodyPr/>
        <a:lstStyle/>
        <a:p>
          <a:r>
            <a:rPr lang="cs-CZ" sz="1800" dirty="0"/>
            <a:t>Neděle 14. června</a:t>
          </a:r>
        </a:p>
      </dgm:t>
    </dgm:pt>
    <dgm:pt modelId="{BC025DFA-7F5E-4AE6-8877-DE2692A3D619}" type="parTrans" cxnId="{6A192341-E3A9-4712-B2CC-B0789BAEAE79}">
      <dgm:prSet/>
      <dgm:spPr/>
      <dgm:t>
        <a:bodyPr/>
        <a:lstStyle/>
        <a:p>
          <a:endParaRPr lang="cs-CZ" sz="1800"/>
        </a:p>
      </dgm:t>
    </dgm:pt>
    <dgm:pt modelId="{61624966-0370-4CCB-9893-88B0D5567D0D}" type="sibTrans" cxnId="{6A192341-E3A9-4712-B2CC-B0789BAEAE79}">
      <dgm:prSet/>
      <dgm:spPr/>
      <dgm:t>
        <a:bodyPr/>
        <a:lstStyle/>
        <a:p>
          <a:endParaRPr lang="cs-CZ" sz="1800"/>
        </a:p>
      </dgm:t>
    </dgm:pt>
    <dgm:pt modelId="{DF36705E-8173-48ED-8032-D2294EB3A23E}" type="pres">
      <dgm:prSet presAssocID="{3E3EA109-8C0C-4114-8F28-C78CF285F9C3}" presName="Name0" presStyleCnt="0">
        <dgm:presLayoutVars>
          <dgm:dir/>
          <dgm:resizeHandles val="exact"/>
        </dgm:presLayoutVars>
      </dgm:prSet>
      <dgm:spPr/>
    </dgm:pt>
    <dgm:pt modelId="{FCBEED08-29D6-4D75-9553-5A553E4C9D34}" type="pres">
      <dgm:prSet presAssocID="{8E2A63D0-873B-4C63-921F-C828DC554971}" presName="parTxOnly" presStyleLbl="node1" presStyleIdx="0" presStyleCnt="7">
        <dgm:presLayoutVars>
          <dgm:bulletEnabled val="1"/>
        </dgm:presLayoutVars>
      </dgm:prSet>
      <dgm:spPr/>
      <dgm:t>
        <a:bodyPr/>
        <a:lstStyle/>
        <a:p>
          <a:endParaRPr lang="cs-CZ"/>
        </a:p>
      </dgm:t>
    </dgm:pt>
    <dgm:pt modelId="{CB29EF58-D66A-4C0E-8463-030239E583AC}" type="pres">
      <dgm:prSet presAssocID="{F597CB3A-6B9F-4408-9827-8B02E4E52E3D}" presName="parSpace" presStyleCnt="0"/>
      <dgm:spPr/>
    </dgm:pt>
    <dgm:pt modelId="{4C0022CC-A862-47D2-8CEE-2EAD8C0044BB}" type="pres">
      <dgm:prSet presAssocID="{7FD42BFC-8847-4649-9454-FECD09E13A0E}" presName="parTxOnly" presStyleLbl="node1" presStyleIdx="1" presStyleCnt="7">
        <dgm:presLayoutVars>
          <dgm:bulletEnabled val="1"/>
        </dgm:presLayoutVars>
      </dgm:prSet>
      <dgm:spPr/>
      <dgm:t>
        <a:bodyPr/>
        <a:lstStyle/>
        <a:p>
          <a:endParaRPr lang="cs-CZ"/>
        </a:p>
      </dgm:t>
    </dgm:pt>
    <dgm:pt modelId="{056DF2C6-EF83-4968-AC7D-8FFE0D5B151E}" type="pres">
      <dgm:prSet presAssocID="{1CFCFCBC-7F2A-4ECB-9CD0-8303C55CC0B8}" presName="parSpace" presStyleCnt="0"/>
      <dgm:spPr/>
    </dgm:pt>
    <dgm:pt modelId="{871267A2-9A07-409E-B174-EFD4C802E262}" type="pres">
      <dgm:prSet presAssocID="{3E7158C9-920A-43D1-8889-F2B97C6B1A40}" presName="parTxOnly" presStyleLbl="node1" presStyleIdx="2" presStyleCnt="7">
        <dgm:presLayoutVars>
          <dgm:bulletEnabled val="1"/>
        </dgm:presLayoutVars>
      </dgm:prSet>
      <dgm:spPr/>
      <dgm:t>
        <a:bodyPr/>
        <a:lstStyle/>
        <a:p>
          <a:endParaRPr lang="cs-CZ"/>
        </a:p>
      </dgm:t>
    </dgm:pt>
    <dgm:pt modelId="{2179C451-1865-4C2B-8BBE-ABE29240A4F9}" type="pres">
      <dgm:prSet presAssocID="{CA253567-3782-4656-8095-8F44425F9F81}" presName="parSpace" presStyleCnt="0"/>
      <dgm:spPr/>
    </dgm:pt>
    <dgm:pt modelId="{0681E6CE-8F44-4BB6-9BEB-1632C9A6A11E}" type="pres">
      <dgm:prSet presAssocID="{B84114BC-E45B-4656-9C52-844C9CFE7192}" presName="parTxOnly" presStyleLbl="node1" presStyleIdx="3" presStyleCnt="7">
        <dgm:presLayoutVars>
          <dgm:bulletEnabled val="1"/>
        </dgm:presLayoutVars>
      </dgm:prSet>
      <dgm:spPr/>
      <dgm:t>
        <a:bodyPr/>
        <a:lstStyle/>
        <a:p>
          <a:endParaRPr lang="cs-CZ"/>
        </a:p>
      </dgm:t>
    </dgm:pt>
    <dgm:pt modelId="{86C2A6FE-0279-43F3-BFE7-4D105C3FA6B8}" type="pres">
      <dgm:prSet presAssocID="{5DB785A0-8116-44D6-9D8A-05D86F51C6D6}" presName="parSpace" presStyleCnt="0"/>
      <dgm:spPr/>
    </dgm:pt>
    <dgm:pt modelId="{A470FA15-D875-4F6B-8DC0-F965C1905E20}" type="pres">
      <dgm:prSet presAssocID="{6FBB6A93-6F36-4BDF-A3F4-95C98CE18619}" presName="parTxOnly" presStyleLbl="node1" presStyleIdx="4" presStyleCnt="7">
        <dgm:presLayoutVars>
          <dgm:bulletEnabled val="1"/>
        </dgm:presLayoutVars>
      </dgm:prSet>
      <dgm:spPr/>
      <dgm:t>
        <a:bodyPr/>
        <a:lstStyle/>
        <a:p>
          <a:endParaRPr lang="cs-CZ"/>
        </a:p>
      </dgm:t>
    </dgm:pt>
    <dgm:pt modelId="{6F57CB32-76EA-48EF-9853-4921A01E2BED}" type="pres">
      <dgm:prSet presAssocID="{D91A3325-B3CC-4F8A-B563-116AB96DA875}" presName="parSpace" presStyleCnt="0"/>
      <dgm:spPr/>
    </dgm:pt>
    <dgm:pt modelId="{9365EA41-16AA-4541-B2F2-D75AEE599D6F}" type="pres">
      <dgm:prSet presAssocID="{1E0EE06B-BD70-4F91-9E61-47E347402C2D}" presName="parTxOnly" presStyleLbl="node1" presStyleIdx="5" presStyleCnt="7">
        <dgm:presLayoutVars>
          <dgm:bulletEnabled val="1"/>
        </dgm:presLayoutVars>
      </dgm:prSet>
      <dgm:spPr/>
      <dgm:t>
        <a:bodyPr/>
        <a:lstStyle/>
        <a:p>
          <a:endParaRPr lang="cs-CZ"/>
        </a:p>
      </dgm:t>
    </dgm:pt>
    <dgm:pt modelId="{F7235348-A5F7-4B13-8E7B-89349CEFAF78}" type="pres">
      <dgm:prSet presAssocID="{B3FD4FD2-9144-45C9-9E1F-751D142696F8}" presName="parSpace" presStyleCnt="0"/>
      <dgm:spPr/>
    </dgm:pt>
    <dgm:pt modelId="{59A0AE36-78BA-4790-827D-FF58950E02C8}" type="pres">
      <dgm:prSet presAssocID="{F7681944-70C5-436B-A701-87B4FFF0592A}" presName="parTxOnly" presStyleLbl="node1" presStyleIdx="6" presStyleCnt="7">
        <dgm:presLayoutVars>
          <dgm:bulletEnabled val="1"/>
        </dgm:presLayoutVars>
      </dgm:prSet>
      <dgm:spPr/>
      <dgm:t>
        <a:bodyPr/>
        <a:lstStyle/>
        <a:p>
          <a:endParaRPr lang="cs-CZ"/>
        </a:p>
      </dgm:t>
    </dgm:pt>
  </dgm:ptLst>
  <dgm:cxnLst>
    <dgm:cxn modelId="{B9410CA9-B7E2-421B-9604-7C5A84B0C2E4}" srcId="{3E3EA109-8C0C-4114-8F28-C78CF285F9C3}" destId="{B84114BC-E45B-4656-9C52-844C9CFE7192}" srcOrd="3" destOrd="0" parTransId="{4E536112-6FE2-47FE-94A1-6F8DACE485FC}" sibTransId="{5DB785A0-8116-44D6-9D8A-05D86F51C6D6}"/>
    <dgm:cxn modelId="{5965B749-894F-45C6-AB78-6B64B45930D6}" srcId="{3E3EA109-8C0C-4114-8F28-C78CF285F9C3}" destId="{6FBB6A93-6F36-4BDF-A3F4-95C98CE18619}" srcOrd="4" destOrd="0" parTransId="{E21D6ED1-2B64-476D-B044-4D86F588C580}" sibTransId="{D91A3325-B3CC-4F8A-B563-116AB96DA875}"/>
    <dgm:cxn modelId="{F43B7009-06D1-4888-B82D-1A9A2C7E3891}" type="presOf" srcId="{8E2A63D0-873B-4C63-921F-C828DC554971}" destId="{FCBEED08-29D6-4D75-9553-5A553E4C9D34}" srcOrd="0" destOrd="0" presId="urn:microsoft.com/office/officeart/2005/8/layout/hChevron3"/>
    <dgm:cxn modelId="{EA8FC20F-F268-4578-8131-6666D583519F}" type="presOf" srcId="{6FBB6A93-6F36-4BDF-A3F4-95C98CE18619}" destId="{A470FA15-D875-4F6B-8DC0-F965C1905E20}" srcOrd="0" destOrd="0" presId="urn:microsoft.com/office/officeart/2005/8/layout/hChevron3"/>
    <dgm:cxn modelId="{E0BF7772-07F7-482E-9814-75E2B498746B}" type="presOf" srcId="{B84114BC-E45B-4656-9C52-844C9CFE7192}" destId="{0681E6CE-8F44-4BB6-9BEB-1632C9A6A11E}" srcOrd="0" destOrd="0" presId="urn:microsoft.com/office/officeart/2005/8/layout/hChevron3"/>
    <dgm:cxn modelId="{386A4C67-0ED2-4C2F-9A61-01B728A87389}" type="presOf" srcId="{F7681944-70C5-436B-A701-87B4FFF0592A}" destId="{59A0AE36-78BA-4790-827D-FF58950E02C8}" srcOrd="0" destOrd="0" presId="urn:microsoft.com/office/officeart/2005/8/layout/hChevron3"/>
    <dgm:cxn modelId="{B9A72655-993E-4EC6-B203-4CE3A6BA8947}" type="presOf" srcId="{7FD42BFC-8847-4649-9454-FECD09E13A0E}" destId="{4C0022CC-A862-47D2-8CEE-2EAD8C0044BB}" srcOrd="0" destOrd="0" presId="urn:microsoft.com/office/officeart/2005/8/layout/hChevron3"/>
    <dgm:cxn modelId="{88CC44FB-EB9B-40B6-B1A2-54BB78AEED17}" srcId="{3E3EA109-8C0C-4114-8F28-C78CF285F9C3}" destId="{7FD42BFC-8847-4649-9454-FECD09E13A0E}" srcOrd="1" destOrd="0" parTransId="{A09AE023-99DF-4B90-BE2E-BD0ED708D499}" sibTransId="{1CFCFCBC-7F2A-4ECB-9CD0-8303C55CC0B8}"/>
    <dgm:cxn modelId="{73D39789-70CE-45BB-B9F2-9E588DA7734C}" type="presOf" srcId="{3E7158C9-920A-43D1-8889-F2B97C6B1A40}" destId="{871267A2-9A07-409E-B174-EFD4C802E262}" srcOrd="0" destOrd="0" presId="urn:microsoft.com/office/officeart/2005/8/layout/hChevron3"/>
    <dgm:cxn modelId="{6A192341-E3A9-4712-B2CC-B0789BAEAE79}" srcId="{3E3EA109-8C0C-4114-8F28-C78CF285F9C3}" destId="{F7681944-70C5-436B-A701-87B4FFF0592A}" srcOrd="6" destOrd="0" parTransId="{BC025DFA-7F5E-4AE6-8877-DE2692A3D619}" sibTransId="{61624966-0370-4CCB-9893-88B0D5567D0D}"/>
    <dgm:cxn modelId="{64C9FAAF-20D4-49A7-922F-A6268FB42BA1}" type="presOf" srcId="{3E3EA109-8C0C-4114-8F28-C78CF285F9C3}" destId="{DF36705E-8173-48ED-8032-D2294EB3A23E}" srcOrd="0" destOrd="0" presId="urn:microsoft.com/office/officeart/2005/8/layout/hChevron3"/>
    <dgm:cxn modelId="{06B3DADD-E550-4F92-857A-936DBE7CD1D1}" srcId="{3E3EA109-8C0C-4114-8F28-C78CF285F9C3}" destId="{8E2A63D0-873B-4C63-921F-C828DC554971}" srcOrd="0" destOrd="0" parTransId="{3172CC05-8D3C-46B9-915A-7AF7D5E2E9CA}" sibTransId="{F597CB3A-6B9F-4408-9827-8B02E4E52E3D}"/>
    <dgm:cxn modelId="{214D5A78-96BF-47CD-ADA0-C98C8FEE5687}" type="presOf" srcId="{1E0EE06B-BD70-4F91-9E61-47E347402C2D}" destId="{9365EA41-16AA-4541-B2F2-D75AEE599D6F}" srcOrd="0" destOrd="0" presId="urn:microsoft.com/office/officeart/2005/8/layout/hChevron3"/>
    <dgm:cxn modelId="{BCE9EC86-8069-400C-B029-7B49D6B15BCA}" srcId="{3E3EA109-8C0C-4114-8F28-C78CF285F9C3}" destId="{3E7158C9-920A-43D1-8889-F2B97C6B1A40}" srcOrd="2" destOrd="0" parTransId="{D9F5ECD7-16A6-417E-B458-55D3D1B8CE95}" sibTransId="{CA253567-3782-4656-8095-8F44425F9F81}"/>
    <dgm:cxn modelId="{6A4F45C2-3F1C-4D64-9A9C-0D667DE4E170}" srcId="{3E3EA109-8C0C-4114-8F28-C78CF285F9C3}" destId="{1E0EE06B-BD70-4F91-9E61-47E347402C2D}" srcOrd="5" destOrd="0" parTransId="{A294D0BC-E231-49ED-A9A7-3D3A03FD4F81}" sibTransId="{B3FD4FD2-9144-45C9-9E1F-751D142696F8}"/>
    <dgm:cxn modelId="{07E0C03D-DF8C-466B-AAC9-4ADF083E5C64}" type="presParOf" srcId="{DF36705E-8173-48ED-8032-D2294EB3A23E}" destId="{FCBEED08-29D6-4D75-9553-5A553E4C9D34}" srcOrd="0" destOrd="0" presId="urn:microsoft.com/office/officeart/2005/8/layout/hChevron3"/>
    <dgm:cxn modelId="{2B00D372-47CB-484B-8F2D-478D2E598C99}" type="presParOf" srcId="{DF36705E-8173-48ED-8032-D2294EB3A23E}" destId="{CB29EF58-D66A-4C0E-8463-030239E583AC}" srcOrd="1" destOrd="0" presId="urn:microsoft.com/office/officeart/2005/8/layout/hChevron3"/>
    <dgm:cxn modelId="{685ACC2C-95DB-461E-BAF0-85683AEF91C7}" type="presParOf" srcId="{DF36705E-8173-48ED-8032-D2294EB3A23E}" destId="{4C0022CC-A862-47D2-8CEE-2EAD8C0044BB}" srcOrd="2" destOrd="0" presId="urn:microsoft.com/office/officeart/2005/8/layout/hChevron3"/>
    <dgm:cxn modelId="{744697AD-87EB-46D2-BBF8-78027C64CA41}" type="presParOf" srcId="{DF36705E-8173-48ED-8032-D2294EB3A23E}" destId="{056DF2C6-EF83-4968-AC7D-8FFE0D5B151E}" srcOrd="3" destOrd="0" presId="urn:microsoft.com/office/officeart/2005/8/layout/hChevron3"/>
    <dgm:cxn modelId="{D78595CA-6318-4376-AEF2-B8DFF63F2B90}" type="presParOf" srcId="{DF36705E-8173-48ED-8032-D2294EB3A23E}" destId="{871267A2-9A07-409E-B174-EFD4C802E262}" srcOrd="4" destOrd="0" presId="urn:microsoft.com/office/officeart/2005/8/layout/hChevron3"/>
    <dgm:cxn modelId="{92555ACF-3A54-41EA-B506-4903AE2075E9}" type="presParOf" srcId="{DF36705E-8173-48ED-8032-D2294EB3A23E}" destId="{2179C451-1865-4C2B-8BBE-ABE29240A4F9}" srcOrd="5" destOrd="0" presId="urn:microsoft.com/office/officeart/2005/8/layout/hChevron3"/>
    <dgm:cxn modelId="{B7B3E4F4-4E9A-48D3-BC34-05932F08605B}" type="presParOf" srcId="{DF36705E-8173-48ED-8032-D2294EB3A23E}" destId="{0681E6CE-8F44-4BB6-9BEB-1632C9A6A11E}" srcOrd="6" destOrd="0" presId="urn:microsoft.com/office/officeart/2005/8/layout/hChevron3"/>
    <dgm:cxn modelId="{2D9604A1-5C72-44A2-80B1-53EF87CFC9E6}" type="presParOf" srcId="{DF36705E-8173-48ED-8032-D2294EB3A23E}" destId="{86C2A6FE-0279-43F3-BFE7-4D105C3FA6B8}" srcOrd="7" destOrd="0" presId="urn:microsoft.com/office/officeart/2005/8/layout/hChevron3"/>
    <dgm:cxn modelId="{6D7B1B4D-8CE4-436E-8613-43C03A597C48}" type="presParOf" srcId="{DF36705E-8173-48ED-8032-D2294EB3A23E}" destId="{A470FA15-D875-4F6B-8DC0-F965C1905E20}" srcOrd="8" destOrd="0" presId="urn:microsoft.com/office/officeart/2005/8/layout/hChevron3"/>
    <dgm:cxn modelId="{A6BB6F07-3AA0-4BA9-A526-84ABF3260FAD}" type="presParOf" srcId="{DF36705E-8173-48ED-8032-D2294EB3A23E}" destId="{6F57CB32-76EA-48EF-9853-4921A01E2BED}" srcOrd="9" destOrd="0" presId="urn:microsoft.com/office/officeart/2005/8/layout/hChevron3"/>
    <dgm:cxn modelId="{E13880FE-BCA8-40F5-B63D-DBEEFE913E74}" type="presParOf" srcId="{DF36705E-8173-48ED-8032-D2294EB3A23E}" destId="{9365EA41-16AA-4541-B2F2-D75AEE599D6F}" srcOrd="10" destOrd="0" presId="urn:microsoft.com/office/officeart/2005/8/layout/hChevron3"/>
    <dgm:cxn modelId="{F5CC3A98-2C12-497C-962B-49D2B18C226D}" type="presParOf" srcId="{DF36705E-8173-48ED-8032-D2294EB3A23E}" destId="{F7235348-A5F7-4B13-8E7B-89349CEFAF78}" srcOrd="11" destOrd="0" presId="urn:microsoft.com/office/officeart/2005/8/layout/hChevron3"/>
    <dgm:cxn modelId="{17E42008-3434-4629-AEFE-5CAA0E186DD6}" type="presParOf" srcId="{DF36705E-8173-48ED-8032-D2294EB3A23E}" destId="{59A0AE36-78BA-4790-827D-FF58950E02C8}" srcOrd="1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3EA109-8C0C-4114-8F28-C78CF285F9C3}" type="doc">
      <dgm:prSet loTypeId="urn:microsoft.com/office/officeart/2005/8/layout/hChevron3" loCatId="process" qsTypeId="urn:microsoft.com/office/officeart/2005/8/quickstyle/simple1" qsCatId="simple" csTypeId="urn:microsoft.com/office/officeart/2005/8/colors/accent1_2" csCatId="accent1" phldr="1"/>
      <dgm:spPr/>
    </dgm:pt>
    <dgm:pt modelId="{B84114BC-E45B-4656-9C52-844C9CFE7192}">
      <dgm:prSet phldrT="[Text]" custT="1"/>
      <dgm:spPr>
        <a:solidFill>
          <a:srgbClr val="92D050"/>
        </a:solidFill>
      </dgm:spPr>
      <dgm:t>
        <a:bodyPr/>
        <a:lstStyle/>
        <a:p>
          <a:r>
            <a:rPr lang="cs-CZ" sz="1800" b="1" dirty="0">
              <a:solidFill>
                <a:schemeClr val="tx1"/>
              </a:solidFill>
            </a:rPr>
            <a:t>Čtvrtek </a:t>
          </a:r>
          <a:br>
            <a:rPr lang="cs-CZ" sz="1800" b="1" dirty="0">
              <a:solidFill>
                <a:schemeClr val="tx1"/>
              </a:solidFill>
            </a:rPr>
          </a:br>
          <a:r>
            <a:rPr lang="cs-CZ" sz="1800" b="1" dirty="0">
              <a:solidFill>
                <a:schemeClr val="tx1"/>
              </a:solidFill>
            </a:rPr>
            <a:t>4. června</a:t>
          </a:r>
        </a:p>
      </dgm:t>
    </dgm:pt>
    <dgm:pt modelId="{4E536112-6FE2-47FE-94A1-6F8DACE485FC}" type="parTrans" cxnId="{B9410CA9-B7E2-421B-9604-7C5A84B0C2E4}">
      <dgm:prSet/>
      <dgm:spPr/>
      <dgm:t>
        <a:bodyPr/>
        <a:lstStyle/>
        <a:p>
          <a:endParaRPr lang="cs-CZ" sz="1800"/>
        </a:p>
      </dgm:t>
    </dgm:pt>
    <dgm:pt modelId="{5DB785A0-8116-44D6-9D8A-05D86F51C6D6}" type="sibTrans" cxnId="{B9410CA9-B7E2-421B-9604-7C5A84B0C2E4}">
      <dgm:prSet/>
      <dgm:spPr/>
      <dgm:t>
        <a:bodyPr/>
        <a:lstStyle/>
        <a:p>
          <a:endParaRPr lang="cs-CZ" sz="1800"/>
        </a:p>
      </dgm:t>
    </dgm:pt>
    <dgm:pt modelId="{6FBB6A93-6F36-4BDF-A3F4-95C98CE18619}">
      <dgm:prSet phldrT="[Text]" custT="1"/>
      <dgm:spPr>
        <a:solidFill>
          <a:srgbClr val="00B0F0"/>
        </a:solidFill>
      </dgm:spPr>
      <dgm:t>
        <a:bodyPr/>
        <a:lstStyle/>
        <a:p>
          <a:r>
            <a:rPr lang="cs-CZ" sz="1800" b="1" dirty="0">
              <a:solidFill>
                <a:schemeClr val="tx1"/>
              </a:solidFill>
            </a:rPr>
            <a:t>Pátek </a:t>
          </a:r>
          <a:br>
            <a:rPr lang="cs-CZ" sz="1800" b="1" dirty="0">
              <a:solidFill>
                <a:schemeClr val="tx1"/>
              </a:solidFill>
            </a:rPr>
          </a:br>
          <a:r>
            <a:rPr lang="cs-CZ" sz="1800" b="1" dirty="0">
              <a:solidFill>
                <a:schemeClr val="tx1"/>
              </a:solidFill>
            </a:rPr>
            <a:t>5. června</a:t>
          </a:r>
        </a:p>
      </dgm:t>
    </dgm:pt>
    <dgm:pt modelId="{E21D6ED1-2B64-476D-B044-4D86F588C580}" type="parTrans" cxnId="{5965B749-894F-45C6-AB78-6B64B45930D6}">
      <dgm:prSet/>
      <dgm:spPr/>
      <dgm:t>
        <a:bodyPr/>
        <a:lstStyle/>
        <a:p>
          <a:endParaRPr lang="cs-CZ" sz="1800"/>
        </a:p>
      </dgm:t>
    </dgm:pt>
    <dgm:pt modelId="{D91A3325-B3CC-4F8A-B563-116AB96DA875}" type="sibTrans" cxnId="{5965B749-894F-45C6-AB78-6B64B45930D6}">
      <dgm:prSet/>
      <dgm:spPr/>
      <dgm:t>
        <a:bodyPr/>
        <a:lstStyle/>
        <a:p>
          <a:endParaRPr lang="cs-CZ" sz="1800"/>
        </a:p>
      </dgm:t>
    </dgm:pt>
    <dgm:pt modelId="{3E7158C9-920A-43D1-8889-F2B97C6B1A40}">
      <dgm:prSet custT="1"/>
      <dgm:spPr>
        <a:solidFill>
          <a:srgbClr val="92D050"/>
        </a:solidFill>
      </dgm:spPr>
      <dgm:t>
        <a:bodyPr/>
        <a:lstStyle/>
        <a:p>
          <a:r>
            <a:rPr lang="cs-CZ" sz="1800" b="1" dirty="0">
              <a:solidFill>
                <a:schemeClr val="tx1"/>
              </a:solidFill>
            </a:rPr>
            <a:t>Středa </a:t>
          </a:r>
          <a:br>
            <a:rPr lang="cs-CZ" sz="1800" b="1" dirty="0">
              <a:solidFill>
                <a:schemeClr val="tx1"/>
              </a:solidFill>
            </a:rPr>
          </a:br>
          <a:r>
            <a:rPr lang="cs-CZ" sz="1800" b="1" dirty="0">
              <a:solidFill>
                <a:schemeClr val="tx1"/>
              </a:solidFill>
            </a:rPr>
            <a:t>3. června</a:t>
          </a:r>
        </a:p>
      </dgm:t>
    </dgm:pt>
    <dgm:pt modelId="{D9F5ECD7-16A6-417E-B458-55D3D1B8CE95}" type="parTrans" cxnId="{BCE9EC86-8069-400C-B029-7B49D6B15BCA}">
      <dgm:prSet/>
      <dgm:spPr/>
      <dgm:t>
        <a:bodyPr/>
        <a:lstStyle/>
        <a:p>
          <a:endParaRPr lang="cs-CZ" sz="1800"/>
        </a:p>
      </dgm:t>
    </dgm:pt>
    <dgm:pt modelId="{CA253567-3782-4656-8095-8F44425F9F81}" type="sibTrans" cxnId="{BCE9EC86-8069-400C-B029-7B49D6B15BCA}">
      <dgm:prSet/>
      <dgm:spPr/>
      <dgm:t>
        <a:bodyPr/>
        <a:lstStyle/>
        <a:p>
          <a:endParaRPr lang="cs-CZ" sz="1800"/>
        </a:p>
      </dgm:t>
    </dgm:pt>
    <dgm:pt modelId="{1E0EE06B-BD70-4F91-9E61-47E347402C2D}">
      <dgm:prSet custT="1"/>
      <dgm:spPr>
        <a:solidFill>
          <a:srgbClr val="00B0F0"/>
        </a:solidFill>
      </dgm:spPr>
      <dgm:t>
        <a:bodyPr/>
        <a:lstStyle/>
        <a:p>
          <a:r>
            <a:rPr lang="cs-CZ" sz="1800" b="1" dirty="0">
              <a:solidFill>
                <a:schemeClr val="tx1"/>
              </a:solidFill>
            </a:rPr>
            <a:t>Sobota </a:t>
          </a:r>
          <a:br>
            <a:rPr lang="cs-CZ" sz="1800" b="1" dirty="0">
              <a:solidFill>
                <a:schemeClr val="tx1"/>
              </a:solidFill>
            </a:rPr>
          </a:br>
          <a:r>
            <a:rPr lang="cs-CZ" sz="1800" b="1" dirty="0">
              <a:solidFill>
                <a:schemeClr val="tx1"/>
              </a:solidFill>
            </a:rPr>
            <a:t>6. června</a:t>
          </a:r>
        </a:p>
      </dgm:t>
    </dgm:pt>
    <dgm:pt modelId="{A294D0BC-E231-49ED-A9A7-3D3A03FD4F81}" type="parTrans" cxnId="{6A4F45C2-3F1C-4D64-9A9C-0D667DE4E170}">
      <dgm:prSet/>
      <dgm:spPr/>
      <dgm:t>
        <a:bodyPr/>
        <a:lstStyle/>
        <a:p>
          <a:endParaRPr lang="cs-CZ" sz="1800"/>
        </a:p>
      </dgm:t>
    </dgm:pt>
    <dgm:pt modelId="{B3FD4FD2-9144-45C9-9E1F-751D142696F8}" type="sibTrans" cxnId="{6A4F45C2-3F1C-4D64-9A9C-0D667DE4E170}">
      <dgm:prSet/>
      <dgm:spPr/>
      <dgm:t>
        <a:bodyPr/>
        <a:lstStyle/>
        <a:p>
          <a:endParaRPr lang="cs-CZ" sz="1800"/>
        </a:p>
      </dgm:t>
    </dgm:pt>
    <dgm:pt modelId="{F7681944-70C5-436B-A701-87B4FFF0592A}">
      <dgm:prSet custT="1"/>
      <dgm:spPr/>
      <dgm:t>
        <a:bodyPr/>
        <a:lstStyle/>
        <a:p>
          <a:r>
            <a:rPr lang="cs-CZ" sz="1800" dirty="0"/>
            <a:t>Neděle </a:t>
          </a:r>
          <a:br>
            <a:rPr lang="cs-CZ" sz="1800" dirty="0"/>
          </a:br>
          <a:r>
            <a:rPr lang="cs-CZ" sz="1800" dirty="0"/>
            <a:t>7. června</a:t>
          </a:r>
        </a:p>
      </dgm:t>
    </dgm:pt>
    <dgm:pt modelId="{BC025DFA-7F5E-4AE6-8877-DE2692A3D619}" type="parTrans" cxnId="{6A192341-E3A9-4712-B2CC-B0789BAEAE79}">
      <dgm:prSet/>
      <dgm:spPr/>
      <dgm:t>
        <a:bodyPr/>
        <a:lstStyle/>
        <a:p>
          <a:endParaRPr lang="cs-CZ" sz="1800"/>
        </a:p>
      </dgm:t>
    </dgm:pt>
    <dgm:pt modelId="{61624966-0370-4CCB-9893-88B0D5567D0D}" type="sibTrans" cxnId="{6A192341-E3A9-4712-B2CC-B0789BAEAE79}">
      <dgm:prSet/>
      <dgm:spPr/>
      <dgm:t>
        <a:bodyPr/>
        <a:lstStyle/>
        <a:p>
          <a:endParaRPr lang="cs-CZ" sz="1800"/>
        </a:p>
      </dgm:t>
    </dgm:pt>
    <dgm:pt modelId="{69943A41-0711-40F1-AD65-C0B21652E226}">
      <dgm:prSet custT="1"/>
      <dgm:spPr/>
      <dgm:t>
        <a:bodyPr/>
        <a:lstStyle/>
        <a:p>
          <a:r>
            <a:rPr lang="cs-CZ" sz="1800" dirty="0"/>
            <a:t>Úterý </a:t>
          </a:r>
          <a:br>
            <a:rPr lang="cs-CZ" sz="1800" dirty="0"/>
          </a:br>
          <a:r>
            <a:rPr lang="cs-CZ" sz="1800" dirty="0"/>
            <a:t>2. června</a:t>
          </a:r>
        </a:p>
      </dgm:t>
    </dgm:pt>
    <dgm:pt modelId="{2E582E72-943A-405D-86F3-1657A7D9BA51}" type="parTrans" cxnId="{06271ABD-8B33-4B7F-B7DE-30366583DB49}">
      <dgm:prSet/>
      <dgm:spPr/>
      <dgm:t>
        <a:bodyPr/>
        <a:lstStyle/>
        <a:p>
          <a:endParaRPr lang="cs-CZ" sz="1800"/>
        </a:p>
      </dgm:t>
    </dgm:pt>
    <dgm:pt modelId="{40D3820B-99D2-45BC-A77B-15F0B467CA75}" type="sibTrans" cxnId="{06271ABD-8B33-4B7F-B7DE-30366583DB49}">
      <dgm:prSet/>
      <dgm:spPr/>
      <dgm:t>
        <a:bodyPr/>
        <a:lstStyle/>
        <a:p>
          <a:endParaRPr lang="cs-CZ" sz="1800"/>
        </a:p>
      </dgm:t>
    </dgm:pt>
    <dgm:pt modelId="{583AB4A5-3118-42E4-9859-B8C814CDFA2E}">
      <dgm:prSet custT="1"/>
      <dgm:spPr/>
      <dgm:t>
        <a:bodyPr/>
        <a:lstStyle/>
        <a:p>
          <a:r>
            <a:rPr lang="cs-CZ" sz="1800" dirty="0"/>
            <a:t>Pondělí </a:t>
          </a:r>
          <a:br>
            <a:rPr lang="cs-CZ" sz="1800" dirty="0"/>
          </a:br>
          <a:r>
            <a:rPr lang="cs-CZ" sz="1800" dirty="0"/>
            <a:t>1. června</a:t>
          </a:r>
        </a:p>
      </dgm:t>
    </dgm:pt>
    <dgm:pt modelId="{6633B517-64EE-470E-926F-FA8E779DDE91}" type="parTrans" cxnId="{C0C77349-F401-4F66-97BA-140C024A4559}">
      <dgm:prSet/>
      <dgm:spPr/>
      <dgm:t>
        <a:bodyPr/>
        <a:lstStyle/>
        <a:p>
          <a:endParaRPr lang="cs-CZ" sz="1800"/>
        </a:p>
      </dgm:t>
    </dgm:pt>
    <dgm:pt modelId="{FA588F77-19FC-4873-BA63-E276A4F1CF5E}" type="sibTrans" cxnId="{C0C77349-F401-4F66-97BA-140C024A4559}">
      <dgm:prSet/>
      <dgm:spPr/>
      <dgm:t>
        <a:bodyPr/>
        <a:lstStyle/>
        <a:p>
          <a:endParaRPr lang="cs-CZ" sz="1800"/>
        </a:p>
      </dgm:t>
    </dgm:pt>
    <dgm:pt modelId="{DF36705E-8173-48ED-8032-D2294EB3A23E}" type="pres">
      <dgm:prSet presAssocID="{3E3EA109-8C0C-4114-8F28-C78CF285F9C3}" presName="Name0" presStyleCnt="0">
        <dgm:presLayoutVars>
          <dgm:dir/>
          <dgm:resizeHandles val="exact"/>
        </dgm:presLayoutVars>
      </dgm:prSet>
      <dgm:spPr/>
    </dgm:pt>
    <dgm:pt modelId="{EAFBC422-DCE2-4D15-BF22-7A6E0B5CD642}" type="pres">
      <dgm:prSet presAssocID="{583AB4A5-3118-42E4-9859-B8C814CDFA2E}" presName="parTxOnly" presStyleLbl="node1" presStyleIdx="0" presStyleCnt="7">
        <dgm:presLayoutVars>
          <dgm:bulletEnabled val="1"/>
        </dgm:presLayoutVars>
      </dgm:prSet>
      <dgm:spPr/>
      <dgm:t>
        <a:bodyPr/>
        <a:lstStyle/>
        <a:p>
          <a:endParaRPr lang="cs-CZ"/>
        </a:p>
      </dgm:t>
    </dgm:pt>
    <dgm:pt modelId="{0AA9219D-6430-45DB-80FA-C6EDA9138AC1}" type="pres">
      <dgm:prSet presAssocID="{FA588F77-19FC-4873-BA63-E276A4F1CF5E}" presName="parSpace" presStyleCnt="0"/>
      <dgm:spPr/>
    </dgm:pt>
    <dgm:pt modelId="{497B3938-E558-4C3D-9F7B-D551F41E9D04}" type="pres">
      <dgm:prSet presAssocID="{69943A41-0711-40F1-AD65-C0B21652E226}" presName="parTxOnly" presStyleLbl="node1" presStyleIdx="1" presStyleCnt="7">
        <dgm:presLayoutVars>
          <dgm:bulletEnabled val="1"/>
        </dgm:presLayoutVars>
      </dgm:prSet>
      <dgm:spPr/>
      <dgm:t>
        <a:bodyPr/>
        <a:lstStyle/>
        <a:p>
          <a:endParaRPr lang="cs-CZ"/>
        </a:p>
      </dgm:t>
    </dgm:pt>
    <dgm:pt modelId="{D84B7E56-CA14-47D2-8F12-1CA2B263DE8C}" type="pres">
      <dgm:prSet presAssocID="{40D3820B-99D2-45BC-A77B-15F0B467CA75}" presName="parSpace" presStyleCnt="0"/>
      <dgm:spPr/>
    </dgm:pt>
    <dgm:pt modelId="{871267A2-9A07-409E-B174-EFD4C802E262}" type="pres">
      <dgm:prSet presAssocID="{3E7158C9-920A-43D1-8889-F2B97C6B1A40}" presName="parTxOnly" presStyleLbl="node1" presStyleIdx="2" presStyleCnt="7">
        <dgm:presLayoutVars>
          <dgm:bulletEnabled val="1"/>
        </dgm:presLayoutVars>
      </dgm:prSet>
      <dgm:spPr/>
      <dgm:t>
        <a:bodyPr/>
        <a:lstStyle/>
        <a:p>
          <a:endParaRPr lang="cs-CZ"/>
        </a:p>
      </dgm:t>
    </dgm:pt>
    <dgm:pt modelId="{2179C451-1865-4C2B-8BBE-ABE29240A4F9}" type="pres">
      <dgm:prSet presAssocID="{CA253567-3782-4656-8095-8F44425F9F81}" presName="parSpace" presStyleCnt="0"/>
      <dgm:spPr/>
    </dgm:pt>
    <dgm:pt modelId="{0681E6CE-8F44-4BB6-9BEB-1632C9A6A11E}" type="pres">
      <dgm:prSet presAssocID="{B84114BC-E45B-4656-9C52-844C9CFE7192}" presName="parTxOnly" presStyleLbl="node1" presStyleIdx="3" presStyleCnt="7">
        <dgm:presLayoutVars>
          <dgm:bulletEnabled val="1"/>
        </dgm:presLayoutVars>
      </dgm:prSet>
      <dgm:spPr/>
      <dgm:t>
        <a:bodyPr/>
        <a:lstStyle/>
        <a:p>
          <a:endParaRPr lang="cs-CZ"/>
        </a:p>
      </dgm:t>
    </dgm:pt>
    <dgm:pt modelId="{86C2A6FE-0279-43F3-BFE7-4D105C3FA6B8}" type="pres">
      <dgm:prSet presAssocID="{5DB785A0-8116-44D6-9D8A-05D86F51C6D6}" presName="parSpace" presStyleCnt="0"/>
      <dgm:spPr/>
    </dgm:pt>
    <dgm:pt modelId="{A470FA15-D875-4F6B-8DC0-F965C1905E20}" type="pres">
      <dgm:prSet presAssocID="{6FBB6A93-6F36-4BDF-A3F4-95C98CE18619}" presName="parTxOnly" presStyleLbl="node1" presStyleIdx="4" presStyleCnt="7">
        <dgm:presLayoutVars>
          <dgm:bulletEnabled val="1"/>
        </dgm:presLayoutVars>
      </dgm:prSet>
      <dgm:spPr/>
      <dgm:t>
        <a:bodyPr/>
        <a:lstStyle/>
        <a:p>
          <a:endParaRPr lang="cs-CZ"/>
        </a:p>
      </dgm:t>
    </dgm:pt>
    <dgm:pt modelId="{6F57CB32-76EA-48EF-9853-4921A01E2BED}" type="pres">
      <dgm:prSet presAssocID="{D91A3325-B3CC-4F8A-B563-116AB96DA875}" presName="parSpace" presStyleCnt="0"/>
      <dgm:spPr/>
    </dgm:pt>
    <dgm:pt modelId="{9365EA41-16AA-4541-B2F2-D75AEE599D6F}" type="pres">
      <dgm:prSet presAssocID="{1E0EE06B-BD70-4F91-9E61-47E347402C2D}" presName="parTxOnly" presStyleLbl="node1" presStyleIdx="5" presStyleCnt="7">
        <dgm:presLayoutVars>
          <dgm:bulletEnabled val="1"/>
        </dgm:presLayoutVars>
      </dgm:prSet>
      <dgm:spPr/>
      <dgm:t>
        <a:bodyPr/>
        <a:lstStyle/>
        <a:p>
          <a:endParaRPr lang="cs-CZ"/>
        </a:p>
      </dgm:t>
    </dgm:pt>
    <dgm:pt modelId="{F7235348-A5F7-4B13-8E7B-89349CEFAF78}" type="pres">
      <dgm:prSet presAssocID="{B3FD4FD2-9144-45C9-9E1F-751D142696F8}" presName="parSpace" presStyleCnt="0"/>
      <dgm:spPr/>
    </dgm:pt>
    <dgm:pt modelId="{59A0AE36-78BA-4790-827D-FF58950E02C8}" type="pres">
      <dgm:prSet presAssocID="{F7681944-70C5-436B-A701-87B4FFF0592A}" presName="parTxOnly" presStyleLbl="node1" presStyleIdx="6" presStyleCnt="7">
        <dgm:presLayoutVars>
          <dgm:bulletEnabled val="1"/>
        </dgm:presLayoutVars>
      </dgm:prSet>
      <dgm:spPr/>
      <dgm:t>
        <a:bodyPr/>
        <a:lstStyle/>
        <a:p>
          <a:endParaRPr lang="cs-CZ"/>
        </a:p>
      </dgm:t>
    </dgm:pt>
  </dgm:ptLst>
  <dgm:cxnLst>
    <dgm:cxn modelId="{B9410CA9-B7E2-421B-9604-7C5A84B0C2E4}" srcId="{3E3EA109-8C0C-4114-8F28-C78CF285F9C3}" destId="{B84114BC-E45B-4656-9C52-844C9CFE7192}" srcOrd="3" destOrd="0" parTransId="{4E536112-6FE2-47FE-94A1-6F8DACE485FC}" sibTransId="{5DB785A0-8116-44D6-9D8A-05D86F51C6D6}"/>
    <dgm:cxn modelId="{5965B749-894F-45C6-AB78-6B64B45930D6}" srcId="{3E3EA109-8C0C-4114-8F28-C78CF285F9C3}" destId="{6FBB6A93-6F36-4BDF-A3F4-95C98CE18619}" srcOrd="4" destOrd="0" parTransId="{E21D6ED1-2B64-476D-B044-4D86F588C580}" sibTransId="{D91A3325-B3CC-4F8A-B563-116AB96DA875}"/>
    <dgm:cxn modelId="{C0C77349-F401-4F66-97BA-140C024A4559}" srcId="{3E3EA109-8C0C-4114-8F28-C78CF285F9C3}" destId="{583AB4A5-3118-42E4-9859-B8C814CDFA2E}" srcOrd="0" destOrd="0" parTransId="{6633B517-64EE-470E-926F-FA8E779DDE91}" sibTransId="{FA588F77-19FC-4873-BA63-E276A4F1CF5E}"/>
    <dgm:cxn modelId="{045BDA71-6E88-42F7-8975-617DEB355293}" type="presOf" srcId="{3E7158C9-920A-43D1-8889-F2B97C6B1A40}" destId="{871267A2-9A07-409E-B174-EFD4C802E262}" srcOrd="0" destOrd="0" presId="urn:microsoft.com/office/officeart/2005/8/layout/hChevron3"/>
    <dgm:cxn modelId="{3624A9FA-15A7-472C-922A-2DBF0384642A}" type="presOf" srcId="{583AB4A5-3118-42E4-9859-B8C814CDFA2E}" destId="{EAFBC422-DCE2-4D15-BF22-7A6E0B5CD642}" srcOrd="0" destOrd="0" presId="urn:microsoft.com/office/officeart/2005/8/layout/hChevron3"/>
    <dgm:cxn modelId="{6A192341-E3A9-4712-B2CC-B0789BAEAE79}" srcId="{3E3EA109-8C0C-4114-8F28-C78CF285F9C3}" destId="{F7681944-70C5-436B-A701-87B4FFF0592A}" srcOrd="6" destOrd="0" parTransId="{BC025DFA-7F5E-4AE6-8877-DE2692A3D619}" sibTransId="{61624966-0370-4CCB-9893-88B0D5567D0D}"/>
    <dgm:cxn modelId="{F0961D49-2FBD-4BDF-AFF0-E27491054F34}" type="presOf" srcId="{6FBB6A93-6F36-4BDF-A3F4-95C98CE18619}" destId="{A470FA15-D875-4F6B-8DC0-F965C1905E20}" srcOrd="0" destOrd="0" presId="urn:microsoft.com/office/officeart/2005/8/layout/hChevron3"/>
    <dgm:cxn modelId="{06271ABD-8B33-4B7F-B7DE-30366583DB49}" srcId="{3E3EA109-8C0C-4114-8F28-C78CF285F9C3}" destId="{69943A41-0711-40F1-AD65-C0B21652E226}" srcOrd="1" destOrd="0" parTransId="{2E582E72-943A-405D-86F3-1657A7D9BA51}" sibTransId="{40D3820B-99D2-45BC-A77B-15F0B467CA75}"/>
    <dgm:cxn modelId="{2C5F2B84-8522-4B51-9DFC-D247DE804C29}" type="presOf" srcId="{F7681944-70C5-436B-A701-87B4FFF0592A}" destId="{59A0AE36-78BA-4790-827D-FF58950E02C8}" srcOrd="0" destOrd="0" presId="urn:microsoft.com/office/officeart/2005/8/layout/hChevron3"/>
    <dgm:cxn modelId="{6842318D-E936-4FAE-B7C9-75193A438F67}" type="presOf" srcId="{3E3EA109-8C0C-4114-8F28-C78CF285F9C3}" destId="{DF36705E-8173-48ED-8032-D2294EB3A23E}" srcOrd="0" destOrd="0" presId="urn:microsoft.com/office/officeart/2005/8/layout/hChevron3"/>
    <dgm:cxn modelId="{BCE9EC86-8069-400C-B029-7B49D6B15BCA}" srcId="{3E3EA109-8C0C-4114-8F28-C78CF285F9C3}" destId="{3E7158C9-920A-43D1-8889-F2B97C6B1A40}" srcOrd="2" destOrd="0" parTransId="{D9F5ECD7-16A6-417E-B458-55D3D1B8CE95}" sibTransId="{CA253567-3782-4656-8095-8F44425F9F81}"/>
    <dgm:cxn modelId="{608EF176-E0D4-499D-A4FD-E41D601D60BB}" type="presOf" srcId="{1E0EE06B-BD70-4F91-9E61-47E347402C2D}" destId="{9365EA41-16AA-4541-B2F2-D75AEE599D6F}" srcOrd="0" destOrd="0" presId="urn:microsoft.com/office/officeart/2005/8/layout/hChevron3"/>
    <dgm:cxn modelId="{0886FA17-321B-42F2-A919-41863D34A967}" type="presOf" srcId="{B84114BC-E45B-4656-9C52-844C9CFE7192}" destId="{0681E6CE-8F44-4BB6-9BEB-1632C9A6A11E}" srcOrd="0" destOrd="0" presId="urn:microsoft.com/office/officeart/2005/8/layout/hChevron3"/>
    <dgm:cxn modelId="{6559698E-8937-4E77-A7E1-FC980C221525}" type="presOf" srcId="{69943A41-0711-40F1-AD65-C0B21652E226}" destId="{497B3938-E558-4C3D-9F7B-D551F41E9D04}" srcOrd="0" destOrd="0" presId="urn:microsoft.com/office/officeart/2005/8/layout/hChevron3"/>
    <dgm:cxn modelId="{6A4F45C2-3F1C-4D64-9A9C-0D667DE4E170}" srcId="{3E3EA109-8C0C-4114-8F28-C78CF285F9C3}" destId="{1E0EE06B-BD70-4F91-9E61-47E347402C2D}" srcOrd="5" destOrd="0" parTransId="{A294D0BC-E231-49ED-A9A7-3D3A03FD4F81}" sibTransId="{B3FD4FD2-9144-45C9-9E1F-751D142696F8}"/>
    <dgm:cxn modelId="{CDE00E9F-DD59-4B58-91B8-BBCC6EBC23AD}" type="presParOf" srcId="{DF36705E-8173-48ED-8032-D2294EB3A23E}" destId="{EAFBC422-DCE2-4D15-BF22-7A6E0B5CD642}" srcOrd="0" destOrd="0" presId="urn:microsoft.com/office/officeart/2005/8/layout/hChevron3"/>
    <dgm:cxn modelId="{78145D96-0747-4EC5-90A6-8F4D32CB5C43}" type="presParOf" srcId="{DF36705E-8173-48ED-8032-D2294EB3A23E}" destId="{0AA9219D-6430-45DB-80FA-C6EDA9138AC1}" srcOrd="1" destOrd="0" presId="urn:microsoft.com/office/officeart/2005/8/layout/hChevron3"/>
    <dgm:cxn modelId="{3952D336-2B94-4107-9595-C0E85CB43079}" type="presParOf" srcId="{DF36705E-8173-48ED-8032-D2294EB3A23E}" destId="{497B3938-E558-4C3D-9F7B-D551F41E9D04}" srcOrd="2" destOrd="0" presId="urn:microsoft.com/office/officeart/2005/8/layout/hChevron3"/>
    <dgm:cxn modelId="{C2D1B4D5-B72F-4C5D-9038-D84B5A9DD0DE}" type="presParOf" srcId="{DF36705E-8173-48ED-8032-D2294EB3A23E}" destId="{D84B7E56-CA14-47D2-8F12-1CA2B263DE8C}" srcOrd="3" destOrd="0" presId="urn:microsoft.com/office/officeart/2005/8/layout/hChevron3"/>
    <dgm:cxn modelId="{48239CE9-50F1-4BA2-A434-6E77231695A6}" type="presParOf" srcId="{DF36705E-8173-48ED-8032-D2294EB3A23E}" destId="{871267A2-9A07-409E-B174-EFD4C802E262}" srcOrd="4" destOrd="0" presId="urn:microsoft.com/office/officeart/2005/8/layout/hChevron3"/>
    <dgm:cxn modelId="{7F455C7E-09EC-4E85-8D93-054D1B54E0CE}" type="presParOf" srcId="{DF36705E-8173-48ED-8032-D2294EB3A23E}" destId="{2179C451-1865-4C2B-8BBE-ABE29240A4F9}" srcOrd="5" destOrd="0" presId="urn:microsoft.com/office/officeart/2005/8/layout/hChevron3"/>
    <dgm:cxn modelId="{192FAC9B-F92F-4580-AC58-19659481FCF8}" type="presParOf" srcId="{DF36705E-8173-48ED-8032-D2294EB3A23E}" destId="{0681E6CE-8F44-4BB6-9BEB-1632C9A6A11E}" srcOrd="6" destOrd="0" presId="urn:microsoft.com/office/officeart/2005/8/layout/hChevron3"/>
    <dgm:cxn modelId="{8556A602-5466-42F4-BB8E-76F00C44465E}" type="presParOf" srcId="{DF36705E-8173-48ED-8032-D2294EB3A23E}" destId="{86C2A6FE-0279-43F3-BFE7-4D105C3FA6B8}" srcOrd="7" destOrd="0" presId="urn:microsoft.com/office/officeart/2005/8/layout/hChevron3"/>
    <dgm:cxn modelId="{C9DCAD1F-39FD-4354-8160-5A633182ED7A}" type="presParOf" srcId="{DF36705E-8173-48ED-8032-D2294EB3A23E}" destId="{A470FA15-D875-4F6B-8DC0-F965C1905E20}" srcOrd="8" destOrd="0" presId="urn:microsoft.com/office/officeart/2005/8/layout/hChevron3"/>
    <dgm:cxn modelId="{D539806C-ACFB-4986-A1F9-98C4FD886BB6}" type="presParOf" srcId="{DF36705E-8173-48ED-8032-D2294EB3A23E}" destId="{6F57CB32-76EA-48EF-9853-4921A01E2BED}" srcOrd="9" destOrd="0" presId="urn:microsoft.com/office/officeart/2005/8/layout/hChevron3"/>
    <dgm:cxn modelId="{FFA5D70A-DEBF-4B0B-B907-293A20089985}" type="presParOf" srcId="{DF36705E-8173-48ED-8032-D2294EB3A23E}" destId="{9365EA41-16AA-4541-B2F2-D75AEE599D6F}" srcOrd="10" destOrd="0" presId="urn:microsoft.com/office/officeart/2005/8/layout/hChevron3"/>
    <dgm:cxn modelId="{A2EE23C8-C753-40A8-8CAD-7817EC5013BB}" type="presParOf" srcId="{DF36705E-8173-48ED-8032-D2294EB3A23E}" destId="{F7235348-A5F7-4B13-8E7B-89349CEFAF78}" srcOrd="11" destOrd="0" presId="urn:microsoft.com/office/officeart/2005/8/layout/hChevron3"/>
    <dgm:cxn modelId="{4731C416-0134-47A2-9F7D-0E36BDC6C11A}" type="presParOf" srcId="{DF36705E-8173-48ED-8032-D2294EB3A23E}" destId="{59A0AE36-78BA-4790-827D-FF58950E02C8}" srcOrd="12"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3EA109-8C0C-4114-8F28-C78CF285F9C3}" type="doc">
      <dgm:prSet loTypeId="urn:microsoft.com/office/officeart/2005/8/layout/hChevron3" loCatId="process" qsTypeId="urn:microsoft.com/office/officeart/2005/8/quickstyle/simple1" qsCatId="simple" csTypeId="urn:microsoft.com/office/officeart/2005/8/colors/accent1_2" csCatId="accent1" phldr="1"/>
      <dgm:spPr/>
    </dgm:pt>
    <dgm:pt modelId="{B84114BC-E45B-4656-9C52-844C9CFE7192}">
      <dgm:prSet phldrT="[Text]" custT="1"/>
      <dgm:spPr>
        <a:solidFill>
          <a:srgbClr val="00B0F0"/>
        </a:solidFill>
      </dgm:spPr>
      <dgm:t>
        <a:bodyPr/>
        <a:lstStyle/>
        <a:p>
          <a:r>
            <a:rPr lang="cs-CZ" sz="1800" b="1" dirty="0">
              <a:solidFill>
                <a:schemeClr val="tx1"/>
              </a:solidFill>
            </a:rPr>
            <a:t>Čtvrtek </a:t>
          </a:r>
          <a:br>
            <a:rPr lang="cs-CZ" sz="1800" b="1" dirty="0">
              <a:solidFill>
                <a:schemeClr val="tx1"/>
              </a:solidFill>
            </a:rPr>
          </a:br>
          <a:r>
            <a:rPr lang="cs-CZ" sz="1800" b="1" dirty="0">
              <a:solidFill>
                <a:schemeClr val="tx1"/>
              </a:solidFill>
            </a:rPr>
            <a:t>28. května</a:t>
          </a:r>
        </a:p>
      </dgm:t>
    </dgm:pt>
    <dgm:pt modelId="{4E536112-6FE2-47FE-94A1-6F8DACE485FC}" type="parTrans" cxnId="{B9410CA9-B7E2-421B-9604-7C5A84B0C2E4}">
      <dgm:prSet/>
      <dgm:spPr/>
      <dgm:t>
        <a:bodyPr/>
        <a:lstStyle/>
        <a:p>
          <a:endParaRPr lang="cs-CZ" sz="1800"/>
        </a:p>
      </dgm:t>
    </dgm:pt>
    <dgm:pt modelId="{5DB785A0-8116-44D6-9D8A-05D86F51C6D6}" type="sibTrans" cxnId="{B9410CA9-B7E2-421B-9604-7C5A84B0C2E4}">
      <dgm:prSet/>
      <dgm:spPr/>
      <dgm:t>
        <a:bodyPr/>
        <a:lstStyle/>
        <a:p>
          <a:endParaRPr lang="cs-CZ" sz="1800"/>
        </a:p>
      </dgm:t>
    </dgm:pt>
    <dgm:pt modelId="{6FBB6A93-6F36-4BDF-A3F4-95C98CE18619}">
      <dgm:prSet phldrT="[Text]" custT="1"/>
      <dgm:spPr/>
      <dgm:t>
        <a:bodyPr/>
        <a:lstStyle/>
        <a:p>
          <a:r>
            <a:rPr lang="cs-CZ" sz="1800" dirty="0"/>
            <a:t>Pátek </a:t>
          </a:r>
          <a:br>
            <a:rPr lang="cs-CZ" sz="1800" dirty="0"/>
          </a:br>
          <a:r>
            <a:rPr lang="cs-CZ" sz="1800" dirty="0"/>
            <a:t>29. května</a:t>
          </a:r>
        </a:p>
      </dgm:t>
    </dgm:pt>
    <dgm:pt modelId="{E21D6ED1-2B64-476D-B044-4D86F588C580}" type="parTrans" cxnId="{5965B749-894F-45C6-AB78-6B64B45930D6}">
      <dgm:prSet/>
      <dgm:spPr/>
      <dgm:t>
        <a:bodyPr/>
        <a:lstStyle/>
        <a:p>
          <a:endParaRPr lang="cs-CZ" sz="1800"/>
        </a:p>
      </dgm:t>
    </dgm:pt>
    <dgm:pt modelId="{D91A3325-B3CC-4F8A-B563-116AB96DA875}" type="sibTrans" cxnId="{5965B749-894F-45C6-AB78-6B64B45930D6}">
      <dgm:prSet/>
      <dgm:spPr/>
      <dgm:t>
        <a:bodyPr/>
        <a:lstStyle/>
        <a:p>
          <a:endParaRPr lang="cs-CZ" sz="1800"/>
        </a:p>
      </dgm:t>
    </dgm:pt>
    <dgm:pt modelId="{3E7158C9-920A-43D1-8889-F2B97C6B1A40}">
      <dgm:prSet custT="1"/>
      <dgm:spPr>
        <a:solidFill>
          <a:srgbClr val="00B0F0"/>
        </a:solidFill>
      </dgm:spPr>
      <dgm:t>
        <a:bodyPr/>
        <a:lstStyle/>
        <a:p>
          <a:r>
            <a:rPr lang="cs-CZ" sz="1800" b="1" dirty="0">
              <a:solidFill>
                <a:schemeClr val="tx1"/>
              </a:solidFill>
            </a:rPr>
            <a:t>Středa </a:t>
          </a:r>
          <a:br>
            <a:rPr lang="cs-CZ" sz="1800" b="1" dirty="0">
              <a:solidFill>
                <a:schemeClr val="tx1"/>
              </a:solidFill>
            </a:rPr>
          </a:br>
          <a:r>
            <a:rPr lang="cs-CZ" sz="1800" b="1" dirty="0">
              <a:solidFill>
                <a:schemeClr val="tx1"/>
              </a:solidFill>
            </a:rPr>
            <a:t>27. května</a:t>
          </a:r>
        </a:p>
      </dgm:t>
    </dgm:pt>
    <dgm:pt modelId="{D9F5ECD7-16A6-417E-B458-55D3D1B8CE95}" type="parTrans" cxnId="{BCE9EC86-8069-400C-B029-7B49D6B15BCA}">
      <dgm:prSet/>
      <dgm:spPr/>
      <dgm:t>
        <a:bodyPr/>
        <a:lstStyle/>
        <a:p>
          <a:endParaRPr lang="cs-CZ" sz="1800"/>
        </a:p>
      </dgm:t>
    </dgm:pt>
    <dgm:pt modelId="{CA253567-3782-4656-8095-8F44425F9F81}" type="sibTrans" cxnId="{BCE9EC86-8069-400C-B029-7B49D6B15BCA}">
      <dgm:prSet/>
      <dgm:spPr/>
      <dgm:t>
        <a:bodyPr/>
        <a:lstStyle/>
        <a:p>
          <a:endParaRPr lang="cs-CZ" sz="1800"/>
        </a:p>
      </dgm:t>
    </dgm:pt>
    <dgm:pt modelId="{1E0EE06B-BD70-4F91-9E61-47E347402C2D}">
      <dgm:prSet custT="1"/>
      <dgm:spPr/>
      <dgm:t>
        <a:bodyPr/>
        <a:lstStyle/>
        <a:p>
          <a:r>
            <a:rPr lang="cs-CZ" sz="1800" dirty="0"/>
            <a:t>Sobota </a:t>
          </a:r>
          <a:br>
            <a:rPr lang="cs-CZ" sz="1800" dirty="0"/>
          </a:br>
          <a:r>
            <a:rPr lang="cs-CZ" sz="1800" dirty="0"/>
            <a:t>30. května</a:t>
          </a:r>
        </a:p>
      </dgm:t>
    </dgm:pt>
    <dgm:pt modelId="{A294D0BC-E231-49ED-A9A7-3D3A03FD4F81}" type="parTrans" cxnId="{6A4F45C2-3F1C-4D64-9A9C-0D667DE4E170}">
      <dgm:prSet/>
      <dgm:spPr/>
      <dgm:t>
        <a:bodyPr/>
        <a:lstStyle/>
        <a:p>
          <a:endParaRPr lang="cs-CZ" sz="1800"/>
        </a:p>
      </dgm:t>
    </dgm:pt>
    <dgm:pt modelId="{B3FD4FD2-9144-45C9-9E1F-751D142696F8}" type="sibTrans" cxnId="{6A4F45C2-3F1C-4D64-9A9C-0D667DE4E170}">
      <dgm:prSet/>
      <dgm:spPr/>
      <dgm:t>
        <a:bodyPr/>
        <a:lstStyle/>
        <a:p>
          <a:endParaRPr lang="cs-CZ" sz="1800"/>
        </a:p>
      </dgm:t>
    </dgm:pt>
    <dgm:pt modelId="{F7681944-70C5-436B-A701-87B4FFF0592A}">
      <dgm:prSet custT="1"/>
      <dgm:spPr/>
      <dgm:t>
        <a:bodyPr/>
        <a:lstStyle/>
        <a:p>
          <a:r>
            <a:rPr lang="cs-CZ" sz="1800" dirty="0"/>
            <a:t>Neděle 31. května</a:t>
          </a:r>
        </a:p>
      </dgm:t>
    </dgm:pt>
    <dgm:pt modelId="{BC025DFA-7F5E-4AE6-8877-DE2692A3D619}" type="parTrans" cxnId="{6A192341-E3A9-4712-B2CC-B0789BAEAE79}">
      <dgm:prSet/>
      <dgm:spPr/>
      <dgm:t>
        <a:bodyPr/>
        <a:lstStyle/>
        <a:p>
          <a:endParaRPr lang="cs-CZ" sz="1800"/>
        </a:p>
      </dgm:t>
    </dgm:pt>
    <dgm:pt modelId="{61624966-0370-4CCB-9893-88B0D5567D0D}" type="sibTrans" cxnId="{6A192341-E3A9-4712-B2CC-B0789BAEAE79}">
      <dgm:prSet/>
      <dgm:spPr/>
      <dgm:t>
        <a:bodyPr/>
        <a:lstStyle/>
        <a:p>
          <a:endParaRPr lang="cs-CZ" sz="1800"/>
        </a:p>
      </dgm:t>
    </dgm:pt>
    <dgm:pt modelId="{46C787B8-6E74-4AE3-98A3-AA2F8AA27D6F}">
      <dgm:prSet/>
      <dgm:spPr>
        <a:solidFill>
          <a:srgbClr val="92D050"/>
        </a:solidFill>
      </dgm:spPr>
      <dgm:t>
        <a:bodyPr/>
        <a:lstStyle/>
        <a:p>
          <a:r>
            <a:rPr lang="cs-CZ" b="1" dirty="0">
              <a:solidFill>
                <a:schemeClr val="tx1"/>
              </a:solidFill>
            </a:rPr>
            <a:t>Úterý </a:t>
          </a:r>
          <a:br>
            <a:rPr lang="cs-CZ" b="1" dirty="0">
              <a:solidFill>
                <a:schemeClr val="tx1"/>
              </a:solidFill>
            </a:rPr>
          </a:br>
          <a:r>
            <a:rPr lang="cs-CZ" b="1" dirty="0">
              <a:solidFill>
                <a:schemeClr val="tx1"/>
              </a:solidFill>
            </a:rPr>
            <a:t>26. května </a:t>
          </a:r>
        </a:p>
      </dgm:t>
    </dgm:pt>
    <dgm:pt modelId="{72229420-14FD-405A-9FEC-05072AAAE214}" type="parTrans" cxnId="{4548A127-E97D-4A08-9707-F6869BC4DC47}">
      <dgm:prSet/>
      <dgm:spPr/>
      <dgm:t>
        <a:bodyPr/>
        <a:lstStyle/>
        <a:p>
          <a:endParaRPr lang="cs-CZ"/>
        </a:p>
      </dgm:t>
    </dgm:pt>
    <dgm:pt modelId="{735E828D-B7E1-4476-8E48-61B128962F4A}" type="sibTrans" cxnId="{4548A127-E97D-4A08-9707-F6869BC4DC47}">
      <dgm:prSet/>
      <dgm:spPr/>
      <dgm:t>
        <a:bodyPr/>
        <a:lstStyle/>
        <a:p>
          <a:endParaRPr lang="cs-CZ"/>
        </a:p>
      </dgm:t>
    </dgm:pt>
    <dgm:pt modelId="{13E90B96-FAE7-4549-B42D-AF844AD3D908}">
      <dgm:prSet/>
      <dgm:spPr>
        <a:solidFill>
          <a:srgbClr val="92D050"/>
        </a:solidFill>
      </dgm:spPr>
      <dgm:t>
        <a:bodyPr/>
        <a:lstStyle/>
        <a:p>
          <a:r>
            <a:rPr lang="cs-CZ" b="1" dirty="0">
              <a:solidFill>
                <a:schemeClr val="tx1"/>
              </a:solidFill>
            </a:rPr>
            <a:t>Pondělí </a:t>
          </a:r>
          <a:br>
            <a:rPr lang="cs-CZ" b="1" dirty="0">
              <a:solidFill>
                <a:schemeClr val="tx1"/>
              </a:solidFill>
            </a:rPr>
          </a:br>
          <a:r>
            <a:rPr lang="cs-CZ" b="1" dirty="0">
              <a:solidFill>
                <a:schemeClr val="tx1"/>
              </a:solidFill>
            </a:rPr>
            <a:t>25. května</a:t>
          </a:r>
        </a:p>
      </dgm:t>
    </dgm:pt>
    <dgm:pt modelId="{33CD7618-04C0-4F71-B8BF-4633460C4341}" type="parTrans" cxnId="{82FFC193-65A3-4E86-AC06-9C5617A0FB7F}">
      <dgm:prSet/>
      <dgm:spPr/>
      <dgm:t>
        <a:bodyPr/>
        <a:lstStyle/>
        <a:p>
          <a:endParaRPr lang="cs-CZ"/>
        </a:p>
      </dgm:t>
    </dgm:pt>
    <dgm:pt modelId="{9C6CE1DE-D9C0-4028-8425-989256620998}" type="sibTrans" cxnId="{82FFC193-65A3-4E86-AC06-9C5617A0FB7F}">
      <dgm:prSet/>
      <dgm:spPr/>
      <dgm:t>
        <a:bodyPr/>
        <a:lstStyle/>
        <a:p>
          <a:endParaRPr lang="cs-CZ"/>
        </a:p>
      </dgm:t>
    </dgm:pt>
    <dgm:pt modelId="{DF36705E-8173-48ED-8032-D2294EB3A23E}" type="pres">
      <dgm:prSet presAssocID="{3E3EA109-8C0C-4114-8F28-C78CF285F9C3}" presName="Name0" presStyleCnt="0">
        <dgm:presLayoutVars>
          <dgm:dir/>
          <dgm:resizeHandles val="exact"/>
        </dgm:presLayoutVars>
      </dgm:prSet>
      <dgm:spPr/>
    </dgm:pt>
    <dgm:pt modelId="{1D92973B-E98C-445D-B466-FA6AC4AD6CF4}" type="pres">
      <dgm:prSet presAssocID="{13E90B96-FAE7-4549-B42D-AF844AD3D908}" presName="parTxOnly" presStyleLbl="node1" presStyleIdx="0" presStyleCnt="7">
        <dgm:presLayoutVars>
          <dgm:bulletEnabled val="1"/>
        </dgm:presLayoutVars>
      </dgm:prSet>
      <dgm:spPr/>
      <dgm:t>
        <a:bodyPr/>
        <a:lstStyle/>
        <a:p>
          <a:endParaRPr lang="cs-CZ"/>
        </a:p>
      </dgm:t>
    </dgm:pt>
    <dgm:pt modelId="{808D8B24-07A9-450D-ACF8-1D0F97D3544A}" type="pres">
      <dgm:prSet presAssocID="{9C6CE1DE-D9C0-4028-8425-989256620998}" presName="parSpace" presStyleCnt="0"/>
      <dgm:spPr/>
    </dgm:pt>
    <dgm:pt modelId="{AB869495-984C-450A-9232-37D4256E86B6}" type="pres">
      <dgm:prSet presAssocID="{46C787B8-6E74-4AE3-98A3-AA2F8AA27D6F}" presName="parTxOnly" presStyleLbl="node1" presStyleIdx="1" presStyleCnt="7">
        <dgm:presLayoutVars>
          <dgm:bulletEnabled val="1"/>
        </dgm:presLayoutVars>
      </dgm:prSet>
      <dgm:spPr/>
      <dgm:t>
        <a:bodyPr/>
        <a:lstStyle/>
        <a:p>
          <a:endParaRPr lang="cs-CZ"/>
        </a:p>
      </dgm:t>
    </dgm:pt>
    <dgm:pt modelId="{0BF24FF9-F320-45CD-8225-E08A5BBBAA1C}" type="pres">
      <dgm:prSet presAssocID="{735E828D-B7E1-4476-8E48-61B128962F4A}" presName="parSpace" presStyleCnt="0"/>
      <dgm:spPr/>
    </dgm:pt>
    <dgm:pt modelId="{871267A2-9A07-409E-B174-EFD4C802E262}" type="pres">
      <dgm:prSet presAssocID="{3E7158C9-920A-43D1-8889-F2B97C6B1A40}" presName="parTxOnly" presStyleLbl="node1" presStyleIdx="2" presStyleCnt="7">
        <dgm:presLayoutVars>
          <dgm:bulletEnabled val="1"/>
        </dgm:presLayoutVars>
      </dgm:prSet>
      <dgm:spPr/>
      <dgm:t>
        <a:bodyPr/>
        <a:lstStyle/>
        <a:p>
          <a:endParaRPr lang="cs-CZ"/>
        </a:p>
      </dgm:t>
    </dgm:pt>
    <dgm:pt modelId="{2179C451-1865-4C2B-8BBE-ABE29240A4F9}" type="pres">
      <dgm:prSet presAssocID="{CA253567-3782-4656-8095-8F44425F9F81}" presName="parSpace" presStyleCnt="0"/>
      <dgm:spPr/>
    </dgm:pt>
    <dgm:pt modelId="{0681E6CE-8F44-4BB6-9BEB-1632C9A6A11E}" type="pres">
      <dgm:prSet presAssocID="{B84114BC-E45B-4656-9C52-844C9CFE7192}" presName="parTxOnly" presStyleLbl="node1" presStyleIdx="3" presStyleCnt="7">
        <dgm:presLayoutVars>
          <dgm:bulletEnabled val="1"/>
        </dgm:presLayoutVars>
      </dgm:prSet>
      <dgm:spPr/>
      <dgm:t>
        <a:bodyPr/>
        <a:lstStyle/>
        <a:p>
          <a:endParaRPr lang="cs-CZ"/>
        </a:p>
      </dgm:t>
    </dgm:pt>
    <dgm:pt modelId="{86C2A6FE-0279-43F3-BFE7-4D105C3FA6B8}" type="pres">
      <dgm:prSet presAssocID="{5DB785A0-8116-44D6-9D8A-05D86F51C6D6}" presName="parSpace" presStyleCnt="0"/>
      <dgm:spPr/>
    </dgm:pt>
    <dgm:pt modelId="{A470FA15-D875-4F6B-8DC0-F965C1905E20}" type="pres">
      <dgm:prSet presAssocID="{6FBB6A93-6F36-4BDF-A3F4-95C98CE18619}" presName="parTxOnly" presStyleLbl="node1" presStyleIdx="4" presStyleCnt="7">
        <dgm:presLayoutVars>
          <dgm:bulletEnabled val="1"/>
        </dgm:presLayoutVars>
      </dgm:prSet>
      <dgm:spPr/>
      <dgm:t>
        <a:bodyPr/>
        <a:lstStyle/>
        <a:p>
          <a:endParaRPr lang="cs-CZ"/>
        </a:p>
      </dgm:t>
    </dgm:pt>
    <dgm:pt modelId="{6F57CB32-76EA-48EF-9853-4921A01E2BED}" type="pres">
      <dgm:prSet presAssocID="{D91A3325-B3CC-4F8A-B563-116AB96DA875}" presName="parSpace" presStyleCnt="0"/>
      <dgm:spPr/>
    </dgm:pt>
    <dgm:pt modelId="{9365EA41-16AA-4541-B2F2-D75AEE599D6F}" type="pres">
      <dgm:prSet presAssocID="{1E0EE06B-BD70-4F91-9E61-47E347402C2D}" presName="parTxOnly" presStyleLbl="node1" presStyleIdx="5" presStyleCnt="7">
        <dgm:presLayoutVars>
          <dgm:bulletEnabled val="1"/>
        </dgm:presLayoutVars>
      </dgm:prSet>
      <dgm:spPr/>
      <dgm:t>
        <a:bodyPr/>
        <a:lstStyle/>
        <a:p>
          <a:endParaRPr lang="cs-CZ"/>
        </a:p>
      </dgm:t>
    </dgm:pt>
    <dgm:pt modelId="{F7235348-A5F7-4B13-8E7B-89349CEFAF78}" type="pres">
      <dgm:prSet presAssocID="{B3FD4FD2-9144-45C9-9E1F-751D142696F8}" presName="parSpace" presStyleCnt="0"/>
      <dgm:spPr/>
    </dgm:pt>
    <dgm:pt modelId="{59A0AE36-78BA-4790-827D-FF58950E02C8}" type="pres">
      <dgm:prSet presAssocID="{F7681944-70C5-436B-A701-87B4FFF0592A}" presName="parTxOnly" presStyleLbl="node1" presStyleIdx="6" presStyleCnt="7">
        <dgm:presLayoutVars>
          <dgm:bulletEnabled val="1"/>
        </dgm:presLayoutVars>
      </dgm:prSet>
      <dgm:spPr/>
      <dgm:t>
        <a:bodyPr/>
        <a:lstStyle/>
        <a:p>
          <a:endParaRPr lang="cs-CZ"/>
        </a:p>
      </dgm:t>
    </dgm:pt>
  </dgm:ptLst>
  <dgm:cxnLst>
    <dgm:cxn modelId="{B9410CA9-B7E2-421B-9604-7C5A84B0C2E4}" srcId="{3E3EA109-8C0C-4114-8F28-C78CF285F9C3}" destId="{B84114BC-E45B-4656-9C52-844C9CFE7192}" srcOrd="3" destOrd="0" parTransId="{4E536112-6FE2-47FE-94A1-6F8DACE485FC}" sibTransId="{5DB785A0-8116-44D6-9D8A-05D86F51C6D6}"/>
    <dgm:cxn modelId="{5965B749-894F-45C6-AB78-6B64B45930D6}" srcId="{3E3EA109-8C0C-4114-8F28-C78CF285F9C3}" destId="{6FBB6A93-6F36-4BDF-A3F4-95C98CE18619}" srcOrd="4" destOrd="0" parTransId="{E21D6ED1-2B64-476D-B044-4D86F588C580}" sibTransId="{D91A3325-B3CC-4F8A-B563-116AB96DA875}"/>
    <dgm:cxn modelId="{49F29E40-6265-412D-9226-B3C07A8D4F4B}" type="presOf" srcId="{46C787B8-6E74-4AE3-98A3-AA2F8AA27D6F}" destId="{AB869495-984C-450A-9232-37D4256E86B6}" srcOrd="0" destOrd="0" presId="urn:microsoft.com/office/officeart/2005/8/layout/hChevron3"/>
    <dgm:cxn modelId="{4548A127-E97D-4A08-9707-F6869BC4DC47}" srcId="{3E3EA109-8C0C-4114-8F28-C78CF285F9C3}" destId="{46C787B8-6E74-4AE3-98A3-AA2F8AA27D6F}" srcOrd="1" destOrd="0" parTransId="{72229420-14FD-405A-9FEC-05072AAAE214}" sibTransId="{735E828D-B7E1-4476-8E48-61B128962F4A}"/>
    <dgm:cxn modelId="{EE569B22-E99A-449F-A663-87E7B41344B6}" type="presOf" srcId="{13E90B96-FAE7-4549-B42D-AF844AD3D908}" destId="{1D92973B-E98C-445D-B466-FA6AC4AD6CF4}" srcOrd="0" destOrd="0" presId="urn:microsoft.com/office/officeart/2005/8/layout/hChevron3"/>
    <dgm:cxn modelId="{388D7A8F-DFD8-467C-A682-A845FB093307}" type="presOf" srcId="{F7681944-70C5-436B-A701-87B4FFF0592A}" destId="{59A0AE36-78BA-4790-827D-FF58950E02C8}" srcOrd="0" destOrd="0" presId="urn:microsoft.com/office/officeart/2005/8/layout/hChevron3"/>
    <dgm:cxn modelId="{A1182982-3476-4ABD-8A3F-CB69F3F507E1}" type="presOf" srcId="{6FBB6A93-6F36-4BDF-A3F4-95C98CE18619}" destId="{A470FA15-D875-4F6B-8DC0-F965C1905E20}" srcOrd="0" destOrd="0" presId="urn:microsoft.com/office/officeart/2005/8/layout/hChevron3"/>
    <dgm:cxn modelId="{B7F56FFA-368B-43D3-A98A-27D24362F06A}" type="presOf" srcId="{3E3EA109-8C0C-4114-8F28-C78CF285F9C3}" destId="{DF36705E-8173-48ED-8032-D2294EB3A23E}" srcOrd="0" destOrd="0" presId="urn:microsoft.com/office/officeart/2005/8/layout/hChevron3"/>
    <dgm:cxn modelId="{DC9DD951-D653-4E00-AA26-4E004C503813}" type="presOf" srcId="{1E0EE06B-BD70-4F91-9E61-47E347402C2D}" destId="{9365EA41-16AA-4541-B2F2-D75AEE599D6F}" srcOrd="0" destOrd="0" presId="urn:microsoft.com/office/officeart/2005/8/layout/hChevron3"/>
    <dgm:cxn modelId="{6A192341-E3A9-4712-B2CC-B0789BAEAE79}" srcId="{3E3EA109-8C0C-4114-8F28-C78CF285F9C3}" destId="{F7681944-70C5-436B-A701-87B4FFF0592A}" srcOrd="6" destOrd="0" parTransId="{BC025DFA-7F5E-4AE6-8877-DE2692A3D619}" sibTransId="{61624966-0370-4CCB-9893-88B0D5567D0D}"/>
    <dgm:cxn modelId="{533AE05F-9687-47AA-8134-E9112B734E7F}" type="presOf" srcId="{B84114BC-E45B-4656-9C52-844C9CFE7192}" destId="{0681E6CE-8F44-4BB6-9BEB-1632C9A6A11E}" srcOrd="0" destOrd="0" presId="urn:microsoft.com/office/officeart/2005/8/layout/hChevron3"/>
    <dgm:cxn modelId="{BCE9EC86-8069-400C-B029-7B49D6B15BCA}" srcId="{3E3EA109-8C0C-4114-8F28-C78CF285F9C3}" destId="{3E7158C9-920A-43D1-8889-F2B97C6B1A40}" srcOrd="2" destOrd="0" parTransId="{D9F5ECD7-16A6-417E-B458-55D3D1B8CE95}" sibTransId="{CA253567-3782-4656-8095-8F44425F9F81}"/>
    <dgm:cxn modelId="{6A4F45C2-3F1C-4D64-9A9C-0D667DE4E170}" srcId="{3E3EA109-8C0C-4114-8F28-C78CF285F9C3}" destId="{1E0EE06B-BD70-4F91-9E61-47E347402C2D}" srcOrd="5" destOrd="0" parTransId="{A294D0BC-E231-49ED-A9A7-3D3A03FD4F81}" sibTransId="{B3FD4FD2-9144-45C9-9E1F-751D142696F8}"/>
    <dgm:cxn modelId="{82FFC193-65A3-4E86-AC06-9C5617A0FB7F}" srcId="{3E3EA109-8C0C-4114-8F28-C78CF285F9C3}" destId="{13E90B96-FAE7-4549-B42D-AF844AD3D908}" srcOrd="0" destOrd="0" parTransId="{33CD7618-04C0-4F71-B8BF-4633460C4341}" sibTransId="{9C6CE1DE-D9C0-4028-8425-989256620998}"/>
    <dgm:cxn modelId="{CCF23174-693D-46A8-BA82-E96FE449D4CA}" type="presOf" srcId="{3E7158C9-920A-43D1-8889-F2B97C6B1A40}" destId="{871267A2-9A07-409E-B174-EFD4C802E262}" srcOrd="0" destOrd="0" presId="urn:microsoft.com/office/officeart/2005/8/layout/hChevron3"/>
    <dgm:cxn modelId="{AE2E80C2-B8B3-443E-A63B-8C954EE345CA}" type="presParOf" srcId="{DF36705E-8173-48ED-8032-D2294EB3A23E}" destId="{1D92973B-E98C-445D-B466-FA6AC4AD6CF4}" srcOrd="0" destOrd="0" presId="urn:microsoft.com/office/officeart/2005/8/layout/hChevron3"/>
    <dgm:cxn modelId="{E87320EA-CBAE-4541-BA94-89638FE61522}" type="presParOf" srcId="{DF36705E-8173-48ED-8032-D2294EB3A23E}" destId="{808D8B24-07A9-450D-ACF8-1D0F97D3544A}" srcOrd="1" destOrd="0" presId="urn:microsoft.com/office/officeart/2005/8/layout/hChevron3"/>
    <dgm:cxn modelId="{CA0064A5-A1B1-4C12-88D5-7FD3CA080A63}" type="presParOf" srcId="{DF36705E-8173-48ED-8032-D2294EB3A23E}" destId="{AB869495-984C-450A-9232-37D4256E86B6}" srcOrd="2" destOrd="0" presId="urn:microsoft.com/office/officeart/2005/8/layout/hChevron3"/>
    <dgm:cxn modelId="{6AEC6721-7DD8-422B-8B80-D9E4F768113E}" type="presParOf" srcId="{DF36705E-8173-48ED-8032-D2294EB3A23E}" destId="{0BF24FF9-F320-45CD-8225-E08A5BBBAA1C}" srcOrd="3" destOrd="0" presId="urn:microsoft.com/office/officeart/2005/8/layout/hChevron3"/>
    <dgm:cxn modelId="{09B03792-821A-4386-951E-B405A60FF6C7}" type="presParOf" srcId="{DF36705E-8173-48ED-8032-D2294EB3A23E}" destId="{871267A2-9A07-409E-B174-EFD4C802E262}" srcOrd="4" destOrd="0" presId="urn:microsoft.com/office/officeart/2005/8/layout/hChevron3"/>
    <dgm:cxn modelId="{01B8BC71-912E-4C20-80E3-A769B17D5E08}" type="presParOf" srcId="{DF36705E-8173-48ED-8032-D2294EB3A23E}" destId="{2179C451-1865-4C2B-8BBE-ABE29240A4F9}" srcOrd="5" destOrd="0" presId="urn:microsoft.com/office/officeart/2005/8/layout/hChevron3"/>
    <dgm:cxn modelId="{FE5AC760-F01B-431F-A1A0-1F6D155B8627}" type="presParOf" srcId="{DF36705E-8173-48ED-8032-D2294EB3A23E}" destId="{0681E6CE-8F44-4BB6-9BEB-1632C9A6A11E}" srcOrd="6" destOrd="0" presId="urn:microsoft.com/office/officeart/2005/8/layout/hChevron3"/>
    <dgm:cxn modelId="{51F2C750-1CF5-445D-9579-0F1C0C2C12D1}" type="presParOf" srcId="{DF36705E-8173-48ED-8032-D2294EB3A23E}" destId="{86C2A6FE-0279-43F3-BFE7-4D105C3FA6B8}" srcOrd="7" destOrd="0" presId="urn:microsoft.com/office/officeart/2005/8/layout/hChevron3"/>
    <dgm:cxn modelId="{20B8D00F-AF66-48B7-8CBD-198702B07715}" type="presParOf" srcId="{DF36705E-8173-48ED-8032-D2294EB3A23E}" destId="{A470FA15-D875-4F6B-8DC0-F965C1905E20}" srcOrd="8" destOrd="0" presId="urn:microsoft.com/office/officeart/2005/8/layout/hChevron3"/>
    <dgm:cxn modelId="{A1774ADB-334A-4458-BA4A-8BF187FC0DDB}" type="presParOf" srcId="{DF36705E-8173-48ED-8032-D2294EB3A23E}" destId="{6F57CB32-76EA-48EF-9853-4921A01E2BED}" srcOrd="9" destOrd="0" presId="urn:microsoft.com/office/officeart/2005/8/layout/hChevron3"/>
    <dgm:cxn modelId="{0037CAFA-6A6D-4474-8610-0AAD3B9E9D9A}" type="presParOf" srcId="{DF36705E-8173-48ED-8032-D2294EB3A23E}" destId="{9365EA41-16AA-4541-B2F2-D75AEE599D6F}" srcOrd="10" destOrd="0" presId="urn:microsoft.com/office/officeart/2005/8/layout/hChevron3"/>
    <dgm:cxn modelId="{028738E7-36E6-4D3B-AEA7-3E9AD2D6CDAD}" type="presParOf" srcId="{DF36705E-8173-48ED-8032-D2294EB3A23E}" destId="{F7235348-A5F7-4B13-8E7B-89349CEFAF78}" srcOrd="11" destOrd="0" presId="urn:microsoft.com/office/officeart/2005/8/layout/hChevron3"/>
    <dgm:cxn modelId="{4E55754C-7431-4B4F-99FF-5884B7ADAE81}" type="presParOf" srcId="{DF36705E-8173-48ED-8032-D2294EB3A23E}" destId="{59A0AE36-78BA-4790-827D-FF58950E02C8}" srcOrd="12" destOrd="0" presId="urn:microsoft.com/office/officeart/2005/8/layout/hChevron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3EA109-8C0C-4114-8F28-C78CF285F9C3}" type="doc">
      <dgm:prSet loTypeId="urn:microsoft.com/office/officeart/2005/8/layout/hChevron3" loCatId="process" qsTypeId="urn:microsoft.com/office/officeart/2005/8/quickstyle/simple1" qsCatId="simple" csTypeId="urn:microsoft.com/office/officeart/2005/8/colors/accent1_2" csCatId="accent1" phldr="1"/>
      <dgm:spPr/>
    </dgm:pt>
    <dgm:pt modelId="{B84114BC-E45B-4656-9C52-844C9CFE7192}">
      <dgm:prSet phldrT="[Text]" custT="1"/>
      <dgm:spPr>
        <a:solidFill>
          <a:schemeClr val="accent1"/>
        </a:solidFill>
      </dgm:spPr>
      <dgm:t>
        <a:bodyPr/>
        <a:lstStyle/>
        <a:p>
          <a:r>
            <a:rPr lang="cs-CZ" sz="1800" b="0" dirty="0">
              <a:solidFill>
                <a:schemeClr val="bg1"/>
              </a:solidFill>
            </a:rPr>
            <a:t>Čtvrtek </a:t>
          </a:r>
          <a:br>
            <a:rPr lang="cs-CZ" sz="1800" b="0" dirty="0">
              <a:solidFill>
                <a:schemeClr val="bg1"/>
              </a:solidFill>
            </a:rPr>
          </a:br>
          <a:r>
            <a:rPr lang="cs-CZ" sz="1800" b="0" dirty="0">
              <a:solidFill>
                <a:schemeClr val="bg1"/>
              </a:solidFill>
            </a:rPr>
            <a:t>4. června</a:t>
          </a:r>
        </a:p>
      </dgm:t>
    </dgm:pt>
    <dgm:pt modelId="{4E536112-6FE2-47FE-94A1-6F8DACE485FC}" type="parTrans" cxnId="{B9410CA9-B7E2-421B-9604-7C5A84B0C2E4}">
      <dgm:prSet/>
      <dgm:spPr/>
      <dgm:t>
        <a:bodyPr/>
        <a:lstStyle/>
        <a:p>
          <a:endParaRPr lang="cs-CZ" sz="1800"/>
        </a:p>
      </dgm:t>
    </dgm:pt>
    <dgm:pt modelId="{5DB785A0-8116-44D6-9D8A-05D86F51C6D6}" type="sibTrans" cxnId="{B9410CA9-B7E2-421B-9604-7C5A84B0C2E4}">
      <dgm:prSet/>
      <dgm:spPr/>
      <dgm:t>
        <a:bodyPr/>
        <a:lstStyle/>
        <a:p>
          <a:endParaRPr lang="cs-CZ" sz="1800"/>
        </a:p>
      </dgm:t>
    </dgm:pt>
    <dgm:pt modelId="{6FBB6A93-6F36-4BDF-A3F4-95C98CE18619}">
      <dgm:prSet phldrT="[Text]" custT="1"/>
      <dgm:spPr>
        <a:solidFill>
          <a:schemeClr val="accent1"/>
        </a:solidFill>
      </dgm:spPr>
      <dgm:t>
        <a:bodyPr/>
        <a:lstStyle/>
        <a:p>
          <a:r>
            <a:rPr lang="cs-CZ" sz="1800" b="0" dirty="0">
              <a:solidFill>
                <a:schemeClr val="bg1"/>
              </a:solidFill>
            </a:rPr>
            <a:t>Pátek </a:t>
          </a:r>
          <a:br>
            <a:rPr lang="cs-CZ" sz="1800" b="0" dirty="0">
              <a:solidFill>
                <a:schemeClr val="bg1"/>
              </a:solidFill>
            </a:rPr>
          </a:br>
          <a:r>
            <a:rPr lang="cs-CZ" sz="1800" b="0" dirty="0">
              <a:solidFill>
                <a:schemeClr val="bg1"/>
              </a:solidFill>
            </a:rPr>
            <a:t>5. června</a:t>
          </a:r>
        </a:p>
      </dgm:t>
    </dgm:pt>
    <dgm:pt modelId="{E21D6ED1-2B64-476D-B044-4D86F588C580}" type="parTrans" cxnId="{5965B749-894F-45C6-AB78-6B64B45930D6}">
      <dgm:prSet/>
      <dgm:spPr/>
      <dgm:t>
        <a:bodyPr/>
        <a:lstStyle/>
        <a:p>
          <a:endParaRPr lang="cs-CZ" sz="1800"/>
        </a:p>
      </dgm:t>
    </dgm:pt>
    <dgm:pt modelId="{D91A3325-B3CC-4F8A-B563-116AB96DA875}" type="sibTrans" cxnId="{5965B749-894F-45C6-AB78-6B64B45930D6}">
      <dgm:prSet/>
      <dgm:spPr/>
      <dgm:t>
        <a:bodyPr/>
        <a:lstStyle/>
        <a:p>
          <a:endParaRPr lang="cs-CZ" sz="1800"/>
        </a:p>
      </dgm:t>
    </dgm:pt>
    <dgm:pt modelId="{3E7158C9-920A-43D1-8889-F2B97C6B1A40}">
      <dgm:prSet custT="1"/>
      <dgm:spPr>
        <a:solidFill>
          <a:srgbClr val="00B0F0"/>
        </a:solidFill>
      </dgm:spPr>
      <dgm:t>
        <a:bodyPr/>
        <a:lstStyle/>
        <a:p>
          <a:r>
            <a:rPr lang="cs-CZ" sz="1800" b="1" dirty="0">
              <a:solidFill>
                <a:schemeClr val="tx1"/>
              </a:solidFill>
            </a:rPr>
            <a:t>Středa </a:t>
          </a:r>
          <a:br>
            <a:rPr lang="cs-CZ" sz="1800" b="1" dirty="0">
              <a:solidFill>
                <a:schemeClr val="tx1"/>
              </a:solidFill>
            </a:rPr>
          </a:br>
          <a:r>
            <a:rPr lang="cs-CZ" sz="1800" b="1" dirty="0">
              <a:solidFill>
                <a:schemeClr val="tx1"/>
              </a:solidFill>
            </a:rPr>
            <a:t>3. června</a:t>
          </a:r>
        </a:p>
      </dgm:t>
    </dgm:pt>
    <dgm:pt modelId="{D9F5ECD7-16A6-417E-B458-55D3D1B8CE95}" type="parTrans" cxnId="{BCE9EC86-8069-400C-B029-7B49D6B15BCA}">
      <dgm:prSet/>
      <dgm:spPr/>
      <dgm:t>
        <a:bodyPr/>
        <a:lstStyle/>
        <a:p>
          <a:endParaRPr lang="cs-CZ" sz="1800"/>
        </a:p>
      </dgm:t>
    </dgm:pt>
    <dgm:pt modelId="{CA253567-3782-4656-8095-8F44425F9F81}" type="sibTrans" cxnId="{BCE9EC86-8069-400C-B029-7B49D6B15BCA}">
      <dgm:prSet/>
      <dgm:spPr/>
      <dgm:t>
        <a:bodyPr/>
        <a:lstStyle/>
        <a:p>
          <a:endParaRPr lang="cs-CZ" sz="1800"/>
        </a:p>
      </dgm:t>
    </dgm:pt>
    <dgm:pt modelId="{1E0EE06B-BD70-4F91-9E61-47E347402C2D}">
      <dgm:prSet custT="1"/>
      <dgm:spPr>
        <a:solidFill>
          <a:schemeClr val="accent1"/>
        </a:solidFill>
      </dgm:spPr>
      <dgm:t>
        <a:bodyPr/>
        <a:lstStyle/>
        <a:p>
          <a:r>
            <a:rPr lang="cs-CZ" sz="1800" b="0" dirty="0">
              <a:solidFill>
                <a:schemeClr val="bg1"/>
              </a:solidFill>
            </a:rPr>
            <a:t>Sobota </a:t>
          </a:r>
          <a:br>
            <a:rPr lang="cs-CZ" sz="1800" b="0" dirty="0">
              <a:solidFill>
                <a:schemeClr val="bg1"/>
              </a:solidFill>
            </a:rPr>
          </a:br>
          <a:r>
            <a:rPr lang="cs-CZ" sz="1800" b="0" dirty="0">
              <a:solidFill>
                <a:schemeClr val="bg1"/>
              </a:solidFill>
            </a:rPr>
            <a:t>6. června</a:t>
          </a:r>
        </a:p>
      </dgm:t>
    </dgm:pt>
    <dgm:pt modelId="{A294D0BC-E231-49ED-A9A7-3D3A03FD4F81}" type="parTrans" cxnId="{6A4F45C2-3F1C-4D64-9A9C-0D667DE4E170}">
      <dgm:prSet/>
      <dgm:spPr/>
      <dgm:t>
        <a:bodyPr/>
        <a:lstStyle/>
        <a:p>
          <a:endParaRPr lang="cs-CZ" sz="1800"/>
        </a:p>
      </dgm:t>
    </dgm:pt>
    <dgm:pt modelId="{B3FD4FD2-9144-45C9-9E1F-751D142696F8}" type="sibTrans" cxnId="{6A4F45C2-3F1C-4D64-9A9C-0D667DE4E170}">
      <dgm:prSet/>
      <dgm:spPr/>
      <dgm:t>
        <a:bodyPr/>
        <a:lstStyle/>
        <a:p>
          <a:endParaRPr lang="cs-CZ" sz="1800"/>
        </a:p>
      </dgm:t>
    </dgm:pt>
    <dgm:pt modelId="{F7681944-70C5-436B-A701-87B4FFF0592A}">
      <dgm:prSet custT="1"/>
      <dgm:spPr/>
      <dgm:t>
        <a:bodyPr/>
        <a:lstStyle/>
        <a:p>
          <a:r>
            <a:rPr lang="cs-CZ" sz="1800" dirty="0"/>
            <a:t>Neděle </a:t>
          </a:r>
          <a:br>
            <a:rPr lang="cs-CZ" sz="1800" dirty="0"/>
          </a:br>
          <a:r>
            <a:rPr lang="cs-CZ" sz="1800" dirty="0"/>
            <a:t>7. června</a:t>
          </a:r>
        </a:p>
      </dgm:t>
    </dgm:pt>
    <dgm:pt modelId="{BC025DFA-7F5E-4AE6-8877-DE2692A3D619}" type="parTrans" cxnId="{6A192341-E3A9-4712-B2CC-B0789BAEAE79}">
      <dgm:prSet/>
      <dgm:spPr/>
      <dgm:t>
        <a:bodyPr/>
        <a:lstStyle/>
        <a:p>
          <a:endParaRPr lang="cs-CZ" sz="1800"/>
        </a:p>
      </dgm:t>
    </dgm:pt>
    <dgm:pt modelId="{61624966-0370-4CCB-9893-88B0D5567D0D}" type="sibTrans" cxnId="{6A192341-E3A9-4712-B2CC-B0789BAEAE79}">
      <dgm:prSet/>
      <dgm:spPr/>
      <dgm:t>
        <a:bodyPr/>
        <a:lstStyle/>
        <a:p>
          <a:endParaRPr lang="cs-CZ" sz="1800"/>
        </a:p>
      </dgm:t>
    </dgm:pt>
    <dgm:pt modelId="{69943A41-0711-40F1-AD65-C0B21652E226}">
      <dgm:prSet custT="1"/>
      <dgm:spPr>
        <a:solidFill>
          <a:srgbClr val="FFC000"/>
        </a:solidFill>
      </dgm:spPr>
      <dgm:t>
        <a:bodyPr/>
        <a:lstStyle/>
        <a:p>
          <a:r>
            <a:rPr lang="cs-CZ" sz="1800" b="1" dirty="0">
              <a:solidFill>
                <a:schemeClr val="tx1"/>
              </a:solidFill>
            </a:rPr>
            <a:t>Úterý </a:t>
          </a:r>
          <a:br>
            <a:rPr lang="cs-CZ" sz="1800" b="1" dirty="0">
              <a:solidFill>
                <a:schemeClr val="tx1"/>
              </a:solidFill>
            </a:rPr>
          </a:br>
          <a:r>
            <a:rPr lang="cs-CZ" sz="1800" b="1" dirty="0">
              <a:solidFill>
                <a:schemeClr val="tx1"/>
              </a:solidFill>
            </a:rPr>
            <a:t>2. června</a:t>
          </a:r>
        </a:p>
      </dgm:t>
    </dgm:pt>
    <dgm:pt modelId="{2E582E72-943A-405D-86F3-1657A7D9BA51}" type="parTrans" cxnId="{06271ABD-8B33-4B7F-B7DE-30366583DB49}">
      <dgm:prSet/>
      <dgm:spPr/>
      <dgm:t>
        <a:bodyPr/>
        <a:lstStyle/>
        <a:p>
          <a:endParaRPr lang="cs-CZ" sz="1800"/>
        </a:p>
      </dgm:t>
    </dgm:pt>
    <dgm:pt modelId="{40D3820B-99D2-45BC-A77B-15F0B467CA75}" type="sibTrans" cxnId="{06271ABD-8B33-4B7F-B7DE-30366583DB49}">
      <dgm:prSet/>
      <dgm:spPr/>
      <dgm:t>
        <a:bodyPr/>
        <a:lstStyle/>
        <a:p>
          <a:endParaRPr lang="cs-CZ" sz="1800"/>
        </a:p>
      </dgm:t>
    </dgm:pt>
    <dgm:pt modelId="{583AB4A5-3118-42E4-9859-B8C814CDFA2E}">
      <dgm:prSet custT="1"/>
      <dgm:spPr>
        <a:solidFill>
          <a:srgbClr val="FFC000"/>
        </a:solidFill>
      </dgm:spPr>
      <dgm:t>
        <a:bodyPr/>
        <a:lstStyle/>
        <a:p>
          <a:r>
            <a:rPr lang="cs-CZ" sz="1800" b="1" dirty="0">
              <a:solidFill>
                <a:schemeClr val="tx1"/>
              </a:solidFill>
            </a:rPr>
            <a:t>Pondělí </a:t>
          </a:r>
          <a:br>
            <a:rPr lang="cs-CZ" sz="1800" b="1" dirty="0">
              <a:solidFill>
                <a:schemeClr val="tx1"/>
              </a:solidFill>
            </a:rPr>
          </a:br>
          <a:r>
            <a:rPr lang="cs-CZ" sz="1800" b="1" dirty="0">
              <a:solidFill>
                <a:schemeClr val="tx1"/>
              </a:solidFill>
            </a:rPr>
            <a:t>1. června</a:t>
          </a:r>
        </a:p>
      </dgm:t>
    </dgm:pt>
    <dgm:pt modelId="{6633B517-64EE-470E-926F-FA8E779DDE91}" type="parTrans" cxnId="{C0C77349-F401-4F66-97BA-140C024A4559}">
      <dgm:prSet/>
      <dgm:spPr/>
      <dgm:t>
        <a:bodyPr/>
        <a:lstStyle/>
        <a:p>
          <a:endParaRPr lang="cs-CZ" sz="1800"/>
        </a:p>
      </dgm:t>
    </dgm:pt>
    <dgm:pt modelId="{FA588F77-19FC-4873-BA63-E276A4F1CF5E}" type="sibTrans" cxnId="{C0C77349-F401-4F66-97BA-140C024A4559}">
      <dgm:prSet/>
      <dgm:spPr/>
      <dgm:t>
        <a:bodyPr/>
        <a:lstStyle/>
        <a:p>
          <a:endParaRPr lang="cs-CZ" sz="1800"/>
        </a:p>
      </dgm:t>
    </dgm:pt>
    <dgm:pt modelId="{DF36705E-8173-48ED-8032-D2294EB3A23E}" type="pres">
      <dgm:prSet presAssocID="{3E3EA109-8C0C-4114-8F28-C78CF285F9C3}" presName="Name0" presStyleCnt="0">
        <dgm:presLayoutVars>
          <dgm:dir/>
          <dgm:resizeHandles val="exact"/>
        </dgm:presLayoutVars>
      </dgm:prSet>
      <dgm:spPr/>
    </dgm:pt>
    <dgm:pt modelId="{EAFBC422-DCE2-4D15-BF22-7A6E0B5CD642}" type="pres">
      <dgm:prSet presAssocID="{583AB4A5-3118-42E4-9859-B8C814CDFA2E}" presName="parTxOnly" presStyleLbl="node1" presStyleIdx="0" presStyleCnt="7">
        <dgm:presLayoutVars>
          <dgm:bulletEnabled val="1"/>
        </dgm:presLayoutVars>
      </dgm:prSet>
      <dgm:spPr/>
      <dgm:t>
        <a:bodyPr/>
        <a:lstStyle/>
        <a:p>
          <a:endParaRPr lang="cs-CZ"/>
        </a:p>
      </dgm:t>
    </dgm:pt>
    <dgm:pt modelId="{0AA9219D-6430-45DB-80FA-C6EDA9138AC1}" type="pres">
      <dgm:prSet presAssocID="{FA588F77-19FC-4873-BA63-E276A4F1CF5E}" presName="parSpace" presStyleCnt="0"/>
      <dgm:spPr/>
    </dgm:pt>
    <dgm:pt modelId="{497B3938-E558-4C3D-9F7B-D551F41E9D04}" type="pres">
      <dgm:prSet presAssocID="{69943A41-0711-40F1-AD65-C0B21652E226}" presName="parTxOnly" presStyleLbl="node1" presStyleIdx="1" presStyleCnt="7">
        <dgm:presLayoutVars>
          <dgm:bulletEnabled val="1"/>
        </dgm:presLayoutVars>
      </dgm:prSet>
      <dgm:spPr/>
      <dgm:t>
        <a:bodyPr/>
        <a:lstStyle/>
        <a:p>
          <a:endParaRPr lang="cs-CZ"/>
        </a:p>
      </dgm:t>
    </dgm:pt>
    <dgm:pt modelId="{D84B7E56-CA14-47D2-8F12-1CA2B263DE8C}" type="pres">
      <dgm:prSet presAssocID="{40D3820B-99D2-45BC-A77B-15F0B467CA75}" presName="parSpace" presStyleCnt="0"/>
      <dgm:spPr/>
    </dgm:pt>
    <dgm:pt modelId="{871267A2-9A07-409E-B174-EFD4C802E262}" type="pres">
      <dgm:prSet presAssocID="{3E7158C9-920A-43D1-8889-F2B97C6B1A40}" presName="parTxOnly" presStyleLbl="node1" presStyleIdx="2" presStyleCnt="7">
        <dgm:presLayoutVars>
          <dgm:bulletEnabled val="1"/>
        </dgm:presLayoutVars>
      </dgm:prSet>
      <dgm:spPr/>
      <dgm:t>
        <a:bodyPr/>
        <a:lstStyle/>
        <a:p>
          <a:endParaRPr lang="cs-CZ"/>
        </a:p>
      </dgm:t>
    </dgm:pt>
    <dgm:pt modelId="{2179C451-1865-4C2B-8BBE-ABE29240A4F9}" type="pres">
      <dgm:prSet presAssocID="{CA253567-3782-4656-8095-8F44425F9F81}" presName="parSpace" presStyleCnt="0"/>
      <dgm:spPr/>
    </dgm:pt>
    <dgm:pt modelId="{0681E6CE-8F44-4BB6-9BEB-1632C9A6A11E}" type="pres">
      <dgm:prSet presAssocID="{B84114BC-E45B-4656-9C52-844C9CFE7192}" presName="parTxOnly" presStyleLbl="node1" presStyleIdx="3" presStyleCnt="7">
        <dgm:presLayoutVars>
          <dgm:bulletEnabled val="1"/>
        </dgm:presLayoutVars>
      </dgm:prSet>
      <dgm:spPr/>
      <dgm:t>
        <a:bodyPr/>
        <a:lstStyle/>
        <a:p>
          <a:endParaRPr lang="cs-CZ"/>
        </a:p>
      </dgm:t>
    </dgm:pt>
    <dgm:pt modelId="{86C2A6FE-0279-43F3-BFE7-4D105C3FA6B8}" type="pres">
      <dgm:prSet presAssocID="{5DB785A0-8116-44D6-9D8A-05D86F51C6D6}" presName="parSpace" presStyleCnt="0"/>
      <dgm:spPr/>
    </dgm:pt>
    <dgm:pt modelId="{A470FA15-D875-4F6B-8DC0-F965C1905E20}" type="pres">
      <dgm:prSet presAssocID="{6FBB6A93-6F36-4BDF-A3F4-95C98CE18619}" presName="parTxOnly" presStyleLbl="node1" presStyleIdx="4" presStyleCnt="7">
        <dgm:presLayoutVars>
          <dgm:bulletEnabled val="1"/>
        </dgm:presLayoutVars>
      </dgm:prSet>
      <dgm:spPr/>
      <dgm:t>
        <a:bodyPr/>
        <a:lstStyle/>
        <a:p>
          <a:endParaRPr lang="cs-CZ"/>
        </a:p>
      </dgm:t>
    </dgm:pt>
    <dgm:pt modelId="{6F57CB32-76EA-48EF-9853-4921A01E2BED}" type="pres">
      <dgm:prSet presAssocID="{D91A3325-B3CC-4F8A-B563-116AB96DA875}" presName="parSpace" presStyleCnt="0"/>
      <dgm:spPr/>
    </dgm:pt>
    <dgm:pt modelId="{9365EA41-16AA-4541-B2F2-D75AEE599D6F}" type="pres">
      <dgm:prSet presAssocID="{1E0EE06B-BD70-4F91-9E61-47E347402C2D}" presName="parTxOnly" presStyleLbl="node1" presStyleIdx="5" presStyleCnt="7">
        <dgm:presLayoutVars>
          <dgm:bulletEnabled val="1"/>
        </dgm:presLayoutVars>
      </dgm:prSet>
      <dgm:spPr/>
      <dgm:t>
        <a:bodyPr/>
        <a:lstStyle/>
        <a:p>
          <a:endParaRPr lang="cs-CZ"/>
        </a:p>
      </dgm:t>
    </dgm:pt>
    <dgm:pt modelId="{F7235348-A5F7-4B13-8E7B-89349CEFAF78}" type="pres">
      <dgm:prSet presAssocID="{B3FD4FD2-9144-45C9-9E1F-751D142696F8}" presName="parSpace" presStyleCnt="0"/>
      <dgm:spPr/>
    </dgm:pt>
    <dgm:pt modelId="{59A0AE36-78BA-4790-827D-FF58950E02C8}" type="pres">
      <dgm:prSet presAssocID="{F7681944-70C5-436B-A701-87B4FFF0592A}" presName="parTxOnly" presStyleLbl="node1" presStyleIdx="6" presStyleCnt="7">
        <dgm:presLayoutVars>
          <dgm:bulletEnabled val="1"/>
        </dgm:presLayoutVars>
      </dgm:prSet>
      <dgm:spPr/>
      <dgm:t>
        <a:bodyPr/>
        <a:lstStyle/>
        <a:p>
          <a:endParaRPr lang="cs-CZ"/>
        </a:p>
      </dgm:t>
    </dgm:pt>
  </dgm:ptLst>
  <dgm:cxnLst>
    <dgm:cxn modelId="{B9410CA9-B7E2-421B-9604-7C5A84B0C2E4}" srcId="{3E3EA109-8C0C-4114-8F28-C78CF285F9C3}" destId="{B84114BC-E45B-4656-9C52-844C9CFE7192}" srcOrd="3" destOrd="0" parTransId="{4E536112-6FE2-47FE-94A1-6F8DACE485FC}" sibTransId="{5DB785A0-8116-44D6-9D8A-05D86F51C6D6}"/>
    <dgm:cxn modelId="{5965B749-894F-45C6-AB78-6B64B45930D6}" srcId="{3E3EA109-8C0C-4114-8F28-C78CF285F9C3}" destId="{6FBB6A93-6F36-4BDF-A3F4-95C98CE18619}" srcOrd="4" destOrd="0" parTransId="{E21D6ED1-2B64-476D-B044-4D86F588C580}" sibTransId="{D91A3325-B3CC-4F8A-B563-116AB96DA875}"/>
    <dgm:cxn modelId="{196AF8BF-6154-4B08-B0D6-ABE17FB127A4}" type="presOf" srcId="{1E0EE06B-BD70-4F91-9E61-47E347402C2D}" destId="{9365EA41-16AA-4541-B2F2-D75AEE599D6F}" srcOrd="0" destOrd="0" presId="urn:microsoft.com/office/officeart/2005/8/layout/hChevron3"/>
    <dgm:cxn modelId="{C7FD6D1D-E2C3-4A20-8842-D65E77C52932}" type="presOf" srcId="{F7681944-70C5-436B-A701-87B4FFF0592A}" destId="{59A0AE36-78BA-4790-827D-FF58950E02C8}" srcOrd="0" destOrd="0" presId="urn:microsoft.com/office/officeart/2005/8/layout/hChevron3"/>
    <dgm:cxn modelId="{0F8587A5-F6BF-4027-A727-64A8DF2B7313}" type="presOf" srcId="{B84114BC-E45B-4656-9C52-844C9CFE7192}" destId="{0681E6CE-8F44-4BB6-9BEB-1632C9A6A11E}" srcOrd="0" destOrd="0" presId="urn:microsoft.com/office/officeart/2005/8/layout/hChevron3"/>
    <dgm:cxn modelId="{C0C77349-F401-4F66-97BA-140C024A4559}" srcId="{3E3EA109-8C0C-4114-8F28-C78CF285F9C3}" destId="{583AB4A5-3118-42E4-9859-B8C814CDFA2E}" srcOrd="0" destOrd="0" parTransId="{6633B517-64EE-470E-926F-FA8E779DDE91}" sibTransId="{FA588F77-19FC-4873-BA63-E276A4F1CF5E}"/>
    <dgm:cxn modelId="{C616C3DE-188B-45AE-88A8-33F8AFC03BCF}" type="presOf" srcId="{583AB4A5-3118-42E4-9859-B8C814CDFA2E}" destId="{EAFBC422-DCE2-4D15-BF22-7A6E0B5CD642}" srcOrd="0" destOrd="0" presId="urn:microsoft.com/office/officeart/2005/8/layout/hChevron3"/>
    <dgm:cxn modelId="{E704BD4F-D150-4007-9C0F-E71AD019EA9F}" type="presOf" srcId="{69943A41-0711-40F1-AD65-C0B21652E226}" destId="{497B3938-E558-4C3D-9F7B-D551F41E9D04}" srcOrd="0" destOrd="0" presId="urn:microsoft.com/office/officeart/2005/8/layout/hChevron3"/>
    <dgm:cxn modelId="{6A192341-E3A9-4712-B2CC-B0789BAEAE79}" srcId="{3E3EA109-8C0C-4114-8F28-C78CF285F9C3}" destId="{F7681944-70C5-436B-A701-87B4FFF0592A}" srcOrd="6" destOrd="0" parTransId="{BC025DFA-7F5E-4AE6-8877-DE2692A3D619}" sibTransId="{61624966-0370-4CCB-9893-88B0D5567D0D}"/>
    <dgm:cxn modelId="{F338CF61-5151-4104-9958-F3D8293B44D4}" type="presOf" srcId="{3E3EA109-8C0C-4114-8F28-C78CF285F9C3}" destId="{DF36705E-8173-48ED-8032-D2294EB3A23E}" srcOrd="0" destOrd="0" presId="urn:microsoft.com/office/officeart/2005/8/layout/hChevron3"/>
    <dgm:cxn modelId="{3A9537B3-01AA-42F4-A70D-16ED3AD91449}" type="presOf" srcId="{3E7158C9-920A-43D1-8889-F2B97C6B1A40}" destId="{871267A2-9A07-409E-B174-EFD4C802E262}" srcOrd="0" destOrd="0" presId="urn:microsoft.com/office/officeart/2005/8/layout/hChevron3"/>
    <dgm:cxn modelId="{06271ABD-8B33-4B7F-B7DE-30366583DB49}" srcId="{3E3EA109-8C0C-4114-8F28-C78CF285F9C3}" destId="{69943A41-0711-40F1-AD65-C0B21652E226}" srcOrd="1" destOrd="0" parTransId="{2E582E72-943A-405D-86F3-1657A7D9BA51}" sibTransId="{40D3820B-99D2-45BC-A77B-15F0B467CA75}"/>
    <dgm:cxn modelId="{BCE9EC86-8069-400C-B029-7B49D6B15BCA}" srcId="{3E3EA109-8C0C-4114-8F28-C78CF285F9C3}" destId="{3E7158C9-920A-43D1-8889-F2B97C6B1A40}" srcOrd="2" destOrd="0" parTransId="{D9F5ECD7-16A6-417E-B458-55D3D1B8CE95}" sibTransId="{CA253567-3782-4656-8095-8F44425F9F81}"/>
    <dgm:cxn modelId="{986D3DFB-EFC0-47FA-AA71-DA86763F81A9}" type="presOf" srcId="{6FBB6A93-6F36-4BDF-A3F4-95C98CE18619}" destId="{A470FA15-D875-4F6B-8DC0-F965C1905E20}" srcOrd="0" destOrd="0" presId="urn:microsoft.com/office/officeart/2005/8/layout/hChevron3"/>
    <dgm:cxn modelId="{6A4F45C2-3F1C-4D64-9A9C-0D667DE4E170}" srcId="{3E3EA109-8C0C-4114-8F28-C78CF285F9C3}" destId="{1E0EE06B-BD70-4F91-9E61-47E347402C2D}" srcOrd="5" destOrd="0" parTransId="{A294D0BC-E231-49ED-A9A7-3D3A03FD4F81}" sibTransId="{B3FD4FD2-9144-45C9-9E1F-751D142696F8}"/>
    <dgm:cxn modelId="{F875F605-DA51-433F-9B29-FB89F9FAADD1}" type="presParOf" srcId="{DF36705E-8173-48ED-8032-D2294EB3A23E}" destId="{EAFBC422-DCE2-4D15-BF22-7A6E0B5CD642}" srcOrd="0" destOrd="0" presId="urn:microsoft.com/office/officeart/2005/8/layout/hChevron3"/>
    <dgm:cxn modelId="{BDD714DC-6C64-4C58-AF16-E1CAF0A679FD}" type="presParOf" srcId="{DF36705E-8173-48ED-8032-D2294EB3A23E}" destId="{0AA9219D-6430-45DB-80FA-C6EDA9138AC1}" srcOrd="1" destOrd="0" presId="urn:microsoft.com/office/officeart/2005/8/layout/hChevron3"/>
    <dgm:cxn modelId="{C3FBE016-059B-4E71-BBA8-1FC33C008E64}" type="presParOf" srcId="{DF36705E-8173-48ED-8032-D2294EB3A23E}" destId="{497B3938-E558-4C3D-9F7B-D551F41E9D04}" srcOrd="2" destOrd="0" presId="urn:microsoft.com/office/officeart/2005/8/layout/hChevron3"/>
    <dgm:cxn modelId="{7F716D08-BE39-4083-B657-276A476FEF4D}" type="presParOf" srcId="{DF36705E-8173-48ED-8032-D2294EB3A23E}" destId="{D84B7E56-CA14-47D2-8F12-1CA2B263DE8C}" srcOrd="3" destOrd="0" presId="urn:microsoft.com/office/officeart/2005/8/layout/hChevron3"/>
    <dgm:cxn modelId="{7C1AD7C8-C509-4CC2-8918-1B7130FA8E84}" type="presParOf" srcId="{DF36705E-8173-48ED-8032-D2294EB3A23E}" destId="{871267A2-9A07-409E-B174-EFD4C802E262}" srcOrd="4" destOrd="0" presId="urn:microsoft.com/office/officeart/2005/8/layout/hChevron3"/>
    <dgm:cxn modelId="{E3BE24F3-C3C5-4045-B5C8-D814E645419C}" type="presParOf" srcId="{DF36705E-8173-48ED-8032-D2294EB3A23E}" destId="{2179C451-1865-4C2B-8BBE-ABE29240A4F9}" srcOrd="5" destOrd="0" presId="urn:microsoft.com/office/officeart/2005/8/layout/hChevron3"/>
    <dgm:cxn modelId="{68070FEC-84EB-4A02-997D-13495301FAC0}" type="presParOf" srcId="{DF36705E-8173-48ED-8032-D2294EB3A23E}" destId="{0681E6CE-8F44-4BB6-9BEB-1632C9A6A11E}" srcOrd="6" destOrd="0" presId="urn:microsoft.com/office/officeart/2005/8/layout/hChevron3"/>
    <dgm:cxn modelId="{3A607433-87C0-4015-90C5-29DEA8A5B665}" type="presParOf" srcId="{DF36705E-8173-48ED-8032-D2294EB3A23E}" destId="{86C2A6FE-0279-43F3-BFE7-4D105C3FA6B8}" srcOrd="7" destOrd="0" presId="urn:microsoft.com/office/officeart/2005/8/layout/hChevron3"/>
    <dgm:cxn modelId="{19D8F98D-5612-444B-96D9-1880BD64282C}" type="presParOf" srcId="{DF36705E-8173-48ED-8032-D2294EB3A23E}" destId="{A470FA15-D875-4F6B-8DC0-F965C1905E20}" srcOrd="8" destOrd="0" presId="urn:microsoft.com/office/officeart/2005/8/layout/hChevron3"/>
    <dgm:cxn modelId="{DAFAA245-C8B0-4A6D-B985-FBDB4F84F0C9}" type="presParOf" srcId="{DF36705E-8173-48ED-8032-D2294EB3A23E}" destId="{6F57CB32-76EA-48EF-9853-4921A01E2BED}" srcOrd="9" destOrd="0" presId="urn:microsoft.com/office/officeart/2005/8/layout/hChevron3"/>
    <dgm:cxn modelId="{05284E28-300D-468E-AFB0-698ECECF970E}" type="presParOf" srcId="{DF36705E-8173-48ED-8032-D2294EB3A23E}" destId="{9365EA41-16AA-4541-B2F2-D75AEE599D6F}" srcOrd="10" destOrd="0" presId="urn:microsoft.com/office/officeart/2005/8/layout/hChevron3"/>
    <dgm:cxn modelId="{92B783D2-B0A4-4AD0-8BFD-0AC5BA6AAD98}" type="presParOf" srcId="{DF36705E-8173-48ED-8032-D2294EB3A23E}" destId="{F7235348-A5F7-4B13-8E7B-89349CEFAF78}" srcOrd="11" destOrd="0" presId="urn:microsoft.com/office/officeart/2005/8/layout/hChevron3"/>
    <dgm:cxn modelId="{7D708C9E-ED33-424C-97B8-B3D92FBDD683}" type="presParOf" srcId="{DF36705E-8173-48ED-8032-D2294EB3A23E}" destId="{59A0AE36-78BA-4790-827D-FF58950E02C8}" srcOrd="1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EED08-29D6-4D75-9553-5A553E4C9D34}">
      <dsp:nvSpPr>
        <dsp:cNvPr id="0" name=""/>
        <dsp:cNvSpPr/>
      </dsp:nvSpPr>
      <dsp:spPr>
        <a:xfrm>
          <a:off x="1540" y="202164"/>
          <a:ext cx="1812503" cy="725001"/>
        </a:xfrm>
        <a:prstGeom prst="homePlat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Pondělí </a:t>
          </a:r>
          <a:br>
            <a:rPr lang="cs-CZ" sz="1800" b="1" kern="1200" dirty="0">
              <a:solidFill>
                <a:schemeClr val="tx1"/>
              </a:solidFill>
            </a:rPr>
          </a:br>
          <a:r>
            <a:rPr lang="cs-CZ" sz="1800" b="1" kern="1200" dirty="0">
              <a:solidFill>
                <a:schemeClr val="tx1"/>
              </a:solidFill>
            </a:rPr>
            <a:t>8. června</a:t>
          </a:r>
        </a:p>
      </dsp:txBody>
      <dsp:txXfrm>
        <a:off x="1540" y="202164"/>
        <a:ext cx="1631253" cy="725001"/>
      </dsp:txXfrm>
    </dsp:sp>
    <dsp:sp modelId="{4C0022CC-A862-47D2-8CEE-2EAD8C0044BB}">
      <dsp:nvSpPr>
        <dsp:cNvPr id="0" name=""/>
        <dsp:cNvSpPr/>
      </dsp:nvSpPr>
      <dsp:spPr>
        <a:xfrm>
          <a:off x="1451543" y="202164"/>
          <a:ext cx="1812503" cy="725001"/>
        </a:xfrm>
        <a:prstGeom prst="chevron">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Úterý </a:t>
          </a:r>
          <a:br>
            <a:rPr lang="cs-CZ" sz="1800" b="1" kern="1200" dirty="0">
              <a:solidFill>
                <a:schemeClr val="tx1"/>
              </a:solidFill>
            </a:rPr>
          </a:br>
          <a:r>
            <a:rPr lang="cs-CZ" sz="1800" b="1" kern="1200" dirty="0">
              <a:solidFill>
                <a:schemeClr val="tx1"/>
              </a:solidFill>
            </a:rPr>
            <a:t>9. června</a:t>
          </a:r>
        </a:p>
      </dsp:txBody>
      <dsp:txXfrm>
        <a:off x="1814044" y="202164"/>
        <a:ext cx="1087502" cy="725001"/>
      </dsp:txXfrm>
    </dsp:sp>
    <dsp:sp modelId="{871267A2-9A07-409E-B174-EFD4C802E262}">
      <dsp:nvSpPr>
        <dsp:cNvPr id="0" name=""/>
        <dsp:cNvSpPr/>
      </dsp:nvSpPr>
      <dsp:spPr>
        <a:xfrm>
          <a:off x="2901545"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Středa </a:t>
          </a:r>
          <a:br>
            <a:rPr lang="cs-CZ" sz="1800" kern="1200" dirty="0"/>
          </a:br>
          <a:r>
            <a:rPr lang="cs-CZ" sz="1800" kern="1200" dirty="0"/>
            <a:t>10. června</a:t>
          </a:r>
        </a:p>
      </dsp:txBody>
      <dsp:txXfrm>
        <a:off x="3264046" y="202164"/>
        <a:ext cx="1087502" cy="725001"/>
      </dsp:txXfrm>
    </dsp:sp>
    <dsp:sp modelId="{0681E6CE-8F44-4BB6-9BEB-1632C9A6A11E}">
      <dsp:nvSpPr>
        <dsp:cNvPr id="0" name=""/>
        <dsp:cNvSpPr/>
      </dsp:nvSpPr>
      <dsp:spPr>
        <a:xfrm>
          <a:off x="4351548"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Čtvrtek </a:t>
          </a:r>
          <a:br>
            <a:rPr lang="cs-CZ" sz="1800" kern="1200" dirty="0"/>
          </a:br>
          <a:r>
            <a:rPr lang="cs-CZ" sz="1800" kern="1200" dirty="0"/>
            <a:t>11. června</a:t>
          </a:r>
        </a:p>
      </dsp:txBody>
      <dsp:txXfrm>
        <a:off x="4714049" y="202164"/>
        <a:ext cx="1087502" cy="725001"/>
      </dsp:txXfrm>
    </dsp:sp>
    <dsp:sp modelId="{A470FA15-D875-4F6B-8DC0-F965C1905E20}">
      <dsp:nvSpPr>
        <dsp:cNvPr id="0" name=""/>
        <dsp:cNvSpPr/>
      </dsp:nvSpPr>
      <dsp:spPr>
        <a:xfrm>
          <a:off x="5801550"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Pátek </a:t>
          </a:r>
          <a:br>
            <a:rPr lang="cs-CZ" sz="1800" kern="1200" dirty="0"/>
          </a:br>
          <a:r>
            <a:rPr lang="cs-CZ" sz="1800" kern="1200" dirty="0"/>
            <a:t>12. června</a:t>
          </a:r>
        </a:p>
      </dsp:txBody>
      <dsp:txXfrm>
        <a:off x="6164051" y="202164"/>
        <a:ext cx="1087502" cy="725001"/>
      </dsp:txXfrm>
    </dsp:sp>
    <dsp:sp modelId="{9365EA41-16AA-4541-B2F2-D75AEE599D6F}">
      <dsp:nvSpPr>
        <dsp:cNvPr id="0" name=""/>
        <dsp:cNvSpPr/>
      </dsp:nvSpPr>
      <dsp:spPr>
        <a:xfrm>
          <a:off x="7251553"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Sobota </a:t>
          </a:r>
          <a:br>
            <a:rPr lang="cs-CZ" sz="1800" kern="1200" dirty="0"/>
          </a:br>
          <a:r>
            <a:rPr lang="cs-CZ" sz="1800" kern="1200" dirty="0"/>
            <a:t>13. června</a:t>
          </a:r>
        </a:p>
      </dsp:txBody>
      <dsp:txXfrm>
        <a:off x="7614054" y="202164"/>
        <a:ext cx="1087502" cy="725001"/>
      </dsp:txXfrm>
    </dsp:sp>
    <dsp:sp modelId="{59A0AE36-78BA-4790-827D-FF58950E02C8}">
      <dsp:nvSpPr>
        <dsp:cNvPr id="0" name=""/>
        <dsp:cNvSpPr/>
      </dsp:nvSpPr>
      <dsp:spPr>
        <a:xfrm>
          <a:off x="8701556"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Neděle 14. června</a:t>
          </a:r>
        </a:p>
      </dsp:txBody>
      <dsp:txXfrm>
        <a:off x="9064057" y="202164"/>
        <a:ext cx="1087502" cy="725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BC422-DCE2-4D15-BF22-7A6E0B5CD642}">
      <dsp:nvSpPr>
        <dsp:cNvPr id="0" name=""/>
        <dsp:cNvSpPr/>
      </dsp:nvSpPr>
      <dsp:spPr>
        <a:xfrm>
          <a:off x="1540" y="202164"/>
          <a:ext cx="1812503" cy="72500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pPr>
          <a:r>
            <a:rPr lang="cs-CZ" sz="1800" kern="1200" dirty="0"/>
            <a:t>Pondělí </a:t>
          </a:r>
          <a:br>
            <a:rPr lang="cs-CZ" sz="1800" kern="1200" dirty="0"/>
          </a:br>
          <a:r>
            <a:rPr lang="cs-CZ" sz="1800" kern="1200" dirty="0"/>
            <a:t>1. června</a:t>
          </a:r>
        </a:p>
      </dsp:txBody>
      <dsp:txXfrm>
        <a:off x="1540" y="202164"/>
        <a:ext cx="1631253" cy="725001"/>
      </dsp:txXfrm>
    </dsp:sp>
    <dsp:sp modelId="{497B3938-E558-4C3D-9F7B-D551F41E9D04}">
      <dsp:nvSpPr>
        <dsp:cNvPr id="0" name=""/>
        <dsp:cNvSpPr/>
      </dsp:nvSpPr>
      <dsp:spPr>
        <a:xfrm>
          <a:off x="1451543"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Úterý </a:t>
          </a:r>
          <a:br>
            <a:rPr lang="cs-CZ" sz="1800" kern="1200" dirty="0"/>
          </a:br>
          <a:r>
            <a:rPr lang="cs-CZ" sz="1800" kern="1200" dirty="0"/>
            <a:t>2. června</a:t>
          </a:r>
        </a:p>
      </dsp:txBody>
      <dsp:txXfrm>
        <a:off x="1814044" y="202164"/>
        <a:ext cx="1087502" cy="725001"/>
      </dsp:txXfrm>
    </dsp:sp>
    <dsp:sp modelId="{871267A2-9A07-409E-B174-EFD4C802E262}">
      <dsp:nvSpPr>
        <dsp:cNvPr id="0" name=""/>
        <dsp:cNvSpPr/>
      </dsp:nvSpPr>
      <dsp:spPr>
        <a:xfrm>
          <a:off x="2901545" y="202164"/>
          <a:ext cx="1812503" cy="725001"/>
        </a:xfrm>
        <a:prstGeom prst="chevron">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Středa </a:t>
          </a:r>
          <a:br>
            <a:rPr lang="cs-CZ" sz="1800" b="1" kern="1200" dirty="0">
              <a:solidFill>
                <a:schemeClr val="tx1"/>
              </a:solidFill>
            </a:rPr>
          </a:br>
          <a:r>
            <a:rPr lang="cs-CZ" sz="1800" b="1" kern="1200" dirty="0">
              <a:solidFill>
                <a:schemeClr val="tx1"/>
              </a:solidFill>
            </a:rPr>
            <a:t>3. června</a:t>
          </a:r>
        </a:p>
      </dsp:txBody>
      <dsp:txXfrm>
        <a:off x="3264046" y="202164"/>
        <a:ext cx="1087502" cy="725001"/>
      </dsp:txXfrm>
    </dsp:sp>
    <dsp:sp modelId="{0681E6CE-8F44-4BB6-9BEB-1632C9A6A11E}">
      <dsp:nvSpPr>
        <dsp:cNvPr id="0" name=""/>
        <dsp:cNvSpPr/>
      </dsp:nvSpPr>
      <dsp:spPr>
        <a:xfrm>
          <a:off x="4351548" y="202164"/>
          <a:ext cx="1812503" cy="725001"/>
        </a:xfrm>
        <a:prstGeom prst="chevron">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Čtvrtek </a:t>
          </a:r>
          <a:br>
            <a:rPr lang="cs-CZ" sz="1800" b="1" kern="1200" dirty="0">
              <a:solidFill>
                <a:schemeClr val="tx1"/>
              </a:solidFill>
            </a:rPr>
          </a:br>
          <a:r>
            <a:rPr lang="cs-CZ" sz="1800" b="1" kern="1200" dirty="0">
              <a:solidFill>
                <a:schemeClr val="tx1"/>
              </a:solidFill>
            </a:rPr>
            <a:t>4. června</a:t>
          </a:r>
        </a:p>
      </dsp:txBody>
      <dsp:txXfrm>
        <a:off x="4714049" y="202164"/>
        <a:ext cx="1087502" cy="725001"/>
      </dsp:txXfrm>
    </dsp:sp>
    <dsp:sp modelId="{A470FA15-D875-4F6B-8DC0-F965C1905E20}">
      <dsp:nvSpPr>
        <dsp:cNvPr id="0" name=""/>
        <dsp:cNvSpPr/>
      </dsp:nvSpPr>
      <dsp:spPr>
        <a:xfrm>
          <a:off x="5801550" y="202164"/>
          <a:ext cx="1812503" cy="725001"/>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Pátek </a:t>
          </a:r>
          <a:br>
            <a:rPr lang="cs-CZ" sz="1800" b="1" kern="1200" dirty="0">
              <a:solidFill>
                <a:schemeClr val="tx1"/>
              </a:solidFill>
            </a:rPr>
          </a:br>
          <a:r>
            <a:rPr lang="cs-CZ" sz="1800" b="1" kern="1200" dirty="0">
              <a:solidFill>
                <a:schemeClr val="tx1"/>
              </a:solidFill>
            </a:rPr>
            <a:t>5. června</a:t>
          </a:r>
        </a:p>
      </dsp:txBody>
      <dsp:txXfrm>
        <a:off x="6164051" y="202164"/>
        <a:ext cx="1087502" cy="725001"/>
      </dsp:txXfrm>
    </dsp:sp>
    <dsp:sp modelId="{9365EA41-16AA-4541-B2F2-D75AEE599D6F}">
      <dsp:nvSpPr>
        <dsp:cNvPr id="0" name=""/>
        <dsp:cNvSpPr/>
      </dsp:nvSpPr>
      <dsp:spPr>
        <a:xfrm>
          <a:off x="7251553" y="202164"/>
          <a:ext cx="1812503" cy="725001"/>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Sobota </a:t>
          </a:r>
          <a:br>
            <a:rPr lang="cs-CZ" sz="1800" b="1" kern="1200" dirty="0">
              <a:solidFill>
                <a:schemeClr val="tx1"/>
              </a:solidFill>
            </a:rPr>
          </a:br>
          <a:r>
            <a:rPr lang="cs-CZ" sz="1800" b="1" kern="1200" dirty="0">
              <a:solidFill>
                <a:schemeClr val="tx1"/>
              </a:solidFill>
            </a:rPr>
            <a:t>6. června</a:t>
          </a:r>
        </a:p>
      </dsp:txBody>
      <dsp:txXfrm>
        <a:off x="7614054" y="202164"/>
        <a:ext cx="1087502" cy="725001"/>
      </dsp:txXfrm>
    </dsp:sp>
    <dsp:sp modelId="{59A0AE36-78BA-4790-827D-FF58950E02C8}">
      <dsp:nvSpPr>
        <dsp:cNvPr id="0" name=""/>
        <dsp:cNvSpPr/>
      </dsp:nvSpPr>
      <dsp:spPr>
        <a:xfrm>
          <a:off x="8701556" y="202164"/>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Neděle </a:t>
          </a:r>
          <a:br>
            <a:rPr lang="cs-CZ" sz="1800" kern="1200" dirty="0"/>
          </a:br>
          <a:r>
            <a:rPr lang="cs-CZ" sz="1800" kern="1200" dirty="0"/>
            <a:t>7. června</a:t>
          </a:r>
        </a:p>
      </dsp:txBody>
      <dsp:txXfrm>
        <a:off x="9064057" y="202164"/>
        <a:ext cx="1087502" cy="7250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2973B-E98C-445D-B466-FA6AC4AD6CF4}">
      <dsp:nvSpPr>
        <dsp:cNvPr id="0" name=""/>
        <dsp:cNvSpPr/>
      </dsp:nvSpPr>
      <dsp:spPr>
        <a:xfrm>
          <a:off x="1540" y="48737"/>
          <a:ext cx="1812503" cy="725001"/>
        </a:xfrm>
        <a:prstGeom prst="homePlat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Pondělí </a:t>
          </a:r>
          <a:br>
            <a:rPr lang="cs-CZ" sz="1800" b="1" kern="1200" dirty="0">
              <a:solidFill>
                <a:schemeClr val="tx1"/>
              </a:solidFill>
            </a:rPr>
          </a:br>
          <a:r>
            <a:rPr lang="cs-CZ" sz="1800" b="1" kern="1200" dirty="0">
              <a:solidFill>
                <a:schemeClr val="tx1"/>
              </a:solidFill>
            </a:rPr>
            <a:t>25. května</a:t>
          </a:r>
        </a:p>
      </dsp:txBody>
      <dsp:txXfrm>
        <a:off x="1540" y="48737"/>
        <a:ext cx="1631253" cy="725001"/>
      </dsp:txXfrm>
    </dsp:sp>
    <dsp:sp modelId="{AB869495-984C-450A-9232-37D4256E86B6}">
      <dsp:nvSpPr>
        <dsp:cNvPr id="0" name=""/>
        <dsp:cNvSpPr/>
      </dsp:nvSpPr>
      <dsp:spPr>
        <a:xfrm>
          <a:off x="1451543" y="48737"/>
          <a:ext cx="1812503" cy="725001"/>
        </a:xfrm>
        <a:prstGeom prst="chevron">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Úterý </a:t>
          </a:r>
          <a:br>
            <a:rPr lang="cs-CZ" sz="1800" b="1" kern="1200" dirty="0">
              <a:solidFill>
                <a:schemeClr val="tx1"/>
              </a:solidFill>
            </a:rPr>
          </a:br>
          <a:r>
            <a:rPr lang="cs-CZ" sz="1800" b="1" kern="1200" dirty="0">
              <a:solidFill>
                <a:schemeClr val="tx1"/>
              </a:solidFill>
            </a:rPr>
            <a:t>26. května </a:t>
          </a:r>
        </a:p>
      </dsp:txBody>
      <dsp:txXfrm>
        <a:off x="1814044" y="48737"/>
        <a:ext cx="1087502" cy="725001"/>
      </dsp:txXfrm>
    </dsp:sp>
    <dsp:sp modelId="{871267A2-9A07-409E-B174-EFD4C802E262}">
      <dsp:nvSpPr>
        <dsp:cNvPr id="0" name=""/>
        <dsp:cNvSpPr/>
      </dsp:nvSpPr>
      <dsp:spPr>
        <a:xfrm>
          <a:off x="2901545" y="48737"/>
          <a:ext cx="1812503" cy="725001"/>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Středa </a:t>
          </a:r>
          <a:br>
            <a:rPr lang="cs-CZ" sz="1800" b="1" kern="1200" dirty="0">
              <a:solidFill>
                <a:schemeClr val="tx1"/>
              </a:solidFill>
            </a:rPr>
          </a:br>
          <a:r>
            <a:rPr lang="cs-CZ" sz="1800" b="1" kern="1200" dirty="0">
              <a:solidFill>
                <a:schemeClr val="tx1"/>
              </a:solidFill>
            </a:rPr>
            <a:t>27. května</a:t>
          </a:r>
        </a:p>
      </dsp:txBody>
      <dsp:txXfrm>
        <a:off x="3264046" y="48737"/>
        <a:ext cx="1087502" cy="725001"/>
      </dsp:txXfrm>
    </dsp:sp>
    <dsp:sp modelId="{0681E6CE-8F44-4BB6-9BEB-1632C9A6A11E}">
      <dsp:nvSpPr>
        <dsp:cNvPr id="0" name=""/>
        <dsp:cNvSpPr/>
      </dsp:nvSpPr>
      <dsp:spPr>
        <a:xfrm>
          <a:off x="4351548" y="48737"/>
          <a:ext cx="1812503" cy="725001"/>
        </a:xfrm>
        <a:prstGeom prst="chevr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b="1" kern="1200" dirty="0">
              <a:solidFill>
                <a:schemeClr val="tx1"/>
              </a:solidFill>
            </a:rPr>
            <a:t>Čtvrtek </a:t>
          </a:r>
          <a:br>
            <a:rPr lang="cs-CZ" sz="1800" b="1" kern="1200" dirty="0">
              <a:solidFill>
                <a:schemeClr val="tx1"/>
              </a:solidFill>
            </a:rPr>
          </a:br>
          <a:r>
            <a:rPr lang="cs-CZ" sz="1800" b="1" kern="1200" dirty="0">
              <a:solidFill>
                <a:schemeClr val="tx1"/>
              </a:solidFill>
            </a:rPr>
            <a:t>28. května</a:t>
          </a:r>
        </a:p>
      </dsp:txBody>
      <dsp:txXfrm>
        <a:off x="4714049" y="48737"/>
        <a:ext cx="1087502" cy="725001"/>
      </dsp:txXfrm>
    </dsp:sp>
    <dsp:sp modelId="{A470FA15-D875-4F6B-8DC0-F965C1905E20}">
      <dsp:nvSpPr>
        <dsp:cNvPr id="0" name=""/>
        <dsp:cNvSpPr/>
      </dsp:nvSpPr>
      <dsp:spPr>
        <a:xfrm>
          <a:off x="5801550" y="48737"/>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Pátek </a:t>
          </a:r>
          <a:br>
            <a:rPr lang="cs-CZ" sz="1800" kern="1200" dirty="0"/>
          </a:br>
          <a:r>
            <a:rPr lang="cs-CZ" sz="1800" kern="1200" dirty="0"/>
            <a:t>29. května</a:t>
          </a:r>
        </a:p>
      </dsp:txBody>
      <dsp:txXfrm>
        <a:off x="6164051" y="48737"/>
        <a:ext cx="1087502" cy="725001"/>
      </dsp:txXfrm>
    </dsp:sp>
    <dsp:sp modelId="{9365EA41-16AA-4541-B2F2-D75AEE599D6F}">
      <dsp:nvSpPr>
        <dsp:cNvPr id="0" name=""/>
        <dsp:cNvSpPr/>
      </dsp:nvSpPr>
      <dsp:spPr>
        <a:xfrm>
          <a:off x="7251553" y="48737"/>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Sobota </a:t>
          </a:r>
          <a:br>
            <a:rPr lang="cs-CZ" sz="1800" kern="1200" dirty="0"/>
          </a:br>
          <a:r>
            <a:rPr lang="cs-CZ" sz="1800" kern="1200" dirty="0"/>
            <a:t>30. května</a:t>
          </a:r>
        </a:p>
      </dsp:txBody>
      <dsp:txXfrm>
        <a:off x="7614054" y="48737"/>
        <a:ext cx="1087502" cy="725001"/>
      </dsp:txXfrm>
    </dsp:sp>
    <dsp:sp modelId="{59A0AE36-78BA-4790-827D-FF58950E02C8}">
      <dsp:nvSpPr>
        <dsp:cNvPr id="0" name=""/>
        <dsp:cNvSpPr/>
      </dsp:nvSpPr>
      <dsp:spPr>
        <a:xfrm>
          <a:off x="8701556" y="48737"/>
          <a:ext cx="1812503" cy="7250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cs-CZ" sz="1800" kern="1200" dirty="0"/>
            <a:t>Neděle 31. května</a:t>
          </a:r>
        </a:p>
      </dsp:txBody>
      <dsp:txXfrm>
        <a:off x="9064057" y="48737"/>
        <a:ext cx="1087502" cy="7250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9FFFE37-5B72-41CD-A3D0-D4A2922361B1}" type="datetimeFigureOut">
              <a:rPr lang="cs-CZ" smtClean="0"/>
              <a:t>18.05.2020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B951891-3EBD-45A6-8A7F-A43C96ABE344}" type="slidenum">
              <a:rPr lang="cs-CZ" smtClean="0"/>
              <a:t>‹#›</a:t>
            </a:fld>
            <a:endParaRPr lang="cs-CZ"/>
          </a:p>
        </p:txBody>
      </p:sp>
    </p:spTree>
    <p:extLst>
      <p:ext uri="{BB962C8B-B14F-4D97-AF65-F5344CB8AC3E}">
        <p14:creationId xmlns:p14="http://schemas.microsoft.com/office/powerpoint/2010/main" val="1921089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F2C9A5B-1EE5-41B1-A14D-0086EB452C30}" type="datetimeFigureOut">
              <a:rPr lang="cs-CZ" smtClean="0"/>
              <a:t>18.05.2020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375547-E490-4E46-896A-3B9E014CC759}" type="slidenum">
              <a:rPr lang="cs-CZ" smtClean="0"/>
              <a:t>‹#›</a:t>
            </a:fld>
            <a:endParaRPr lang="cs-CZ"/>
          </a:p>
        </p:txBody>
      </p:sp>
    </p:spTree>
    <p:extLst>
      <p:ext uri="{BB962C8B-B14F-4D97-AF65-F5344CB8AC3E}">
        <p14:creationId xmlns:p14="http://schemas.microsoft.com/office/powerpoint/2010/main" val="1883962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68000" y="1224000"/>
            <a:ext cx="7824000" cy="1522800"/>
          </a:xfrm>
        </p:spPr>
        <p:txBody>
          <a:bodyPr lIns="0" tIns="0" rIns="0" bIns="0" anchor="b">
            <a:noAutofit/>
          </a:bodyPr>
          <a:lstStyle>
            <a:lvl1pPr algn="l">
              <a:defRPr sz="3400" cap="small" baseline="0">
                <a:solidFill>
                  <a:srgbClr val="87888A"/>
                </a:solidFill>
                <a:latin typeface="Calibri" panose="020F0502020204030204" pitchFamily="34" charset="0"/>
              </a:defRPr>
            </a:lvl1pPr>
          </a:lstStyle>
          <a:p>
            <a:r>
              <a:rPr lang="cs-CZ" dirty="0"/>
              <a:t>Změny financování </a:t>
            </a:r>
            <a:br>
              <a:rPr lang="cs-CZ" dirty="0"/>
            </a:br>
            <a:r>
              <a:rPr lang="cs-CZ" dirty="0"/>
              <a:t>regionálního školství</a:t>
            </a:r>
          </a:p>
        </p:txBody>
      </p:sp>
      <p:sp>
        <p:nvSpPr>
          <p:cNvPr id="3" name="Podnadpis 2"/>
          <p:cNvSpPr>
            <a:spLocks noGrp="1"/>
          </p:cNvSpPr>
          <p:nvPr>
            <p:ph type="subTitle" idx="1"/>
          </p:nvPr>
        </p:nvSpPr>
        <p:spPr>
          <a:xfrm>
            <a:off x="768000" y="6022800"/>
            <a:ext cx="5181696" cy="415200"/>
          </a:xfrm>
        </p:spPr>
        <p:txBody>
          <a:bodyPr lIns="0" tIns="0" rIns="0" bIns="0"/>
          <a:lstStyle>
            <a:lvl1pPr marL="0" indent="0" algn="l">
              <a:lnSpc>
                <a:spcPct val="100000"/>
              </a:lnSpc>
              <a:spcBef>
                <a:spcPts val="0"/>
              </a:spcBef>
              <a:buNone/>
              <a:defRPr sz="1600" cap="small" baseline="0">
                <a:solidFill>
                  <a:srgbClr val="87888A"/>
                </a:solidFill>
                <a:latin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Tree>
    <p:extLst>
      <p:ext uri="{BB962C8B-B14F-4D97-AF65-F5344CB8AC3E}">
        <p14:creationId xmlns:p14="http://schemas.microsoft.com/office/powerpoint/2010/main" val="159238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dirty="0"/>
              <a:t>Aktuální stav přípravy změny financování </a:t>
            </a:r>
            <a:r>
              <a:rPr lang="cs-CZ" dirty="0" err="1"/>
              <a:t>RgŠ</a:t>
            </a:r>
            <a:endParaRPr lang="cs-CZ" dirty="0"/>
          </a:p>
        </p:txBody>
      </p:sp>
      <p:sp>
        <p:nvSpPr>
          <p:cNvPr id="3" name="Zástupný symbol pro obsah 2"/>
          <p:cNvSpPr>
            <a:spLocks noGrp="1"/>
          </p:cNvSpPr>
          <p:nvPr>
            <p:ph idx="1" hasCustomPrompt="1"/>
          </p:nvPr>
        </p:nvSpPr>
        <p:spPr>
          <a:xfrm>
            <a:off x="729599" y="1825625"/>
            <a:ext cx="10515600" cy="4351338"/>
          </a:xfrm>
        </p:spPr>
        <p:txBody>
          <a:bodyPr>
            <a:noAutofit/>
          </a:bodyPr>
          <a:lstStyle>
            <a:lvl1pPr>
              <a:defRPr/>
            </a:lvl1pPr>
            <a:lvl2pPr marL="108000" indent="0">
              <a:buNone/>
              <a:defRPr/>
            </a:lvl2pPr>
            <a:lvl3pPr marL="612000" indent="-180000">
              <a:defRPr/>
            </a:lvl3pPr>
            <a:lvl4pPr>
              <a:defRPr lang="cs-CZ" sz="1900" kern="1200" baseline="0" dirty="0" smtClean="0">
                <a:solidFill>
                  <a:schemeClr val="tx1"/>
                </a:solidFill>
                <a:latin typeface="Calibri Light" panose="020F0302020204030204" pitchFamily="34" charset="0"/>
                <a:ea typeface="+mn-ea"/>
                <a:cs typeface="+mn-cs"/>
              </a:defRPr>
            </a:lvl4pPr>
            <a:lvl5pPr marL="432000" indent="0">
              <a:buFont typeface="Arial" panose="020B0604020202020204" pitchFamily="34" charset="0"/>
              <a:buNone/>
              <a:defRPr baseline="0"/>
            </a:lvl5pPr>
            <a:lvl6pPr marL="1260000">
              <a:defRPr lang="cs-CZ" sz="1900" b="0" kern="1200" dirty="0" smtClean="0">
                <a:solidFill>
                  <a:schemeClr val="tx1"/>
                </a:solidFill>
                <a:latin typeface="+mj-lt"/>
                <a:ea typeface="+mn-ea"/>
                <a:cs typeface="+mn-cs"/>
              </a:defRPr>
            </a:lvl6pPr>
          </a:lstStyle>
          <a:p>
            <a:pPr lvl="0"/>
            <a:r>
              <a:rPr lang="cs-CZ" dirty="0"/>
              <a:t>zákon č. 167/2018 Sb. posunul účinnost změny financování o 1 rok, </a:t>
            </a:r>
            <a:br>
              <a:rPr lang="cs-CZ" dirty="0"/>
            </a:br>
            <a:r>
              <a:rPr lang="cs-CZ" dirty="0"/>
              <a:t>tj. na 1. ledna 2020</a:t>
            </a:r>
          </a:p>
          <a:p>
            <a:pPr lvl="0"/>
            <a:r>
              <a:rPr lang="cs-CZ" dirty="0"/>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dirty="0"/>
              <a:t>financování jako doposud (republikové a krajské normativy)</a:t>
            </a:r>
          </a:p>
          <a:p>
            <a:pPr lvl="3"/>
            <a:r>
              <a:rPr lang="cs-CZ" dirty="0"/>
              <a:t>doplněny 3 nové jednoroční rozvojové programy:</a:t>
            </a:r>
          </a:p>
          <a:p>
            <a:pPr lvl="4"/>
            <a:r>
              <a:rPr lang="cs-CZ" dirty="0"/>
              <a:t>	od 1. 1. 2019</a:t>
            </a:r>
          </a:p>
          <a:p>
            <a:pPr lvl="5"/>
            <a:r>
              <a:rPr lang="cs-CZ" dirty="0"/>
              <a:t>RP na vyrovnávání mezikrajových rozdílů v odměňování pedagogů </a:t>
            </a:r>
            <a:br>
              <a:rPr lang="cs-CZ" dirty="0"/>
            </a:br>
            <a:r>
              <a:rPr lang="cs-CZ" dirty="0"/>
              <a:t>v MŠ, ZŠ, ŠD a SŠ – peníze jsou již na školách </a:t>
            </a:r>
          </a:p>
          <a:p>
            <a:pPr lvl="5"/>
            <a:r>
              <a:rPr lang="cs-CZ" dirty="0"/>
              <a:t>RP pro MŠ (překryv a rozšíření provozu MŠ)</a:t>
            </a:r>
          </a:p>
          <a:p>
            <a:pPr lvl="4"/>
            <a:r>
              <a:rPr lang="cs-CZ" dirty="0"/>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dirty="0"/>
              <a:t>RP pro ZŠ a SŠ na zohlednění náběhu </a:t>
            </a:r>
            <a:r>
              <a:rPr lang="cs-CZ" dirty="0" err="1"/>
              <a:t>PHmax</a:t>
            </a:r>
            <a:endParaRPr lang="cs-CZ" dirty="0"/>
          </a:p>
          <a:p>
            <a:pPr lvl="2"/>
            <a:endParaRPr lang="cs-CZ" dirty="0"/>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dirty="0"/>
          </a:p>
        </p:txBody>
      </p:sp>
    </p:spTree>
    <p:extLst>
      <p:ext uri="{BB962C8B-B14F-4D97-AF65-F5344CB8AC3E}">
        <p14:creationId xmlns:p14="http://schemas.microsoft.com/office/powerpoint/2010/main" val="2942523704"/>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2" name="Nadpis 1"/>
          <p:cNvSpPr>
            <a:spLocks noGrp="1"/>
          </p:cNvSpPr>
          <p:nvPr>
            <p:ph type="title"/>
          </p:nvPr>
        </p:nvSpPr>
        <p:spPr>
          <a:xfrm>
            <a:off x="719667" y="944564"/>
            <a:ext cx="10515600" cy="609917"/>
          </a:xfrm>
        </p:spPr>
        <p:txBody>
          <a:bodyPr anchor="t" anchorCtr="0">
            <a:noAutofit/>
          </a:bodyPr>
          <a:lstStyle>
            <a:lvl1pPr>
              <a:lnSpc>
                <a:spcPct val="100000"/>
              </a:lnSpc>
              <a:defRPr sz="2100" baseline="0"/>
            </a:lvl1pPr>
          </a:lstStyle>
          <a:p>
            <a:r>
              <a:rPr lang="cs-CZ" dirty="0"/>
              <a:t>Kliknutím lze upravit styl.</a:t>
            </a:r>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a:p>
        </p:txBody>
      </p:sp>
      <p:graphicFrame>
        <p:nvGraphicFramePr>
          <p:cNvPr id="7" name="Tabulka 6"/>
          <p:cNvGraphicFramePr>
            <a:graphicFrameLocks noGrp="1"/>
          </p:cNvGraphicFramePr>
          <p:nvPr userDrawn="1">
            <p:extLst/>
          </p:nvPr>
        </p:nvGraphicFramePr>
        <p:xfrm>
          <a:off x="729599" y="3546686"/>
          <a:ext cx="10515600" cy="741680"/>
        </p:xfrm>
        <a:graphic>
          <a:graphicData uri="http://schemas.openxmlformats.org/drawingml/2006/table">
            <a:tbl>
              <a:tblPr firstRow="1" bandRow="1">
                <a:tableStyleId>{5C22544A-7EE6-4342-B048-85BDC9FD1C3A}</a:tableStyleId>
              </a:tblPr>
              <a:tblGrid>
                <a:gridCol w="1752600">
                  <a:extLst>
                    <a:ext uri="{9D8B030D-6E8A-4147-A177-3AD203B41FA5}">
                      <a16:colId xmlns="" xmlns:a16="http://schemas.microsoft.com/office/drawing/2014/main" val="3532208531"/>
                    </a:ext>
                  </a:extLst>
                </a:gridCol>
                <a:gridCol w="1752600">
                  <a:extLst>
                    <a:ext uri="{9D8B030D-6E8A-4147-A177-3AD203B41FA5}">
                      <a16:colId xmlns="" xmlns:a16="http://schemas.microsoft.com/office/drawing/2014/main" val="2446159533"/>
                    </a:ext>
                  </a:extLst>
                </a:gridCol>
                <a:gridCol w="1752600">
                  <a:extLst>
                    <a:ext uri="{9D8B030D-6E8A-4147-A177-3AD203B41FA5}">
                      <a16:colId xmlns="" xmlns:a16="http://schemas.microsoft.com/office/drawing/2014/main" val="3828646843"/>
                    </a:ext>
                  </a:extLst>
                </a:gridCol>
                <a:gridCol w="1752600">
                  <a:extLst>
                    <a:ext uri="{9D8B030D-6E8A-4147-A177-3AD203B41FA5}">
                      <a16:colId xmlns="" xmlns:a16="http://schemas.microsoft.com/office/drawing/2014/main" val="2071330293"/>
                    </a:ext>
                  </a:extLst>
                </a:gridCol>
                <a:gridCol w="1752600">
                  <a:extLst>
                    <a:ext uri="{9D8B030D-6E8A-4147-A177-3AD203B41FA5}">
                      <a16:colId xmlns="" xmlns:a16="http://schemas.microsoft.com/office/drawing/2014/main" val="3500415985"/>
                    </a:ext>
                  </a:extLst>
                </a:gridCol>
                <a:gridCol w="1752600">
                  <a:extLst>
                    <a:ext uri="{9D8B030D-6E8A-4147-A177-3AD203B41FA5}">
                      <a16:colId xmlns="" xmlns:a16="http://schemas.microsoft.com/office/drawing/2014/main" val="1800194414"/>
                    </a:ext>
                  </a:extLst>
                </a:gridCol>
              </a:tblGrid>
              <a:tr h="370840">
                <a:tc>
                  <a:txBody>
                    <a:bodyPr/>
                    <a:lstStyle/>
                    <a:p>
                      <a:endParaRPr lang="cs-CZ" dirty="0"/>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dirty="0"/>
                    </a:p>
                  </a:txBody>
                  <a:tcPr marL="121920" marR="121920"/>
                </a:tc>
                <a:extLst>
                  <a:ext uri="{0D108BD9-81ED-4DB2-BD59-A6C34878D82A}">
                    <a16:rowId xmlns="" xmlns:a16="http://schemas.microsoft.com/office/drawing/2014/main" val="1398266416"/>
                  </a:ext>
                </a:extLst>
              </a:tr>
              <a:tr h="370840">
                <a:tc>
                  <a:txBody>
                    <a:bodyPr/>
                    <a:lstStyle/>
                    <a:p>
                      <a:endParaRPr lang="cs-CZ"/>
                    </a:p>
                  </a:txBody>
                  <a:tcPr marL="121920" marR="121920"/>
                </a:tc>
                <a:tc>
                  <a:txBody>
                    <a:bodyPr/>
                    <a:lstStyle/>
                    <a:p>
                      <a:endParaRPr lang="cs-CZ" dirty="0"/>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dirty="0"/>
                    </a:p>
                  </a:txBody>
                  <a:tcPr marL="121920" marR="121920"/>
                </a:tc>
                <a:extLst>
                  <a:ext uri="{0D108BD9-81ED-4DB2-BD59-A6C34878D82A}">
                    <a16:rowId xmlns="" xmlns:a16="http://schemas.microsoft.com/office/drawing/2014/main" val="2215755881"/>
                  </a:ext>
                </a:extLst>
              </a:tr>
            </a:tbl>
          </a:graphicData>
        </a:graphic>
      </p:graphicFrame>
      <p:sp>
        <p:nvSpPr>
          <p:cNvPr id="8" name="Zástupný symbol pro obsah 2"/>
          <p:cNvSpPr>
            <a:spLocks noGrp="1"/>
          </p:cNvSpPr>
          <p:nvPr>
            <p:ph idx="13"/>
          </p:nvPr>
        </p:nvSpPr>
        <p:spPr>
          <a:xfrm>
            <a:off x="729599" y="1825625"/>
            <a:ext cx="10935352" cy="1472776"/>
          </a:xfrm>
        </p:spPr>
        <p:txBody>
          <a:bodyPr>
            <a:no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9" name="Zástupný symbol pro obsah 2"/>
          <p:cNvSpPr>
            <a:spLocks noGrp="1"/>
          </p:cNvSpPr>
          <p:nvPr>
            <p:ph idx="14"/>
          </p:nvPr>
        </p:nvSpPr>
        <p:spPr>
          <a:xfrm>
            <a:off x="719667" y="4636559"/>
            <a:ext cx="10935352" cy="1472776"/>
          </a:xfrm>
        </p:spPr>
        <p:txBody>
          <a:bodyPr>
            <a:no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2976192046"/>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729599" y="1849437"/>
            <a:ext cx="5156200" cy="4351338"/>
          </a:xfrm>
        </p:spPr>
        <p:txBody>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6280964" y="1849437"/>
            <a:ext cx="5156200" cy="4351338"/>
          </a:xfrm>
        </p:spPr>
        <p:txBody>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6"/>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142819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5" name="Zástupný symbol pro číslo snímku 4"/>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298872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418686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slední stránk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98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487488" y="1556792"/>
            <a:ext cx="10094912" cy="5040560"/>
          </a:xfrm>
        </p:spPr>
        <p:txBody>
          <a:bodyPr>
            <a:normAutofit/>
          </a:bodyPr>
          <a:lstStyle>
            <a:lvl1pPr marL="0" indent="0">
              <a:buNone/>
              <a:defRPr/>
            </a:lvl1pPr>
          </a:lstStyle>
          <a:p>
            <a:pPr marL="0" indent="0">
              <a:buNone/>
            </a:pPr>
            <a:r>
              <a:rPr lang="cs-CZ" sz="2500" b="1" dirty="0">
                <a:solidFill>
                  <a:srgbClr val="418E96"/>
                </a:solidFill>
              </a:rPr>
              <a:t>Státní podpora sportu pro rok 2013</a:t>
            </a:r>
          </a:p>
          <a:p>
            <a:pPr marL="0" indent="0">
              <a:buNone/>
            </a:pPr>
            <a:r>
              <a:rPr lang="cs-CZ" sz="2000" b="1" dirty="0"/>
              <a:t>Státní podpora sportu pro rok 2013 byla projednána poradou vedení MŠMT dne 19. června 2012. </a:t>
            </a:r>
            <a:r>
              <a:rPr lang="cs-CZ" sz="2000" dirty="0"/>
              <a:t>Jedná se o veřejné vyhlášení programů neinvestičního charakteru a charakteru programového financování reprodukce majetku v oblasti sportu. </a:t>
            </a:r>
          </a:p>
          <a:p>
            <a:pPr marL="0" indent="0">
              <a:buNone/>
            </a:pPr>
            <a:r>
              <a:rPr lang="cs-CZ" sz="2000" dirty="0"/>
              <a:t>Státní finanční prostředky pro oblast sportu jsou z pozice státního rozpočtu vedeny ve dvou závazných ukazatelích, které pro rok 2013 jsou navrhovány s označením: </a:t>
            </a:r>
          </a:p>
          <a:p>
            <a:endParaRPr lang="cs-CZ" sz="2000" dirty="0"/>
          </a:p>
          <a:p>
            <a:r>
              <a:rPr lang="cs-CZ" sz="2000" dirty="0"/>
              <a:t>a) výdajový okruh: „Sportovní reprezentace“ </a:t>
            </a:r>
          </a:p>
          <a:p>
            <a:r>
              <a:rPr lang="cs-CZ" sz="2000" dirty="0"/>
              <a:t>b) výdajový okruh: „Všeobecná sportovní činnost“ </a:t>
            </a:r>
          </a:p>
        </p:txBody>
      </p:sp>
    </p:spTree>
    <p:extLst>
      <p:ext uri="{BB962C8B-B14F-4D97-AF65-F5344CB8AC3E}">
        <p14:creationId xmlns:p14="http://schemas.microsoft.com/office/powerpoint/2010/main" val="529088107"/>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729600" y="936001"/>
            <a:ext cx="10838169" cy="622138"/>
          </a:xfrm>
          <a:prstGeom prst="rect">
            <a:avLst/>
          </a:prstGeom>
        </p:spPr>
        <p:txBody>
          <a:bodyPr vert="horz" lIns="0" tIns="0" rIns="0" bIns="0" rtlCol="0" anchor="t" anchorCtr="0">
            <a:normAutofit/>
          </a:bodyPr>
          <a:lstStyle/>
          <a:p>
            <a:r>
              <a:rPr lang="cs-CZ" dirty="0"/>
              <a:t>Aktuální stav přípravy změny financování </a:t>
            </a:r>
            <a:r>
              <a:rPr lang="cs-CZ" dirty="0" err="1"/>
              <a:t>RgŠ</a:t>
            </a:r>
            <a:endParaRPr lang="cs-CZ" dirty="0"/>
          </a:p>
        </p:txBody>
      </p:sp>
      <p:sp>
        <p:nvSpPr>
          <p:cNvPr id="3" name="Zástupný symbol pro text 2"/>
          <p:cNvSpPr>
            <a:spLocks noGrp="1"/>
          </p:cNvSpPr>
          <p:nvPr>
            <p:ph type="body" idx="1"/>
          </p:nvPr>
        </p:nvSpPr>
        <p:spPr>
          <a:xfrm>
            <a:off x="729600" y="1825625"/>
            <a:ext cx="10515600" cy="4351338"/>
          </a:xfrm>
          <a:prstGeom prst="rect">
            <a:avLst/>
          </a:prstGeom>
        </p:spPr>
        <p:txBody>
          <a:bodyPr vert="horz" lIns="0" tIns="0" rIns="0" bIns="0" rtlCol="0">
            <a:normAutofit/>
          </a:bodyPr>
          <a:lstStyle/>
          <a:p>
            <a:pPr lvl="0"/>
            <a:r>
              <a:rPr lang="cs-CZ" dirty="0"/>
              <a:t>zákon č. 167/2018 Sb. posunul účinnost změny financování o 1 rok, </a:t>
            </a:r>
            <a:br>
              <a:rPr lang="cs-CZ" dirty="0"/>
            </a:br>
            <a:r>
              <a:rPr lang="cs-CZ" dirty="0"/>
              <a:t>tj. na 1. ledna 2020</a:t>
            </a:r>
          </a:p>
          <a:p>
            <a:pPr lvl="0"/>
            <a:r>
              <a:rPr lang="cs-CZ" dirty="0"/>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dirty="0"/>
              <a:t>financování jako doposud (republikové a krajské normativy)</a:t>
            </a:r>
          </a:p>
          <a:p>
            <a:pPr lvl="3"/>
            <a:r>
              <a:rPr lang="cs-CZ" dirty="0"/>
              <a:t>doplněny 3 nové jednoroční rozvojové programy:</a:t>
            </a:r>
          </a:p>
          <a:p>
            <a:pPr lvl="4"/>
            <a:r>
              <a:rPr lang="cs-CZ" dirty="0"/>
              <a:t>	od 1. 1. 2019</a:t>
            </a:r>
          </a:p>
          <a:p>
            <a:pPr lvl="5"/>
            <a:r>
              <a:rPr lang="cs-CZ" dirty="0"/>
              <a:t>RP na vyrovnávání mezikrajových rozdílů v odměňování pedagogů </a:t>
            </a:r>
            <a:br>
              <a:rPr lang="cs-CZ" dirty="0"/>
            </a:br>
            <a:r>
              <a:rPr lang="cs-CZ" dirty="0"/>
              <a:t>v MŠ, ZŠ, ŠD a SŠ – peníze jsou již na školách </a:t>
            </a:r>
          </a:p>
          <a:p>
            <a:pPr lvl="5"/>
            <a:r>
              <a:rPr lang="cs-CZ" dirty="0"/>
              <a:t>RP pro MŠ (překryv a rozšíření provozu MŠ)</a:t>
            </a:r>
          </a:p>
          <a:p>
            <a:pPr lvl="4"/>
            <a:r>
              <a:rPr lang="cs-CZ" dirty="0"/>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dirty="0"/>
              <a:t>RP pro ZŠ a SŠ na zohlednění náběhu </a:t>
            </a:r>
            <a:r>
              <a:rPr lang="cs-CZ" dirty="0" err="1"/>
              <a:t>PHmax</a:t>
            </a:r>
            <a:endParaRPr lang="cs-CZ" dirty="0"/>
          </a:p>
        </p:txBody>
      </p:sp>
      <p:sp>
        <p:nvSpPr>
          <p:cNvPr id="6" name="Zástupný symbol pro číslo snímku 5"/>
          <p:cNvSpPr>
            <a:spLocks noGrp="1"/>
          </p:cNvSpPr>
          <p:nvPr>
            <p:ph type="sldNum" sz="quarter" idx="4"/>
          </p:nvPr>
        </p:nvSpPr>
        <p:spPr>
          <a:xfrm>
            <a:off x="11694566" y="101218"/>
            <a:ext cx="497433" cy="365125"/>
          </a:xfrm>
          <a:prstGeom prst="rect">
            <a:avLst/>
          </a:prstGeom>
        </p:spPr>
        <p:txBody>
          <a:bodyPr vert="horz" lIns="91440" tIns="45720" rIns="91440" bIns="45720" rtlCol="0" anchor="ctr"/>
          <a:lstStyle>
            <a:lvl1pPr algn="ctr">
              <a:defRPr sz="1200" baseline="0">
                <a:solidFill>
                  <a:schemeClr val="bg1">
                    <a:lumMod val="75000"/>
                  </a:schemeClr>
                </a:solidFill>
              </a:defRPr>
            </a:lvl1pPr>
          </a:lstStyle>
          <a:p>
            <a:fld id="{323BD8D3-A9DD-40CB-A396-ADCE34852C74}" type="slidenum">
              <a:rPr lang="cs-CZ" smtClean="0"/>
              <a:pPr/>
              <a:t>‹#›</a:t>
            </a:fld>
            <a:endParaRPr lang="cs-CZ" dirty="0"/>
          </a:p>
        </p:txBody>
      </p:sp>
    </p:spTree>
    <p:extLst>
      <p:ext uri="{BB962C8B-B14F-4D97-AF65-F5344CB8AC3E}">
        <p14:creationId xmlns:p14="http://schemas.microsoft.com/office/powerpoint/2010/main" val="1168321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hf hdr="0" ftr="0" dt="0"/>
  <p:txStyles>
    <p:titleStyle>
      <a:lvl1pPr algn="l" defTabSz="914400" rtl="0" eaLnBrk="1" latinLnBrk="0" hangingPunct="1">
        <a:lnSpc>
          <a:spcPct val="90000"/>
        </a:lnSpc>
        <a:spcBef>
          <a:spcPct val="0"/>
        </a:spcBef>
        <a:buNone/>
        <a:defRPr sz="2100" kern="1200" cap="all" baseline="0">
          <a:solidFill>
            <a:srgbClr val="428D96"/>
          </a:solidFill>
          <a:latin typeface="Calibri" panose="020F0502020204030204" pitchFamily="34" charset="0"/>
          <a:ea typeface="+mj-ea"/>
          <a:cs typeface="+mj-cs"/>
        </a:defRPr>
      </a:lvl1pPr>
    </p:titleStyle>
    <p:bodyStyle>
      <a:lvl1pPr marL="324000" indent="-216000" algn="l" defTabSz="914400" rtl="0" eaLnBrk="1" latinLnBrk="0" hangingPunct="1">
        <a:lnSpc>
          <a:spcPct val="100000"/>
        </a:lnSpc>
        <a:spcBef>
          <a:spcPts val="0"/>
        </a:spcBef>
        <a:spcAft>
          <a:spcPts val="80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1pPr>
      <a:lvl2pPr marL="324000" indent="-216000" algn="l" defTabSz="914400" rtl="0" eaLnBrk="1" latinLnBrk="0" hangingPunct="1">
        <a:lnSpc>
          <a:spcPct val="100000"/>
        </a:lnSpc>
        <a:spcBef>
          <a:spcPts val="0"/>
        </a:spcBef>
        <a:spcAft>
          <a:spcPts val="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2pPr>
      <a:lvl3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3pPr>
      <a:lvl4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4pPr>
      <a:lvl5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5pPr>
      <a:lvl6pPr marL="1260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40">
          <p15:clr>
            <a:srgbClr val="F26B43"/>
          </p15:clr>
        </p15:guide>
        <p15:guide id="2" pos="5534">
          <p15:clr>
            <a:srgbClr val="F26B43"/>
          </p15:clr>
        </p15:guide>
        <p15:guide id="3" orient="horz" pos="595">
          <p15:clr>
            <a:srgbClr val="F26B43"/>
          </p15:clr>
        </p15:guide>
        <p15:guide id="4" orient="horz" pos="3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a:t>
            </a:r>
            <a:r>
              <a:rPr lang="cs-CZ" sz="3000" dirty="0" smtClean="0"/>
              <a:t>škol</a:t>
            </a:r>
            <a:r>
              <a:rPr lang="cs-CZ" sz="3000" dirty="0"/>
              <a:t/>
            </a:r>
            <a:br>
              <a:rPr lang="cs-CZ" sz="3000" dirty="0"/>
            </a:br>
            <a:r>
              <a:rPr lang="cs-CZ" sz="3000" b="1" dirty="0" smtClean="0"/>
              <a:t>2. vlna (květen 2020)</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1812349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Činnosti, které lze vykonávat ve </a:t>
            </a:r>
            <a:r>
              <a:rPr lang="cs-CZ" b="1" dirty="0"/>
              <a:t>konzervatořích</a:t>
            </a:r>
            <a:r>
              <a:rPr lang="cs-CZ" dirty="0"/>
              <a:t/>
            </a:r>
            <a:br>
              <a:rPr lang="cs-CZ" dirty="0"/>
            </a:br>
            <a:r>
              <a:rPr lang="cs-CZ" dirty="0"/>
              <a:t>v období od pondělí 11. května do pátku 29. května</a:t>
            </a:r>
          </a:p>
        </p:txBody>
      </p:sp>
      <p:sp>
        <p:nvSpPr>
          <p:cNvPr id="3" name="Zástupný symbol pro obsah 2"/>
          <p:cNvSpPr>
            <a:spLocks noGrp="1"/>
          </p:cNvSpPr>
          <p:nvPr>
            <p:ph idx="1"/>
          </p:nvPr>
        </p:nvSpPr>
        <p:spPr/>
        <p:txBody>
          <a:bodyPr/>
          <a:lstStyle/>
          <a:p>
            <a:pPr algn="just"/>
            <a:r>
              <a:rPr lang="cs-CZ" sz="2400" dirty="0"/>
              <a:t>Od pondělí 11. května 2020 je možná dobrovolná účast žáků čtvrtých ročníků konzervatoří, a to zejména za účelem přípravy na maturitní zkoušky.</a:t>
            </a:r>
          </a:p>
          <a:p>
            <a:pPr algn="just"/>
            <a:r>
              <a:rPr lang="cs-CZ" sz="2400" dirty="0"/>
              <a:t>Dále je možná účast žáků posledních ročníků v konzervatoři za účelem přípravy k absolutoriu formou např. konzultací a k získání hodnocení v řádném termínu.</a:t>
            </a:r>
          </a:p>
          <a:p>
            <a:pPr algn="just"/>
            <a:r>
              <a:rPr lang="cs-CZ" sz="2400" dirty="0"/>
              <a:t>Pro žáky ostatních ročníků než závěrečných se organizuje vzdělávání „na dálku.“</a:t>
            </a:r>
          </a:p>
          <a:p>
            <a:pPr marL="108000" indent="0" algn="just">
              <a:buNone/>
            </a:pPr>
            <a:r>
              <a:rPr lang="cs-CZ" sz="2400" b="1" dirty="0"/>
              <a:t>Nově od pondělí 25. května 2020 bude možná účast:</a:t>
            </a:r>
          </a:p>
          <a:p>
            <a:pPr hangingPunct="0"/>
            <a:r>
              <a:rPr lang="cs-CZ" sz="2400" dirty="0"/>
              <a:t>žáků za účelem jejich hodnocení zkouškou nebo komisionálním přezkoušením stanovenými právními předpisy nebo zkouškou vyplývající z individuálního vzdělávacího plánu podle školského zákona, </a:t>
            </a:r>
            <a:r>
              <a:rPr lang="cs-CZ" sz="2400" dirty="0" smtClean="0"/>
              <a:t>přičemž v místnosti může být nejvýše 15 osob. </a:t>
            </a:r>
            <a:endParaRPr lang="cs-CZ" sz="24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10</a:t>
            </a:fld>
            <a:endParaRPr lang="cs-CZ" dirty="0"/>
          </a:p>
        </p:txBody>
      </p:sp>
    </p:spTree>
    <p:extLst>
      <p:ext uri="{BB962C8B-B14F-4D97-AF65-F5344CB8AC3E}">
        <p14:creationId xmlns:p14="http://schemas.microsoft.com/office/powerpoint/2010/main" val="213109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Činnosti, které lze vykonávat ve </a:t>
            </a:r>
            <a:r>
              <a:rPr lang="cs-CZ" b="1" dirty="0"/>
              <a:t>vyšších odborných </a:t>
            </a:r>
            <a:r>
              <a:rPr lang="cs-CZ" b="1" dirty="0" smtClean="0"/>
              <a:t>školách</a:t>
            </a:r>
            <a:r>
              <a:rPr lang="cs-CZ" dirty="0"/>
              <a:t> </a:t>
            </a:r>
            <a:r>
              <a:rPr lang="cs-CZ" dirty="0" smtClean="0"/>
              <a:t/>
            </a:r>
            <a:br>
              <a:rPr lang="cs-CZ" dirty="0" smtClean="0"/>
            </a:br>
            <a:r>
              <a:rPr lang="cs-CZ" dirty="0" smtClean="0"/>
              <a:t>v </a:t>
            </a:r>
            <a:r>
              <a:rPr lang="cs-CZ" dirty="0"/>
              <a:t>období od pondělí 11. </a:t>
            </a:r>
            <a:r>
              <a:rPr lang="cs-CZ" dirty="0" smtClean="0"/>
              <a:t>května</a:t>
            </a:r>
            <a:endParaRPr lang="cs-CZ" strike="sngStrike" dirty="0">
              <a:solidFill>
                <a:srgbClr val="FF0000"/>
              </a:solidFill>
              <a:highlight>
                <a:srgbClr val="FFFF00"/>
              </a:highlight>
            </a:endParaRPr>
          </a:p>
        </p:txBody>
      </p:sp>
      <p:sp>
        <p:nvSpPr>
          <p:cNvPr id="3" name="Zástupný symbol pro obsah 2"/>
          <p:cNvSpPr>
            <a:spLocks noGrp="1"/>
          </p:cNvSpPr>
          <p:nvPr>
            <p:ph idx="1"/>
          </p:nvPr>
        </p:nvSpPr>
        <p:spPr/>
        <p:txBody>
          <a:bodyPr/>
          <a:lstStyle/>
          <a:p>
            <a:pPr algn="just"/>
            <a:r>
              <a:rPr lang="cs-CZ" sz="2400" dirty="0"/>
              <a:t>Možná dobrovolná účast studentů závěrečných ročníků vyšších odborných škol zejména za účelem přípravy k absolutoriu formou např. konzultací a k získání hodnocení v řádném termínu za letní období.</a:t>
            </a:r>
          </a:p>
          <a:p>
            <a:pPr algn="just"/>
            <a:r>
              <a:rPr lang="cs-CZ" sz="2400" dirty="0"/>
              <a:t>Dále se </a:t>
            </a:r>
            <a:r>
              <a:rPr lang="cs-CZ" sz="2400" dirty="0" smtClean="0"/>
              <a:t>může realizovat </a:t>
            </a:r>
            <a:r>
              <a:rPr lang="cs-CZ" sz="2400" dirty="0"/>
              <a:t>praktická příprava studentů posledních ročníků vyšších odborných škol.</a:t>
            </a:r>
          </a:p>
          <a:p>
            <a:pPr algn="just"/>
            <a:r>
              <a:rPr lang="cs-CZ" sz="2400" dirty="0"/>
              <a:t>Pro studenty nižších ročníků než závěrečných se organizuje vzdělávání „na dálku.“</a:t>
            </a:r>
          </a:p>
          <a:p>
            <a:pPr marL="108000" indent="0" algn="just">
              <a:buNone/>
            </a:pPr>
            <a:r>
              <a:rPr lang="cs-CZ" sz="2400" b="1" dirty="0"/>
              <a:t>Nově od pondělí 25. května 2020 bude možná účast:</a:t>
            </a:r>
          </a:p>
          <a:p>
            <a:pPr lvl="0" fontAlgn="auto" hangingPunct="0"/>
            <a:r>
              <a:rPr lang="cs-CZ" sz="2400" dirty="0"/>
              <a:t>studentů vyššího odborného vzdělávání za účelem zkoušek, klasifikovaných zápočtů a zápočtů za splnění podmínky přítomnosti nejvýše </a:t>
            </a:r>
            <a:r>
              <a:rPr lang="cs-CZ" sz="2400" dirty="0" smtClean="0"/>
              <a:t>15 osob v místě zkoušky/zápočtu a </a:t>
            </a:r>
            <a:r>
              <a:rPr lang="cs-CZ" sz="2400" dirty="0"/>
              <a:t>za účelem realizace praktické </a:t>
            </a:r>
            <a:r>
              <a:rPr lang="cs-CZ" sz="2400" dirty="0" smtClean="0"/>
              <a:t>přípravy bez omezení počtu.</a:t>
            </a:r>
            <a:endParaRPr lang="cs-CZ" sz="2400" dirty="0"/>
          </a:p>
          <a:p>
            <a:pPr algn="just"/>
            <a:endParaRPr lang="cs-CZ" sz="24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11</a:t>
            </a:fld>
            <a:endParaRPr lang="cs-CZ" dirty="0"/>
          </a:p>
        </p:txBody>
      </p:sp>
    </p:spTree>
    <p:extLst>
      <p:ext uri="{BB962C8B-B14F-4D97-AF65-F5344CB8AC3E}">
        <p14:creationId xmlns:p14="http://schemas.microsoft.com/office/powerpoint/2010/main" val="442475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a:t>
            </a:r>
            <a:r>
              <a:rPr lang="cs-CZ" sz="3000" dirty="0" smtClean="0"/>
              <a:t>zařízení</a:t>
            </a:r>
            <a:br>
              <a:rPr lang="cs-CZ" sz="3000" dirty="0" smtClean="0"/>
            </a:br>
            <a:r>
              <a:rPr lang="cs-CZ" sz="3000" b="1" dirty="0" smtClean="0"/>
              <a:t>hodnocení ve středních školách a konzervatořích</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2480991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Vyhláška č. 211/2020 Sb., o hodnocení výsledků vzdělávání žáků ve druhém pololetí školního roku 2019/2020</a:t>
            </a:r>
            <a:endParaRPr lang="cs-CZ" dirty="0"/>
          </a:p>
        </p:txBody>
      </p:sp>
      <p:sp>
        <p:nvSpPr>
          <p:cNvPr id="3" name="Zástupný symbol pro obsah 2"/>
          <p:cNvSpPr>
            <a:spLocks noGrp="1"/>
          </p:cNvSpPr>
          <p:nvPr>
            <p:ph idx="1"/>
          </p:nvPr>
        </p:nvSpPr>
        <p:spPr/>
        <p:txBody>
          <a:bodyPr/>
          <a:lstStyle/>
          <a:p>
            <a:pPr marL="108000" indent="0">
              <a:buNone/>
            </a:pPr>
            <a:r>
              <a:rPr lang="cs-CZ" sz="2200" b="1" dirty="0" smtClean="0">
                <a:latin typeface="+mj-lt"/>
              </a:rPr>
              <a:t>Vyhláška:</a:t>
            </a:r>
          </a:p>
          <a:p>
            <a:r>
              <a:rPr lang="cs-CZ" sz="2200" dirty="0" smtClean="0">
                <a:latin typeface="+mj-lt"/>
              </a:rPr>
              <a:t>stanoví</a:t>
            </a:r>
            <a:r>
              <a:rPr lang="cs-CZ" sz="2200" dirty="0">
                <a:latin typeface="+mj-lt"/>
              </a:rPr>
              <a:t>, z jakých podkladů se vychází při </a:t>
            </a:r>
            <a:r>
              <a:rPr lang="cs-CZ" sz="2200" dirty="0" smtClean="0">
                <a:latin typeface="+mj-lt"/>
              </a:rPr>
              <a:t>hodnocení,</a:t>
            </a:r>
            <a:endParaRPr lang="cs-CZ" sz="2200" dirty="0">
              <a:latin typeface="+mj-lt"/>
            </a:endParaRPr>
          </a:p>
          <a:p>
            <a:r>
              <a:rPr lang="cs-CZ" sz="2200" dirty="0">
                <a:latin typeface="+mj-lt"/>
              </a:rPr>
              <a:t>řeší případné rozpory mezi pravidly školního řádu a pravidly nově nastavenými </a:t>
            </a:r>
            <a:r>
              <a:rPr lang="cs-CZ" sz="2200" dirty="0" smtClean="0">
                <a:latin typeface="+mj-lt"/>
              </a:rPr>
              <a:t>vyhláškou,</a:t>
            </a:r>
            <a:endParaRPr lang="cs-CZ" sz="2200" dirty="0">
              <a:latin typeface="+mj-lt"/>
            </a:endParaRPr>
          </a:p>
          <a:p>
            <a:r>
              <a:rPr lang="cs-CZ" sz="2200" dirty="0" smtClean="0">
                <a:latin typeface="+mj-lt"/>
              </a:rPr>
              <a:t>použije se přednostně,</a:t>
            </a:r>
            <a:endParaRPr lang="cs-CZ" sz="2200" dirty="0">
              <a:latin typeface="+mj-lt"/>
            </a:endParaRPr>
          </a:p>
          <a:p>
            <a:r>
              <a:rPr lang="cs-CZ" sz="2200" dirty="0">
                <a:latin typeface="+mj-lt"/>
              </a:rPr>
              <a:t>vydávání dodatků ke školnímu řádu není nutné, ale je </a:t>
            </a:r>
            <a:r>
              <a:rPr lang="cs-CZ" sz="2200" dirty="0" smtClean="0">
                <a:latin typeface="+mj-lt"/>
              </a:rPr>
              <a:t>možné,</a:t>
            </a:r>
            <a:endParaRPr lang="cs-CZ" sz="2200" dirty="0">
              <a:latin typeface="+mj-lt"/>
            </a:endParaRPr>
          </a:p>
          <a:p>
            <a:r>
              <a:rPr lang="cs-CZ" sz="2200" dirty="0">
                <a:latin typeface="+mj-lt"/>
              </a:rPr>
              <a:t>hodnocení žáka na vysvědčení na konci 2. pololetí zohlední mimořádná </a:t>
            </a:r>
            <a:r>
              <a:rPr lang="cs-CZ" sz="2200" dirty="0" smtClean="0">
                <a:latin typeface="+mj-lt"/>
              </a:rPr>
              <a:t>opatření:</a:t>
            </a:r>
            <a:endParaRPr lang="cs-CZ" sz="2200" dirty="0">
              <a:latin typeface="+mj-lt"/>
            </a:endParaRPr>
          </a:p>
          <a:p>
            <a:pPr marL="450900" lvl="1" indent="-342900">
              <a:buFontTx/>
              <a:buChar char="-"/>
            </a:pPr>
            <a:r>
              <a:rPr lang="cs-CZ" sz="2200" dirty="0" smtClean="0">
                <a:latin typeface="+mj-lt"/>
              </a:rPr>
              <a:t>nebylo </a:t>
            </a:r>
            <a:r>
              <a:rPr lang="cs-CZ" sz="2200" dirty="0">
                <a:latin typeface="+mj-lt"/>
              </a:rPr>
              <a:t>možné zcela naplnit ŠVP pro tento školní </a:t>
            </a:r>
            <a:r>
              <a:rPr lang="cs-CZ" sz="2200" dirty="0" smtClean="0">
                <a:latin typeface="+mj-lt"/>
              </a:rPr>
              <a:t>rok,</a:t>
            </a:r>
          </a:p>
          <a:p>
            <a:pPr marL="450900" lvl="1" indent="-342900">
              <a:buFontTx/>
              <a:buChar char="-"/>
            </a:pPr>
            <a:r>
              <a:rPr lang="cs-CZ" sz="2200" dirty="0" smtClean="0">
                <a:latin typeface="+mj-lt"/>
              </a:rPr>
              <a:t>není </a:t>
            </a:r>
            <a:r>
              <a:rPr lang="cs-CZ" sz="2200" dirty="0">
                <a:latin typeface="+mj-lt"/>
              </a:rPr>
              <a:t>možné  hodnotit naplnění všech výstupů </a:t>
            </a:r>
            <a:r>
              <a:rPr lang="cs-CZ" sz="2200" dirty="0" smtClean="0">
                <a:latin typeface="+mj-lt"/>
              </a:rPr>
              <a:t>ŠVP,</a:t>
            </a:r>
          </a:p>
          <a:p>
            <a:pPr marL="450900" lvl="1" indent="-342900">
              <a:buFontTx/>
              <a:buChar char="-"/>
            </a:pPr>
            <a:r>
              <a:rPr lang="cs-CZ" sz="2200" dirty="0" smtClean="0">
                <a:latin typeface="+mj-lt"/>
              </a:rPr>
              <a:t>nelze </a:t>
            </a:r>
            <a:r>
              <a:rPr lang="cs-CZ" sz="2200" dirty="0">
                <a:latin typeface="+mj-lt"/>
              </a:rPr>
              <a:t>hodnotit podle stejných měřítek, jako v 1. </a:t>
            </a:r>
            <a:r>
              <a:rPr lang="cs-CZ" sz="2200" dirty="0" smtClean="0">
                <a:latin typeface="+mj-lt"/>
              </a:rPr>
              <a:t>pololetí.</a:t>
            </a:r>
            <a:endParaRPr lang="cs-CZ" sz="2200" dirty="0">
              <a:latin typeface="+mj-l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13</a:t>
            </a:fld>
            <a:endParaRPr lang="cs-CZ" dirty="0"/>
          </a:p>
        </p:txBody>
      </p:sp>
    </p:spTree>
    <p:extLst>
      <p:ext uri="{BB962C8B-B14F-4D97-AF65-F5344CB8AC3E}">
        <p14:creationId xmlns:p14="http://schemas.microsoft.com/office/powerpoint/2010/main" val="61630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Podklady pro hodnocení</a:t>
            </a:r>
            <a:endParaRPr lang="cs-CZ" dirty="0"/>
          </a:p>
        </p:txBody>
      </p:sp>
      <p:sp>
        <p:nvSpPr>
          <p:cNvPr id="3" name="Zástupný symbol pro obsah 2"/>
          <p:cNvSpPr>
            <a:spLocks noGrp="1"/>
          </p:cNvSpPr>
          <p:nvPr>
            <p:ph idx="1"/>
          </p:nvPr>
        </p:nvSpPr>
        <p:spPr/>
        <p:txBody>
          <a:bodyPr/>
          <a:lstStyle/>
          <a:p>
            <a:pPr marL="108000" indent="0">
              <a:buNone/>
            </a:pPr>
            <a:r>
              <a:rPr lang="cs-CZ" sz="2200" b="1" dirty="0">
                <a:latin typeface="+mj-lt"/>
              </a:rPr>
              <a:t>H</a:t>
            </a:r>
            <a:r>
              <a:rPr lang="cs-CZ" sz="2200" b="1" dirty="0" smtClean="0">
                <a:latin typeface="+mj-lt"/>
              </a:rPr>
              <a:t>odnocení </a:t>
            </a:r>
            <a:r>
              <a:rPr lang="cs-CZ" sz="2200" b="1" dirty="0">
                <a:latin typeface="+mj-lt"/>
              </a:rPr>
              <a:t>na vysvědčení za 2. pololetí </a:t>
            </a:r>
            <a:r>
              <a:rPr lang="cs-CZ" sz="2200" b="1" dirty="0" smtClean="0">
                <a:latin typeface="+mj-lt"/>
              </a:rPr>
              <a:t>zohlední:</a:t>
            </a:r>
          </a:p>
          <a:p>
            <a:r>
              <a:rPr lang="cs-CZ" sz="2200" dirty="0" smtClean="0">
                <a:latin typeface="+mj-lt"/>
              </a:rPr>
              <a:t>podklady </a:t>
            </a:r>
            <a:r>
              <a:rPr lang="cs-CZ" sz="2200" dirty="0">
                <a:latin typeface="+mj-lt"/>
              </a:rPr>
              <a:t>získané v době, kdy osobní přítomnost žáků nebyla zakázána (tj. do 10. března 2020</a:t>
            </a:r>
            <a:r>
              <a:rPr lang="cs-CZ" sz="2200" dirty="0" smtClean="0">
                <a:latin typeface="+mj-lt"/>
              </a:rPr>
              <a:t>),</a:t>
            </a:r>
          </a:p>
          <a:p>
            <a:r>
              <a:rPr lang="cs-CZ" sz="2200" dirty="0" smtClean="0">
                <a:latin typeface="+mj-lt"/>
              </a:rPr>
              <a:t>podpůrně </a:t>
            </a:r>
            <a:r>
              <a:rPr lang="cs-CZ" sz="2200" dirty="0">
                <a:latin typeface="+mj-lt"/>
              </a:rPr>
              <a:t>podklady získané v době vzdělávání na dálku, pokud pro takové vzdělávání měl žák odpovídající </a:t>
            </a:r>
            <a:r>
              <a:rPr lang="cs-CZ" sz="2200" dirty="0" smtClean="0">
                <a:latin typeface="+mj-lt"/>
              </a:rPr>
              <a:t>podmínky,</a:t>
            </a:r>
          </a:p>
          <a:p>
            <a:r>
              <a:rPr lang="cs-CZ" sz="2200" dirty="0" smtClean="0">
                <a:latin typeface="+mj-lt"/>
              </a:rPr>
              <a:t>podpůrně </a:t>
            </a:r>
            <a:r>
              <a:rPr lang="cs-CZ" sz="2200" dirty="0">
                <a:latin typeface="+mj-lt"/>
              </a:rPr>
              <a:t>podklady získané v době vzdělávání formou školních </a:t>
            </a:r>
            <a:r>
              <a:rPr lang="cs-CZ" sz="2200" dirty="0" smtClean="0">
                <a:latin typeface="+mj-lt"/>
              </a:rPr>
              <a:t>skupin,</a:t>
            </a:r>
          </a:p>
          <a:p>
            <a:r>
              <a:rPr lang="cs-CZ" sz="2200" dirty="0" smtClean="0">
                <a:latin typeface="+mj-lt"/>
              </a:rPr>
              <a:t>podpůrně </a:t>
            </a:r>
            <a:r>
              <a:rPr lang="cs-CZ" sz="2200" dirty="0">
                <a:latin typeface="+mj-lt"/>
              </a:rPr>
              <a:t>hodnocení výsledků vzdělávání žáka za první pololetí školního roku </a:t>
            </a:r>
            <a:r>
              <a:rPr lang="cs-CZ" sz="2200" dirty="0" smtClean="0">
                <a:latin typeface="+mj-lt"/>
              </a:rPr>
              <a:t>2019/2020.</a:t>
            </a:r>
            <a:endParaRPr lang="cs-CZ" sz="2200" dirty="0">
              <a:latin typeface="+mj-l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14</a:t>
            </a:fld>
            <a:endParaRPr lang="cs-CZ" dirty="0"/>
          </a:p>
        </p:txBody>
      </p:sp>
    </p:spTree>
    <p:extLst>
      <p:ext uri="{BB962C8B-B14F-4D97-AF65-F5344CB8AC3E}">
        <p14:creationId xmlns:p14="http://schemas.microsoft.com/office/powerpoint/2010/main" val="2805855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Podklady pro hodnocení – uznání a započítání pracovní povinnosti nebo dobrovolné pomoci</a:t>
            </a:r>
            <a:endParaRPr lang="cs-CZ" dirty="0"/>
          </a:p>
        </p:txBody>
      </p:sp>
      <p:sp>
        <p:nvSpPr>
          <p:cNvPr id="3" name="Zástupný symbol pro obsah 2"/>
          <p:cNvSpPr>
            <a:spLocks noGrp="1"/>
          </p:cNvSpPr>
          <p:nvPr>
            <p:ph idx="1"/>
          </p:nvPr>
        </p:nvSpPr>
        <p:spPr/>
        <p:txBody>
          <a:bodyPr/>
          <a:lstStyle/>
          <a:p>
            <a:pPr marL="108000" indent="0" algn="just">
              <a:buNone/>
            </a:pPr>
            <a:r>
              <a:rPr lang="cs-CZ" sz="2400" dirty="0" smtClean="0"/>
              <a:t>Pokud </a:t>
            </a:r>
            <a:r>
              <a:rPr lang="cs-CZ" sz="2400" dirty="0"/>
              <a:t>žáci po dobu mimořádných opatření vykonávali buď pracovní povinnosti </a:t>
            </a:r>
            <a:r>
              <a:rPr lang="cs-CZ" sz="2400" dirty="0" smtClean="0"/>
              <a:t/>
            </a:r>
            <a:br>
              <a:rPr lang="cs-CZ" sz="2400" dirty="0" smtClean="0"/>
            </a:br>
            <a:r>
              <a:rPr lang="cs-CZ" sz="2400" dirty="0" smtClean="0"/>
              <a:t>v </a:t>
            </a:r>
            <a:r>
              <a:rPr lang="cs-CZ" sz="2400" dirty="0"/>
              <a:t>souladu s usnesením vlády, nebo se zapojili v rámci dobrovolné pomoci, doporučuje se řediteli školy, aby tuto činnost žákům zohlednil a případně uznal a započítal. Typicky lze tuto činnost hodnotit tam, kde se při vykonávané činnosti nabývají schopnosti běžně získávané v rámci praktického vyučování, případně souvisejících teoretických předmětů. To platí za podmínky, že se jedná o činnosti nebo kompetence, které žáci vykonávali nebo je nabyli prokazatelným způsobem a souvisí </a:t>
            </a:r>
            <a:r>
              <a:rPr lang="cs-CZ" sz="2400" dirty="0" smtClean="0"/>
              <a:t/>
            </a:r>
            <a:br>
              <a:rPr lang="cs-CZ" sz="2400" dirty="0" smtClean="0"/>
            </a:br>
            <a:r>
              <a:rPr lang="cs-CZ" sz="2400" dirty="0" smtClean="0"/>
              <a:t>s </a:t>
            </a:r>
            <a:r>
              <a:rPr lang="cs-CZ" sz="2400" dirty="0"/>
              <a:t>daným oborem vzdělání. </a:t>
            </a:r>
            <a:endParaRPr lang="cs-CZ" sz="2200" dirty="0">
              <a:latin typeface="+mj-l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15</a:t>
            </a:fld>
            <a:endParaRPr lang="cs-CZ" dirty="0"/>
          </a:p>
        </p:txBody>
      </p:sp>
    </p:spTree>
    <p:extLst>
      <p:ext uri="{BB962C8B-B14F-4D97-AF65-F5344CB8AC3E}">
        <p14:creationId xmlns:p14="http://schemas.microsoft.com/office/powerpoint/2010/main" val="4028236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žáků posledních ročníků konajících závěrečnou zkoušku nebo přihlášených k maturitní zkoušce</a:t>
            </a:r>
            <a:endParaRPr lang="cs-CZ" dirty="0"/>
          </a:p>
        </p:txBody>
      </p:sp>
      <p:sp>
        <p:nvSpPr>
          <p:cNvPr id="3" name="Zástupný symbol pro obsah 2"/>
          <p:cNvSpPr>
            <a:spLocks noGrp="1"/>
          </p:cNvSpPr>
          <p:nvPr>
            <p:ph idx="1"/>
          </p:nvPr>
        </p:nvSpPr>
        <p:spPr/>
        <p:txBody>
          <a:bodyPr/>
          <a:lstStyle/>
          <a:p>
            <a:pPr algn="just"/>
            <a:r>
              <a:rPr lang="cs-CZ" sz="2400" dirty="0"/>
              <a:t>Žáci posledních ročníků, kteří budou konat závěrečnou zkoušku nebo se přihlásili k maturitní zkoušce, se </a:t>
            </a:r>
            <a:r>
              <a:rPr lang="cs-CZ" sz="2400" b="1" dirty="0"/>
              <a:t>nebudou hodnotit stupněm „neprospěl(a)“ nebo slovem „nehodnocen(a)“</a:t>
            </a:r>
            <a:r>
              <a:rPr lang="cs-CZ" sz="2400" dirty="0"/>
              <a:t>. Zákon č. 135/2020 Sb. připouští k závěrečné zkoušce nebo maturitní zkoušce všechny přihlášené žáky (bez povinnosti mít ukončen poslední rok vzdělávání), ale neruší školám povinnost předat i těmto žákům vysvědčení za druhé pololetí. Je proto nezbytné vyhotovit i těmto žákům jejich vysvědčení</a:t>
            </a:r>
            <a:r>
              <a:rPr lang="cs-CZ" sz="2400" dirty="0" smtClean="0"/>
              <a:t>.</a:t>
            </a:r>
          </a:p>
          <a:p>
            <a:pPr algn="just"/>
            <a:r>
              <a:rPr lang="cs-CZ" sz="2400" dirty="0"/>
              <a:t>Pokud by takový žák měl být v jednotlivém předmětu na vysvědčení hodnocen stupněm prospěchu „5 - nedostatečný“ nebo ekvivalentním slovním hodnocením nebo slovy „nehodnocen(a)“, bude namísto toho uvedeno slovo „prospěl(a)“. Co se týká celkového hodnocení u výše uvedených žáků (přihlášeni k maturitní zkoušce nebo závěrečné zkoušce), tak se namísto stupňů neprospěl(a) nebo nehodnocen(a) uvedou na vysvědčení slova „prospěl(a)“. </a:t>
            </a:r>
            <a:endParaRPr lang="cs-CZ" sz="2200" dirty="0" smtClean="0">
              <a:latin typeface="+mj-l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16</a:t>
            </a:fld>
            <a:endParaRPr lang="cs-CZ" dirty="0"/>
          </a:p>
        </p:txBody>
      </p:sp>
    </p:spTree>
    <p:extLst>
      <p:ext uri="{BB962C8B-B14F-4D97-AF65-F5344CB8AC3E}">
        <p14:creationId xmlns:p14="http://schemas.microsoft.com/office/powerpoint/2010/main" val="3446832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Komisionální zkouška</a:t>
            </a:r>
            <a:endParaRPr lang="cs-CZ" dirty="0"/>
          </a:p>
        </p:txBody>
      </p:sp>
      <p:sp>
        <p:nvSpPr>
          <p:cNvPr id="3" name="Zástupný symbol pro obsah 2"/>
          <p:cNvSpPr>
            <a:spLocks noGrp="1"/>
          </p:cNvSpPr>
          <p:nvPr>
            <p:ph idx="1"/>
          </p:nvPr>
        </p:nvSpPr>
        <p:spPr/>
        <p:txBody>
          <a:bodyPr/>
          <a:lstStyle/>
          <a:p>
            <a:pPr algn="just"/>
            <a:r>
              <a:rPr lang="cs-CZ" sz="2400" dirty="0"/>
              <a:t>Tam, kde dochází k </a:t>
            </a:r>
            <a:r>
              <a:rPr lang="cs-CZ" sz="2400" b="1" dirty="0"/>
              <a:t>hodnocení na základě zkoušek nebo komisionálního přezkoušení </a:t>
            </a:r>
            <a:r>
              <a:rPr lang="cs-CZ" sz="2400" dirty="0"/>
              <a:t>(např. ve vybraných odborných předmětech uměleckých oborů nebo ve stanovených individuálních vzdělávacích plánech), bude i na konci školního roku 2019/2020 hodnocení provedeno na jejich základě. Vyhláška na tom nic nemění. </a:t>
            </a:r>
          </a:p>
          <a:p>
            <a:pPr algn="just"/>
            <a:r>
              <a:rPr lang="cs-CZ" sz="2400" dirty="0"/>
              <a:t>Výjimka z tohoto pravidla je však stanovena pro žáka střední školy nebo konzervatoře, který se přihlásil na jarní zkušební období roku 2020 k maturitní zkoušce nebo koná závěrečnou zkoušku. Tomuto žákovi, který by měl konat zkoušku nebo komisionální zkoušku, se vydá vysvědčení, na kterém se uvede slovo „prospěl(a)“ nebo ekvivalentní slovní hodnocení. Na žádost žáka se umožní před vydáním vysvědčení zkouška nebo komisionální přezkoušení a hodnocení se provede na jejím základě. </a:t>
            </a:r>
            <a:endParaRPr lang="cs-CZ" sz="2200" dirty="0" smtClean="0">
              <a:latin typeface="+mj-l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17</a:t>
            </a:fld>
            <a:endParaRPr lang="cs-CZ" dirty="0"/>
          </a:p>
        </p:txBody>
      </p:sp>
    </p:spTree>
    <p:extLst>
      <p:ext uri="{BB962C8B-B14F-4D97-AF65-F5344CB8AC3E}">
        <p14:creationId xmlns:p14="http://schemas.microsoft.com/office/powerpoint/2010/main" val="494087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zařízení</a:t>
            </a:r>
            <a:br>
              <a:rPr lang="cs-CZ" sz="3000" dirty="0"/>
            </a:br>
            <a:r>
              <a:rPr lang="cs-CZ" sz="3000" b="1" dirty="0" smtClean="0"/>
              <a:t>přijímací řízení na střední školy 2019/2020</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63395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978DFD2-720B-49F1-AE70-8B2BC2B88DF0}"/>
              </a:ext>
            </a:extLst>
          </p:cNvPr>
          <p:cNvSpPr>
            <a:spLocks noGrp="1"/>
          </p:cNvSpPr>
          <p:nvPr>
            <p:ph type="title"/>
          </p:nvPr>
        </p:nvSpPr>
        <p:spPr/>
        <p:txBody>
          <a:bodyPr/>
          <a:lstStyle/>
          <a:p>
            <a:r>
              <a:rPr lang="cs-CZ" dirty="0"/>
              <a:t>Zvláštní právní úprava 2020</a:t>
            </a:r>
          </a:p>
        </p:txBody>
      </p:sp>
      <p:sp>
        <p:nvSpPr>
          <p:cNvPr id="3" name="Zástupný symbol pro obsah 2">
            <a:extLst>
              <a:ext uri="{FF2B5EF4-FFF2-40B4-BE49-F238E27FC236}">
                <a16:creationId xmlns:a16="http://schemas.microsoft.com/office/drawing/2014/main" xmlns="" id="{B4C82A1B-D059-4806-8C1F-C6F63B07F8C6}"/>
              </a:ext>
            </a:extLst>
          </p:cNvPr>
          <p:cNvSpPr>
            <a:spLocks noGrp="1"/>
          </p:cNvSpPr>
          <p:nvPr>
            <p:ph idx="1"/>
          </p:nvPr>
        </p:nvSpPr>
        <p:spPr/>
        <p:txBody>
          <a:bodyPr/>
          <a:lstStyle/>
          <a:p>
            <a:endParaRPr lang="cs-CZ" dirty="0"/>
          </a:p>
          <a:p>
            <a:endParaRPr lang="cs-CZ" dirty="0"/>
          </a:p>
          <a:p>
            <a:r>
              <a:rPr lang="cs-CZ" sz="2400" dirty="0"/>
              <a:t>Zákon č. 135/2020 Sb., </a:t>
            </a:r>
            <a:r>
              <a:rPr lang="cs-CZ" sz="2400" b="1" dirty="0"/>
              <a:t>o zvláštních pravidlech pro přijímání k některým druhům vzdělávání a k jejich ukončování ve školním roce 2019/2020 </a:t>
            </a:r>
          </a:p>
          <a:p>
            <a:endParaRPr lang="cs-CZ" sz="2400" dirty="0"/>
          </a:p>
          <a:p>
            <a:r>
              <a:rPr lang="cs-CZ" sz="2400" dirty="0"/>
              <a:t>Vyhláška č. 232/2020 Sb., </a:t>
            </a:r>
            <a:r>
              <a:rPr lang="cs-CZ" sz="2400" b="1" dirty="0"/>
              <a:t>o přijímacím řízení, maturitní zkoušce a závěrečné zkoušce ve školním roce 2019/2020</a:t>
            </a:r>
          </a:p>
          <a:p>
            <a:endParaRPr lang="cs-CZ" dirty="0"/>
          </a:p>
        </p:txBody>
      </p:sp>
      <p:sp>
        <p:nvSpPr>
          <p:cNvPr id="4" name="Zástupný symbol pro číslo snímku 3">
            <a:extLst>
              <a:ext uri="{FF2B5EF4-FFF2-40B4-BE49-F238E27FC236}">
                <a16:creationId xmlns:a16="http://schemas.microsoft.com/office/drawing/2014/main" xmlns="" id="{2152BE10-5510-4157-8730-1DF117A538CB}"/>
              </a:ext>
            </a:extLst>
          </p:cNvPr>
          <p:cNvSpPr>
            <a:spLocks noGrp="1"/>
          </p:cNvSpPr>
          <p:nvPr>
            <p:ph type="sldNum" sz="quarter" idx="12"/>
          </p:nvPr>
        </p:nvSpPr>
        <p:spPr/>
        <p:txBody>
          <a:bodyPr/>
          <a:lstStyle/>
          <a:p>
            <a:fld id="{323BD8D3-A9DD-40CB-A396-ADCE34852C74}" type="slidenum">
              <a:rPr lang="cs-CZ" smtClean="0"/>
              <a:t>19</a:t>
            </a:fld>
            <a:endParaRPr lang="cs-CZ" dirty="0"/>
          </a:p>
        </p:txBody>
      </p:sp>
    </p:spTree>
    <p:extLst>
      <p:ext uri="{BB962C8B-B14F-4D97-AF65-F5344CB8AC3E}">
        <p14:creationId xmlns:p14="http://schemas.microsoft.com/office/powerpoint/2010/main" val="326655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xmlns="" id="{7C8C90B6-7881-4705-8429-3ACA42716A5B}"/>
              </a:ext>
            </a:extLst>
          </p:cNvPr>
          <p:cNvSpPr>
            <a:spLocks noGrp="1"/>
          </p:cNvSpPr>
          <p:nvPr>
            <p:ph idx="1"/>
          </p:nvPr>
        </p:nvSpPr>
        <p:spPr>
          <a:xfrm>
            <a:off x="1487488" y="1556792"/>
            <a:ext cx="10094912" cy="4469104"/>
          </a:xfrm>
        </p:spPr>
        <p:txBody>
          <a:bodyPr>
            <a:normAutofit/>
          </a:bodyPr>
          <a:lstStyle/>
          <a:p>
            <a:r>
              <a:rPr lang="cs-CZ" sz="2200" dirty="0" err="1" smtClean="0"/>
              <a:t>Webináře</a:t>
            </a:r>
            <a:r>
              <a:rPr lang="cs-CZ" sz="2200" dirty="0" smtClean="0"/>
              <a:t> </a:t>
            </a:r>
            <a:r>
              <a:rPr lang="cs-CZ" sz="2200" dirty="0"/>
              <a:t>pro ředitele veřejných škol - náhrada za plánované semináře v krajích</a:t>
            </a:r>
          </a:p>
          <a:p>
            <a:r>
              <a:rPr lang="cs-CZ" sz="2200" dirty="0"/>
              <a:t>2 </a:t>
            </a:r>
            <a:r>
              <a:rPr lang="cs-CZ" sz="2200" dirty="0" err="1"/>
              <a:t>tématické</a:t>
            </a:r>
            <a:r>
              <a:rPr lang="cs-CZ" sz="2200" dirty="0"/>
              <a:t> vlny na jaře</a:t>
            </a:r>
          </a:p>
          <a:p>
            <a:r>
              <a:rPr lang="cs-CZ" sz="2200" dirty="0"/>
              <a:t>1 vlna koncem léta</a:t>
            </a:r>
          </a:p>
          <a:p>
            <a:endParaRPr lang="cs-CZ" sz="2200" dirty="0"/>
          </a:p>
          <a:p>
            <a:r>
              <a:rPr lang="cs-CZ" sz="2200" dirty="0"/>
              <a:t>Témata</a:t>
            </a:r>
          </a:p>
          <a:p>
            <a:pPr>
              <a:buFont typeface="Wingdings" panose="05000000000000000000" pitchFamily="2" charset="2"/>
              <a:buChar char="Ø"/>
            </a:pPr>
            <a:r>
              <a:rPr lang="cs-CZ" sz="2200" dirty="0"/>
              <a:t>Financování, výkaznictví a příprava organizace školního roku 2020/2021</a:t>
            </a:r>
          </a:p>
          <a:p>
            <a:pPr>
              <a:buFont typeface="Wingdings" panose="05000000000000000000" pitchFamily="2" charset="2"/>
              <a:buChar char="Ø"/>
            </a:pPr>
            <a:r>
              <a:rPr lang="cs-CZ" sz="2200" dirty="0"/>
              <a:t>Legislativní změny v souvislosti s COVID 19</a:t>
            </a:r>
          </a:p>
          <a:p>
            <a:pPr>
              <a:buFont typeface="Wingdings" panose="05000000000000000000" pitchFamily="2" charset="2"/>
              <a:buChar char="Ø"/>
            </a:pPr>
            <a:r>
              <a:rPr lang="cs-CZ" sz="2200" dirty="0"/>
              <a:t>Změna nařízení vlády č. 75/2005 Sb. – účinnost nového nařízení od 1. 9. </a:t>
            </a:r>
            <a:r>
              <a:rPr lang="cs-CZ" sz="2200" dirty="0" smtClean="0"/>
              <a:t>2021</a:t>
            </a:r>
            <a:endParaRPr lang="cs-CZ" sz="2200" dirty="0"/>
          </a:p>
        </p:txBody>
      </p:sp>
    </p:spTree>
    <p:extLst>
      <p:ext uri="{BB962C8B-B14F-4D97-AF65-F5344CB8AC3E}">
        <p14:creationId xmlns:p14="http://schemas.microsoft.com/office/powerpoint/2010/main" val="40703299"/>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Kritéria Přijímacího řízení</a:t>
            </a:r>
            <a:endParaRPr lang="cs-CZ" strike="sngStrike" dirty="0"/>
          </a:p>
        </p:txBody>
      </p:sp>
      <p:sp>
        <p:nvSpPr>
          <p:cNvPr id="3" name="Zástupný symbol pro obsah 2"/>
          <p:cNvSpPr>
            <a:spLocks noGrp="1"/>
          </p:cNvSpPr>
          <p:nvPr>
            <p:ph idx="1"/>
          </p:nvPr>
        </p:nvSpPr>
        <p:spPr/>
        <p:txBody>
          <a:bodyPr/>
          <a:lstStyle/>
          <a:p>
            <a:r>
              <a:rPr lang="cs-CZ" sz="2400" dirty="0"/>
              <a:t>Kritéria přijímacího řízení, která ředitel školy zveřejnil dle školského zákona, zůstávají zachována, ředitel je nesmí měnit.</a:t>
            </a:r>
          </a:p>
          <a:p>
            <a:pPr marL="108000" indent="0">
              <a:buNone/>
            </a:pPr>
            <a:endParaRPr lang="cs-CZ" sz="2400" dirty="0"/>
          </a:p>
          <a:p>
            <a:r>
              <a:rPr lang="cs-CZ" sz="2400" b="1" dirty="0"/>
              <a:t>Školní přijímací zkouška:</a:t>
            </a:r>
          </a:p>
          <a:p>
            <a:pPr>
              <a:buFontTx/>
              <a:buChar char="-"/>
            </a:pPr>
            <a:r>
              <a:rPr lang="cs-CZ" sz="2400" b="1" dirty="0"/>
              <a:t>jak na obory vzdělání s maturitní zkouškou,</a:t>
            </a:r>
          </a:p>
          <a:p>
            <a:pPr>
              <a:buFontTx/>
              <a:buChar char="-"/>
            </a:pPr>
            <a:r>
              <a:rPr lang="cs-CZ" sz="2400" b="1" dirty="0"/>
              <a:t>tak na obory vzdělání s výučním listem,</a:t>
            </a:r>
          </a:p>
          <a:p>
            <a:pPr>
              <a:buFont typeface="Symbol" panose="05050102010706020507" pitchFamily="18" charset="2"/>
              <a:buChar char="Þ"/>
            </a:pPr>
            <a:r>
              <a:rPr lang="cs-CZ" sz="2400" dirty="0"/>
              <a:t>pokud ji</a:t>
            </a:r>
            <a:r>
              <a:rPr lang="cs-CZ" sz="2400" i="1" dirty="0"/>
              <a:t> </a:t>
            </a:r>
            <a:r>
              <a:rPr lang="cs-CZ" sz="2400" dirty="0"/>
              <a:t>ředitel školy stanovil v rámci vyhlášených kritérií</a:t>
            </a:r>
          </a:p>
          <a:p>
            <a:pPr marL="108000" indent="0">
              <a:buNone/>
            </a:pPr>
            <a:endParaRPr lang="cs-CZ" sz="2400" b="1" dirty="0">
              <a:solidFill>
                <a:srgbClr val="FF0000"/>
              </a:solidFill>
              <a:highlight>
                <a:srgbClr val="FFFF00"/>
              </a:highlight>
            </a:endParaRPr>
          </a:p>
          <a:p>
            <a:r>
              <a:rPr lang="cs-CZ" sz="2400" b="1" dirty="0"/>
              <a:t>Jednotná přijímací zkouška (tam, kde je to běžné podle školského zákona)</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20</a:t>
            </a:fld>
            <a:endParaRPr lang="cs-CZ" dirty="0"/>
          </a:p>
        </p:txBody>
      </p:sp>
    </p:spTree>
    <p:extLst>
      <p:ext uri="{BB962C8B-B14F-4D97-AF65-F5344CB8AC3E}">
        <p14:creationId xmlns:p14="http://schemas.microsoft.com/office/powerpoint/2010/main" val="1444821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t>21</a:t>
            </a:fld>
            <a:endParaRPr lang="cs-CZ" dirty="0"/>
          </a:p>
        </p:txBody>
      </p:sp>
      <p:graphicFrame>
        <p:nvGraphicFramePr>
          <p:cNvPr id="6" name="Zástupný symbol pro obsah 4"/>
          <p:cNvGraphicFramePr>
            <a:graphicFrameLocks/>
          </p:cNvGraphicFramePr>
          <p:nvPr>
            <p:extLst/>
          </p:nvPr>
        </p:nvGraphicFramePr>
        <p:xfrm>
          <a:off x="729600" y="4644223"/>
          <a:ext cx="10515600" cy="112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Zástupný symbol pro obsah 4"/>
          <p:cNvGraphicFramePr>
            <a:graphicFrameLocks/>
          </p:cNvGraphicFramePr>
          <p:nvPr>
            <p:extLst/>
          </p:nvPr>
        </p:nvGraphicFramePr>
        <p:xfrm>
          <a:off x="729600" y="2551530"/>
          <a:ext cx="10515600" cy="11293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Zástupný symbol pro obsah 4"/>
          <p:cNvGraphicFramePr>
            <a:graphicFrameLocks/>
          </p:cNvGraphicFramePr>
          <p:nvPr>
            <p:extLst/>
          </p:nvPr>
        </p:nvGraphicFramePr>
        <p:xfrm>
          <a:off x="729600" y="544031"/>
          <a:ext cx="10515600" cy="82247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1" name="Levá složená závorka 10"/>
          <p:cNvSpPr/>
          <p:nvPr/>
        </p:nvSpPr>
        <p:spPr>
          <a:xfrm rot="16200000">
            <a:off x="2021305" y="500650"/>
            <a:ext cx="346510" cy="2040556"/>
          </a:xfrm>
          <a:prstGeom prst="leftBrace">
            <a:avLst/>
          </a:prstGeom>
          <a:ln w="381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2" name="TextovéPole 11"/>
          <p:cNvSpPr txBox="1"/>
          <p:nvPr/>
        </p:nvSpPr>
        <p:spPr>
          <a:xfrm>
            <a:off x="867274" y="1830469"/>
            <a:ext cx="2654573" cy="830997"/>
          </a:xfrm>
          <a:prstGeom prst="rect">
            <a:avLst/>
          </a:prstGeom>
          <a:noFill/>
        </p:spPr>
        <p:txBody>
          <a:bodyPr wrap="none" rtlCol="0">
            <a:spAutoFit/>
          </a:bodyPr>
          <a:lstStyle/>
          <a:p>
            <a:pPr algn="ctr"/>
            <a:r>
              <a:rPr lang="cs-CZ" sz="1600" b="1" dirty="0"/>
              <a:t>možnost rozšířeného období </a:t>
            </a:r>
            <a:br>
              <a:rPr lang="cs-CZ" sz="1600" b="1" dirty="0"/>
            </a:br>
            <a:r>
              <a:rPr lang="cs-CZ" sz="1600" b="1" dirty="0"/>
              <a:t>PRVNÍHO řádného termínu </a:t>
            </a:r>
            <a:br>
              <a:rPr lang="cs-CZ" sz="1600" b="1" dirty="0"/>
            </a:br>
            <a:r>
              <a:rPr lang="cs-CZ" sz="1600" b="1" dirty="0"/>
              <a:t>školní části PZ</a:t>
            </a:r>
          </a:p>
        </p:txBody>
      </p:sp>
      <p:sp>
        <p:nvSpPr>
          <p:cNvPr id="13" name="Levá složená závorka 12"/>
          <p:cNvSpPr/>
          <p:nvPr/>
        </p:nvSpPr>
        <p:spPr>
          <a:xfrm rot="16200000">
            <a:off x="5109410" y="510068"/>
            <a:ext cx="346510" cy="2040556"/>
          </a:xfrm>
          <a:prstGeom prst="leftBrace">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4" name="TextovéPole 13"/>
          <p:cNvSpPr txBox="1"/>
          <p:nvPr/>
        </p:nvSpPr>
        <p:spPr>
          <a:xfrm>
            <a:off x="3955379" y="1830468"/>
            <a:ext cx="2654573" cy="830997"/>
          </a:xfrm>
          <a:prstGeom prst="rect">
            <a:avLst/>
          </a:prstGeom>
          <a:noFill/>
        </p:spPr>
        <p:txBody>
          <a:bodyPr wrap="none" rtlCol="0">
            <a:spAutoFit/>
          </a:bodyPr>
          <a:lstStyle/>
          <a:p>
            <a:pPr algn="ctr"/>
            <a:r>
              <a:rPr lang="cs-CZ" sz="1600" b="1" dirty="0"/>
              <a:t>možnost rozšířeného období </a:t>
            </a:r>
            <a:br>
              <a:rPr lang="cs-CZ" sz="1600" b="1" dirty="0"/>
            </a:br>
            <a:r>
              <a:rPr lang="cs-CZ" sz="1600" b="1" dirty="0"/>
              <a:t>DRUHÉHO řádného termínu </a:t>
            </a:r>
            <a:br>
              <a:rPr lang="cs-CZ" sz="1600" b="1" dirty="0"/>
            </a:br>
            <a:r>
              <a:rPr lang="cs-CZ" sz="1600" b="1" dirty="0"/>
              <a:t>školní části PZ</a:t>
            </a:r>
          </a:p>
        </p:txBody>
      </p:sp>
      <p:sp>
        <p:nvSpPr>
          <p:cNvPr id="15" name="Levá složená závorka 14"/>
          <p:cNvSpPr/>
          <p:nvPr/>
        </p:nvSpPr>
        <p:spPr>
          <a:xfrm rot="16200000">
            <a:off x="4984281" y="2660583"/>
            <a:ext cx="346510" cy="2040556"/>
          </a:xfrm>
          <a:prstGeom prst="leftBrace">
            <a:avLst/>
          </a:prstGeom>
          <a:ln w="381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6" name="Levá složená závorka 15"/>
          <p:cNvSpPr/>
          <p:nvPr/>
        </p:nvSpPr>
        <p:spPr>
          <a:xfrm rot="16200000">
            <a:off x="7879881" y="2651094"/>
            <a:ext cx="346510" cy="2040556"/>
          </a:xfrm>
          <a:prstGeom prst="leftBrace">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7" name="TextovéPole 16"/>
          <p:cNvSpPr txBox="1"/>
          <p:nvPr/>
        </p:nvSpPr>
        <p:spPr>
          <a:xfrm>
            <a:off x="3729741" y="3952872"/>
            <a:ext cx="2855590" cy="584775"/>
          </a:xfrm>
          <a:prstGeom prst="rect">
            <a:avLst/>
          </a:prstGeom>
          <a:noFill/>
        </p:spPr>
        <p:txBody>
          <a:bodyPr wrap="none" rtlCol="0">
            <a:spAutoFit/>
          </a:bodyPr>
          <a:lstStyle/>
          <a:p>
            <a:pPr algn="ctr"/>
            <a:r>
              <a:rPr lang="cs-CZ" sz="1600" b="1" dirty="0"/>
              <a:t>období pro PRVNÍ řádný termín</a:t>
            </a:r>
          </a:p>
          <a:p>
            <a:pPr algn="ctr"/>
            <a:r>
              <a:rPr lang="cs-CZ" sz="1600" b="1" dirty="0"/>
              <a:t> školní části PZ</a:t>
            </a:r>
          </a:p>
        </p:txBody>
      </p:sp>
      <p:sp>
        <p:nvSpPr>
          <p:cNvPr id="18" name="TextovéPole 17"/>
          <p:cNvSpPr txBox="1"/>
          <p:nvPr/>
        </p:nvSpPr>
        <p:spPr>
          <a:xfrm>
            <a:off x="6650591" y="3952872"/>
            <a:ext cx="2939844" cy="584775"/>
          </a:xfrm>
          <a:prstGeom prst="rect">
            <a:avLst/>
          </a:prstGeom>
          <a:noFill/>
        </p:spPr>
        <p:txBody>
          <a:bodyPr wrap="none" rtlCol="0">
            <a:spAutoFit/>
          </a:bodyPr>
          <a:lstStyle/>
          <a:p>
            <a:pPr algn="ctr"/>
            <a:r>
              <a:rPr lang="cs-CZ" sz="1600" b="1" dirty="0"/>
              <a:t>období pro DRUHÝ řádný termín</a:t>
            </a:r>
          </a:p>
          <a:p>
            <a:pPr algn="ctr"/>
            <a:r>
              <a:rPr lang="cs-CZ" sz="1600" b="1" dirty="0"/>
              <a:t> školní části PZ</a:t>
            </a:r>
          </a:p>
        </p:txBody>
      </p:sp>
      <p:sp>
        <p:nvSpPr>
          <p:cNvPr id="19" name="TextovéPole 18"/>
          <p:cNvSpPr txBox="1"/>
          <p:nvPr/>
        </p:nvSpPr>
        <p:spPr>
          <a:xfrm>
            <a:off x="238096" y="5611648"/>
            <a:ext cx="1872372" cy="830997"/>
          </a:xfrm>
          <a:prstGeom prst="rect">
            <a:avLst/>
          </a:prstGeom>
          <a:noFill/>
        </p:spPr>
        <p:txBody>
          <a:bodyPr wrap="none" rtlCol="0">
            <a:spAutoFit/>
          </a:bodyPr>
          <a:lstStyle/>
          <a:p>
            <a:pPr algn="ctr"/>
            <a:r>
              <a:rPr lang="cs-CZ" sz="1600" b="1" dirty="0"/>
              <a:t>JPZ </a:t>
            </a:r>
            <a:br>
              <a:rPr lang="cs-CZ" sz="1600" b="1" dirty="0"/>
            </a:br>
            <a:r>
              <a:rPr lang="cs-CZ" sz="1600" b="1" dirty="0"/>
              <a:t>pro 4-leté obory </a:t>
            </a:r>
            <a:br>
              <a:rPr lang="cs-CZ" sz="1600" b="1" dirty="0"/>
            </a:br>
            <a:r>
              <a:rPr lang="cs-CZ" sz="1600" b="1" dirty="0"/>
              <a:t>a nástavbová studia</a:t>
            </a:r>
          </a:p>
        </p:txBody>
      </p:sp>
      <p:sp>
        <p:nvSpPr>
          <p:cNvPr id="20" name="TextovéPole 19"/>
          <p:cNvSpPr txBox="1"/>
          <p:nvPr/>
        </p:nvSpPr>
        <p:spPr>
          <a:xfrm>
            <a:off x="2214100" y="5587742"/>
            <a:ext cx="1642501" cy="584775"/>
          </a:xfrm>
          <a:prstGeom prst="rect">
            <a:avLst/>
          </a:prstGeom>
          <a:noFill/>
        </p:spPr>
        <p:txBody>
          <a:bodyPr wrap="none" rtlCol="0">
            <a:spAutoFit/>
          </a:bodyPr>
          <a:lstStyle/>
          <a:p>
            <a:pPr algn="ctr"/>
            <a:r>
              <a:rPr lang="cs-CZ" sz="1600" b="1" dirty="0"/>
              <a:t>JPZ </a:t>
            </a:r>
            <a:br>
              <a:rPr lang="cs-CZ" sz="1600" b="1" dirty="0"/>
            </a:br>
            <a:r>
              <a:rPr lang="cs-CZ" sz="1600" b="1" dirty="0"/>
              <a:t>pro víceletá GYM</a:t>
            </a:r>
          </a:p>
        </p:txBody>
      </p:sp>
    </p:spTree>
    <p:extLst>
      <p:ext uri="{BB962C8B-B14F-4D97-AF65-F5344CB8AC3E}">
        <p14:creationId xmlns:p14="http://schemas.microsoft.com/office/powerpoint/2010/main" val="111824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599" y="681037"/>
            <a:ext cx="10838169" cy="967250"/>
          </a:xfrm>
        </p:spPr>
        <p:txBody>
          <a:bodyPr/>
          <a:lstStyle/>
          <a:p>
            <a:r>
              <a:rPr lang="cs-CZ" dirty="0"/>
              <a:t>Místo konání přijímací zkoušky</a:t>
            </a:r>
          </a:p>
        </p:txBody>
      </p:sp>
      <p:sp>
        <p:nvSpPr>
          <p:cNvPr id="3" name="Zástupný symbol pro obsah 2"/>
          <p:cNvSpPr>
            <a:spLocks noGrp="1"/>
          </p:cNvSpPr>
          <p:nvPr>
            <p:ph idx="1"/>
          </p:nvPr>
        </p:nvSpPr>
        <p:spPr/>
        <p:txBody>
          <a:bodyPr/>
          <a:lstStyle/>
          <a:p>
            <a:r>
              <a:rPr lang="cs-CZ" b="1" dirty="0"/>
              <a:t>Uchazeč koná JPZ vždy ve škole uvedené na přihlášce první v pořadí. Pokud se koná jednotná přijímací zkouška pouze ve škole, kterou uchazeč uvedl na přihlášce jako druhou v pořadí, koná uchazeč jednotnou přijímací zkoušku v této druhé škole. </a:t>
            </a:r>
            <a:r>
              <a:rPr lang="cs-CZ" dirty="0"/>
              <a:t>Pokud podal přihlášku na GSP, koná jednotnou přijímací zkoušku na GSP. </a:t>
            </a:r>
            <a:endParaRPr lang="cs-CZ" dirty="0" smtClean="0"/>
          </a:p>
          <a:p>
            <a:pPr marL="108000" indent="0">
              <a:buNone/>
            </a:pPr>
            <a:endParaRPr lang="cs-CZ" dirty="0" smtClean="0"/>
          </a:p>
          <a:p>
            <a:r>
              <a:rPr lang="cs-CZ" dirty="0" smtClean="0"/>
              <a:t>Ze </a:t>
            </a:r>
            <a:r>
              <a:rPr lang="cs-CZ" dirty="0"/>
              <a:t>závažných důvodů může Centrum pro zjišťování výsledků vzdělávání (dále jen „Centrum“) se souhlasem uchazeče změnit školu, ve které uchazeč koná jednotnou přijímací zkoušku</a:t>
            </a:r>
            <a:r>
              <a:rPr lang="cs-CZ" dirty="0" smtClean="0"/>
              <a:t>.</a:t>
            </a:r>
          </a:p>
          <a:p>
            <a:endParaRPr lang="cs-CZ" dirty="0"/>
          </a:p>
          <a:p>
            <a:r>
              <a:rPr lang="cs-CZ" dirty="0"/>
              <a:t>Školní přijímací zkoušku koná uchazeč v každé škole, která má školní přijímací zkoušku stanovenou v rámci vyhlášených kritérií. </a:t>
            </a:r>
            <a:endParaRPr lang="cs-CZ" dirty="0" smtClean="0"/>
          </a:p>
          <a:p>
            <a:endParaRPr lang="cs-CZ" dirty="0">
              <a:effectLst>
                <a:outerShdw blurRad="38100" dist="38100" dir="2700000" algn="tl">
                  <a:srgbClr val="000000">
                    <a:alpha val="43137"/>
                  </a:srgbClr>
                </a:outerShdw>
              </a:effectLst>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22</a:t>
            </a:fld>
            <a:endParaRPr lang="cs-CZ" dirty="0"/>
          </a:p>
        </p:txBody>
      </p:sp>
    </p:spTree>
    <p:extLst>
      <p:ext uri="{BB962C8B-B14F-4D97-AF65-F5344CB8AC3E}">
        <p14:creationId xmlns:p14="http://schemas.microsoft.com/office/powerpoint/2010/main" val="3029258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FF3FEDE-CC6C-4EDE-9BA4-169172834156}"/>
              </a:ext>
            </a:extLst>
          </p:cNvPr>
          <p:cNvSpPr>
            <a:spLocks noGrp="1"/>
          </p:cNvSpPr>
          <p:nvPr>
            <p:ph type="title"/>
          </p:nvPr>
        </p:nvSpPr>
        <p:spPr/>
        <p:txBody>
          <a:bodyPr/>
          <a:lstStyle/>
          <a:p>
            <a:pPr lvl="0"/>
            <a:r>
              <a:rPr lang="cs-CZ" dirty="0"/>
              <a:t>Zasílání pozvánek k přijímací zkoušce</a:t>
            </a:r>
          </a:p>
        </p:txBody>
      </p:sp>
      <p:sp>
        <p:nvSpPr>
          <p:cNvPr id="3" name="Zástupný symbol pro obsah 2">
            <a:extLst>
              <a:ext uri="{FF2B5EF4-FFF2-40B4-BE49-F238E27FC236}">
                <a16:creationId xmlns:a16="http://schemas.microsoft.com/office/drawing/2014/main" xmlns="" id="{F8D98C1D-9C69-4451-9FC5-A6F8A105CA40}"/>
              </a:ext>
            </a:extLst>
          </p:cNvPr>
          <p:cNvSpPr>
            <a:spLocks noGrp="1"/>
          </p:cNvSpPr>
          <p:nvPr>
            <p:ph idx="1"/>
          </p:nvPr>
        </p:nvSpPr>
        <p:spPr>
          <a:xfrm>
            <a:off x="729599" y="1424354"/>
            <a:ext cx="10032186" cy="4752609"/>
          </a:xfrm>
        </p:spPr>
        <p:txBody>
          <a:bodyPr/>
          <a:lstStyle/>
          <a:p>
            <a:r>
              <a:rPr lang="cs-CZ" dirty="0"/>
              <a:t>Pozvánku na řádný i náhradní termín zasílá ředitel školy, ve které uchazeč koná jednotnou přijímací zkoušku, a ředitel školy, ve které uchazeč koná školní přijímací zkoušku. </a:t>
            </a:r>
          </a:p>
          <a:p>
            <a:r>
              <a:rPr lang="cs-CZ" dirty="0"/>
              <a:t>Pozvánku zašle ředitel školy uchazeči nejpozději: </a:t>
            </a:r>
          </a:p>
          <a:p>
            <a:pPr lvl="2"/>
            <a:r>
              <a:rPr lang="cs-CZ" dirty="0"/>
              <a:t>5 pracovních dní přede dnem konání prvního termínu školní přijímací zkoušky v řádném termínu,</a:t>
            </a:r>
          </a:p>
          <a:p>
            <a:pPr lvl="2"/>
            <a:r>
              <a:rPr lang="cs-CZ" dirty="0"/>
              <a:t>5 pracovních dní přede dnem konáním prvního náhradního termínu školní příjímací zkoušky</a:t>
            </a:r>
            <a:r>
              <a:rPr lang="cs-CZ" dirty="0" smtClean="0"/>
              <a:t>,</a:t>
            </a:r>
          </a:p>
          <a:p>
            <a:pPr marL="432000" lvl="2" indent="0">
              <a:buNone/>
            </a:pPr>
            <a:endParaRPr lang="cs-CZ" dirty="0"/>
          </a:p>
          <a:p>
            <a:pPr lvl="2"/>
            <a:r>
              <a:rPr lang="cs-CZ" dirty="0"/>
              <a:t>případně 10 pracovních dní před termínem jednotné přijímací zkoušky, pokud se školní přijímací zkouška nekoná a uchazeč koná jednotnou přijímací zkoušku v této škole (tj. nejpozději v pondělí 25. května 2020 u čtyřletých oborů vzdělávání, včetně nástavbového studia a v úterý 26. května 2020 v případě oborů vzdělání šestiletých a osmiletých gymnázií).</a:t>
            </a:r>
          </a:p>
          <a:p>
            <a:pPr marL="432000" lvl="2" indent="0">
              <a:buNone/>
            </a:pPr>
            <a:endParaRPr lang="cs-CZ" dirty="0"/>
          </a:p>
          <a:p>
            <a:r>
              <a:rPr lang="cs-CZ" dirty="0"/>
              <a:t>Pozvánku zašle ředitel školy také na emailovou adresu, pokud je uvedena na přihlášce, a zveřejní informace o termínech nejpozději ve stejnou dobu na internetových stránkách školy.</a:t>
            </a:r>
          </a:p>
          <a:p>
            <a:endParaRPr lang="cs-CZ" dirty="0"/>
          </a:p>
          <a:p>
            <a:pPr lvl="2"/>
            <a:endParaRPr lang="cs-CZ" dirty="0"/>
          </a:p>
          <a:p>
            <a:pPr lvl="1"/>
            <a:endParaRPr lang="cs-CZ" dirty="0"/>
          </a:p>
          <a:p>
            <a:pPr lvl="1"/>
            <a:endParaRPr lang="cs-CZ" dirty="0"/>
          </a:p>
          <a:p>
            <a:endParaRPr lang="cs-CZ" dirty="0"/>
          </a:p>
        </p:txBody>
      </p:sp>
      <p:sp>
        <p:nvSpPr>
          <p:cNvPr id="4" name="Zástupný symbol pro číslo snímku 3">
            <a:extLst>
              <a:ext uri="{FF2B5EF4-FFF2-40B4-BE49-F238E27FC236}">
                <a16:creationId xmlns:a16="http://schemas.microsoft.com/office/drawing/2014/main" xmlns="" id="{67BD2A31-FC31-4544-95F5-5397CC2FF0DB}"/>
              </a:ext>
            </a:extLst>
          </p:cNvPr>
          <p:cNvSpPr>
            <a:spLocks noGrp="1"/>
          </p:cNvSpPr>
          <p:nvPr>
            <p:ph type="sldNum" sz="quarter" idx="12"/>
          </p:nvPr>
        </p:nvSpPr>
        <p:spPr/>
        <p:txBody>
          <a:bodyPr/>
          <a:lstStyle/>
          <a:p>
            <a:fld id="{323BD8D3-A9DD-40CB-A396-ADCE34852C74}" type="slidenum">
              <a:rPr lang="cs-CZ" smtClean="0"/>
              <a:t>23</a:t>
            </a:fld>
            <a:endParaRPr lang="cs-CZ" dirty="0"/>
          </a:p>
        </p:txBody>
      </p:sp>
    </p:spTree>
    <p:extLst>
      <p:ext uri="{BB962C8B-B14F-4D97-AF65-F5344CB8AC3E}">
        <p14:creationId xmlns:p14="http://schemas.microsoft.com/office/powerpoint/2010/main" val="895659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925770D-6E47-4904-85BB-EA7A6362D9EB}"/>
              </a:ext>
            </a:extLst>
          </p:cNvPr>
          <p:cNvSpPr>
            <a:spLocks noGrp="1"/>
          </p:cNvSpPr>
          <p:nvPr>
            <p:ph type="title"/>
          </p:nvPr>
        </p:nvSpPr>
        <p:spPr/>
        <p:txBody>
          <a:bodyPr/>
          <a:lstStyle/>
          <a:p>
            <a:pPr lvl="0"/>
            <a:r>
              <a:rPr lang="cs-CZ" dirty="0"/>
              <a:t>Obsah pozvánky</a:t>
            </a:r>
          </a:p>
        </p:txBody>
      </p:sp>
      <p:sp>
        <p:nvSpPr>
          <p:cNvPr id="3" name="Zástupný symbol pro obsah 2">
            <a:extLst>
              <a:ext uri="{FF2B5EF4-FFF2-40B4-BE49-F238E27FC236}">
                <a16:creationId xmlns:a16="http://schemas.microsoft.com/office/drawing/2014/main" xmlns="" id="{ED70FCD0-74BE-4B14-83A1-E65B0D9046D4}"/>
              </a:ext>
            </a:extLst>
          </p:cNvPr>
          <p:cNvSpPr>
            <a:spLocks noGrp="1"/>
          </p:cNvSpPr>
          <p:nvPr>
            <p:ph idx="1"/>
          </p:nvPr>
        </p:nvSpPr>
        <p:spPr>
          <a:xfrm>
            <a:off x="729600" y="1247069"/>
            <a:ext cx="10515600" cy="4552597"/>
          </a:xfrm>
        </p:spPr>
        <p:txBody>
          <a:bodyPr/>
          <a:lstStyle/>
          <a:p>
            <a:pPr marL="108000" indent="0">
              <a:buNone/>
            </a:pPr>
            <a:r>
              <a:rPr lang="cs-CZ" dirty="0"/>
              <a:t>Pozvánka k vykonání přijímací zkoušky obsahuje vždy informace o:</a:t>
            </a:r>
          </a:p>
          <a:p>
            <a:pPr lvl="0">
              <a:spcAft>
                <a:spcPts val="300"/>
              </a:spcAft>
            </a:pPr>
            <a:r>
              <a:rPr lang="cs-CZ" dirty="0"/>
              <a:t>předpokládaném počtu přijímaných uchazečů,</a:t>
            </a:r>
          </a:p>
          <a:p>
            <a:pPr lvl="0">
              <a:spcAft>
                <a:spcPts val="300"/>
              </a:spcAft>
            </a:pPr>
            <a:r>
              <a:rPr lang="cs-CZ" dirty="0"/>
              <a:t>kritériích přijímacího řízení stanovených ředitelem školy, </a:t>
            </a:r>
          </a:p>
          <a:p>
            <a:pPr lvl="0">
              <a:spcAft>
                <a:spcPts val="300"/>
              </a:spcAft>
            </a:pPr>
            <a:r>
              <a:rPr lang="cs-CZ" b="1" dirty="0"/>
              <a:t>místu a čase konání školní přijímací </a:t>
            </a:r>
            <a:r>
              <a:rPr lang="cs-CZ" b="1" dirty="0" smtClean="0"/>
              <a:t>zkoušky příslušného uchazeče (tedy buď první nebo druhý termín podle pořadí školy na přihlášce),</a:t>
            </a:r>
          </a:p>
          <a:p>
            <a:pPr lvl="0">
              <a:spcAft>
                <a:spcPts val="300"/>
              </a:spcAft>
            </a:pPr>
            <a:r>
              <a:rPr lang="cs-CZ" dirty="0" smtClean="0"/>
              <a:t>místu a čase konání jednotné přijímací zkoušky u uchazečů, kteří jako první v pořadí uvedli školu, kde se koná jednotná zkouška, nebo u uchazečů, kteří uvedli školu, kde se koná jednotná přijímací zkouška, na druhém místě, ale na prvním místě mají školu (obor) bez jednotné přijímací zkoušky,</a:t>
            </a:r>
          </a:p>
          <a:p>
            <a:pPr lvl="0">
              <a:spcAft>
                <a:spcPts val="300"/>
              </a:spcAft>
            </a:pPr>
            <a:r>
              <a:rPr lang="cs-CZ" dirty="0" smtClean="0"/>
              <a:t>obsahu </a:t>
            </a:r>
            <a:r>
              <a:rPr lang="cs-CZ" dirty="0"/>
              <a:t>přijímací zkoušky, </a:t>
            </a:r>
          </a:p>
          <a:p>
            <a:pPr lvl="0">
              <a:spcAft>
                <a:spcPts val="300"/>
              </a:spcAft>
            </a:pPr>
            <a:r>
              <a:rPr lang="cs-CZ" dirty="0"/>
              <a:t>označení oboru vzdělání, do kterého bude přijímací zkouška konána, </a:t>
            </a:r>
          </a:p>
          <a:p>
            <a:pPr lvl="0">
              <a:spcAft>
                <a:spcPts val="300"/>
              </a:spcAft>
            </a:pPr>
            <a:r>
              <a:rPr lang="cs-CZ" dirty="0"/>
              <a:t>formě přijímací zkoušky,</a:t>
            </a:r>
          </a:p>
          <a:p>
            <a:pPr lvl="0">
              <a:spcAft>
                <a:spcPts val="300"/>
              </a:spcAft>
            </a:pPr>
            <a:r>
              <a:rPr lang="cs-CZ" dirty="0"/>
              <a:t>seznamu povolených pomůcek pro její konání a</a:t>
            </a:r>
          </a:p>
          <a:p>
            <a:pPr lvl="0">
              <a:spcAft>
                <a:spcPts val="300"/>
              </a:spcAft>
            </a:pPr>
            <a:r>
              <a:rPr lang="cs-CZ" b="1" dirty="0"/>
              <a:t>organizačních pokynech zejména v souvislosti s epidemií </a:t>
            </a:r>
            <a:r>
              <a:rPr lang="cs-CZ" b="1" dirty="0" err="1"/>
              <a:t>koronaviru</a:t>
            </a:r>
            <a:r>
              <a:rPr lang="cs-CZ" b="1" dirty="0"/>
              <a:t> SARS CoV-2 (tedy například organizační pokyny pro uchazeče z rizikové skupiny, jak je uvedeno v metodice k Ochraně zdraví při konání přijímacích zkoušek).</a:t>
            </a:r>
          </a:p>
        </p:txBody>
      </p:sp>
      <p:sp>
        <p:nvSpPr>
          <p:cNvPr id="4" name="Zástupný symbol pro číslo snímku 3">
            <a:extLst>
              <a:ext uri="{FF2B5EF4-FFF2-40B4-BE49-F238E27FC236}">
                <a16:creationId xmlns:a16="http://schemas.microsoft.com/office/drawing/2014/main" xmlns="" id="{6F716DCA-BB42-4D6C-9ADD-883C5A58A78F}"/>
              </a:ext>
            </a:extLst>
          </p:cNvPr>
          <p:cNvSpPr>
            <a:spLocks noGrp="1"/>
          </p:cNvSpPr>
          <p:nvPr>
            <p:ph type="sldNum" sz="quarter" idx="12"/>
          </p:nvPr>
        </p:nvSpPr>
        <p:spPr/>
        <p:txBody>
          <a:bodyPr/>
          <a:lstStyle/>
          <a:p>
            <a:fld id="{323BD8D3-A9DD-40CB-A396-ADCE34852C74}" type="slidenum">
              <a:rPr lang="cs-CZ" smtClean="0"/>
              <a:t>24</a:t>
            </a:fld>
            <a:endParaRPr lang="cs-CZ" dirty="0"/>
          </a:p>
        </p:txBody>
      </p:sp>
    </p:spTree>
    <p:extLst>
      <p:ext uri="{BB962C8B-B14F-4D97-AF65-F5344CB8AC3E}">
        <p14:creationId xmlns:p14="http://schemas.microsoft.com/office/powerpoint/2010/main" val="846655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Průběh přijímací zkoušky</a:t>
            </a:r>
          </a:p>
        </p:txBody>
      </p:sp>
      <p:sp>
        <p:nvSpPr>
          <p:cNvPr id="3" name="Zástupný symbol pro obsah 2"/>
          <p:cNvSpPr>
            <a:spLocks noGrp="1"/>
          </p:cNvSpPr>
          <p:nvPr>
            <p:ph idx="1"/>
          </p:nvPr>
        </p:nvSpPr>
        <p:spPr/>
        <p:txBody>
          <a:bodyPr/>
          <a:lstStyle/>
          <a:p>
            <a:r>
              <a:rPr lang="cs-CZ" dirty="0"/>
              <a:t>Oproti běžným pravidlům podle školského zákona může uchazeč konat jednotnou přijímací zkoušku pouze jednou. </a:t>
            </a:r>
          </a:p>
          <a:p>
            <a:r>
              <a:rPr lang="cs-CZ" dirty="0"/>
              <a:t>Výslovně se však stanoví, že škola musí záznamové archy jednotné přijímací zkoušky převést do elektronické podoby a odeslat je Centru pro zjišťování výsledků vzdělávání (dále jen „Centrum“) prostřednictvím informačního systému Centra v den konání jednotné přijímací zkoušky. </a:t>
            </a:r>
          </a:p>
          <a:p>
            <a:r>
              <a:rPr lang="cs-CZ" b="1" dirty="0"/>
              <a:t>Oproti běžnému průběhu dochází k prodloužení času trvání jednotné přijímací zkoušky. Test z českého jazyka a literatury trvá 70 minut (o 10 minut delší, než je běžný čas). Test z matematiky trvá 85 minut </a:t>
            </a:r>
            <a:br>
              <a:rPr lang="cs-CZ" b="1" dirty="0"/>
            </a:br>
            <a:r>
              <a:rPr lang="cs-CZ" b="1" dirty="0"/>
              <a:t>(o 15 minut delší, než je běžný čas). </a:t>
            </a: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25</a:t>
            </a:fld>
            <a:endParaRPr lang="cs-CZ" dirty="0"/>
          </a:p>
        </p:txBody>
      </p:sp>
    </p:spTree>
    <p:extLst>
      <p:ext uri="{BB962C8B-B14F-4D97-AF65-F5344CB8AC3E}">
        <p14:creationId xmlns:p14="http://schemas.microsoft.com/office/powerpoint/2010/main" val="1506983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D38C540-17F3-4F81-A8A3-FB5E95DF1697}"/>
              </a:ext>
            </a:extLst>
          </p:cNvPr>
          <p:cNvSpPr>
            <a:spLocks noGrp="1"/>
          </p:cNvSpPr>
          <p:nvPr>
            <p:ph type="title"/>
          </p:nvPr>
        </p:nvSpPr>
        <p:spPr/>
        <p:txBody>
          <a:bodyPr/>
          <a:lstStyle/>
          <a:p>
            <a:pPr lvl="0"/>
            <a:r>
              <a:rPr lang="cs-CZ" dirty="0"/>
              <a:t>Vyhodnocení přijímací zkoušky</a:t>
            </a:r>
          </a:p>
        </p:txBody>
      </p:sp>
      <p:sp>
        <p:nvSpPr>
          <p:cNvPr id="3" name="Zástupný symbol pro obsah 2">
            <a:extLst>
              <a:ext uri="{FF2B5EF4-FFF2-40B4-BE49-F238E27FC236}">
                <a16:creationId xmlns:a16="http://schemas.microsoft.com/office/drawing/2014/main" xmlns="" id="{7D84467E-0DF6-45E8-9280-88A3AAE2B28A}"/>
              </a:ext>
            </a:extLst>
          </p:cNvPr>
          <p:cNvSpPr>
            <a:spLocks noGrp="1"/>
          </p:cNvSpPr>
          <p:nvPr>
            <p:ph idx="1"/>
          </p:nvPr>
        </p:nvSpPr>
        <p:spPr>
          <a:xfrm>
            <a:off x="729599" y="1558139"/>
            <a:ext cx="10515600" cy="4618824"/>
          </a:xfrm>
        </p:spPr>
        <p:txBody>
          <a:bodyPr/>
          <a:lstStyle/>
          <a:p>
            <a:r>
              <a:rPr lang="cs-CZ" dirty="0" smtClean="0"/>
              <a:t>Centrum </a:t>
            </a:r>
            <a:r>
              <a:rPr lang="cs-CZ" dirty="0"/>
              <a:t>zpřístupní výsledky jednotné přijímací zkoušky všem školám, na kterých se uplatňuje:</a:t>
            </a:r>
          </a:p>
          <a:p>
            <a:pPr lvl="2"/>
            <a:r>
              <a:rPr lang="cs-CZ" dirty="0"/>
              <a:t>do 15. června 2020 pro čtyřleté obory vzdělání, včetně nástaveb,</a:t>
            </a:r>
          </a:p>
          <a:p>
            <a:pPr lvl="2"/>
            <a:r>
              <a:rPr lang="cs-CZ" dirty="0"/>
              <a:t>do 16. června 2020 pro obory vzdělání šestiletých a osmiletých gymnázií (do 7 kalendářních dnů po termínu konání jednotné přijímací zkoušky). </a:t>
            </a:r>
          </a:p>
          <a:p>
            <a:r>
              <a:rPr lang="cs-CZ" dirty="0"/>
              <a:t>Ředitel umožní nahlédnutí do správního spisu a na veřejně přístupném místě ve škole a zároveň způsobem umožňujícím dálkový přístup </a:t>
            </a:r>
            <a:r>
              <a:rPr lang="cs-CZ" b="1" dirty="0"/>
              <a:t>zveřejní pořadí uchazečů pod registračním číslem</a:t>
            </a:r>
            <a:r>
              <a:rPr lang="cs-CZ" dirty="0"/>
              <a:t>, spolu s výsledky prvního a posledního přijatého uchazeče a spolu s kritérii přijímacího řízení, a to alespoň na dobu 15 dnů: </a:t>
            </a:r>
          </a:p>
          <a:p>
            <a:pPr lvl="2"/>
            <a:r>
              <a:rPr lang="cs-CZ" dirty="0"/>
              <a:t>do </a:t>
            </a:r>
            <a:r>
              <a:rPr lang="cs-CZ" b="1" dirty="0"/>
              <a:t>16. června 2020</a:t>
            </a:r>
            <a:r>
              <a:rPr lang="cs-CZ" dirty="0"/>
              <a:t> pro čtyřleté obory vzdělání, včetně nástaveb a oborů bez maturitní zkoušky,</a:t>
            </a:r>
          </a:p>
          <a:p>
            <a:pPr lvl="2"/>
            <a:r>
              <a:rPr lang="cs-CZ" dirty="0"/>
              <a:t>do</a:t>
            </a:r>
            <a:r>
              <a:rPr lang="cs-CZ" b="1" dirty="0"/>
              <a:t> 17. června</a:t>
            </a:r>
            <a:r>
              <a:rPr lang="cs-CZ" dirty="0"/>
              <a:t> </a:t>
            </a:r>
            <a:r>
              <a:rPr lang="cs-CZ" b="1" dirty="0"/>
              <a:t>2020</a:t>
            </a:r>
            <a:r>
              <a:rPr lang="cs-CZ" dirty="0"/>
              <a:t> pro obory vzdělání šestiletých a osmiletých gymnázií (do 8 kalendářních dnů po termínu konání jednotné přijímací zkoušky)</a:t>
            </a:r>
          </a:p>
          <a:p>
            <a:pPr marL="108000" indent="0">
              <a:buNone/>
            </a:pPr>
            <a:endParaRPr lang="cs-CZ" dirty="0"/>
          </a:p>
          <a:p>
            <a:r>
              <a:rPr lang="cs-CZ" dirty="0"/>
              <a:t>Nepřijatým uchazečům nebo zákonným zástupcům nepřijatých nezletilých uchazečů ředitel školy odešle rozhodnutí o nepřijetí</a:t>
            </a:r>
            <a:r>
              <a:rPr lang="cs-CZ" dirty="0" smtClean="0"/>
              <a:t>.</a:t>
            </a:r>
            <a:endParaRPr lang="cs-CZ" b="1" dirty="0"/>
          </a:p>
          <a:p>
            <a:pPr marL="108000" indent="0">
              <a:buNone/>
            </a:pPr>
            <a:endParaRPr lang="cs-CZ" i="1" dirty="0"/>
          </a:p>
        </p:txBody>
      </p:sp>
      <p:sp>
        <p:nvSpPr>
          <p:cNvPr id="4" name="Zástupný symbol pro číslo snímku 3">
            <a:extLst>
              <a:ext uri="{FF2B5EF4-FFF2-40B4-BE49-F238E27FC236}">
                <a16:creationId xmlns:a16="http://schemas.microsoft.com/office/drawing/2014/main" xmlns="" id="{E484D159-19E2-49CF-B794-6F60D1E2DB32}"/>
              </a:ext>
            </a:extLst>
          </p:cNvPr>
          <p:cNvSpPr>
            <a:spLocks noGrp="1"/>
          </p:cNvSpPr>
          <p:nvPr>
            <p:ph type="sldNum" sz="quarter" idx="12"/>
          </p:nvPr>
        </p:nvSpPr>
        <p:spPr/>
        <p:txBody>
          <a:bodyPr/>
          <a:lstStyle/>
          <a:p>
            <a:fld id="{323BD8D3-A9DD-40CB-A396-ADCE34852C74}" type="slidenum">
              <a:rPr lang="cs-CZ" smtClean="0"/>
              <a:t>26</a:t>
            </a:fld>
            <a:endParaRPr lang="cs-CZ" dirty="0"/>
          </a:p>
        </p:txBody>
      </p:sp>
    </p:spTree>
    <p:extLst>
      <p:ext uri="{BB962C8B-B14F-4D97-AF65-F5344CB8AC3E}">
        <p14:creationId xmlns:p14="http://schemas.microsoft.com/office/powerpoint/2010/main" val="2022026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p:txBody>
          <a:bodyPr/>
          <a:lstStyle/>
          <a:p>
            <a:r>
              <a:rPr lang="cs-CZ" dirty="0"/>
              <a:t>Odevzdání zápisového lístku</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477818"/>
            <a:ext cx="10515600" cy="4699145"/>
          </a:xfrm>
        </p:spPr>
        <p:txBody>
          <a:bodyPr/>
          <a:lstStyle/>
          <a:p>
            <a:r>
              <a:rPr lang="cs-CZ" b="1" dirty="0"/>
              <a:t>Termín pro odevzdání zápisových lístků je stanoven na 5 pracovních dnů po nejzazším termínu pro zveřejnění seznamu přijatých </a:t>
            </a:r>
            <a:r>
              <a:rPr lang="cs-CZ" b="1" dirty="0" smtClean="0"/>
              <a:t>uchazečů.</a:t>
            </a:r>
          </a:p>
          <a:p>
            <a:r>
              <a:rPr lang="cs-CZ" dirty="0" smtClean="0"/>
              <a:t>Pro </a:t>
            </a:r>
            <a:r>
              <a:rPr lang="cs-CZ" dirty="0"/>
              <a:t>uchazeče o střední vzdělání ve čtyřletých oborech vzdělání, včetně nástavbového studia a oborů bez maturitní zkoušky je termín pro odevzdání zápisového lístku do </a:t>
            </a:r>
            <a:r>
              <a:rPr lang="cs-CZ" b="1" dirty="0"/>
              <a:t>23. června 2020</a:t>
            </a:r>
            <a:r>
              <a:rPr lang="cs-CZ" dirty="0"/>
              <a:t>.  </a:t>
            </a:r>
          </a:p>
          <a:p>
            <a:r>
              <a:rPr lang="cs-CZ" dirty="0"/>
              <a:t>Pro uchazeče o střední vzdělání v oborech vzdělání šestiletého a osmiletého gymnázia je termín pro odevzdání zápisového lístku do </a:t>
            </a:r>
            <a:r>
              <a:rPr lang="cs-CZ" b="1" dirty="0"/>
              <a:t>24. června 2020.</a:t>
            </a:r>
            <a:r>
              <a:rPr lang="cs-CZ" dirty="0"/>
              <a:t>  </a:t>
            </a:r>
          </a:p>
          <a:p>
            <a:r>
              <a:rPr lang="cs-CZ" dirty="0"/>
              <a:t>Zápisový lístek se v tomto termínu musí odevzdat buď ve škole, nebo k poštovní přepravě (stačí razítko pošty s tímto datem).</a:t>
            </a:r>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27</a:t>
            </a:fld>
            <a:endParaRPr lang="cs-CZ" dirty="0"/>
          </a:p>
        </p:txBody>
      </p:sp>
    </p:spTree>
    <p:extLst>
      <p:ext uri="{BB962C8B-B14F-4D97-AF65-F5344CB8AC3E}">
        <p14:creationId xmlns:p14="http://schemas.microsoft.com/office/powerpoint/2010/main" val="2426146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p:txBody>
          <a:bodyPr/>
          <a:lstStyle/>
          <a:p>
            <a:r>
              <a:rPr lang="cs-CZ" dirty="0"/>
              <a:t>Žádost o nové rozhodnutí</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459345"/>
            <a:ext cx="10515600" cy="4717618"/>
          </a:xfrm>
        </p:spPr>
        <p:txBody>
          <a:bodyPr/>
          <a:lstStyle/>
          <a:p>
            <a:r>
              <a:rPr lang="cs-CZ" b="1" dirty="0"/>
              <a:t>Uchazeč ji může podat do 3 pracovních dnů ode dne, kdy mu bylo doručeno rozhodnutí o nepřijetí. </a:t>
            </a:r>
            <a:r>
              <a:rPr lang="cs-CZ" dirty="0"/>
              <a:t>Počátek této lhůty začíná dnem následujícím po dni doručení rozhodnutí. Lhůta je dodržena i tehdy, když uchazeč podá žádost na poště poslední den lhůty.</a:t>
            </a:r>
          </a:p>
          <a:p>
            <a:r>
              <a:rPr lang="cs-CZ" dirty="0"/>
              <a:t>Pokud je uchazeč přijat na základě nového rozhodnutí, </a:t>
            </a:r>
            <a:r>
              <a:rPr lang="cs-CZ" b="1" dirty="0"/>
              <a:t>škola, na které již odevzdal svůj zápisový lístek, jej takovému uchazeči vrátí po předložení tohoto nového rozhodnutí</a:t>
            </a:r>
            <a:r>
              <a:rPr lang="cs-CZ" dirty="0"/>
              <a:t>. Uchazeč zápisový lístek poté uplatní na škole, která uchazeče přijala na základě nového rozhodnutí.</a:t>
            </a:r>
          </a:p>
          <a:p>
            <a:r>
              <a:rPr lang="cs-CZ" dirty="0"/>
              <a:t>Nemůže-li ředitel školy žádosti vyhovět, usnesením řízení o žádosti zastaví. </a:t>
            </a:r>
          </a:p>
          <a:p>
            <a:r>
              <a:rPr lang="cs-CZ" dirty="0"/>
              <a:t>Lhůta pro odevzdání zápisového lístku po vydání nového rozhodnutí je </a:t>
            </a:r>
            <a:r>
              <a:rPr lang="cs-CZ" b="1" dirty="0"/>
              <a:t>10 pracovních dní </a:t>
            </a:r>
            <a:r>
              <a:rPr lang="cs-CZ" dirty="0"/>
              <a:t>ode dne oznámení rozhodnutí.</a:t>
            </a:r>
          </a:p>
          <a:p>
            <a:r>
              <a:rPr lang="cs-CZ" b="1" dirty="0"/>
              <a:t>POUČENÍ o tomto postupu se zasílá uchazeči spolu s rozhodnutím o nepřijetí.</a:t>
            </a:r>
          </a:p>
          <a:p>
            <a:r>
              <a:rPr lang="cs-CZ" dirty="0"/>
              <a:t>Pokud ředitel školy vydal rozhodnutí o nepřijetí ke střednímu vzdělávání pro školní rok 2020/2021 přede dnem nabytí účinnosti vyhlášky, vyjádří uchazeč svou vůli být přijat na základě vydání nového rozhodnutí </a:t>
            </a:r>
            <a:br>
              <a:rPr lang="cs-CZ" dirty="0"/>
            </a:br>
            <a:r>
              <a:rPr lang="cs-CZ" dirty="0"/>
              <a:t>ve lhůtě 3 pracovních dnů ode dne, kdy je o této možnosti poučen. Ředitel školy poučí uchazeče nejpozději do 5 pracovních dnů po dni nabytí účinnosti vyhlášky tedy do pátku 15. května 2020.</a:t>
            </a:r>
          </a:p>
          <a:p>
            <a:endParaRPr lang="cs-CZ" dirty="0"/>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28</a:t>
            </a:fld>
            <a:endParaRPr lang="cs-CZ" dirty="0"/>
          </a:p>
        </p:txBody>
      </p:sp>
    </p:spTree>
    <p:extLst>
      <p:ext uri="{BB962C8B-B14F-4D97-AF65-F5344CB8AC3E}">
        <p14:creationId xmlns:p14="http://schemas.microsoft.com/office/powerpoint/2010/main" val="411392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a:xfrm>
            <a:off x="729600" y="766119"/>
            <a:ext cx="10838169" cy="411892"/>
          </a:xfrm>
        </p:spPr>
        <p:txBody>
          <a:bodyPr/>
          <a:lstStyle/>
          <a:p>
            <a:r>
              <a:rPr lang="cs-CZ" dirty="0"/>
              <a:t>Náhradní termíny</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178011"/>
            <a:ext cx="10515600" cy="4998952"/>
          </a:xfrm>
        </p:spPr>
        <p:txBody>
          <a:bodyPr/>
          <a:lstStyle/>
          <a:p>
            <a:r>
              <a:rPr lang="cs-CZ" dirty="0"/>
              <a:t>K náhradnímu termínu může jít uchazeč, který se do 3 dnů z vážných důvodů omluvil písemně řediteli školy z řádného termínu. Za vážné důvody lze v tomto případě považovat např. nemoc, karanténní opatření, nemožnost dostavit se na přijímací zkoušku ze zahraničí a další obtíže spojené s pandemií. </a:t>
            </a:r>
          </a:p>
          <a:p>
            <a:r>
              <a:rPr lang="cs-CZ" dirty="0"/>
              <a:t>Škola přihlásí k náhradnímu termínu jednotné přijímací zkoušky uchazeče Centru do 2 pracovních dnů od doručení omluvy. </a:t>
            </a:r>
          </a:p>
          <a:p>
            <a:r>
              <a:rPr lang="cs-CZ" dirty="0"/>
              <a:t>Náhradní termín JPZ je stanoven na úterý </a:t>
            </a:r>
            <a:r>
              <a:rPr lang="cs-CZ" b="1" dirty="0"/>
              <a:t>23. června 2020</a:t>
            </a:r>
            <a:r>
              <a:rPr lang="cs-CZ" dirty="0"/>
              <a:t> pro všechny obory vzdělávání.</a:t>
            </a:r>
          </a:p>
          <a:p>
            <a:r>
              <a:rPr lang="cs-CZ" dirty="0"/>
              <a:t>První náhradní termín školní přijímací zkoušky může být vyhlášen v období od pátku 19. do soboty 20. června 2020, výjimečně i od pondělí 15. do úterý 16. června 2020, druhý náhradní termín školní přijímací zkoušky může být vyhlášen v období od neděle 21. do pondělí 22. června 2020, výjimečně i od středy 17. do čtvrtka 18. června 2020.</a:t>
            </a:r>
          </a:p>
          <a:p>
            <a:r>
              <a:rPr lang="cs-CZ" dirty="0"/>
              <a:t>Výsledky jednotné přijímací zkoušky dodá Centrum školám do 3 kalendářních dnů od jejího konání, tedy do pátku 26. června 2020. Do 4 kalendářních dnů (tedy </a:t>
            </a:r>
            <a:r>
              <a:rPr lang="cs-CZ" b="1" dirty="0"/>
              <a:t>do 27. června 2020</a:t>
            </a:r>
            <a:r>
              <a:rPr lang="cs-CZ" dirty="0"/>
              <a:t>) ředitel školy ukončí hodnocení a obdobně, jako v řádném termínu, umožní nahlížení do spisu </a:t>
            </a:r>
            <a:r>
              <a:rPr lang="cs-CZ"/>
              <a:t>a </a:t>
            </a:r>
            <a:r>
              <a:rPr lang="cs-CZ" smtClean="0"/>
              <a:t>zveřejní </a:t>
            </a:r>
            <a:r>
              <a:rPr lang="cs-CZ" dirty="0"/>
              <a:t>seznam přijatých uchazečů.</a:t>
            </a:r>
          </a:p>
          <a:p>
            <a:r>
              <a:rPr lang="cs-CZ" dirty="0"/>
              <a:t>Termín pro odevzdání zápisového lístku je pro všechny uchazeče jednotný: </a:t>
            </a:r>
            <a:r>
              <a:rPr lang="cs-CZ" b="1" dirty="0"/>
              <a:t>3. července 2020</a:t>
            </a:r>
            <a:r>
              <a:rPr lang="cs-CZ" dirty="0"/>
              <a:t>.</a:t>
            </a:r>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29</a:t>
            </a:fld>
            <a:endParaRPr lang="cs-CZ" dirty="0"/>
          </a:p>
        </p:txBody>
      </p:sp>
    </p:spTree>
    <p:extLst>
      <p:ext uri="{BB962C8B-B14F-4D97-AF65-F5344CB8AC3E}">
        <p14:creationId xmlns:p14="http://schemas.microsoft.com/office/powerpoint/2010/main" val="3624830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xmlns="" id="{38B88857-BCB2-470A-AE6B-C8BDE72F4FD7}"/>
              </a:ext>
            </a:extLst>
          </p:cNvPr>
          <p:cNvSpPr>
            <a:spLocks noGrp="1"/>
          </p:cNvSpPr>
          <p:nvPr>
            <p:ph idx="1"/>
          </p:nvPr>
        </p:nvSpPr>
        <p:spPr>
          <a:xfrm>
            <a:off x="1487488" y="1556792"/>
            <a:ext cx="10094912" cy="4432528"/>
          </a:xfrm>
        </p:spPr>
        <p:txBody>
          <a:bodyPr/>
          <a:lstStyle/>
          <a:p>
            <a:r>
              <a:rPr lang="cs-CZ" sz="2200" b="1" dirty="0"/>
              <a:t>Druhá vlna </a:t>
            </a:r>
            <a:r>
              <a:rPr lang="cs-CZ" sz="2200" b="1" dirty="0" err="1"/>
              <a:t>webinářů</a:t>
            </a:r>
            <a:r>
              <a:rPr lang="cs-CZ" sz="2200" b="1" dirty="0"/>
              <a:t>:</a:t>
            </a:r>
          </a:p>
          <a:p>
            <a:endParaRPr lang="cs-CZ" sz="2200" dirty="0"/>
          </a:p>
          <a:p>
            <a:pPr algn="ctr"/>
            <a:r>
              <a:rPr lang="cs-CZ" sz="2200" cap="small" dirty="0"/>
              <a:t>Legislativní změny v souvislosti s COVID 19 </a:t>
            </a:r>
          </a:p>
          <a:p>
            <a:pPr algn="ctr"/>
            <a:endParaRPr lang="cs-CZ" sz="2200" dirty="0"/>
          </a:p>
          <a:p>
            <a:r>
              <a:rPr lang="cs-CZ" sz="2200" dirty="0"/>
              <a:t>Obsahově budou rozděleny na změny pro ředitele</a:t>
            </a:r>
          </a:p>
          <a:p>
            <a:endParaRPr lang="cs-CZ" sz="2200" dirty="0"/>
          </a:p>
          <a:p>
            <a:pPr>
              <a:buFont typeface="Wingdings" panose="05000000000000000000" pitchFamily="2" charset="2"/>
              <a:buChar char="Ø"/>
            </a:pPr>
            <a:r>
              <a:rPr lang="cs-CZ" sz="2200" dirty="0"/>
              <a:t>MŠ a ZŠ</a:t>
            </a:r>
          </a:p>
          <a:p>
            <a:pPr>
              <a:buFont typeface="Wingdings" panose="05000000000000000000" pitchFamily="2" charset="2"/>
              <a:buChar char="Ø"/>
            </a:pPr>
            <a:r>
              <a:rPr lang="cs-CZ" sz="2200" dirty="0"/>
              <a:t>Ostatních škol (zejména se zaměřením na přijímací, závěrečné a maturitní zkoušky)</a:t>
            </a:r>
          </a:p>
          <a:p>
            <a:endParaRPr lang="cs-CZ" dirty="0"/>
          </a:p>
          <a:p>
            <a:endParaRPr lang="cs-CZ" dirty="0"/>
          </a:p>
        </p:txBody>
      </p:sp>
    </p:spTree>
    <p:extLst>
      <p:ext uri="{BB962C8B-B14F-4D97-AF65-F5344CB8AC3E}">
        <p14:creationId xmlns:p14="http://schemas.microsoft.com/office/powerpoint/2010/main" val="1222523575"/>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zařízení</a:t>
            </a:r>
            <a:br>
              <a:rPr lang="cs-CZ" sz="3000" dirty="0"/>
            </a:br>
            <a:r>
              <a:rPr lang="cs-CZ" sz="3000" b="1" dirty="0"/>
              <a:t>maturitní zkoušky 2019/2020</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144968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t>31</a:t>
            </a:fld>
            <a:endParaRPr lang="cs-CZ" dirty="0"/>
          </a:p>
        </p:txBody>
      </p:sp>
      <p:graphicFrame>
        <p:nvGraphicFramePr>
          <p:cNvPr id="9" name="Zástupný symbol pro obsah 4"/>
          <p:cNvGraphicFramePr>
            <a:graphicFrameLocks/>
          </p:cNvGraphicFramePr>
          <p:nvPr>
            <p:extLst/>
          </p:nvPr>
        </p:nvGraphicFramePr>
        <p:xfrm>
          <a:off x="674736" y="2779367"/>
          <a:ext cx="10515600" cy="112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ovéPole 18"/>
          <p:cNvSpPr txBox="1"/>
          <p:nvPr/>
        </p:nvSpPr>
        <p:spPr>
          <a:xfrm>
            <a:off x="569527" y="3774999"/>
            <a:ext cx="1700337" cy="1077218"/>
          </a:xfrm>
          <a:prstGeom prst="rect">
            <a:avLst/>
          </a:prstGeom>
          <a:noFill/>
        </p:spPr>
        <p:txBody>
          <a:bodyPr wrap="none" rtlCol="0">
            <a:spAutoFit/>
          </a:bodyPr>
          <a:lstStyle/>
          <a:p>
            <a:pPr algn="ctr"/>
            <a:r>
              <a:rPr lang="cs-CZ" sz="1600" b="1" dirty="0" smtClean="0"/>
              <a:t>DT</a:t>
            </a:r>
          </a:p>
          <a:p>
            <a:pPr algn="ctr"/>
            <a:r>
              <a:rPr lang="cs-CZ" sz="1600" b="1" dirty="0" smtClean="0"/>
              <a:t>Matematika</a:t>
            </a:r>
            <a:r>
              <a:rPr lang="cs-CZ" sz="1600" b="1" dirty="0"/>
              <a:t/>
            </a:r>
            <a:br>
              <a:rPr lang="cs-CZ" sz="1600" b="1" dirty="0"/>
            </a:br>
            <a:r>
              <a:rPr lang="cs-CZ" sz="1600" b="1" dirty="0" smtClean="0"/>
              <a:t>Francouzský jazyk</a:t>
            </a:r>
          </a:p>
          <a:p>
            <a:pPr algn="ctr"/>
            <a:r>
              <a:rPr lang="cs-CZ" sz="1600" b="1" dirty="0" smtClean="0"/>
              <a:t>Anglický jazyk</a:t>
            </a:r>
            <a:endParaRPr lang="cs-CZ" sz="1600" b="1" dirty="0"/>
          </a:p>
        </p:txBody>
      </p:sp>
      <p:sp>
        <p:nvSpPr>
          <p:cNvPr id="22" name="TextovéPole 21"/>
          <p:cNvSpPr txBox="1"/>
          <p:nvPr/>
        </p:nvSpPr>
        <p:spPr>
          <a:xfrm>
            <a:off x="1913752" y="1625930"/>
            <a:ext cx="2133468" cy="1323439"/>
          </a:xfrm>
          <a:prstGeom prst="rect">
            <a:avLst/>
          </a:prstGeom>
          <a:noFill/>
        </p:spPr>
        <p:txBody>
          <a:bodyPr wrap="none" rtlCol="0">
            <a:spAutoFit/>
          </a:bodyPr>
          <a:lstStyle/>
          <a:p>
            <a:pPr algn="ctr"/>
            <a:r>
              <a:rPr lang="cs-CZ" sz="1600" b="1" dirty="0" smtClean="0"/>
              <a:t>DT</a:t>
            </a:r>
          </a:p>
          <a:p>
            <a:pPr algn="ctr"/>
            <a:r>
              <a:rPr lang="cs-CZ" sz="1600" b="1" dirty="0" smtClean="0"/>
              <a:t>Český jazyk a literatura</a:t>
            </a:r>
            <a:r>
              <a:rPr lang="cs-CZ" sz="1600" b="1" dirty="0"/>
              <a:t/>
            </a:r>
            <a:br>
              <a:rPr lang="cs-CZ" sz="1600" b="1" dirty="0"/>
            </a:br>
            <a:r>
              <a:rPr lang="cs-CZ" sz="1600" b="1" dirty="0" smtClean="0"/>
              <a:t>Německý jazyk</a:t>
            </a:r>
          </a:p>
          <a:p>
            <a:pPr algn="ctr"/>
            <a:r>
              <a:rPr lang="cs-CZ" sz="1600" b="1" dirty="0" smtClean="0"/>
              <a:t>Španělský jazyk</a:t>
            </a:r>
          </a:p>
          <a:p>
            <a:pPr algn="ctr"/>
            <a:r>
              <a:rPr lang="cs-CZ" sz="1600" b="1" dirty="0" smtClean="0"/>
              <a:t>Ruský jazyk</a:t>
            </a:r>
            <a:endParaRPr lang="cs-CZ" sz="1600" b="1" dirty="0"/>
          </a:p>
        </p:txBody>
      </p:sp>
      <p:sp>
        <p:nvSpPr>
          <p:cNvPr id="23" name="TextovéPole 22"/>
          <p:cNvSpPr txBox="1"/>
          <p:nvPr/>
        </p:nvSpPr>
        <p:spPr>
          <a:xfrm>
            <a:off x="3681834" y="3726883"/>
            <a:ext cx="1365246" cy="584775"/>
          </a:xfrm>
          <a:prstGeom prst="rect">
            <a:avLst/>
          </a:prstGeom>
          <a:noFill/>
        </p:spPr>
        <p:txBody>
          <a:bodyPr wrap="none" rtlCol="0">
            <a:spAutoFit/>
          </a:bodyPr>
          <a:lstStyle/>
          <a:p>
            <a:pPr algn="ctr"/>
            <a:r>
              <a:rPr lang="cs-CZ" sz="1600" b="1" dirty="0" smtClean="0"/>
              <a:t>DT</a:t>
            </a:r>
          </a:p>
          <a:p>
            <a:pPr algn="ctr"/>
            <a:r>
              <a:rPr lang="cs-CZ" sz="1600" b="1" smtClean="0"/>
              <a:t>Matematika</a:t>
            </a:r>
            <a:r>
              <a:rPr lang="cs-CZ" sz="1600" b="1"/>
              <a:t> </a:t>
            </a:r>
            <a:r>
              <a:rPr lang="cs-CZ" sz="1600" b="1" smtClean="0"/>
              <a:t>+</a:t>
            </a:r>
            <a:endParaRPr lang="cs-CZ" sz="1600" b="1" dirty="0"/>
          </a:p>
        </p:txBody>
      </p:sp>
    </p:spTree>
    <p:extLst>
      <p:ext uri="{BB962C8B-B14F-4D97-AF65-F5344CB8AC3E}">
        <p14:creationId xmlns:p14="http://schemas.microsoft.com/office/powerpoint/2010/main" val="1466358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xmlns="" id="{F8D98C1D-9C69-4451-9FC5-A6F8A105CA40}"/>
              </a:ext>
            </a:extLst>
          </p:cNvPr>
          <p:cNvSpPr>
            <a:spLocks noGrp="1"/>
          </p:cNvSpPr>
          <p:nvPr>
            <p:ph idx="1"/>
          </p:nvPr>
        </p:nvSpPr>
        <p:spPr>
          <a:xfrm>
            <a:off x="729599" y="1424354"/>
            <a:ext cx="10032186" cy="4713979"/>
          </a:xfrm>
        </p:spPr>
        <p:txBody>
          <a:bodyPr/>
          <a:lstStyle/>
          <a:p>
            <a:pPr marL="108000" indent="0">
              <a:buNone/>
            </a:pPr>
            <a:endParaRPr lang="cs-CZ" b="1" dirty="0"/>
          </a:p>
          <a:p>
            <a:r>
              <a:rPr lang="cs-CZ" sz="2000" dirty="0">
                <a:latin typeface="+mn-lt"/>
                <a:cs typeface="Calibri" panose="020F0502020204030204" pitchFamily="34" charset="0"/>
              </a:rPr>
              <a:t>Pouze tyto dvě části maturitní zkoušky lze tedy konat i ve dřívějším </a:t>
            </a:r>
            <a:r>
              <a:rPr lang="cs-CZ" sz="2000" dirty="0" smtClean="0">
                <a:latin typeface="+mn-lt"/>
                <a:cs typeface="Calibri" panose="020F0502020204030204" pitchFamily="34" charset="0"/>
              </a:rPr>
              <a:t>termínu.</a:t>
            </a:r>
          </a:p>
          <a:p>
            <a:r>
              <a:rPr lang="cs-CZ" sz="2000" dirty="0" smtClean="0">
                <a:latin typeface="+mn-lt"/>
                <a:cs typeface="Calibri" panose="020F0502020204030204" pitchFamily="34" charset="0"/>
              </a:rPr>
              <a:t>Pokud </a:t>
            </a:r>
            <a:r>
              <a:rPr lang="cs-CZ" sz="2000" dirty="0">
                <a:latin typeface="+mn-lt"/>
                <a:cs typeface="Calibri" panose="020F0502020204030204" pitchFamily="34" charset="0"/>
              </a:rPr>
              <a:t>by některá škola konala jinou součást maturitní zkoušky (než maturitní práci a její obhajobu před zkušební komisí nebo praktickou zkoušku) v období do 21. dne po obnovení možnosti osobní přítomnosti žáků ve středních školách,</a:t>
            </a:r>
            <a:r>
              <a:rPr lang="cs-CZ" sz="2000" dirty="0">
                <a:solidFill>
                  <a:srgbClr val="FF0000"/>
                </a:solidFill>
                <a:latin typeface="+mn-lt"/>
                <a:cs typeface="Calibri" panose="020F0502020204030204" pitchFamily="34" charset="0"/>
              </a:rPr>
              <a:t> </a:t>
            </a:r>
            <a:r>
              <a:rPr lang="cs-CZ" sz="2000" b="1" dirty="0">
                <a:latin typeface="+mn-lt"/>
                <a:cs typeface="Calibri" panose="020F0502020204030204" pitchFamily="34" charset="0"/>
              </a:rPr>
              <a:t>jednalo by se o porušení zákona a žáci by tento postup mohli napadnout v rámci přezkumu maturitní zkoušky.</a:t>
            </a:r>
            <a:r>
              <a:rPr lang="cs-CZ" sz="2000" dirty="0">
                <a:solidFill>
                  <a:srgbClr val="FF0000"/>
                </a:solidFill>
                <a:latin typeface="+mn-lt"/>
                <a:cs typeface="Calibri" panose="020F0502020204030204" pitchFamily="34" charset="0"/>
              </a:rPr>
              <a:t>  </a:t>
            </a:r>
          </a:p>
          <a:p>
            <a:r>
              <a:rPr lang="cs-CZ" sz="2000" dirty="0">
                <a:latin typeface="+mn-lt"/>
                <a:cs typeface="Calibri" panose="020F0502020204030204" pitchFamily="34" charset="0"/>
              </a:rPr>
              <a:t>Výjimky stanovené zákonem není možné rozšiřovat také proto, že zákon dává stanovením termínu 21 dnů po obnovení osobní přítomnosti žáků prostor pro jejich přípravu po nestandardním období vzdělávání na dálku. </a:t>
            </a:r>
          </a:p>
          <a:p>
            <a:r>
              <a:rPr lang="cs-CZ" sz="2000" dirty="0">
                <a:latin typeface="+mn-lt"/>
                <a:cs typeface="Calibri" panose="020F0502020204030204" pitchFamily="34" charset="0"/>
              </a:rPr>
              <a:t>Nejzazší termín možnosti konat profilovou část maturitní zkoušky je stanoven na pátek 17.</a:t>
            </a:r>
            <a:r>
              <a:rPr lang="cs-CZ" sz="2000" dirty="0">
                <a:latin typeface="Calibri" panose="020F0502020204030204" pitchFamily="34" charset="0"/>
                <a:cs typeface="Calibri" panose="020F0502020204030204" pitchFamily="34" charset="0"/>
              </a:rPr>
              <a:t> </a:t>
            </a:r>
            <a:r>
              <a:rPr lang="cs-CZ" sz="2000" dirty="0">
                <a:latin typeface="+mn-lt"/>
                <a:cs typeface="Calibri" panose="020F0502020204030204" pitchFamily="34" charset="0"/>
              </a:rPr>
              <a:t>července 2020.</a:t>
            </a:r>
          </a:p>
          <a:p>
            <a:pPr marL="108000" indent="0">
              <a:buNone/>
            </a:pPr>
            <a:endParaRPr lang="cs-CZ" dirty="0"/>
          </a:p>
        </p:txBody>
      </p:sp>
      <p:sp>
        <p:nvSpPr>
          <p:cNvPr id="4" name="Zástupný symbol pro číslo snímku 3">
            <a:extLst>
              <a:ext uri="{FF2B5EF4-FFF2-40B4-BE49-F238E27FC236}">
                <a16:creationId xmlns:a16="http://schemas.microsoft.com/office/drawing/2014/main" xmlns="" id="{67BD2A31-FC31-4544-95F5-5397CC2FF0DB}"/>
              </a:ext>
            </a:extLst>
          </p:cNvPr>
          <p:cNvSpPr>
            <a:spLocks noGrp="1"/>
          </p:cNvSpPr>
          <p:nvPr>
            <p:ph type="sldNum" sz="quarter" idx="12"/>
          </p:nvPr>
        </p:nvSpPr>
        <p:spPr/>
        <p:txBody>
          <a:bodyPr/>
          <a:lstStyle/>
          <a:p>
            <a:fld id="{323BD8D3-A9DD-40CB-A396-ADCE34852C74}" type="slidenum">
              <a:rPr lang="cs-CZ" smtClean="0"/>
              <a:t>32</a:t>
            </a:fld>
            <a:endParaRPr lang="cs-CZ" dirty="0"/>
          </a:p>
        </p:txBody>
      </p:sp>
      <p:sp>
        <p:nvSpPr>
          <p:cNvPr id="6" name="Nadpis 5">
            <a:extLst>
              <a:ext uri="{FF2B5EF4-FFF2-40B4-BE49-F238E27FC236}">
                <a16:creationId xmlns:a16="http://schemas.microsoft.com/office/drawing/2014/main" xmlns="" id="{FDBCA9A5-3D02-4F45-B512-7EBB2085AC78}"/>
              </a:ext>
            </a:extLst>
          </p:cNvPr>
          <p:cNvSpPr>
            <a:spLocks noGrp="1"/>
          </p:cNvSpPr>
          <p:nvPr>
            <p:ph type="title"/>
          </p:nvPr>
        </p:nvSpPr>
        <p:spPr/>
        <p:txBody>
          <a:bodyPr/>
          <a:lstStyle/>
          <a:p>
            <a:r>
              <a:rPr lang="cs-CZ" dirty="0"/>
              <a:t>kromě dvou výjimek: maturitní práce a její obhajoby před zkušební komisí a praktické zkoušky</a:t>
            </a:r>
          </a:p>
        </p:txBody>
      </p:sp>
    </p:spTree>
    <p:extLst>
      <p:ext uri="{BB962C8B-B14F-4D97-AF65-F5344CB8AC3E}">
        <p14:creationId xmlns:p14="http://schemas.microsoft.com/office/powerpoint/2010/main" val="995337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925770D-6E47-4904-85BB-EA7A6362D9EB}"/>
              </a:ext>
            </a:extLst>
          </p:cNvPr>
          <p:cNvSpPr>
            <a:spLocks noGrp="1"/>
          </p:cNvSpPr>
          <p:nvPr>
            <p:ph type="title"/>
          </p:nvPr>
        </p:nvSpPr>
        <p:spPr/>
        <p:txBody>
          <a:bodyPr/>
          <a:lstStyle/>
          <a:p>
            <a:r>
              <a:rPr lang="cs-CZ" dirty="0"/>
              <a:t>Podmínky pro připuštění k maturitní zkoušce</a:t>
            </a:r>
          </a:p>
        </p:txBody>
      </p:sp>
      <p:sp>
        <p:nvSpPr>
          <p:cNvPr id="3" name="Zástupný symbol pro obsah 2">
            <a:extLst>
              <a:ext uri="{FF2B5EF4-FFF2-40B4-BE49-F238E27FC236}">
                <a16:creationId xmlns:a16="http://schemas.microsoft.com/office/drawing/2014/main" xmlns="" id="{ED70FCD0-74BE-4B14-83A1-E65B0D9046D4}"/>
              </a:ext>
            </a:extLst>
          </p:cNvPr>
          <p:cNvSpPr>
            <a:spLocks noGrp="1"/>
          </p:cNvSpPr>
          <p:nvPr>
            <p:ph idx="1"/>
          </p:nvPr>
        </p:nvSpPr>
        <p:spPr/>
        <p:txBody>
          <a:bodyPr/>
          <a:lstStyle/>
          <a:p>
            <a:pPr algn="just">
              <a:lnSpc>
                <a:spcPct val="115000"/>
              </a:lnSpc>
              <a:spcAft>
                <a:spcPts val="0"/>
              </a:spcAft>
            </a:pPr>
            <a:r>
              <a:rPr lang="cs-CZ" sz="2000" dirty="0">
                <a:latin typeface="Calibri" panose="020F0502020204030204" pitchFamily="34" charset="0"/>
                <a:ea typeface="Times New Roman" panose="02020603050405020304" pitchFamily="18" charset="0"/>
                <a:cs typeface="Calibri" panose="020F0502020204030204" pitchFamily="34" charset="0"/>
              </a:rPr>
              <a:t>Podle nové právní úpravy (tj. zákon č. 135/2020 Sb., o zvláštních pravidlech pro přijímání k některým druhům vzdělávání a k jejich ukončování ve školním roce 2019/2020) mohou v jarním zkušebním období maturitní zkoušku konat osoby, které podaly přihlášku: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pPr>
            <a:r>
              <a:rPr lang="cs-CZ" sz="2000" dirty="0">
                <a:latin typeface="Calibri" panose="020F0502020204030204" pitchFamily="34" charset="0"/>
                <a:ea typeface="Times New Roman" panose="02020603050405020304" pitchFamily="18" charset="0"/>
                <a:cs typeface="Calibri" panose="020F0502020204030204" pitchFamily="34" charset="0"/>
              </a:rPr>
              <a:t>k maturitní zkoušce pro toto období,</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lphaLcParenR"/>
            </a:pPr>
            <a:r>
              <a:rPr lang="cs-CZ" sz="2000" dirty="0">
                <a:latin typeface="Calibri" panose="020F0502020204030204" pitchFamily="34" charset="0"/>
                <a:ea typeface="Times New Roman" panose="02020603050405020304" pitchFamily="18" charset="0"/>
                <a:cs typeface="Calibri" panose="020F0502020204030204" pitchFamily="34" charset="0"/>
              </a:rPr>
              <a:t>k opravné nebo náhradní zkoušce pro toto období, nebo</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lphaLcParenR"/>
            </a:pPr>
            <a:r>
              <a:rPr lang="cs-CZ" sz="2000" dirty="0">
                <a:latin typeface="Calibri" panose="020F0502020204030204" pitchFamily="34" charset="0"/>
                <a:ea typeface="Times New Roman" panose="02020603050405020304" pitchFamily="18" charset="0"/>
                <a:cs typeface="Calibri" panose="020F0502020204030204" pitchFamily="34" charset="0"/>
              </a:rPr>
              <a:t>z důvodu opakování zkoušky nebo její části na základě rozhodnutí vydaného v rámci řízení o přezkumu průběhu a výsledků maturitní zkoušky podle § 82 školského zákona.</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xmlns="" id="{6F716DCA-BB42-4D6C-9ADD-883C5A58A78F}"/>
              </a:ext>
            </a:extLst>
          </p:cNvPr>
          <p:cNvSpPr>
            <a:spLocks noGrp="1"/>
          </p:cNvSpPr>
          <p:nvPr>
            <p:ph type="sldNum" sz="quarter" idx="12"/>
          </p:nvPr>
        </p:nvSpPr>
        <p:spPr/>
        <p:txBody>
          <a:bodyPr/>
          <a:lstStyle/>
          <a:p>
            <a:fld id="{323BD8D3-A9DD-40CB-A396-ADCE34852C74}" type="slidenum">
              <a:rPr lang="cs-CZ" smtClean="0"/>
              <a:t>33</a:t>
            </a:fld>
            <a:endParaRPr lang="cs-CZ" dirty="0"/>
          </a:p>
        </p:txBody>
      </p:sp>
    </p:spTree>
    <p:extLst>
      <p:ext uri="{BB962C8B-B14F-4D97-AF65-F5344CB8AC3E}">
        <p14:creationId xmlns:p14="http://schemas.microsoft.com/office/powerpoint/2010/main" val="4279651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6212EB9-A25B-4B3F-82BB-78BEC5DB9580}"/>
              </a:ext>
            </a:extLst>
          </p:cNvPr>
          <p:cNvSpPr>
            <a:spLocks noGrp="1"/>
          </p:cNvSpPr>
          <p:nvPr>
            <p:ph type="title"/>
          </p:nvPr>
        </p:nvSpPr>
        <p:spPr>
          <a:xfrm>
            <a:off x="1356102" y="335685"/>
            <a:ext cx="6749512" cy="622138"/>
          </a:xfrm>
        </p:spPr>
        <p:txBody>
          <a:bodyPr/>
          <a:lstStyle/>
          <a:p>
            <a:r>
              <a:rPr lang="cs-CZ" dirty="0"/>
              <a:t>Kritéria hodnocení společné části maturitní zkoušky</a:t>
            </a:r>
          </a:p>
        </p:txBody>
      </p:sp>
      <p:sp>
        <p:nvSpPr>
          <p:cNvPr id="5" name="Zástupný symbol pro číslo snímku 4">
            <a:extLst>
              <a:ext uri="{FF2B5EF4-FFF2-40B4-BE49-F238E27FC236}">
                <a16:creationId xmlns:a16="http://schemas.microsoft.com/office/drawing/2014/main" xmlns="" id="{F00C1E6F-400D-4EDD-8487-F680C846C4B0}"/>
              </a:ext>
            </a:extLst>
          </p:cNvPr>
          <p:cNvSpPr>
            <a:spLocks noGrp="1"/>
          </p:cNvSpPr>
          <p:nvPr>
            <p:ph type="sldNum" sz="quarter" idx="12"/>
          </p:nvPr>
        </p:nvSpPr>
        <p:spPr/>
        <p:txBody>
          <a:bodyPr/>
          <a:lstStyle/>
          <a:p>
            <a:fld id="{323BD8D3-A9DD-40CB-A396-ADCE34852C74}" type="slidenum">
              <a:rPr lang="cs-CZ" smtClean="0"/>
              <a:t>34</a:t>
            </a:fld>
            <a:endParaRPr lang="cs-CZ"/>
          </a:p>
        </p:txBody>
      </p:sp>
      <p:sp>
        <p:nvSpPr>
          <p:cNvPr id="4" name="Zástupný symbol pro obsah 3">
            <a:extLst>
              <a:ext uri="{FF2B5EF4-FFF2-40B4-BE49-F238E27FC236}">
                <a16:creationId xmlns:a16="http://schemas.microsoft.com/office/drawing/2014/main" xmlns="" id="{B812FD1D-B99E-4498-BC0F-FCBC5B89CA34}"/>
              </a:ext>
            </a:extLst>
          </p:cNvPr>
          <p:cNvSpPr>
            <a:spLocks noGrp="1"/>
          </p:cNvSpPr>
          <p:nvPr>
            <p:ph sz="half" idx="2"/>
          </p:nvPr>
        </p:nvSpPr>
        <p:spPr>
          <a:xfrm>
            <a:off x="707010" y="1216058"/>
            <a:ext cx="10730154" cy="4984717"/>
          </a:xfrm>
        </p:spPr>
        <p:txBody>
          <a:bodyPr>
            <a:normAutofit fontScale="92500" lnSpcReduction="10000"/>
          </a:bodyPr>
          <a:lstStyle/>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Kritéria hodnocení zkoušek a dílčích zkoušek společné části maturitní zkoušky a kritéria celkového hodnocení maturitní zkoušky jsou zveřejněna na webových stránkách MŠMT a Centra.</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V rámci kritérií pro konání zkoušek z </a:t>
            </a:r>
            <a:r>
              <a:rPr lang="cs-CZ" sz="2000" b="1" dirty="0">
                <a:latin typeface="Calibri" panose="020F0502020204030204" pitchFamily="34" charset="0"/>
                <a:ea typeface="Times New Roman" panose="02020603050405020304" pitchFamily="18" charset="0"/>
                <a:cs typeface="Calibri" panose="020F0502020204030204" pitchFamily="34" charset="0"/>
              </a:rPr>
              <a:t>českého jazyka a literatury </a:t>
            </a:r>
            <a:r>
              <a:rPr lang="cs-CZ" sz="2000" dirty="0">
                <a:latin typeface="Calibri" panose="020F0502020204030204" pitchFamily="34" charset="0"/>
                <a:ea typeface="Times New Roman" panose="02020603050405020304" pitchFamily="18" charset="0"/>
                <a:cs typeface="Calibri" panose="020F0502020204030204" pitchFamily="34" charset="0"/>
              </a:rPr>
              <a:t>a </a:t>
            </a:r>
            <a:r>
              <a:rPr lang="cs-CZ" sz="2000" b="1" dirty="0">
                <a:latin typeface="Calibri" panose="020F0502020204030204" pitchFamily="34" charset="0"/>
                <a:ea typeface="Times New Roman" panose="02020603050405020304" pitchFamily="18" charset="0"/>
                <a:cs typeface="Calibri" panose="020F0502020204030204" pitchFamily="34" charset="0"/>
              </a:rPr>
              <a:t>cizích jazyků </a:t>
            </a:r>
            <a:r>
              <a:rPr lang="cs-CZ" sz="2000" dirty="0">
                <a:latin typeface="Calibri" panose="020F0502020204030204" pitchFamily="34" charset="0"/>
                <a:ea typeface="Times New Roman" panose="02020603050405020304" pitchFamily="18" charset="0"/>
                <a:cs typeface="Calibri" panose="020F0502020204030204" pitchFamily="34" charset="0"/>
              </a:rPr>
              <a:t>jsou kritéria upravena tak, že se </a:t>
            </a:r>
            <a:r>
              <a:rPr lang="cs-CZ" sz="2000" b="1" dirty="0">
                <a:latin typeface="Calibri" panose="020F0502020204030204" pitchFamily="34" charset="0"/>
                <a:ea typeface="Times New Roman" panose="02020603050405020304" pitchFamily="18" charset="0"/>
                <a:cs typeface="Calibri" panose="020F0502020204030204" pitchFamily="34" charset="0"/>
              </a:rPr>
              <a:t>do nich nezapočítávají zkoušky konané formou písemné práce</a:t>
            </a:r>
            <a:r>
              <a:rPr lang="cs-CZ" sz="2000" dirty="0">
                <a:latin typeface="Calibri" panose="020F0502020204030204" pitchFamily="34" charset="0"/>
                <a:ea typeface="Times New Roman" panose="02020603050405020304" pitchFamily="18" charset="0"/>
                <a:cs typeface="Calibri" panose="020F0502020204030204" pitchFamily="34" charset="0"/>
              </a:rPr>
              <a:t>, započítány budou pouze těm žákům, kteří mají písemnou práci úspěšně složenou v minulých obdobích. Těm maturujícím žákům, kteří byli přihlášeni pouze k vykonání zkoušky formou písemné práce (kterou nebudou konat) a ostatní dílčí zkoušky z daného jazyka již mají úspěšně vykonány, bude výsledná známka z daného jazyka vypočítána dle kritérií pouze z didaktického testu a ústní zkoušky. Písemnou práci nekonají.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3000"/>
              </a:spcAft>
            </a:pPr>
            <a:r>
              <a:rPr lang="cs-CZ" sz="2000" dirty="0">
                <a:latin typeface="Calibri" panose="020F0502020204030204" pitchFamily="34" charset="0"/>
                <a:ea typeface="Times New Roman" panose="02020603050405020304" pitchFamily="18" charset="0"/>
                <a:cs typeface="Times New Roman" panose="02020603050405020304" pitchFamily="18" charset="0"/>
              </a:rPr>
              <a:t>V rámci vyhlášených kritérií pro školní rok 2019/2020 budou také upravena kritéria pro podzimní zkušební období maturitní zkoušky. </a:t>
            </a:r>
            <a:r>
              <a:rPr lang="cs-CZ" sz="2000" b="1" dirty="0">
                <a:latin typeface="Calibri" panose="020F0502020204030204" pitchFamily="34" charset="0"/>
                <a:ea typeface="Times New Roman" panose="02020603050405020304" pitchFamily="18" charset="0"/>
                <a:cs typeface="Times New Roman" panose="02020603050405020304" pitchFamily="18" charset="0"/>
              </a:rPr>
              <a:t>Ta budou dvojí</a:t>
            </a:r>
            <a:r>
              <a:rPr lang="cs-CZ" sz="2000" dirty="0">
                <a:latin typeface="Calibri" panose="020F0502020204030204" pitchFamily="34" charset="0"/>
                <a:ea typeface="Times New Roman" panose="02020603050405020304" pitchFamily="18" charset="0"/>
                <a:cs typeface="Times New Roman" panose="02020603050405020304" pitchFamily="18" charset="0"/>
              </a:rPr>
              <a:t>. Žáci přihlášení k jarnímu zkušebnímu termínu maturitní zkoušky, kteří budou konat první opravné a náhradní zkoušky nebo opakovat zkoušku na základě rozhodnutí vydaného v řízení o přezkumu průběhu a výsledků maturitní zkoušky v podzimním zkušební období, budou tuto zkoušku konat také dle kritérií podle nové právní úpravy. Pro ostatní žáky budou v podzimním zkušebním období platná standardní kritéria dle školského zákona.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71754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D38C540-17F3-4F81-A8A3-FB5E95DF1697}"/>
              </a:ext>
            </a:extLst>
          </p:cNvPr>
          <p:cNvSpPr>
            <a:spLocks noGrp="1"/>
          </p:cNvSpPr>
          <p:nvPr>
            <p:ph type="title"/>
          </p:nvPr>
        </p:nvSpPr>
        <p:spPr/>
        <p:txBody>
          <a:bodyPr/>
          <a:lstStyle/>
          <a:p>
            <a:r>
              <a:rPr lang="cs-CZ" dirty="0"/>
              <a:t>Kritéria hodnocení profilové části maturitní zkoušky</a:t>
            </a:r>
          </a:p>
        </p:txBody>
      </p:sp>
      <p:sp>
        <p:nvSpPr>
          <p:cNvPr id="3" name="Zástupný symbol pro obsah 2">
            <a:extLst>
              <a:ext uri="{FF2B5EF4-FFF2-40B4-BE49-F238E27FC236}">
                <a16:creationId xmlns:a16="http://schemas.microsoft.com/office/drawing/2014/main" xmlns="" id="{7D84467E-0DF6-45E8-9280-88A3AAE2B28A}"/>
              </a:ext>
            </a:extLst>
          </p:cNvPr>
          <p:cNvSpPr>
            <a:spLocks noGrp="1"/>
          </p:cNvSpPr>
          <p:nvPr>
            <p:ph idx="1"/>
          </p:nvPr>
        </p:nvSpPr>
        <p:spPr/>
        <p:txBody>
          <a:bodyPr/>
          <a:lstStyle/>
          <a:p>
            <a:r>
              <a:rPr lang="cs-CZ" sz="2000" dirty="0">
                <a:latin typeface="Calibri" panose="020F0502020204030204" pitchFamily="34" charset="0"/>
                <a:ea typeface="Times New Roman" panose="02020603050405020304" pitchFamily="18" charset="0"/>
              </a:rPr>
              <a:t>Vyhlášená kritéria pro konání profilové části maturitní zkoušky se nemění, vyjma konání praktické zkoušky nebo maturitní práce s obhajobou.</a:t>
            </a:r>
          </a:p>
          <a:p>
            <a:pPr marL="108000" indent="0">
              <a:buNone/>
            </a:pPr>
            <a:endParaRPr lang="cs-CZ" sz="2000" dirty="0">
              <a:latin typeface="Calibri" panose="020F0502020204030204" pitchFamily="34" charset="0"/>
              <a:ea typeface="Times New Roman" panose="02020603050405020304" pitchFamily="18" charset="0"/>
            </a:endParaRPr>
          </a:p>
          <a:p>
            <a:r>
              <a:rPr lang="cs-CZ" sz="2000" dirty="0">
                <a:latin typeface="Calibri" panose="020F0502020204030204" pitchFamily="34" charset="0"/>
                <a:ea typeface="Times New Roman" panose="02020603050405020304" pitchFamily="18" charset="0"/>
              </a:rPr>
              <a:t>Pro tyto dvě zkoušky nový zákon umožnil, že ředitel školy může stanovit náhradní způsob jejich konání a hodnocení. </a:t>
            </a:r>
          </a:p>
          <a:p>
            <a:pPr marL="108000" indent="0">
              <a:buNone/>
            </a:pPr>
            <a:endParaRPr lang="cs-CZ" sz="2000" dirty="0">
              <a:latin typeface="Calibri" panose="020F0502020204030204" pitchFamily="34" charset="0"/>
              <a:ea typeface="Times New Roman" panose="02020603050405020304" pitchFamily="18" charset="0"/>
            </a:endParaRPr>
          </a:p>
          <a:p>
            <a:pPr algn="just">
              <a:lnSpc>
                <a:spcPct val="115000"/>
              </a:lnSpc>
              <a:spcAft>
                <a:spcPts val="3000"/>
              </a:spcAft>
            </a:pPr>
            <a:r>
              <a:rPr lang="cs-CZ" sz="2000" dirty="0">
                <a:latin typeface="Calibri" panose="020F0502020204030204" pitchFamily="34" charset="0"/>
                <a:ea typeface="Times New Roman" panose="02020603050405020304" pitchFamily="18" charset="0"/>
                <a:cs typeface="Calibri" panose="020F0502020204030204" pitchFamily="34" charset="0"/>
              </a:rPr>
              <a:t>S náhradním způsobem konání a hodnocení maturitní práce a její obhajoby před zkušební komisí nebo praktické zkoušky seznámí ředitel školy žáka s dostatečným předstihem před jejím konáním.</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b="1" dirty="0"/>
          </a:p>
        </p:txBody>
      </p:sp>
      <p:sp>
        <p:nvSpPr>
          <p:cNvPr id="4" name="Zástupný symbol pro číslo snímku 3">
            <a:extLst>
              <a:ext uri="{FF2B5EF4-FFF2-40B4-BE49-F238E27FC236}">
                <a16:creationId xmlns:a16="http://schemas.microsoft.com/office/drawing/2014/main" xmlns="" id="{E484D159-19E2-49CF-B794-6F60D1E2DB32}"/>
              </a:ext>
            </a:extLst>
          </p:cNvPr>
          <p:cNvSpPr>
            <a:spLocks noGrp="1"/>
          </p:cNvSpPr>
          <p:nvPr>
            <p:ph type="sldNum" sz="quarter" idx="12"/>
          </p:nvPr>
        </p:nvSpPr>
        <p:spPr/>
        <p:txBody>
          <a:bodyPr/>
          <a:lstStyle/>
          <a:p>
            <a:fld id="{323BD8D3-A9DD-40CB-A396-ADCE34852C74}" type="slidenum">
              <a:rPr lang="cs-CZ" smtClean="0"/>
              <a:t>35</a:t>
            </a:fld>
            <a:endParaRPr lang="cs-CZ" dirty="0"/>
          </a:p>
        </p:txBody>
      </p:sp>
    </p:spTree>
    <p:extLst>
      <p:ext uri="{BB962C8B-B14F-4D97-AF65-F5344CB8AC3E}">
        <p14:creationId xmlns:p14="http://schemas.microsoft.com/office/powerpoint/2010/main" val="37093717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p:txBody>
          <a:bodyPr/>
          <a:lstStyle/>
          <a:p>
            <a:r>
              <a:rPr lang="cs-CZ" dirty="0"/>
              <a:t>Zkušební maturitní komise</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477818"/>
            <a:ext cx="10515600" cy="4699145"/>
          </a:xfrm>
        </p:spPr>
        <p:txBody>
          <a:bodyPr/>
          <a:lstStyle/>
          <a:p>
            <a:r>
              <a:rPr lang="cs-CZ" sz="2000" dirty="0">
                <a:latin typeface="Calibri" panose="020F0502020204030204" pitchFamily="34" charset="0"/>
                <a:ea typeface="Times New Roman" panose="02020603050405020304" pitchFamily="18" charset="0"/>
              </a:rPr>
              <a:t>Jmenování předsedů zkušebních maturitních komisí zůstává v platnosti. (Je platné na daný školní rok).</a:t>
            </a:r>
          </a:p>
          <a:p>
            <a:r>
              <a:rPr lang="cs-CZ" sz="2000" dirty="0">
                <a:latin typeface="Calibri" panose="020F0502020204030204" pitchFamily="34" charset="0"/>
                <a:ea typeface="Times New Roman" panose="02020603050405020304" pitchFamily="18" charset="0"/>
              </a:rPr>
              <a:t>Doporučujeme, aby ředitel školy v dostatečném předstihu před konání maturitních zkoušek ověřil, zda mohou všichni jím navržení nebo jmenovaní členové komise svoji funkci v maturitní komisi vykonávat.</a:t>
            </a: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V případě již krajským úřadem jmenovaného předsedy zkušební maturitní komise, který by se ze závažných důvodů nemohl zkoušek účastnit, musí ředitel školy informovat o této skutečnosti krajský úřad, který musí provést změnu jmenování předsedy zkušební maturitní komise. Obdobné platí pro případy, kdy by jmenování bylo na konkrétní termín.</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Times New Roman" panose="02020603050405020304" pitchFamily="18" charset="0"/>
              </a:rPr>
              <a:t>Za standardní situace platí, že pro podzimní zkušební období může krajský úřad omezit počet zkušebních komisí a určit žákovi v dané škole jinou komisi do 30. června 2020. </a:t>
            </a:r>
          </a:p>
          <a:p>
            <a:pPr algn="just">
              <a:lnSpc>
                <a:spcPct val="115000"/>
              </a:lnSpc>
            </a:pPr>
            <a:endParaRPr lang="cs-CZ"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cs-CZ"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cs-CZ" sz="2000" dirty="0">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36</a:t>
            </a:fld>
            <a:endParaRPr lang="cs-CZ" dirty="0"/>
          </a:p>
        </p:txBody>
      </p:sp>
    </p:spTree>
    <p:extLst>
      <p:ext uri="{BB962C8B-B14F-4D97-AF65-F5344CB8AC3E}">
        <p14:creationId xmlns:p14="http://schemas.microsoft.com/office/powerpoint/2010/main" val="26862219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a:xfrm>
            <a:off x="729600" y="936001"/>
            <a:ext cx="10838169" cy="622138"/>
          </a:xfrm>
        </p:spPr>
        <p:txBody>
          <a:bodyPr/>
          <a:lstStyle/>
          <a:p>
            <a:r>
              <a:rPr lang="cs-CZ" dirty="0"/>
              <a:t>Zkušební maturitní komise</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366887"/>
            <a:ext cx="10515600" cy="4810076"/>
          </a:xfrm>
        </p:spPr>
        <p:txBody>
          <a:bodyPr/>
          <a:lstStyle/>
          <a:p>
            <a:pPr lvl="0" algn="just">
              <a:lnSpc>
                <a:spcPct val="115000"/>
              </a:lnSpc>
            </a:pPr>
            <a:r>
              <a:rPr lang="cs-CZ" sz="20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V souvislosti s aktuální mimořádnou situací vyvolanou epidemií koronaviru však není možné tento termín stihnout, když samotné maturitní zkoušky mají skončit do 17. července 2020. Vlivem zásahu vyšší moci tedy v letošním roce platí, že pro podzimní zkušební období může krajský úřad po podání přihlášek k opravným nebo náhradním zkouškám omezit počet zkušebních komisí a určit žákovi v dané škole jinou komisi nejpozději 14 dnů před zahájením profilových zkoušek v tomto zkušebním období. </a:t>
            </a:r>
          </a:p>
          <a:p>
            <a:pPr lvl="0" algn="just">
              <a:lnSpc>
                <a:spcPct val="115000"/>
              </a:lnSpc>
            </a:pPr>
            <a:endParaRPr lang="cs-CZ" sz="16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Místopředsedu a další členy zkušební maturitní komise </a:t>
            </a:r>
            <a:r>
              <a:rPr lang="cs-CZ" sz="2000" dirty="0" smtClean="0">
                <a:latin typeface="Calibri" panose="020F0502020204030204" pitchFamily="34" charset="0"/>
                <a:ea typeface="Times New Roman" panose="02020603050405020304" pitchFamily="18" charset="0"/>
                <a:cs typeface="Calibri" panose="020F0502020204030204" pitchFamily="34" charset="0"/>
              </a:rPr>
              <a:t>měl jmenovat </a:t>
            </a:r>
            <a:r>
              <a:rPr lang="cs-CZ" sz="2000" dirty="0">
                <a:latin typeface="Calibri" panose="020F0502020204030204" pitchFamily="34" charset="0"/>
                <a:ea typeface="Times New Roman" panose="02020603050405020304" pitchFamily="18" charset="0"/>
                <a:cs typeface="Calibri" panose="020F0502020204030204" pitchFamily="34" charset="0"/>
              </a:rPr>
              <a:t>ředitel školy pro jarní zkušební období nejpozději do 5 dnů ode dne obnovení možnosti osobní přítomnosti žáků ve středních školách, tj. nejpozději do 18. května 2020. Pro podzimní zkušební období pak nejpozději do 31. července 2020.</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3000"/>
              </a:spcAft>
            </a:pP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37</a:t>
            </a:fld>
            <a:endParaRPr lang="cs-CZ" dirty="0"/>
          </a:p>
        </p:txBody>
      </p:sp>
    </p:spTree>
    <p:extLst>
      <p:ext uri="{BB962C8B-B14F-4D97-AF65-F5344CB8AC3E}">
        <p14:creationId xmlns:p14="http://schemas.microsoft.com/office/powerpoint/2010/main" val="112589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a:xfrm>
            <a:off x="729600" y="936001"/>
            <a:ext cx="10838169" cy="467926"/>
          </a:xfrm>
        </p:spPr>
        <p:txBody>
          <a:bodyPr>
            <a:normAutofit/>
          </a:bodyPr>
          <a:lstStyle/>
          <a:p>
            <a:r>
              <a:rPr lang="cs-CZ" dirty="0"/>
              <a:t>Zkušební maturitní komise</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1403927"/>
            <a:ext cx="10515600" cy="4773036"/>
          </a:xfrm>
        </p:spPr>
        <p:txBody>
          <a:bodyPr/>
          <a:lstStyle/>
          <a:p>
            <a:pPr lvl="0" algn="just">
              <a:lnSpc>
                <a:spcPct val="115000"/>
              </a:lnSpc>
            </a:pPr>
            <a:r>
              <a:rPr lang="cs-CZ" sz="20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Jmenování školních maturitních komisařů pro jarní zkušební období zůstává v platnosti. Komisaře pro podzimní </a:t>
            </a:r>
            <a:r>
              <a:rPr lang="cs-CZ" sz="2000" dirty="0">
                <a:solidFill>
                  <a:prstClr val="black"/>
                </a:solidFill>
                <a:latin typeface="Calibri" panose="020F0502020204030204" pitchFamily="34" charset="0"/>
                <a:ea typeface="Times New Roman" panose="02020603050405020304" pitchFamily="18" charset="0"/>
                <a:cs typeface="Calibri" panose="020F0502020204030204" pitchFamily="34" charset="0"/>
              </a:rPr>
              <a:t>zkušební </a:t>
            </a:r>
            <a:r>
              <a:rPr lang="cs-CZ" sz="2000" dirty="0">
                <a:solidFill>
                  <a:prstClr val="black"/>
                </a:solidFill>
                <a:latin typeface="Calibri" panose="020F0502020204030204" pitchFamily="34" charset="0"/>
                <a:ea typeface="Calibri" panose="020F0502020204030204" pitchFamily="34" charset="0"/>
                <a:cs typeface="Calibri" panose="020F0502020204030204" pitchFamily="34" charset="0"/>
              </a:rPr>
              <a:t>období</a:t>
            </a:r>
            <a:r>
              <a:rPr lang="cs-CZ" sz="2000" dirty="0">
                <a:solidFill>
                  <a:prstClr val="black"/>
                </a:solidFill>
                <a:latin typeface="Calibri" panose="020F0502020204030204" pitchFamily="34" charset="0"/>
                <a:ea typeface="Times New Roman" panose="02020603050405020304" pitchFamily="18" charset="0"/>
                <a:cs typeface="Calibri" panose="020F0502020204030204" pitchFamily="34" charset="0"/>
              </a:rPr>
              <a:t> jmenuje Centrum pro danou školu do 31. července 2020.</a:t>
            </a:r>
            <a:endParaRPr lang="cs-CZ" sz="16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pPr>
            <a:r>
              <a:rPr lang="cs-CZ" sz="20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Pro příslušné zkušební období jmenuje ředitel školy zadavatele nejpozději 14 kalendářních dnů před termínem </a:t>
            </a:r>
            <a:r>
              <a:rPr lang="cs-CZ" sz="2000" dirty="0">
                <a:latin typeface="Calibri" panose="020F0502020204030204" pitchFamily="34" charset="0"/>
                <a:ea typeface="Times New Roman" panose="02020603050405020304" pitchFamily="18" charset="0"/>
                <a:cs typeface="Times New Roman" panose="02020603050405020304" pitchFamily="18" charset="0"/>
              </a:rPr>
              <a:t>konání příslušné zkoušky nebo dílčí zkoušky podle jednotného časového schématu, tedy 14 dní před 1. červnem 2020 respektive 2. červnem 2020 dle harmonogramu konání didaktických testů.</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pPr>
            <a:r>
              <a:rPr lang="cs-CZ" sz="2000" dirty="0">
                <a:latin typeface="Calibri" panose="020F0502020204030204" pitchFamily="34" charset="0"/>
                <a:ea typeface="Times New Roman" panose="02020603050405020304" pitchFamily="18" charset="0"/>
                <a:cs typeface="Times New Roman" panose="02020603050405020304" pitchFamily="18" charset="0"/>
              </a:rPr>
              <a:t>Jmenování místopředsedy a dalších členů zkušební komise učiněné přede dnem nabytí účinnosti této vyhlášky zůstává v platnosti, nezmění-li jej ředitel školy v termínu pro jejich jmenování uvedených výše.</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38</a:t>
            </a:fld>
            <a:endParaRPr lang="cs-CZ" dirty="0"/>
          </a:p>
        </p:txBody>
      </p:sp>
    </p:spTree>
    <p:extLst>
      <p:ext uri="{BB962C8B-B14F-4D97-AF65-F5344CB8AC3E}">
        <p14:creationId xmlns:p14="http://schemas.microsoft.com/office/powerpoint/2010/main" val="2966678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F6D071-F5F8-4502-9D83-1947FC7E8E32}"/>
              </a:ext>
            </a:extLst>
          </p:cNvPr>
          <p:cNvSpPr>
            <a:spLocks noGrp="1"/>
          </p:cNvSpPr>
          <p:nvPr>
            <p:ph type="title"/>
          </p:nvPr>
        </p:nvSpPr>
        <p:spPr/>
        <p:txBody>
          <a:bodyPr/>
          <a:lstStyle/>
          <a:p>
            <a:r>
              <a:rPr lang="cs-CZ" dirty="0"/>
              <a:t> Koordinace termínů ústních zkoušek společné a profilové části maturitních zkoušek</a:t>
            </a:r>
          </a:p>
        </p:txBody>
      </p:sp>
      <p:sp>
        <p:nvSpPr>
          <p:cNvPr id="3" name="Zástupný symbol pro obsah 2">
            <a:extLst>
              <a:ext uri="{FF2B5EF4-FFF2-40B4-BE49-F238E27FC236}">
                <a16:creationId xmlns:a16="http://schemas.microsoft.com/office/drawing/2014/main" xmlns="" id="{AD78B771-4E80-4D7E-AA7C-E258DD05B0BB}"/>
              </a:ext>
            </a:extLst>
          </p:cNvPr>
          <p:cNvSpPr>
            <a:spLocks noGrp="1"/>
          </p:cNvSpPr>
          <p:nvPr>
            <p:ph idx="1"/>
          </p:nvPr>
        </p:nvSpPr>
        <p:spPr>
          <a:xfrm>
            <a:off x="729599" y="2771480"/>
            <a:ext cx="10515600" cy="3405483"/>
          </a:xfrm>
        </p:spPr>
        <p:txBody>
          <a:bodyPr/>
          <a:lstStyle/>
          <a:p>
            <a:pPr marL="108000" indent="0" algn="just">
              <a:lnSpc>
                <a:spcPct val="115000"/>
              </a:lnSpc>
              <a:buNone/>
            </a:pPr>
            <a:r>
              <a:rPr lang="cs-CZ"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MŠMT považuje za nezbytné, aby krajské úřady v součinnosti s řediteli středních škol a konzervatoří koordinovali termíny ústních zkoušek společné a profilové části maturitních zkoušek tak, aby tyto zkoušky byly personálně zabezpečeny ve vazbě na jmenování předsedů zkušebních komisí.</a:t>
            </a:r>
            <a:endParaRPr lang="cs-CZ" sz="24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p:txBody>
      </p:sp>
      <p:sp>
        <p:nvSpPr>
          <p:cNvPr id="4" name="Zástupný symbol pro číslo snímku 3">
            <a:extLst>
              <a:ext uri="{FF2B5EF4-FFF2-40B4-BE49-F238E27FC236}">
                <a16:creationId xmlns:a16="http://schemas.microsoft.com/office/drawing/2014/main" xmlns="" id="{EE01D095-F744-4391-BDE8-04194E069D06}"/>
              </a:ext>
            </a:extLst>
          </p:cNvPr>
          <p:cNvSpPr>
            <a:spLocks noGrp="1"/>
          </p:cNvSpPr>
          <p:nvPr>
            <p:ph type="sldNum" sz="quarter" idx="12"/>
          </p:nvPr>
        </p:nvSpPr>
        <p:spPr/>
        <p:txBody>
          <a:bodyPr/>
          <a:lstStyle/>
          <a:p>
            <a:fld id="{323BD8D3-A9DD-40CB-A396-ADCE34852C74}" type="slidenum">
              <a:rPr lang="cs-CZ" smtClean="0"/>
              <a:t>39</a:t>
            </a:fld>
            <a:endParaRPr lang="cs-CZ" dirty="0"/>
          </a:p>
        </p:txBody>
      </p:sp>
    </p:spTree>
    <p:extLst>
      <p:ext uri="{BB962C8B-B14F-4D97-AF65-F5344CB8AC3E}">
        <p14:creationId xmlns:p14="http://schemas.microsoft.com/office/powerpoint/2010/main" val="167818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xmlns="" id="{8BCEE616-C784-44A7-ADDA-5B9A59DDD0EB}"/>
              </a:ext>
            </a:extLst>
          </p:cNvPr>
          <p:cNvSpPr>
            <a:spLocks noGrp="1"/>
          </p:cNvSpPr>
          <p:nvPr>
            <p:ph idx="1"/>
          </p:nvPr>
        </p:nvSpPr>
        <p:spPr>
          <a:xfrm>
            <a:off x="1999536" y="888136"/>
            <a:ext cx="8077152" cy="5284064"/>
          </a:xfrm>
        </p:spPr>
        <p:txBody>
          <a:bodyPr>
            <a:normAutofit fontScale="85000" lnSpcReduction="20000"/>
          </a:bodyPr>
          <a:lstStyle/>
          <a:p>
            <a:r>
              <a:rPr lang="cs-CZ" sz="2400" b="1" cap="small" dirty="0"/>
              <a:t>Obsah </a:t>
            </a:r>
            <a:r>
              <a:rPr lang="cs-CZ" sz="2400" b="1" cap="small" dirty="0" err="1"/>
              <a:t>webináře</a:t>
            </a:r>
            <a:endParaRPr lang="cs-CZ" sz="2400" b="1" cap="small" dirty="0"/>
          </a:p>
          <a:p>
            <a:endParaRPr lang="cs-CZ" sz="2400" dirty="0"/>
          </a:p>
          <a:p>
            <a:r>
              <a:rPr lang="cs-CZ" sz="2400" b="1" dirty="0"/>
              <a:t>Prezentují:</a:t>
            </a:r>
          </a:p>
          <a:p>
            <a:pPr marL="450900" lvl="1" indent="-342900">
              <a:buFont typeface="Arial" panose="020B0604020202020204" pitchFamily="34" charset="0"/>
              <a:buChar char="•"/>
            </a:pPr>
            <a:r>
              <a:rPr lang="cs-CZ" sz="2400" dirty="0">
                <a:effectLst>
                  <a:outerShdw blurRad="38100" dist="38100" dir="2700000" algn="tl">
                    <a:srgbClr val="000000">
                      <a:alpha val="43137"/>
                    </a:srgbClr>
                  </a:outerShdw>
                </a:effectLst>
              </a:rPr>
              <a:t>Dana Prudíková/ Karel Kovář</a:t>
            </a:r>
          </a:p>
          <a:p>
            <a:pPr marL="450900" lvl="1" indent="-342900">
              <a:buFont typeface="Arial" panose="020B0604020202020204" pitchFamily="34" charset="0"/>
              <a:buChar char="•"/>
            </a:pPr>
            <a:r>
              <a:rPr lang="cs-CZ" sz="2400" dirty="0">
                <a:effectLst>
                  <a:outerShdw blurRad="38100" dist="38100" dir="2700000" algn="tl">
                    <a:srgbClr val="000000">
                      <a:alpha val="43137"/>
                    </a:srgbClr>
                  </a:outerShdw>
                </a:effectLst>
              </a:rPr>
              <a:t>Svatopluk Pohořelý/Petr Bannert</a:t>
            </a:r>
          </a:p>
          <a:p>
            <a:pPr marL="450900" lvl="1" indent="-342900">
              <a:buFont typeface="Arial" panose="020B0604020202020204" pitchFamily="34" charset="0"/>
              <a:buChar char="•"/>
            </a:pPr>
            <a:r>
              <a:rPr lang="cs-CZ" sz="2400" dirty="0">
                <a:effectLst>
                  <a:outerShdw blurRad="38100" dist="38100" dir="2700000" algn="tl">
                    <a:srgbClr val="000000">
                      <a:alpha val="43137"/>
                    </a:srgbClr>
                  </a:outerShdw>
                </a:effectLst>
              </a:rPr>
              <a:t>Vítězslav Němčák/Michaela Šťastná/Jan Fiala</a:t>
            </a:r>
          </a:p>
          <a:p>
            <a:pPr marL="108000" lvl="1"/>
            <a:endParaRPr lang="cs-CZ" sz="2400" dirty="0">
              <a:effectLst>
                <a:outerShdw blurRad="38100" dist="38100" dir="2700000" algn="tl">
                  <a:srgbClr val="000000">
                    <a:alpha val="43137"/>
                  </a:srgbClr>
                </a:outerShdw>
              </a:effectLst>
            </a:endParaRPr>
          </a:p>
          <a:p>
            <a:pPr marL="108000"/>
            <a:endParaRPr lang="cs-CZ" sz="2400" dirty="0"/>
          </a:p>
          <a:p>
            <a:r>
              <a:rPr lang="cs-CZ" sz="2400" b="1" dirty="0"/>
              <a:t>Struktura </a:t>
            </a:r>
            <a:r>
              <a:rPr lang="cs-CZ" sz="2400" b="1" dirty="0" err="1"/>
              <a:t>webináře</a:t>
            </a:r>
            <a:r>
              <a:rPr lang="cs-CZ" sz="2400" b="1" dirty="0"/>
              <a:t> </a:t>
            </a:r>
          </a:p>
          <a:p>
            <a:pPr marL="285750" indent="-285750">
              <a:buFont typeface="Wingdings" panose="05000000000000000000" pitchFamily="2" charset="2"/>
              <a:buChar char="Ø"/>
            </a:pPr>
            <a:r>
              <a:rPr lang="cs-CZ" sz="2400" dirty="0"/>
              <a:t> cca 30 minut prezentace s možností chatu, cca 90 minut reakce na témata z chatu pro MŠ a ZŠ</a:t>
            </a:r>
          </a:p>
          <a:p>
            <a:pPr marL="285750" indent="-285750">
              <a:buFont typeface="Wingdings" panose="05000000000000000000" pitchFamily="2" charset="2"/>
              <a:buChar char="Ø"/>
            </a:pPr>
            <a:r>
              <a:rPr lang="cs-CZ" sz="2400" dirty="0"/>
              <a:t>cca 50 minut prezentace s možností chatu, cca 90 minut reakce na témata z chatu pro ostatní školy</a:t>
            </a:r>
          </a:p>
          <a:p>
            <a:pPr marL="285750" indent="-285750">
              <a:buFont typeface="Wingdings" panose="05000000000000000000" pitchFamily="2" charset="2"/>
              <a:buChar char="Ø"/>
            </a:pPr>
            <a:endParaRPr lang="cs-CZ" sz="2400" dirty="0"/>
          </a:p>
          <a:p>
            <a:pPr marL="285750" indent="-285750">
              <a:buFont typeface="Wingdings" panose="05000000000000000000" pitchFamily="2" charset="2"/>
              <a:buChar char="Ø"/>
            </a:pPr>
            <a:endParaRPr lang="cs-CZ" sz="2400" dirty="0"/>
          </a:p>
          <a:p>
            <a:r>
              <a:rPr lang="cs-CZ" sz="2400" dirty="0"/>
              <a:t>Prezentace bude zveřejněna po skončení </a:t>
            </a:r>
            <a:r>
              <a:rPr lang="cs-CZ" sz="2400" dirty="0" err="1"/>
              <a:t>webinářů</a:t>
            </a:r>
            <a:r>
              <a:rPr lang="cs-CZ" sz="2400" dirty="0"/>
              <a:t> na webu </a:t>
            </a:r>
            <a:r>
              <a:rPr lang="cs-CZ" sz="2400" dirty="0">
                <a:effectLst>
                  <a:outerShdw blurRad="38100" dist="38100" dir="2700000" algn="tl">
                    <a:srgbClr val="000000">
                      <a:alpha val="43137"/>
                    </a:srgbClr>
                  </a:outerShdw>
                </a:effectLst>
              </a:rPr>
              <a:t>www.msmt.cz </a:t>
            </a:r>
            <a:r>
              <a:rPr lang="cs-CZ" sz="2400" dirty="0"/>
              <a:t>v sekci </a:t>
            </a:r>
            <a:r>
              <a:rPr lang="cs-CZ" sz="2400" cap="all" dirty="0"/>
              <a:t>NEJČASTĚJŠÍ DOTAZY K AKTUÁLNÍM OPATŘENÍM KE KORONAVIRU</a:t>
            </a:r>
          </a:p>
          <a:p>
            <a:endParaRPr lang="cs-CZ" dirty="0"/>
          </a:p>
        </p:txBody>
      </p:sp>
    </p:spTree>
    <p:extLst>
      <p:ext uri="{BB962C8B-B14F-4D97-AF65-F5344CB8AC3E}">
        <p14:creationId xmlns:p14="http://schemas.microsoft.com/office/powerpoint/2010/main" val="686707636"/>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3111EE5-9421-4585-AE0E-B9EDB639B834}"/>
              </a:ext>
            </a:extLst>
          </p:cNvPr>
          <p:cNvSpPr>
            <a:spLocks noGrp="1"/>
          </p:cNvSpPr>
          <p:nvPr>
            <p:ph type="title"/>
          </p:nvPr>
        </p:nvSpPr>
        <p:spPr/>
        <p:txBody>
          <a:bodyPr/>
          <a:lstStyle/>
          <a:p>
            <a:r>
              <a:rPr lang="cs-CZ" dirty="0"/>
              <a:t> Seznámení žáka s přiznaným uzpůsobením podmínek konání maturitní zkoušky</a:t>
            </a:r>
          </a:p>
        </p:txBody>
      </p:sp>
      <p:sp>
        <p:nvSpPr>
          <p:cNvPr id="3" name="Zástupný symbol pro obsah 2">
            <a:extLst>
              <a:ext uri="{FF2B5EF4-FFF2-40B4-BE49-F238E27FC236}">
                <a16:creationId xmlns:a16="http://schemas.microsoft.com/office/drawing/2014/main" xmlns="" id="{B9E726AF-C9A6-4EF9-85CE-F9B2CB66C229}"/>
              </a:ext>
            </a:extLst>
          </p:cNvPr>
          <p:cNvSpPr>
            <a:spLocks noGrp="1"/>
          </p:cNvSpPr>
          <p:nvPr>
            <p:ph idx="1"/>
          </p:nvPr>
        </p:nvSpPr>
        <p:spPr>
          <a:xfrm>
            <a:off x="729599" y="2658359"/>
            <a:ext cx="10515600" cy="1772239"/>
          </a:xfrm>
        </p:spPr>
        <p:txBody>
          <a:bodyPr/>
          <a:lstStyle/>
          <a:p>
            <a:pPr marL="108000" indent="0" algn="just">
              <a:lnSpc>
                <a:spcPct val="115000"/>
              </a:lnSpc>
              <a:spcAft>
                <a:spcPts val="3000"/>
              </a:spcAft>
              <a:buNone/>
            </a:pPr>
            <a:r>
              <a:rPr lang="cs-CZ" sz="2400" dirty="0">
                <a:latin typeface="Calibri" panose="020F0502020204030204" pitchFamily="34" charset="0"/>
                <a:ea typeface="Times New Roman" panose="02020603050405020304" pitchFamily="18" charset="0"/>
                <a:cs typeface="Times New Roman" panose="02020603050405020304" pitchFamily="18" charset="0"/>
              </a:rPr>
              <a:t>Ředitel školy prokazatelně seznámí žáka s přiznaným uzpůsobením podmínek pro konání maturitní zkoušky a zákonného zástupce nezletilého žáka s úpravami podmínek a způsobu konání zkoušek podle přílohy č. 3 k vyhlášce č. 177/2009 Sb. v jarním zkušebním období </a:t>
            </a:r>
            <a:r>
              <a:rPr lang="cs-CZ" sz="2400" b="1" dirty="0">
                <a:latin typeface="Calibri" panose="020F0502020204030204" pitchFamily="34" charset="0"/>
                <a:ea typeface="Times New Roman" panose="02020603050405020304" pitchFamily="18" charset="0"/>
                <a:cs typeface="Times New Roman" panose="02020603050405020304" pitchFamily="18" charset="0"/>
              </a:rPr>
              <a:t>nejpozději 14 dnů před konáním zkoušky</a:t>
            </a:r>
            <a:r>
              <a:rPr lang="cs-CZ" sz="2400" dirty="0">
                <a:latin typeface="Calibri" panose="020F0502020204030204" pitchFamily="34" charset="0"/>
                <a:ea typeface="Times New Roman" panose="02020603050405020304" pitchFamily="18" charset="0"/>
                <a:cs typeface="Times New Roman" panose="02020603050405020304" pitchFamily="18" charset="0"/>
              </a:rPr>
              <a:t>.</a:t>
            </a:r>
          </a:p>
          <a:p>
            <a:pPr marL="108000" indent="0">
              <a:buNone/>
            </a:pPr>
            <a:endParaRPr lang="cs-CZ" dirty="0"/>
          </a:p>
        </p:txBody>
      </p:sp>
      <p:sp>
        <p:nvSpPr>
          <p:cNvPr id="4" name="Zástupný symbol pro číslo snímku 3">
            <a:extLst>
              <a:ext uri="{FF2B5EF4-FFF2-40B4-BE49-F238E27FC236}">
                <a16:creationId xmlns:a16="http://schemas.microsoft.com/office/drawing/2014/main" xmlns="" id="{9C485570-C250-4C99-A00F-71718C609CA4}"/>
              </a:ext>
            </a:extLst>
          </p:cNvPr>
          <p:cNvSpPr>
            <a:spLocks noGrp="1"/>
          </p:cNvSpPr>
          <p:nvPr>
            <p:ph type="sldNum" sz="quarter" idx="12"/>
          </p:nvPr>
        </p:nvSpPr>
        <p:spPr/>
        <p:txBody>
          <a:bodyPr/>
          <a:lstStyle/>
          <a:p>
            <a:fld id="{323BD8D3-A9DD-40CB-A396-ADCE34852C74}" type="slidenum">
              <a:rPr lang="cs-CZ" smtClean="0"/>
              <a:t>40</a:t>
            </a:fld>
            <a:endParaRPr lang="cs-CZ" dirty="0"/>
          </a:p>
        </p:txBody>
      </p:sp>
    </p:spTree>
    <p:extLst>
      <p:ext uri="{BB962C8B-B14F-4D97-AF65-F5344CB8AC3E}">
        <p14:creationId xmlns:p14="http://schemas.microsoft.com/office/powerpoint/2010/main" val="1062359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893FF0A-6830-4629-9C9A-08EB3274CE57}"/>
              </a:ext>
            </a:extLst>
          </p:cNvPr>
          <p:cNvSpPr>
            <a:spLocks noGrp="1"/>
          </p:cNvSpPr>
          <p:nvPr>
            <p:ph type="title"/>
          </p:nvPr>
        </p:nvSpPr>
        <p:spPr/>
        <p:txBody>
          <a:bodyPr/>
          <a:lstStyle/>
          <a:p>
            <a:r>
              <a:rPr lang="cs-CZ" dirty="0"/>
              <a:t> Konání maturitní práce a její obhajoby a praktické zkoušky</a:t>
            </a:r>
          </a:p>
        </p:txBody>
      </p:sp>
      <p:sp>
        <p:nvSpPr>
          <p:cNvPr id="3" name="Zástupný symbol pro obsah 2">
            <a:extLst>
              <a:ext uri="{FF2B5EF4-FFF2-40B4-BE49-F238E27FC236}">
                <a16:creationId xmlns:a16="http://schemas.microsoft.com/office/drawing/2014/main" xmlns="" id="{54E0D779-C93E-4AC4-AB0C-553FFB55C8A2}"/>
              </a:ext>
            </a:extLst>
          </p:cNvPr>
          <p:cNvSpPr>
            <a:spLocks noGrp="1"/>
          </p:cNvSpPr>
          <p:nvPr>
            <p:ph idx="1"/>
          </p:nvPr>
        </p:nvSpPr>
        <p:spPr>
          <a:xfrm>
            <a:off x="415636" y="1468582"/>
            <a:ext cx="10695709" cy="4708381"/>
          </a:xfrm>
        </p:spPr>
        <p:txBody>
          <a:bodyPr/>
          <a:lstStyle/>
          <a:p>
            <a:pPr marL="108000" indent="0" algn="just">
              <a:buNone/>
            </a:pPr>
            <a:r>
              <a:rPr lang="cs-CZ" dirty="0"/>
              <a:t>V případě maturitní práce a její obhajoby před zkušební maturitní komisí za standardního stavu platí, že na její vypracování má žák nejméně jeden měsíc a maturitní práci může zpracovávat a obhajovat více žáků společně. </a:t>
            </a:r>
          </a:p>
          <a:p>
            <a:pPr marL="108000" indent="0" algn="just">
              <a:buNone/>
            </a:pPr>
            <a:r>
              <a:rPr lang="cs-CZ" dirty="0"/>
              <a:t>V souvislosti s vyhlášením nouzového stavu a mimořádnými opatřeními je však nutné počítat s tím, že podmínky pro vypracování takové práce mohly být výrazně ztíženy či dokonce zcela znemožněny (žáci se nemohli setkávat, nebylo možné chodit např. do laboratoří apod.). V případě praktické zkoušky platí obdobné.</a:t>
            </a:r>
          </a:p>
          <a:p>
            <a:pPr marL="108000" indent="0" algn="just">
              <a:buNone/>
            </a:pPr>
            <a:r>
              <a:rPr lang="cs-CZ" dirty="0"/>
              <a:t> Z tohoto důvodu zákon výslovně umožňuje řediteli školy, aby stanovil náhradní způsob konání těchto dvou forem zkoušky a také jejich hodnocení. V úvahu tak přichází např. hodnocení pouze toho, co žák stihl vypracovat nebo zvolení zcela jiného zadání či formy konání. Konkrétní rozhodnutí tak bude na řediteli školy, který i původně kromě jiného stanovil téma maturitní práce, způsob jejího zpracování, kritéria jejího hodnocení a zadání, délku a způsob konání praktické zkoušky.</a:t>
            </a:r>
          </a:p>
          <a:p>
            <a:pPr marL="108000" indent="0" algn="just">
              <a:buNone/>
            </a:pPr>
            <a:r>
              <a:rPr lang="cs-CZ" dirty="0"/>
              <a:t>Ředitel školy je povinen žáka s náhradním způsobem konání a hodnocení maturitní práce a její obhajoby a praktické zkoušky seznámit s dostatečným předstihem. Ředitel by tak měl učinit prakticky ihned poté, co se rozhodne, zda vůbec a případně jaký bude tento náhradní způsob konání a hodnocení. S náhradním způsobem pak samozřejmě seznámí i vedoucího a oponenta maturitní práce a celou zkušební maturitní komisi.</a:t>
            </a:r>
          </a:p>
          <a:p>
            <a:pPr marL="108000" indent="0">
              <a:buNone/>
            </a:pPr>
            <a:endParaRPr lang="cs-CZ" dirty="0"/>
          </a:p>
        </p:txBody>
      </p:sp>
      <p:sp>
        <p:nvSpPr>
          <p:cNvPr id="4" name="Zástupný symbol pro číslo snímku 3">
            <a:extLst>
              <a:ext uri="{FF2B5EF4-FFF2-40B4-BE49-F238E27FC236}">
                <a16:creationId xmlns:a16="http://schemas.microsoft.com/office/drawing/2014/main" xmlns="" id="{068C5DA3-0163-4350-959A-59F66BF29B43}"/>
              </a:ext>
            </a:extLst>
          </p:cNvPr>
          <p:cNvSpPr>
            <a:spLocks noGrp="1"/>
          </p:cNvSpPr>
          <p:nvPr>
            <p:ph type="sldNum" sz="quarter" idx="12"/>
          </p:nvPr>
        </p:nvSpPr>
        <p:spPr/>
        <p:txBody>
          <a:bodyPr/>
          <a:lstStyle/>
          <a:p>
            <a:fld id="{323BD8D3-A9DD-40CB-A396-ADCE34852C74}" type="slidenum">
              <a:rPr lang="cs-CZ" smtClean="0"/>
              <a:t>41</a:t>
            </a:fld>
            <a:endParaRPr lang="cs-CZ" dirty="0"/>
          </a:p>
        </p:txBody>
      </p:sp>
    </p:spTree>
    <p:extLst>
      <p:ext uri="{BB962C8B-B14F-4D97-AF65-F5344CB8AC3E}">
        <p14:creationId xmlns:p14="http://schemas.microsoft.com/office/powerpoint/2010/main" val="2784473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AC98D7F8-D82C-49FD-9D28-C676A03180CD}"/>
              </a:ext>
            </a:extLst>
          </p:cNvPr>
          <p:cNvSpPr>
            <a:spLocks noGrp="1"/>
          </p:cNvSpPr>
          <p:nvPr>
            <p:ph type="title"/>
          </p:nvPr>
        </p:nvSpPr>
        <p:spPr>
          <a:xfrm>
            <a:off x="729599" y="936001"/>
            <a:ext cx="10838169" cy="622138"/>
          </a:xfrm>
        </p:spPr>
        <p:txBody>
          <a:bodyPr/>
          <a:lstStyle/>
          <a:p>
            <a:r>
              <a:rPr lang="cs-CZ" dirty="0"/>
              <a:t> Seznámení žáka s termínem a místem konání zkoušek maturitních zkoušek</a:t>
            </a:r>
          </a:p>
        </p:txBody>
      </p:sp>
      <p:sp>
        <p:nvSpPr>
          <p:cNvPr id="3" name="Zástupný symbol pro obsah 2">
            <a:extLst>
              <a:ext uri="{FF2B5EF4-FFF2-40B4-BE49-F238E27FC236}">
                <a16:creationId xmlns:a16="http://schemas.microsoft.com/office/drawing/2014/main" xmlns="" id="{68F7B310-922E-4041-89A6-9CABB5A09390}"/>
              </a:ext>
            </a:extLst>
          </p:cNvPr>
          <p:cNvSpPr>
            <a:spLocks noGrp="1"/>
          </p:cNvSpPr>
          <p:nvPr>
            <p:ph idx="1"/>
          </p:nvPr>
        </p:nvSpPr>
        <p:spPr>
          <a:xfrm>
            <a:off x="729599" y="1558139"/>
            <a:ext cx="10515600" cy="4618824"/>
          </a:xfrm>
        </p:spPr>
        <p:txBody>
          <a:bodyPr/>
          <a:lstStyle/>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Ředitel školy seznámí prokazatelným způsobem žáka s termínem a místem konání zkoušek maturitní zkoušky, a to nejpozději do 5 dnů přede dnem konání konkrétní zkoušky.</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Současně ho seznámí s organizačními pokyny pro žáky z rizikové skupiny, jak je uvedeno v metodice k Ochraně zdraví při konání maturitních zkoušek.</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Žáci z rizikových skupin se mohou dostavit na zkoušku o 30 minut dříve, než je čas uvedený v pozvánce či oznámení.</a:t>
            </a:r>
            <a:endParaRPr lang="cs-CZ" sz="1600"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cs-CZ" sz="2000" b="1" dirty="0">
                <a:latin typeface="Calibri" panose="020F0502020204030204" pitchFamily="34" charset="0"/>
                <a:ea typeface="Times New Roman" panose="02020603050405020304" pitchFamily="18" charset="0"/>
                <a:cs typeface="Calibri" panose="020F0502020204030204" pitchFamily="34" charset="0"/>
              </a:rPr>
              <a:t>Žáci z rizikových skupin budou v místnosti, kde probíhá zkouška, rozsazeni přednostně na místa nejdále od dveří a pokud možno u oken.</a:t>
            </a:r>
            <a:endParaRPr lang="cs-CZ" sz="1600" dirty="0">
              <a:latin typeface="Calibri" panose="020F0502020204030204" pitchFamily="34" charset="0"/>
              <a:ea typeface="Times New Roman" panose="02020603050405020304" pitchFamily="18" charset="0"/>
              <a:cs typeface="Calibri" panose="020F0502020204030204" pitchFamily="34" charset="0"/>
            </a:endParaRPr>
          </a:p>
          <a:p>
            <a:pPr marL="108000" indent="0">
              <a:buNone/>
            </a:pPr>
            <a:endParaRPr lang="cs-CZ" dirty="0"/>
          </a:p>
        </p:txBody>
      </p:sp>
      <p:sp>
        <p:nvSpPr>
          <p:cNvPr id="4" name="Zástupný symbol pro číslo snímku 3">
            <a:extLst>
              <a:ext uri="{FF2B5EF4-FFF2-40B4-BE49-F238E27FC236}">
                <a16:creationId xmlns:a16="http://schemas.microsoft.com/office/drawing/2014/main" xmlns="" id="{BD35153A-538A-4D74-85BA-3B98C9229EDA}"/>
              </a:ext>
            </a:extLst>
          </p:cNvPr>
          <p:cNvSpPr>
            <a:spLocks noGrp="1"/>
          </p:cNvSpPr>
          <p:nvPr>
            <p:ph type="sldNum" sz="quarter" idx="12"/>
          </p:nvPr>
        </p:nvSpPr>
        <p:spPr/>
        <p:txBody>
          <a:bodyPr/>
          <a:lstStyle/>
          <a:p>
            <a:fld id="{323BD8D3-A9DD-40CB-A396-ADCE34852C74}" type="slidenum">
              <a:rPr lang="cs-CZ" smtClean="0"/>
              <a:t>42</a:t>
            </a:fld>
            <a:endParaRPr lang="cs-CZ" dirty="0"/>
          </a:p>
        </p:txBody>
      </p:sp>
    </p:spTree>
    <p:extLst>
      <p:ext uri="{BB962C8B-B14F-4D97-AF65-F5344CB8AC3E}">
        <p14:creationId xmlns:p14="http://schemas.microsoft.com/office/powerpoint/2010/main" val="1819595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A4B060A-7DCA-4FF0-89DA-CA8ACCDA768C}"/>
              </a:ext>
            </a:extLst>
          </p:cNvPr>
          <p:cNvSpPr>
            <a:spLocks noGrp="1"/>
          </p:cNvSpPr>
          <p:nvPr>
            <p:ph type="title"/>
          </p:nvPr>
        </p:nvSpPr>
        <p:spPr/>
        <p:txBody>
          <a:bodyPr/>
          <a:lstStyle/>
          <a:p>
            <a:r>
              <a:rPr lang="cs-CZ" dirty="0"/>
              <a:t> Volno k přípravě na konání zkoušky - „svatý týden“</a:t>
            </a:r>
          </a:p>
        </p:txBody>
      </p:sp>
      <p:sp>
        <p:nvSpPr>
          <p:cNvPr id="3" name="Zástupný symbol pro obsah 2">
            <a:extLst>
              <a:ext uri="{FF2B5EF4-FFF2-40B4-BE49-F238E27FC236}">
                <a16:creationId xmlns:a16="http://schemas.microsoft.com/office/drawing/2014/main" xmlns="" id="{9B9BC647-D460-4495-9008-C942CC2AEF5E}"/>
              </a:ext>
            </a:extLst>
          </p:cNvPr>
          <p:cNvSpPr>
            <a:spLocks noGrp="1"/>
          </p:cNvSpPr>
          <p:nvPr>
            <p:ph idx="1"/>
          </p:nvPr>
        </p:nvSpPr>
        <p:spPr/>
        <p:txBody>
          <a:bodyPr/>
          <a:lstStyle/>
          <a:p>
            <a:pPr algn="just"/>
            <a:endParaRPr lang="cs-CZ" dirty="0"/>
          </a:p>
          <a:p>
            <a:pPr algn="just">
              <a:lnSpc>
                <a:spcPct val="115000"/>
              </a:lnSpc>
              <a:spcAft>
                <a:spcPts val="3000"/>
              </a:spcAft>
            </a:pP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Výslovně se stanovuje, že ředitel školy může dát žákům až 5 dní volna k přípravě na maturitní zkoušku. S přihlédnutím k okolnostem je na úvaze ředitele školy, zda žákům toto volno poskytne a zda bude volno trvat celých 5 dnů.</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p:txBody>
      </p:sp>
      <p:sp>
        <p:nvSpPr>
          <p:cNvPr id="4" name="Zástupný symbol pro číslo snímku 3">
            <a:extLst>
              <a:ext uri="{FF2B5EF4-FFF2-40B4-BE49-F238E27FC236}">
                <a16:creationId xmlns:a16="http://schemas.microsoft.com/office/drawing/2014/main" xmlns="" id="{C6A28704-B876-41B3-A33D-3FAADD043E09}"/>
              </a:ext>
            </a:extLst>
          </p:cNvPr>
          <p:cNvSpPr>
            <a:spLocks noGrp="1"/>
          </p:cNvSpPr>
          <p:nvPr>
            <p:ph type="sldNum" sz="quarter" idx="12"/>
          </p:nvPr>
        </p:nvSpPr>
        <p:spPr/>
        <p:txBody>
          <a:bodyPr/>
          <a:lstStyle/>
          <a:p>
            <a:fld id="{323BD8D3-A9DD-40CB-A396-ADCE34852C74}" type="slidenum">
              <a:rPr lang="cs-CZ" smtClean="0"/>
              <a:t>43</a:t>
            </a:fld>
            <a:endParaRPr lang="cs-CZ" dirty="0"/>
          </a:p>
        </p:txBody>
      </p:sp>
    </p:spTree>
    <p:extLst>
      <p:ext uri="{BB962C8B-B14F-4D97-AF65-F5344CB8AC3E}">
        <p14:creationId xmlns:p14="http://schemas.microsoft.com/office/powerpoint/2010/main" val="28768140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11CF696-109C-48C7-B98F-4F4DBEEAB041}"/>
              </a:ext>
            </a:extLst>
          </p:cNvPr>
          <p:cNvSpPr>
            <a:spLocks noGrp="1"/>
          </p:cNvSpPr>
          <p:nvPr>
            <p:ph type="title"/>
          </p:nvPr>
        </p:nvSpPr>
        <p:spPr/>
        <p:txBody>
          <a:bodyPr/>
          <a:lstStyle/>
          <a:p>
            <a:r>
              <a:rPr lang="cs-CZ" dirty="0"/>
              <a:t>Sdělení termínů zahájení ústních zkoušek z českého jazyka a literatury a cizího jazyka Centru</a:t>
            </a:r>
          </a:p>
        </p:txBody>
      </p:sp>
      <p:sp>
        <p:nvSpPr>
          <p:cNvPr id="3" name="Zástupný symbol pro obsah 2">
            <a:extLst>
              <a:ext uri="{FF2B5EF4-FFF2-40B4-BE49-F238E27FC236}">
                <a16:creationId xmlns:a16="http://schemas.microsoft.com/office/drawing/2014/main" xmlns="" id="{B72295E9-95CA-46ED-85A2-28CD16EB028A}"/>
              </a:ext>
            </a:extLst>
          </p:cNvPr>
          <p:cNvSpPr>
            <a:spLocks noGrp="1"/>
          </p:cNvSpPr>
          <p:nvPr>
            <p:ph sz="half" idx="1"/>
          </p:nvPr>
        </p:nvSpPr>
        <p:spPr/>
        <p:txBody>
          <a:bodyPr>
            <a:normAutofit/>
          </a:bodyPr>
          <a:lstStyle/>
          <a:p>
            <a:pPr algn="just">
              <a:lnSpc>
                <a:spcPct val="115000"/>
              </a:lnSpc>
              <a:spcAft>
                <a:spcPts val="3000"/>
              </a:spcAft>
            </a:pP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Termíny zahájení ústních zkoušek z českého jazyka a literatury a z cizího jazyka v příslušných třídách </a:t>
            </a:r>
            <a:r>
              <a:rPr lang="cs-CZ" sz="200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měl sdělit </a:t>
            </a: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ředitel školy Centru prostřednictvím jeho informačního systému </a:t>
            </a:r>
            <a:r>
              <a:rPr lang="cs-CZ"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14 kalendářních dnů před </a:t>
            </a: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konáním prvního didaktického testu. Tedy nejpozději dne </a:t>
            </a:r>
            <a:r>
              <a:rPr lang="cs-CZ"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18. května 2020</a:t>
            </a: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p:txBody>
      </p:sp>
      <p:sp>
        <p:nvSpPr>
          <p:cNvPr id="7" name="Zástupný symbol pro obsah 6">
            <a:extLst>
              <a:ext uri="{FF2B5EF4-FFF2-40B4-BE49-F238E27FC236}">
                <a16:creationId xmlns:a16="http://schemas.microsoft.com/office/drawing/2014/main" xmlns="" id="{1D7BF017-5793-427E-9DA6-56290C85919D}"/>
              </a:ext>
            </a:extLst>
          </p:cNvPr>
          <p:cNvSpPr>
            <a:spLocks noGrp="1"/>
          </p:cNvSpPr>
          <p:nvPr>
            <p:ph sz="half" idx="2"/>
          </p:nvPr>
        </p:nvSpPr>
        <p:spPr/>
        <p:txBody>
          <a:bodyPr>
            <a:normAutofit/>
          </a:bodyPr>
          <a:lstStyle/>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Centrum zpřístupní tiskopisy protokolů a záznamů nejpozději 7 dnů před termínem konání 1. didaktického testu, tj. 25. května 2020.</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Centrum doručí příslušnou zkušební dokumentaci maturitní zkoušky do zkušebního místa v bezpečnostních schránkách nejpozději poslední pracovní den, tj. 29. května 2020, který předchází zahájení didaktických testů.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p:txBody>
      </p:sp>
      <p:sp>
        <p:nvSpPr>
          <p:cNvPr id="4" name="Zástupný symbol pro číslo snímku 3">
            <a:extLst>
              <a:ext uri="{FF2B5EF4-FFF2-40B4-BE49-F238E27FC236}">
                <a16:creationId xmlns:a16="http://schemas.microsoft.com/office/drawing/2014/main" xmlns="" id="{CCC19CED-643E-464F-A633-E016BC8863A0}"/>
              </a:ext>
            </a:extLst>
          </p:cNvPr>
          <p:cNvSpPr>
            <a:spLocks noGrp="1"/>
          </p:cNvSpPr>
          <p:nvPr>
            <p:ph type="sldNum" sz="quarter" idx="12"/>
          </p:nvPr>
        </p:nvSpPr>
        <p:spPr/>
        <p:txBody>
          <a:bodyPr/>
          <a:lstStyle/>
          <a:p>
            <a:fld id="{323BD8D3-A9DD-40CB-A396-ADCE34852C74}" type="slidenum">
              <a:rPr lang="cs-CZ" smtClean="0"/>
              <a:t>44</a:t>
            </a:fld>
            <a:endParaRPr lang="cs-CZ" dirty="0"/>
          </a:p>
        </p:txBody>
      </p:sp>
    </p:spTree>
    <p:extLst>
      <p:ext uri="{BB962C8B-B14F-4D97-AF65-F5344CB8AC3E}">
        <p14:creationId xmlns:p14="http://schemas.microsoft.com/office/powerpoint/2010/main" val="2295929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DE96E0-1127-4F95-A4FF-24A6831E3A63}"/>
              </a:ext>
            </a:extLst>
          </p:cNvPr>
          <p:cNvSpPr>
            <a:spLocks noGrp="1"/>
          </p:cNvSpPr>
          <p:nvPr>
            <p:ph type="title"/>
          </p:nvPr>
        </p:nvSpPr>
        <p:spPr/>
        <p:txBody>
          <a:bodyPr>
            <a:normAutofit/>
          </a:bodyPr>
          <a:lstStyle/>
          <a:p>
            <a:r>
              <a:rPr lang="cs-CZ" dirty="0"/>
              <a:t> </a:t>
            </a:r>
          </a:p>
        </p:txBody>
      </p:sp>
      <p:sp>
        <p:nvSpPr>
          <p:cNvPr id="3" name="Zástupný symbol pro obsah 2">
            <a:extLst>
              <a:ext uri="{FF2B5EF4-FFF2-40B4-BE49-F238E27FC236}">
                <a16:creationId xmlns:a16="http://schemas.microsoft.com/office/drawing/2014/main" xmlns="" id="{2CE7CFF2-3E3B-410A-B52B-A326748414E5}"/>
              </a:ext>
            </a:extLst>
          </p:cNvPr>
          <p:cNvSpPr>
            <a:spLocks noGrp="1"/>
          </p:cNvSpPr>
          <p:nvPr>
            <p:ph idx="1"/>
          </p:nvPr>
        </p:nvSpPr>
        <p:spPr>
          <a:xfrm>
            <a:off x="729598" y="466343"/>
            <a:ext cx="10964968" cy="5710620"/>
          </a:xfrm>
        </p:spPr>
        <p:txBody>
          <a:bodyPr/>
          <a:lstStyle/>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Maturitní zkouška se skládá ze zkoušek ze zkušebních předmětů společné části podle § 78 a zkoušek profilové části podle § 79 školského zákona s tím, že podle § 22 zákona č. 135/2020 Sb., se ve společné části zkouška ze zkušebního předmětu český jazyka a literatura a cizí jazyk neskládá z dílčí zkoušky konané formou písemné práce.</a:t>
            </a:r>
          </a:p>
          <a:p>
            <a:pPr algn="just">
              <a:lnSpc>
                <a:spcPct val="115000"/>
              </a:lnSpc>
            </a:pPr>
            <a:r>
              <a:rPr lang="cs-CZ" sz="2000" dirty="0">
                <a:latin typeface="Calibri" panose="020F0502020204030204" pitchFamily="34" charset="0"/>
                <a:ea typeface="Times New Roman" panose="02020603050405020304" pitchFamily="18" charset="0"/>
              </a:rPr>
              <a:t>Pokud má žák na základě podané přihlášky v jarním zkušebním období skládat v rámci opravné nebo náhradní zkoušky nebo opakování zkoušky pouze </a:t>
            </a:r>
            <a:r>
              <a:rPr lang="cs-CZ" sz="2000" dirty="0" smtClean="0">
                <a:latin typeface="Calibri" panose="020F0502020204030204" pitchFamily="34" charset="0"/>
                <a:ea typeface="Times New Roman" panose="02020603050405020304" pitchFamily="18" charset="0"/>
              </a:rPr>
              <a:t>dílčí zkoušku společné </a:t>
            </a:r>
            <a:r>
              <a:rPr lang="cs-CZ" sz="2000" dirty="0">
                <a:latin typeface="Calibri" panose="020F0502020204030204" pitchFamily="34" charset="0"/>
                <a:ea typeface="Times New Roman" panose="02020603050405020304" pitchFamily="18" charset="0"/>
              </a:rPr>
              <a:t>části konanou formou písemné práce, pak </a:t>
            </a:r>
            <a:r>
              <a:rPr lang="cs-CZ" sz="2000" dirty="0" smtClean="0">
                <a:latin typeface="Calibri" panose="020F0502020204030204" pitchFamily="34" charset="0"/>
                <a:ea typeface="Times New Roman" panose="02020603050405020304" pitchFamily="18" charset="0"/>
              </a:rPr>
              <a:t>tuto dílčí zkoušku nekoná </a:t>
            </a:r>
            <a:r>
              <a:rPr lang="cs-CZ" sz="2000" dirty="0">
                <a:latin typeface="Calibri" panose="020F0502020204030204" pitchFamily="34" charset="0"/>
                <a:ea typeface="Times New Roman" panose="02020603050405020304" pitchFamily="18" charset="0"/>
              </a:rPr>
              <a:t>a platí, že se mu výsledná známka ze zkoušky z českého jazyka či cizího jazyka společné části maturity bude počítat pouze z výsledku didaktického testu a ústní zkoušky.</a:t>
            </a: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Konkrétní poměr stanovuje vyhláška tak, že celkové hodnocení zkušebního předmětu se stanoví váženým aritmetickým průměrem všech konaných dílčích zkoušek; v případě, že žák nekoná písemnou práci ve společné části, je hodnocen pouze z didaktického testu a ústní zkoušky; v případě zkušebního předmětu cizí jazyk se započítává hodnocení didaktické testu dvěma třetinami a hodnocení ústní zkoušky jednou třetinou. V případě zkušebního předmětu český jazyk a literatura se započítává didaktický test i ústní zkouška jednou polovinou.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xmlns="" id="{901C6047-FD03-429A-B3C8-0BF750980CB0}"/>
              </a:ext>
            </a:extLst>
          </p:cNvPr>
          <p:cNvSpPr>
            <a:spLocks noGrp="1"/>
          </p:cNvSpPr>
          <p:nvPr>
            <p:ph type="sldNum" sz="quarter" idx="12"/>
          </p:nvPr>
        </p:nvSpPr>
        <p:spPr/>
        <p:txBody>
          <a:bodyPr/>
          <a:lstStyle/>
          <a:p>
            <a:fld id="{323BD8D3-A9DD-40CB-A396-ADCE34852C74}" type="slidenum">
              <a:rPr lang="cs-CZ" smtClean="0"/>
              <a:pPr/>
              <a:t>45</a:t>
            </a:fld>
            <a:endParaRPr lang="cs-CZ" dirty="0"/>
          </a:p>
        </p:txBody>
      </p:sp>
    </p:spTree>
    <p:extLst>
      <p:ext uri="{BB962C8B-B14F-4D97-AF65-F5344CB8AC3E}">
        <p14:creationId xmlns:p14="http://schemas.microsoft.com/office/powerpoint/2010/main" val="3051642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DE96E0-1127-4F95-A4FF-24A6831E3A63}"/>
              </a:ext>
            </a:extLst>
          </p:cNvPr>
          <p:cNvSpPr>
            <a:spLocks noGrp="1"/>
          </p:cNvSpPr>
          <p:nvPr>
            <p:ph type="title"/>
          </p:nvPr>
        </p:nvSpPr>
        <p:spPr/>
        <p:txBody>
          <a:bodyPr>
            <a:normAutofit/>
          </a:bodyPr>
          <a:lstStyle/>
          <a:p>
            <a:r>
              <a:rPr lang="cs-CZ" dirty="0"/>
              <a:t> Zpřístupnění výsledků didaktických testů ze strany Centra řediteli školy</a:t>
            </a:r>
          </a:p>
        </p:txBody>
      </p:sp>
      <p:sp>
        <p:nvSpPr>
          <p:cNvPr id="3" name="Zástupný symbol pro obsah 2">
            <a:extLst>
              <a:ext uri="{FF2B5EF4-FFF2-40B4-BE49-F238E27FC236}">
                <a16:creationId xmlns:a16="http://schemas.microsoft.com/office/drawing/2014/main" xmlns="" id="{2CE7CFF2-3E3B-410A-B52B-A326748414E5}"/>
              </a:ext>
            </a:extLst>
          </p:cNvPr>
          <p:cNvSpPr>
            <a:spLocks noGrp="1"/>
          </p:cNvSpPr>
          <p:nvPr>
            <p:ph idx="1"/>
          </p:nvPr>
        </p:nvSpPr>
        <p:spPr>
          <a:xfrm>
            <a:off x="729598" y="1825625"/>
            <a:ext cx="10964968" cy="4351338"/>
          </a:xfrm>
        </p:spPr>
        <p:txBody>
          <a:bodyPr/>
          <a:lstStyle/>
          <a:p>
            <a:pPr algn="just">
              <a:lnSpc>
                <a:spcPct val="115000"/>
              </a:lnSpc>
              <a:spcAft>
                <a:spcPts val="1800"/>
              </a:spcAft>
            </a:pPr>
            <a:r>
              <a:rPr lang="cs-CZ" sz="2000" dirty="0">
                <a:latin typeface="Calibri" panose="020F0502020204030204" pitchFamily="34" charset="0"/>
                <a:ea typeface="Times New Roman" panose="02020603050405020304" pitchFamily="18" charset="0"/>
                <a:cs typeface="Calibri" panose="020F0502020204030204" pitchFamily="34" charset="0"/>
              </a:rPr>
              <a:t>Zpracování a centrální vyhodnocení výsledků zkoušek společné části maturitní zkoušky, s výjimkou dílčích zkoušek konaných formou ústní zajišťuje Centrum.</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800"/>
              </a:spcAft>
            </a:pPr>
            <a:r>
              <a:rPr lang="cs-CZ" sz="2000" dirty="0">
                <a:latin typeface="Calibri" panose="020F0502020204030204" pitchFamily="34" charset="0"/>
                <a:ea typeface="Times New Roman" panose="02020603050405020304" pitchFamily="18" charset="0"/>
                <a:cs typeface="Calibri" panose="020F0502020204030204" pitchFamily="34" charset="0"/>
              </a:rPr>
              <a:t>Ředitel školy po ukončení zkoušek zajistí na základě výzvy Centra předání bezpečnostní schránky Centru způsobem stanoveným Centrem. Na tomto procesu se oproti standardnímu stavu nic nemění.</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3000"/>
              </a:spcAft>
            </a:pPr>
            <a:r>
              <a:rPr lang="cs-CZ" sz="2000" dirty="0">
                <a:latin typeface="Calibri" panose="020F0502020204030204" pitchFamily="34" charset="0"/>
                <a:ea typeface="Times New Roman" panose="02020603050405020304" pitchFamily="18" charset="0"/>
                <a:cs typeface="Times New Roman" panose="02020603050405020304" pitchFamily="18" charset="0"/>
              </a:rPr>
              <a:t>Centrum nejpozději 7 dnů po dni konání didaktických testů, tj. v období od 8. do 9. června 2020 zpřístupní řediteli školy výsledky didaktických testů prostřednictvím informačního systému Centra v jarním zkušebním období.</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marL="108000" indent="0">
              <a:buNone/>
            </a:pPr>
            <a:endParaRPr lang="cs-CZ" dirty="0"/>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xmlns="" id="{901C6047-FD03-429A-B3C8-0BF750980CB0}"/>
              </a:ext>
            </a:extLst>
          </p:cNvPr>
          <p:cNvSpPr>
            <a:spLocks noGrp="1"/>
          </p:cNvSpPr>
          <p:nvPr>
            <p:ph type="sldNum" sz="quarter" idx="12"/>
          </p:nvPr>
        </p:nvSpPr>
        <p:spPr/>
        <p:txBody>
          <a:bodyPr/>
          <a:lstStyle/>
          <a:p>
            <a:fld id="{323BD8D3-A9DD-40CB-A396-ADCE34852C74}" type="slidenum">
              <a:rPr lang="cs-CZ" smtClean="0"/>
              <a:pPr/>
              <a:t>46</a:t>
            </a:fld>
            <a:endParaRPr lang="cs-CZ" dirty="0"/>
          </a:p>
        </p:txBody>
      </p:sp>
    </p:spTree>
    <p:extLst>
      <p:ext uri="{BB962C8B-B14F-4D97-AF65-F5344CB8AC3E}">
        <p14:creationId xmlns:p14="http://schemas.microsoft.com/office/powerpoint/2010/main" val="27371300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DE96E0-1127-4F95-A4FF-24A6831E3A63}"/>
              </a:ext>
            </a:extLst>
          </p:cNvPr>
          <p:cNvSpPr>
            <a:spLocks noGrp="1"/>
          </p:cNvSpPr>
          <p:nvPr>
            <p:ph type="title"/>
          </p:nvPr>
        </p:nvSpPr>
        <p:spPr/>
        <p:txBody>
          <a:bodyPr>
            <a:normAutofit/>
          </a:bodyPr>
          <a:lstStyle/>
          <a:p>
            <a:r>
              <a:rPr lang="cs-CZ" dirty="0"/>
              <a:t> Ústní zkoušky společné a profilové části maturitní zkoušky</a:t>
            </a:r>
          </a:p>
        </p:txBody>
      </p:sp>
      <p:sp>
        <p:nvSpPr>
          <p:cNvPr id="3" name="Zástupný symbol pro obsah 2">
            <a:extLst>
              <a:ext uri="{FF2B5EF4-FFF2-40B4-BE49-F238E27FC236}">
                <a16:creationId xmlns:a16="http://schemas.microsoft.com/office/drawing/2014/main" xmlns="" id="{2CE7CFF2-3E3B-410A-B52B-A326748414E5}"/>
              </a:ext>
            </a:extLst>
          </p:cNvPr>
          <p:cNvSpPr>
            <a:spLocks noGrp="1"/>
          </p:cNvSpPr>
          <p:nvPr>
            <p:ph idx="1"/>
          </p:nvPr>
        </p:nvSpPr>
        <p:spPr>
          <a:xfrm>
            <a:off x="729598" y="1825625"/>
            <a:ext cx="10964968" cy="4351338"/>
          </a:xfrm>
        </p:spPr>
        <p:txBody>
          <a:bodyPr/>
          <a:lstStyle/>
          <a:p>
            <a:pPr marL="108000" indent="0">
              <a:buNone/>
            </a:pPr>
            <a:endParaRPr lang="cs-CZ" dirty="0"/>
          </a:p>
          <a:p>
            <a:pPr algn="just">
              <a:lnSpc>
                <a:spcPct val="115000"/>
              </a:lnSpc>
            </a:pPr>
            <a:r>
              <a:rPr lang="cs-CZ"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Konkrétní termíny určí ředitel školy v souvislosti s vyhlášeným časovým schématem ministerstvem. </a:t>
            </a:r>
          </a:p>
          <a:p>
            <a:pPr algn="just">
              <a:lnSpc>
                <a:spcPct val="115000"/>
              </a:lnSpc>
            </a:pPr>
            <a:r>
              <a:rPr lang="cs-CZ"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 ohledem na potřebu dodržování zvýšených hygienických opatření i prostřednictvím minimalizace sociálních kontaktů mezi různými osobami a skupinami doporučujeme, aby ústní zkoušky společné a profilové části maturitních zkoušek se nepřekrývaly s termíny konání přijímacích zkoušek. </a:t>
            </a:r>
          </a:p>
          <a:p>
            <a:pPr algn="just">
              <a:lnSpc>
                <a:spcPct val="115000"/>
              </a:lnSpc>
            </a:pPr>
            <a:r>
              <a:rPr lang="cs-CZ"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Nejzazší termín pro konání ústní zkoušky společné a profilové části maturitní zkoušky je stanoven na pátek 17. července 2020.</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latin typeface="Calibri" panose="020F0502020204030204" pitchFamily="34" charset="0"/>
                <a:ea typeface="Times New Roman" panose="02020603050405020304" pitchFamily="18" charset="0"/>
                <a:cs typeface="Calibri" panose="020F0502020204030204" pitchFamily="34" charset="0"/>
              </a:rPr>
              <a:t>Profilovou část maturitní zkoušky a ústní zkoušku společné části vyhodnocuje škola.</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xmlns="" id="{901C6047-FD03-429A-B3C8-0BF750980CB0}"/>
              </a:ext>
            </a:extLst>
          </p:cNvPr>
          <p:cNvSpPr>
            <a:spLocks noGrp="1"/>
          </p:cNvSpPr>
          <p:nvPr>
            <p:ph type="sldNum" sz="quarter" idx="12"/>
          </p:nvPr>
        </p:nvSpPr>
        <p:spPr/>
        <p:txBody>
          <a:bodyPr/>
          <a:lstStyle/>
          <a:p>
            <a:fld id="{323BD8D3-A9DD-40CB-A396-ADCE34852C74}" type="slidenum">
              <a:rPr lang="cs-CZ" smtClean="0"/>
              <a:pPr/>
              <a:t>47</a:t>
            </a:fld>
            <a:endParaRPr lang="cs-CZ" dirty="0"/>
          </a:p>
        </p:txBody>
      </p:sp>
    </p:spTree>
    <p:extLst>
      <p:ext uri="{BB962C8B-B14F-4D97-AF65-F5344CB8AC3E}">
        <p14:creationId xmlns:p14="http://schemas.microsoft.com/office/powerpoint/2010/main" val="30263390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r>
            <a:br>
              <a:rPr lang="cs-CZ" dirty="0"/>
            </a:br>
            <a:endParaRPr lang="cs-CZ" dirty="0"/>
          </a:p>
        </p:txBody>
      </p:sp>
      <p:sp>
        <p:nvSpPr>
          <p:cNvPr id="3" name="Zástupný symbol pro obsah 2"/>
          <p:cNvSpPr>
            <a:spLocks noGrp="1"/>
          </p:cNvSpPr>
          <p:nvPr>
            <p:ph idx="1"/>
          </p:nvPr>
        </p:nvSpPr>
        <p:spPr>
          <a:xfrm>
            <a:off x="729600" y="735291"/>
            <a:ext cx="10515600" cy="5393660"/>
          </a:xfrm>
        </p:spPr>
        <p:txBody>
          <a:bodyPr/>
          <a:lstStyle/>
          <a:p>
            <a:pPr marL="108000" indent="0">
              <a:buNone/>
            </a:pPr>
            <a:endParaRPr lang="cs-CZ" dirty="0"/>
          </a:p>
          <a:p>
            <a:pPr algn="just">
              <a:lnSpc>
                <a:spcPct val="115000"/>
              </a:lnSpc>
            </a:pPr>
            <a:r>
              <a:rPr lang="cs-CZ" sz="2000" dirty="0">
                <a:latin typeface="Calibri" panose="020F0502020204030204" pitchFamily="34" charset="0"/>
                <a:ea typeface="Times New Roman" panose="02020603050405020304" pitchFamily="18" charset="0"/>
                <a:cs typeface="Times New Roman" panose="02020603050405020304" pitchFamily="18" charset="0"/>
              </a:rPr>
              <a:t>Hodnocení zkoušek s výjimkou písemné zkoušky a praktické zkoušky oznámí žákovi předseda zkušební maturitní komise veřejně ve dni, ve kterém žák tuto zkoušku nebo její část konal. Oproti standardnímu stavu tedy platí, že žák se může dozvědět hodnocení písemné zkoušky nebo praktické zkoušky bez ohledu na to, kdy se konají ústní zkoušky, tedy i později než v den jejich konání.</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Hodnocení písemné zkoušky a praktické zkoušky oznámí žákovi předseda zkušební maturitní komise nicméně bez zbytečného odkladu po jejich vyhodnocení. </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Centrum uvolní maturitní vysvědčení školám, vždy nejpozději do 2 pracovních dnů od shromáždění všech výsledků za danou třídu.</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3000"/>
              </a:spcAft>
            </a:pPr>
            <a:r>
              <a:rPr lang="cs-CZ"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Žák, který vykonal úspěšně obě části maturitní zkoušky, obdrží maturitní vysvědčení od ředitele školy bez zbytečného odkladu.</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48</a:t>
            </a:fld>
            <a:endParaRPr lang="cs-CZ" dirty="0"/>
          </a:p>
        </p:txBody>
      </p:sp>
    </p:spTree>
    <p:extLst>
      <p:ext uri="{BB962C8B-B14F-4D97-AF65-F5344CB8AC3E}">
        <p14:creationId xmlns:p14="http://schemas.microsoft.com/office/powerpoint/2010/main" val="14526434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Podání žádostí o přezkoumání výsledku nebo průběhu maturitní zkoušky</a:t>
            </a:r>
            <a:br>
              <a:rPr lang="cs-CZ" dirty="0"/>
            </a:br>
            <a:endParaRPr lang="cs-CZ" dirty="0"/>
          </a:p>
        </p:txBody>
      </p:sp>
      <p:sp>
        <p:nvSpPr>
          <p:cNvPr id="3" name="Zástupný symbol pro obsah 2"/>
          <p:cNvSpPr>
            <a:spLocks noGrp="1"/>
          </p:cNvSpPr>
          <p:nvPr>
            <p:ph idx="1"/>
          </p:nvPr>
        </p:nvSpPr>
        <p:spPr>
          <a:xfrm>
            <a:off x="729600" y="1558139"/>
            <a:ext cx="10515600" cy="4351338"/>
          </a:xfrm>
        </p:spPr>
        <p:txBody>
          <a:bodyPr/>
          <a:lstStyle/>
          <a:p>
            <a:pPr marL="0" indent="0">
              <a:buNone/>
            </a:pPr>
            <a:endParaRPr lang="cs-CZ" dirty="0"/>
          </a:p>
          <a:p>
            <a:pPr algn="just">
              <a:lnSpc>
                <a:spcPct val="115000"/>
              </a:lnSpc>
            </a:pPr>
            <a:r>
              <a:rPr lang="cs-CZ" sz="2000" dirty="0">
                <a:latin typeface="Calibri" panose="020F0502020204030204" pitchFamily="34" charset="0"/>
                <a:ea typeface="Times New Roman" panose="02020603050405020304" pitchFamily="18" charset="0"/>
                <a:cs typeface="Times New Roman" panose="02020603050405020304" pitchFamily="18" charset="0"/>
              </a:rPr>
              <a:t>Na rozdíl od úpravy ve školském zákoně mohou žáci dle nového zákona podávat žádosti o přezkoumání výsledku nebo průběhu maturitní zkoušky krajskému úřadu nebo ministerstvu v upravené lhůtě </a:t>
            </a:r>
            <a:r>
              <a:rPr lang="cs-CZ" sz="2000" b="1" dirty="0">
                <a:latin typeface="Calibri" panose="020F0502020204030204" pitchFamily="34" charset="0"/>
                <a:ea typeface="Times New Roman" panose="02020603050405020304" pitchFamily="18" charset="0"/>
                <a:cs typeface="Times New Roman" panose="02020603050405020304" pitchFamily="18" charset="0"/>
              </a:rPr>
              <a:t>do 20 dnů po dni, kdy konají poslední část maturitní zkoušky</a:t>
            </a:r>
            <a:r>
              <a:rPr lang="cs-CZ" sz="2000" dirty="0">
                <a:latin typeface="Calibri" panose="020F0502020204030204" pitchFamily="34" charset="0"/>
                <a:ea typeface="Times New Roman" panose="02020603050405020304" pitchFamily="18" charset="0"/>
                <a:cs typeface="Times New Roman" panose="02020603050405020304" pitchFamily="18" charset="0"/>
              </a:rPr>
              <a:t>. </a:t>
            </a:r>
          </a:p>
          <a:p>
            <a:pPr algn="just">
              <a:lnSpc>
                <a:spcPct val="115000"/>
              </a:lnSpc>
            </a:pPr>
            <a:r>
              <a:rPr lang="cs-CZ" sz="2000" dirty="0">
                <a:latin typeface="Calibri" panose="020F0502020204030204" pitchFamily="34" charset="0"/>
                <a:ea typeface="Times New Roman" panose="02020603050405020304" pitchFamily="18" charset="0"/>
                <a:cs typeface="Times New Roman" panose="02020603050405020304" pitchFamily="18" charset="0"/>
              </a:rPr>
              <a:t>Školský zákon pro podávání žádosti za standardní situace stanovuje 20denní lhůtu od konce období, které stanovovala vyhláška č. 177/2009 Sb. pro jednotlivé části maturitní zkoušky zvlášť. Toto pravidlo se nyní neuplatní.</a:t>
            </a:r>
            <a:endParaRPr lang="cs-CZ" sz="1600" dirty="0">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49</a:t>
            </a:fld>
            <a:endParaRPr lang="cs-CZ" dirty="0"/>
          </a:p>
        </p:txBody>
      </p:sp>
    </p:spTree>
    <p:extLst>
      <p:ext uri="{BB962C8B-B14F-4D97-AF65-F5344CB8AC3E}">
        <p14:creationId xmlns:p14="http://schemas.microsoft.com/office/powerpoint/2010/main" val="72557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xmlns="" id="{A9988EC6-E825-4DC4-A302-59565970130B}"/>
              </a:ext>
            </a:extLst>
          </p:cNvPr>
          <p:cNvSpPr>
            <a:spLocks noGrp="1"/>
          </p:cNvSpPr>
          <p:nvPr>
            <p:ph idx="1"/>
          </p:nvPr>
        </p:nvSpPr>
        <p:spPr>
          <a:xfrm>
            <a:off x="1313752" y="916712"/>
            <a:ext cx="10094912" cy="5255488"/>
          </a:xfrm>
        </p:spPr>
        <p:txBody>
          <a:bodyPr>
            <a:noAutofit/>
          </a:bodyPr>
          <a:lstStyle/>
          <a:p>
            <a:r>
              <a:rPr lang="cs-CZ" sz="2200" b="1" cap="small" dirty="0"/>
              <a:t>Legislativní změny obecně:</a:t>
            </a:r>
          </a:p>
          <a:p>
            <a:endParaRPr lang="cs-CZ" sz="2200" dirty="0"/>
          </a:p>
          <a:p>
            <a:pPr>
              <a:buFont typeface="Wingdings" panose="05000000000000000000" pitchFamily="2" charset="2"/>
              <a:buChar char="Ø"/>
            </a:pPr>
            <a:r>
              <a:rPr lang="cs-CZ" sz="2200" dirty="0"/>
              <a:t>Zákon č. 135/2020 Sb., o zvláštních pravidlech pro přijímání k některým druhům vzdělávání a k jejich ukončování ve školním roce 2019/2020</a:t>
            </a:r>
          </a:p>
          <a:p>
            <a:pPr>
              <a:buFont typeface="Wingdings" panose="05000000000000000000" pitchFamily="2" charset="2"/>
              <a:buChar char="Ø"/>
            </a:pPr>
            <a:r>
              <a:rPr lang="cs-CZ" sz="2200" dirty="0"/>
              <a:t>Vyhláška č. 211/2020 Sb., o hodnocení výsledků vzdělávání žáků ve druhém pololetí školního roku 2019/2020</a:t>
            </a:r>
          </a:p>
          <a:p>
            <a:pPr>
              <a:buFont typeface="Wingdings" panose="05000000000000000000" pitchFamily="2" charset="2"/>
              <a:buChar char="Ø"/>
            </a:pPr>
            <a:r>
              <a:rPr lang="cs-CZ" sz="2200" dirty="0"/>
              <a:t>Vyhlášku č. 232/2020 Sb., o přijímacím řízení, maturitní zkoušce a závěrečné zkoušce </a:t>
            </a:r>
            <a:r>
              <a:rPr lang="cs-CZ" sz="2200" dirty="0" smtClean="0"/>
              <a:t/>
            </a:r>
            <a:br>
              <a:rPr lang="cs-CZ" sz="2200" dirty="0" smtClean="0"/>
            </a:br>
            <a:r>
              <a:rPr lang="cs-CZ" sz="2200" dirty="0" smtClean="0"/>
              <a:t>ve </a:t>
            </a:r>
            <a:r>
              <a:rPr lang="cs-CZ" sz="2200" dirty="0"/>
              <a:t>školním roce 2019/2020</a:t>
            </a:r>
          </a:p>
          <a:p>
            <a:pPr>
              <a:buFont typeface="Wingdings" panose="05000000000000000000" pitchFamily="2" charset="2"/>
              <a:buChar char="Ø"/>
            </a:pPr>
            <a:r>
              <a:rPr lang="cs-CZ" sz="2200" dirty="0"/>
              <a:t>Vyhláška č. 233/2020 Sb., o některých zvláštních pravidlech pro vzdělávání v souvislosti </a:t>
            </a:r>
            <a:r>
              <a:rPr lang="cs-CZ" sz="2200" dirty="0" smtClean="0"/>
              <a:t/>
            </a:r>
            <a:br>
              <a:rPr lang="cs-CZ" sz="2200" dirty="0" smtClean="0"/>
            </a:br>
            <a:r>
              <a:rPr lang="cs-CZ" sz="2200" dirty="0" smtClean="0"/>
              <a:t>s </a:t>
            </a:r>
            <a:r>
              <a:rPr lang="cs-CZ" sz="2200" dirty="0"/>
              <a:t>mimořádnými opatřeními při epidemii </a:t>
            </a:r>
            <a:r>
              <a:rPr lang="cs-CZ" sz="2200" dirty="0" err="1"/>
              <a:t>koronaviru</a:t>
            </a:r>
            <a:r>
              <a:rPr lang="cs-CZ" sz="2200" dirty="0"/>
              <a:t> SARS CoV-2</a:t>
            </a:r>
          </a:p>
          <a:p>
            <a:endParaRPr lang="cs-CZ" sz="2200" dirty="0"/>
          </a:p>
          <a:p>
            <a:r>
              <a:rPr lang="cs-CZ" sz="2200" dirty="0"/>
              <a:t>+ metodiky ke každému předpisu</a:t>
            </a:r>
          </a:p>
          <a:p>
            <a:r>
              <a:rPr lang="cs-CZ" sz="2200" dirty="0"/>
              <a:t>+ FAQ</a:t>
            </a:r>
          </a:p>
        </p:txBody>
      </p:sp>
    </p:spTree>
    <p:extLst>
      <p:ext uri="{BB962C8B-B14F-4D97-AF65-F5344CB8AC3E}">
        <p14:creationId xmlns:p14="http://schemas.microsoft.com/office/powerpoint/2010/main" val="2166988155"/>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a:t>
            </a:r>
            <a:r>
              <a:rPr lang="cs-CZ" sz="3000" dirty="0" smtClean="0"/>
              <a:t>zařízení</a:t>
            </a:r>
            <a:br>
              <a:rPr lang="cs-CZ" sz="3000" dirty="0" smtClean="0"/>
            </a:br>
            <a:r>
              <a:rPr lang="cs-CZ" sz="3000" b="1" dirty="0" smtClean="0"/>
              <a:t>závěrečné zkoušky 2019/2020</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21568711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Ukončování vzdělání ve středních školách Závěrečnou zkouškou</a:t>
            </a:r>
            <a:r>
              <a:rPr lang="cs-CZ" dirty="0"/>
              <a:t/>
            </a:r>
            <a:br>
              <a:rPr lang="cs-CZ" dirty="0"/>
            </a:br>
            <a:endParaRPr lang="cs-CZ" dirty="0"/>
          </a:p>
        </p:txBody>
      </p:sp>
      <p:sp>
        <p:nvSpPr>
          <p:cNvPr id="3" name="Zástupný symbol pro obsah 2"/>
          <p:cNvSpPr>
            <a:spLocks noGrp="1"/>
          </p:cNvSpPr>
          <p:nvPr>
            <p:ph idx="1"/>
          </p:nvPr>
        </p:nvSpPr>
        <p:spPr>
          <a:xfrm>
            <a:off x="729600" y="1558139"/>
            <a:ext cx="10515600" cy="4639184"/>
          </a:xfrm>
        </p:spPr>
        <p:txBody>
          <a:bodyPr/>
          <a:lstStyle/>
          <a:p>
            <a:pPr algn="just"/>
            <a:r>
              <a:rPr lang="cs-CZ" dirty="0" smtClean="0"/>
              <a:t>Závěrečné </a:t>
            </a:r>
            <a:r>
              <a:rPr lang="cs-CZ" dirty="0"/>
              <a:t>zkoušky se řídí zákonem č. 135/2020 Sb., o zvláštních pravidlech pro přijímání k některým druhům vzdělávání a k jejich ukončování ve školním roce 2019/2020 a vyhláškou č. 232/2020 Sb., </a:t>
            </a:r>
            <a:r>
              <a:rPr lang="cs-CZ" dirty="0" smtClean="0"/>
              <a:t>             o </a:t>
            </a:r>
            <a:r>
              <a:rPr lang="cs-CZ" dirty="0"/>
              <a:t>přijímacím řízení, maturitní zkoušce a závěrečné </a:t>
            </a:r>
            <a:r>
              <a:rPr lang="cs-CZ" dirty="0" smtClean="0"/>
              <a:t>zkoušce ve školním roce 2019/2020.</a:t>
            </a:r>
          </a:p>
          <a:p>
            <a:pPr algn="just"/>
            <a:r>
              <a:rPr lang="cs-CZ" dirty="0"/>
              <a:t>K závěrečné zkoušce bude připuštěn každý žák posledního ročníku střední školy oboru vzdělání, který se ukončuje závěrečnou </a:t>
            </a:r>
            <a:r>
              <a:rPr lang="cs-CZ" dirty="0" smtClean="0"/>
              <a:t>zkouškou, kterou se dosahuje stupně středního vzdělání nebo stupně středního vzdělání s výučním listem, nebo ten, kdo je oprávněn konat opravnou nebo náhradní zkoušku. </a:t>
            </a:r>
            <a:r>
              <a:rPr lang="cs-CZ" dirty="0"/>
              <a:t>Zákonem byla zrušena podmínka úspěšného ukončení posledního ročníku. </a:t>
            </a:r>
            <a:endParaRPr lang="cs-CZ" dirty="0" smtClean="0"/>
          </a:p>
          <a:p>
            <a:pPr algn="just"/>
            <a:r>
              <a:rPr lang="cs-CZ" dirty="0" smtClean="0"/>
              <a:t>Od 11. května do 31. května je možné organizovat aktivity připravující žáky k závěreční zkoušce. Účast žáků je dobrovolná. </a:t>
            </a:r>
          </a:p>
          <a:p>
            <a:pPr algn="just"/>
            <a:r>
              <a:rPr lang="cs-CZ" dirty="0" smtClean="0"/>
              <a:t>Současně se doporučuje realizace odborného výcviku, včetně praktické přípravy k získání řidičských oprávnění a svářečských oprávnění v </a:t>
            </a:r>
            <a:r>
              <a:rPr lang="cs-CZ" dirty="0"/>
              <a:t>oborech vzdělání, </a:t>
            </a:r>
            <a:r>
              <a:rPr lang="cs-CZ" dirty="0" smtClean="0"/>
              <a:t>kde je tato příprava součástí rámcových vzdělávacích programů. </a:t>
            </a:r>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51</a:t>
            </a:fld>
            <a:endParaRPr lang="cs-CZ" dirty="0"/>
          </a:p>
        </p:txBody>
      </p:sp>
    </p:spTree>
    <p:extLst>
      <p:ext uri="{BB962C8B-B14F-4D97-AF65-F5344CB8AC3E}">
        <p14:creationId xmlns:p14="http://schemas.microsoft.com/office/powerpoint/2010/main" val="10030547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Ukončování vzdělání ve středních školách Závěrečnou zkouškou</a:t>
            </a:r>
            <a:br>
              <a:rPr lang="cs-CZ" dirty="0"/>
            </a:br>
            <a:endParaRPr lang="cs-CZ" dirty="0"/>
          </a:p>
        </p:txBody>
      </p:sp>
      <p:sp>
        <p:nvSpPr>
          <p:cNvPr id="3" name="Zástupný symbol pro obsah 2"/>
          <p:cNvSpPr>
            <a:spLocks noGrp="1"/>
          </p:cNvSpPr>
          <p:nvPr>
            <p:ph idx="1"/>
          </p:nvPr>
        </p:nvSpPr>
        <p:spPr>
          <a:xfrm>
            <a:off x="729600" y="1558139"/>
            <a:ext cx="10515600" cy="4691829"/>
          </a:xfrm>
        </p:spPr>
        <p:txBody>
          <a:bodyPr/>
          <a:lstStyle/>
          <a:p>
            <a:pPr algn="just"/>
            <a:r>
              <a:rPr lang="cs-CZ" dirty="0" smtClean="0"/>
              <a:t>Ředitel školy může stanovit termíny závěrečné zkoušky od </a:t>
            </a:r>
            <a:r>
              <a:rPr lang="cs-CZ" dirty="0"/>
              <a:t>pondělí 1. června 2020. </a:t>
            </a:r>
            <a:endParaRPr lang="cs-CZ" dirty="0" smtClean="0"/>
          </a:p>
          <a:p>
            <a:pPr algn="just"/>
            <a:r>
              <a:rPr lang="cs-CZ" dirty="0" smtClean="0"/>
              <a:t>Pořadí </a:t>
            </a:r>
            <a:r>
              <a:rPr lang="cs-CZ" dirty="0"/>
              <a:t>jednotlivých zkoušek v tomto školním roce stanoví ředitel </a:t>
            </a:r>
            <a:r>
              <a:rPr lang="cs-CZ" dirty="0" smtClean="0"/>
              <a:t>školy.</a:t>
            </a:r>
          </a:p>
          <a:p>
            <a:pPr algn="just"/>
            <a:r>
              <a:rPr lang="cs-CZ" dirty="0" smtClean="0"/>
              <a:t>Praktickou </a:t>
            </a:r>
            <a:r>
              <a:rPr lang="cs-CZ" dirty="0"/>
              <a:t>zkoušku je umožněno předsunout do období před 1. červen </a:t>
            </a:r>
            <a:r>
              <a:rPr lang="cs-CZ" dirty="0" smtClean="0"/>
              <a:t>2020. Praktická zkouška u </a:t>
            </a:r>
            <a:r>
              <a:rPr lang="cs-CZ" dirty="0"/>
              <a:t>oborů vzdělání skupiny 82 Umění, užité umění </a:t>
            </a:r>
            <a:r>
              <a:rPr lang="cs-CZ" dirty="0" smtClean="0"/>
              <a:t>se  koná v </a:t>
            </a:r>
            <a:r>
              <a:rPr lang="cs-CZ" dirty="0"/>
              <a:t>maximální délce 2 týdnů.</a:t>
            </a:r>
          </a:p>
          <a:p>
            <a:pPr algn="just"/>
            <a:r>
              <a:rPr lang="cs-CZ" dirty="0" smtClean="0"/>
              <a:t>Řediteli </a:t>
            </a:r>
            <a:r>
              <a:rPr lang="cs-CZ" dirty="0"/>
              <a:t>školy </a:t>
            </a:r>
            <a:r>
              <a:rPr lang="cs-CZ" dirty="0" smtClean="0"/>
              <a:t>se umožňuje </a:t>
            </a:r>
            <a:r>
              <a:rPr lang="cs-CZ" dirty="0"/>
              <a:t>stanovit termín a náhradní způsob konání a hodnocení praktické zkoušky. </a:t>
            </a:r>
            <a:r>
              <a:rPr lang="cs-CZ" dirty="0" smtClean="0"/>
              <a:t>        V </a:t>
            </a:r>
            <a:r>
              <a:rPr lang="cs-CZ" dirty="0"/>
              <a:t>případě, že žák bude konat praktickou zkoušku náhradním způsobem a v dřívějším termínu, je potřeba, aby s tímto termínem byl žák seznámen s dostatečným předstihem. Současně musí být žák </a:t>
            </a:r>
            <a:r>
              <a:rPr lang="cs-CZ" dirty="0" smtClean="0"/>
              <a:t>seznámen        </a:t>
            </a:r>
            <a:r>
              <a:rPr lang="cs-CZ" dirty="0"/>
              <a:t>i s případným náhradním způsobem hodnocení. </a:t>
            </a:r>
            <a:endParaRPr lang="cs-CZ" dirty="0" smtClean="0"/>
          </a:p>
          <a:p>
            <a:pPr algn="just"/>
            <a:r>
              <a:rPr lang="cs-CZ" dirty="0" smtClean="0"/>
              <a:t>Ředitel </a:t>
            </a:r>
            <a:r>
              <a:rPr lang="cs-CZ" dirty="0"/>
              <a:t>školy </a:t>
            </a:r>
            <a:r>
              <a:rPr lang="cs-CZ" dirty="0" smtClean="0"/>
              <a:t>může dát </a:t>
            </a:r>
            <a:r>
              <a:rPr lang="cs-CZ" dirty="0"/>
              <a:t>žákům až 4 dny volna k přípravě na závěrečnou </a:t>
            </a:r>
            <a:r>
              <a:rPr lang="cs-CZ" dirty="0" smtClean="0"/>
              <a:t>zkoušku, ale není to podmínkou.</a:t>
            </a:r>
          </a:p>
          <a:p>
            <a:pPr algn="just"/>
            <a:r>
              <a:rPr lang="cs-CZ" dirty="0"/>
              <a:t>Klasifikace a hodnocení závěrečných zkoušek zůstává nezměněno</a:t>
            </a:r>
            <a:r>
              <a:rPr lang="cs-CZ" dirty="0" smtClean="0"/>
              <a:t>.</a:t>
            </a:r>
          </a:p>
          <a:p>
            <a:pPr algn="just"/>
            <a:r>
              <a:rPr lang="cs-CZ" dirty="0"/>
              <a:t>Jmenování předsedů zkušebních komisí zůstává v </a:t>
            </a:r>
            <a:r>
              <a:rPr lang="cs-CZ" dirty="0" smtClean="0"/>
              <a:t>platnosti a případnou změnu musí provést </a:t>
            </a:r>
            <a:r>
              <a:rPr lang="cs-CZ" dirty="0"/>
              <a:t>krajský </a:t>
            </a:r>
            <a:r>
              <a:rPr lang="cs-CZ" dirty="0" smtClean="0"/>
              <a:t>úřad. Místopředsedu </a:t>
            </a:r>
            <a:r>
              <a:rPr lang="cs-CZ" dirty="0"/>
              <a:t>a další členy zkušební komise </a:t>
            </a:r>
            <a:r>
              <a:rPr lang="cs-CZ" dirty="0" smtClean="0"/>
              <a:t>měl jmenovat </a:t>
            </a:r>
            <a:r>
              <a:rPr lang="cs-CZ" dirty="0"/>
              <a:t>ředitel školy pro jarní zkušební období nejpozději </a:t>
            </a:r>
            <a:r>
              <a:rPr lang="cs-CZ" dirty="0" smtClean="0"/>
              <a:t>do </a:t>
            </a:r>
            <a:r>
              <a:rPr lang="cs-CZ" dirty="0"/>
              <a:t>18. května </a:t>
            </a:r>
            <a:r>
              <a:rPr lang="cs-CZ" dirty="0" smtClean="0"/>
              <a:t>2020. Jmenování, které učinil ředitel v původním termínu zůstává platné, pokud nedojde k jeho změně.</a:t>
            </a:r>
            <a:endParaRPr lang="cs-CZ" dirty="0"/>
          </a:p>
          <a:p>
            <a:endParaRPr lang="cs-CZ" dirty="0" smtClean="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52</a:t>
            </a:fld>
            <a:endParaRPr lang="cs-CZ" dirty="0"/>
          </a:p>
        </p:txBody>
      </p:sp>
    </p:spTree>
    <p:extLst>
      <p:ext uri="{BB962C8B-B14F-4D97-AF65-F5344CB8AC3E}">
        <p14:creationId xmlns:p14="http://schemas.microsoft.com/office/powerpoint/2010/main" val="3812890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856013"/>
            <a:ext cx="10838169" cy="622138"/>
          </a:xfrm>
        </p:spPr>
        <p:txBody>
          <a:bodyPr>
            <a:normAutofit/>
          </a:bodyPr>
          <a:lstStyle/>
          <a:p>
            <a:r>
              <a:rPr lang="cs-CZ" dirty="0"/>
              <a:t>Ukončování vzdělání ve středních školách Závěrečnou zkouškou</a:t>
            </a:r>
          </a:p>
        </p:txBody>
      </p:sp>
      <p:sp>
        <p:nvSpPr>
          <p:cNvPr id="3" name="Zástupný symbol pro obsah 2"/>
          <p:cNvSpPr>
            <a:spLocks noGrp="1"/>
          </p:cNvSpPr>
          <p:nvPr>
            <p:ph idx="1"/>
          </p:nvPr>
        </p:nvSpPr>
        <p:spPr>
          <a:xfrm>
            <a:off x="729600" y="1478151"/>
            <a:ext cx="10515600" cy="4967037"/>
          </a:xfrm>
        </p:spPr>
        <p:txBody>
          <a:bodyPr/>
          <a:lstStyle/>
          <a:p>
            <a:pPr marL="108000" indent="0">
              <a:buNone/>
            </a:pPr>
            <a:r>
              <a:rPr lang="cs-CZ" b="1" dirty="0" smtClean="0"/>
              <a:t>Upravená pravidla </a:t>
            </a:r>
            <a:r>
              <a:rPr lang="cs-CZ" b="1" dirty="0"/>
              <a:t>pokusného ověřování </a:t>
            </a:r>
            <a:r>
              <a:rPr lang="cs-CZ" b="1" dirty="0" smtClean="0"/>
              <a:t>L0 + H ve školním roce 2019/2020 </a:t>
            </a:r>
            <a:endParaRPr lang="cs-CZ" b="1" dirty="0"/>
          </a:p>
          <a:p>
            <a:pPr algn="just"/>
            <a:r>
              <a:rPr lang="cs-CZ" dirty="0" smtClean="0"/>
              <a:t>Závěrečnou </a:t>
            </a:r>
            <a:r>
              <a:rPr lang="cs-CZ" dirty="0"/>
              <a:t>zkoušku </a:t>
            </a:r>
            <a:r>
              <a:rPr lang="cs-CZ" dirty="0" smtClean="0"/>
              <a:t>mohou konat žáci </a:t>
            </a:r>
            <a:r>
              <a:rPr lang="cs-CZ" dirty="0"/>
              <a:t>3. ročníků zařazení do pokusného ověřování, kteří úspěšně ukončí 3. ročník do 31. srpna 2020. </a:t>
            </a:r>
            <a:endParaRPr lang="cs-CZ" dirty="0" smtClean="0"/>
          </a:p>
          <a:p>
            <a:pPr algn="just"/>
            <a:r>
              <a:rPr lang="cs-CZ" dirty="0" smtClean="0"/>
              <a:t>Na </a:t>
            </a:r>
            <a:r>
              <a:rPr lang="cs-CZ" dirty="0"/>
              <a:t>hodnocení </a:t>
            </a:r>
            <a:r>
              <a:rPr lang="cs-CZ" dirty="0" smtClean="0"/>
              <a:t>žáků </a:t>
            </a:r>
            <a:r>
              <a:rPr lang="cs-CZ" dirty="0"/>
              <a:t>se nevztahuje pravidlo o tom, že nemohou být hodnocení „neprospěl“ nebo „nehodnocen“ a jsou hodnoceni jako běžný (nikoliv poslední) ročník střední školy (v souladu s § 1 a 2 vyhlášky č. 211/2020 Sb., o hodnocení výsledků vzdělávání žáků ve druhém pololetí školního roku 2019/2020); § 3 vyhlášky č. 211/2020 Sb. se na tyto žáky nevztahuje. </a:t>
            </a:r>
          </a:p>
          <a:p>
            <a:pPr algn="just"/>
            <a:r>
              <a:rPr lang="cs-CZ" dirty="0"/>
              <a:t>T</a:t>
            </a:r>
            <a:r>
              <a:rPr lang="cs-CZ" dirty="0" smtClean="0"/>
              <a:t>ermín konání závěrečné </a:t>
            </a:r>
            <a:r>
              <a:rPr lang="cs-CZ" dirty="0"/>
              <a:t>zkoušky bude v měsíci září 2020. </a:t>
            </a:r>
            <a:endParaRPr lang="cs-CZ" dirty="0" smtClean="0"/>
          </a:p>
          <a:p>
            <a:pPr algn="just"/>
            <a:r>
              <a:rPr lang="cs-CZ" dirty="0" smtClean="0"/>
              <a:t>Po </a:t>
            </a:r>
            <a:r>
              <a:rPr lang="cs-CZ" dirty="0"/>
              <a:t>ukončení závěrečné zkoušky se žákům, kteří úspěšně složili závěrečnou zkoušku, vydá výuční list </a:t>
            </a:r>
            <a:r>
              <a:rPr lang="cs-CZ" dirty="0" smtClean="0"/>
              <a:t>           a </a:t>
            </a:r>
            <a:r>
              <a:rPr lang="cs-CZ" dirty="0"/>
              <a:t>vysvědčení o závěrečné zkoušce. </a:t>
            </a:r>
            <a:endParaRPr lang="cs-CZ" dirty="0" smtClean="0"/>
          </a:p>
          <a:p>
            <a:pPr algn="just"/>
            <a:r>
              <a:rPr lang="cs-CZ" dirty="0" smtClean="0"/>
              <a:t>Průběh </a:t>
            </a:r>
            <a:r>
              <a:rPr lang="cs-CZ" dirty="0"/>
              <a:t>závěrečné zkoušky je jinak v souladu s ustanoveními vyhlášky č. 47/2005 Sb., o ukončování vzdělávání ve středních školách závěrečnou zkouškou a o ukončování vzdělávání v konzervatoři absolutoriem, ve znění pozdějších předpisů. </a:t>
            </a:r>
          </a:p>
          <a:p>
            <a:endParaRPr lang="cs-CZ" dirty="0" smtClean="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53</a:t>
            </a:fld>
            <a:endParaRPr lang="cs-CZ" dirty="0"/>
          </a:p>
        </p:txBody>
      </p:sp>
    </p:spTree>
    <p:extLst>
      <p:ext uri="{BB962C8B-B14F-4D97-AF65-F5344CB8AC3E}">
        <p14:creationId xmlns:p14="http://schemas.microsoft.com/office/powerpoint/2010/main" val="11015255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a:t>
            </a:r>
            <a:r>
              <a:rPr lang="cs-CZ" sz="3000" dirty="0" smtClean="0"/>
              <a:t>zařízení</a:t>
            </a:r>
            <a:br>
              <a:rPr lang="cs-CZ" sz="3000" dirty="0" smtClean="0"/>
            </a:br>
            <a:r>
              <a:rPr lang="cs-CZ" sz="3000" b="1" dirty="0" smtClean="0"/>
              <a:t>zvláštní pravidla ve vyšších odborných školách 2019/2020</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178414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856013"/>
            <a:ext cx="10838169" cy="622138"/>
          </a:xfrm>
        </p:spPr>
        <p:txBody>
          <a:bodyPr>
            <a:normAutofit/>
          </a:bodyPr>
          <a:lstStyle/>
          <a:p>
            <a:r>
              <a:rPr lang="cs-CZ" dirty="0" smtClean="0"/>
              <a:t>Zvláštní pravidla vzdělání ve vyšších odborných školách ve školním roce 2019/2020</a:t>
            </a:r>
            <a:endParaRPr lang="cs-CZ" dirty="0"/>
          </a:p>
        </p:txBody>
      </p:sp>
      <p:sp>
        <p:nvSpPr>
          <p:cNvPr id="3" name="Zástupný symbol pro obsah 2"/>
          <p:cNvSpPr>
            <a:spLocks noGrp="1"/>
          </p:cNvSpPr>
          <p:nvPr>
            <p:ph idx="1"/>
          </p:nvPr>
        </p:nvSpPr>
        <p:spPr>
          <a:xfrm>
            <a:off x="729600" y="1478152"/>
            <a:ext cx="10515600" cy="4514276"/>
          </a:xfrm>
        </p:spPr>
        <p:txBody>
          <a:bodyPr/>
          <a:lstStyle/>
          <a:p>
            <a:pPr algn="just"/>
            <a:r>
              <a:rPr lang="cs-CZ" dirty="0"/>
              <a:t>Zvláštní pravidla pro vyšší odborné vzdělávání v roce 2020 a zvláštní pravidla pro konání absolutoria v roce 2020 se stanoví vyhláškou č. 233/2020 Sb., o některých zvláštních pravidlech pro vzdělávání v souvislosti </a:t>
            </a:r>
            <a:r>
              <a:rPr lang="cs-CZ" dirty="0" smtClean="0"/>
              <a:t> s </a:t>
            </a:r>
            <a:r>
              <a:rPr lang="cs-CZ" dirty="0"/>
              <a:t>mimořádnými opatřeními při epidemii </a:t>
            </a:r>
            <a:r>
              <a:rPr lang="cs-CZ" dirty="0" err="1"/>
              <a:t>koronaviru</a:t>
            </a:r>
            <a:r>
              <a:rPr lang="cs-CZ" dirty="0"/>
              <a:t> SARS CoV-2</a:t>
            </a:r>
            <a:r>
              <a:rPr lang="cs-CZ" dirty="0" smtClean="0"/>
              <a:t>. </a:t>
            </a:r>
          </a:p>
          <a:p>
            <a:pPr marL="108000" indent="0" algn="just">
              <a:buNone/>
            </a:pPr>
            <a:r>
              <a:rPr lang="cs-CZ" b="1" dirty="0" smtClean="0"/>
              <a:t>Přijímací zkoušky</a:t>
            </a:r>
          </a:p>
          <a:p>
            <a:pPr algn="just"/>
            <a:r>
              <a:rPr lang="cs-CZ" dirty="0"/>
              <a:t>V souvislosti s aktuální situací je vyhláškou umožněno řediteli školy stanovit nový termín pro konání přijímací zkoušky, pokud všechny již vyhlášené podmínky zůstanou zachovány. Nový termín přijímací zkoušky zveřejní na přístupném místě ve škole a způsobem umožňujícím dálkový přístup, tedy typicky na webových stránkách školy. </a:t>
            </a:r>
            <a:endParaRPr lang="cs-CZ" dirty="0" smtClean="0"/>
          </a:p>
          <a:p>
            <a:pPr algn="just"/>
            <a:r>
              <a:rPr lang="cs-CZ" dirty="0" smtClean="0"/>
              <a:t>Ředitel </a:t>
            </a:r>
            <a:r>
              <a:rPr lang="cs-CZ" dirty="0"/>
              <a:t>školy nejen v případě náhradního termínu, ale i v případě řádného termínu přijímacího řízení zašle pozvánku ke konání přijímací zkoušky nejpozději 5 </a:t>
            </a:r>
            <a:r>
              <a:rPr lang="cs-CZ" dirty="0" smtClean="0"/>
              <a:t>pracovních dnů </a:t>
            </a:r>
            <a:r>
              <a:rPr lang="cs-CZ" dirty="0"/>
              <a:t>před jejím konáním, to platí pro všechna vyhlášena kola přijímacího řízení</a:t>
            </a:r>
            <a:r>
              <a:rPr lang="cs-CZ" dirty="0" smtClean="0"/>
              <a:t>.</a:t>
            </a:r>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55</a:t>
            </a:fld>
            <a:endParaRPr lang="cs-CZ" dirty="0"/>
          </a:p>
        </p:txBody>
      </p:sp>
    </p:spTree>
    <p:extLst>
      <p:ext uri="{BB962C8B-B14F-4D97-AF65-F5344CB8AC3E}">
        <p14:creationId xmlns:p14="http://schemas.microsoft.com/office/powerpoint/2010/main" val="33961471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856013"/>
            <a:ext cx="10838169" cy="622138"/>
          </a:xfrm>
        </p:spPr>
        <p:txBody>
          <a:bodyPr>
            <a:normAutofit/>
          </a:bodyPr>
          <a:lstStyle/>
          <a:p>
            <a:r>
              <a:rPr lang="cs-CZ" dirty="0" smtClean="0"/>
              <a:t>Zvláštní pravidla vzdělání ve vyšších odborných školách ve školním roce 2019/2020</a:t>
            </a:r>
            <a:endParaRPr lang="cs-CZ" dirty="0"/>
          </a:p>
        </p:txBody>
      </p:sp>
      <p:sp>
        <p:nvSpPr>
          <p:cNvPr id="3" name="Zástupný symbol pro obsah 2"/>
          <p:cNvSpPr>
            <a:spLocks noGrp="1"/>
          </p:cNvSpPr>
          <p:nvPr>
            <p:ph idx="1"/>
          </p:nvPr>
        </p:nvSpPr>
        <p:spPr>
          <a:xfrm>
            <a:off x="729600" y="1478152"/>
            <a:ext cx="10515600" cy="4514276"/>
          </a:xfrm>
        </p:spPr>
        <p:txBody>
          <a:bodyPr/>
          <a:lstStyle/>
          <a:p>
            <a:pPr marL="108000" indent="0" algn="just">
              <a:buNone/>
            </a:pPr>
            <a:r>
              <a:rPr lang="cs-CZ" b="1" dirty="0"/>
              <a:t>Organizace vzdělávání</a:t>
            </a:r>
          </a:p>
          <a:p>
            <a:pPr algn="just"/>
            <a:r>
              <a:rPr lang="cs-CZ" dirty="0"/>
              <a:t>Řediteli je umožněno upravit organizaci vzdělávání i jinak, než jak stanoví akreditovaný vzdělávací program. Ředitel školy může rozhodnout o přesunu teoretické přípravy a praktické přípravy mezi letním obdobím školního roku 2019/2020 a zimním a letním obdobím školního roku 2020/2021, za podmínky, že zachová celkový obsahový soulad s akreditovaným vzdělávacím programem. </a:t>
            </a:r>
            <a:endParaRPr lang="cs-CZ" dirty="0" smtClean="0"/>
          </a:p>
          <a:p>
            <a:pPr algn="just"/>
            <a:r>
              <a:rPr lang="cs-CZ" dirty="0" smtClean="0"/>
              <a:t>Škola </a:t>
            </a:r>
            <a:r>
              <a:rPr lang="cs-CZ" dirty="0"/>
              <a:t>je oprávněna organizovat povinné kurzy, odborné praxe, praktickou přípravu a zkoušky i v období školních prázdnin. V souvislosti s aktuální mimořádnou situací se umožňuje </a:t>
            </a:r>
            <a:r>
              <a:rPr lang="cs-CZ" dirty="0" smtClean="0"/>
              <a:t>ve výjimečných případech zkrátit </a:t>
            </a:r>
            <a:r>
              <a:rPr lang="cs-CZ" dirty="0"/>
              <a:t>volný čas studentů na dobu kratší než 4 </a:t>
            </a:r>
            <a:r>
              <a:rPr lang="cs-CZ" dirty="0" smtClean="0"/>
              <a:t>týdny.</a:t>
            </a:r>
          </a:p>
          <a:p>
            <a:pPr marL="108000" indent="0" algn="just">
              <a:buNone/>
            </a:pPr>
            <a:r>
              <a:rPr lang="cs-CZ" b="1" dirty="0" smtClean="0"/>
              <a:t>Započtení mimoškolních aktivit do praktické přípravy</a:t>
            </a:r>
          </a:p>
          <a:p>
            <a:pPr algn="just"/>
            <a:r>
              <a:rPr lang="cs-CZ" dirty="0"/>
              <a:t>Pokud student v rámci mimoškolních aktivit </a:t>
            </a:r>
            <a:r>
              <a:rPr lang="cs-CZ" dirty="0" smtClean="0"/>
              <a:t>vykonával </a:t>
            </a:r>
            <a:r>
              <a:rPr lang="cs-CZ" sz="1800" dirty="0" smtClean="0"/>
              <a:t>pracovní povinnost v </a:t>
            </a:r>
            <a:r>
              <a:rPr lang="cs-CZ" sz="1800" dirty="0"/>
              <a:t>souladu s usnesením vlády, nebo se zapojili v rámci dobrovolné </a:t>
            </a:r>
            <a:r>
              <a:rPr lang="cs-CZ" sz="1800" dirty="0" smtClean="0"/>
              <a:t>pomoci</a:t>
            </a:r>
            <a:r>
              <a:rPr lang="cs-CZ" dirty="0" smtClean="0"/>
              <a:t> nebo vykonával další jiné činnosti</a:t>
            </a:r>
            <a:r>
              <a:rPr lang="cs-CZ" dirty="0"/>
              <a:t>, které souvisí se oborem </a:t>
            </a:r>
            <a:r>
              <a:rPr lang="cs-CZ" dirty="0" smtClean="0"/>
              <a:t>vzdělání, </a:t>
            </a:r>
            <a:r>
              <a:rPr lang="cs-CZ" dirty="0"/>
              <a:t>mohou se studentovi tyto činnosti uznat a započítat do praktické přípravy. Student je povinen tyto činnosti doložit prokazatelným </a:t>
            </a:r>
            <a:r>
              <a:rPr lang="cs-CZ" dirty="0" smtClean="0"/>
              <a:t>způsobem.</a:t>
            </a: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56</a:t>
            </a:fld>
            <a:endParaRPr lang="cs-CZ" dirty="0"/>
          </a:p>
        </p:txBody>
      </p:sp>
    </p:spTree>
    <p:extLst>
      <p:ext uri="{BB962C8B-B14F-4D97-AF65-F5344CB8AC3E}">
        <p14:creationId xmlns:p14="http://schemas.microsoft.com/office/powerpoint/2010/main" val="5550158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a:t>
            </a:r>
            <a:r>
              <a:rPr lang="cs-CZ" sz="3000" dirty="0" smtClean="0"/>
              <a:t>zařízení</a:t>
            </a:r>
            <a:br>
              <a:rPr lang="cs-CZ" sz="3000" dirty="0" smtClean="0"/>
            </a:br>
            <a:r>
              <a:rPr lang="cs-CZ" sz="3000" b="1" dirty="0" smtClean="0"/>
              <a:t>absolutoria ve vyšších odborných školách </a:t>
            </a:r>
            <a:br>
              <a:rPr lang="cs-CZ" sz="3000" b="1" dirty="0" smtClean="0"/>
            </a:br>
            <a:r>
              <a:rPr lang="cs-CZ" sz="3000" b="1" dirty="0" smtClean="0"/>
              <a:t>a v konzervatořích 2019/2020</a:t>
            </a:r>
            <a:endParaRPr lang="cs-CZ" sz="3000" b="1" dirty="0"/>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5418623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856013"/>
            <a:ext cx="10838169" cy="622138"/>
          </a:xfrm>
        </p:spPr>
        <p:txBody>
          <a:bodyPr>
            <a:normAutofit/>
          </a:bodyPr>
          <a:lstStyle/>
          <a:p>
            <a:r>
              <a:rPr lang="cs-CZ" dirty="0" smtClean="0"/>
              <a:t>ukončování vzdělání </a:t>
            </a:r>
            <a:r>
              <a:rPr lang="cs-CZ" dirty="0"/>
              <a:t>ve vyšších odborných školách </a:t>
            </a:r>
            <a:r>
              <a:rPr lang="cs-CZ" dirty="0" smtClean="0"/>
              <a:t>absolutoriem</a:t>
            </a:r>
            <a:endParaRPr lang="cs-CZ" dirty="0"/>
          </a:p>
        </p:txBody>
      </p:sp>
      <p:sp>
        <p:nvSpPr>
          <p:cNvPr id="3" name="Zástupný symbol pro obsah 2"/>
          <p:cNvSpPr>
            <a:spLocks noGrp="1"/>
          </p:cNvSpPr>
          <p:nvPr>
            <p:ph idx="1"/>
          </p:nvPr>
        </p:nvSpPr>
        <p:spPr>
          <a:xfrm>
            <a:off x="729600" y="1478152"/>
            <a:ext cx="10515600" cy="4514276"/>
          </a:xfrm>
        </p:spPr>
        <p:txBody>
          <a:bodyPr/>
          <a:lstStyle/>
          <a:p>
            <a:pPr algn="just"/>
            <a:r>
              <a:rPr lang="cs-CZ" dirty="0" smtClean="0"/>
              <a:t>Od </a:t>
            </a:r>
            <a:r>
              <a:rPr lang="cs-CZ" dirty="0"/>
              <a:t>11. května do 31. května je možné organizovat aktivity připravující </a:t>
            </a:r>
            <a:r>
              <a:rPr lang="cs-CZ" dirty="0" smtClean="0"/>
              <a:t>studenty k absolutoriu a</a:t>
            </a:r>
            <a:r>
              <a:rPr lang="cs-CZ" dirty="0"/>
              <a:t> </a:t>
            </a:r>
            <a:r>
              <a:rPr lang="cs-CZ" dirty="0" smtClean="0"/>
              <a:t>k </a:t>
            </a:r>
            <a:r>
              <a:rPr lang="cs-CZ" dirty="0"/>
              <a:t>získání hodnocení v řádném termínu za letní </a:t>
            </a:r>
            <a:r>
              <a:rPr lang="cs-CZ" dirty="0" smtClean="0"/>
              <a:t>období. </a:t>
            </a:r>
            <a:r>
              <a:rPr lang="cs-CZ" dirty="0"/>
              <a:t>Účast </a:t>
            </a:r>
            <a:r>
              <a:rPr lang="cs-CZ" dirty="0" smtClean="0"/>
              <a:t>studentů je </a:t>
            </a:r>
            <a:r>
              <a:rPr lang="cs-CZ" dirty="0"/>
              <a:t>dobrovolná. </a:t>
            </a:r>
          </a:p>
          <a:p>
            <a:pPr algn="just"/>
            <a:r>
              <a:rPr lang="cs-CZ" dirty="0"/>
              <a:t>Absolutorium lze nejdříve konat od pondělí 1. června 2020. Řádné termíny konání absolutoria může ředitel vyhlásit do 31. srpna 2020.</a:t>
            </a:r>
          </a:p>
          <a:p>
            <a:pPr algn="just"/>
            <a:r>
              <a:rPr lang="cs-CZ" dirty="0"/>
              <a:t>Organizace absolutorií </a:t>
            </a:r>
            <a:r>
              <a:rPr lang="cs-CZ" dirty="0" smtClean="0"/>
              <a:t>ve vyšších odborných školách, podmínky </a:t>
            </a:r>
            <a:r>
              <a:rPr lang="cs-CZ" dirty="0"/>
              <a:t>pro připuštění </a:t>
            </a:r>
            <a:r>
              <a:rPr lang="cs-CZ" dirty="0" smtClean="0"/>
              <a:t>studenta </a:t>
            </a:r>
            <a:r>
              <a:rPr lang="cs-CZ" dirty="0"/>
              <a:t>k </a:t>
            </a:r>
            <a:r>
              <a:rPr lang="cs-CZ"/>
              <a:t>absolutoriu </a:t>
            </a:r>
            <a:r>
              <a:rPr lang="cs-CZ" smtClean="0"/>
              <a:t>      a </a:t>
            </a:r>
            <a:r>
              <a:rPr lang="cs-CZ" dirty="0"/>
              <a:t>pravidla pro náhradní termín absolutoria se nemění. </a:t>
            </a:r>
            <a:r>
              <a:rPr lang="cs-CZ" dirty="0" smtClean="0"/>
              <a:t>K </a:t>
            </a:r>
            <a:r>
              <a:rPr lang="cs-CZ" dirty="0"/>
              <a:t>absolutoriu budou připuštěni </a:t>
            </a:r>
            <a:r>
              <a:rPr lang="cs-CZ" dirty="0" smtClean="0"/>
              <a:t>studenti, </a:t>
            </a:r>
            <a:r>
              <a:rPr lang="cs-CZ" dirty="0"/>
              <a:t>kteří úspěšně ukončí poslední ročník vzdělávání</a:t>
            </a:r>
            <a:r>
              <a:rPr lang="cs-CZ" dirty="0" smtClean="0"/>
              <a:t>.</a:t>
            </a:r>
          </a:p>
          <a:p>
            <a:pPr algn="just"/>
            <a:r>
              <a:rPr lang="cs-CZ" dirty="0"/>
              <a:t>V souvislosti s aktuální situací se umožňuje, aby členové zkušební komise, kteří nepatří mezi stálé členy, mohli být při absolutoriu přítomni „na dálku“. Znamená to, že přísedící, který vyučuje daný předmět, odborník z praxe, vedoucí absolventské práce a oponent nemusí být přítomni osobně v místě, kde student koná absolutorium, ale připojí se prostřednictvím nástrojů určených pro komunikaci na dálku.</a:t>
            </a:r>
            <a:endParaRPr lang="cs-CZ" dirty="0" smtClean="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58</a:t>
            </a:fld>
            <a:endParaRPr lang="cs-CZ" dirty="0"/>
          </a:p>
        </p:txBody>
      </p:sp>
    </p:spTree>
    <p:extLst>
      <p:ext uri="{BB962C8B-B14F-4D97-AF65-F5344CB8AC3E}">
        <p14:creationId xmlns:p14="http://schemas.microsoft.com/office/powerpoint/2010/main" val="8276091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856013"/>
            <a:ext cx="10838169" cy="622138"/>
          </a:xfrm>
        </p:spPr>
        <p:txBody>
          <a:bodyPr>
            <a:normAutofit/>
          </a:bodyPr>
          <a:lstStyle/>
          <a:p>
            <a:r>
              <a:rPr lang="cs-CZ" dirty="0"/>
              <a:t>Ukončování vzdělání </a:t>
            </a:r>
            <a:r>
              <a:rPr lang="cs-CZ" dirty="0" smtClean="0"/>
              <a:t>v konzervatořích Absolutoriem</a:t>
            </a:r>
            <a:endParaRPr lang="cs-CZ" dirty="0"/>
          </a:p>
        </p:txBody>
      </p:sp>
      <p:sp>
        <p:nvSpPr>
          <p:cNvPr id="3" name="Zástupný symbol pro obsah 2"/>
          <p:cNvSpPr>
            <a:spLocks noGrp="1"/>
          </p:cNvSpPr>
          <p:nvPr>
            <p:ph idx="1"/>
          </p:nvPr>
        </p:nvSpPr>
        <p:spPr>
          <a:xfrm>
            <a:off x="729600" y="1478152"/>
            <a:ext cx="10515600" cy="4514276"/>
          </a:xfrm>
        </p:spPr>
        <p:txBody>
          <a:bodyPr/>
          <a:lstStyle/>
          <a:p>
            <a:pPr algn="just"/>
            <a:r>
              <a:rPr lang="cs-CZ" dirty="0"/>
              <a:t>Z</a:t>
            </a:r>
            <a:r>
              <a:rPr lang="cs-CZ" dirty="0" smtClean="0"/>
              <a:t>vláštní </a:t>
            </a:r>
            <a:r>
              <a:rPr lang="cs-CZ" dirty="0"/>
              <a:t>pravidla pro konání </a:t>
            </a:r>
            <a:r>
              <a:rPr lang="cs-CZ" dirty="0" smtClean="0"/>
              <a:t>absolutoria v konzervatoři v </a:t>
            </a:r>
            <a:r>
              <a:rPr lang="cs-CZ" dirty="0"/>
              <a:t>roce 2020 se stanoví vyhláškou č. 233/2020 Sb., </a:t>
            </a:r>
            <a:r>
              <a:rPr lang="cs-CZ" dirty="0" smtClean="0"/>
              <a:t> o některých </a:t>
            </a:r>
            <a:r>
              <a:rPr lang="cs-CZ" dirty="0"/>
              <a:t>zvláštních pravidlech pro vzdělávání v souvislosti s mimořádnými opatřeními při epidemii </a:t>
            </a:r>
            <a:r>
              <a:rPr lang="cs-CZ" dirty="0" err="1"/>
              <a:t>koronaviru</a:t>
            </a:r>
            <a:r>
              <a:rPr lang="cs-CZ" dirty="0"/>
              <a:t> SARS CoV-2.</a:t>
            </a:r>
            <a:r>
              <a:rPr lang="cs-CZ" dirty="0" smtClean="0"/>
              <a:t> </a:t>
            </a:r>
          </a:p>
          <a:p>
            <a:pPr algn="just"/>
            <a:r>
              <a:rPr lang="cs-CZ" dirty="0" smtClean="0"/>
              <a:t>Od </a:t>
            </a:r>
            <a:r>
              <a:rPr lang="cs-CZ" dirty="0"/>
              <a:t>11. května do 31. května je možné organizovat aktivity připravující žáky k </a:t>
            </a:r>
            <a:r>
              <a:rPr lang="cs-CZ" dirty="0" smtClean="0"/>
              <a:t>absolutoriu. </a:t>
            </a:r>
            <a:r>
              <a:rPr lang="cs-CZ" dirty="0"/>
              <a:t>Účast žáků je dobrovolná. </a:t>
            </a:r>
            <a:endParaRPr lang="cs-CZ" dirty="0" smtClean="0"/>
          </a:p>
          <a:p>
            <a:pPr algn="just"/>
            <a:r>
              <a:rPr lang="cs-CZ" dirty="0"/>
              <a:t>Absolutorium lze nejdříve konat od pondělí 1. června 2020. Řádné termíny konání absolutoria může ředitel vyhlásit </a:t>
            </a:r>
            <a:r>
              <a:rPr lang="cs-CZ" dirty="0" smtClean="0"/>
              <a:t>do </a:t>
            </a:r>
            <a:r>
              <a:rPr lang="cs-CZ" dirty="0"/>
              <a:t>31. srpna 2020.</a:t>
            </a:r>
          </a:p>
          <a:p>
            <a:pPr algn="just"/>
            <a:r>
              <a:rPr lang="cs-CZ" dirty="0" smtClean="0"/>
              <a:t>Organizace </a:t>
            </a:r>
            <a:r>
              <a:rPr lang="cs-CZ" dirty="0"/>
              <a:t>absolutorií v </a:t>
            </a:r>
            <a:r>
              <a:rPr lang="cs-CZ" dirty="0" smtClean="0"/>
              <a:t>konzervatoří a podmínky </a:t>
            </a:r>
            <a:r>
              <a:rPr lang="cs-CZ" dirty="0"/>
              <a:t>pro připuštění </a:t>
            </a:r>
            <a:r>
              <a:rPr lang="cs-CZ" dirty="0" smtClean="0"/>
              <a:t>žáka </a:t>
            </a:r>
            <a:r>
              <a:rPr lang="cs-CZ" dirty="0"/>
              <a:t>k absolutoriu </a:t>
            </a:r>
            <a:r>
              <a:rPr lang="cs-CZ" dirty="0" smtClean="0"/>
              <a:t>a </a:t>
            </a:r>
            <a:r>
              <a:rPr lang="cs-CZ" dirty="0"/>
              <a:t>pravidla pro náhradní termín absolutoria se </a:t>
            </a:r>
            <a:r>
              <a:rPr lang="cs-CZ" dirty="0" smtClean="0"/>
              <a:t>nemění. To znamená, že k </a:t>
            </a:r>
            <a:r>
              <a:rPr lang="cs-CZ" dirty="0"/>
              <a:t>absolutoriu budou připuštěni </a:t>
            </a:r>
            <a:r>
              <a:rPr lang="cs-CZ" dirty="0" smtClean="0"/>
              <a:t>žáci</a:t>
            </a:r>
            <a:r>
              <a:rPr lang="cs-CZ" dirty="0"/>
              <a:t>, kteří úspěšně ukončí poslední ročník vzdělávání. </a:t>
            </a:r>
            <a:endParaRPr lang="cs-CZ" dirty="0" smtClean="0"/>
          </a:p>
          <a:p>
            <a:pPr algn="just"/>
            <a:r>
              <a:rPr lang="cs-CZ" dirty="0"/>
              <a:t>Ve školním roce 2019/2020 je umožněno řediteli konzervatoře uznat za absolventský výkon výjimečný umělecký výkon, který má charakter veřejného vystoupení a žák ho vykonal v průběhu posledních dvou ročníků. Navrhuje se tedy toto umožnit za podmínky, že takový výkon odpovídá požadavkům absolventského výkonu. </a:t>
            </a:r>
            <a:endParaRPr lang="cs-CZ" dirty="0" smtClean="0"/>
          </a:p>
          <a:p>
            <a:pPr algn="just"/>
            <a:endParaRPr lang="cs-CZ" dirty="0" smtClean="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59</a:t>
            </a:fld>
            <a:endParaRPr lang="cs-CZ" dirty="0"/>
          </a:p>
        </p:txBody>
      </p:sp>
    </p:spTree>
    <p:extLst>
      <p:ext uri="{BB962C8B-B14F-4D97-AF65-F5344CB8AC3E}">
        <p14:creationId xmlns:p14="http://schemas.microsoft.com/office/powerpoint/2010/main" val="103159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a:extLst>
              <a:ext uri="{FF2B5EF4-FFF2-40B4-BE49-F238E27FC236}">
                <a16:creationId xmlns:a16="http://schemas.microsoft.com/office/drawing/2014/main" xmlns="" id="{AEB60F51-8177-4AE7-9FE4-78DCE4CF09BF}"/>
              </a:ext>
            </a:extLst>
          </p:cNvPr>
          <p:cNvSpPr>
            <a:spLocks noGrp="1"/>
          </p:cNvSpPr>
          <p:nvPr>
            <p:ph idx="1"/>
          </p:nvPr>
        </p:nvSpPr>
        <p:spPr>
          <a:xfrm>
            <a:off x="1130872" y="706400"/>
            <a:ext cx="10094912" cy="5040560"/>
          </a:xfrm>
        </p:spPr>
        <p:txBody>
          <a:bodyPr>
            <a:normAutofit lnSpcReduction="10000"/>
          </a:bodyPr>
          <a:lstStyle/>
          <a:p>
            <a:r>
              <a:rPr lang="cs-CZ" sz="2200" b="1" cap="small" dirty="0"/>
              <a:t>Další opatření</a:t>
            </a:r>
          </a:p>
          <a:p>
            <a:endParaRPr lang="cs-CZ" sz="2200" cap="small" dirty="0"/>
          </a:p>
          <a:p>
            <a:pPr>
              <a:buFont typeface="Wingdings" panose="05000000000000000000" pitchFamily="2" charset="2"/>
              <a:buChar char="Ø"/>
            </a:pPr>
            <a:r>
              <a:rPr lang="cs-CZ" sz="2200" dirty="0"/>
              <a:t>Opatření ministerstva zdravotnictví regulující mimo jiné:</a:t>
            </a:r>
          </a:p>
          <a:p>
            <a:pPr>
              <a:buFont typeface="Wingdings" panose="05000000000000000000" pitchFamily="2" charset="2"/>
              <a:buChar char="Ø"/>
            </a:pPr>
            <a:endParaRPr lang="cs-CZ" sz="2200" dirty="0"/>
          </a:p>
          <a:p>
            <a:pPr>
              <a:buFont typeface="Wingdings" panose="05000000000000000000" pitchFamily="2" charset="2"/>
              <a:buChar char="v"/>
            </a:pPr>
            <a:r>
              <a:rPr lang="cs-CZ" sz="2200" dirty="0"/>
              <a:t>Uzavření/postupné otevírání škol </a:t>
            </a:r>
          </a:p>
          <a:p>
            <a:r>
              <a:rPr lang="cs-CZ" sz="2200" dirty="0"/>
              <a:t>	- upravuje fungování dle aktuální situace zejména z hygienického hlediska (obsahuje požadavky například na velikost skupiny ve třídě, vzdálenost od jednotlivých osob navzájem)</a:t>
            </a:r>
          </a:p>
          <a:p>
            <a:endParaRPr lang="cs-CZ" sz="2200" dirty="0"/>
          </a:p>
          <a:p>
            <a:pPr>
              <a:buFont typeface="Wingdings" panose="05000000000000000000" pitchFamily="2" charset="2"/>
              <a:buChar char="v"/>
            </a:pPr>
            <a:r>
              <a:rPr lang="cs-CZ" sz="2200" dirty="0"/>
              <a:t>Povinnost nošení ochranné prostředky dýchacích cest 	(jako např. šátků či roušek)</a:t>
            </a:r>
          </a:p>
          <a:p>
            <a:r>
              <a:rPr lang="cs-CZ" sz="2200" dirty="0"/>
              <a:t>	- upravuje, kde je nutné a kde naopak nikoliv nosit roušku</a:t>
            </a:r>
          </a:p>
          <a:p>
            <a:endParaRPr lang="cs-CZ" sz="2200" dirty="0"/>
          </a:p>
          <a:p>
            <a:pPr>
              <a:buFont typeface="Wingdings" panose="05000000000000000000" pitchFamily="2" charset="2"/>
              <a:buChar char="Ø"/>
            </a:pPr>
            <a:r>
              <a:rPr lang="cs-CZ" sz="2200" dirty="0"/>
              <a:t>Pravidla chování obsažená v opatřeních </a:t>
            </a:r>
            <a:r>
              <a:rPr lang="cs-CZ" sz="2200" dirty="0" err="1"/>
              <a:t>MZdr</a:t>
            </a:r>
            <a:r>
              <a:rPr lang="cs-CZ" sz="2200" dirty="0"/>
              <a:t> jsou bez dalšího závazná.</a:t>
            </a:r>
          </a:p>
          <a:p>
            <a:pPr>
              <a:buFont typeface="Wingdings" panose="05000000000000000000" pitchFamily="2" charset="2"/>
              <a:buChar char="v"/>
            </a:pPr>
            <a:endParaRPr lang="cs-CZ" sz="2400" dirty="0"/>
          </a:p>
        </p:txBody>
      </p:sp>
    </p:spTree>
    <p:extLst>
      <p:ext uri="{BB962C8B-B14F-4D97-AF65-F5344CB8AC3E}">
        <p14:creationId xmlns:p14="http://schemas.microsoft.com/office/powerpoint/2010/main" val="1719383666"/>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201168"/>
            <a:ext cx="7824000" cy="292377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a:t>
            </a:r>
            <a:r>
              <a:rPr lang="cs-CZ" sz="3000" dirty="0" smtClean="0"/>
              <a:t>zařízení</a:t>
            </a:r>
            <a:br>
              <a:rPr lang="cs-CZ" sz="3000" dirty="0" smtClean="0"/>
            </a:br>
            <a:r>
              <a:rPr lang="cs-CZ" sz="3000" dirty="0" smtClean="0"/>
              <a:t/>
            </a:r>
            <a:br>
              <a:rPr lang="cs-CZ" sz="3000" dirty="0" smtClean="0"/>
            </a:br>
            <a:r>
              <a:rPr lang="cs-CZ" sz="2800" b="1" dirty="0"/>
              <a:t>Ochrana zdraví na středních školách, konzervatořích a vyšších odborných školách </a:t>
            </a:r>
            <a:br>
              <a:rPr lang="cs-CZ" sz="2800" b="1" dirty="0"/>
            </a:br>
            <a:r>
              <a:rPr lang="cs-CZ" sz="2800" b="1" dirty="0" smtClean="0"/>
              <a:t>v PRŮBĚHU </a:t>
            </a:r>
            <a:r>
              <a:rPr lang="cs-CZ" sz="2800" b="1" dirty="0"/>
              <a:t>PŘIJÍMACÍCH ZKOUŠEK, MATURITNÍCH ZKOUŠEK, ZÁVĚREČNÝCH ZKOUŠEK A ABSOLUTORIÍ</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26204248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Ochrana zdraví na středních školách, konzervatořích a vyšších odborných školách v </a:t>
            </a:r>
            <a:r>
              <a:rPr lang="cs-CZ" dirty="0"/>
              <a:t/>
            </a:r>
            <a:br>
              <a:rPr lang="cs-CZ" dirty="0"/>
            </a:br>
            <a:r>
              <a:rPr lang="cs-CZ" dirty="0"/>
              <a:t> PRŮBĚHU PŘIJÍMACÍCH ZKOUŠEK, MATURITNÍCH ZKOUŠEK, ZÁVĚREČNÝCH ZKOUŠEK A ABSOLUTORIÍ </a:t>
            </a:r>
            <a:br>
              <a:rPr lang="cs-CZ" dirty="0"/>
            </a:br>
            <a:endParaRPr lang="cs-CZ" dirty="0"/>
          </a:p>
        </p:txBody>
      </p:sp>
      <p:sp>
        <p:nvSpPr>
          <p:cNvPr id="3" name="Zástupný symbol pro obsah 2"/>
          <p:cNvSpPr>
            <a:spLocks noGrp="1"/>
          </p:cNvSpPr>
          <p:nvPr>
            <p:ph idx="1"/>
          </p:nvPr>
        </p:nvSpPr>
        <p:spPr>
          <a:xfrm>
            <a:off x="729600" y="1649579"/>
            <a:ext cx="10515600" cy="4650637"/>
          </a:xfrm>
        </p:spPr>
        <p:txBody>
          <a:bodyPr/>
          <a:lstStyle/>
          <a:p>
            <a:pPr algn="just"/>
            <a:r>
              <a:rPr lang="cs-CZ" dirty="0" smtClean="0"/>
              <a:t>Pohyb </a:t>
            </a:r>
            <a:r>
              <a:rPr lang="cs-CZ" dirty="0"/>
              <a:t>žáků, spojený s účastí na vykonání přijímací zkoušky, maturitní zkoušky, závěrečné </a:t>
            </a:r>
            <a:r>
              <a:rPr lang="cs-CZ" dirty="0" smtClean="0"/>
              <a:t>zkoušky               </a:t>
            </a:r>
            <a:r>
              <a:rPr lang="cs-CZ" dirty="0"/>
              <a:t>a absolutoria se řídí </a:t>
            </a:r>
            <a:r>
              <a:rPr lang="cs-CZ" dirty="0" smtClean="0"/>
              <a:t>stanovenými principy. </a:t>
            </a:r>
          </a:p>
          <a:p>
            <a:pPr algn="just"/>
            <a:r>
              <a:rPr lang="cs-CZ" dirty="0" smtClean="0"/>
              <a:t>Pedagogičtí a nepedagogičtí pracovníci musí být seznámeni s mimořádnými opatřeními.</a:t>
            </a:r>
          </a:p>
          <a:p>
            <a:pPr algn="just"/>
            <a:r>
              <a:rPr lang="cs-CZ" dirty="0" smtClean="0"/>
              <a:t>Úklidový </a:t>
            </a:r>
            <a:r>
              <a:rPr lang="cs-CZ" dirty="0"/>
              <a:t>personál musí být informován a poučen o hygienických zásadách a o potřebě průběžného čištění a dezinfekce povrchů a předmětů</a:t>
            </a:r>
          </a:p>
          <a:p>
            <a:pPr algn="just"/>
            <a:r>
              <a:rPr lang="cs-CZ" dirty="0" smtClean="0"/>
              <a:t>Časté </a:t>
            </a:r>
            <a:r>
              <a:rPr lang="cs-CZ" dirty="0"/>
              <a:t>větrání je zásadním preventivním faktorem (minimálně jednou za hodinu po dobu 5 min). </a:t>
            </a:r>
          </a:p>
          <a:p>
            <a:pPr algn="just"/>
            <a:r>
              <a:rPr lang="cs-CZ" dirty="0"/>
              <a:t>Dezinfekční prostředky na ruce jsou přidělovány do tříd. </a:t>
            </a:r>
          </a:p>
          <a:p>
            <a:pPr algn="just"/>
            <a:r>
              <a:rPr lang="cs-CZ" dirty="0" smtClean="0"/>
              <a:t>Důkladné </a:t>
            </a:r>
            <a:r>
              <a:rPr lang="cs-CZ" dirty="0"/>
              <a:t>čištění všech místností, ve kterých se žáci, pedagogové a další pracovníci školy nacházejí, musí být prováděno nejméně jednou denně. </a:t>
            </a:r>
          </a:p>
          <a:p>
            <a:pPr algn="just"/>
            <a:r>
              <a:rPr lang="cs-CZ" dirty="0" smtClean="0"/>
              <a:t>Dezinfekce </a:t>
            </a:r>
            <a:r>
              <a:rPr lang="cs-CZ" dirty="0"/>
              <a:t>povrchů nebo předmětů, které používá zvláště velký počet lidí, musí být prováděna několikrát denně (např. kliky dveří, spínače světla, klávesnice a počítačové myši, místa k sezení ve společných prostorách). Nutné je vyhnout se alergenním prostředkům. </a:t>
            </a:r>
          </a:p>
          <a:p>
            <a:pPr algn="just"/>
            <a:r>
              <a:rPr lang="cs-CZ" dirty="0" smtClean="0"/>
              <a:t>Odpadkové </a:t>
            </a:r>
            <a:r>
              <a:rPr lang="cs-CZ" dirty="0"/>
              <a:t>koše se kontrolují průběžně; vyprázdněny musí být minimálně jednou denně. </a:t>
            </a:r>
          </a:p>
          <a:p>
            <a:endParaRPr lang="cs-CZ" dirty="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61</a:t>
            </a:fld>
            <a:endParaRPr lang="cs-CZ" dirty="0"/>
          </a:p>
        </p:txBody>
      </p:sp>
    </p:spTree>
    <p:extLst>
      <p:ext uri="{BB962C8B-B14F-4D97-AF65-F5344CB8AC3E}">
        <p14:creationId xmlns:p14="http://schemas.microsoft.com/office/powerpoint/2010/main" val="42728708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Rizikové faktory rizikových skupin osob</a:t>
            </a:r>
            <a:r>
              <a:rPr lang="cs-CZ" dirty="0"/>
              <a:t/>
            </a:r>
            <a:br>
              <a:rPr lang="cs-CZ" dirty="0"/>
            </a:br>
            <a:endParaRPr lang="cs-CZ" dirty="0"/>
          </a:p>
        </p:txBody>
      </p:sp>
      <p:sp>
        <p:nvSpPr>
          <p:cNvPr id="3" name="Zástupný symbol pro obsah 2"/>
          <p:cNvSpPr>
            <a:spLocks noGrp="1"/>
          </p:cNvSpPr>
          <p:nvPr>
            <p:ph idx="1"/>
          </p:nvPr>
        </p:nvSpPr>
        <p:spPr>
          <a:xfrm>
            <a:off x="729600" y="1558139"/>
            <a:ext cx="10515600" cy="4906669"/>
          </a:xfrm>
        </p:spPr>
        <p:txBody>
          <a:bodyPr/>
          <a:lstStyle/>
          <a:p>
            <a:pPr marL="565200" indent="-457200" algn="just">
              <a:buAutoNum type="arabicPeriod"/>
            </a:pPr>
            <a:r>
              <a:rPr lang="pl-PL" dirty="0" smtClean="0"/>
              <a:t>Věk </a:t>
            </a:r>
            <a:r>
              <a:rPr lang="pl-PL" dirty="0"/>
              <a:t>nad 65 let s přidruženými chronickými </a:t>
            </a:r>
            <a:r>
              <a:rPr lang="pl-PL" dirty="0" smtClean="0"/>
              <a:t>chorobami.</a:t>
            </a:r>
          </a:p>
          <a:p>
            <a:pPr marL="565200" indent="-457200" algn="just">
              <a:buAutoNum type="arabicPeriod"/>
            </a:pPr>
            <a:r>
              <a:rPr lang="cs-CZ" dirty="0" smtClean="0"/>
              <a:t>Chronické </a:t>
            </a:r>
            <a:r>
              <a:rPr lang="cs-CZ" dirty="0"/>
              <a:t>onemocnění plic (zahrnuje i středně závažné a závažné astma </a:t>
            </a:r>
            <a:r>
              <a:rPr lang="cs-CZ" dirty="0" err="1"/>
              <a:t>bronchiale</a:t>
            </a:r>
            <a:r>
              <a:rPr lang="cs-CZ" dirty="0"/>
              <a:t>) s dlouhodobou systémovou farmakologickou </a:t>
            </a:r>
            <a:r>
              <a:rPr lang="cs-CZ" dirty="0" smtClean="0"/>
              <a:t>léčbou.</a:t>
            </a:r>
          </a:p>
          <a:p>
            <a:pPr marL="565200" indent="-457200" algn="just">
              <a:buAutoNum type="arabicPeriod"/>
            </a:pPr>
            <a:r>
              <a:rPr lang="cs-CZ" dirty="0" smtClean="0"/>
              <a:t>Onemocnění </a:t>
            </a:r>
            <a:r>
              <a:rPr lang="cs-CZ" dirty="0"/>
              <a:t>srdce a/nebo velkých cév s dlouhodobou systémovou farmakologickou léčbou </a:t>
            </a:r>
            <a:r>
              <a:rPr lang="cs-CZ" dirty="0" smtClean="0"/>
              <a:t>                 např</a:t>
            </a:r>
            <a:r>
              <a:rPr lang="cs-CZ" dirty="0"/>
              <a:t>. </a:t>
            </a:r>
            <a:r>
              <a:rPr lang="cs-CZ" dirty="0" smtClean="0"/>
              <a:t>hypertenze.</a:t>
            </a:r>
          </a:p>
          <a:p>
            <a:pPr marL="565200" indent="-457200" algn="just">
              <a:buAutoNum type="arabicPeriod"/>
            </a:pPr>
            <a:r>
              <a:rPr lang="cs-CZ" dirty="0" smtClean="0"/>
              <a:t>Porucha </a:t>
            </a:r>
            <a:r>
              <a:rPr lang="cs-CZ" dirty="0"/>
              <a:t>imunitního systému, </a:t>
            </a:r>
            <a:r>
              <a:rPr lang="cs-CZ" dirty="0" smtClean="0"/>
              <a:t>např.:</a:t>
            </a:r>
          </a:p>
          <a:p>
            <a:pPr lvl="2" algn="just">
              <a:buFontTx/>
              <a:buChar char="-"/>
            </a:pPr>
            <a:r>
              <a:rPr lang="cs-CZ" dirty="0"/>
              <a:t>o při imunosupresivní léčbě (steroidy, HIV apod.),</a:t>
            </a:r>
          </a:p>
          <a:p>
            <a:pPr lvl="2" algn="just">
              <a:buFontTx/>
              <a:buChar char="-"/>
            </a:pPr>
            <a:r>
              <a:rPr lang="cs-CZ" dirty="0"/>
              <a:t>o při protinádorové léčbě,</a:t>
            </a:r>
          </a:p>
          <a:p>
            <a:pPr lvl="2" algn="just">
              <a:buFontTx/>
              <a:buChar char="-"/>
            </a:pPr>
            <a:r>
              <a:rPr lang="pl-PL" dirty="0"/>
              <a:t>o po transplantaci solidních orgánů a/nebo kostní dřeně</a:t>
            </a:r>
            <a:r>
              <a:rPr lang="pl-PL" dirty="0" smtClean="0"/>
              <a:t>.</a:t>
            </a:r>
            <a:endParaRPr lang="cs-CZ" dirty="0" smtClean="0"/>
          </a:p>
          <a:p>
            <a:pPr marL="565200" indent="-457200" algn="just">
              <a:buFont typeface="Calibri Light" panose="020F0302020204030204" pitchFamily="34" charset="0"/>
              <a:buAutoNum type="arabicPeriod"/>
            </a:pPr>
            <a:r>
              <a:rPr lang="cs-CZ" dirty="0"/>
              <a:t>Těžká obezita (BMI nad 40 kg/m2</a:t>
            </a:r>
            <a:r>
              <a:rPr lang="cs-CZ" dirty="0" smtClean="0"/>
              <a:t>).</a:t>
            </a:r>
          </a:p>
          <a:p>
            <a:pPr marL="565200" indent="-457200" algn="just">
              <a:buFont typeface="Calibri Light" panose="020F0302020204030204" pitchFamily="34" charset="0"/>
              <a:buAutoNum type="arabicPeriod"/>
            </a:pPr>
            <a:r>
              <a:rPr lang="cs-CZ" dirty="0" smtClean="0"/>
              <a:t>Farmakologicky </a:t>
            </a:r>
            <a:r>
              <a:rPr lang="cs-CZ" dirty="0"/>
              <a:t>léčený diabetes </a:t>
            </a:r>
            <a:r>
              <a:rPr lang="cs-CZ" dirty="0" err="1" smtClean="0"/>
              <a:t>mellitus</a:t>
            </a:r>
            <a:r>
              <a:rPr lang="cs-CZ" dirty="0" smtClean="0"/>
              <a:t>.</a:t>
            </a:r>
          </a:p>
          <a:p>
            <a:pPr marL="565200" indent="-457200" algn="just">
              <a:buFont typeface="Calibri Light" panose="020F0302020204030204" pitchFamily="34" charset="0"/>
              <a:buAutoNum type="arabicPeriod"/>
            </a:pPr>
            <a:r>
              <a:rPr lang="cs-CZ" dirty="0" smtClean="0"/>
              <a:t>Chronické </a:t>
            </a:r>
            <a:r>
              <a:rPr lang="cs-CZ" dirty="0"/>
              <a:t>onemocnění ledvin vyžadující dočasnou nebo trvalou podporu/náhradu funkce ledvin (dialýza</a:t>
            </a:r>
            <a:r>
              <a:rPr lang="cs-CZ" dirty="0" smtClean="0"/>
              <a:t>).</a:t>
            </a:r>
          </a:p>
          <a:p>
            <a:pPr marL="565200" indent="-457200" algn="just">
              <a:buFont typeface="Calibri Light" panose="020F0302020204030204" pitchFamily="34" charset="0"/>
              <a:buAutoNum type="arabicPeriod"/>
            </a:pPr>
            <a:r>
              <a:rPr lang="cs-CZ" dirty="0" smtClean="0"/>
              <a:t>Onemocnění </a:t>
            </a:r>
            <a:r>
              <a:rPr lang="cs-CZ" dirty="0"/>
              <a:t>jater (primární nebo sekundární).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62</a:t>
            </a:fld>
            <a:endParaRPr lang="cs-CZ" dirty="0"/>
          </a:p>
        </p:txBody>
      </p:sp>
    </p:spTree>
    <p:extLst>
      <p:ext uri="{BB962C8B-B14F-4D97-AF65-F5344CB8AC3E}">
        <p14:creationId xmlns:p14="http://schemas.microsoft.com/office/powerpoint/2010/main" val="22894383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Co dělat v případech, kdy žák patří do rizikové skupiny</a:t>
            </a:r>
            <a:r>
              <a:rPr lang="cs-CZ" dirty="0"/>
              <a:t/>
            </a:r>
            <a:br>
              <a:rPr lang="cs-CZ" dirty="0"/>
            </a:br>
            <a:endParaRPr lang="cs-CZ" dirty="0"/>
          </a:p>
        </p:txBody>
      </p:sp>
      <p:sp>
        <p:nvSpPr>
          <p:cNvPr id="3" name="Zástupný symbol pro obsah 2"/>
          <p:cNvSpPr>
            <a:spLocks noGrp="1"/>
          </p:cNvSpPr>
          <p:nvPr>
            <p:ph idx="1"/>
          </p:nvPr>
        </p:nvSpPr>
        <p:spPr>
          <a:xfrm>
            <a:off x="729600" y="1631291"/>
            <a:ext cx="10515600" cy="4742077"/>
          </a:xfrm>
        </p:spPr>
        <p:txBody>
          <a:bodyPr/>
          <a:lstStyle/>
          <a:p>
            <a:pPr marL="108000" indent="0" algn="just">
              <a:buNone/>
            </a:pPr>
            <a:r>
              <a:rPr lang="cs-CZ" b="1" dirty="0"/>
              <a:t>Do rizikové skupiny patří žák, který osobně naplňuje alespoň jeden bod (2–8) uvedený výše nebo pokud některý z bodů naplňuje jakákoliv osoba, která s ním žije ve společné domácnosti. </a:t>
            </a:r>
            <a:endParaRPr lang="cs-CZ" dirty="0"/>
          </a:p>
          <a:p>
            <a:pPr marL="108000" indent="0" algn="just">
              <a:buNone/>
            </a:pPr>
            <a:r>
              <a:rPr lang="cs-CZ" dirty="0"/>
              <a:t>Před prvním vstupem do školy žák předkládá toto podepsané prohlášení: </a:t>
            </a:r>
          </a:p>
          <a:p>
            <a:pPr algn="just">
              <a:buFont typeface="Wingdings" panose="05000000000000000000" pitchFamily="2" charset="2"/>
              <a:buChar char="§"/>
            </a:pPr>
            <a:r>
              <a:rPr lang="cs-CZ" dirty="0" smtClean="0"/>
              <a:t>písemné </a:t>
            </a:r>
            <a:r>
              <a:rPr lang="cs-CZ" dirty="0"/>
              <a:t>seznámení s vymezením rizikových skupin stanovených Ministerstvem zdravotnictví, a </a:t>
            </a:r>
          </a:p>
          <a:p>
            <a:pPr algn="just">
              <a:buFont typeface="Wingdings" panose="05000000000000000000" pitchFamily="2" charset="2"/>
              <a:buChar char="§"/>
            </a:pPr>
            <a:r>
              <a:rPr lang="cs-CZ" dirty="0" smtClean="0"/>
              <a:t>písemné </a:t>
            </a:r>
            <a:r>
              <a:rPr lang="cs-CZ" dirty="0"/>
              <a:t>čestné prohlášení o neexistenci příznaků virového infekčního onemocnění (např. horečka, kašel, dušnost, náhlá ztráta chuti a čichu apod.). </a:t>
            </a:r>
          </a:p>
          <a:p>
            <a:pPr marL="108000" indent="0" algn="just">
              <a:buNone/>
            </a:pPr>
            <a:r>
              <a:rPr lang="cs-CZ" dirty="0" smtClean="0"/>
              <a:t>Žák</a:t>
            </a:r>
            <a:r>
              <a:rPr lang="cs-CZ" dirty="0"/>
              <a:t>, která spadá do vymezené rizikové skupiny, má právo přijít na písemnou zkoušku dříve než ostatní </a:t>
            </a:r>
            <a:r>
              <a:rPr lang="cs-CZ" dirty="0" smtClean="0"/>
              <a:t>uchazeči. Měl by být usazen na místo co </a:t>
            </a:r>
            <a:r>
              <a:rPr lang="cs-CZ" dirty="0"/>
              <a:t>nejblíže k </a:t>
            </a:r>
            <a:r>
              <a:rPr lang="cs-CZ" dirty="0" smtClean="0"/>
              <a:t>oknu a po zkoušce opustí místnost mezi posledními. </a:t>
            </a:r>
            <a:endParaRPr lang="cs-CZ" dirty="0"/>
          </a:p>
          <a:p>
            <a:pPr marL="108000" indent="0" algn="just">
              <a:buNone/>
            </a:pPr>
            <a:r>
              <a:rPr lang="cs-CZ" dirty="0"/>
              <a:t>U ústních zkoušek by měli být žáci, kteří spadají do rizikové skupiny, přednostně vyzkoušeni a co nejdříve </a:t>
            </a:r>
            <a:r>
              <a:rPr lang="cs-CZ" dirty="0" smtClean="0"/>
              <a:t>   po </a:t>
            </a:r>
            <a:r>
              <a:rPr lang="cs-CZ" dirty="0"/>
              <a:t>zkoušce </a:t>
            </a:r>
            <a:r>
              <a:rPr lang="cs-CZ" dirty="0" smtClean="0"/>
              <a:t>opustit </a:t>
            </a:r>
            <a:r>
              <a:rPr lang="cs-CZ" dirty="0"/>
              <a:t>budovu školy. </a:t>
            </a:r>
          </a:p>
          <a:p>
            <a:pPr marL="108000" indent="0" algn="just">
              <a:buNone/>
            </a:pPr>
            <a:r>
              <a:rPr lang="cs-CZ" dirty="0"/>
              <a:t>U praktických zkoušek se použijí výše uvedená opatření pro žáky patřících do rizikových skupin podle podmínek místa výkonu praktických zkoušek přiměřeným způsobem.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63</a:t>
            </a:fld>
            <a:endParaRPr lang="cs-CZ" dirty="0"/>
          </a:p>
        </p:txBody>
      </p:sp>
    </p:spTree>
    <p:extLst>
      <p:ext uri="{BB962C8B-B14F-4D97-AF65-F5344CB8AC3E}">
        <p14:creationId xmlns:p14="http://schemas.microsoft.com/office/powerpoint/2010/main" val="38350529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Co dělat v případech, kdy se u žáka objeví příznaky infekce dýchacích cest</a:t>
            </a:r>
            <a:r>
              <a:rPr lang="cs-CZ" dirty="0"/>
              <a:t/>
            </a:r>
            <a:br>
              <a:rPr lang="cs-CZ" dirty="0"/>
            </a:br>
            <a:endParaRPr lang="cs-CZ" dirty="0"/>
          </a:p>
        </p:txBody>
      </p:sp>
      <p:sp>
        <p:nvSpPr>
          <p:cNvPr id="3" name="Zástupný symbol pro obsah 2"/>
          <p:cNvSpPr>
            <a:spLocks noGrp="1"/>
          </p:cNvSpPr>
          <p:nvPr>
            <p:ph idx="1"/>
          </p:nvPr>
        </p:nvSpPr>
        <p:spPr>
          <a:xfrm>
            <a:off x="729600" y="1631291"/>
            <a:ext cx="10515600" cy="4742077"/>
          </a:xfrm>
        </p:spPr>
        <p:txBody>
          <a:bodyPr/>
          <a:lstStyle/>
          <a:p>
            <a:pPr marL="108000" indent="0">
              <a:buNone/>
            </a:pPr>
            <a:r>
              <a:rPr lang="cs-CZ" b="1" dirty="0"/>
              <a:t>Žák má před zkouškou příznaky infekce dýchacích cest: </a:t>
            </a:r>
          </a:p>
          <a:p>
            <a:pPr algn="just"/>
            <a:r>
              <a:rPr lang="cs-CZ" dirty="0" smtClean="0"/>
              <a:t>Pokud má žák konat </a:t>
            </a:r>
            <a:r>
              <a:rPr lang="cs-CZ" dirty="0"/>
              <a:t>příslušné zkoušky a má příznaky infekce dýchacích cest, které by mohly odpovídat infekci novým </a:t>
            </a:r>
            <a:r>
              <a:rPr lang="cs-CZ" dirty="0" err="1"/>
              <a:t>koronavirem</a:t>
            </a:r>
            <a:r>
              <a:rPr lang="cs-CZ" dirty="0"/>
              <a:t> </a:t>
            </a:r>
            <a:r>
              <a:rPr lang="cs-CZ" dirty="0" smtClean="0"/>
              <a:t>nesmí </a:t>
            </a:r>
            <a:r>
              <a:rPr lang="cs-CZ" dirty="0"/>
              <a:t>do školy vstupovat. </a:t>
            </a:r>
            <a:endParaRPr lang="cs-CZ" dirty="0" smtClean="0"/>
          </a:p>
          <a:p>
            <a:pPr algn="just"/>
            <a:r>
              <a:rPr lang="cs-CZ" dirty="0" smtClean="0"/>
              <a:t>Nepřítomnost </a:t>
            </a:r>
            <a:r>
              <a:rPr lang="cs-CZ" dirty="0"/>
              <a:t>řádně omluví nejpozději do 3 pracovních dnů od termínu konání zkoušky řediteli školy (student vyšší odborné školy předsedovi zkušební komise</a:t>
            </a:r>
            <a:r>
              <a:rPr lang="cs-CZ" dirty="0" smtClean="0"/>
              <a:t>). Nedodržení </a:t>
            </a:r>
            <a:r>
              <a:rPr lang="cs-CZ" dirty="0"/>
              <a:t>stanovené lhůty může v závažných případech ředitel školy (předseda zkušební </a:t>
            </a:r>
            <a:r>
              <a:rPr lang="cs-CZ" dirty="0" smtClean="0"/>
              <a:t>komise) </a:t>
            </a:r>
            <a:r>
              <a:rPr lang="cs-CZ" dirty="0"/>
              <a:t>prominout. Potom má žák právo konat náhradní zkoušku v termínu stanovené prováděcím právním předpisem. </a:t>
            </a:r>
          </a:p>
          <a:p>
            <a:pPr marL="108000" indent="0">
              <a:buNone/>
            </a:pPr>
            <a:r>
              <a:rPr lang="cs-CZ" b="1" dirty="0" smtClean="0"/>
              <a:t>Příznaky </a:t>
            </a:r>
            <a:r>
              <a:rPr lang="cs-CZ" b="1" dirty="0"/>
              <a:t>infekce dýchacích cest se objeví v průběhu zkoušky: </a:t>
            </a:r>
          </a:p>
          <a:p>
            <a:pPr algn="just"/>
            <a:r>
              <a:rPr lang="cs-CZ" dirty="0" smtClean="0"/>
              <a:t>Postupuje </a:t>
            </a:r>
            <a:r>
              <a:rPr lang="cs-CZ" dirty="0"/>
              <a:t>se obdobně jako v případě jiné zdravotní indispozice na straně žáka. </a:t>
            </a:r>
            <a:r>
              <a:rPr lang="cs-CZ" dirty="0" smtClean="0"/>
              <a:t>Situaci </a:t>
            </a:r>
            <a:r>
              <a:rPr lang="cs-CZ" dirty="0"/>
              <a:t>na místě řeší ředitel školy v součinnosti se členy zkušební komise. </a:t>
            </a:r>
          </a:p>
          <a:p>
            <a:pPr algn="just"/>
            <a:r>
              <a:rPr lang="cs-CZ" dirty="0" smtClean="0"/>
              <a:t>V </a:t>
            </a:r>
            <a:r>
              <a:rPr lang="cs-CZ" dirty="0"/>
              <a:t>případě, že se jedná o nezletilého žáka, je nutné okamžitě kontaktovat zákonného </a:t>
            </a:r>
            <a:r>
              <a:rPr lang="cs-CZ" dirty="0" smtClean="0"/>
              <a:t>zástupce                     </a:t>
            </a:r>
            <a:r>
              <a:rPr lang="cs-CZ" dirty="0"/>
              <a:t>a dohodnout se na převzetí žáka. </a:t>
            </a:r>
            <a:endParaRPr lang="cs-CZ" dirty="0" smtClean="0"/>
          </a:p>
          <a:p>
            <a:pPr algn="just"/>
            <a:r>
              <a:rPr lang="cs-CZ" dirty="0" smtClean="0"/>
              <a:t>Ředitel </a:t>
            </a:r>
            <a:r>
              <a:rPr lang="cs-CZ" dirty="0"/>
              <a:t>školy informuje spádovou hygienickou stanici. </a:t>
            </a:r>
          </a:p>
          <a:p>
            <a:pPr algn="just"/>
            <a:r>
              <a:rPr lang="pl-PL" dirty="0" smtClean="0"/>
              <a:t>Tato skutečnost </a:t>
            </a:r>
            <a:r>
              <a:rPr lang="pl-PL" dirty="0"/>
              <a:t>se uvede do protokolu.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64</a:t>
            </a:fld>
            <a:endParaRPr lang="cs-CZ" dirty="0"/>
          </a:p>
        </p:txBody>
      </p:sp>
    </p:spTree>
    <p:extLst>
      <p:ext uri="{BB962C8B-B14F-4D97-AF65-F5344CB8AC3E}">
        <p14:creationId xmlns:p14="http://schemas.microsoft.com/office/powerpoint/2010/main" val="27871245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Co dělat v případech, kdy </a:t>
            </a:r>
            <a:r>
              <a:rPr lang="cs-CZ" dirty="0" smtClean="0"/>
              <a:t>zaměstnanec školy patří </a:t>
            </a:r>
            <a:r>
              <a:rPr lang="cs-CZ" dirty="0"/>
              <a:t>do rizikové skupiny</a:t>
            </a:r>
            <a:br>
              <a:rPr lang="cs-CZ" dirty="0"/>
            </a:br>
            <a:endParaRPr lang="cs-CZ" dirty="0"/>
          </a:p>
        </p:txBody>
      </p:sp>
      <p:sp>
        <p:nvSpPr>
          <p:cNvPr id="3" name="Zástupný symbol pro obsah 2"/>
          <p:cNvSpPr>
            <a:spLocks noGrp="1"/>
          </p:cNvSpPr>
          <p:nvPr>
            <p:ph idx="1"/>
          </p:nvPr>
        </p:nvSpPr>
        <p:spPr>
          <a:xfrm>
            <a:off x="729600" y="1631291"/>
            <a:ext cx="10515600" cy="4742077"/>
          </a:xfrm>
        </p:spPr>
        <p:txBody>
          <a:bodyPr/>
          <a:lstStyle/>
          <a:p>
            <a:pPr marL="108000" indent="0">
              <a:buNone/>
            </a:pPr>
            <a:r>
              <a:rPr lang="cs-CZ" b="1" dirty="0" smtClean="0"/>
              <a:t>Do rizikové skupiny patří zaměstnanec školy </a:t>
            </a:r>
            <a:endParaRPr lang="cs-CZ" b="1" dirty="0"/>
          </a:p>
          <a:p>
            <a:pPr algn="just"/>
            <a:r>
              <a:rPr lang="cs-CZ" dirty="0"/>
              <a:t>Do rizikové skupiny patří zaměstnanec školy, který osobně naplňuje alespoň jeden bod uvedený výše nebo pokud některý z bodů naplňuje jakákoliv osoba, která s ním žije ve společné domácnosti. </a:t>
            </a:r>
          </a:p>
          <a:p>
            <a:pPr algn="just"/>
            <a:r>
              <a:rPr lang="cs-CZ" dirty="0"/>
              <a:t>Doporučuje se, aby zaměstnanci zvážili tyto rizikové faktory, pokud se na ně vztahují, a </a:t>
            </a:r>
            <a:r>
              <a:rPr lang="cs-CZ" dirty="0" smtClean="0"/>
              <a:t>věnovali </a:t>
            </a:r>
            <a:r>
              <a:rPr lang="cs-CZ" dirty="0"/>
              <a:t>zvýšenou pozornost při ochraně svého zdraví. </a:t>
            </a:r>
            <a:r>
              <a:rPr lang="cs-CZ" dirty="0" smtClean="0"/>
              <a:t>I </a:t>
            </a:r>
            <a:r>
              <a:rPr lang="cs-CZ" dirty="0"/>
              <a:t>nadále plní pracovněprávní povinnosti vyplývající </a:t>
            </a:r>
            <a:r>
              <a:rPr lang="cs-CZ" dirty="0" smtClean="0"/>
              <a:t>                                 z </a:t>
            </a:r>
            <a:r>
              <a:rPr lang="cs-CZ" dirty="0"/>
              <a:t>pracovněprávního vztahu. </a:t>
            </a:r>
          </a:p>
          <a:p>
            <a:pPr algn="just"/>
            <a:r>
              <a:rPr lang="cs-CZ" dirty="0" smtClean="0"/>
              <a:t>Ředitel </a:t>
            </a:r>
            <a:r>
              <a:rPr lang="cs-CZ" dirty="0"/>
              <a:t>školy zajistí důsledné dodržování hygienických doporučení pro provoz školy a organizaci pobytu žáků ve škole. </a:t>
            </a:r>
          </a:p>
          <a:p>
            <a:pPr algn="just"/>
            <a:r>
              <a:rPr lang="cs-CZ" dirty="0" smtClean="0"/>
              <a:t>Je-li </a:t>
            </a:r>
            <a:r>
              <a:rPr lang="cs-CZ" dirty="0"/>
              <a:t>to organizačně možné, může ředitel školy zaměstnancům patřícím do rizikové skupiny, kteří přichází při výkonu práce do přímého kontaktu s větším množstvím dalších osob, umožnit na jejich žádost úpravu způsobu v</a:t>
            </a:r>
            <a:r>
              <a:rPr lang="cs-CZ" dirty="0" smtClean="0"/>
              <a:t>ýkonu </a:t>
            </a:r>
            <a:r>
              <a:rPr lang="cs-CZ" dirty="0"/>
              <a:t>pracovních </a:t>
            </a:r>
            <a:r>
              <a:rPr lang="cs-CZ" dirty="0" smtClean="0"/>
              <a:t>povinností nebo je </a:t>
            </a:r>
            <a:r>
              <a:rPr lang="cs-CZ" dirty="0"/>
              <a:t>vybavit efektivnějšími ochrannými pomůckami</a:t>
            </a:r>
            <a:r>
              <a:rPr lang="cs-CZ" dirty="0" smtClean="0"/>
              <a:t>.</a:t>
            </a:r>
          </a:p>
          <a:p>
            <a:pPr algn="just"/>
            <a:r>
              <a:rPr lang="cs-CZ" dirty="0" smtClean="0"/>
              <a:t>Pokud lze daného zaměstnance pro organizaci zkoušky postrádat, pak je možný výkon jeho pracovních povinností z domova nebo mimo kontakt s ostatními (typicky vzdělávání na dálku).</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65</a:t>
            </a:fld>
            <a:endParaRPr lang="cs-CZ" dirty="0"/>
          </a:p>
        </p:txBody>
      </p:sp>
    </p:spTree>
    <p:extLst>
      <p:ext uri="{BB962C8B-B14F-4D97-AF65-F5344CB8AC3E}">
        <p14:creationId xmlns:p14="http://schemas.microsoft.com/office/powerpoint/2010/main" val="40624244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před vstupem do školy</a:t>
            </a:r>
            <a:r>
              <a:rPr lang="cs-CZ" dirty="0"/>
              <a:t/>
            </a:r>
            <a:br>
              <a:rPr lang="cs-CZ" dirty="0"/>
            </a:br>
            <a:endParaRPr lang="cs-CZ" dirty="0"/>
          </a:p>
        </p:txBody>
      </p:sp>
      <p:sp>
        <p:nvSpPr>
          <p:cNvPr id="3" name="Zástupný symbol pro obsah 2"/>
          <p:cNvSpPr>
            <a:spLocks noGrp="1"/>
          </p:cNvSpPr>
          <p:nvPr>
            <p:ph idx="1"/>
          </p:nvPr>
        </p:nvSpPr>
        <p:spPr>
          <a:xfrm>
            <a:off x="729600" y="1823315"/>
            <a:ext cx="10515600" cy="4312309"/>
          </a:xfrm>
        </p:spPr>
        <p:txBody>
          <a:bodyPr/>
          <a:lstStyle/>
          <a:p>
            <a:pPr algn="just"/>
            <a:r>
              <a:rPr lang="cs-CZ" dirty="0" smtClean="0"/>
              <a:t>Žák </a:t>
            </a:r>
            <a:r>
              <a:rPr lang="cs-CZ" dirty="0"/>
              <a:t>dostaví na zkoušku ve stanovený </a:t>
            </a:r>
            <a:r>
              <a:rPr lang="cs-CZ" dirty="0" smtClean="0"/>
              <a:t>čas v souladu s pozvánkou. </a:t>
            </a:r>
            <a:endParaRPr lang="cs-CZ" dirty="0"/>
          </a:p>
          <a:p>
            <a:pPr algn="just"/>
            <a:r>
              <a:rPr lang="cs-CZ" dirty="0" smtClean="0"/>
              <a:t>Žáci </a:t>
            </a:r>
            <a:r>
              <a:rPr lang="cs-CZ" dirty="0"/>
              <a:t>z rizikových skupin se mohou dostavit na zkoušku o 30 minut dříve, než je čas uvedený v </a:t>
            </a:r>
            <a:r>
              <a:rPr lang="cs-CZ" dirty="0" smtClean="0"/>
              <a:t>pozvánce.</a:t>
            </a:r>
          </a:p>
          <a:p>
            <a:pPr algn="just"/>
            <a:r>
              <a:rPr lang="cs-CZ" dirty="0" smtClean="0"/>
              <a:t>Před školou dodržovat </a:t>
            </a:r>
            <a:r>
              <a:rPr lang="cs-CZ" dirty="0"/>
              <a:t>odstupy 2 </a:t>
            </a:r>
            <a:r>
              <a:rPr lang="cs-CZ" dirty="0" smtClean="0"/>
              <a:t>m a pro </a:t>
            </a:r>
            <a:r>
              <a:rPr lang="cs-CZ" dirty="0"/>
              <a:t>všechny osoby </a:t>
            </a:r>
            <a:r>
              <a:rPr lang="cs-CZ" dirty="0" smtClean="0"/>
              <a:t>platí </a:t>
            </a:r>
            <a:r>
              <a:rPr lang="cs-CZ" dirty="0"/>
              <a:t>povinnost zakrytí úst a </a:t>
            </a:r>
            <a:r>
              <a:rPr lang="cs-CZ" dirty="0" smtClean="0"/>
              <a:t>nosu. </a:t>
            </a:r>
          </a:p>
          <a:p>
            <a:pPr algn="just"/>
            <a:r>
              <a:rPr lang="cs-CZ" dirty="0" smtClean="0"/>
              <a:t>Za </a:t>
            </a:r>
            <a:r>
              <a:rPr lang="cs-CZ" dirty="0"/>
              <a:t>ochranné prostředky dýchacích cest </a:t>
            </a:r>
            <a:r>
              <a:rPr lang="cs-CZ" i="1" dirty="0"/>
              <a:t>(nos, ústa) </a:t>
            </a:r>
            <a:r>
              <a:rPr lang="cs-CZ" dirty="0"/>
              <a:t>se </a:t>
            </a:r>
            <a:r>
              <a:rPr lang="cs-CZ" dirty="0" smtClean="0"/>
              <a:t>považuje </a:t>
            </a:r>
            <a:r>
              <a:rPr lang="cs-CZ" dirty="0"/>
              <a:t>nejenom rouška, ale i ústenka, šátek, šál nebo jiné prostředky, které brání šíření kapének. </a:t>
            </a:r>
            <a:r>
              <a:rPr lang="cs-CZ" dirty="0" smtClean="0"/>
              <a:t>Uvedené </a:t>
            </a:r>
            <a:r>
              <a:rPr lang="cs-CZ" dirty="0"/>
              <a:t>neplatí pro osoby s výjimkou z povinného zakrytí nosu a úst (mimořádná opatření Ministerstva zdravotnictví viz webové stránky www.mzcr.cz). </a:t>
            </a:r>
          </a:p>
          <a:p>
            <a:pPr algn="just"/>
            <a:r>
              <a:rPr lang="cs-CZ" dirty="0" smtClean="0"/>
              <a:t>Příchody žáků rozvrhnout tak, aby </a:t>
            </a:r>
            <a:r>
              <a:rPr lang="cs-CZ" dirty="0"/>
              <a:t>v jeden čas k budově školy </a:t>
            </a:r>
            <a:r>
              <a:rPr lang="cs-CZ" dirty="0" smtClean="0"/>
              <a:t>dorazilo </a:t>
            </a:r>
            <a:r>
              <a:rPr lang="cs-CZ" dirty="0"/>
              <a:t>současně méně lidí. </a:t>
            </a:r>
          </a:p>
          <a:p>
            <a:pPr algn="just"/>
            <a:r>
              <a:rPr lang="cs-CZ" dirty="0" smtClean="0"/>
              <a:t>Nezbytné je zajistit </a:t>
            </a:r>
            <a:r>
              <a:rPr lang="cs-CZ" dirty="0"/>
              <a:t>průběžný příchod </a:t>
            </a:r>
            <a:r>
              <a:rPr lang="cs-CZ" dirty="0" smtClean="0"/>
              <a:t>žáků </a:t>
            </a:r>
            <a:r>
              <a:rPr lang="cs-CZ" dirty="0"/>
              <a:t>a jejich plynulý přesun do tříd. </a:t>
            </a:r>
          </a:p>
          <a:p>
            <a:endParaRPr lang="cs-CZ" dirty="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66</a:t>
            </a:fld>
            <a:endParaRPr lang="cs-CZ" dirty="0"/>
          </a:p>
        </p:txBody>
      </p:sp>
    </p:spTree>
    <p:extLst>
      <p:ext uri="{BB962C8B-B14F-4D97-AF65-F5344CB8AC3E}">
        <p14:creationId xmlns:p14="http://schemas.microsoft.com/office/powerpoint/2010/main" val="9978972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při vstupu do školy</a:t>
            </a:r>
            <a:r>
              <a:rPr lang="cs-CZ" dirty="0"/>
              <a:t/>
            </a:r>
            <a:br>
              <a:rPr lang="cs-CZ" dirty="0"/>
            </a:br>
            <a:endParaRPr lang="cs-CZ" dirty="0"/>
          </a:p>
        </p:txBody>
      </p:sp>
      <p:sp>
        <p:nvSpPr>
          <p:cNvPr id="3" name="Zástupný symbol pro obsah 2"/>
          <p:cNvSpPr>
            <a:spLocks noGrp="1"/>
          </p:cNvSpPr>
          <p:nvPr>
            <p:ph idx="1"/>
          </p:nvPr>
        </p:nvSpPr>
        <p:spPr>
          <a:xfrm>
            <a:off x="729600" y="1823315"/>
            <a:ext cx="10515600" cy="4120285"/>
          </a:xfrm>
        </p:spPr>
        <p:txBody>
          <a:bodyPr/>
          <a:lstStyle/>
          <a:p>
            <a:pPr algn="just"/>
            <a:r>
              <a:rPr lang="cs-CZ" dirty="0" smtClean="0"/>
              <a:t>Vstup je </a:t>
            </a:r>
            <a:r>
              <a:rPr lang="cs-CZ" dirty="0"/>
              <a:t>umožněn pouze </a:t>
            </a:r>
            <a:r>
              <a:rPr lang="cs-CZ" dirty="0" smtClean="0"/>
              <a:t>žákům školy. </a:t>
            </a:r>
            <a:r>
              <a:rPr lang="cs-CZ" dirty="0"/>
              <a:t>Do budovy školy lze vpustit i další osoby, které se v rámci zásady veřejnosti </a:t>
            </a:r>
            <a:r>
              <a:rPr lang="cs-CZ" dirty="0" smtClean="0"/>
              <a:t>chtějí zkoušek účastnit</a:t>
            </a:r>
            <a:r>
              <a:rPr lang="cs-CZ" dirty="0"/>
              <a:t>; tyto osoby jsou však povinny dodržovat všechna stanovená hygienická opatření stanovená školou (včetně podpisu čestného prohlášení). </a:t>
            </a:r>
          </a:p>
          <a:p>
            <a:pPr algn="just"/>
            <a:r>
              <a:rPr lang="cs-CZ" dirty="0" smtClean="0"/>
              <a:t>Žáci </a:t>
            </a:r>
            <a:r>
              <a:rPr lang="cs-CZ" dirty="0"/>
              <a:t>odevzdají při </a:t>
            </a:r>
            <a:r>
              <a:rPr lang="cs-CZ" dirty="0" smtClean="0"/>
              <a:t>prvním vstupu </a:t>
            </a:r>
            <a:r>
              <a:rPr lang="cs-CZ" dirty="0"/>
              <a:t>do budovy čestné </a:t>
            </a:r>
            <a:r>
              <a:rPr lang="cs-CZ" dirty="0" smtClean="0"/>
              <a:t>prohlášení. </a:t>
            </a:r>
            <a:endParaRPr lang="cs-CZ" dirty="0"/>
          </a:p>
          <a:p>
            <a:pPr algn="just"/>
            <a:r>
              <a:rPr lang="cs-CZ" dirty="0" smtClean="0"/>
              <a:t>Nikdo </a:t>
            </a:r>
            <a:r>
              <a:rPr lang="cs-CZ" dirty="0"/>
              <a:t>s příznaky infekce dýchacích cest, které by mohly odpovídat známým příznakům COVID-19 (zvýšená tělesná teplota, kašel, náhlá ztráta chuti a čichu, jiný příznak akutní infekce dýchacích cest), nesmí do školy vstoupit. </a:t>
            </a:r>
          </a:p>
          <a:p>
            <a:pPr algn="just"/>
            <a:r>
              <a:rPr lang="cs-CZ" dirty="0" smtClean="0"/>
              <a:t>Všichni </a:t>
            </a:r>
            <a:r>
              <a:rPr lang="cs-CZ" dirty="0"/>
              <a:t>žáci, zaměstnanci školy i další osoby nosí ve společných prostorách </a:t>
            </a:r>
            <a:r>
              <a:rPr lang="cs-CZ" dirty="0" smtClean="0"/>
              <a:t>roušky. </a:t>
            </a:r>
            <a:endParaRPr lang="cs-CZ" dirty="0"/>
          </a:p>
          <a:p>
            <a:pPr algn="just"/>
            <a:r>
              <a:rPr lang="cs-CZ" dirty="0" smtClean="0"/>
              <a:t>Každý </a:t>
            </a:r>
            <a:r>
              <a:rPr lang="cs-CZ" dirty="0"/>
              <a:t>žák bude mít s sebou sáček na uložení roušky. </a:t>
            </a:r>
          </a:p>
          <a:p>
            <a:pPr algn="just"/>
            <a:r>
              <a:rPr lang="cs-CZ" dirty="0" smtClean="0"/>
              <a:t>Škola </a:t>
            </a:r>
            <a:r>
              <a:rPr lang="cs-CZ" dirty="0"/>
              <a:t>je oprávněna vymezit prostory, ve kterých se žáci mohou pohybovat. </a:t>
            </a:r>
          </a:p>
          <a:p>
            <a:endParaRPr lang="cs-CZ" dirty="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67</a:t>
            </a:fld>
            <a:endParaRPr lang="cs-CZ" dirty="0"/>
          </a:p>
        </p:txBody>
      </p:sp>
    </p:spTree>
    <p:extLst>
      <p:ext uri="{BB962C8B-B14F-4D97-AF65-F5344CB8AC3E}">
        <p14:creationId xmlns:p14="http://schemas.microsoft.com/office/powerpoint/2010/main" val="27693231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v budově školy</a:t>
            </a:r>
            <a:r>
              <a:rPr lang="cs-CZ" dirty="0"/>
              <a:t/>
            </a:r>
            <a:br>
              <a:rPr lang="cs-CZ" dirty="0"/>
            </a:br>
            <a:endParaRPr lang="cs-CZ" dirty="0"/>
          </a:p>
        </p:txBody>
      </p:sp>
      <p:sp>
        <p:nvSpPr>
          <p:cNvPr id="3" name="Zástupný symbol pro obsah 2"/>
          <p:cNvSpPr>
            <a:spLocks noGrp="1"/>
          </p:cNvSpPr>
          <p:nvPr>
            <p:ph idx="1"/>
          </p:nvPr>
        </p:nvSpPr>
        <p:spPr>
          <a:xfrm>
            <a:off x="729600" y="1823315"/>
            <a:ext cx="10515600" cy="4120285"/>
          </a:xfrm>
        </p:spPr>
        <p:txBody>
          <a:bodyPr/>
          <a:lstStyle/>
          <a:p>
            <a:pPr algn="just"/>
            <a:r>
              <a:rPr lang="cs-CZ" sz="2200" dirty="0" smtClean="0"/>
              <a:t>Průběžný </a:t>
            </a:r>
            <a:r>
              <a:rPr lang="cs-CZ" sz="2200" dirty="0"/>
              <a:t>příchod žáků a jejich plynulý přesun do tříd. </a:t>
            </a:r>
            <a:r>
              <a:rPr lang="cs-CZ" sz="2200" dirty="0" smtClean="0"/>
              <a:t>Žáci </a:t>
            </a:r>
            <a:r>
              <a:rPr lang="cs-CZ" sz="2200" dirty="0"/>
              <a:t>z rizikových skupin budou vpuštěni do tříd jako první. </a:t>
            </a:r>
            <a:endParaRPr lang="cs-CZ" sz="2200" dirty="0" smtClean="0"/>
          </a:p>
          <a:p>
            <a:pPr algn="just"/>
            <a:r>
              <a:rPr lang="cs-CZ" sz="2200" dirty="0"/>
              <a:t>Vždy po příchodu do třídy musí každý použít dezinfekci na ruce. Doporučuje se i předchozí umytí rukou.</a:t>
            </a:r>
          </a:p>
          <a:p>
            <a:pPr algn="just"/>
            <a:r>
              <a:rPr lang="cs-CZ" sz="2200" dirty="0" smtClean="0"/>
              <a:t>Před </a:t>
            </a:r>
            <a:r>
              <a:rPr lang="cs-CZ" sz="2200" dirty="0"/>
              <a:t>opuštěním třídy si všichni žáci na celou dobu mimo třídu nasadí </a:t>
            </a:r>
            <a:r>
              <a:rPr lang="cs-CZ" sz="2200" dirty="0" smtClean="0"/>
              <a:t>roušky.</a:t>
            </a:r>
            <a:endParaRPr lang="cs-CZ" sz="2200" dirty="0"/>
          </a:p>
          <a:p>
            <a:pPr algn="just"/>
            <a:r>
              <a:rPr lang="cs-CZ" sz="2200" dirty="0" smtClean="0"/>
              <a:t>Toalety </a:t>
            </a:r>
            <a:r>
              <a:rPr lang="cs-CZ" sz="2200" dirty="0"/>
              <a:t>musí být vybaveny tekoucí pitnou vodou, mýdlem v dávkovači, nádobou na dezinfekci a jejím dávkovačem a jednorázovými papírovými ručníky pro bezpečné osušení rukou. </a:t>
            </a:r>
          </a:p>
          <a:p>
            <a:pPr algn="just"/>
            <a:r>
              <a:rPr lang="cs-CZ" sz="2200" dirty="0" smtClean="0"/>
              <a:t>Dostatečné </a:t>
            </a:r>
            <a:r>
              <a:rPr lang="cs-CZ" sz="2200" dirty="0"/>
              <a:t>množství </a:t>
            </a:r>
            <a:r>
              <a:rPr lang="cs-CZ" sz="2200" dirty="0" smtClean="0"/>
              <a:t>dezinfekce zajistí škola ve spolupráci se zřizovatelem. </a:t>
            </a:r>
            <a:endParaRPr lang="cs-CZ" sz="2200" dirty="0"/>
          </a:p>
          <a:p>
            <a:endParaRPr lang="cs-CZ" dirty="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68</a:t>
            </a:fld>
            <a:endParaRPr lang="cs-CZ" dirty="0"/>
          </a:p>
        </p:txBody>
      </p:sp>
    </p:spTree>
    <p:extLst>
      <p:ext uri="{BB962C8B-B14F-4D97-AF65-F5344CB8AC3E}">
        <p14:creationId xmlns:p14="http://schemas.microsoft.com/office/powerpoint/2010/main" val="33260961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písemné zkoušky a didaktické testy</a:t>
            </a:r>
            <a:r>
              <a:rPr lang="cs-CZ" dirty="0"/>
              <a:t/>
            </a:r>
            <a:br>
              <a:rPr lang="cs-CZ" dirty="0"/>
            </a:br>
            <a:endParaRPr lang="cs-CZ" dirty="0"/>
          </a:p>
        </p:txBody>
      </p:sp>
      <p:sp>
        <p:nvSpPr>
          <p:cNvPr id="3" name="Zástupný symbol pro obsah 2"/>
          <p:cNvSpPr>
            <a:spLocks noGrp="1"/>
          </p:cNvSpPr>
          <p:nvPr>
            <p:ph idx="1"/>
          </p:nvPr>
        </p:nvSpPr>
        <p:spPr>
          <a:xfrm>
            <a:off x="729600" y="1823315"/>
            <a:ext cx="10515600" cy="4120285"/>
          </a:xfrm>
        </p:spPr>
        <p:txBody>
          <a:bodyPr/>
          <a:lstStyle/>
          <a:p>
            <a:pPr algn="just"/>
            <a:r>
              <a:rPr lang="cs-CZ" dirty="0" smtClean="0"/>
              <a:t>Písemné </a:t>
            </a:r>
            <a:r>
              <a:rPr lang="cs-CZ" dirty="0"/>
              <a:t>zkoušky nebo didaktické testy probíhají obdobným způsobem organizace jako v předchozích letech. </a:t>
            </a:r>
            <a:endParaRPr lang="cs-CZ" dirty="0" smtClean="0"/>
          </a:p>
          <a:p>
            <a:pPr algn="just"/>
            <a:r>
              <a:rPr lang="cs-CZ" dirty="0" smtClean="0"/>
              <a:t>V lavici sedí jeden </a:t>
            </a:r>
            <a:r>
              <a:rPr lang="cs-CZ" dirty="0"/>
              <a:t>žák </a:t>
            </a:r>
            <a:r>
              <a:rPr lang="cs-CZ" dirty="0" smtClean="0"/>
              <a:t>a </a:t>
            </a:r>
            <a:r>
              <a:rPr lang="cs-CZ" dirty="0"/>
              <a:t>po dobu konání zkoušek bude dodržen totožný zasedací pořádek. </a:t>
            </a:r>
          </a:p>
          <a:p>
            <a:pPr algn="just"/>
            <a:r>
              <a:rPr lang="cs-CZ" dirty="0" smtClean="0"/>
              <a:t>Žáci </a:t>
            </a:r>
            <a:r>
              <a:rPr lang="cs-CZ" dirty="0"/>
              <a:t>z rizikových skupin budou v místnosti, kde probíhá zkouška, rozsazeni přednostně na místa nejdále od dveří a pokud možno u oken. </a:t>
            </a:r>
          </a:p>
          <a:p>
            <a:pPr algn="just"/>
            <a:r>
              <a:rPr lang="cs-CZ" dirty="0" smtClean="0"/>
              <a:t>Po </a:t>
            </a:r>
            <a:r>
              <a:rPr lang="cs-CZ" dirty="0"/>
              <a:t>dobu, kdy jsou žáci usazeni v lavicích, nemusí mít nasazenou roušku; po tuto dobu nemusí mít roušku nasazenou ani přítomný pedagog. </a:t>
            </a:r>
            <a:r>
              <a:rPr lang="cs-CZ" dirty="0" smtClean="0"/>
              <a:t>Při </a:t>
            </a:r>
            <a:r>
              <a:rPr lang="cs-CZ" dirty="0"/>
              <a:t>sejmutí roušky si každý </a:t>
            </a:r>
            <a:r>
              <a:rPr lang="cs-CZ" dirty="0" smtClean="0"/>
              <a:t>ukládá </a:t>
            </a:r>
            <a:r>
              <a:rPr lang="cs-CZ" dirty="0"/>
              <a:t>svou roušku do sáčku. </a:t>
            </a:r>
          </a:p>
          <a:p>
            <a:pPr algn="just"/>
            <a:r>
              <a:rPr lang="cs-CZ" dirty="0" smtClean="0"/>
              <a:t>Rozmístění </a:t>
            </a:r>
            <a:r>
              <a:rPr lang="cs-CZ" dirty="0"/>
              <a:t>lavic ve </a:t>
            </a:r>
            <a:r>
              <a:rPr lang="cs-CZ" dirty="0" smtClean="0"/>
              <a:t>třídě umožní </a:t>
            </a:r>
            <a:r>
              <a:rPr lang="cs-CZ" dirty="0"/>
              <a:t>dodržet doporučený odstup mezi žáky – 2 m (nejméně 1,5 m) </a:t>
            </a:r>
            <a:r>
              <a:rPr lang="cs-CZ" dirty="0" smtClean="0"/>
              <a:t>.</a:t>
            </a:r>
            <a:endParaRPr lang="cs-CZ" dirty="0"/>
          </a:p>
          <a:p>
            <a:pPr algn="just"/>
            <a:r>
              <a:rPr lang="cs-CZ" dirty="0" smtClean="0"/>
              <a:t>Každá </a:t>
            </a:r>
            <a:r>
              <a:rPr lang="cs-CZ" dirty="0"/>
              <a:t>třída je před a po bloku testů vyvětrána. </a:t>
            </a:r>
          </a:p>
          <a:p>
            <a:endParaRPr lang="cs-CZ" dirty="0"/>
          </a:p>
          <a:p>
            <a:pPr marL="108000" indent="0">
              <a:buNone/>
            </a:pPr>
            <a:endParaRPr lang="cs-CZ" dirty="0"/>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69</a:t>
            </a:fld>
            <a:endParaRPr lang="cs-CZ" dirty="0"/>
          </a:p>
        </p:txBody>
      </p:sp>
    </p:spTree>
    <p:extLst>
      <p:ext uri="{BB962C8B-B14F-4D97-AF65-F5344CB8AC3E}">
        <p14:creationId xmlns:p14="http://schemas.microsoft.com/office/powerpoint/2010/main" val="66450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dirty="0"/>
              <a:t/>
            </a:r>
            <a:br>
              <a:rPr lang="cs-CZ" dirty="0"/>
            </a:br>
            <a:r>
              <a:rPr lang="cs-CZ" dirty="0"/>
              <a:t/>
            </a:r>
            <a:br>
              <a:rPr lang="cs-CZ" dirty="0"/>
            </a:br>
            <a:r>
              <a:rPr lang="cs-CZ" sz="3000" dirty="0" err="1"/>
              <a:t>Webinář</a:t>
            </a:r>
            <a:r>
              <a:rPr lang="cs-CZ" sz="3000" dirty="0"/>
              <a:t> pro ředitele škol a školských zařízení</a:t>
            </a:r>
            <a:br>
              <a:rPr lang="cs-CZ" sz="3000" dirty="0"/>
            </a:br>
            <a:r>
              <a:rPr lang="cs-CZ" sz="3000" b="1" dirty="0"/>
              <a:t>Scénář uvolňování opatření ve školství</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28993768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ústní zkoušky</a:t>
            </a:r>
            <a:r>
              <a:rPr lang="cs-CZ" dirty="0"/>
              <a:t/>
            </a:r>
            <a:br>
              <a:rPr lang="cs-CZ" dirty="0"/>
            </a:br>
            <a:endParaRPr lang="cs-CZ" dirty="0"/>
          </a:p>
        </p:txBody>
      </p:sp>
      <p:sp>
        <p:nvSpPr>
          <p:cNvPr id="3" name="Zástupný symbol pro obsah 2"/>
          <p:cNvSpPr>
            <a:spLocks noGrp="1"/>
          </p:cNvSpPr>
          <p:nvPr>
            <p:ph idx="1"/>
          </p:nvPr>
        </p:nvSpPr>
        <p:spPr>
          <a:xfrm>
            <a:off x="729600" y="1631291"/>
            <a:ext cx="10515600" cy="4742077"/>
          </a:xfrm>
        </p:spPr>
        <p:txBody>
          <a:bodyPr/>
          <a:lstStyle/>
          <a:p>
            <a:pPr algn="just"/>
            <a:r>
              <a:rPr lang="cs-CZ" dirty="0" smtClean="0"/>
              <a:t>Maximální </a:t>
            </a:r>
            <a:r>
              <a:rPr lang="cs-CZ" dirty="0"/>
              <a:t>počet osob ve třídě je 15. </a:t>
            </a:r>
            <a:r>
              <a:rPr lang="cs-CZ" dirty="0" smtClean="0"/>
              <a:t>Přítomni jsou členové </a:t>
            </a:r>
            <a:r>
              <a:rPr lang="cs-CZ" dirty="0"/>
              <a:t>zkušební komise, zkoušený žák a připravující se žák. </a:t>
            </a:r>
            <a:endParaRPr lang="cs-CZ" dirty="0" smtClean="0"/>
          </a:p>
          <a:p>
            <a:pPr algn="just"/>
            <a:r>
              <a:rPr lang="cs-CZ" dirty="0" smtClean="0"/>
              <a:t>Přítomni mohou </a:t>
            </a:r>
            <a:r>
              <a:rPr lang="cs-CZ" dirty="0"/>
              <a:t>být </a:t>
            </a:r>
            <a:r>
              <a:rPr lang="cs-CZ" dirty="0" smtClean="0"/>
              <a:t>v </a:t>
            </a:r>
            <a:r>
              <a:rPr lang="cs-CZ" dirty="0"/>
              <a:t>rámci zásady veřejnosti </a:t>
            </a:r>
            <a:r>
              <a:rPr lang="cs-CZ" dirty="0" smtClean="0"/>
              <a:t>další osoby, </a:t>
            </a:r>
            <a:r>
              <a:rPr lang="cs-CZ" dirty="0"/>
              <a:t>nejvýše však do počtu 15 osob. Prostor pro účast veřejnosti </a:t>
            </a:r>
            <a:r>
              <a:rPr lang="cs-CZ" dirty="0" smtClean="0"/>
              <a:t>je vymezen v 2 m odstupu.</a:t>
            </a:r>
            <a:endParaRPr lang="cs-CZ" dirty="0"/>
          </a:p>
          <a:p>
            <a:pPr algn="just"/>
            <a:r>
              <a:rPr lang="cs-CZ" dirty="0" smtClean="0"/>
              <a:t>V </a:t>
            </a:r>
            <a:r>
              <a:rPr lang="cs-CZ" dirty="0"/>
              <a:t>průběhu ústní zkoušky konané </a:t>
            </a:r>
            <a:r>
              <a:rPr lang="cs-CZ" dirty="0" smtClean="0"/>
              <a:t>nemusí </a:t>
            </a:r>
            <a:r>
              <a:rPr lang="cs-CZ" dirty="0"/>
              <a:t>žáci ani členové zkušební komise či přítomní pedagogové nosit </a:t>
            </a:r>
            <a:r>
              <a:rPr lang="cs-CZ" dirty="0" smtClean="0"/>
              <a:t>roušku. Je </a:t>
            </a:r>
            <a:r>
              <a:rPr lang="cs-CZ" dirty="0"/>
              <a:t>vhodné zachovat rozestup 2 m (nejméně 1,5 m). </a:t>
            </a:r>
            <a:endParaRPr lang="cs-CZ" dirty="0" smtClean="0"/>
          </a:p>
          <a:p>
            <a:pPr algn="just"/>
            <a:r>
              <a:rPr lang="cs-CZ" dirty="0" smtClean="0"/>
              <a:t>Při volbě otázek je nutné dodržet zvýšený hygienický standard (např. rukavice). </a:t>
            </a:r>
          </a:p>
          <a:p>
            <a:pPr algn="just"/>
            <a:r>
              <a:rPr lang="cs-CZ" dirty="0" smtClean="0"/>
              <a:t>Během </a:t>
            </a:r>
            <a:r>
              <a:rPr lang="cs-CZ" dirty="0"/>
              <a:t>zkoušky používá žák vlastní psací potřeby. </a:t>
            </a:r>
            <a:r>
              <a:rPr lang="cs-CZ" dirty="0" smtClean="0"/>
              <a:t> V </a:t>
            </a:r>
            <a:r>
              <a:rPr lang="cs-CZ" dirty="0"/>
              <a:t>případě nástrojů nebo předmětů, které používá větší počet osob, musí být prováděno čištění a ošetřování častěji než standardně, a to tak, aby nedošlo k jejich poškození. </a:t>
            </a:r>
          </a:p>
          <a:p>
            <a:pPr algn="just"/>
            <a:r>
              <a:rPr lang="cs-CZ" dirty="0" smtClean="0"/>
              <a:t>Každá </a:t>
            </a:r>
            <a:r>
              <a:rPr lang="cs-CZ" dirty="0"/>
              <a:t>třída je každou hodinu vyvětrána (minimálně po dobu 5 min) a povrchy lavic (stolů) a židlí jsou po výměně zkoušeného žáka ošetřeny dezinfekcí.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70</a:t>
            </a:fld>
            <a:endParaRPr lang="cs-CZ" dirty="0"/>
          </a:p>
        </p:txBody>
      </p:sp>
    </p:spTree>
    <p:extLst>
      <p:ext uri="{BB962C8B-B14F-4D97-AF65-F5344CB8AC3E}">
        <p14:creationId xmlns:p14="http://schemas.microsoft.com/office/powerpoint/2010/main" val="16513575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Pravidla pro ochranu zdraví – praktické zkoušky</a:t>
            </a:r>
            <a:r>
              <a:rPr lang="cs-CZ" dirty="0"/>
              <a:t/>
            </a:r>
            <a:br>
              <a:rPr lang="cs-CZ" dirty="0"/>
            </a:br>
            <a:endParaRPr lang="cs-CZ" dirty="0"/>
          </a:p>
        </p:txBody>
      </p:sp>
      <p:sp>
        <p:nvSpPr>
          <p:cNvPr id="3" name="Zástupný symbol pro obsah 2"/>
          <p:cNvSpPr>
            <a:spLocks noGrp="1"/>
          </p:cNvSpPr>
          <p:nvPr>
            <p:ph idx="1"/>
          </p:nvPr>
        </p:nvSpPr>
        <p:spPr>
          <a:xfrm>
            <a:off x="729600" y="1631291"/>
            <a:ext cx="10515600" cy="4742077"/>
          </a:xfrm>
        </p:spPr>
        <p:txBody>
          <a:bodyPr/>
          <a:lstStyle/>
          <a:p>
            <a:pPr algn="just"/>
            <a:r>
              <a:rPr lang="cs-CZ" dirty="0" smtClean="0"/>
              <a:t>Maximální </a:t>
            </a:r>
            <a:r>
              <a:rPr lang="cs-CZ" dirty="0"/>
              <a:t>počet osob ve skupině je 15. </a:t>
            </a:r>
            <a:r>
              <a:rPr lang="cs-CZ" dirty="0" smtClean="0"/>
              <a:t>Tento počet nicméně nebude stanoven mimořádným opatřením. Pokud nelze u praktické zkoušky postupovat jinak, je možné tento počet překročit</a:t>
            </a:r>
            <a:r>
              <a:rPr lang="cs-CZ" smtClean="0"/>
              <a:t>. </a:t>
            </a:r>
            <a:endParaRPr lang="cs-CZ" dirty="0"/>
          </a:p>
          <a:p>
            <a:pPr algn="just"/>
            <a:r>
              <a:rPr lang="cs-CZ" dirty="0" smtClean="0"/>
              <a:t>Pokud </a:t>
            </a:r>
            <a:r>
              <a:rPr lang="cs-CZ" dirty="0"/>
              <a:t>to charakter praktické zkoušky umožňuje, </a:t>
            </a:r>
            <a:r>
              <a:rPr lang="cs-CZ" dirty="0" smtClean="0"/>
              <a:t>při zachování rozestupu </a:t>
            </a:r>
            <a:r>
              <a:rPr lang="cs-CZ" dirty="0"/>
              <a:t>2 m (nejméně 1,5 m</a:t>
            </a:r>
            <a:r>
              <a:rPr lang="cs-CZ" dirty="0" smtClean="0"/>
              <a:t>) nemusí </a:t>
            </a:r>
            <a:r>
              <a:rPr lang="cs-CZ" dirty="0"/>
              <a:t>žáci ani pedagogové nosit roušku. Pokud dochází k bližšímu </a:t>
            </a:r>
            <a:r>
              <a:rPr lang="cs-CZ" dirty="0" smtClean="0"/>
              <a:t>kontaktu, </a:t>
            </a:r>
            <a:r>
              <a:rPr lang="cs-CZ" dirty="0"/>
              <a:t>musí se roušky nosit. Při sejmutí roušky si každý žák ukládá svou roušku do sáčku. </a:t>
            </a:r>
          </a:p>
          <a:p>
            <a:pPr algn="just"/>
            <a:r>
              <a:rPr lang="cs-CZ" dirty="0" smtClean="0"/>
              <a:t>Při </a:t>
            </a:r>
            <a:r>
              <a:rPr lang="cs-CZ" dirty="0"/>
              <a:t>praktických zkouškách maturitní zkoušky, závěrečné zkoušky či absolutoria se v souladu s § 74 odst. 5 </a:t>
            </a:r>
            <a:r>
              <a:rPr lang="cs-CZ" dirty="0" smtClean="0"/>
              <a:t>školského </a:t>
            </a:r>
            <a:r>
              <a:rPr lang="cs-CZ" dirty="0"/>
              <a:t>zákona z důvodu ochrany zdraví veřejnost nepřipouští. </a:t>
            </a:r>
          </a:p>
          <a:p>
            <a:pPr algn="just"/>
            <a:r>
              <a:rPr lang="cs-CZ" dirty="0" smtClean="0"/>
              <a:t>Při </a:t>
            </a:r>
            <a:r>
              <a:rPr lang="cs-CZ" dirty="0"/>
              <a:t>realizaci praktické zkoušky je nutné dodržovat také zvýšené hygienické podmínky aktuálně stanovené pro provoz jednotlivých pracovišť dle druhu vykonávané </a:t>
            </a:r>
            <a:r>
              <a:rPr lang="cs-CZ" dirty="0" smtClean="0"/>
              <a:t>činnosti. </a:t>
            </a:r>
            <a:endParaRPr lang="cs-CZ" dirty="0"/>
          </a:p>
          <a:p>
            <a:pPr algn="just"/>
            <a:r>
              <a:rPr lang="cs-CZ" dirty="0" smtClean="0"/>
              <a:t>Současně </a:t>
            </a:r>
            <a:r>
              <a:rPr lang="cs-CZ" dirty="0"/>
              <a:t>je potřeba dbát na to, aby mezi žáky navzájem a dalšími osobami účastnícími se praktické zkoušky docházelo ke kontrolovanému předávání nářadí, měřidel, materiálů a jiných nástrojů s možným využitím dezinfekce. </a:t>
            </a:r>
          </a:p>
          <a:p>
            <a:pPr algn="just"/>
            <a:r>
              <a:rPr lang="cs-CZ" dirty="0" smtClean="0"/>
              <a:t>Každá </a:t>
            </a:r>
            <a:r>
              <a:rPr lang="cs-CZ" dirty="0"/>
              <a:t>místnost je pravidelně vyvětrána (minimálně po dobu 5 min) a povrchy stolů a židlí jsou po výměně zkoušeného žáka ošetřeny dezinfekcí.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71</a:t>
            </a:fld>
            <a:endParaRPr lang="cs-CZ" dirty="0"/>
          </a:p>
        </p:txBody>
      </p:sp>
    </p:spTree>
    <p:extLst>
      <p:ext uri="{BB962C8B-B14F-4D97-AF65-F5344CB8AC3E}">
        <p14:creationId xmlns:p14="http://schemas.microsoft.com/office/powerpoint/2010/main" val="30992975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6448" y="2106433"/>
            <a:ext cx="10838169" cy="622138"/>
          </a:xfrm>
        </p:spPr>
        <p:txBody>
          <a:bodyPr>
            <a:normAutofit fontScale="90000"/>
          </a:bodyPr>
          <a:lstStyle/>
          <a:p>
            <a:pPr algn="ctr"/>
            <a:r>
              <a:rPr lang="cs-CZ" sz="4800" dirty="0" smtClean="0"/>
              <a:t>Děkujeme vám za pozornost</a:t>
            </a:r>
            <a:r>
              <a:rPr lang="cs-CZ" dirty="0"/>
              <a:t/>
            </a:r>
            <a:br>
              <a:rPr lang="cs-CZ" dirty="0"/>
            </a:b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72</a:t>
            </a:fld>
            <a:endParaRPr lang="cs-CZ" dirty="0"/>
          </a:p>
        </p:txBody>
      </p:sp>
    </p:spTree>
    <p:extLst>
      <p:ext uri="{BB962C8B-B14F-4D97-AF65-F5344CB8AC3E}">
        <p14:creationId xmlns:p14="http://schemas.microsoft.com/office/powerpoint/2010/main" val="1268518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Činnosti, které lze vykonávat ve </a:t>
            </a:r>
            <a:r>
              <a:rPr lang="cs-CZ" b="1" dirty="0"/>
              <a:t>středních školách </a:t>
            </a:r>
            <a:r>
              <a:rPr lang="cs-CZ" dirty="0"/>
              <a:t> </a:t>
            </a:r>
            <a:r>
              <a:rPr lang="cs-CZ" dirty="0" smtClean="0"/>
              <a:t>v </a:t>
            </a:r>
            <a:r>
              <a:rPr lang="cs-CZ" dirty="0"/>
              <a:t>období od pondělí 11. </a:t>
            </a:r>
            <a:r>
              <a:rPr lang="cs-CZ" dirty="0" smtClean="0"/>
              <a:t>května</a:t>
            </a:r>
            <a:endParaRPr lang="cs-CZ" strike="sngStrike" dirty="0">
              <a:solidFill>
                <a:srgbClr val="FF0000"/>
              </a:solidFill>
              <a:highlight>
                <a:srgbClr val="FFFF00"/>
              </a:highlight>
            </a:endParaRPr>
          </a:p>
        </p:txBody>
      </p:sp>
      <p:sp>
        <p:nvSpPr>
          <p:cNvPr id="3" name="Zástupný symbol pro obsah 2"/>
          <p:cNvSpPr>
            <a:spLocks noGrp="1"/>
          </p:cNvSpPr>
          <p:nvPr>
            <p:ph idx="1"/>
          </p:nvPr>
        </p:nvSpPr>
        <p:spPr/>
        <p:txBody>
          <a:bodyPr/>
          <a:lstStyle/>
          <a:p>
            <a:pPr algn="just"/>
            <a:r>
              <a:rPr lang="cs-CZ" sz="2400" dirty="0"/>
              <a:t>Od pondělí 11. května 2020 je možná dobrovolná účast žáků závěrečných ročníků středních škol, a to zejména za účelem přípravy na maturitní zkoušky nebo závěrečné zkoušky, včetně možnosti realizace praktického vyučování zejména na školních pracovištích.</a:t>
            </a:r>
          </a:p>
          <a:p>
            <a:pPr algn="just"/>
            <a:r>
              <a:rPr lang="cs-CZ" sz="2400" dirty="0"/>
              <a:t>Dále </a:t>
            </a:r>
            <a:r>
              <a:rPr lang="cs-CZ" sz="2400" dirty="0" smtClean="0"/>
              <a:t>se může realizovat </a:t>
            </a:r>
            <a:r>
              <a:rPr lang="cs-CZ" sz="2400" dirty="0"/>
              <a:t>praktická výuka (například jízdy) žáků posledních ročníků v oborech vzdělání, které obsahují i povinnou přípravu za účelem získání řidičských oprávnění nebo výuka žáků posledních ročníků</a:t>
            </a:r>
            <a:r>
              <a:rPr lang="cs-CZ" sz="2400" b="1" dirty="0"/>
              <a:t> </a:t>
            </a:r>
            <a:r>
              <a:rPr lang="cs-CZ" sz="2400" dirty="0"/>
              <a:t>za účelem získání svářečských oprávnění.</a:t>
            </a:r>
          </a:p>
          <a:p>
            <a:r>
              <a:rPr lang="cs-CZ" sz="2400" dirty="0"/>
              <a:t>V termínu před 1. červnem 2020 lze konat i maturitní práci a její obhajobu před zkušební komisí a praktickou zkoušku (platí pro ZZ a MZ). U těchto částí zkoušky může ředitel školy stanovit náhradní způsob jejího konání a hodnocení.</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8</a:t>
            </a:fld>
            <a:endParaRPr lang="cs-CZ" dirty="0"/>
          </a:p>
        </p:txBody>
      </p:sp>
    </p:spTree>
    <p:extLst>
      <p:ext uri="{BB962C8B-B14F-4D97-AF65-F5344CB8AC3E}">
        <p14:creationId xmlns:p14="http://schemas.microsoft.com/office/powerpoint/2010/main" val="2287474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Činnosti, které lze vykonávat ve </a:t>
            </a:r>
            <a:r>
              <a:rPr lang="cs-CZ" b="1" dirty="0"/>
              <a:t>středních školách </a:t>
            </a:r>
            <a:r>
              <a:rPr lang="cs-CZ" dirty="0"/>
              <a:t> </a:t>
            </a:r>
            <a:r>
              <a:rPr lang="cs-CZ" dirty="0" smtClean="0"/>
              <a:t>v </a:t>
            </a:r>
            <a:r>
              <a:rPr lang="cs-CZ" dirty="0"/>
              <a:t>období od pondělí 11. </a:t>
            </a:r>
            <a:r>
              <a:rPr lang="cs-CZ" dirty="0" smtClean="0"/>
              <a:t>května</a:t>
            </a:r>
            <a:endParaRPr lang="cs-CZ" strike="sngStrike" dirty="0">
              <a:solidFill>
                <a:srgbClr val="FF0000"/>
              </a:solidFill>
              <a:highlight>
                <a:srgbClr val="FFFF00"/>
              </a:highlight>
            </a:endParaRPr>
          </a:p>
        </p:txBody>
      </p:sp>
      <p:sp>
        <p:nvSpPr>
          <p:cNvPr id="3" name="Zástupný symbol pro obsah 2"/>
          <p:cNvSpPr>
            <a:spLocks noGrp="1"/>
          </p:cNvSpPr>
          <p:nvPr>
            <p:ph idx="1"/>
          </p:nvPr>
        </p:nvSpPr>
        <p:spPr/>
        <p:txBody>
          <a:bodyPr/>
          <a:lstStyle/>
          <a:p>
            <a:r>
              <a:rPr lang="cs-CZ" sz="2400" dirty="0"/>
              <a:t>Pro žáky nižších ročníků než závěrečných se organizuje vzdělávání „na dálku.“</a:t>
            </a:r>
          </a:p>
          <a:p>
            <a:pPr marL="108000" indent="0" algn="just">
              <a:buNone/>
            </a:pPr>
            <a:endParaRPr lang="cs-CZ" sz="2400" b="1" dirty="0"/>
          </a:p>
          <a:p>
            <a:pPr marL="108000" indent="0" algn="just">
              <a:buNone/>
            </a:pPr>
            <a:r>
              <a:rPr lang="cs-CZ" sz="2400" b="1" dirty="0"/>
              <a:t>Nově od pondělí 25. května 2020 bude možná účast:</a:t>
            </a:r>
          </a:p>
          <a:p>
            <a:pPr lvl="0" fontAlgn="auto" hangingPunct="0"/>
            <a:r>
              <a:rPr lang="cs-CZ" sz="2400" dirty="0"/>
              <a:t>žáků za účelem jejich hodnocení zkouškou nebo komisionálním přezkoušením stanovenými právními předpisy nebo zkouškou vyplývající z individuálního vzdělávacího plánu podle školského zákona, </a:t>
            </a:r>
            <a:r>
              <a:rPr lang="cs-CZ" sz="2400" dirty="0" smtClean="0"/>
              <a:t>přičemž v místnosti může být nejvýše 15 osob.</a:t>
            </a:r>
            <a:endParaRPr lang="cs-CZ" sz="24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9</a:t>
            </a:fld>
            <a:endParaRPr lang="cs-CZ" dirty="0"/>
          </a:p>
        </p:txBody>
      </p:sp>
    </p:spTree>
    <p:extLst>
      <p:ext uri="{BB962C8B-B14F-4D97-AF65-F5344CB8AC3E}">
        <p14:creationId xmlns:p14="http://schemas.microsoft.com/office/powerpoint/2010/main" val="1657648223"/>
      </p:ext>
    </p:extLst>
  </p:cSld>
  <p:clrMapOvr>
    <a:masterClrMapping/>
  </p:clrMapOvr>
</p:sld>
</file>

<file path=ppt/theme/theme1.xml><?xml version="1.0" encoding="utf-8"?>
<a:theme xmlns:a="http://schemas.openxmlformats.org/drawingml/2006/main" name="Vlastní návrh">
  <a:themeElements>
    <a:clrScheme name="Vlastní 1">
      <a:dk1>
        <a:sysClr val="windowText" lastClr="000000"/>
      </a:dk1>
      <a:lt1>
        <a:sysClr val="window" lastClr="FFFFFF"/>
      </a:lt1>
      <a:dk2>
        <a:srgbClr val="44546A"/>
      </a:dk2>
      <a:lt2>
        <a:srgbClr val="E7E6E6"/>
      </a:lt2>
      <a:accent1>
        <a:srgbClr val="428D96"/>
      </a:accent1>
      <a:accent2>
        <a:srgbClr val="CFDBDD"/>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4772</TotalTime>
  <Words>5284</Words>
  <Application>Microsoft Office PowerPoint</Application>
  <PresentationFormat>Širokoúhlá obrazovka</PresentationFormat>
  <Paragraphs>515</Paragraphs>
  <Slides>72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72</vt:i4>
      </vt:variant>
    </vt:vector>
  </HeadingPairs>
  <TitlesOfParts>
    <vt:vector size="79" baseType="lpstr">
      <vt:lpstr>Arial</vt:lpstr>
      <vt:lpstr>Calibri</vt:lpstr>
      <vt:lpstr>Calibri Light</vt:lpstr>
      <vt:lpstr>Symbol</vt:lpstr>
      <vt:lpstr>Times New Roman</vt:lpstr>
      <vt:lpstr>Wingdings</vt:lpstr>
      <vt:lpstr>Vlastní návrh</vt:lpstr>
      <vt:lpstr>  Webinář pro ředitele škol 2. vlna (květen 2020)</vt:lpstr>
      <vt:lpstr>Prezentace aplikace PowerPoint</vt:lpstr>
      <vt:lpstr>Prezentace aplikace PowerPoint</vt:lpstr>
      <vt:lpstr>Prezentace aplikace PowerPoint</vt:lpstr>
      <vt:lpstr>Prezentace aplikace PowerPoint</vt:lpstr>
      <vt:lpstr>Prezentace aplikace PowerPoint</vt:lpstr>
      <vt:lpstr>  Webinář pro ředitele škol a školských zařízení Scénář uvolňování opatření ve školství</vt:lpstr>
      <vt:lpstr>Činnosti, které lze vykonávat ve středních školách  v období od pondělí 11. května</vt:lpstr>
      <vt:lpstr>Činnosti, které lze vykonávat ve středních školách  v období od pondělí 11. května</vt:lpstr>
      <vt:lpstr>Činnosti, které lze vykonávat ve konzervatořích v období od pondělí 11. května do pátku 29. května</vt:lpstr>
      <vt:lpstr>Činnosti, které lze vykonávat ve vyšších odborných školách  v období od pondělí 11. května</vt:lpstr>
      <vt:lpstr>  Webinář pro ředitele škol a školských zařízení hodnocení ve středních školách a konzervatořích</vt:lpstr>
      <vt:lpstr>Vyhláška č. 211/2020 Sb., o hodnocení výsledků vzdělávání žáků ve druhém pololetí školního roku 2019/2020</vt:lpstr>
      <vt:lpstr>Podklady pro hodnocení</vt:lpstr>
      <vt:lpstr>Podklady pro hodnocení – uznání a započítání pracovní povinnosti nebo dobrovolné pomoci</vt:lpstr>
      <vt:lpstr>Hodnocení žáků posledních ročníků konajících závěrečnou zkoušku nebo přihlášených k maturitní zkoušce</vt:lpstr>
      <vt:lpstr>Komisionální zkouška</vt:lpstr>
      <vt:lpstr>  Webinář pro ředitele škol a školských zařízení přijímací řízení na střední školy 2019/2020</vt:lpstr>
      <vt:lpstr>Zvláštní právní úprava 2020</vt:lpstr>
      <vt:lpstr>Kritéria Přijímacího řízení</vt:lpstr>
      <vt:lpstr>Prezentace aplikace PowerPoint</vt:lpstr>
      <vt:lpstr>Místo konání přijímací zkoušky</vt:lpstr>
      <vt:lpstr>Zasílání pozvánek k přijímací zkoušce</vt:lpstr>
      <vt:lpstr>Obsah pozvánky</vt:lpstr>
      <vt:lpstr>Průběh přijímací zkoušky</vt:lpstr>
      <vt:lpstr>Vyhodnocení přijímací zkoušky</vt:lpstr>
      <vt:lpstr>Odevzdání zápisového lístku</vt:lpstr>
      <vt:lpstr>Žádost o nové rozhodnutí</vt:lpstr>
      <vt:lpstr>Náhradní termíny</vt:lpstr>
      <vt:lpstr>  Webinář pro ředitele škol a školských zařízení maturitní zkoušky 2019/2020</vt:lpstr>
      <vt:lpstr>Prezentace aplikace PowerPoint</vt:lpstr>
      <vt:lpstr>kromě dvou výjimek: maturitní práce a její obhajoby před zkušební komisí a praktické zkoušky</vt:lpstr>
      <vt:lpstr>Podmínky pro připuštění k maturitní zkoušce</vt:lpstr>
      <vt:lpstr>Kritéria hodnocení společné části maturitní zkoušky</vt:lpstr>
      <vt:lpstr>Kritéria hodnocení profilové části maturitní zkoušky</vt:lpstr>
      <vt:lpstr>Zkušební maturitní komise</vt:lpstr>
      <vt:lpstr>Zkušební maturitní komise</vt:lpstr>
      <vt:lpstr>Zkušební maturitní komise</vt:lpstr>
      <vt:lpstr> Koordinace termínů ústních zkoušek společné a profilové části maturitních zkoušek</vt:lpstr>
      <vt:lpstr> Seznámení žáka s přiznaným uzpůsobením podmínek konání maturitní zkoušky</vt:lpstr>
      <vt:lpstr> Konání maturitní práce a její obhajoby a praktické zkoušky</vt:lpstr>
      <vt:lpstr> Seznámení žáka s termínem a místem konání zkoušek maturitních zkoušek</vt:lpstr>
      <vt:lpstr> Volno k přípravě na konání zkoušky - „svatý týden“</vt:lpstr>
      <vt:lpstr>Sdělení termínů zahájení ústních zkoušek z českého jazyka a literatury a cizího jazyka Centru</vt:lpstr>
      <vt:lpstr> </vt:lpstr>
      <vt:lpstr> Zpřístupnění výsledků didaktických testů ze strany Centra řediteli školy</vt:lpstr>
      <vt:lpstr> Ústní zkoušky společné a profilové části maturitní zkoušky</vt:lpstr>
      <vt:lpstr> </vt:lpstr>
      <vt:lpstr> Podání žádostí o přezkoumání výsledku nebo průběhu maturitní zkoušky </vt:lpstr>
      <vt:lpstr>  Webinář pro ředitele škol a školských zařízení závěrečné zkoušky 2019/2020</vt:lpstr>
      <vt:lpstr>Ukončování vzdělání ve středních školách Závěrečnou zkouškou </vt:lpstr>
      <vt:lpstr>Ukončování vzdělání ve středních školách Závěrečnou zkouškou </vt:lpstr>
      <vt:lpstr>Ukončování vzdělání ve středních školách Závěrečnou zkouškou</vt:lpstr>
      <vt:lpstr>  Webinář pro ředitele škol a školských zařízení zvláštní pravidla ve vyšších odborných školách 2019/2020</vt:lpstr>
      <vt:lpstr>Zvláštní pravidla vzdělání ve vyšších odborných školách ve školním roce 2019/2020</vt:lpstr>
      <vt:lpstr>Zvláštní pravidla vzdělání ve vyšších odborných školách ve školním roce 2019/2020</vt:lpstr>
      <vt:lpstr>  Webinář pro ředitele škol a školských zařízení absolutoria ve vyšších odborných školách  a v konzervatořích 2019/2020</vt:lpstr>
      <vt:lpstr>ukončování vzdělání ve vyšších odborných školách absolutoriem</vt:lpstr>
      <vt:lpstr>Ukončování vzdělání v konzervatořích Absolutoriem</vt:lpstr>
      <vt:lpstr>  Webinář pro ředitele škol a školských zařízení  Ochrana zdraví na středních školách, konzervatořích a vyšších odborných školách  v PRŮBĚHU PŘIJÍMACÍCH ZKOUŠEK, MATURITNÍCH ZKOUŠEK, ZÁVĚREČNÝCH ZKOUŠEK A ABSOLUTORIÍ</vt:lpstr>
      <vt:lpstr>Ochrana zdraví na středních školách, konzervatořích a vyšších odborných školách v   PRŮBĚHU PŘIJÍMACÍCH ZKOUŠEK, MATURITNÍCH ZKOUŠEK, ZÁVĚREČNÝCH ZKOUŠEK A ABSOLUTORIÍ  </vt:lpstr>
      <vt:lpstr>Rizikové faktory rizikových skupin osob </vt:lpstr>
      <vt:lpstr>Co dělat v případech, kdy žák patří do rizikové skupiny </vt:lpstr>
      <vt:lpstr>Co dělat v případech, kdy se u žáka objeví příznaky infekce dýchacích cest </vt:lpstr>
      <vt:lpstr>Co dělat v případech, kdy zaměstnanec školy patří do rizikové skupiny </vt:lpstr>
      <vt:lpstr>Pravidla pro ochranu zdraví -  před vstupem do školy </vt:lpstr>
      <vt:lpstr>Pravidla pro ochranu zdraví - při vstupu do školy </vt:lpstr>
      <vt:lpstr>Pravidla pro ochranu zdraví – v budově školy </vt:lpstr>
      <vt:lpstr>Pravidla pro ochranu zdraví – písemné zkoušky a didaktické testy </vt:lpstr>
      <vt:lpstr>Pravidla pro ochranu zdraví – ústní zkoušky </vt:lpstr>
      <vt:lpstr>Pravidla pro ochranu zdraví – praktické zkoušky </vt:lpstr>
      <vt:lpstr>Děkujeme vám za pozornost </vt:lpstr>
    </vt:vector>
  </TitlesOfParts>
  <Company>Ministerstvo školství, mládeže a tělovýchovy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Změny financování regionálního školství</dc:title>
  <dc:creator>Matušková Zuzana</dc:creator>
  <cp:lastModifiedBy>Bannert Petr</cp:lastModifiedBy>
  <cp:revision>521</cp:revision>
  <cp:lastPrinted>2019-05-15T06:21:40Z</cp:lastPrinted>
  <dcterms:created xsi:type="dcterms:W3CDTF">2019-01-09T13:02:45Z</dcterms:created>
  <dcterms:modified xsi:type="dcterms:W3CDTF">2020-05-18T07:46:03Z</dcterms:modified>
</cp:coreProperties>
</file>