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8"/>
  </p:notesMasterIdLst>
  <p:handoutMasterIdLst>
    <p:handoutMasterId r:id="rId19"/>
  </p:handoutMasterIdLst>
  <p:sldIdLst>
    <p:sldId id="256" r:id="rId2"/>
    <p:sldId id="257" r:id="rId3"/>
    <p:sldId id="267" r:id="rId4"/>
    <p:sldId id="266" r:id="rId5"/>
    <p:sldId id="268" r:id="rId6"/>
    <p:sldId id="269" r:id="rId7"/>
    <p:sldId id="270" r:id="rId8"/>
    <p:sldId id="271" r:id="rId9"/>
    <p:sldId id="272" r:id="rId10"/>
    <p:sldId id="258" r:id="rId11"/>
    <p:sldId id="273" r:id="rId12"/>
    <p:sldId id="274" r:id="rId13"/>
    <p:sldId id="275" r:id="rId14"/>
    <p:sldId id="263" r:id="rId15"/>
    <p:sldId id="276" r:id="rId16"/>
    <p:sldId id="265" r:id="rId1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1" d="100"/>
          <a:sy n="91" d="100"/>
        </p:scale>
        <p:origin x="78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Lenka\Downloads\Analytics%20clanky.rvp.cz%20P&#345;ehled%20publika%2020090107-20120106.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cs-CZ"/>
              <a:t>Roční</a:t>
            </a:r>
            <a:r>
              <a:rPr lang="cs-CZ" baseline="0"/>
              <a:t> návštěvnost RVP.CZ dle vybraných modulů</a:t>
            </a:r>
            <a:endParaRPr lang="cs-CZ"/>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cs-CZ"/>
        </a:p>
      </c:txPr>
    </c:title>
    <c:autoTitleDeleted val="0"/>
    <c:plotArea>
      <c:layout/>
      <c:barChart>
        <c:barDir val="bar"/>
        <c:grouping val="stacked"/>
        <c:varyColors val="0"/>
        <c:ser>
          <c:idx val="0"/>
          <c:order val="0"/>
          <c:tx>
            <c:strRef>
              <c:f>List7!$B$1</c:f>
              <c:strCache>
                <c:ptCount val="1"/>
                <c:pt idx="0">
                  <c:v>Články</c:v>
                </c:pt>
              </c:strCache>
            </c:strRef>
          </c:tx>
          <c:spPr>
            <a:solidFill>
              <a:schemeClr val="accent1"/>
            </a:solidFill>
            <a:ln>
              <a:noFill/>
            </a:ln>
            <a:effectLst/>
          </c:spPr>
          <c:invertIfNegative val="0"/>
          <c:cat>
            <c:strRef>
              <c:f>List7!$A$2:$A$12</c:f>
              <c:strCache>
                <c:ptCount val="11"/>
                <c:pt idx="0">
                  <c:v>7. 1. 2009 – 6. 1. 2010</c:v>
                </c:pt>
                <c:pt idx="1">
                  <c:v>7. 1. 2010 – 6. 1. 2011</c:v>
                </c:pt>
                <c:pt idx="2">
                  <c:v>7. 1. 2011 – 6. 1. 2012</c:v>
                </c:pt>
                <c:pt idx="3">
                  <c:v>7. 1. 2012 – 6. 1. 2013</c:v>
                </c:pt>
                <c:pt idx="4">
                  <c:v>7. 1. 2013 – 6. 1. 2014</c:v>
                </c:pt>
                <c:pt idx="5">
                  <c:v>7. 1. 2014 – 6. 1. 2015</c:v>
                </c:pt>
                <c:pt idx="6">
                  <c:v>7. 1. 2015 – 6. 1. 2016</c:v>
                </c:pt>
                <c:pt idx="7">
                  <c:v>7. 1. 2016 – 6. 1. 2017</c:v>
                </c:pt>
                <c:pt idx="8">
                  <c:v>7. 1. 2017 – 6. 1. 2018</c:v>
                </c:pt>
                <c:pt idx="9">
                  <c:v>7. 1. 2018 – 6. 1. 2019</c:v>
                </c:pt>
                <c:pt idx="10">
                  <c:v>7. 1. 2019 – 6. 1. 2020</c:v>
                </c:pt>
              </c:strCache>
            </c:strRef>
          </c:cat>
          <c:val>
            <c:numRef>
              <c:f>List7!$B$2:$B$12</c:f>
              <c:numCache>
                <c:formatCode>General</c:formatCode>
                <c:ptCount val="11"/>
                <c:pt idx="0">
                  <c:v>105439</c:v>
                </c:pt>
                <c:pt idx="1">
                  <c:v>645955</c:v>
                </c:pt>
                <c:pt idx="2">
                  <c:v>818201</c:v>
                </c:pt>
                <c:pt idx="3">
                  <c:v>1036855</c:v>
                </c:pt>
                <c:pt idx="4">
                  <c:v>1154923</c:v>
                </c:pt>
                <c:pt idx="5">
                  <c:v>1145397</c:v>
                </c:pt>
                <c:pt idx="6">
                  <c:v>1211251</c:v>
                </c:pt>
                <c:pt idx="7">
                  <c:v>1142934</c:v>
                </c:pt>
                <c:pt idx="8">
                  <c:v>1159450</c:v>
                </c:pt>
                <c:pt idx="9">
                  <c:v>1145026</c:v>
                </c:pt>
                <c:pt idx="10">
                  <c:v>1152720</c:v>
                </c:pt>
              </c:numCache>
            </c:numRef>
          </c:val>
          <c:extLst>
            <c:ext xmlns:c16="http://schemas.microsoft.com/office/drawing/2014/chart" uri="{C3380CC4-5D6E-409C-BE32-E72D297353CC}">
              <c16:uniqueId val="{00000000-81C4-4870-8154-6049A06547AA}"/>
            </c:ext>
          </c:extLst>
        </c:ser>
        <c:ser>
          <c:idx val="1"/>
          <c:order val="1"/>
          <c:tx>
            <c:strRef>
              <c:f>List7!$C$1</c:f>
              <c:strCache>
                <c:ptCount val="1"/>
                <c:pt idx="0">
                  <c:v>DUM</c:v>
                </c:pt>
              </c:strCache>
            </c:strRef>
          </c:tx>
          <c:spPr>
            <a:solidFill>
              <a:schemeClr val="accent2"/>
            </a:solidFill>
            <a:ln>
              <a:noFill/>
            </a:ln>
            <a:effectLst/>
          </c:spPr>
          <c:invertIfNegative val="0"/>
          <c:cat>
            <c:strRef>
              <c:f>List7!$A$2:$A$12</c:f>
              <c:strCache>
                <c:ptCount val="11"/>
                <c:pt idx="0">
                  <c:v>7. 1. 2009 – 6. 1. 2010</c:v>
                </c:pt>
                <c:pt idx="1">
                  <c:v>7. 1. 2010 – 6. 1. 2011</c:v>
                </c:pt>
                <c:pt idx="2">
                  <c:v>7. 1. 2011 – 6. 1. 2012</c:v>
                </c:pt>
                <c:pt idx="3">
                  <c:v>7. 1. 2012 – 6. 1. 2013</c:v>
                </c:pt>
                <c:pt idx="4">
                  <c:v>7. 1. 2013 – 6. 1. 2014</c:v>
                </c:pt>
                <c:pt idx="5">
                  <c:v>7. 1. 2014 – 6. 1. 2015</c:v>
                </c:pt>
                <c:pt idx="6">
                  <c:v>7. 1. 2015 – 6. 1. 2016</c:v>
                </c:pt>
                <c:pt idx="7">
                  <c:v>7. 1. 2016 – 6. 1. 2017</c:v>
                </c:pt>
                <c:pt idx="8">
                  <c:v>7. 1. 2017 – 6. 1. 2018</c:v>
                </c:pt>
                <c:pt idx="9">
                  <c:v>7. 1. 2018 – 6. 1. 2019</c:v>
                </c:pt>
                <c:pt idx="10">
                  <c:v>7. 1. 2019 – 6. 1. 2020</c:v>
                </c:pt>
              </c:strCache>
            </c:strRef>
          </c:cat>
          <c:val>
            <c:numRef>
              <c:f>List7!$C$2:$C$12</c:f>
              <c:numCache>
                <c:formatCode>General</c:formatCode>
                <c:ptCount val="11"/>
                <c:pt idx="0">
                  <c:v>365409</c:v>
                </c:pt>
                <c:pt idx="1">
                  <c:v>661036</c:v>
                </c:pt>
                <c:pt idx="2">
                  <c:v>1114235</c:v>
                </c:pt>
                <c:pt idx="3">
                  <c:v>1477526</c:v>
                </c:pt>
                <c:pt idx="4">
                  <c:v>1442283</c:v>
                </c:pt>
                <c:pt idx="5">
                  <c:v>1233871</c:v>
                </c:pt>
                <c:pt idx="6">
                  <c:v>1132009</c:v>
                </c:pt>
                <c:pt idx="7">
                  <c:v>918495</c:v>
                </c:pt>
                <c:pt idx="8">
                  <c:v>890430</c:v>
                </c:pt>
                <c:pt idx="9">
                  <c:v>777646</c:v>
                </c:pt>
                <c:pt idx="10">
                  <c:v>746136</c:v>
                </c:pt>
              </c:numCache>
            </c:numRef>
          </c:val>
          <c:extLst>
            <c:ext xmlns:c16="http://schemas.microsoft.com/office/drawing/2014/chart" uri="{C3380CC4-5D6E-409C-BE32-E72D297353CC}">
              <c16:uniqueId val="{00000001-81C4-4870-8154-6049A06547AA}"/>
            </c:ext>
          </c:extLst>
        </c:ser>
        <c:ser>
          <c:idx val="2"/>
          <c:order val="2"/>
          <c:tx>
            <c:strRef>
              <c:f>List7!$D$1</c:f>
              <c:strCache>
                <c:ptCount val="1"/>
                <c:pt idx="0">
                  <c:v>Odkazy</c:v>
                </c:pt>
              </c:strCache>
            </c:strRef>
          </c:tx>
          <c:spPr>
            <a:solidFill>
              <a:schemeClr val="accent3"/>
            </a:solidFill>
            <a:ln>
              <a:noFill/>
            </a:ln>
            <a:effectLst/>
          </c:spPr>
          <c:invertIfNegative val="0"/>
          <c:cat>
            <c:strRef>
              <c:f>List7!$A$2:$A$12</c:f>
              <c:strCache>
                <c:ptCount val="11"/>
                <c:pt idx="0">
                  <c:v>7. 1. 2009 – 6. 1. 2010</c:v>
                </c:pt>
                <c:pt idx="1">
                  <c:v>7. 1. 2010 – 6. 1. 2011</c:v>
                </c:pt>
                <c:pt idx="2">
                  <c:v>7. 1. 2011 – 6. 1. 2012</c:v>
                </c:pt>
                <c:pt idx="3">
                  <c:v>7. 1. 2012 – 6. 1. 2013</c:v>
                </c:pt>
                <c:pt idx="4">
                  <c:v>7. 1. 2013 – 6. 1. 2014</c:v>
                </c:pt>
                <c:pt idx="5">
                  <c:v>7. 1. 2014 – 6. 1. 2015</c:v>
                </c:pt>
                <c:pt idx="6">
                  <c:v>7. 1. 2015 – 6. 1. 2016</c:v>
                </c:pt>
                <c:pt idx="7">
                  <c:v>7. 1. 2016 – 6. 1. 2017</c:v>
                </c:pt>
                <c:pt idx="8">
                  <c:v>7. 1. 2017 – 6. 1. 2018</c:v>
                </c:pt>
                <c:pt idx="9">
                  <c:v>7. 1. 2018 – 6. 1. 2019</c:v>
                </c:pt>
                <c:pt idx="10">
                  <c:v>7. 1. 2019 – 6. 1. 2020</c:v>
                </c:pt>
              </c:strCache>
            </c:strRef>
          </c:cat>
          <c:val>
            <c:numRef>
              <c:f>List7!$D$2:$D$12</c:f>
              <c:numCache>
                <c:formatCode>General</c:formatCode>
                <c:ptCount val="11"/>
                <c:pt idx="0">
                  <c:v>0</c:v>
                </c:pt>
                <c:pt idx="1">
                  <c:v>86421</c:v>
                </c:pt>
                <c:pt idx="2">
                  <c:v>193221</c:v>
                </c:pt>
                <c:pt idx="3">
                  <c:v>174441</c:v>
                </c:pt>
                <c:pt idx="4">
                  <c:v>145325</c:v>
                </c:pt>
                <c:pt idx="5">
                  <c:v>104701</c:v>
                </c:pt>
                <c:pt idx="6">
                  <c:v>91308</c:v>
                </c:pt>
                <c:pt idx="7">
                  <c:v>58079</c:v>
                </c:pt>
                <c:pt idx="8">
                  <c:v>41408</c:v>
                </c:pt>
                <c:pt idx="9">
                  <c:v>29249</c:v>
                </c:pt>
                <c:pt idx="10">
                  <c:v>27431</c:v>
                </c:pt>
              </c:numCache>
            </c:numRef>
          </c:val>
          <c:extLst>
            <c:ext xmlns:c16="http://schemas.microsoft.com/office/drawing/2014/chart" uri="{C3380CC4-5D6E-409C-BE32-E72D297353CC}">
              <c16:uniqueId val="{00000002-81C4-4870-8154-6049A06547AA}"/>
            </c:ext>
          </c:extLst>
        </c:ser>
        <c:ser>
          <c:idx val="3"/>
          <c:order val="3"/>
          <c:tx>
            <c:strRef>
              <c:f>List7!$E$1</c:f>
              <c:strCache>
                <c:ptCount val="1"/>
                <c:pt idx="0">
                  <c:v>AudioVideo</c:v>
                </c:pt>
              </c:strCache>
            </c:strRef>
          </c:tx>
          <c:spPr>
            <a:solidFill>
              <a:schemeClr val="accent4"/>
            </a:solidFill>
            <a:ln>
              <a:noFill/>
            </a:ln>
            <a:effectLst/>
          </c:spPr>
          <c:invertIfNegative val="0"/>
          <c:cat>
            <c:strRef>
              <c:f>List7!$A$2:$A$12</c:f>
              <c:strCache>
                <c:ptCount val="11"/>
                <c:pt idx="0">
                  <c:v>7. 1. 2009 – 6. 1. 2010</c:v>
                </c:pt>
                <c:pt idx="1">
                  <c:v>7. 1. 2010 – 6. 1. 2011</c:v>
                </c:pt>
                <c:pt idx="2">
                  <c:v>7. 1. 2011 – 6. 1. 2012</c:v>
                </c:pt>
                <c:pt idx="3">
                  <c:v>7. 1. 2012 – 6. 1. 2013</c:v>
                </c:pt>
                <c:pt idx="4">
                  <c:v>7. 1. 2013 – 6. 1. 2014</c:v>
                </c:pt>
                <c:pt idx="5">
                  <c:v>7. 1. 2014 – 6. 1. 2015</c:v>
                </c:pt>
                <c:pt idx="6">
                  <c:v>7. 1. 2015 – 6. 1. 2016</c:v>
                </c:pt>
                <c:pt idx="7">
                  <c:v>7. 1. 2016 – 6. 1. 2017</c:v>
                </c:pt>
                <c:pt idx="8">
                  <c:v>7. 1. 2017 – 6. 1. 2018</c:v>
                </c:pt>
                <c:pt idx="9">
                  <c:v>7. 1. 2018 – 6. 1. 2019</c:v>
                </c:pt>
                <c:pt idx="10">
                  <c:v>7. 1. 2019 – 6. 1. 2020</c:v>
                </c:pt>
              </c:strCache>
            </c:strRef>
          </c:cat>
          <c:val>
            <c:numRef>
              <c:f>List7!$E$2:$E$12</c:f>
              <c:numCache>
                <c:formatCode>General</c:formatCode>
                <c:ptCount val="11"/>
                <c:pt idx="0">
                  <c:v>0</c:v>
                </c:pt>
                <c:pt idx="1">
                  <c:v>0</c:v>
                </c:pt>
                <c:pt idx="2">
                  <c:v>1276</c:v>
                </c:pt>
                <c:pt idx="3">
                  <c:v>24893</c:v>
                </c:pt>
                <c:pt idx="4">
                  <c:v>23482</c:v>
                </c:pt>
                <c:pt idx="5">
                  <c:v>23670</c:v>
                </c:pt>
                <c:pt idx="6">
                  <c:v>25110</c:v>
                </c:pt>
                <c:pt idx="7">
                  <c:v>22292</c:v>
                </c:pt>
                <c:pt idx="8">
                  <c:v>20794</c:v>
                </c:pt>
                <c:pt idx="9">
                  <c:v>41369</c:v>
                </c:pt>
                <c:pt idx="10">
                  <c:v>58296</c:v>
                </c:pt>
              </c:numCache>
            </c:numRef>
          </c:val>
          <c:extLst>
            <c:ext xmlns:c16="http://schemas.microsoft.com/office/drawing/2014/chart" uri="{C3380CC4-5D6E-409C-BE32-E72D297353CC}">
              <c16:uniqueId val="{00000003-81C4-4870-8154-6049A06547AA}"/>
            </c:ext>
          </c:extLst>
        </c:ser>
        <c:ser>
          <c:idx val="4"/>
          <c:order val="4"/>
          <c:tx>
            <c:strRef>
              <c:f>List7!$F$1</c:f>
              <c:strCache>
                <c:ptCount val="1"/>
                <c:pt idx="0">
                  <c:v>E-learning</c:v>
                </c:pt>
              </c:strCache>
            </c:strRef>
          </c:tx>
          <c:spPr>
            <a:solidFill>
              <a:schemeClr val="accent5"/>
            </a:solidFill>
            <a:ln>
              <a:noFill/>
            </a:ln>
            <a:effectLst/>
          </c:spPr>
          <c:invertIfNegative val="0"/>
          <c:cat>
            <c:strRef>
              <c:f>List7!$A$2:$A$12</c:f>
              <c:strCache>
                <c:ptCount val="11"/>
                <c:pt idx="0">
                  <c:v>7. 1. 2009 – 6. 1. 2010</c:v>
                </c:pt>
                <c:pt idx="1">
                  <c:v>7. 1. 2010 – 6. 1. 2011</c:v>
                </c:pt>
                <c:pt idx="2">
                  <c:v>7. 1. 2011 – 6. 1. 2012</c:v>
                </c:pt>
                <c:pt idx="3">
                  <c:v>7. 1. 2012 – 6. 1. 2013</c:v>
                </c:pt>
                <c:pt idx="4">
                  <c:v>7. 1. 2013 – 6. 1. 2014</c:v>
                </c:pt>
                <c:pt idx="5">
                  <c:v>7. 1. 2014 – 6. 1. 2015</c:v>
                </c:pt>
                <c:pt idx="6">
                  <c:v>7. 1. 2015 – 6. 1. 2016</c:v>
                </c:pt>
                <c:pt idx="7">
                  <c:v>7. 1. 2016 – 6. 1. 2017</c:v>
                </c:pt>
                <c:pt idx="8">
                  <c:v>7. 1. 2017 – 6. 1. 2018</c:v>
                </c:pt>
                <c:pt idx="9">
                  <c:v>7. 1. 2018 – 6. 1. 2019</c:v>
                </c:pt>
                <c:pt idx="10">
                  <c:v>7. 1. 2019 – 6. 1. 2020</c:v>
                </c:pt>
              </c:strCache>
            </c:strRef>
          </c:cat>
          <c:val>
            <c:numRef>
              <c:f>List7!$F$2:$F$12</c:f>
              <c:numCache>
                <c:formatCode>General</c:formatCode>
                <c:ptCount val="11"/>
                <c:pt idx="0">
                  <c:v>5104</c:v>
                </c:pt>
                <c:pt idx="1">
                  <c:v>32327</c:v>
                </c:pt>
                <c:pt idx="2">
                  <c:v>80061</c:v>
                </c:pt>
                <c:pt idx="3">
                  <c:v>27763</c:v>
                </c:pt>
                <c:pt idx="4">
                  <c:v>22887</c:v>
                </c:pt>
                <c:pt idx="5">
                  <c:v>14033</c:v>
                </c:pt>
                <c:pt idx="6">
                  <c:v>10590</c:v>
                </c:pt>
                <c:pt idx="7">
                  <c:v>8306</c:v>
                </c:pt>
                <c:pt idx="8">
                  <c:v>6854</c:v>
                </c:pt>
                <c:pt idx="9">
                  <c:v>6172</c:v>
                </c:pt>
                <c:pt idx="10">
                  <c:v>6472</c:v>
                </c:pt>
              </c:numCache>
            </c:numRef>
          </c:val>
          <c:extLst>
            <c:ext xmlns:c16="http://schemas.microsoft.com/office/drawing/2014/chart" uri="{C3380CC4-5D6E-409C-BE32-E72D297353CC}">
              <c16:uniqueId val="{00000004-81C4-4870-8154-6049A06547AA}"/>
            </c:ext>
          </c:extLst>
        </c:ser>
        <c:ser>
          <c:idx val="5"/>
          <c:order val="5"/>
          <c:tx>
            <c:strRef>
              <c:f>List7!$G$1</c:f>
              <c:strCache>
                <c:ptCount val="1"/>
                <c:pt idx="0">
                  <c:v>Diskuze</c:v>
                </c:pt>
              </c:strCache>
            </c:strRef>
          </c:tx>
          <c:spPr>
            <a:solidFill>
              <a:schemeClr val="accent6"/>
            </a:solidFill>
            <a:ln>
              <a:noFill/>
            </a:ln>
            <a:effectLst/>
          </c:spPr>
          <c:invertIfNegative val="0"/>
          <c:cat>
            <c:strRef>
              <c:f>List7!$A$2:$A$12</c:f>
              <c:strCache>
                <c:ptCount val="11"/>
                <c:pt idx="0">
                  <c:v>7. 1. 2009 – 6. 1. 2010</c:v>
                </c:pt>
                <c:pt idx="1">
                  <c:v>7. 1. 2010 – 6. 1. 2011</c:v>
                </c:pt>
                <c:pt idx="2">
                  <c:v>7. 1. 2011 – 6. 1. 2012</c:v>
                </c:pt>
                <c:pt idx="3">
                  <c:v>7. 1. 2012 – 6. 1. 2013</c:v>
                </c:pt>
                <c:pt idx="4">
                  <c:v>7. 1. 2013 – 6. 1. 2014</c:v>
                </c:pt>
                <c:pt idx="5">
                  <c:v>7. 1. 2014 – 6. 1. 2015</c:v>
                </c:pt>
                <c:pt idx="6">
                  <c:v>7. 1. 2015 – 6. 1. 2016</c:v>
                </c:pt>
                <c:pt idx="7">
                  <c:v>7. 1. 2016 – 6. 1. 2017</c:v>
                </c:pt>
                <c:pt idx="8">
                  <c:v>7. 1. 2017 – 6. 1. 2018</c:v>
                </c:pt>
                <c:pt idx="9">
                  <c:v>7. 1. 2018 – 6. 1. 2019</c:v>
                </c:pt>
                <c:pt idx="10">
                  <c:v>7. 1. 2019 – 6. 1. 2020</c:v>
                </c:pt>
              </c:strCache>
            </c:strRef>
          </c:cat>
          <c:val>
            <c:numRef>
              <c:f>List7!$G$2:$G$12</c:f>
              <c:numCache>
                <c:formatCode>General</c:formatCode>
                <c:ptCount val="11"/>
                <c:pt idx="0">
                  <c:v>38862</c:v>
                </c:pt>
                <c:pt idx="1">
                  <c:v>134136</c:v>
                </c:pt>
                <c:pt idx="2">
                  <c:v>200827</c:v>
                </c:pt>
                <c:pt idx="3">
                  <c:v>208846</c:v>
                </c:pt>
                <c:pt idx="4">
                  <c:v>202477</c:v>
                </c:pt>
                <c:pt idx="5">
                  <c:v>182853</c:v>
                </c:pt>
                <c:pt idx="6">
                  <c:v>172546</c:v>
                </c:pt>
                <c:pt idx="7">
                  <c:v>154047</c:v>
                </c:pt>
                <c:pt idx="8">
                  <c:v>124064</c:v>
                </c:pt>
                <c:pt idx="9">
                  <c:v>111945</c:v>
                </c:pt>
                <c:pt idx="10">
                  <c:v>92754</c:v>
                </c:pt>
              </c:numCache>
            </c:numRef>
          </c:val>
          <c:extLst>
            <c:ext xmlns:c16="http://schemas.microsoft.com/office/drawing/2014/chart" uri="{C3380CC4-5D6E-409C-BE32-E72D297353CC}">
              <c16:uniqueId val="{00000005-81C4-4870-8154-6049A06547AA}"/>
            </c:ext>
          </c:extLst>
        </c:ser>
        <c:ser>
          <c:idx val="6"/>
          <c:order val="6"/>
          <c:tx>
            <c:strRef>
              <c:f>List7!$H$1</c:f>
              <c:strCache>
                <c:ptCount val="1"/>
                <c:pt idx="0">
                  <c:v>Digifolio</c:v>
                </c:pt>
              </c:strCache>
            </c:strRef>
          </c:tx>
          <c:spPr>
            <a:solidFill>
              <a:schemeClr val="accent1">
                <a:lumMod val="60000"/>
              </a:schemeClr>
            </a:solidFill>
            <a:ln>
              <a:noFill/>
            </a:ln>
            <a:effectLst/>
          </c:spPr>
          <c:invertIfNegative val="0"/>
          <c:cat>
            <c:strRef>
              <c:f>List7!$A$2:$A$12</c:f>
              <c:strCache>
                <c:ptCount val="11"/>
                <c:pt idx="0">
                  <c:v>7. 1. 2009 – 6. 1. 2010</c:v>
                </c:pt>
                <c:pt idx="1">
                  <c:v>7. 1. 2010 – 6. 1. 2011</c:v>
                </c:pt>
                <c:pt idx="2">
                  <c:v>7. 1. 2011 – 6. 1. 2012</c:v>
                </c:pt>
                <c:pt idx="3">
                  <c:v>7. 1. 2012 – 6. 1. 2013</c:v>
                </c:pt>
                <c:pt idx="4">
                  <c:v>7. 1. 2013 – 6. 1. 2014</c:v>
                </c:pt>
                <c:pt idx="5">
                  <c:v>7. 1. 2014 – 6. 1. 2015</c:v>
                </c:pt>
                <c:pt idx="6">
                  <c:v>7. 1. 2015 – 6. 1. 2016</c:v>
                </c:pt>
                <c:pt idx="7">
                  <c:v>7. 1. 2016 – 6. 1. 2017</c:v>
                </c:pt>
                <c:pt idx="8">
                  <c:v>7. 1. 2017 – 6. 1. 2018</c:v>
                </c:pt>
                <c:pt idx="9">
                  <c:v>7. 1. 2018 – 6. 1. 2019</c:v>
                </c:pt>
                <c:pt idx="10">
                  <c:v>7. 1. 2019 – 6. 1. 2020</c:v>
                </c:pt>
              </c:strCache>
            </c:strRef>
          </c:cat>
          <c:val>
            <c:numRef>
              <c:f>List7!$H$2:$H$12</c:f>
              <c:numCache>
                <c:formatCode>General</c:formatCode>
                <c:ptCount val="11"/>
                <c:pt idx="0">
                  <c:v>10040</c:v>
                </c:pt>
                <c:pt idx="1">
                  <c:v>68761</c:v>
                </c:pt>
                <c:pt idx="2">
                  <c:v>101922</c:v>
                </c:pt>
                <c:pt idx="3">
                  <c:v>84354</c:v>
                </c:pt>
                <c:pt idx="4">
                  <c:v>164325</c:v>
                </c:pt>
                <c:pt idx="5">
                  <c:v>106314</c:v>
                </c:pt>
                <c:pt idx="6">
                  <c:v>91834</c:v>
                </c:pt>
                <c:pt idx="7">
                  <c:v>193536</c:v>
                </c:pt>
                <c:pt idx="8">
                  <c:v>162867</c:v>
                </c:pt>
                <c:pt idx="9">
                  <c:v>172573</c:v>
                </c:pt>
                <c:pt idx="10">
                  <c:v>199075</c:v>
                </c:pt>
              </c:numCache>
            </c:numRef>
          </c:val>
          <c:extLst>
            <c:ext xmlns:c16="http://schemas.microsoft.com/office/drawing/2014/chart" uri="{C3380CC4-5D6E-409C-BE32-E72D297353CC}">
              <c16:uniqueId val="{00000006-81C4-4870-8154-6049A06547AA}"/>
            </c:ext>
          </c:extLst>
        </c:ser>
        <c:ser>
          <c:idx val="7"/>
          <c:order val="7"/>
          <c:tx>
            <c:strRef>
              <c:f>List7!$I$1</c:f>
              <c:strCache>
                <c:ptCount val="1"/>
                <c:pt idx="0">
                  <c:v>Wiki</c:v>
                </c:pt>
              </c:strCache>
            </c:strRef>
          </c:tx>
          <c:spPr>
            <a:solidFill>
              <a:schemeClr val="accent2">
                <a:lumMod val="60000"/>
              </a:schemeClr>
            </a:solidFill>
            <a:ln>
              <a:noFill/>
            </a:ln>
            <a:effectLst/>
          </c:spPr>
          <c:invertIfNegative val="0"/>
          <c:cat>
            <c:strRef>
              <c:f>List7!$A$2:$A$12</c:f>
              <c:strCache>
                <c:ptCount val="11"/>
                <c:pt idx="0">
                  <c:v>7. 1. 2009 – 6. 1. 2010</c:v>
                </c:pt>
                <c:pt idx="1">
                  <c:v>7. 1. 2010 – 6. 1. 2011</c:v>
                </c:pt>
                <c:pt idx="2">
                  <c:v>7. 1. 2011 – 6. 1. 2012</c:v>
                </c:pt>
                <c:pt idx="3">
                  <c:v>7. 1. 2012 – 6. 1. 2013</c:v>
                </c:pt>
                <c:pt idx="4">
                  <c:v>7. 1. 2013 – 6. 1. 2014</c:v>
                </c:pt>
                <c:pt idx="5">
                  <c:v>7. 1. 2014 – 6. 1. 2015</c:v>
                </c:pt>
                <c:pt idx="6">
                  <c:v>7. 1. 2015 – 6. 1. 2016</c:v>
                </c:pt>
                <c:pt idx="7">
                  <c:v>7. 1. 2016 – 6. 1. 2017</c:v>
                </c:pt>
                <c:pt idx="8">
                  <c:v>7. 1. 2017 – 6. 1. 2018</c:v>
                </c:pt>
                <c:pt idx="9">
                  <c:v>7. 1. 2018 – 6. 1. 2019</c:v>
                </c:pt>
                <c:pt idx="10">
                  <c:v>7. 1. 2019 – 6. 1. 2020</c:v>
                </c:pt>
              </c:strCache>
            </c:strRef>
          </c:cat>
          <c:val>
            <c:numRef>
              <c:f>List7!$I$2:$I$12</c:f>
              <c:numCache>
                <c:formatCode>General</c:formatCode>
                <c:ptCount val="11"/>
                <c:pt idx="0">
                  <c:v>22897</c:v>
                </c:pt>
                <c:pt idx="1">
                  <c:v>232315</c:v>
                </c:pt>
                <c:pt idx="2">
                  <c:v>442562</c:v>
                </c:pt>
                <c:pt idx="3">
                  <c:v>623212</c:v>
                </c:pt>
                <c:pt idx="4">
                  <c:v>732945</c:v>
                </c:pt>
                <c:pt idx="5">
                  <c:v>758895</c:v>
                </c:pt>
                <c:pt idx="6">
                  <c:v>828540</c:v>
                </c:pt>
                <c:pt idx="7">
                  <c:v>773744</c:v>
                </c:pt>
                <c:pt idx="8">
                  <c:v>744654</c:v>
                </c:pt>
                <c:pt idx="9">
                  <c:v>649141</c:v>
                </c:pt>
                <c:pt idx="10">
                  <c:v>489140</c:v>
                </c:pt>
              </c:numCache>
            </c:numRef>
          </c:val>
          <c:extLst>
            <c:ext xmlns:c16="http://schemas.microsoft.com/office/drawing/2014/chart" uri="{C3380CC4-5D6E-409C-BE32-E72D297353CC}">
              <c16:uniqueId val="{00000007-81C4-4870-8154-6049A06547AA}"/>
            </c:ext>
          </c:extLst>
        </c:ser>
        <c:ser>
          <c:idx val="8"/>
          <c:order val="8"/>
          <c:tx>
            <c:strRef>
              <c:f>List7!$J$1</c:f>
              <c:strCache>
                <c:ptCount val="1"/>
                <c:pt idx="0">
                  <c:v>Blogy</c:v>
                </c:pt>
              </c:strCache>
            </c:strRef>
          </c:tx>
          <c:spPr>
            <a:solidFill>
              <a:schemeClr val="accent3">
                <a:lumMod val="60000"/>
              </a:schemeClr>
            </a:solidFill>
            <a:ln>
              <a:noFill/>
            </a:ln>
            <a:effectLst/>
          </c:spPr>
          <c:invertIfNegative val="0"/>
          <c:cat>
            <c:strRef>
              <c:f>List7!$A$2:$A$12</c:f>
              <c:strCache>
                <c:ptCount val="11"/>
                <c:pt idx="0">
                  <c:v>7. 1. 2009 – 6. 1. 2010</c:v>
                </c:pt>
                <c:pt idx="1">
                  <c:v>7. 1. 2010 – 6. 1. 2011</c:v>
                </c:pt>
                <c:pt idx="2">
                  <c:v>7. 1. 2011 – 6. 1. 2012</c:v>
                </c:pt>
                <c:pt idx="3">
                  <c:v>7. 1. 2012 – 6. 1. 2013</c:v>
                </c:pt>
                <c:pt idx="4">
                  <c:v>7. 1. 2013 – 6. 1. 2014</c:v>
                </c:pt>
                <c:pt idx="5">
                  <c:v>7. 1. 2014 – 6. 1. 2015</c:v>
                </c:pt>
                <c:pt idx="6">
                  <c:v>7. 1. 2015 – 6. 1. 2016</c:v>
                </c:pt>
                <c:pt idx="7">
                  <c:v>7. 1. 2016 – 6. 1. 2017</c:v>
                </c:pt>
                <c:pt idx="8">
                  <c:v>7. 1. 2017 – 6. 1. 2018</c:v>
                </c:pt>
                <c:pt idx="9">
                  <c:v>7. 1. 2018 – 6. 1. 2019</c:v>
                </c:pt>
                <c:pt idx="10">
                  <c:v>7. 1. 2019 – 6. 1. 2020</c:v>
                </c:pt>
              </c:strCache>
            </c:strRef>
          </c:cat>
          <c:val>
            <c:numRef>
              <c:f>List7!$J$2:$J$12</c:f>
              <c:numCache>
                <c:formatCode>General</c:formatCode>
                <c:ptCount val="11"/>
                <c:pt idx="0">
                  <c:v>13552</c:v>
                </c:pt>
                <c:pt idx="1">
                  <c:v>60474</c:v>
                </c:pt>
                <c:pt idx="2">
                  <c:v>74794</c:v>
                </c:pt>
                <c:pt idx="3">
                  <c:v>83571</c:v>
                </c:pt>
                <c:pt idx="4">
                  <c:v>51672</c:v>
                </c:pt>
                <c:pt idx="5">
                  <c:v>47743</c:v>
                </c:pt>
                <c:pt idx="6">
                  <c:v>49368</c:v>
                </c:pt>
                <c:pt idx="7">
                  <c:v>41969</c:v>
                </c:pt>
                <c:pt idx="8">
                  <c:v>29300</c:v>
                </c:pt>
                <c:pt idx="9">
                  <c:v>26528</c:v>
                </c:pt>
                <c:pt idx="10">
                  <c:v>28554</c:v>
                </c:pt>
              </c:numCache>
            </c:numRef>
          </c:val>
          <c:extLst>
            <c:ext xmlns:c16="http://schemas.microsoft.com/office/drawing/2014/chart" uri="{C3380CC4-5D6E-409C-BE32-E72D297353CC}">
              <c16:uniqueId val="{00000008-81C4-4870-8154-6049A06547AA}"/>
            </c:ext>
          </c:extLst>
        </c:ser>
        <c:ser>
          <c:idx val="9"/>
          <c:order val="9"/>
          <c:tx>
            <c:strRef>
              <c:f>List7!$K$1</c:f>
              <c:strCache>
                <c:ptCount val="1"/>
                <c:pt idx="0">
                  <c:v>Titulka</c:v>
                </c:pt>
              </c:strCache>
            </c:strRef>
          </c:tx>
          <c:spPr>
            <a:solidFill>
              <a:schemeClr val="accent4">
                <a:lumMod val="60000"/>
              </a:schemeClr>
            </a:solidFill>
            <a:ln>
              <a:noFill/>
            </a:ln>
            <a:effectLst/>
          </c:spPr>
          <c:invertIfNegative val="0"/>
          <c:cat>
            <c:strRef>
              <c:f>List7!$A$2:$A$12</c:f>
              <c:strCache>
                <c:ptCount val="11"/>
                <c:pt idx="0">
                  <c:v>7. 1. 2009 – 6. 1. 2010</c:v>
                </c:pt>
                <c:pt idx="1">
                  <c:v>7. 1. 2010 – 6. 1. 2011</c:v>
                </c:pt>
                <c:pt idx="2">
                  <c:v>7. 1. 2011 – 6. 1. 2012</c:v>
                </c:pt>
                <c:pt idx="3">
                  <c:v>7. 1. 2012 – 6. 1. 2013</c:v>
                </c:pt>
                <c:pt idx="4">
                  <c:v>7. 1. 2013 – 6. 1. 2014</c:v>
                </c:pt>
                <c:pt idx="5">
                  <c:v>7. 1. 2014 – 6. 1. 2015</c:v>
                </c:pt>
                <c:pt idx="6">
                  <c:v>7. 1. 2015 – 6. 1. 2016</c:v>
                </c:pt>
                <c:pt idx="7">
                  <c:v>7. 1. 2016 – 6. 1. 2017</c:v>
                </c:pt>
                <c:pt idx="8">
                  <c:v>7. 1. 2017 – 6. 1. 2018</c:v>
                </c:pt>
                <c:pt idx="9">
                  <c:v>7. 1. 2018 – 6. 1. 2019</c:v>
                </c:pt>
                <c:pt idx="10">
                  <c:v>7. 1. 2019 – 6. 1. 2020</c:v>
                </c:pt>
              </c:strCache>
            </c:strRef>
          </c:cat>
          <c:val>
            <c:numRef>
              <c:f>List7!$K$2:$K$12</c:f>
              <c:numCache>
                <c:formatCode>General</c:formatCode>
                <c:ptCount val="11"/>
                <c:pt idx="0">
                  <c:v>163150</c:v>
                </c:pt>
                <c:pt idx="1">
                  <c:v>748811</c:v>
                </c:pt>
                <c:pt idx="2">
                  <c:v>848454</c:v>
                </c:pt>
                <c:pt idx="3">
                  <c:v>722532</c:v>
                </c:pt>
                <c:pt idx="4">
                  <c:v>704543</c:v>
                </c:pt>
                <c:pt idx="5">
                  <c:v>571336</c:v>
                </c:pt>
                <c:pt idx="6">
                  <c:v>508966</c:v>
                </c:pt>
                <c:pt idx="7">
                  <c:v>482890</c:v>
                </c:pt>
                <c:pt idx="8">
                  <c:v>384260</c:v>
                </c:pt>
                <c:pt idx="9">
                  <c:v>279657</c:v>
                </c:pt>
                <c:pt idx="10">
                  <c:v>251111</c:v>
                </c:pt>
              </c:numCache>
            </c:numRef>
          </c:val>
          <c:extLst>
            <c:ext xmlns:c16="http://schemas.microsoft.com/office/drawing/2014/chart" uri="{C3380CC4-5D6E-409C-BE32-E72D297353CC}">
              <c16:uniqueId val="{00000009-81C4-4870-8154-6049A06547AA}"/>
            </c:ext>
          </c:extLst>
        </c:ser>
        <c:dLbls>
          <c:showLegendKey val="0"/>
          <c:showVal val="0"/>
          <c:showCatName val="0"/>
          <c:showSerName val="0"/>
          <c:showPercent val="0"/>
          <c:showBubbleSize val="0"/>
        </c:dLbls>
        <c:gapWidth val="150"/>
        <c:overlap val="100"/>
        <c:axId val="504280312"/>
        <c:axId val="504282664"/>
      </c:barChart>
      <c:catAx>
        <c:axId val="50428031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504282664"/>
        <c:crosses val="autoZero"/>
        <c:auto val="1"/>
        <c:lblAlgn val="ctr"/>
        <c:lblOffset val="100"/>
        <c:noMultiLvlLbl val="0"/>
      </c:catAx>
      <c:valAx>
        <c:axId val="50428266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5042803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legend>
    <c:plotVisOnly val="1"/>
    <c:dispBlanksAs val="gap"/>
    <c:showDLblsOverMax val="0"/>
  </c:chart>
  <c:spPr>
    <a:noFill/>
    <a:ln>
      <a:noFill/>
    </a:ln>
    <a:effectLst/>
  </c:spPr>
  <c:txPr>
    <a:bodyPr/>
    <a:lstStyle/>
    <a:p>
      <a:pPr>
        <a:defRPr/>
      </a:pPr>
      <a:endParaRPr lang="cs-CZ"/>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a16="http://schemas.microsoft.com/office/drawing/2014/main" id="{CDB090E1-AC68-46C4-97A5-801163368C1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a:extLst>
              <a:ext uri="{FF2B5EF4-FFF2-40B4-BE49-F238E27FC236}">
                <a16:creationId xmlns:a16="http://schemas.microsoft.com/office/drawing/2014/main" id="{7149ACD4-B31D-4644-A1CB-E3AC1E591BE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EFB61C5-1EF0-438E-A254-83CCC93F4D5C}" type="datetimeFigureOut">
              <a:rPr lang="cs-CZ" smtClean="0"/>
              <a:t>18.06.2020</a:t>
            </a:fld>
            <a:endParaRPr lang="cs-CZ"/>
          </a:p>
        </p:txBody>
      </p:sp>
      <p:sp>
        <p:nvSpPr>
          <p:cNvPr id="4" name="Zástupný symbol pro zápatí 3">
            <a:extLst>
              <a:ext uri="{FF2B5EF4-FFF2-40B4-BE49-F238E27FC236}">
                <a16:creationId xmlns:a16="http://schemas.microsoft.com/office/drawing/2014/main" id="{CE6D3A31-9772-407B-8974-CA0711A9EB3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a:extLst>
              <a:ext uri="{FF2B5EF4-FFF2-40B4-BE49-F238E27FC236}">
                <a16:creationId xmlns:a16="http://schemas.microsoft.com/office/drawing/2014/main" id="{059FB956-4A53-44E7-9194-3EC97C3852E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563D6DB-C143-4A54-8A84-0D4035D6ADAD}" type="slidenum">
              <a:rPr lang="cs-CZ" smtClean="0"/>
              <a:t>‹#›</a:t>
            </a:fld>
            <a:endParaRPr lang="cs-CZ"/>
          </a:p>
        </p:txBody>
      </p:sp>
    </p:spTree>
    <p:extLst>
      <p:ext uri="{BB962C8B-B14F-4D97-AF65-F5344CB8AC3E}">
        <p14:creationId xmlns:p14="http://schemas.microsoft.com/office/powerpoint/2010/main" val="295994570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cSld>
  <p:clrMap bg1="lt1" tx1="dk1" bg2="dk2" tx2="lt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9" name="Shape 6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9" name="Shape 6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9" name="Shape 6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9" name="Shape 6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3" name="Shape 10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3" name="Shape 10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4853597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Shape 11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5" name="Shape 11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Shape 6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Shape 6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Shape 6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Shape 6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Shape 6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Shape 6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Shape 6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Shape 6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Shape 12"/>
        <p:cNvGrpSpPr/>
        <p:nvPr/>
      </p:nvGrpSpPr>
      <p:grpSpPr>
        <a:xfrm>
          <a:off x="0" y="0"/>
          <a:ext cx="0" cy="0"/>
          <a:chOff x="0" y="0"/>
          <a:chExt cx="0" cy="0"/>
        </a:xfrm>
      </p:grpSpPr>
      <p:sp>
        <p:nvSpPr>
          <p:cNvPr id="13" name="Shape 13"/>
          <p:cNvSpPr txBox="1">
            <a:spLocks noGrp="1"/>
          </p:cNvSpPr>
          <p:nvPr>
            <p:ph type="ctrTitle"/>
          </p:nvPr>
        </p:nvSpPr>
        <p:spPr>
          <a:xfrm>
            <a:off x="311700" y="1033400"/>
            <a:ext cx="8520600" cy="1669800"/>
          </a:xfrm>
          <a:prstGeom prst="rect">
            <a:avLst/>
          </a:prstGeom>
        </p:spPr>
        <p:txBody>
          <a:bodyPr lIns="91425" tIns="91425" rIns="91425" bIns="91425" anchor="b" anchorCtr="0"/>
          <a:lstStyle>
            <a:lvl1pPr lvl="0" algn="ctr">
              <a:spcBef>
                <a:spcPts val="0"/>
              </a:spcBef>
              <a:buSzPct val="100000"/>
              <a:defRPr sz="4800"/>
            </a:lvl1pPr>
            <a:lvl2pPr lvl="1" algn="ctr">
              <a:spcBef>
                <a:spcPts val="0"/>
              </a:spcBef>
              <a:buSzPct val="100000"/>
              <a:defRPr sz="4800"/>
            </a:lvl2pPr>
            <a:lvl3pPr lvl="2" algn="ctr">
              <a:spcBef>
                <a:spcPts val="0"/>
              </a:spcBef>
              <a:buSzPct val="100000"/>
              <a:defRPr sz="4800"/>
            </a:lvl3pPr>
            <a:lvl4pPr lvl="3" algn="ctr">
              <a:spcBef>
                <a:spcPts val="0"/>
              </a:spcBef>
              <a:buSzPct val="100000"/>
              <a:defRPr sz="4800"/>
            </a:lvl4pPr>
            <a:lvl5pPr lvl="4" algn="ctr">
              <a:spcBef>
                <a:spcPts val="0"/>
              </a:spcBef>
              <a:buSzPct val="100000"/>
              <a:defRPr sz="4800"/>
            </a:lvl5pPr>
            <a:lvl6pPr lvl="5" algn="ctr">
              <a:spcBef>
                <a:spcPts val="0"/>
              </a:spcBef>
              <a:buSzPct val="100000"/>
              <a:defRPr sz="4800"/>
            </a:lvl6pPr>
            <a:lvl7pPr lvl="6" algn="ctr">
              <a:spcBef>
                <a:spcPts val="0"/>
              </a:spcBef>
              <a:buSzPct val="100000"/>
              <a:defRPr sz="4800"/>
            </a:lvl7pPr>
            <a:lvl8pPr lvl="7" algn="ctr">
              <a:spcBef>
                <a:spcPts val="0"/>
              </a:spcBef>
              <a:buSzPct val="100000"/>
              <a:defRPr sz="4800"/>
            </a:lvl8pPr>
            <a:lvl9pPr lvl="8" algn="ctr">
              <a:spcBef>
                <a:spcPts val="0"/>
              </a:spcBef>
              <a:buSzPct val="100000"/>
              <a:defRPr sz="4800"/>
            </a:lvl9pPr>
          </a:lstStyle>
          <a:p>
            <a:endParaRPr/>
          </a:p>
        </p:txBody>
      </p:sp>
      <p:sp>
        <p:nvSpPr>
          <p:cNvPr id="14" name="Shape 14"/>
          <p:cNvSpPr txBox="1">
            <a:spLocks noGrp="1"/>
          </p:cNvSpPr>
          <p:nvPr>
            <p:ph type="subTitle" idx="1"/>
          </p:nvPr>
        </p:nvSpPr>
        <p:spPr>
          <a:xfrm>
            <a:off x="311700" y="2493850"/>
            <a:ext cx="8520600" cy="7926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a:endParaRPr/>
          </a:p>
        </p:txBody>
      </p:sp>
      <p:sp>
        <p:nvSpPr>
          <p:cNvPr id="15" name="Shape 1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cs"/>
              <a:t>‹#›</a:t>
            </a:fld>
            <a:endParaRPr lang="cs"/>
          </a:p>
        </p:txBody>
      </p:sp>
      <p:pic>
        <p:nvPicPr>
          <p:cNvPr id="16" name="Shape 16" descr="CO-poz.png"/>
          <p:cNvPicPr preferRelativeResize="0"/>
          <p:nvPr/>
        </p:nvPicPr>
        <p:blipFill>
          <a:blip r:embed="rId2">
            <a:alphaModFix/>
          </a:blip>
          <a:stretch>
            <a:fillRect/>
          </a:stretch>
        </p:blipFill>
        <p:spPr>
          <a:xfrm>
            <a:off x="8249973" y="223723"/>
            <a:ext cx="771175" cy="614799"/>
          </a:xfrm>
          <a:prstGeom prst="rect">
            <a:avLst/>
          </a:prstGeom>
          <a:noFill/>
          <a:ln>
            <a:noFill/>
          </a:ln>
        </p:spPr>
      </p:pic>
      <p:pic>
        <p:nvPicPr>
          <p:cNvPr id="17" name="Shape 17" descr="Logolink_OP_VVV_hor_barva_cz.jpg"/>
          <p:cNvPicPr preferRelativeResize="0"/>
          <p:nvPr/>
        </p:nvPicPr>
        <p:blipFill>
          <a:blip r:embed="rId3">
            <a:alphaModFix/>
          </a:blip>
          <a:stretch>
            <a:fillRect/>
          </a:stretch>
        </p:blipFill>
        <p:spPr>
          <a:xfrm>
            <a:off x="1758862" y="3131073"/>
            <a:ext cx="5626275" cy="1248675"/>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cSld name="Big number">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311700" y="1106125"/>
            <a:ext cx="8520600" cy="1963500"/>
          </a:xfrm>
          <a:prstGeom prst="rect">
            <a:avLst/>
          </a:prstGeom>
        </p:spPr>
        <p:txBody>
          <a:bodyPr lIns="91425" tIns="91425" rIns="91425" bIns="91425" anchor="b" anchorCtr="0"/>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a:endParaRPr/>
          </a:p>
        </p:txBody>
      </p:sp>
      <p:sp>
        <p:nvSpPr>
          <p:cNvPr id="51" name="Shape 51"/>
          <p:cNvSpPr txBox="1">
            <a:spLocks noGrp="1"/>
          </p:cNvSpPr>
          <p:nvPr>
            <p:ph type="body" idx="1"/>
          </p:nvPr>
        </p:nvSpPr>
        <p:spPr>
          <a:xfrm>
            <a:off x="311700" y="3152225"/>
            <a:ext cx="8520600" cy="13008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52" name="Shape 5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cs"/>
              <a:t>‹#›</a:t>
            </a:fld>
            <a:endParaRPr lang="c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blank">
  <p:cSld name="Blank">
    <p:spTree>
      <p:nvGrpSpPr>
        <p:cNvPr id="1" name="Shape 53"/>
        <p:cNvGrpSpPr/>
        <p:nvPr/>
      </p:nvGrpSpPr>
      <p:grpSpPr>
        <a:xfrm>
          <a:off x="0" y="0"/>
          <a:ext cx="0" cy="0"/>
          <a:chOff x="0" y="0"/>
          <a:chExt cx="0" cy="0"/>
        </a:xfrm>
      </p:grpSpPr>
      <p:sp>
        <p:nvSpPr>
          <p:cNvPr id="54" name="Shape 5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cs"/>
              <a:t>‹#›</a:t>
            </a:fld>
            <a:endParaRPr lang="c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cSld name="Section header">
    <p:spTree>
      <p:nvGrpSpPr>
        <p:cNvPr id="1" name="Shape 18"/>
        <p:cNvGrpSpPr/>
        <p:nvPr/>
      </p:nvGrpSpPr>
      <p:grpSpPr>
        <a:xfrm>
          <a:off x="0" y="0"/>
          <a:ext cx="0" cy="0"/>
          <a:chOff x="0" y="0"/>
          <a:chExt cx="0" cy="0"/>
        </a:xfrm>
      </p:grpSpPr>
      <p:sp>
        <p:nvSpPr>
          <p:cNvPr id="19" name="Shape 19"/>
          <p:cNvSpPr txBox="1">
            <a:spLocks noGrp="1"/>
          </p:cNvSpPr>
          <p:nvPr>
            <p:ph type="title"/>
          </p:nvPr>
        </p:nvSpPr>
        <p:spPr>
          <a:xfrm>
            <a:off x="311700" y="2150850"/>
            <a:ext cx="8520600" cy="841800"/>
          </a:xfrm>
          <a:prstGeom prst="rect">
            <a:avLst/>
          </a:prstGeom>
        </p:spPr>
        <p:txBody>
          <a:bodyPr lIns="91425" tIns="91425" rIns="91425" bIns="91425" anchor="ctr" anchorCtr="0"/>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a:endParaRPr/>
          </a:p>
        </p:txBody>
      </p:sp>
      <p:sp>
        <p:nvSpPr>
          <p:cNvPr id="20" name="Shape 2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cs"/>
              <a:t>‹#›</a:t>
            </a:fld>
            <a:endParaRPr lang="c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Title and body">
    <p:spTree>
      <p:nvGrpSpPr>
        <p:cNvPr id="1" name="Shape 21"/>
        <p:cNvGrpSpPr/>
        <p:nvPr/>
      </p:nvGrpSpPr>
      <p:grpSpPr>
        <a:xfrm>
          <a:off x="0" y="0"/>
          <a:ext cx="0" cy="0"/>
          <a:chOff x="0" y="0"/>
          <a:chExt cx="0" cy="0"/>
        </a:xfrm>
      </p:grpSpPr>
      <p:sp>
        <p:nvSpPr>
          <p:cNvPr id="22" name="Shape 22"/>
          <p:cNvSpPr txBox="1">
            <a:spLocks noGrp="1"/>
          </p:cNvSpPr>
          <p:nvPr>
            <p:ph type="title"/>
          </p:nvPr>
        </p:nvSpPr>
        <p:spPr>
          <a:xfrm>
            <a:off x="459300" y="163200"/>
            <a:ext cx="83730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3" name="Shape 23"/>
          <p:cNvSpPr txBox="1">
            <a:spLocks noGrp="1"/>
          </p:cNvSpPr>
          <p:nvPr>
            <p:ph type="body" idx="1"/>
          </p:nvPr>
        </p:nvSpPr>
        <p:spPr>
          <a:xfrm>
            <a:off x="459300" y="853550"/>
            <a:ext cx="8373000" cy="36000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4" name="Shape 2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cs"/>
              <a:t>‹#›</a:t>
            </a:fld>
            <a:endParaRPr lang="c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ColTx">
  <p:cSld name="Title and two columns">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459300" y="163200"/>
            <a:ext cx="83730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body" idx="1"/>
          </p:nvPr>
        </p:nvSpPr>
        <p:spPr>
          <a:xfrm>
            <a:off x="3117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8" name="Shape 28"/>
          <p:cNvSpPr txBox="1">
            <a:spLocks noGrp="1"/>
          </p:cNvSpPr>
          <p:nvPr>
            <p:ph type="body" idx="2"/>
          </p:nvPr>
        </p:nvSpPr>
        <p:spPr>
          <a:xfrm>
            <a:off x="48324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9" name="Shape 2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cs"/>
              <a:t>‹#›</a:t>
            </a:fld>
            <a:endParaRPr lang="c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Only">
  <p:cSld name="Title only">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9300" y="163200"/>
            <a:ext cx="83730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2" name="Shape 3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cs"/>
              <a:t>‹#›</a:t>
            </a:fld>
            <a:endParaRPr lang="c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cSld name="One column text">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5" name="Shape 35"/>
          <p:cNvSpPr txBox="1">
            <a:spLocks noGrp="1"/>
          </p:cNvSpPr>
          <p:nvPr>
            <p:ph type="body" idx="1"/>
          </p:nvPr>
        </p:nvSpPr>
        <p:spPr>
          <a:xfrm>
            <a:off x="311700" y="1389600"/>
            <a:ext cx="2808000"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6" name="Shape 36"/>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cs"/>
              <a:t>‹#›</a:t>
            </a:fld>
            <a:endParaRPr lang="c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cSld name="Main point">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90250" y="450150"/>
            <a:ext cx="6367800" cy="4090800"/>
          </a:xfrm>
          <a:prstGeom prst="rect">
            <a:avLst/>
          </a:prstGeom>
        </p:spPr>
        <p:txBody>
          <a:bodyPr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39" name="Shape 3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cs"/>
              <a:t>‹#›</a:t>
            </a:fld>
            <a:endParaRPr lang="c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cSld name="Section title and description">
    <p:spTree>
      <p:nvGrpSpPr>
        <p:cNvPr id="1" name="Shape 40"/>
        <p:cNvGrpSpPr/>
        <p:nvPr/>
      </p:nvGrpSpPr>
      <p:grpSpPr>
        <a:xfrm>
          <a:off x="0" y="0"/>
          <a:ext cx="0" cy="0"/>
          <a:chOff x="0" y="0"/>
          <a:chExt cx="0" cy="0"/>
        </a:xfrm>
      </p:grpSpPr>
      <p:sp>
        <p:nvSpPr>
          <p:cNvPr id="41" name="Shape 41"/>
          <p:cNvSpPr/>
          <p:nvPr/>
        </p:nvSpPr>
        <p:spPr>
          <a:xfrm>
            <a:off x="4572000" y="-125"/>
            <a:ext cx="4572000" cy="51435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42" name="Shape 42"/>
          <p:cNvSpPr txBox="1">
            <a:spLocks noGrp="1"/>
          </p:cNvSpPr>
          <p:nvPr>
            <p:ph type="title"/>
          </p:nvPr>
        </p:nvSpPr>
        <p:spPr>
          <a:xfrm>
            <a:off x="265500" y="1233175"/>
            <a:ext cx="4045200" cy="14823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43" name="Shape 43"/>
          <p:cNvSpPr txBox="1">
            <a:spLocks noGrp="1"/>
          </p:cNvSpPr>
          <p:nvPr>
            <p:ph type="subTitle" idx="1"/>
          </p:nvPr>
        </p:nvSpPr>
        <p:spPr>
          <a:xfrm>
            <a:off x="265500" y="2803075"/>
            <a:ext cx="4045200" cy="12351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44" name="Shape 44"/>
          <p:cNvSpPr txBox="1">
            <a:spLocks noGrp="1"/>
          </p:cNvSpPr>
          <p:nvPr>
            <p:ph type="body" idx="2"/>
          </p:nvPr>
        </p:nvSpPr>
        <p:spPr>
          <a:xfrm>
            <a:off x="4939500" y="724075"/>
            <a:ext cx="3837000" cy="36951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5" name="Shape 4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cs"/>
              <a:t>‹#›</a:t>
            </a:fld>
            <a:endParaRPr lang="c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cSld name="Caption">
    <p:spTree>
      <p:nvGrpSpPr>
        <p:cNvPr id="1" name="Shape 46"/>
        <p:cNvGrpSpPr/>
        <p:nvPr/>
      </p:nvGrpSpPr>
      <p:grpSpPr>
        <a:xfrm>
          <a:off x="0" y="0"/>
          <a:ext cx="0" cy="0"/>
          <a:chOff x="0" y="0"/>
          <a:chExt cx="0" cy="0"/>
        </a:xfrm>
      </p:grpSpPr>
      <p:sp>
        <p:nvSpPr>
          <p:cNvPr id="47" name="Shape 47"/>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48" name="Shape 48"/>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cs"/>
              <a:t>‹#›</a:t>
            </a:fld>
            <a:endParaRPr lang="c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459300" y="163200"/>
            <a:ext cx="8373000" cy="572700"/>
          </a:xfrm>
          <a:prstGeom prst="rect">
            <a:avLst/>
          </a:prstGeom>
          <a:noFill/>
          <a:ln>
            <a:noFill/>
          </a:ln>
        </p:spPr>
        <p:txBody>
          <a:bodyPr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459300" y="853550"/>
            <a:ext cx="8373000" cy="36000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cs" sz="1000">
                <a:solidFill>
                  <a:schemeClr val="dk2"/>
                </a:solidFill>
              </a:rPr>
              <a:t>‹#›</a:t>
            </a:fld>
            <a:endParaRPr lang="cs" sz="1000">
              <a:solidFill>
                <a:schemeClr val="dk2"/>
              </a:solidFill>
            </a:endParaRPr>
          </a:p>
        </p:txBody>
      </p:sp>
      <p:cxnSp>
        <p:nvCxnSpPr>
          <p:cNvPr id="9" name="Shape 9"/>
          <p:cNvCxnSpPr/>
          <p:nvPr/>
        </p:nvCxnSpPr>
        <p:spPr>
          <a:xfrm>
            <a:off x="208750" y="209400"/>
            <a:ext cx="0" cy="480300"/>
          </a:xfrm>
          <a:prstGeom prst="straightConnector1">
            <a:avLst/>
          </a:prstGeom>
          <a:noFill/>
          <a:ln w="38100" cap="flat" cmpd="sng">
            <a:solidFill>
              <a:srgbClr val="3C78D8"/>
            </a:solidFill>
            <a:prstDash val="solid"/>
            <a:round/>
            <a:headEnd type="none" w="lg" len="lg"/>
            <a:tailEnd type="none" w="lg" len="lg"/>
          </a:ln>
        </p:spPr>
      </p:cxnSp>
      <p:cxnSp>
        <p:nvCxnSpPr>
          <p:cNvPr id="10" name="Shape 10"/>
          <p:cNvCxnSpPr/>
          <p:nvPr/>
        </p:nvCxnSpPr>
        <p:spPr>
          <a:xfrm>
            <a:off x="208750" y="4453625"/>
            <a:ext cx="0" cy="480300"/>
          </a:xfrm>
          <a:prstGeom prst="straightConnector1">
            <a:avLst/>
          </a:prstGeom>
          <a:noFill/>
          <a:ln w="38100" cap="flat" cmpd="sng">
            <a:solidFill>
              <a:srgbClr val="3C78D8"/>
            </a:solidFill>
            <a:prstDash val="solid"/>
            <a:round/>
            <a:headEnd type="none" w="lg" len="lg"/>
            <a:tailEnd type="none" w="lg" len="lg"/>
          </a:ln>
        </p:spPr>
      </p:cxnSp>
      <p:sp>
        <p:nvSpPr>
          <p:cNvPr id="11" name="Shape 11"/>
          <p:cNvSpPr txBox="1"/>
          <p:nvPr/>
        </p:nvSpPr>
        <p:spPr>
          <a:xfrm>
            <a:off x="208750" y="4453625"/>
            <a:ext cx="1670100" cy="480300"/>
          </a:xfrm>
          <a:prstGeom prst="rect">
            <a:avLst/>
          </a:prstGeom>
          <a:noFill/>
          <a:ln>
            <a:noFill/>
          </a:ln>
        </p:spPr>
        <p:txBody>
          <a:bodyPr lIns="91425" tIns="91425" rIns="91425" bIns="91425" anchor="ctr" anchorCtr="0">
            <a:noAutofit/>
          </a:bodyPr>
          <a:lstStyle/>
          <a:p>
            <a:pPr lvl="0">
              <a:spcBef>
                <a:spcPts val="0"/>
              </a:spcBef>
              <a:buNone/>
            </a:pPr>
            <a:r>
              <a:rPr lang="cs">
                <a:solidFill>
                  <a:srgbClr val="666666"/>
                </a:solidFill>
              </a:rPr>
              <a:t>Národní ústav </a:t>
            </a:r>
          </a:p>
          <a:p>
            <a:pPr lvl="0">
              <a:spcBef>
                <a:spcPts val="0"/>
              </a:spcBef>
              <a:buNone/>
            </a:pPr>
            <a:r>
              <a:rPr lang="cs">
                <a:solidFill>
                  <a:srgbClr val="666666"/>
                </a:solidFill>
              </a:rPr>
              <a:t>pro vzdělávání</a:t>
            </a: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6.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ema.rvp.cz/vlozit-material"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hyperlink" Target="http://ucitel21.rvp.cz/kompetence"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youtube.com/watch?v=STplVXVIMno&amp;t=8s"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8" Type="http://schemas.openxmlformats.org/officeDocument/2006/relationships/hyperlink" Target="https://ucitel21.rvp.cz/kompetence" TargetMode="External"/><Relationship Id="rId3" Type="http://schemas.openxmlformats.org/officeDocument/2006/relationships/hyperlink" Target="http://inovujeme.rvp.cz/" TargetMode="External"/><Relationship Id="rId7" Type="http://schemas.openxmlformats.org/officeDocument/2006/relationships/hyperlink" Target="http://gramotnosti.pro/blog" TargetMode="External"/><Relationship Id="rId12" Type="http://schemas.openxmlformats.org/officeDocument/2006/relationships/hyperlink" Target="http://gramotnosti.pro/hledameautory" TargetMode="External"/><Relationship Id="rId2" Type="http://schemas.openxmlformats.org/officeDocument/2006/relationships/notesSlide" Target="../notesSlides/notesSlide15.xml"/><Relationship Id="rId1" Type="http://schemas.openxmlformats.org/officeDocument/2006/relationships/slideLayout" Target="../slideLayouts/slideLayout3.xml"/><Relationship Id="rId6" Type="http://schemas.openxmlformats.org/officeDocument/2006/relationships/hyperlink" Target="https://gramotnosti.pro/" TargetMode="External"/><Relationship Id="rId11" Type="http://schemas.openxmlformats.org/officeDocument/2006/relationships/hyperlink" Target="http://kc.rvp.cz/" TargetMode="External"/><Relationship Id="rId5" Type="http://schemas.openxmlformats.org/officeDocument/2006/relationships/hyperlink" Target="http://spomocnik.rvp.cz/" TargetMode="External"/><Relationship Id="rId10" Type="http://schemas.openxmlformats.org/officeDocument/2006/relationships/hyperlink" Target="https://www.youtube.com/watch?v=STplVXVIMno&amp;t=8s" TargetMode="External"/><Relationship Id="rId4" Type="http://schemas.openxmlformats.org/officeDocument/2006/relationships/hyperlink" Target="https://ema.rvp.cz/" TargetMode="External"/><Relationship Id="rId9" Type="http://schemas.openxmlformats.org/officeDocument/2006/relationships/hyperlink" Target="https://ema.rvp.cz/vlozit-materia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mailto:petr.naske@npicr.cz"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profil-new.rvp.cz/"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7.png"/><Relationship Id="rId4" Type="http://schemas.openxmlformats.org/officeDocument/2006/relationships/hyperlink" Target="http://inovujeme.rvp.cz/"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Shape 58"/>
        <p:cNvGrpSpPr/>
        <p:nvPr/>
      </p:nvGrpSpPr>
      <p:grpSpPr>
        <a:xfrm>
          <a:off x="0" y="0"/>
          <a:ext cx="0" cy="0"/>
          <a:chOff x="0" y="0"/>
          <a:chExt cx="0" cy="0"/>
        </a:xfrm>
      </p:grpSpPr>
      <p:sp>
        <p:nvSpPr>
          <p:cNvPr id="59" name="Shape 59"/>
          <p:cNvSpPr txBox="1">
            <a:spLocks noGrp="1"/>
          </p:cNvSpPr>
          <p:nvPr>
            <p:ph type="ctrTitle"/>
          </p:nvPr>
        </p:nvSpPr>
        <p:spPr>
          <a:xfrm>
            <a:off x="267614" y="1424823"/>
            <a:ext cx="8520600" cy="1223564"/>
          </a:xfrm>
          <a:prstGeom prst="rect">
            <a:avLst/>
          </a:prstGeom>
        </p:spPr>
        <p:txBody>
          <a:bodyPr lIns="91425" tIns="91425" rIns="91425" bIns="91425" anchor="b" anchorCtr="0">
            <a:noAutofit/>
          </a:bodyPr>
          <a:lstStyle/>
          <a:p>
            <a:pPr lvl="0" algn="l">
              <a:spcBef>
                <a:spcPts val="0"/>
              </a:spcBef>
              <a:buNone/>
            </a:pPr>
            <a:r>
              <a:rPr lang="cs" sz="2800" b="1" dirty="0"/>
              <a:t>Metodický portál RVP.CZ </a:t>
            </a:r>
            <a:r>
              <a:rPr lang="cs" sz="2800" b="1" dirty="0" smtClean="0"/>
              <a:t>v </a:t>
            </a:r>
            <a:r>
              <a:rPr lang="cs" sz="2800" b="1" dirty="0"/>
              <a:t>období </a:t>
            </a:r>
            <a:r>
              <a:rPr lang="cs" sz="2800" b="1" dirty="0" smtClean="0"/>
              <a:t>COVID2020</a:t>
            </a:r>
            <a:br>
              <a:rPr lang="cs" sz="2800" b="1" dirty="0" smtClean="0"/>
            </a:br>
            <a:r>
              <a:rPr lang="cs" sz="2000" dirty="0" smtClean="0"/>
              <a:t>Prezentace pro ŘO OP VVV a sekci 2 MŠMT – 18. červen 2020</a:t>
            </a:r>
            <a:endParaRPr lang="cs" sz="2800" dirty="0"/>
          </a:p>
        </p:txBody>
      </p:sp>
      <p:sp>
        <p:nvSpPr>
          <p:cNvPr id="60" name="Shape 60"/>
          <p:cNvSpPr txBox="1">
            <a:spLocks noGrp="1"/>
          </p:cNvSpPr>
          <p:nvPr>
            <p:ph type="subTitle" idx="1"/>
          </p:nvPr>
        </p:nvSpPr>
        <p:spPr>
          <a:xfrm>
            <a:off x="1925276" y="2867923"/>
            <a:ext cx="6985179" cy="792600"/>
          </a:xfrm>
          <a:prstGeom prst="rect">
            <a:avLst/>
          </a:prstGeom>
        </p:spPr>
        <p:txBody>
          <a:bodyPr lIns="91425" tIns="91425" rIns="91425" bIns="91425" anchor="t" anchorCtr="0">
            <a:noAutofit/>
          </a:bodyPr>
          <a:lstStyle/>
          <a:p>
            <a:pPr lvl="0" algn="l">
              <a:spcBef>
                <a:spcPts val="0"/>
              </a:spcBef>
              <a:buNone/>
            </a:pPr>
            <a:r>
              <a:rPr lang="cs" sz="2000" dirty="0"/>
              <a:t>Inovace služeb portálu a dodávání dílčího obsahu </a:t>
            </a:r>
            <a:endParaRPr lang="cs-CZ" sz="2000" dirty="0"/>
          </a:p>
          <a:p>
            <a:pPr lvl="0" algn="l">
              <a:spcBef>
                <a:spcPts val="0"/>
              </a:spcBef>
              <a:buNone/>
            </a:pPr>
            <a:r>
              <a:rPr lang="cs" sz="2000" dirty="0"/>
              <a:t>probíhá v projektu </a:t>
            </a:r>
            <a:r>
              <a:rPr lang="cs" sz="2000" dirty="0" smtClean="0"/>
              <a:t>I</a:t>
            </a:r>
            <a:r>
              <a:rPr lang="cs-CZ" sz="2000" dirty="0"/>
              <a:t>P</a:t>
            </a:r>
            <a:r>
              <a:rPr lang="cs" sz="2000" dirty="0" smtClean="0"/>
              <a:t>s </a:t>
            </a:r>
            <a:r>
              <a:rPr lang="cs" sz="2000" dirty="0"/>
              <a:t>PPUČ</a:t>
            </a:r>
          </a:p>
          <a:p>
            <a:pPr lvl="0">
              <a:spcBef>
                <a:spcPts val="0"/>
              </a:spcBef>
              <a:buNone/>
            </a:pPr>
            <a:endParaRPr lang="cs" sz="2000" dirty="0"/>
          </a:p>
          <a:p>
            <a:pPr lvl="0" algn="l">
              <a:spcBef>
                <a:spcPts val="0"/>
              </a:spcBef>
              <a:buNone/>
            </a:pPr>
            <a:r>
              <a:rPr lang="cs" sz="2000" dirty="0"/>
              <a:t>Nový obsah </a:t>
            </a:r>
            <a:r>
              <a:rPr lang="cs" sz="2000" dirty="0" smtClean="0"/>
              <a:t>portálu z </a:t>
            </a:r>
            <a:r>
              <a:rPr lang="cs" sz="2000" dirty="0"/>
              <a:t>PPUČ se zaměřuje na praxi rozvoje matematické, čtenářské a digitální gramotnosti pro MŠ a ZŠ</a:t>
            </a:r>
          </a:p>
        </p:txBody>
      </p:sp>
      <p:pic>
        <p:nvPicPr>
          <p:cNvPr id="4" name="Shape 315" descr="Logolink_OP_VVV_hor_barva_cz.jpg"/>
          <p:cNvPicPr preferRelativeResize="0">
            <a:picLocks noChangeAspect="1"/>
          </p:cNvPicPr>
          <p:nvPr/>
        </p:nvPicPr>
        <p:blipFill>
          <a:blip r:embed="rId3">
            <a:alphaModFix/>
          </a:blip>
          <a:stretch>
            <a:fillRect/>
          </a:stretch>
        </p:blipFill>
        <p:spPr>
          <a:xfrm>
            <a:off x="119199" y="328724"/>
            <a:ext cx="5486401" cy="1217636"/>
          </a:xfrm>
          <a:prstGeom prst="rect">
            <a:avLst/>
          </a:prstGeom>
          <a:noFill/>
          <a:ln>
            <a:noFill/>
          </a:ln>
        </p:spPr>
      </p:pic>
      <p:pic>
        <p:nvPicPr>
          <p:cNvPr id="5" name="Obrázek 4"/>
          <p:cNvPicPr/>
          <p:nvPr/>
        </p:nvPicPr>
        <p:blipFill>
          <a:blip r:embed="rId4" cstate="print">
            <a:extLst>
              <a:ext uri="{28A0092B-C50C-407E-A947-70E740481C1C}">
                <a14:useLocalDpi xmlns:a14="http://schemas.microsoft.com/office/drawing/2010/main" val="0"/>
              </a:ext>
            </a:extLst>
          </a:blip>
          <a:stretch>
            <a:fillRect/>
          </a:stretch>
        </p:blipFill>
        <p:spPr>
          <a:xfrm>
            <a:off x="689656" y="2983706"/>
            <a:ext cx="620395" cy="494665"/>
          </a:xfrm>
          <a:prstGeom prst="rect">
            <a:avLst/>
          </a:prstGeom>
        </p:spPr>
      </p:pic>
      <p:pic>
        <p:nvPicPr>
          <p:cNvPr id="6" name="Picture 2"/>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67614" y="4580052"/>
            <a:ext cx="2402205" cy="309880"/>
          </a:xfrm>
          <a:prstGeom prst="rect">
            <a:avLst/>
          </a:prstGeom>
          <a:noFill/>
          <a:ln>
            <a:noFill/>
          </a:ln>
        </p:spPr>
      </p:pic>
      <p:pic>
        <p:nvPicPr>
          <p:cNvPr id="7" name="Picture 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71379" y="3864379"/>
            <a:ext cx="1523365" cy="582930"/>
          </a:xfrm>
          <a:prstGeom prst="rect">
            <a:avLst/>
          </a:prstGeom>
          <a:noFill/>
          <a:ln>
            <a:noFill/>
          </a:ln>
        </p:spPr>
      </p:pic>
      <p:pic>
        <p:nvPicPr>
          <p:cNvPr id="8" name="Picture 3"/>
          <p:cNvPicPr/>
          <p:nvPr/>
        </p:nvPicPr>
        <p:blipFill>
          <a:blip r:embed="rId7">
            <a:extLst>
              <a:ext uri="{28A0092B-C50C-407E-A947-70E740481C1C}">
                <a14:useLocalDpi xmlns:a14="http://schemas.microsoft.com/office/drawing/2010/main" val="0"/>
              </a:ext>
            </a:extLst>
          </a:blip>
          <a:srcRect/>
          <a:stretch>
            <a:fillRect/>
          </a:stretch>
        </p:blipFill>
        <p:spPr bwMode="auto">
          <a:xfrm>
            <a:off x="2862400" y="4641012"/>
            <a:ext cx="1779905" cy="18796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Shape 70"/>
        <p:cNvGrpSpPr/>
        <p:nvPr/>
      </p:nvGrpSpPr>
      <p:grpSpPr>
        <a:xfrm>
          <a:off x="0" y="0"/>
          <a:ext cx="0" cy="0"/>
          <a:chOff x="0" y="0"/>
          <a:chExt cx="0" cy="0"/>
        </a:xfrm>
      </p:grpSpPr>
      <p:sp>
        <p:nvSpPr>
          <p:cNvPr id="71" name="Shape 71"/>
          <p:cNvSpPr txBox="1">
            <a:spLocks noGrp="1"/>
          </p:cNvSpPr>
          <p:nvPr>
            <p:ph type="title"/>
          </p:nvPr>
        </p:nvSpPr>
        <p:spPr>
          <a:xfrm>
            <a:off x="459300" y="163200"/>
            <a:ext cx="8373000" cy="572700"/>
          </a:xfrm>
          <a:prstGeom prst="rect">
            <a:avLst/>
          </a:prstGeom>
        </p:spPr>
        <p:txBody>
          <a:bodyPr lIns="91425" tIns="91425" rIns="91425" bIns="91425" anchor="t" anchorCtr="0">
            <a:noAutofit/>
          </a:bodyPr>
          <a:lstStyle/>
          <a:p>
            <a:pPr lvl="0">
              <a:spcBef>
                <a:spcPts val="0"/>
              </a:spcBef>
              <a:buNone/>
            </a:pPr>
            <a:r>
              <a:rPr lang="cs" dirty="0"/>
              <a:t>Jak se mění online „pohyb“ učitelů</a:t>
            </a:r>
          </a:p>
        </p:txBody>
      </p:sp>
      <p:sp>
        <p:nvSpPr>
          <p:cNvPr id="72" name="Shape 72"/>
          <p:cNvSpPr txBox="1">
            <a:spLocks noGrp="1"/>
          </p:cNvSpPr>
          <p:nvPr>
            <p:ph type="body" idx="1"/>
          </p:nvPr>
        </p:nvSpPr>
        <p:spPr>
          <a:xfrm>
            <a:off x="459300" y="853550"/>
            <a:ext cx="8373000" cy="3600000"/>
          </a:xfrm>
          <a:prstGeom prst="rect">
            <a:avLst/>
          </a:prstGeom>
        </p:spPr>
        <p:txBody>
          <a:bodyPr lIns="91425" tIns="91425" rIns="91425" bIns="91425" anchor="t" anchorCtr="0">
            <a:noAutofit/>
          </a:bodyPr>
          <a:lstStyle/>
          <a:p>
            <a:pPr marL="342900" lvl="0" indent="-342900">
              <a:spcBef>
                <a:spcPts val="0"/>
              </a:spcBef>
              <a:buFont typeface="Arial" panose="020B0604020202020204" pitchFamily="34" charset="0"/>
              <a:buChar char="•"/>
            </a:pPr>
            <a:r>
              <a:rPr lang="cs-CZ" sz="2400" dirty="0"/>
              <a:t>T</a:t>
            </a:r>
            <a:r>
              <a:rPr lang="cs" sz="2400" dirty="0"/>
              <a:t>ypologie obecně zajímavá pro rozvoj online </a:t>
            </a:r>
            <a:r>
              <a:rPr lang="cs" sz="2400" dirty="0" smtClean="0"/>
              <a:t>služeb</a:t>
            </a:r>
          </a:p>
          <a:p>
            <a:pPr lvl="2"/>
            <a:r>
              <a:rPr lang="cs" sz="1600" dirty="0"/>
              <a:t>	</a:t>
            </a:r>
            <a:r>
              <a:rPr lang="cs" sz="1600" dirty="0" smtClean="0"/>
              <a:t>1) „jsem </a:t>
            </a:r>
            <a:r>
              <a:rPr lang="cs" sz="1600" dirty="0"/>
              <a:t>online v osobním životě a tedy přirozeně i ve škole</a:t>
            </a:r>
            <a:r>
              <a:rPr lang="cs-CZ" sz="1600" dirty="0"/>
              <a:t>/s žáky</a:t>
            </a:r>
            <a:r>
              <a:rPr lang="cs-CZ" sz="1600" dirty="0" smtClean="0"/>
              <a:t>“</a:t>
            </a:r>
          </a:p>
          <a:p>
            <a:pPr lvl="2"/>
            <a:r>
              <a:rPr lang="cs-CZ" sz="1600" dirty="0" smtClean="0"/>
              <a:t>	2) „jsem </a:t>
            </a:r>
            <a:r>
              <a:rPr lang="cs-CZ" sz="1600" dirty="0"/>
              <a:t>online v osobním životě a internet do školy moc nepatří (nemám </a:t>
            </a:r>
            <a:r>
              <a:rPr lang="cs-CZ" sz="1600" dirty="0" smtClean="0"/>
              <a:t>	podmínky</a:t>
            </a:r>
            <a:r>
              <a:rPr lang="cs-CZ" sz="1600" dirty="0"/>
              <a:t>, odvahu, čas, podporu</a:t>
            </a:r>
            <a:r>
              <a:rPr lang="cs-CZ" sz="1600" dirty="0" smtClean="0"/>
              <a:t>)“</a:t>
            </a:r>
          </a:p>
          <a:p>
            <a:pPr lvl="2"/>
            <a:r>
              <a:rPr lang="cs-CZ" sz="1600" dirty="0"/>
              <a:t>	</a:t>
            </a:r>
            <a:r>
              <a:rPr lang="cs-CZ" sz="1600" dirty="0" smtClean="0"/>
              <a:t>3) ostatní </a:t>
            </a:r>
            <a:r>
              <a:rPr lang="cs-CZ" sz="1600" dirty="0"/>
              <a:t>…</a:t>
            </a:r>
          </a:p>
          <a:p>
            <a:pPr marL="342900" lvl="1" indent="-342900">
              <a:buFontTx/>
              <a:buChar char="-"/>
            </a:pPr>
            <a:r>
              <a:rPr lang="cs-CZ" sz="2000" dirty="0"/>
              <a:t>Zde velký prostor na aktivity navazující na </a:t>
            </a:r>
            <a:r>
              <a:rPr lang="cs-CZ" sz="2000" dirty="0" err="1"/>
              <a:t>ProfilUčitel</a:t>
            </a:r>
            <a:r>
              <a:rPr lang="cs-CZ" sz="2000" dirty="0"/>
              <a:t> 21 a rámec DIGCOMPEDU - </a:t>
            </a:r>
            <a:r>
              <a:rPr lang="cs-CZ" sz="2000" b="1" dirty="0"/>
              <a:t>ukázka</a:t>
            </a:r>
            <a:r>
              <a:rPr lang="cs" sz="2000" dirty="0"/>
              <a:t/>
            </a:r>
            <a:br>
              <a:rPr lang="cs" sz="2000" dirty="0"/>
            </a:br>
            <a:endParaRPr lang="cs"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Shape 70"/>
        <p:cNvGrpSpPr/>
        <p:nvPr/>
      </p:nvGrpSpPr>
      <p:grpSpPr>
        <a:xfrm>
          <a:off x="0" y="0"/>
          <a:ext cx="0" cy="0"/>
          <a:chOff x="0" y="0"/>
          <a:chExt cx="0" cy="0"/>
        </a:xfrm>
      </p:grpSpPr>
      <p:sp>
        <p:nvSpPr>
          <p:cNvPr id="71" name="Shape 71"/>
          <p:cNvSpPr txBox="1">
            <a:spLocks noGrp="1"/>
          </p:cNvSpPr>
          <p:nvPr>
            <p:ph type="title"/>
          </p:nvPr>
        </p:nvSpPr>
        <p:spPr>
          <a:xfrm>
            <a:off x="459300" y="163200"/>
            <a:ext cx="8373000" cy="572700"/>
          </a:xfrm>
          <a:prstGeom prst="rect">
            <a:avLst/>
          </a:prstGeom>
        </p:spPr>
        <p:txBody>
          <a:bodyPr lIns="91425" tIns="91425" rIns="91425" bIns="91425" anchor="t" anchorCtr="0">
            <a:noAutofit/>
          </a:bodyPr>
          <a:lstStyle/>
          <a:p>
            <a:pPr lvl="0">
              <a:spcBef>
                <a:spcPts val="0"/>
              </a:spcBef>
              <a:buNone/>
            </a:pPr>
            <a:r>
              <a:rPr lang="cs" dirty="0"/>
              <a:t>Naše AHA efekty a zjištění</a:t>
            </a:r>
          </a:p>
        </p:txBody>
      </p:sp>
      <p:sp>
        <p:nvSpPr>
          <p:cNvPr id="72" name="Shape 72"/>
          <p:cNvSpPr txBox="1">
            <a:spLocks noGrp="1"/>
          </p:cNvSpPr>
          <p:nvPr>
            <p:ph type="body" idx="1"/>
          </p:nvPr>
        </p:nvSpPr>
        <p:spPr>
          <a:xfrm>
            <a:off x="459300" y="853550"/>
            <a:ext cx="8373000" cy="3600000"/>
          </a:xfrm>
          <a:prstGeom prst="rect">
            <a:avLst/>
          </a:prstGeom>
        </p:spPr>
        <p:txBody>
          <a:bodyPr lIns="91425" tIns="91425" rIns="91425" bIns="91425" anchor="t" anchorCtr="0">
            <a:noAutofit/>
          </a:bodyPr>
          <a:lstStyle/>
          <a:p>
            <a:pPr marL="342900" lvl="0" indent="-342900">
              <a:spcBef>
                <a:spcPts val="0"/>
              </a:spcBef>
              <a:buFontTx/>
              <a:buChar char="-"/>
            </a:pPr>
            <a:r>
              <a:rPr lang="cs-CZ" sz="2000" b="1" dirty="0"/>
              <a:t>Výběr prostředí </a:t>
            </a:r>
            <a:r>
              <a:rPr lang="cs-CZ" sz="2000" dirty="0"/>
              <a:t>může ovlivnit výrazně chování uživatelů – co vše je třeba zajistit – fungující chat, technický support před setkáním, jiné chování účastníků (mlčící, odcházející, zvýšené porušení pozornosti – multitasking)</a:t>
            </a:r>
          </a:p>
          <a:p>
            <a:pPr marL="342900" lvl="0" indent="-342900">
              <a:spcBef>
                <a:spcPts val="0"/>
              </a:spcBef>
              <a:buFontTx/>
              <a:buChar char="-"/>
            </a:pPr>
            <a:r>
              <a:rPr lang="cs-CZ" sz="2000" b="1" dirty="0"/>
              <a:t>U</a:t>
            </a:r>
            <a:r>
              <a:rPr lang="cs" sz="2000" b="1" dirty="0"/>
              <a:t>čitelé na sociálních sítích „jsou ošetřeni“</a:t>
            </a:r>
            <a:r>
              <a:rPr lang="cs" sz="2000" dirty="0"/>
              <a:t> – co ti ostatní? – spustili jsme v době COVID FB stránku, paradoxně se nám enormně zvýšil počet lidí vstupujících do FB skupiny – umí naše služby konkurovat kolegiální podpoře na sociálních sítích?</a:t>
            </a:r>
          </a:p>
          <a:p>
            <a:pPr marL="342900" lvl="0" indent="-342900">
              <a:spcBef>
                <a:spcPts val="0"/>
              </a:spcBef>
              <a:buFontTx/>
              <a:buChar char="-"/>
            </a:pPr>
            <a:r>
              <a:rPr lang="cs-CZ" sz="2000" b="1" dirty="0"/>
              <a:t>N</a:t>
            </a:r>
            <a:r>
              <a:rPr lang="cs" sz="2000" b="1" dirty="0"/>
              <a:t>utné stanovení rolí při online aktivitách live </a:t>
            </a:r>
            <a:r>
              <a:rPr lang="cs" sz="2000" dirty="0"/>
              <a:t>– zejména „v interním týmu“ </a:t>
            </a:r>
            <a:r>
              <a:rPr lang="cs" sz="2000" dirty="0">
                <a:sym typeface="Wingdings" panose="05000000000000000000" pitchFamily="2" charset="2"/>
              </a:rPr>
              <a:t> - disciplína, </a:t>
            </a:r>
            <a:r>
              <a:rPr lang="cs" sz="2000" dirty="0" smtClean="0">
                <a:sym typeface="Wingdings" panose="05000000000000000000" pitchFamily="2" charset="2"/>
              </a:rPr>
              <a:t>akce </a:t>
            </a:r>
            <a:r>
              <a:rPr lang="cs" sz="2000" dirty="0">
                <a:sym typeface="Wingdings" panose="05000000000000000000" pitchFamily="2" charset="2"/>
              </a:rPr>
              <a:t>je pro učitele!</a:t>
            </a:r>
            <a:endParaRPr lang="cs" sz="2000" dirty="0"/>
          </a:p>
        </p:txBody>
      </p:sp>
    </p:spTree>
    <p:extLst>
      <p:ext uri="{BB962C8B-B14F-4D97-AF65-F5344CB8AC3E}">
        <p14:creationId xmlns:p14="http://schemas.microsoft.com/office/powerpoint/2010/main" val="38899412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Shape 70"/>
        <p:cNvGrpSpPr/>
        <p:nvPr/>
      </p:nvGrpSpPr>
      <p:grpSpPr>
        <a:xfrm>
          <a:off x="0" y="0"/>
          <a:ext cx="0" cy="0"/>
          <a:chOff x="0" y="0"/>
          <a:chExt cx="0" cy="0"/>
        </a:xfrm>
      </p:grpSpPr>
      <p:sp>
        <p:nvSpPr>
          <p:cNvPr id="71" name="Shape 71"/>
          <p:cNvSpPr txBox="1">
            <a:spLocks noGrp="1"/>
          </p:cNvSpPr>
          <p:nvPr>
            <p:ph type="title"/>
          </p:nvPr>
        </p:nvSpPr>
        <p:spPr>
          <a:xfrm>
            <a:off x="459300" y="163200"/>
            <a:ext cx="8373000" cy="572700"/>
          </a:xfrm>
          <a:prstGeom prst="rect">
            <a:avLst/>
          </a:prstGeom>
        </p:spPr>
        <p:txBody>
          <a:bodyPr lIns="91425" tIns="91425" rIns="91425" bIns="91425" anchor="t" anchorCtr="0">
            <a:noAutofit/>
          </a:bodyPr>
          <a:lstStyle/>
          <a:p>
            <a:pPr lvl="0">
              <a:spcBef>
                <a:spcPts val="0"/>
              </a:spcBef>
              <a:buNone/>
            </a:pPr>
            <a:r>
              <a:rPr lang="cs" dirty="0"/>
              <a:t>Vlastní obsah/akce pro MŠ/ZŠ/MAP/IPS</a:t>
            </a:r>
          </a:p>
        </p:txBody>
      </p:sp>
      <p:sp>
        <p:nvSpPr>
          <p:cNvPr id="72" name="Shape 72"/>
          <p:cNvSpPr txBox="1">
            <a:spLocks noGrp="1"/>
          </p:cNvSpPr>
          <p:nvPr>
            <p:ph type="body" idx="1"/>
          </p:nvPr>
        </p:nvSpPr>
        <p:spPr>
          <a:xfrm>
            <a:off x="459300" y="853550"/>
            <a:ext cx="8373000" cy="3600000"/>
          </a:xfrm>
          <a:prstGeom prst="rect">
            <a:avLst/>
          </a:prstGeom>
        </p:spPr>
        <p:txBody>
          <a:bodyPr lIns="91425" tIns="91425" rIns="91425" bIns="91425" anchor="t" anchorCtr="0">
            <a:noAutofit/>
          </a:bodyPr>
          <a:lstStyle/>
          <a:p>
            <a:pPr marL="342900" lvl="0" indent="-342900">
              <a:lnSpc>
                <a:spcPct val="100000"/>
              </a:lnSpc>
              <a:spcBef>
                <a:spcPts val="0"/>
              </a:spcBef>
              <a:buFontTx/>
              <a:buChar char="-"/>
            </a:pPr>
            <a:r>
              <a:rPr lang="cs-CZ" sz="2000" dirty="0"/>
              <a:t>O</a:t>
            </a:r>
            <a:r>
              <a:rPr lang="cs" sz="2000" dirty="0"/>
              <a:t>dborný panel ČG – 4 diskusní skupiny</a:t>
            </a:r>
          </a:p>
          <a:p>
            <a:pPr marL="342900" lvl="0" indent="-342900">
              <a:lnSpc>
                <a:spcPct val="100000"/>
              </a:lnSpc>
              <a:spcBef>
                <a:spcPts val="0"/>
              </a:spcBef>
              <a:buFontTx/>
              <a:buChar char="-"/>
            </a:pPr>
            <a:r>
              <a:rPr lang="cs" sz="2000" dirty="0"/>
              <a:t>7 online společenství praxe – 3 hodiny setkání učitelů/odborníků</a:t>
            </a:r>
          </a:p>
          <a:p>
            <a:pPr marL="342900" lvl="0" indent="-342900">
              <a:lnSpc>
                <a:spcPct val="100000"/>
              </a:lnSpc>
              <a:spcBef>
                <a:spcPts val="0"/>
              </a:spcBef>
              <a:buFontTx/>
              <a:buChar char="-"/>
            </a:pPr>
            <a:r>
              <a:rPr lang="cs-CZ" sz="2000" dirty="0"/>
              <a:t>P</a:t>
            </a:r>
            <a:r>
              <a:rPr lang="cs" sz="2000" dirty="0"/>
              <a:t>rezentace pro ředitele MAP Praha 13 – „efektivní“</a:t>
            </a:r>
          </a:p>
          <a:p>
            <a:pPr marL="342900" lvl="0" indent="-342900">
              <a:lnSpc>
                <a:spcPct val="100000"/>
              </a:lnSpc>
              <a:spcBef>
                <a:spcPts val="0"/>
              </a:spcBef>
              <a:buFontTx/>
              <a:buChar char="-"/>
            </a:pPr>
            <a:r>
              <a:rPr lang="cs" sz="2000" dirty="0"/>
              <a:t>nové tlačítko v EMA  - </a:t>
            </a:r>
            <a:r>
              <a:rPr lang="cs-CZ" sz="1800" dirty="0">
                <a:effectLst/>
                <a:latin typeface="Times New Roman" panose="02020603050405020304" pitchFamily="18" charset="0"/>
                <a:ea typeface="Times New Roman" panose="02020603050405020304" pitchFamily="18" charset="0"/>
              </a:rPr>
              <a:t>V katalogu EMA s</a:t>
            </a:r>
            <a:r>
              <a:rPr lang="cs-CZ" sz="1800" dirty="0">
                <a:solidFill>
                  <a:srgbClr val="000000"/>
                </a:solidFill>
                <a:effectLst/>
                <a:latin typeface="Times New Roman" panose="02020603050405020304" pitchFamily="18" charset="0"/>
                <a:ea typeface="Times New Roman" panose="02020603050405020304" pitchFamily="18" charset="0"/>
              </a:rPr>
              <a:t>puštění vkládání jednotlivých materiálů (vkládá přihlášený uživ</a:t>
            </a:r>
            <a:r>
              <a:rPr lang="cs-CZ" sz="1800" dirty="0">
                <a:effectLst/>
                <a:latin typeface="Times New Roman" panose="02020603050405020304" pitchFamily="18" charset="0"/>
                <a:ea typeface="Times New Roman" panose="02020603050405020304" pitchFamily="18" charset="0"/>
              </a:rPr>
              <a:t>atel, před publikací je materiál schválen)</a:t>
            </a:r>
            <a:r>
              <a:rPr lang="cs-CZ" sz="1800" dirty="0">
                <a:solidFill>
                  <a:srgbClr val="000000"/>
                </a:solidFill>
                <a:effectLst/>
                <a:latin typeface="Times New Roman" panose="02020603050405020304" pitchFamily="18" charset="0"/>
                <a:ea typeface="Times New Roman" panose="02020603050405020304" pitchFamily="18" charset="0"/>
              </a:rPr>
              <a:t> - </a:t>
            </a:r>
            <a:r>
              <a:rPr lang="cs-CZ" sz="1800" u="sng" dirty="0">
                <a:solidFill>
                  <a:srgbClr val="0000FF"/>
                </a:solidFill>
                <a:effectLst/>
                <a:latin typeface="Times New Roman" panose="02020603050405020304" pitchFamily="18" charset="0"/>
                <a:ea typeface="Times New Roman" panose="02020603050405020304" pitchFamily="18" charset="0"/>
                <a:hlinkClick r:id="rId3"/>
              </a:rPr>
              <a:t>https://ema.rvp.cz/vlozit-material</a:t>
            </a:r>
            <a:endParaRPr lang="cs-CZ" sz="1800" u="sng" dirty="0">
              <a:solidFill>
                <a:srgbClr val="0000FF"/>
              </a:solidFill>
              <a:effectLst/>
              <a:latin typeface="Times New Roman" panose="02020603050405020304" pitchFamily="18" charset="0"/>
              <a:ea typeface="Times New Roman" panose="02020603050405020304" pitchFamily="18" charset="0"/>
            </a:endParaRPr>
          </a:p>
          <a:p>
            <a:pPr marL="342900" indent="-342900">
              <a:lnSpc>
                <a:spcPct val="100000"/>
              </a:lnSpc>
              <a:buFontTx/>
              <a:buChar char="-"/>
            </a:pPr>
            <a:r>
              <a:rPr lang="cs-CZ" dirty="0">
                <a:latin typeface="Noto Sans Symbols"/>
                <a:ea typeface="Noto Sans Symbols"/>
                <a:cs typeface="Noto Sans Symbols"/>
              </a:rPr>
              <a:t>Nová podpora v </a:t>
            </a:r>
            <a:r>
              <a:rPr lang="cs-CZ" dirty="0" err="1">
                <a:latin typeface="Noto Sans Symbols"/>
                <a:ea typeface="Noto Sans Symbols"/>
                <a:cs typeface="Noto Sans Symbols"/>
              </a:rPr>
              <a:t>ProfilUčitel</a:t>
            </a:r>
            <a:r>
              <a:rPr lang="cs-CZ" dirty="0">
                <a:latin typeface="Noto Sans Symbols"/>
                <a:ea typeface="Noto Sans Symbols"/>
                <a:cs typeface="Noto Sans Symbols"/>
              </a:rPr>
              <a:t>  - V Profilu </a:t>
            </a:r>
            <a:r>
              <a:rPr lang="cs-CZ" sz="1800" dirty="0">
                <a:effectLst/>
                <a:latin typeface="Noto Sans Symbols"/>
                <a:ea typeface="Noto Sans Symbols"/>
                <a:cs typeface="Noto Sans Symbols"/>
              </a:rPr>
              <a:t>Učitel21 ke každé kompetenci doplnění seznamu odkazů na informační zdroje užitečné pro rozvoj dané kompetence a doplnění pole pro poznámky</a:t>
            </a:r>
            <a:r>
              <a:rPr lang="cs-CZ" sz="1800" dirty="0">
                <a:solidFill>
                  <a:srgbClr val="000000"/>
                </a:solidFill>
                <a:effectLst/>
                <a:latin typeface="Noto Sans Symbols"/>
                <a:ea typeface="Noto Sans Symbols"/>
                <a:cs typeface="Noto Sans Symbols"/>
              </a:rPr>
              <a:t> - </a:t>
            </a:r>
            <a:r>
              <a:rPr lang="cs-CZ" sz="1800" u="sng" dirty="0">
                <a:solidFill>
                  <a:srgbClr val="0000FF"/>
                </a:solidFill>
                <a:effectLst/>
                <a:latin typeface="Noto Sans Symbols"/>
                <a:ea typeface="Noto Sans Symbols"/>
                <a:cs typeface="Noto Sans Symbols"/>
                <a:hlinkClick r:id="rId4"/>
              </a:rPr>
              <a:t>http://ucitel21.rvp.cz/kompetence</a:t>
            </a:r>
            <a:endParaRPr lang="cs-CZ" sz="1800" dirty="0">
              <a:effectLst/>
              <a:latin typeface="Noto Sans Symbols"/>
              <a:ea typeface="Noto Sans Symbols"/>
              <a:cs typeface="Noto Sans Symbols"/>
            </a:endParaRPr>
          </a:p>
          <a:p>
            <a:pPr marL="342900" lvl="0" indent="-342900">
              <a:spcBef>
                <a:spcPts val="0"/>
              </a:spcBef>
              <a:buFontTx/>
              <a:buChar char="-"/>
            </a:pPr>
            <a:endParaRPr lang="cs" sz="2000" dirty="0"/>
          </a:p>
          <a:p>
            <a:pPr lvl="0">
              <a:spcBef>
                <a:spcPts val="0"/>
              </a:spcBef>
            </a:pPr>
            <a:endParaRPr lang="cs" sz="2000" dirty="0"/>
          </a:p>
        </p:txBody>
      </p:sp>
    </p:spTree>
    <p:extLst>
      <p:ext uri="{BB962C8B-B14F-4D97-AF65-F5344CB8AC3E}">
        <p14:creationId xmlns:p14="http://schemas.microsoft.com/office/powerpoint/2010/main" val="21169292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Shape 70"/>
        <p:cNvGrpSpPr/>
        <p:nvPr/>
      </p:nvGrpSpPr>
      <p:grpSpPr>
        <a:xfrm>
          <a:off x="0" y="0"/>
          <a:ext cx="0" cy="0"/>
          <a:chOff x="0" y="0"/>
          <a:chExt cx="0" cy="0"/>
        </a:xfrm>
      </p:grpSpPr>
      <p:sp>
        <p:nvSpPr>
          <p:cNvPr id="71" name="Shape 71"/>
          <p:cNvSpPr txBox="1">
            <a:spLocks noGrp="1"/>
          </p:cNvSpPr>
          <p:nvPr>
            <p:ph type="title"/>
          </p:nvPr>
        </p:nvSpPr>
        <p:spPr>
          <a:xfrm>
            <a:off x="459300" y="163200"/>
            <a:ext cx="8373000" cy="572700"/>
          </a:xfrm>
          <a:prstGeom prst="rect">
            <a:avLst/>
          </a:prstGeom>
        </p:spPr>
        <p:txBody>
          <a:bodyPr lIns="91425" tIns="91425" rIns="91425" bIns="91425" anchor="t" anchorCtr="0">
            <a:noAutofit/>
          </a:bodyPr>
          <a:lstStyle/>
          <a:p>
            <a:pPr lvl="0">
              <a:spcBef>
                <a:spcPts val="0"/>
              </a:spcBef>
              <a:buNone/>
            </a:pPr>
            <a:r>
              <a:rPr lang="cs" dirty="0"/>
              <a:t>Vlastní obsah/akce pro MŠ/ZŠ/MAP/IPS</a:t>
            </a:r>
          </a:p>
        </p:txBody>
      </p:sp>
      <p:sp>
        <p:nvSpPr>
          <p:cNvPr id="72" name="Shape 72"/>
          <p:cNvSpPr txBox="1">
            <a:spLocks noGrp="1"/>
          </p:cNvSpPr>
          <p:nvPr>
            <p:ph type="body" idx="1"/>
          </p:nvPr>
        </p:nvSpPr>
        <p:spPr>
          <a:xfrm>
            <a:off x="459300" y="853550"/>
            <a:ext cx="8373000" cy="3600000"/>
          </a:xfrm>
          <a:prstGeom prst="rect">
            <a:avLst/>
          </a:prstGeom>
        </p:spPr>
        <p:txBody>
          <a:bodyPr lIns="91425" tIns="91425" rIns="91425" bIns="91425" anchor="t" anchorCtr="0">
            <a:noAutofit/>
          </a:bodyPr>
          <a:lstStyle/>
          <a:p>
            <a:pPr marL="342900" lvl="0" indent="-342900" algn="l">
              <a:spcAft>
                <a:spcPts val="0"/>
              </a:spcAft>
              <a:buFont typeface="Arial" panose="020B0604020202020204" pitchFamily="34" charset="0"/>
              <a:buChar char="●"/>
            </a:pPr>
            <a:r>
              <a:rPr lang="cs-CZ" sz="1800" dirty="0">
                <a:solidFill>
                  <a:srgbClr val="000000"/>
                </a:solidFill>
                <a:effectLst/>
                <a:latin typeface="Noto Sans Symbols"/>
                <a:ea typeface="Noto Sans Symbols"/>
                <a:cs typeface="Noto Sans Symbols"/>
              </a:rPr>
              <a:t>Pilotní natočení pětiminutovky – video - Chytré aplikace k poznávání přírody kolem nás </a:t>
            </a:r>
            <a:r>
              <a:rPr lang="cs-CZ" sz="1800" u="sng" dirty="0">
                <a:solidFill>
                  <a:srgbClr val="0000FF"/>
                </a:solidFill>
                <a:effectLst/>
                <a:latin typeface="Times New Roman" panose="02020603050405020304" pitchFamily="18" charset="0"/>
                <a:ea typeface="Times New Roman" panose="02020603050405020304" pitchFamily="18" charset="0"/>
                <a:hlinkClick r:id="rId3"/>
              </a:rPr>
              <a:t>https://www.youtube.com/watch?v=STplVXVIMno&amp;t=8s</a:t>
            </a:r>
            <a:endParaRPr lang="cs-CZ" sz="1800" u="sng" dirty="0">
              <a:solidFill>
                <a:srgbClr val="0000FF"/>
              </a:solidFill>
              <a:effectLst/>
              <a:latin typeface="Times New Roman" panose="02020603050405020304" pitchFamily="18" charset="0"/>
              <a:ea typeface="Times New Roman" panose="02020603050405020304" pitchFamily="18" charset="0"/>
            </a:endParaRPr>
          </a:p>
          <a:p>
            <a:pPr marL="342900" lvl="0" indent="-342900" algn="l">
              <a:spcAft>
                <a:spcPts val="0"/>
              </a:spcAft>
              <a:buFont typeface="Arial" panose="020B0604020202020204" pitchFamily="34" charset="0"/>
              <a:buChar char="●"/>
            </a:pPr>
            <a:r>
              <a:rPr lang="cs-CZ" dirty="0">
                <a:solidFill>
                  <a:srgbClr val="000000"/>
                </a:solidFill>
                <a:latin typeface="Noto Sans Symbols"/>
                <a:ea typeface="Noto Sans Symbols"/>
                <a:cs typeface="Noto Sans Symbols"/>
              </a:rPr>
              <a:t>Články na BLOGU Gramotnosti.pro, spolupráce s redakcí ČT  - výběr spíkrů a převzatý jeden </a:t>
            </a:r>
            <a:r>
              <a:rPr lang="cs-CZ" dirty="0" smtClean="0">
                <a:solidFill>
                  <a:srgbClr val="000000"/>
                </a:solidFill>
                <a:latin typeface="Noto Sans Symbols"/>
                <a:ea typeface="Noto Sans Symbols"/>
                <a:cs typeface="Noto Sans Symbols"/>
              </a:rPr>
              <a:t>článek</a:t>
            </a:r>
          </a:p>
          <a:p>
            <a:pPr marL="342900" indent="-342900">
              <a:spcAft>
                <a:spcPts val="0"/>
              </a:spcAft>
              <a:buFont typeface="Arial" panose="020B0604020202020204" pitchFamily="34" charset="0"/>
              <a:buChar char="●"/>
            </a:pPr>
            <a:r>
              <a:rPr lang="cs-CZ" dirty="0" smtClean="0">
                <a:solidFill>
                  <a:srgbClr val="000000"/>
                </a:solidFill>
                <a:latin typeface="Noto Sans Symbols"/>
                <a:ea typeface="Noto Sans Symbols"/>
                <a:cs typeface="Noto Sans Symbols"/>
              </a:rPr>
              <a:t>Plánujeme online vzdělávací moduly </a:t>
            </a:r>
            <a:r>
              <a:rPr lang="cs-CZ" dirty="0">
                <a:solidFill>
                  <a:srgbClr val="000000"/>
                </a:solidFill>
                <a:latin typeface="Noto Sans Symbols"/>
                <a:ea typeface="Noto Sans Symbols"/>
                <a:cs typeface="Noto Sans Symbols"/>
              </a:rPr>
              <a:t>na MG, ČG, DG (pilot od 11/2020</a:t>
            </a:r>
            <a:r>
              <a:rPr lang="cs-CZ" dirty="0" smtClean="0">
                <a:solidFill>
                  <a:srgbClr val="000000"/>
                </a:solidFill>
                <a:latin typeface="Noto Sans Symbols"/>
                <a:ea typeface="Noto Sans Symbols"/>
                <a:cs typeface="Noto Sans Symbols"/>
              </a:rPr>
              <a:t>)</a:t>
            </a:r>
            <a:endParaRPr lang="cs-CZ" dirty="0">
              <a:solidFill>
                <a:srgbClr val="000000"/>
              </a:solidFill>
              <a:latin typeface="Noto Sans Symbols"/>
              <a:ea typeface="Noto Sans Symbols"/>
              <a:cs typeface="Noto Sans Symbols"/>
            </a:endParaRPr>
          </a:p>
          <a:p>
            <a:pPr marL="342900" lvl="0" indent="-342900" algn="l">
              <a:spcAft>
                <a:spcPts val="0"/>
              </a:spcAft>
              <a:buFont typeface="Arial" panose="020B0604020202020204" pitchFamily="34" charset="0"/>
              <a:buChar char="●"/>
            </a:pPr>
            <a:endParaRPr lang="cs-CZ" sz="1800" u="sng" dirty="0">
              <a:solidFill>
                <a:srgbClr val="0000FF"/>
              </a:solidFill>
              <a:effectLst/>
              <a:latin typeface="Times New Roman" panose="02020603050405020304" pitchFamily="18" charset="0"/>
              <a:ea typeface="Times New Roman" panose="02020603050405020304" pitchFamily="18" charset="0"/>
            </a:endParaRPr>
          </a:p>
          <a:p>
            <a:pPr marL="342900" lvl="0" indent="-342900" algn="l">
              <a:spcAft>
                <a:spcPts val="0"/>
              </a:spcAft>
              <a:buFont typeface="Arial" panose="020B0604020202020204" pitchFamily="34" charset="0"/>
              <a:buChar char="●"/>
            </a:pPr>
            <a:r>
              <a:rPr lang="cs-CZ" dirty="0">
                <a:solidFill>
                  <a:srgbClr val="000000"/>
                </a:solidFill>
                <a:latin typeface="Noto Sans Symbols"/>
                <a:ea typeface="Noto Sans Symbols"/>
                <a:cs typeface="Noto Sans Symbols"/>
              </a:rPr>
              <a:t>Co se </a:t>
            </a:r>
            <a:r>
              <a:rPr lang="cs-CZ" dirty="0" smtClean="0">
                <a:solidFill>
                  <a:srgbClr val="000000"/>
                </a:solidFill>
                <a:latin typeface="Noto Sans Symbols"/>
                <a:ea typeface="Noto Sans Symbols"/>
                <a:cs typeface="Noto Sans Symbols"/>
              </a:rPr>
              <a:t>málo „chytá</a:t>
            </a:r>
            <a:r>
              <a:rPr lang="cs-CZ" dirty="0">
                <a:solidFill>
                  <a:srgbClr val="000000"/>
                </a:solidFill>
                <a:latin typeface="Noto Sans Symbols"/>
                <a:ea typeface="Noto Sans Symbols"/>
                <a:cs typeface="Noto Sans Symbols"/>
              </a:rPr>
              <a:t>“, co promýšlíme jinak</a:t>
            </a:r>
          </a:p>
          <a:p>
            <a:pPr marL="342900" lvl="1" indent="-342900">
              <a:spcAft>
                <a:spcPts val="0"/>
              </a:spcAft>
              <a:buFont typeface="Arial" panose="020B0604020202020204" pitchFamily="34" charset="0"/>
              <a:buChar char="●"/>
            </a:pPr>
            <a:r>
              <a:rPr lang="cs-CZ" dirty="0" smtClean="0">
                <a:solidFill>
                  <a:srgbClr val="000000"/>
                </a:solidFill>
                <a:latin typeface="Noto Sans Symbols"/>
                <a:ea typeface="Noto Sans Symbols"/>
                <a:cs typeface="Noto Sans Symbols"/>
              </a:rPr>
              <a:t>konzultační </a:t>
            </a:r>
            <a:r>
              <a:rPr lang="cs-CZ" dirty="0">
                <a:solidFill>
                  <a:srgbClr val="000000"/>
                </a:solidFill>
                <a:latin typeface="Noto Sans Symbols"/>
                <a:ea typeface="Noto Sans Symbols"/>
                <a:cs typeface="Noto Sans Symbols"/>
              </a:rPr>
              <a:t>centrum Gramotnosti.pro („učitelé se </a:t>
            </a:r>
            <a:r>
              <a:rPr lang="cs-CZ" dirty="0" smtClean="0">
                <a:solidFill>
                  <a:srgbClr val="000000"/>
                </a:solidFill>
                <a:latin typeface="Noto Sans Symbols"/>
                <a:ea typeface="Noto Sans Symbols"/>
                <a:cs typeface="Noto Sans Symbols"/>
              </a:rPr>
              <a:t>moc neptají</a:t>
            </a:r>
            <a:r>
              <a:rPr lang="cs-CZ" dirty="0">
                <a:solidFill>
                  <a:srgbClr val="000000"/>
                </a:solidFill>
                <a:latin typeface="Noto Sans Symbols"/>
                <a:ea typeface="Noto Sans Symbols"/>
                <a:cs typeface="Noto Sans Symbols"/>
              </a:rPr>
              <a:t>“) - ukázka</a:t>
            </a:r>
          </a:p>
          <a:p>
            <a:pPr marL="342900" lvl="1" indent="-342900">
              <a:spcAft>
                <a:spcPts val="0"/>
              </a:spcAft>
              <a:buFont typeface="Arial" panose="020B0604020202020204" pitchFamily="34" charset="0"/>
              <a:buChar char="●"/>
            </a:pPr>
            <a:r>
              <a:rPr lang="cs-CZ" dirty="0" smtClean="0">
                <a:solidFill>
                  <a:srgbClr val="000000"/>
                </a:solidFill>
                <a:latin typeface="Noto Sans Symbols"/>
                <a:ea typeface="Noto Sans Symbols"/>
                <a:cs typeface="Noto Sans Symbols"/>
              </a:rPr>
              <a:t>zájem/nezájem </a:t>
            </a:r>
            <a:r>
              <a:rPr lang="cs-CZ" dirty="0">
                <a:solidFill>
                  <a:srgbClr val="000000"/>
                </a:solidFill>
                <a:latin typeface="Noto Sans Symbols"/>
                <a:ea typeface="Noto Sans Symbols"/>
                <a:cs typeface="Noto Sans Symbols"/>
              </a:rPr>
              <a:t>o kampaň „hledáme autory“</a:t>
            </a:r>
          </a:p>
          <a:p>
            <a:pPr marL="342900" lvl="1" indent="-342900">
              <a:spcAft>
                <a:spcPts val="0"/>
              </a:spcAft>
              <a:buFont typeface="Arial" panose="020B0604020202020204" pitchFamily="34" charset="0"/>
              <a:buChar char="●"/>
            </a:pPr>
            <a:r>
              <a:rPr lang="cs-CZ" dirty="0" smtClean="0">
                <a:solidFill>
                  <a:srgbClr val="000000"/>
                </a:solidFill>
                <a:latin typeface="Noto Sans Symbols"/>
                <a:ea typeface="Noto Sans Symbols"/>
                <a:cs typeface="Noto Sans Symbols"/>
              </a:rPr>
              <a:t>kampaň </a:t>
            </a:r>
            <a:r>
              <a:rPr lang="cs-CZ" dirty="0">
                <a:solidFill>
                  <a:srgbClr val="000000"/>
                </a:solidFill>
                <a:latin typeface="Noto Sans Symbols"/>
                <a:ea typeface="Noto Sans Symbols"/>
                <a:cs typeface="Noto Sans Symbols"/>
              </a:rPr>
              <a:t>na reputaci obsahu (jak dostat názory učitelů online?)</a:t>
            </a:r>
          </a:p>
          <a:p>
            <a:pPr lvl="0">
              <a:spcBef>
                <a:spcPts val="0"/>
              </a:spcBef>
            </a:pPr>
            <a:endParaRPr lang="cs" sz="2000" dirty="0"/>
          </a:p>
        </p:txBody>
      </p:sp>
    </p:spTree>
    <p:extLst>
      <p:ext uri="{BB962C8B-B14F-4D97-AF65-F5344CB8AC3E}">
        <p14:creationId xmlns:p14="http://schemas.microsoft.com/office/powerpoint/2010/main" val="9825351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Shape 104"/>
        <p:cNvGrpSpPr/>
        <p:nvPr/>
      </p:nvGrpSpPr>
      <p:grpSpPr>
        <a:xfrm>
          <a:off x="0" y="0"/>
          <a:ext cx="0" cy="0"/>
          <a:chOff x="0" y="0"/>
          <a:chExt cx="0" cy="0"/>
        </a:xfrm>
      </p:grpSpPr>
      <p:sp>
        <p:nvSpPr>
          <p:cNvPr id="105" name="Shape 105"/>
          <p:cNvSpPr txBox="1">
            <a:spLocks noGrp="1"/>
          </p:cNvSpPr>
          <p:nvPr>
            <p:ph type="title"/>
          </p:nvPr>
        </p:nvSpPr>
        <p:spPr>
          <a:xfrm>
            <a:off x="459300" y="163200"/>
            <a:ext cx="8373000" cy="572700"/>
          </a:xfrm>
          <a:prstGeom prst="rect">
            <a:avLst/>
          </a:prstGeom>
        </p:spPr>
        <p:txBody>
          <a:bodyPr lIns="91425" tIns="91425" rIns="91425" bIns="91425" anchor="t" anchorCtr="0">
            <a:noAutofit/>
          </a:bodyPr>
          <a:lstStyle/>
          <a:p>
            <a:pPr lvl="0" rtl="0">
              <a:lnSpc>
                <a:spcPct val="115000"/>
              </a:lnSpc>
              <a:spcBef>
                <a:spcPts val="0"/>
              </a:spcBef>
              <a:spcAft>
                <a:spcPts val="1600"/>
              </a:spcAft>
              <a:buClr>
                <a:schemeClr val="dk1"/>
              </a:buClr>
              <a:buSzPct val="45833"/>
              <a:buFont typeface="Arial"/>
              <a:buNone/>
            </a:pPr>
            <a:r>
              <a:rPr lang="cs-CZ" sz="2400" dirty="0">
                <a:solidFill>
                  <a:schemeClr val="dk2"/>
                </a:solidFill>
              </a:rPr>
              <a:t>N</a:t>
            </a:r>
            <a:r>
              <a:rPr lang="cs" sz="2400" dirty="0">
                <a:solidFill>
                  <a:schemeClr val="dk2"/>
                </a:solidFill>
              </a:rPr>
              <a:t>a pozadí běží/většina hotovo -  technologické změny</a:t>
            </a:r>
          </a:p>
        </p:txBody>
      </p:sp>
      <p:sp>
        <p:nvSpPr>
          <p:cNvPr id="106" name="Shape 106"/>
          <p:cNvSpPr txBox="1">
            <a:spLocks noGrp="1"/>
          </p:cNvSpPr>
          <p:nvPr>
            <p:ph type="body" idx="1"/>
          </p:nvPr>
        </p:nvSpPr>
        <p:spPr>
          <a:xfrm>
            <a:off x="459300" y="853550"/>
            <a:ext cx="8373000" cy="3600000"/>
          </a:xfrm>
          <a:prstGeom prst="rect">
            <a:avLst/>
          </a:prstGeom>
        </p:spPr>
        <p:txBody>
          <a:bodyPr lIns="91425" tIns="91425" rIns="91425" bIns="91425" anchor="t" anchorCtr="0">
            <a:noAutofit/>
          </a:bodyPr>
          <a:lstStyle/>
          <a:p>
            <a:pPr marL="457200" lvl="0" indent="-228600" rtl="0">
              <a:spcBef>
                <a:spcPts val="0"/>
              </a:spcBef>
              <a:buAutoNum type="arabicPeriod"/>
            </a:pPr>
            <a:r>
              <a:rPr lang="cs" b="1" dirty="0"/>
              <a:t>Aktualizace operačních systémů a technologií využívaných k provozu Metodického portálu RVP.CZ</a:t>
            </a:r>
          </a:p>
          <a:p>
            <a:pPr marL="457200" lvl="0" indent="-228600" rtl="0">
              <a:spcBef>
                <a:spcPts val="0"/>
              </a:spcBef>
              <a:buAutoNum type="arabicPeriod"/>
            </a:pPr>
            <a:r>
              <a:rPr lang="cs" b="1" dirty="0"/>
              <a:t>Rozšíření možností monitoringu serverů a provozovaných služeb</a:t>
            </a:r>
          </a:p>
          <a:p>
            <a:pPr marL="457200" lvl="0" indent="-228600" rtl="0">
              <a:spcBef>
                <a:spcPts val="0"/>
              </a:spcBef>
              <a:buAutoNum type="arabicPeriod"/>
            </a:pPr>
            <a:r>
              <a:rPr lang="cs" b="1" dirty="0"/>
              <a:t>Inovace zabezpečení (firewall, https na jednotlivých modulech a další)</a:t>
            </a:r>
          </a:p>
          <a:p>
            <a:pPr marL="457200" lvl="0" indent="-228600" rtl="0">
              <a:spcBef>
                <a:spcPts val="0"/>
              </a:spcBef>
              <a:buAutoNum type="arabicPeriod"/>
            </a:pPr>
            <a:r>
              <a:rPr lang="cs" b="1" dirty="0"/>
              <a:t>Vylepšení centrálního přihlášení a rozšíření možností přihlašování i přes účty Google, Microsoft a Facebook</a:t>
            </a:r>
          </a:p>
          <a:p>
            <a:pPr marL="457200" lvl="0" indent="-228600" rtl="0">
              <a:spcBef>
                <a:spcPts val="0"/>
              </a:spcBef>
              <a:buAutoNum type="arabicPeriod"/>
            </a:pPr>
            <a:r>
              <a:rPr lang="cs" b="1" dirty="0"/>
              <a:t>Víceúrovňové zálohování</a:t>
            </a:r>
          </a:p>
        </p:txBody>
      </p:sp>
      <p:pic>
        <p:nvPicPr>
          <p:cNvPr id="107" name="Shape 107"/>
          <p:cNvPicPr preferRelativeResize="0"/>
          <p:nvPr/>
        </p:nvPicPr>
        <p:blipFill>
          <a:blip r:embed="rId3">
            <a:alphaModFix/>
          </a:blip>
          <a:stretch>
            <a:fillRect/>
          </a:stretch>
        </p:blipFill>
        <p:spPr>
          <a:xfrm>
            <a:off x="6800075" y="3201449"/>
            <a:ext cx="2343925" cy="194205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Shape 105"/>
          <p:cNvSpPr txBox="1">
            <a:spLocks noGrp="1"/>
          </p:cNvSpPr>
          <p:nvPr>
            <p:ph type="title"/>
          </p:nvPr>
        </p:nvSpPr>
        <p:spPr>
          <a:xfrm>
            <a:off x="459300" y="163200"/>
            <a:ext cx="8373000" cy="572700"/>
          </a:xfrm>
          <a:prstGeom prst="rect">
            <a:avLst/>
          </a:prstGeom>
        </p:spPr>
        <p:txBody>
          <a:bodyPr lIns="91425" tIns="91425" rIns="91425" bIns="91425" anchor="t" anchorCtr="0">
            <a:noAutofit/>
          </a:bodyPr>
          <a:lstStyle/>
          <a:p>
            <a:pPr lvl="0" rtl="0">
              <a:lnSpc>
                <a:spcPct val="115000"/>
              </a:lnSpc>
              <a:spcBef>
                <a:spcPts val="0"/>
              </a:spcBef>
              <a:spcAft>
                <a:spcPts val="1600"/>
              </a:spcAft>
              <a:buClr>
                <a:schemeClr val="dk1"/>
              </a:buClr>
              <a:buSzPct val="45833"/>
              <a:buFont typeface="Arial"/>
              <a:buNone/>
            </a:pPr>
            <a:r>
              <a:rPr lang="cs-CZ" sz="2400" dirty="0" smtClean="0">
                <a:solidFill>
                  <a:schemeClr val="dk2"/>
                </a:solidFill>
              </a:rPr>
              <a:t>Zdroje/odkazy</a:t>
            </a:r>
            <a:endParaRPr lang="cs" sz="2400" dirty="0">
              <a:solidFill>
                <a:schemeClr val="dk2"/>
              </a:solidFill>
            </a:endParaRPr>
          </a:p>
        </p:txBody>
      </p:sp>
      <p:sp>
        <p:nvSpPr>
          <p:cNvPr id="106" name="Shape 106"/>
          <p:cNvSpPr txBox="1">
            <a:spLocks noGrp="1"/>
          </p:cNvSpPr>
          <p:nvPr>
            <p:ph type="body" idx="1"/>
          </p:nvPr>
        </p:nvSpPr>
        <p:spPr>
          <a:xfrm>
            <a:off x="459300" y="853550"/>
            <a:ext cx="8373000" cy="3600000"/>
          </a:xfrm>
          <a:prstGeom prst="rect">
            <a:avLst/>
          </a:prstGeom>
        </p:spPr>
        <p:txBody>
          <a:bodyPr lIns="91425" tIns="91425" rIns="91425" bIns="91425" anchor="t" anchorCtr="0">
            <a:noAutofit/>
          </a:bodyPr>
          <a:lstStyle/>
          <a:p>
            <a:pPr marL="285750" indent="-285750" fontAlgn="base">
              <a:lnSpc>
                <a:spcPct val="100000"/>
              </a:lnSpc>
              <a:spcAft>
                <a:spcPts val="0"/>
              </a:spcAft>
              <a:buFont typeface="Arial" panose="020B0604020202020204" pitchFamily="34" charset="0"/>
              <a:buChar char="•"/>
            </a:pPr>
            <a:r>
              <a:rPr lang="cs-CZ" sz="2000" u="sng" dirty="0" smtClean="0">
                <a:hlinkClick r:id="rId3"/>
              </a:rPr>
              <a:t>inovujeme.rvp.cz</a:t>
            </a:r>
            <a:endParaRPr lang="cs-CZ" sz="2000" dirty="0"/>
          </a:p>
          <a:p>
            <a:pPr marL="285750" indent="-285750" fontAlgn="base">
              <a:lnSpc>
                <a:spcPct val="100000"/>
              </a:lnSpc>
              <a:spcAft>
                <a:spcPts val="0"/>
              </a:spcAft>
              <a:buFont typeface="Arial" panose="020B0604020202020204" pitchFamily="34" charset="0"/>
              <a:buChar char="•"/>
            </a:pPr>
            <a:r>
              <a:rPr lang="cs-CZ" sz="2000" u="sng" dirty="0">
                <a:hlinkClick r:id="rId4"/>
              </a:rPr>
              <a:t>ema.rvp.cz</a:t>
            </a:r>
            <a:endParaRPr lang="cs-CZ" sz="2000" dirty="0"/>
          </a:p>
          <a:p>
            <a:pPr marL="285750" indent="-285750" fontAlgn="base">
              <a:lnSpc>
                <a:spcPct val="100000"/>
              </a:lnSpc>
              <a:spcAft>
                <a:spcPts val="0"/>
              </a:spcAft>
              <a:buFont typeface="Arial" panose="020B0604020202020204" pitchFamily="34" charset="0"/>
              <a:buChar char="•"/>
            </a:pPr>
            <a:r>
              <a:rPr lang="cs-CZ" sz="2000" u="sng" dirty="0">
                <a:hlinkClick r:id="rId5"/>
              </a:rPr>
              <a:t>spomocnik.rvp.cz</a:t>
            </a:r>
            <a:r>
              <a:rPr lang="cs-CZ" sz="2000" dirty="0"/>
              <a:t> - inovace v digitálním vzdělávání</a:t>
            </a:r>
          </a:p>
          <a:p>
            <a:pPr marL="285750" indent="-285750" fontAlgn="base">
              <a:lnSpc>
                <a:spcPct val="100000"/>
              </a:lnSpc>
              <a:spcAft>
                <a:spcPts val="0"/>
              </a:spcAft>
              <a:buFont typeface="Arial" panose="020B0604020202020204" pitchFamily="34" charset="0"/>
              <a:buChar char="•"/>
            </a:pPr>
            <a:r>
              <a:rPr lang="cs-CZ" sz="2000" u="sng" dirty="0">
                <a:hlinkClick r:id="rId6"/>
              </a:rPr>
              <a:t>gramotnosti.pro</a:t>
            </a:r>
            <a:endParaRPr lang="cs-CZ" sz="2000" dirty="0"/>
          </a:p>
          <a:p>
            <a:pPr marL="285750" indent="-285750" fontAlgn="base">
              <a:lnSpc>
                <a:spcPct val="100000"/>
              </a:lnSpc>
              <a:spcAft>
                <a:spcPts val="0"/>
              </a:spcAft>
              <a:buFont typeface="Arial" panose="020B0604020202020204" pitchFamily="34" charset="0"/>
              <a:buChar char="•"/>
            </a:pPr>
            <a:r>
              <a:rPr lang="cs-CZ" sz="2000" u="sng" dirty="0">
                <a:hlinkClick r:id="rId7"/>
              </a:rPr>
              <a:t>gramotnosti.pro/blog</a:t>
            </a:r>
            <a:endParaRPr lang="cs-CZ" sz="2000" dirty="0"/>
          </a:p>
          <a:p>
            <a:pPr marL="285750" indent="-285750" fontAlgn="base">
              <a:lnSpc>
                <a:spcPct val="100000"/>
              </a:lnSpc>
              <a:spcAft>
                <a:spcPts val="0"/>
              </a:spcAft>
              <a:buFont typeface="Arial" panose="020B0604020202020204" pitchFamily="34" charset="0"/>
              <a:buChar char="•"/>
            </a:pPr>
            <a:r>
              <a:rPr lang="cs-CZ" sz="2000" u="sng" dirty="0">
                <a:hlinkClick r:id="rId8"/>
              </a:rPr>
              <a:t>https://ucitel21.rvp.cz/kompetence</a:t>
            </a:r>
            <a:endParaRPr lang="cs-CZ" sz="2000" dirty="0"/>
          </a:p>
          <a:p>
            <a:pPr marL="285750" indent="-285750" fontAlgn="base">
              <a:lnSpc>
                <a:spcPct val="100000"/>
              </a:lnSpc>
              <a:spcAft>
                <a:spcPts val="0"/>
              </a:spcAft>
              <a:buFont typeface="Arial" panose="020B0604020202020204" pitchFamily="34" charset="0"/>
              <a:buChar char="•"/>
            </a:pPr>
            <a:r>
              <a:rPr lang="cs-CZ" sz="2000" u="sng" dirty="0">
                <a:hlinkClick r:id="rId9"/>
              </a:rPr>
              <a:t>https://ema.rvp.cz/vlozit-material</a:t>
            </a:r>
            <a:endParaRPr lang="cs-CZ" sz="2000" dirty="0"/>
          </a:p>
          <a:p>
            <a:pPr marL="285750" indent="-285750" fontAlgn="base">
              <a:lnSpc>
                <a:spcPct val="100000"/>
              </a:lnSpc>
              <a:spcAft>
                <a:spcPts val="0"/>
              </a:spcAft>
              <a:buFont typeface="Arial" panose="020B0604020202020204" pitchFamily="34" charset="0"/>
              <a:buChar char="•"/>
            </a:pPr>
            <a:r>
              <a:rPr lang="cs-CZ" sz="2000" dirty="0"/>
              <a:t>Pilotní </a:t>
            </a:r>
            <a:r>
              <a:rPr lang="cs-CZ" sz="2000" dirty="0" smtClean="0"/>
              <a:t>pětiminutovka </a:t>
            </a:r>
            <a:r>
              <a:rPr lang="cs-CZ" sz="2000" dirty="0"/>
              <a:t>– video - Chytré aplikace k poznávání přírody kolem nás</a:t>
            </a:r>
            <a:r>
              <a:rPr lang="cs-CZ" sz="2000" dirty="0">
                <a:hlinkClick r:id="rId10"/>
              </a:rPr>
              <a:t> </a:t>
            </a:r>
            <a:r>
              <a:rPr lang="cs-CZ" sz="2000" u="sng" dirty="0">
                <a:hlinkClick r:id="rId10"/>
              </a:rPr>
              <a:t>https://www.youtube.com/watch?v=STplVXVIMno&amp;t=8s</a:t>
            </a:r>
            <a:endParaRPr lang="cs-CZ" sz="2000" dirty="0"/>
          </a:p>
          <a:p>
            <a:pPr marL="285750" indent="-285750" fontAlgn="base">
              <a:lnSpc>
                <a:spcPct val="100000"/>
              </a:lnSpc>
              <a:spcAft>
                <a:spcPts val="0"/>
              </a:spcAft>
              <a:buFont typeface="Arial" panose="020B0604020202020204" pitchFamily="34" charset="0"/>
              <a:buChar char="•"/>
            </a:pPr>
            <a:r>
              <a:rPr lang="cs-CZ" sz="2000" dirty="0"/>
              <a:t>konzultační centrum - </a:t>
            </a:r>
            <a:r>
              <a:rPr lang="cs-CZ" sz="2000" u="sng" dirty="0">
                <a:hlinkClick r:id="rId11"/>
              </a:rPr>
              <a:t>http://kc.rvp.cz/</a:t>
            </a:r>
            <a:endParaRPr lang="cs-CZ" sz="2000" dirty="0"/>
          </a:p>
          <a:p>
            <a:pPr marL="285750" indent="-285750" fontAlgn="base">
              <a:lnSpc>
                <a:spcPct val="100000"/>
              </a:lnSpc>
              <a:spcAft>
                <a:spcPts val="0"/>
              </a:spcAft>
              <a:buFont typeface="Arial" panose="020B0604020202020204" pitchFamily="34" charset="0"/>
              <a:buChar char="•"/>
            </a:pPr>
            <a:r>
              <a:rPr lang="cs-CZ" sz="2000" u="sng" dirty="0">
                <a:hlinkClick r:id="rId12"/>
              </a:rPr>
              <a:t>http://gramotnosti.pro/hledameautory</a:t>
            </a:r>
            <a:endParaRPr lang="cs-CZ" sz="2000" dirty="0"/>
          </a:p>
          <a:p>
            <a:pPr marL="514350" lvl="0" indent="-285750" rtl="0">
              <a:lnSpc>
                <a:spcPct val="100000"/>
              </a:lnSpc>
              <a:spcBef>
                <a:spcPts val="0"/>
              </a:spcBef>
              <a:spcAft>
                <a:spcPts val="0"/>
              </a:spcAft>
              <a:buFont typeface="Arial" panose="020B0604020202020204" pitchFamily="34" charset="0"/>
              <a:buChar char="•"/>
            </a:pPr>
            <a:endParaRPr lang="cs" sz="2000" b="1" dirty="0"/>
          </a:p>
        </p:txBody>
      </p:sp>
    </p:spTree>
    <p:extLst>
      <p:ext uri="{BB962C8B-B14F-4D97-AF65-F5344CB8AC3E}">
        <p14:creationId xmlns:p14="http://schemas.microsoft.com/office/powerpoint/2010/main" val="14833315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Shape 116"/>
        <p:cNvGrpSpPr/>
        <p:nvPr/>
      </p:nvGrpSpPr>
      <p:grpSpPr>
        <a:xfrm>
          <a:off x="0" y="0"/>
          <a:ext cx="0" cy="0"/>
          <a:chOff x="0" y="0"/>
          <a:chExt cx="0" cy="0"/>
        </a:xfrm>
      </p:grpSpPr>
      <p:sp>
        <p:nvSpPr>
          <p:cNvPr id="117" name="Shape 117"/>
          <p:cNvSpPr txBox="1">
            <a:spLocks noGrp="1"/>
          </p:cNvSpPr>
          <p:nvPr>
            <p:ph type="ctrTitle"/>
          </p:nvPr>
        </p:nvSpPr>
        <p:spPr>
          <a:xfrm>
            <a:off x="207528" y="3157630"/>
            <a:ext cx="8520600" cy="1669800"/>
          </a:xfrm>
          <a:prstGeom prst="rect">
            <a:avLst/>
          </a:prstGeom>
        </p:spPr>
        <p:txBody>
          <a:bodyPr lIns="91425" tIns="91425" rIns="91425" bIns="91425" anchor="b" anchorCtr="0">
            <a:noAutofit/>
          </a:bodyPr>
          <a:lstStyle/>
          <a:p>
            <a:pPr lvl="0">
              <a:spcBef>
                <a:spcPts val="0"/>
              </a:spcBef>
              <a:buNone/>
            </a:pPr>
            <a:r>
              <a:rPr lang="cs" sz="3200" dirty="0"/>
              <a:t>Děkuji za pozornost</a:t>
            </a:r>
            <a:r>
              <a:rPr lang="cs" sz="3200" dirty="0" smtClean="0"/>
              <a:t>!</a:t>
            </a:r>
            <a:br>
              <a:rPr lang="cs" sz="3200" dirty="0" smtClean="0"/>
            </a:br>
            <a:r>
              <a:rPr lang="cs" sz="3200" dirty="0" smtClean="0"/>
              <a:t/>
            </a:r>
            <a:br>
              <a:rPr lang="cs" sz="3200" dirty="0" smtClean="0"/>
            </a:br>
            <a:r>
              <a:rPr lang="cs" sz="2000" dirty="0" smtClean="0"/>
              <a:t>Petr </a:t>
            </a:r>
            <a:r>
              <a:rPr lang="cs" sz="2000" dirty="0"/>
              <a:t>Naske, </a:t>
            </a:r>
            <a:r>
              <a:rPr lang="cs" sz="2000" dirty="0">
                <a:hlinkClick r:id="rId3"/>
              </a:rPr>
              <a:t>petr.naske@npicr.cz</a:t>
            </a:r>
            <a:r>
              <a:rPr lang="cs" sz="2000" dirty="0"/>
              <a:t>, 774089047</a:t>
            </a:r>
            <a:br>
              <a:rPr lang="cs" sz="2000" dirty="0"/>
            </a:br>
            <a:r>
              <a:rPr lang="cs" sz="2000" dirty="0"/>
              <a:t>manažer PPUČ</a:t>
            </a:r>
            <a:br>
              <a:rPr lang="cs" sz="2000" dirty="0"/>
            </a:br>
            <a:r>
              <a:rPr lang="cs" sz="2000" dirty="0"/>
              <a:t/>
            </a:r>
            <a:br>
              <a:rPr lang="cs" sz="2000" dirty="0"/>
            </a:br>
            <a:r>
              <a:rPr lang="cs" sz="2000" dirty="0"/>
              <a:t>Lenka </a:t>
            </a:r>
            <a:r>
              <a:rPr lang="cs" sz="2000" dirty="0" smtClean="0"/>
              <a:t>Urbanová, manažerka </a:t>
            </a:r>
            <a:r>
              <a:rPr lang="cs" sz="2000" dirty="0"/>
              <a:t>inovací portálu</a:t>
            </a:r>
            <a:br>
              <a:rPr lang="cs" sz="2000" dirty="0"/>
            </a:br>
            <a:r>
              <a:rPr lang="cs" sz="2000" dirty="0"/>
              <a:t/>
            </a:r>
            <a:br>
              <a:rPr lang="cs" sz="2000" dirty="0"/>
            </a:br>
            <a:r>
              <a:rPr lang="cs" sz="2000" dirty="0"/>
              <a:t>Lenka Perglová, Marek Drahovzal, Ivo Krobot</a:t>
            </a:r>
            <a:br>
              <a:rPr lang="cs" sz="2000" dirty="0"/>
            </a:br>
            <a:r>
              <a:rPr lang="cs" sz="2000" dirty="0"/>
              <a:t>tým (kmenový) Metodického portálu</a:t>
            </a:r>
            <a:br>
              <a:rPr lang="cs" sz="2000" dirty="0"/>
            </a:br>
            <a:r>
              <a:rPr lang="cs" sz="2000" dirty="0"/>
              <a:t/>
            </a:r>
            <a:br>
              <a:rPr lang="cs" sz="2000" dirty="0"/>
            </a:br>
            <a:r>
              <a:rPr lang="cs" sz="2000" dirty="0"/>
              <a:t>Jaroslav Fidrmuc, </a:t>
            </a:r>
            <a:r>
              <a:rPr lang="cs" sz="2000" dirty="0" smtClean="0"/>
              <a:t/>
            </a:r>
            <a:br>
              <a:rPr lang="cs" sz="2000" dirty="0" smtClean="0"/>
            </a:br>
            <a:r>
              <a:rPr lang="cs" sz="2000" dirty="0" smtClean="0"/>
              <a:t>ředitel Odboru1 NPI ČR, </a:t>
            </a:r>
            <a:r>
              <a:rPr lang="cs" sz="2000" dirty="0"/>
              <a:t>kde je ve struktuře NPI portál spravovaný</a:t>
            </a:r>
            <a:endParaRPr lang="cs" sz="4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459300" y="163200"/>
            <a:ext cx="8373000" cy="572700"/>
          </a:xfrm>
          <a:prstGeom prst="rect">
            <a:avLst/>
          </a:prstGeom>
        </p:spPr>
        <p:txBody>
          <a:bodyPr lIns="91425" tIns="91425" rIns="91425" bIns="91425" anchor="t" anchorCtr="0">
            <a:noAutofit/>
          </a:bodyPr>
          <a:lstStyle/>
          <a:p>
            <a:pPr lvl="0">
              <a:spcBef>
                <a:spcPts val="0"/>
              </a:spcBef>
              <a:buNone/>
            </a:pPr>
            <a:r>
              <a:rPr lang="cs" dirty="0"/>
              <a:t>Portál 10 let nabízí online prostor pro profesní rozvoj učitelů</a:t>
            </a:r>
          </a:p>
        </p:txBody>
      </p:sp>
      <p:sp>
        <p:nvSpPr>
          <p:cNvPr id="66" name="Shape 66"/>
          <p:cNvSpPr txBox="1">
            <a:spLocks noGrp="1"/>
          </p:cNvSpPr>
          <p:nvPr>
            <p:ph type="body" idx="1"/>
          </p:nvPr>
        </p:nvSpPr>
        <p:spPr>
          <a:xfrm>
            <a:off x="459300" y="1166066"/>
            <a:ext cx="8373000" cy="3638100"/>
          </a:xfrm>
          <a:prstGeom prst="rect">
            <a:avLst/>
          </a:prstGeom>
        </p:spPr>
        <p:txBody>
          <a:bodyPr lIns="91425" tIns="91425" rIns="91425" bIns="91425" anchor="t" anchorCtr="0">
            <a:noAutofit/>
          </a:bodyPr>
          <a:lstStyle/>
          <a:p>
            <a:pPr marL="285750" lvl="0" indent="-285750" rtl="0">
              <a:spcBef>
                <a:spcPts val="0"/>
              </a:spcBef>
              <a:spcAft>
                <a:spcPts val="0"/>
              </a:spcAft>
              <a:buFontTx/>
              <a:buChar char="-"/>
            </a:pPr>
            <a:r>
              <a:rPr lang="cs-CZ" sz="1700" b="1" dirty="0"/>
              <a:t>modulární přístup </a:t>
            </a:r>
            <a:r>
              <a:rPr lang="cs-CZ" sz="1700" dirty="0"/>
              <a:t>– pod jedním přihlášením portfolio rozličných služeb</a:t>
            </a:r>
          </a:p>
          <a:p>
            <a:pPr marL="285750" lvl="0" indent="-285750" rtl="0">
              <a:spcBef>
                <a:spcPts val="0"/>
              </a:spcBef>
              <a:spcAft>
                <a:spcPts val="0"/>
              </a:spcAft>
              <a:buFontTx/>
              <a:buChar char="-"/>
            </a:pPr>
            <a:r>
              <a:rPr lang="cs-CZ" sz="1700" b="1" dirty="0"/>
              <a:t>personalizace obsahu </a:t>
            </a:r>
            <a:r>
              <a:rPr lang="cs-CZ" sz="1700" dirty="0"/>
              <a:t>– novinka v pilotu spuštěná v dubnu 2020</a:t>
            </a:r>
          </a:p>
          <a:p>
            <a:pPr marL="285750" lvl="0" indent="-285750" rtl="0">
              <a:spcBef>
                <a:spcPts val="0"/>
              </a:spcBef>
              <a:spcAft>
                <a:spcPts val="0"/>
              </a:spcAft>
              <a:buFontTx/>
              <a:buChar char="-"/>
            </a:pPr>
            <a:r>
              <a:rPr lang="cs-CZ" sz="1700" b="1" dirty="0"/>
              <a:t>komunitní funkce</a:t>
            </a:r>
            <a:r>
              <a:rPr lang="cs-CZ" sz="1700" dirty="0"/>
              <a:t> – učitelé sobě, kolekce, „přátelství“ učitelů</a:t>
            </a:r>
          </a:p>
          <a:p>
            <a:pPr marL="285750" lvl="0" indent="-285750" rtl="0">
              <a:spcBef>
                <a:spcPts val="0"/>
              </a:spcBef>
              <a:spcAft>
                <a:spcPts val="0"/>
              </a:spcAft>
              <a:buFontTx/>
              <a:buChar char="-"/>
            </a:pPr>
            <a:endParaRPr lang="cs" sz="1700" dirty="0"/>
          </a:p>
        </p:txBody>
      </p:sp>
      <p:pic>
        <p:nvPicPr>
          <p:cNvPr id="4" name="Obrázek 3">
            <a:extLst>
              <a:ext uri="{FF2B5EF4-FFF2-40B4-BE49-F238E27FC236}">
                <a16:creationId xmlns:a16="http://schemas.microsoft.com/office/drawing/2014/main" id="{6FCA6D70-1411-4860-BB51-B6D97EEDC634}"/>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717630" y="2437752"/>
            <a:ext cx="7459783" cy="10272864"/>
          </a:xfrm>
          <a:prstGeom prst="rect">
            <a:avLst/>
          </a:prstGeom>
          <a:ln>
            <a:solidFill>
              <a:schemeClr val="bg1">
                <a:lumMod val="65000"/>
              </a:schemeClr>
            </a:solid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459300" y="163200"/>
            <a:ext cx="8373000" cy="572700"/>
          </a:xfrm>
          <a:prstGeom prst="rect">
            <a:avLst/>
          </a:prstGeom>
        </p:spPr>
        <p:txBody>
          <a:bodyPr lIns="91425" tIns="91425" rIns="91425" bIns="91425" anchor="t" anchorCtr="0">
            <a:noAutofit/>
          </a:bodyPr>
          <a:lstStyle/>
          <a:p>
            <a:pPr lvl="0">
              <a:spcBef>
                <a:spcPts val="0"/>
              </a:spcBef>
              <a:buNone/>
            </a:pPr>
            <a:r>
              <a:rPr lang="cs" dirty="0"/>
              <a:t>Portál 10 let nabízí online prostor pro profesní rozvoj učitelů</a:t>
            </a:r>
          </a:p>
        </p:txBody>
      </p:sp>
      <p:sp>
        <p:nvSpPr>
          <p:cNvPr id="66" name="Shape 66"/>
          <p:cNvSpPr txBox="1">
            <a:spLocks noGrp="1"/>
          </p:cNvSpPr>
          <p:nvPr>
            <p:ph type="body" idx="1"/>
          </p:nvPr>
        </p:nvSpPr>
        <p:spPr>
          <a:xfrm>
            <a:off x="459300" y="1166066"/>
            <a:ext cx="8373000" cy="3638100"/>
          </a:xfrm>
          <a:prstGeom prst="rect">
            <a:avLst/>
          </a:prstGeom>
        </p:spPr>
        <p:txBody>
          <a:bodyPr lIns="91425" tIns="91425" rIns="91425" bIns="91425" anchor="t" anchorCtr="0">
            <a:noAutofit/>
          </a:bodyPr>
          <a:lstStyle/>
          <a:p>
            <a:pPr marL="285750" lvl="0" indent="-285750" rtl="0">
              <a:spcBef>
                <a:spcPts val="0"/>
              </a:spcBef>
              <a:spcAft>
                <a:spcPts val="0"/>
              </a:spcAft>
              <a:buFontTx/>
              <a:buChar char="-"/>
            </a:pPr>
            <a:r>
              <a:rPr lang="cs-CZ" sz="1800" dirty="0">
                <a:effectLst/>
                <a:latin typeface="Calibri" panose="020F0502020204030204" pitchFamily="34" charset="0"/>
                <a:ea typeface="Calibri" panose="020F0502020204030204" pitchFamily="34" charset="0"/>
                <a:cs typeface="Times New Roman" panose="02020603050405020304" pitchFamily="18" charset="0"/>
              </a:rPr>
              <a:t>Testovací verze: </a:t>
            </a:r>
            <a:r>
              <a:rPr lang="cs-CZ"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3"/>
              </a:rPr>
              <a:t>https://profil-new.rvp.cz/</a:t>
            </a:r>
            <a:endParaRPr lang="cs-CZ"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rtl="0">
              <a:spcBef>
                <a:spcPts val="0"/>
              </a:spcBef>
              <a:spcAft>
                <a:spcPts val="0"/>
              </a:spcAft>
              <a:buFontTx/>
              <a:buChar char="-"/>
            </a:pPr>
            <a:r>
              <a:rPr lang="cs-CZ" dirty="0" err="1"/>
              <a:t>Landing</a:t>
            </a:r>
            <a:r>
              <a:rPr lang="cs-CZ" dirty="0"/>
              <a:t> </a:t>
            </a:r>
            <a:r>
              <a:rPr lang="cs-CZ" dirty="0" err="1"/>
              <a:t>page</a:t>
            </a:r>
            <a:r>
              <a:rPr lang="cs-CZ" dirty="0"/>
              <a:t> testovací skupiny – </a:t>
            </a:r>
            <a:r>
              <a:rPr lang="cs-CZ" dirty="0" smtClean="0">
                <a:hlinkClick r:id="rId4"/>
              </a:rPr>
              <a:t>http://inovujeme.rvp.cz</a:t>
            </a:r>
            <a:endParaRPr lang="cs-CZ" dirty="0"/>
          </a:p>
          <a:p>
            <a:pPr marL="285750" lvl="0" indent="-285750" rtl="0">
              <a:spcBef>
                <a:spcPts val="0"/>
              </a:spcBef>
              <a:spcAft>
                <a:spcPts val="0"/>
              </a:spcAft>
              <a:buFontTx/>
              <a:buChar char="-"/>
            </a:pPr>
            <a:endParaRPr lang="cs" sz="1700" dirty="0"/>
          </a:p>
        </p:txBody>
      </p:sp>
      <p:pic>
        <p:nvPicPr>
          <p:cNvPr id="4" name="Obrázek 3">
            <a:extLst>
              <a:ext uri="{FF2B5EF4-FFF2-40B4-BE49-F238E27FC236}">
                <a16:creationId xmlns:a16="http://schemas.microsoft.com/office/drawing/2014/main" id="{6FCA6D70-1411-4860-BB51-B6D97EEDC634}"/>
              </a:ext>
            </a:extLst>
          </p:cNvPr>
          <p:cNvPicPr/>
          <p:nvPr/>
        </p:nvPicPr>
        <p:blipFill>
          <a:blip r:embed="rId5" cstate="print">
            <a:extLst>
              <a:ext uri="{28A0092B-C50C-407E-A947-70E740481C1C}">
                <a14:useLocalDpi xmlns:a14="http://schemas.microsoft.com/office/drawing/2010/main" val="0"/>
              </a:ext>
            </a:extLst>
          </a:blip>
          <a:stretch>
            <a:fillRect/>
          </a:stretch>
        </p:blipFill>
        <p:spPr>
          <a:xfrm>
            <a:off x="694481" y="2206258"/>
            <a:ext cx="7459783" cy="10272864"/>
          </a:xfrm>
          <a:prstGeom prst="rect">
            <a:avLst/>
          </a:prstGeom>
          <a:ln>
            <a:solidFill>
              <a:schemeClr val="bg1">
                <a:lumMod val="65000"/>
              </a:schemeClr>
            </a:solidFill>
          </a:ln>
        </p:spPr>
      </p:pic>
    </p:spTree>
    <p:extLst>
      <p:ext uri="{BB962C8B-B14F-4D97-AF65-F5344CB8AC3E}">
        <p14:creationId xmlns:p14="http://schemas.microsoft.com/office/powerpoint/2010/main" val="602372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459300" y="163200"/>
            <a:ext cx="8373000" cy="572700"/>
          </a:xfrm>
          <a:prstGeom prst="rect">
            <a:avLst/>
          </a:prstGeom>
        </p:spPr>
        <p:txBody>
          <a:bodyPr lIns="91425" tIns="91425" rIns="91425" bIns="91425" anchor="t" anchorCtr="0">
            <a:noAutofit/>
          </a:bodyPr>
          <a:lstStyle/>
          <a:p>
            <a:pPr lvl="0">
              <a:spcBef>
                <a:spcPts val="0"/>
              </a:spcBef>
              <a:buNone/>
            </a:pPr>
            <a:r>
              <a:rPr lang="cs" dirty="0"/>
              <a:t>COVID2020 a chování uživatelů</a:t>
            </a:r>
          </a:p>
        </p:txBody>
      </p:sp>
      <p:sp>
        <p:nvSpPr>
          <p:cNvPr id="66" name="Shape 66"/>
          <p:cNvSpPr txBox="1">
            <a:spLocks noGrp="1"/>
          </p:cNvSpPr>
          <p:nvPr>
            <p:ph type="body" idx="1"/>
          </p:nvPr>
        </p:nvSpPr>
        <p:spPr>
          <a:xfrm>
            <a:off x="459300" y="1096618"/>
            <a:ext cx="8373000" cy="3638100"/>
          </a:xfrm>
          <a:prstGeom prst="rect">
            <a:avLst/>
          </a:prstGeom>
        </p:spPr>
        <p:txBody>
          <a:bodyPr lIns="91425" tIns="91425" rIns="91425" bIns="91425" anchor="t" anchorCtr="0">
            <a:noAutofit/>
          </a:bodyPr>
          <a:lstStyle/>
          <a:p>
            <a:pPr lvl="0" rtl="0">
              <a:spcBef>
                <a:spcPts val="0"/>
              </a:spcBef>
              <a:spcAft>
                <a:spcPts val="0"/>
              </a:spcAft>
              <a:buNone/>
            </a:pPr>
            <a:r>
              <a:rPr lang="cs-CZ" sz="1600" b="0" i="0" u="none" strike="noStrike" dirty="0">
                <a:solidFill>
                  <a:srgbClr val="000000"/>
                </a:solidFill>
                <a:effectLst/>
                <a:latin typeface="Calibri" panose="020F0502020204030204" pitchFamily="34" charset="0"/>
              </a:rPr>
              <a:t>-     </a:t>
            </a:r>
            <a:r>
              <a:rPr lang="cs-CZ" sz="1600" b="1" i="0" u="none" strike="noStrike" dirty="0">
                <a:solidFill>
                  <a:srgbClr val="000000"/>
                </a:solidFill>
                <a:effectLst/>
                <a:latin typeface="Calibri" panose="020F0502020204030204" pitchFamily="34" charset="0"/>
              </a:rPr>
              <a:t>Návštěvnost modulů </a:t>
            </a:r>
            <a:r>
              <a:rPr lang="cs-CZ" sz="1600" b="0" i="0" u="none" strike="noStrike" dirty="0">
                <a:solidFill>
                  <a:srgbClr val="000000"/>
                </a:solidFill>
                <a:effectLst/>
                <a:latin typeface="Calibri" panose="020F0502020204030204" pitchFamily="34" charset="0"/>
              </a:rPr>
              <a:t>se v tomto období </a:t>
            </a:r>
            <a:r>
              <a:rPr lang="cs-CZ" sz="1600" b="0" i="0" u="none" strike="noStrike" dirty="0" smtClean="0">
                <a:solidFill>
                  <a:srgbClr val="000000"/>
                </a:solidFill>
                <a:effectLst/>
                <a:latin typeface="Calibri" panose="020F0502020204030204" pitchFamily="34" charset="0"/>
              </a:rPr>
              <a:t>zvýšila</a:t>
            </a:r>
            <a:endParaRPr lang="cs-CZ" sz="1600" b="0" i="0" u="none" strike="noStrike" dirty="0">
              <a:solidFill>
                <a:srgbClr val="000000"/>
              </a:solidFill>
              <a:effectLst/>
              <a:latin typeface="Calibri" panose="020F0502020204030204" pitchFamily="34" charset="0"/>
            </a:endParaRPr>
          </a:p>
          <a:p>
            <a:pPr marL="285750" lvl="0" indent="-285750" rtl="0">
              <a:spcBef>
                <a:spcPts val="0"/>
              </a:spcBef>
              <a:spcAft>
                <a:spcPts val="0"/>
              </a:spcAft>
              <a:buFontTx/>
              <a:buChar char="-"/>
            </a:pPr>
            <a:r>
              <a:rPr lang="cs-CZ" sz="1600" dirty="0">
                <a:solidFill>
                  <a:srgbClr val="000000"/>
                </a:solidFill>
                <a:latin typeface="Calibri" panose="020F0502020204030204" pitchFamily="34" charset="0"/>
              </a:rPr>
              <a:t>V</a:t>
            </a:r>
            <a:r>
              <a:rPr lang="cs-CZ" sz="1600" b="0" i="0" u="none" strike="noStrike" dirty="0">
                <a:solidFill>
                  <a:srgbClr val="000000"/>
                </a:solidFill>
                <a:effectLst/>
                <a:latin typeface="Calibri" panose="020F0502020204030204" pitchFamily="34" charset="0"/>
              </a:rPr>
              <a:t> </a:t>
            </a:r>
            <a:r>
              <a:rPr lang="cs-CZ" sz="1600" b="1" i="0" u="none" strike="noStrike" dirty="0">
                <a:solidFill>
                  <a:srgbClr val="000000"/>
                </a:solidFill>
                <a:effectLst/>
                <a:latin typeface="Calibri" panose="020F0502020204030204" pitchFamily="34" charset="0"/>
              </a:rPr>
              <a:t>modulu Články </a:t>
            </a:r>
            <a:r>
              <a:rPr lang="cs-CZ" sz="1600" b="0" i="0" u="none" strike="noStrike" dirty="0">
                <a:solidFill>
                  <a:srgbClr val="000000"/>
                </a:solidFill>
                <a:effectLst/>
                <a:latin typeface="Calibri" panose="020F0502020204030204" pitchFamily="34" charset="0"/>
              </a:rPr>
              <a:t>byla nejvyšší návštěvnost od počátku měření. </a:t>
            </a:r>
          </a:p>
          <a:p>
            <a:pPr marL="285750" lvl="0" indent="-285750" rtl="0">
              <a:spcBef>
                <a:spcPts val="0"/>
              </a:spcBef>
              <a:spcAft>
                <a:spcPts val="0"/>
              </a:spcAft>
              <a:buFontTx/>
              <a:buChar char="-"/>
            </a:pPr>
            <a:r>
              <a:rPr lang="cs-CZ" sz="1600" b="1" i="0" u="none" strike="noStrike" dirty="0">
                <a:solidFill>
                  <a:srgbClr val="000000"/>
                </a:solidFill>
                <a:effectLst/>
                <a:latin typeface="Calibri" panose="020F0502020204030204" pitchFamily="34" charset="0"/>
              </a:rPr>
              <a:t>Modul Digitální učební materiály</a:t>
            </a:r>
            <a:r>
              <a:rPr lang="cs-CZ" sz="1600" b="0" i="0" u="none" strike="noStrike" dirty="0">
                <a:solidFill>
                  <a:srgbClr val="000000"/>
                </a:solidFill>
                <a:effectLst/>
                <a:latin typeface="Calibri" panose="020F0502020204030204" pitchFamily="34" charset="0"/>
              </a:rPr>
              <a:t> - větší návštěvnost je dána spoluprací s </a:t>
            </a:r>
            <a:r>
              <a:rPr lang="cs-CZ" sz="1600" b="0" i="0" u="none" strike="noStrike" dirty="0" err="1">
                <a:solidFill>
                  <a:srgbClr val="000000"/>
                </a:solidFill>
                <a:effectLst/>
                <a:latin typeface="Calibri" panose="020F0502020204030204" pitchFamily="34" charset="0"/>
              </a:rPr>
              <a:t>UčíTelkou</a:t>
            </a:r>
            <a:r>
              <a:rPr lang="cs-CZ" sz="1600" b="0" i="0" u="none" strike="noStrike" dirty="0">
                <a:solidFill>
                  <a:srgbClr val="000000"/>
                </a:solidFill>
                <a:effectLst/>
                <a:latin typeface="Calibri" panose="020F0502020204030204" pitchFamily="34" charset="0"/>
              </a:rPr>
              <a:t> - odkazovalo se v tematických plánech televizního vysílání na příspěvky v modulu DUM. Od roku 2013 zde byla největší návštěvnost v tomto období.</a:t>
            </a:r>
          </a:p>
          <a:p>
            <a:pPr marL="285750" lvl="0" indent="-285750" rtl="0">
              <a:spcBef>
                <a:spcPts val="0"/>
              </a:spcBef>
              <a:spcAft>
                <a:spcPts val="0"/>
              </a:spcAft>
              <a:buFontTx/>
              <a:buChar char="-"/>
            </a:pPr>
            <a:r>
              <a:rPr lang="cs-CZ" sz="1600" b="0" i="0" u="none" strike="noStrike" dirty="0" smtClean="0">
                <a:solidFill>
                  <a:srgbClr val="000000"/>
                </a:solidFill>
                <a:effectLst/>
                <a:latin typeface="Calibri" panose="020F0502020204030204" pitchFamily="34" charset="0"/>
              </a:rPr>
              <a:t>PPUČ buduje spolupráci s poskytovateli materiálů pro učitele – viz </a:t>
            </a:r>
            <a:r>
              <a:rPr lang="cs-CZ" sz="1600" b="1" dirty="0" smtClean="0">
                <a:solidFill>
                  <a:srgbClr val="000000"/>
                </a:solidFill>
                <a:latin typeface="Calibri" panose="020F0502020204030204" pitchFamily="34" charset="0"/>
              </a:rPr>
              <a:t>EMA.RVP.CZ </a:t>
            </a:r>
            <a:r>
              <a:rPr lang="cs-CZ" sz="1600" b="1" dirty="0">
                <a:solidFill>
                  <a:srgbClr val="000000"/>
                </a:solidFill>
                <a:latin typeface="Calibri" panose="020F0502020204030204" pitchFamily="34" charset="0"/>
              </a:rPr>
              <a:t>– </a:t>
            </a:r>
            <a:r>
              <a:rPr lang="cs-CZ" sz="1600" b="1" dirty="0" err="1">
                <a:solidFill>
                  <a:srgbClr val="000000"/>
                </a:solidFill>
                <a:latin typeface="Calibri" panose="020F0502020204030204" pitchFamily="34" charset="0"/>
              </a:rPr>
              <a:t>metavyhledávač</a:t>
            </a:r>
            <a:r>
              <a:rPr lang="cs-CZ" sz="1600" b="1" dirty="0">
                <a:solidFill>
                  <a:srgbClr val="000000"/>
                </a:solidFill>
                <a:latin typeface="Calibri" panose="020F0502020204030204" pitchFamily="34" charset="0"/>
              </a:rPr>
              <a:t> materiálů</a:t>
            </a:r>
            <a:endParaRPr lang="cs-CZ" sz="1200" b="1" dirty="0">
              <a:solidFill>
                <a:srgbClr val="000000"/>
              </a:solidFill>
              <a:latin typeface="Calibri" panose="020F0502020204030204" pitchFamily="34" charset="0"/>
            </a:endParaRPr>
          </a:p>
          <a:p>
            <a:pPr marL="285750" lvl="0" indent="-285750" rtl="0">
              <a:spcBef>
                <a:spcPts val="0"/>
              </a:spcBef>
              <a:spcAft>
                <a:spcPts val="0"/>
              </a:spcAft>
              <a:buFontTx/>
              <a:buChar char="-"/>
            </a:pPr>
            <a:r>
              <a:rPr lang="cs-CZ" sz="1600" b="1" dirty="0">
                <a:solidFill>
                  <a:srgbClr val="000000"/>
                </a:solidFill>
                <a:latin typeface="Calibri" panose="020F0502020204030204" pitchFamily="34" charset="0"/>
              </a:rPr>
              <a:t>Modul </a:t>
            </a:r>
            <a:r>
              <a:rPr lang="cs-CZ" sz="1600" b="1" dirty="0" err="1">
                <a:solidFill>
                  <a:srgbClr val="000000"/>
                </a:solidFill>
                <a:latin typeface="Calibri" panose="020F0502020204030204" pitchFamily="34" charset="0"/>
              </a:rPr>
              <a:t>Spomocník</a:t>
            </a:r>
            <a:r>
              <a:rPr lang="cs-CZ" sz="1600" b="1" dirty="0">
                <a:solidFill>
                  <a:srgbClr val="000000"/>
                </a:solidFill>
                <a:latin typeface="Calibri" panose="020F0502020204030204" pitchFamily="34" charset="0"/>
              </a:rPr>
              <a:t> </a:t>
            </a:r>
            <a:r>
              <a:rPr lang="cs-CZ" sz="1600" dirty="0">
                <a:solidFill>
                  <a:srgbClr val="000000"/>
                </a:solidFill>
                <a:latin typeface="Calibri" panose="020F0502020204030204" pitchFamily="34" charset="0"/>
              </a:rPr>
              <a:t>– 20 let prostor k inovacím ve vzdělávání a technologiím, speciální vstupy, články k technologiím (obsah zaujal ČT, pracovník </a:t>
            </a:r>
            <a:r>
              <a:rPr lang="cs-CZ" sz="1600" dirty="0" err="1">
                <a:solidFill>
                  <a:srgbClr val="000000"/>
                </a:solidFill>
                <a:latin typeface="Calibri" panose="020F0502020204030204" pitchFamily="34" charset="0"/>
              </a:rPr>
              <a:t>Spomocníka</a:t>
            </a:r>
            <a:r>
              <a:rPr lang="cs-CZ" sz="1600" dirty="0">
                <a:solidFill>
                  <a:srgbClr val="000000"/>
                </a:solidFill>
                <a:latin typeface="Calibri" panose="020F0502020204030204" pitchFamily="34" charset="0"/>
              </a:rPr>
              <a:t> Jaroslav Mašek </a:t>
            </a:r>
            <a:r>
              <a:rPr lang="cs-CZ" sz="1600" dirty="0" smtClean="0">
                <a:solidFill>
                  <a:srgbClr val="000000"/>
                </a:solidFill>
                <a:latin typeface="Calibri" panose="020F0502020204030204" pitchFamily="34" charset="0"/>
              </a:rPr>
              <a:t>vystoupil v ČT</a:t>
            </a:r>
            <a:r>
              <a:rPr lang="cs-CZ" sz="1600" dirty="0">
                <a:solidFill>
                  <a:srgbClr val="000000"/>
                </a:solidFill>
                <a:latin typeface="Calibri" panose="020F0502020204030204" pitchFamily="34" charset="0"/>
              </a:rPr>
              <a:t>)</a:t>
            </a:r>
          </a:p>
          <a:p>
            <a:pPr marL="285750" lvl="0" indent="-285750" rtl="0">
              <a:spcBef>
                <a:spcPts val="0"/>
              </a:spcBef>
              <a:spcAft>
                <a:spcPts val="0"/>
              </a:spcAft>
              <a:buFontTx/>
              <a:buChar char="-"/>
            </a:pPr>
            <a:r>
              <a:rPr lang="cs-CZ" sz="1600" dirty="0">
                <a:solidFill>
                  <a:srgbClr val="000000"/>
                </a:solidFill>
                <a:latin typeface="Calibri" panose="020F0502020204030204" pitchFamily="34" charset="0"/>
              </a:rPr>
              <a:t>BLOGY uživatelů – zde komunikujeme i téma Gramotnosti.pro život (máme k tomu </a:t>
            </a:r>
            <a:r>
              <a:rPr lang="cs-CZ" sz="1600" dirty="0" err="1">
                <a:solidFill>
                  <a:srgbClr val="000000"/>
                </a:solidFill>
                <a:latin typeface="Calibri" panose="020F0502020204030204" pitchFamily="34" charset="0"/>
              </a:rPr>
              <a:t>landing</a:t>
            </a:r>
            <a:r>
              <a:rPr lang="cs-CZ" sz="1600" dirty="0">
                <a:solidFill>
                  <a:srgbClr val="000000"/>
                </a:solidFill>
                <a:latin typeface="Calibri" panose="020F0502020204030204" pitchFamily="34" charset="0"/>
              </a:rPr>
              <a:t> </a:t>
            </a:r>
            <a:r>
              <a:rPr lang="cs-CZ" sz="1600" dirty="0" err="1" smtClean="0">
                <a:solidFill>
                  <a:srgbClr val="000000"/>
                </a:solidFill>
                <a:latin typeface="Calibri" panose="020F0502020204030204" pitchFamily="34" charset="0"/>
              </a:rPr>
              <a:t>page</a:t>
            </a:r>
            <a:r>
              <a:rPr lang="cs-CZ" sz="1600" dirty="0" smtClean="0">
                <a:solidFill>
                  <a:srgbClr val="000000"/>
                </a:solidFill>
                <a:latin typeface="Calibri" panose="020F0502020204030204" pitchFamily="34" charset="0"/>
              </a:rPr>
              <a:t> www.gramotnosti.pro)</a:t>
            </a:r>
            <a:endParaRPr lang="cs-CZ" sz="1600" dirty="0">
              <a:solidFill>
                <a:srgbClr val="000000"/>
              </a:solidFill>
              <a:latin typeface="Calibri" panose="020F0502020204030204" pitchFamily="34" charset="0"/>
            </a:endParaRPr>
          </a:p>
          <a:p>
            <a:pPr marL="285750" lvl="0" indent="-285750" rtl="0">
              <a:spcBef>
                <a:spcPts val="0"/>
              </a:spcBef>
              <a:spcAft>
                <a:spcPts val="0"/>
              </a:spcAft>
              <a:buFontTx/>
              <a:buChar char="-"/>
            </a:pPr>
            <a:r>
              <a:rPr lang="cs-CZ" sz="1600" dirty="0" smtClean="0">
                <a:solidFill>
                  <a:srgbClr val="000000"/>
                </a:solidFill>
                <a:latin typeface="Calibri" panose="020F0502020204030204" pitchFamily="34" charset="0"/>
              </a:rPr>
              <a:t>Odkazy/zdroje – viz závěr - Gramotnosti.pro</a:t>
            </a:r>
            <a:r>
              <a:rPr lang="cs-CZ" sz="1600" dirty="0">
                <a:solidFill>
                  <a:srgbClr val="000000"/>
                </a:solidFill>
                <a:latin typeface="Calibri" panose="020F0502020204030204" pitchFamily="34" charset="0"/>
              </a:rPr>
              <a:t>, EMA, SPOMOCNIK, články, BLOG</a:t>
            </a:r>
          </a:p>
          <a:p>
            <a:pPr marL="285750" lvl="1" indent="-285750">
              <a:spcAft>
                <a:spcPts val="0"/>
              </a:spcAft>
              <a:buFontTx/>
              <a:buChar char="-"/>
            </a:pPr>
            <a:endParaRPr lang="cs" sz="1300" dirty="0"/>
          </a:p>
        </p:txBody>
      </p:sp>
    </p:spTree>
    <p:extLst>
      <p:ext uri="{BB962C8B-B14F-4D97-AF65-F5344CB8AC3E}">
        <p14:creationId xmlns:p14="http://schemas.microsoft.com/office/powerpoint/2010/main" val="2598745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459300" y="163200"/>
            <a:ext cx="8373000" cy="572700"/>
          </a:xfrm>
          <a:prstGeom prst="rect">
            <a:avLst/>
          </a:prstGeom>
        </p:spPr>
        <p:txBody>
          <a:bodyPr lIns="91425" tIns="91425" rIns="91425" bIns="91425" anchor="t" anchorCtr="0">
            <a:noAutofit/>
          </a:bodyPr>
          <a:lstStyle/>
          <a:p>
            <a:pPr lvl="0">
              <a:spcBef>
                <a:spcPts val="0"/>
              </a:spcBef>
              <a:buNone/>
            </a:pPr>
            <a:r>
              <a:rPr lang="cs" dirty="0"/>
              <a:t>COVID2020 a chování uživatelů</a:t>
            </a:r>
          </a:p>
        </p:txBody>
      </p:sp>
      <p:sp>
        <p:nvSpPr>
          <p:cNvPr id="66" name="Shape 66"/>
          <p:cNvSpPr txBox="1">
            <a:spLocks noGrp="1"/>
          </p:cNvSpPr>
          <p:nvPr>
            <p:ph type="body" idx="1"/>
          </p:nvPr>
        </p:nvSpPr>
        <p:spPr>
          <a:xfrm>
            <a:off x="459300" y="1096618"/>
            <a:ext cx="8373000" cy="3638100"/>
          </a:xfrm>
          <a:prstGeom prst="rect">
            <a:avLst/>
          </a:prstGeom>
        </p:spPr>
        <p:txBody>
          <a:bodyPr lIns="91425" tIns="91425" rIns="91425" bIns="91425" anchor="t" anchorCtr="0">
            <a:noAutofit/>
          </a:bodyPr>
          <a:lstStyle/>
          <a:p>
            <a:pPr>
              <a:lnSpc>
                <a:spcPct val="107000"/>
              </a:lnSpc>
              <a:spcBef>
                <a:spcPts val="200"/>
              </a:spcBef>
              <a:spcAft>
                <a:spcPts val="0"/>
              </a:spcAft>
            </a:pPr>
            <a:r>
              <a:rPr lang="cs-CZ" sz="1800"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rPr>
              <a:t>Modul Články</a:t>
            </a:r>
          </a:p>
          <a:p>
            <a:pPr>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Návštěvnost modulu Články se v období 1. 3. 2020 do 31. 5. 2020 zvýšila v porovnání s loňským rokem ve stejných měsících.</a:t>
            </a:r>
          </a:p>
          <a:p>
            <a:pPr>
              <a:lnSpc>
                <a:spcPct val="107000"/>
              </a:lnSpc>
              <a:spcAft>
                <a:spcPts val="800"/>
              </a:spcAft>
            </a:pPr>
            <a:r>
              <a:rPr lang="cs-CZ" sz="1800" b="1" dirty="0">
                <a:effectLst/>
                <a:latin typeface="Calibri" panose="020F0502020204030204" pitchFamily="34" charset="0"/>
                <a:ea typeface="Calibri" panose="020F0502020204030204" pitchFamily="34" charset="0"/>
                <a:cs typeface="Times New Roman" panose="02020603050405020304" pitchFamily="18" charset="0"/>
              </a:rPr>
              <a:t>Jedná se o nejvyšší hodnotu návštěvnosti v tomto období (březen-květen) od počátku měření návštěvnosti Metodického portálu RVP.CZ na Google </a:t>
            </a:r>
            <a:r>
              <a:rPr lang="cs-CZ" sz="1800" b="1" dirty="0" err="1">
                <a:effectLst/>
                <a:latin typeface="Calibri" panose="020F0502020204030204" pitchFamily="34" charset="0"/>
                <a:ea typeface="Calibri" panose="020F0502020204030204" pitchFamily="34" charset="0"/>
                <a:cs typeface="Times New Roman" panose="02020603050405020304" pitchFamily="18" charset="0"/>
              </a:rPr>
              <a:t>analytics</a:t>
            </a:r>
            <a:r>
              <a:rPr lang="cs-CZ" sz="1800" b="1" dirty="0">
                <a:effectLst/>
                <a:latin typeface="Calibri" panose="020F0502020204030204" pitchFamily="34" charset="0"/>
                <a:ea typeface="Calibri" panose="020F0502020204030204" pitchFamily="34" charset="0"/>
                <a:cs typeface="Times New Roman" panose="02020603050405020304" pitchFamily="18" charset="0"/>
              </a:rPr>
              <a:t> (2009).</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cs-CZ" sz="1800" b="1" dirty="0">
                <a:effectLst/>
                <a:latin typeface="Calibri" panose="020F0502020204030204" pitchFamily="34" charset="0"/>
                <a:ea typeface="Calibri" panose="020F0502020204030204" pitchFamily="34" charset="0"/>
                <a:cs typeface="Times New Roman" panose="02020603050405020304" pitchFamily="18" charset="0"/>
              </a:rPr>
              <a:t>Návštěvnost: 381 220 (1.3. 2020 do 31. 5. 2020)</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cs-CZ" sz="1800" dirty="0">
                <a:effectLst/>
                <a:latin typeface="Calibri" panose="020F0502020204030204" pitchFamily="34" charset="0"/>
                <a:ea typeface="Calibri" panose="020F0502020204030204" pitchFamily="34" charset="0"/>
                <a:cs typeface="Times New Roman" panose="02020603050405020304" pitchFamily="18" charset="0"/>
              </a:rPr>
              <a:t>Návštěvnost: 341 585 (1.3. 2019 do 31. 5. 2019)</a:t>
            </a:r>
          </a:p>
          <a:p>
            <a:pPr marL="342900" lvl="0" indent="-342900">
              <a:lnSpc>
                <a:spcPct val="107000"/>
              </a:lnSpc>
              <a:spcAft>
                <a:spcPts val="800"/>
              </a:spcAft>
              <a:buFont typeface="Symbol" panose="05050102010706020507" pitchFamily="18" charset="2"/>
              <a:buChar char=""/>
            </a:pPr>
            <a:r>
              <a:rPr lang="cs-CZ" sz="1800" b="1" dirty="0">
                <a:effectLst/>
                <a:latin typeface="Calibri" panose="020F0502020204030204" pitchFamily="34" charset="0"/>
                <a:ea typeface="Calibri" panose="020F0502020204030204" pitchFamily="34" charset="0"/>
                <a:cs typeface="Times New Roman" panose="02020603050405020304" pitchFamily="18" charset="0"/>
              </a:rPr>
              <a:t>Zobrazení stránek: 702 942 (1.3. 2020 do 31. 5. 2020)</a:t>
            </a:r>
            <a:endParaRPr lang="cs-CZ" b="1"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cs-CZ" sz="1800" dirty="0">
                <a:effectLst/>
                <a:latin typeface="Calibri" panose="020F0502020204030204" pitchFamily="34" charset="0"/>
                <a:ea typeface="Calibri" panose="020F0502020204030204" pitchFamily="34" charset="0"/>
                <a:cs typeface="Times New Roman" panose="02020603050405020304" pitchFamily="18" charset="0"/>
              </a:rPr>
              <a:t>Zobrazení stránek: 675 020 (1.3. 2019 do 31. 5. 2019)</a:t>
            </a:r>
            <a:endParaRPr lang="cs" sz="1700" dirty="0"/>
          </a:p>
        </p:txBody>
      </p:sp>
    </p:spTree>
    <p:extLst>
      <p:ext uri="{BB962C8B-B14F-4D97-AF65-F5344CB8AC3E}">
        <p14:creationId xmlns:p14="http://schemas.microsoft.com/office/powerpoint/2010/main" val="1162988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459300" y="163200"/>
            <a:ext cx="8373000" cy="572700"/>
          </a:xfrm>
          <a:prstGeom prst="rect">
            <a:avLst/>
          </a:prstGeom>
        </p:spPr>
        <p:txBody>
          <a:bodyPr lIns="91425" tIns="91425" rIns="91425" bIns="91425" anchor="t" anchorCtr="0">
            <a:noAutofit/>
          </a:bodyPr>
          <a:lstStyle/>
          <a:p>
            <a:pPr lvl="0">
              <a:spcBef>
                <a:spcPts val="0"/>
              </a:spcBef>
              <a:buNone/>
            </a:pPr>
            <a:r>
              <a:rPr lang="cs" dirty="0"/>
              <a:t>COVID2020 a chování uživatelů</a:t>
            </a:r>
          </a:p>
        </p:txBody>
      </p:sp>
      <p:sp>
        <p:nvSpPr>
          <p:cNvPr id="66" name="Shape 66"/>
          <p:cNvSpPr txBox="1">
            <a:spLocks noGrp="1"/>
          </p:cNvSpPr>
          <p:nvPr>
            <p:ph type="body" idx="1"/>
          </p:nvPr>
        </p:nvSpPr>
        <p:spPr>
          <a:xfrm>
            <a:off x="459300" y="1096618"/>
            <a:ext cx="8373000" cy="3638100"/>
          </a:xfrm>
          <a:prstGeom prst="rect">
            <a:avLst/>
          </a:prstGeom>
        </p:spPr>
        <p:txBody>
          <a:bodyPr lIns="91425" tIns="91425" rIns="91425" bIns="91425" anchor="t" anchorCtr="0">
            <a:noAutofit/>
          </a:bodyPr>
          <a:lstStyle/>
          <a:p>
            <a:pPr>
              <a:lnSpc>
                <a:spcPct val="107000"/>
              </a:lnSpc>
              <a:spcBef>
                <a:spcPts val="200"/>
              </a:spcBef>
              <a:spcAft>
                <a:spcPts val="0"/>
              </a:spcAft>
            </a:pPr>
            <a:r>
              <a:rPr lang="cs-CZ" sz="1800" b="1" dirty="0" err="1">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rPr>
              <a:t>Spomocník</a:t>
            </a:r>
            <a:endParaRPr lang="cs-CZ" sz="1800"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Návštěvnost modulu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Spomocník</a:t>
            </a:r>
            <a:r>
              <a:rPr lang="cs-CZ" sz="1800" dirty="0">
                <a:effectLst/>
                <a:latin typeface="Calibri" panose="020F0502020204030204" pitchFamily="34" charset="0"/>
                <a:ea typeface="Calibri" panose="020F0502020204030204" pitchFamily="34" charset="0"/>
                <a:cs typeface="Times New Roman" panose="02020603050405020304" pitchFamily="18" charset="0"/>
              </a:rPr>
              <a:t> se v období 1. 3. 2020 do 31. 5. 2020 zvýšila v porovnání s loňským rokem ve stejných měsících.</a:t>
            </a:r>
          </a:p>
          <a:p>
            <a:pPr>
              <a:lnSpc>
                <a:spcPct val="107000"/>
              </a:lnSpc>
              <a:spcAft>
                <a:spcPts val="800"/>
              </a:spcAft>
            </a:pPr>
            <a:r>
              <a:rPr lang="cs-CZ" sz="1800" b="1" dirty="0">
                <a:effectLst/>
                <a:latin typeface="Calibri" panose="020F0502020204030204" pitchFamily="34" charset="0"/>
                <a:ea typeface="Calibri" panose="020F0502020204030204" pitchFamily="34" charset="0"/>
                <a:cs typeface="Times New Roman" panose="02020603050405020304" pitchFamily="18" charset="0"/>
              </a:rPr>
              <a:t>Jedná se o nejvyšší hodnotu návštěvnosti v tomto období (březen-květen) od počátku měření návštěvnosti v modulu </a:t>
            </a:r>
            <a:r>
              <a:rPr lang="cs-CZ" sz="1800" b="1" dirty="0" err="1">
                <a:effectLst/>
                <a:latin typeface="Calibri" panose="020F0502020204030204" pitchFamily="34" charset="0"/>
                <a:ea typeface="Calibri" panose="020F0502020204030204" pitchFamily="34" charset="0"/>
                <a:cs typeface="Times New Roman" panose="02020603050405020304" pitchFamily="18" charset="0"/>
              </a:rPr>
              <a:t>Spomocník</a:t>
            </a:r>
            <a:r>
              <a:rPr lang="cs-CZ" sz="1800" b="1" dirty="0">
                <a:effectLst/>
                <a:latin typeface="Calibri" panose="020F0502020204030204" pitchFamily="34" charset="0"/>
                <a:ea typeface="Calibri" panose="020F0502020204030204" pitchFamily="34" charset="0"/>
                <a:cs typeface="Times New Roman" panose="02020603050405020304" pitchFamily="18" charset="0"/>
              </a:rPr>
              <a:t> na Google </a:t>
            </a:r>
            <a:r>
              <a:rPr lang="cs-CZ" sz="1800" b="1" dirty="0" err="1">
                <a:effectLst/>
                <a:latin typeface="Calibri" panose="020F0502020204030204" pitchFamily="34" charset="0"/>
                <a:ea typeface="Calibri" panose="020F0502020204030204" pitchFamily="34" charset="0"/>
                <a:cs typeface="Times New Roman" panose="02020603050405020304" pitchFamily="18" charset="0"/>
              </a:rPr>
              <a:t>analytics</a:t>
            </a:r>
            <a:r>
              <a:rPr lang="cs-CZ" sz="1800" b="1" dirty="0">
                <a:effectLst/>
                <a:latin typeface="Calibri" panose="020F0502020204030204" pitchFamily="34" charset="0"/>
                <a:ea typeface="Calibri" panose="020F0502020204030204" pitchFamily="34" charset="0"/>
                <a:cs typeface="Times New Roman" panose="02020603050405020304" pitchFamily="18" charset="0"/>
              </a:rPr>
              <a:t> (2011).</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cs-CZ" sz="1800" b="1" dirty="0">
                <a:effectLst/>
                <a:latin typeface="Calibri" panose="020F0502020204030204" pitchFamily="34" charset="0"/>
                <a:ea typeface="Calibri" panose="020F0502020204030204" pitchFamily="34" charset="0"/>
                <a:cs typeface="Times New Roman" panose="02020603050405020304" pitchFamily="18" charset="0"/>
              </a:rPr>
              <a:t>Návštěvnost: 50 457 (1.3. 2020 do 31. 5. 2020)</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cs-CZ" sz="1800" dirty="0">
                <a:effectLst/>
                <a:latin typeface="Calibri" panose="020F0502020204030204" pitchFamily="34" charset="0"/>
                <a:ea typeface="Calibri" panose="020F0502020204030204" pitchFamily="34" charset="0"/>
                <a:cs typeface="Times New Roman" panose="02020603050405020304" pitchFamily="18" charset="0"/>
              </a:rPr>
              <a:t>Návštěvnost: 15 885 (1.3. 2019 do 31. 5. 2019)</a:t>
            </a:r>
          </a:p>
          <a:p>
            <a:pPr marL="342900" lvl="0" indent="-342900">
              <a:lnSpc>
                <a:spcPct val="107000"/>
              </a:lnSpc>
              <a:spcAft>
                <a:spcPts val="800"/>
              </a:spcAft>
              <a:buFont typeface="Symbol" panose="05050102010706020507" pitchFamily="18" charset="2"/>
              <a:buChar char=""/>
            </a:pPr>
            <a:r>
              <a:rPr lang="cs-CZ" sz="1800" b="1" dirty="0">
                <a:effectLst/>
                <a:latin typeface="Calibri" panose="020F0502020204030204" pitchFamily="34" charset="0"/>
                <a:ea typeface="Calibri" panose="020F0502020204030204" pitchFamily="34" charset="0"/>
                <a:cs typeface="Times New Roman" panose="02020603050405020304" pitchFamily="18" charset="0"/>
              </a:rPr>
              <a:t>Zobrazení stránek: 73 525 (1.3. 2020 do 31. 5. 2020)</a:t>
            </a:r>
            <a:endParaRPr lang="cs-CZ" b="1"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cs-CZ" sz="1800" dirty="0">
                <a:effectLst/>
                <a:latin typeface="Calibri" panose="020F0502020204030204" pitchFamily="34" charset="0"/>
                <a:ea typeface="Calibri" panose="020F0502020204030204" pitchFamily="34" charset="0"/>
                <a:cs typeface="Times New Roman" panose="02020603050405020304" pitchFamily="18" charset="0"/>
              </a:rPr>
              <a:t>Zobrazení stránek: 22 930 (1.3. 2019 do 31. 5. 2019)</a:t>
            </a:r>
            <a:endParaRPr lang="cs" sz="1700" dirty="0"/>
          </a:p>
        </p:txBody>
      </p:sp>
    </p:spTree>
    <p:extLst>
      <p:ext uri="{BB962C8B-B14F-4D97-AF65-F5344CB8AC3E}">
        <p14:creationId xmlns:p14="http://schemas.microsoft.com/office/powerpoint/2010/main" val="3267682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459300" y="163200"/>
            <a:ext cx="8373000" cy="572700"/>
          </a:xfrm>
          <a:prstGeom prst="rect">
            <a:avLst/>
          </a:prstGeom>
        </p:spPr>
        <p:txBody>
          <a:bodyPr lIns="91425" tIns="91425" rIns="91425" bIns="91425" anchor="t" anchorCtr="0">
            <a:noAutofit/>
          </a:bodyPr>
          <a:lstStyle/>
          <a:p>
            <a:pPr lvl="0">
              <a:spcBef>
                <a:spcPts val="0"/>
              </a:spcBef>
              <a:buNone/>
            </a:pPr>
            <a:r>
              <a:rPr lang="cs" dirty="0"/>
              <a:t>COVID2020 a chování uživatelů</a:t>
            </a:r>
          </a:p>
        </p:txBody>
      </p:sp>
      <p:sp>
        <p:nvSpPr>
          <p:cNvPr id="66" name="Shape 66"/>
          <p:cNvSpPr txBox="1">
            <a:spLocks noGrp="1"/>
          </p:cNvSpPr>
          <p:nvPr>
            <p:ph type="body" idx="1"/>
          </p:nvPr>
        </p:nvSpPr>
        <p:spPr>
          <a:xfrm>
            <a:off x="459300" y="1096618"/>
            <a:ext cx="8373000" cy="3638100"/>
          </a:xfrm>
          <a:prstGeom prst="rect">
            <a:avLst/>
          </a:prstGeom>
        </p:spPr>
        <p:txBody>
          <a:bodyPr lIns="91425" tIns="91425" rIns="91425" bIns="91425" anchor="t" anchorCtr="0">
            <a:noAutofit/>
          </a:bodyPr>
          <a:lstStyle/>
          <a:p>
            <a:pPr>
              <a:lnSpc>
                <a:spcPct val="107000"/>
              </a:lnSpc>
              <a:spcBef>
                <a:spcPts val="200"/>
              </a:spcBef>
              <a:spcAft>
                <a:spcPts val="0"/>
              </a:spcAft>
            </a:pPr>
            <a:r>
              <a:rPr lang="cs-CZ" sz="1800"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rPr>
              <a:t>Modul DUM</a:t>
            </a:r>
          </a:p>
          <a:p>
            <a:pPr>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Návštěvnost modulu DUM se v období 1. 3. 2020 do 31. 5. 2020 zdvojnásobila v porovnání s loňským rokem ve stejných měsících.</a:t>
            </a:r>
            <a:br>
              <a:rPr lang="cs-CZ" sz="1800" dirty="0">
                <a:effectLst/>
                <a:latin typeface="Calibri" panose="020F0502020204030204" pitchFamily="34" charset="0"/>
                <a:ea typeface="Calibri" panose="020F0502020204030204" pitchFamily="34" charset="0"/>
                <a:cs typeface="Times New Roman" panose="02020603050405020304" pitchFamily="18" charset="0"/>
              </a:rPr>
            </a:br>
            <a:r>
              <a:rPr lang="cs-CZ" sz="1800" dirty="0">
                <a:effectLst/>
                <a:latin typeface="Calibri" panose="020F0502020204030204" pitchFamily="34" charset="0"/>
                <a:ea typeface="Calibri" panose="020F0502020204030204" pitchFamily="34" charset="0"/>
                <a:cs typeface="Times New Roman" panose="02020603050405020304" pitchFamily="18" charset="0"/>
              </a:rPr>
              <a:t>Na příspěvky v modulu DUM bylo odkazováno z webu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UčíTelka</a:t>
            </a:r>
            <a:r>
              <a:rPr lang="cs-CZ" sz="1800" dirty="0">
                <a:effectLst/>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cs-CZ" sz="1800" b="1" dirty="0">
                <a:effectLst/>
                <a:latin typeface="Calibri" panose="020F0502020204030204" pitchFamily="34" charset="0"/>
                <a:ea typeface="Calibri" panose="020F0502020204030204" pitchFamily="34" charset="0"/>
                <a:cs typeface="Times New Roman" panose="02020603050405020304" pitchFamily="18" charset="0"/>
              </a:rPr>
              <a:t>Jedná se o nejvyšší hodnotu návštěvnosti v tomto období (březen-květen) od naměřenou od roku 2013.</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cs-CZ" sz="1800" b="1" dirty="0">
                <a:effectLst/>
                <a:latin typeface="Calibri" panose="020F0502020204030204" pitchFamily="34" charset="0"/>
                <a:ea typeface="Calibri" panose="020F0502020204030204" pitchFamily="34" charset="0"/>
                <a:cs typeface="Times New Roman" panose="02020603050405020304" pitchFamily="18" charset="0"/>
              </a:rPr>
              <a:t>Návštěvnost: 494 660 (1.3. 2020 do 31. 5. 2020)</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cs-CZ" sz="1800" dirty="0">
                <a:effectLst/>
                <a:latin typeface="Calibri" panose="020F0502020204030204" pitchFamily="34" charset="0"/>
                <a:ea typeface="Calibri" panose="020F0502020204030204" pitchFamily="34" charset="0"/>
                <a:cs typeface="Times New Roman" panose="02020603050405020304" pitchFamily="18" charset="0"/>
              </a:rPr>
              <a:t>Návštěvnost: 232 356 (1.3. 2019 do 31. 5. 2019)</a:t>
            </a:r>
          </a:p>
          <a:p>
            <a:pPr marL="342900" lvl="0" indent="-342900">
              <a:lnSpc>
                <a:spcPct val="107000"/>
              </a:lnSpc>
              <a:spcAft>
                <a:spcPts val="0"/>
              </a:spcAft>
              <a:buFont typeface="Symbol" panose="05050102010706020507" pitchFamily="18" charset="2"/>
              <a:buChar char=""/>
            </a:pPr>
            <a:r>
              <a:rPr lang="cs-CZ" sz="1800" b="1" dirty="0">
                <a:effectLst/>
                <a:latin typeface="Calibri" panose="020F0502020204030204" pitchFamily="34" charset="0"/>
                <a:ea typeface="Calibri" panose="020F0502020204030204" pitchFamily="34" charset="0"/>
                <a:cs typeface="Times New Roman" panose="02020603050405020304" pitchFamily="18" charset="0"/>
              </a:rPr>
              <a:t>Zobrazení stránek: 1 777 601 (1.3. 2020 do 31. 5. 2020)</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cs-CZ" sz="1800" dirty="0">
                <a:effectLst/>
                <a:latin typeface="Calibri" panose="020F0502020204030204" pitchFamily="34" charset="0"/>
                <a:ea typeface="Calibri" panose="020F0502020204030204" pitchFamily="34" charset="0"/>
                <a:cs typeface="Times New Roman" panose="02020603050405020304" pitchFamily="18" charset="0"/>
              </a:rPr>
              <a:t>Zobrazení stránek: 910 463 (1.3. 2019 do 31. 5. 2019)</a:t>
            </a:r>
          </a:p>
          <a:p>
            <a:pPr>
              <a:lnSpc>
                <a:spcPct val="107000"/>
              </a:lnSpc>
              <a:spcBef>
                <a:spcPts val="200"/>
              </a:spcBef>
              <a:spcAft>
                <a:spcPts val="0"/>
              </a:spcAft>
            </a:pPr>
            <a:endParaRPr lang="cs" sz="1700" dirty="0"/>
          </a:p>
        </p:txBody>
      </p:sp>
    </p:spTree>
    <p:extLst>
      <p:ext uri="{BB962C8B-B14F-4D97-AF65-F5344CB8AC3E}">
        <p14:creationId xmlns:p14="http://schemas.microsoft.com/office/powerpoint/2010/main" val="20402419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459300" y="163200"/>
            <a:ext cx="8373000" cy="572700"/>
          </a:xfrm>
          <a:prstGeom prst="rect">
            <a:avLst/>
          </a:prstGeom>
        </p:spPr>
        <p:txBody>
          <a:bodyPr lIns="91425" tIns="91425" rIns="91425" bIns="91425" anchor="t" anchorCtr="0">
            <a:noAutofit/>
          </a:bodyPr>
          <a:lstStyle/>
          <a:p>
            <a:pPr lvl="0">
              <a:spcBef>
                <a:spcPts val="0"/>
              </a:spcBef>
              <a:buNone/>
            </a:pPr>
            <a:r>
              <a:rPr lang="cs" dirty="0"/>
              <a:t>COVID2020 a chování uživatelů</a:t>
            </a:r>
          </a:p>
        </p:txBody>
      </p:sp>
      <p:sp>
        <p:nvSpPr>
          <p:cNvPr id="66" name="Shape 66"/>
          <p:cNvSpPr txBox="1">
            <a:spLocks noGrp="1"/>
          </p:cNvSpPr>
          <p:nvPr>
            <p:ph type="body" idx="1"/>
          </p:nvPr>
        </p:nvSpPr>
        <p:spPr>
          <a:xfrm>
            <a:off x="459300" y="1096618"/>
            <a:ext cx="8373000" cy="3638100"/>
          </a:xfrm>
          <a:prstGeom prst="rect">
            <a:avLst/>
          </a:prstGeom>
        </p:spPr>
        <p:txBody>
          <a:bodyPr lIns="91425" tIns="91425" rIns="91425" bIns="91425" anchor="t" anchorCtr="0">
            <a:noAutofit/>
          </a:bodyPr>
          <a:lstStyle/>
          <a:p>
            <a:pPr>
              <a:lnSpc>
                <a:spcPct val="107000"/>
              </a:lnSpc>
              <a:spcBef>
                <a:spcPts val="200"/>
              </a:spcBef>
              <a:spcAft>
                <a:spcPts val="0"/>
              </a:spcAft>
            </a:pPr>
            <a:r>
              <a:rPr lang="cs-CZ" sz="1800" b="1" dirty="0" err="1">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rPr>
              <a:t>Titulka</a:t>
            </a:r>
            <a:endParaRPr lang="cs-CZ" sz="1800"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cs-CZ" sz="1800" b="1" dirty="0">
                <a:effectLst/>
                <a:latin typeface="Calibri" panose="020F0502020204030204" pitchFamily="34" charset="0"/>
                <a:ea typeface="Calibri" panose="020F0502020204030204" pitchFamily="34" charset="0"/>
                <a:cs typeface="Times New Roman" panose="02020603050405020304" pitchFamily="18" charset="0"/>
              </a:rPr>
              <a:t>Návštěvnost: 110 605 (1.3. 2020 do 31. 5. 2020)</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cs-CZ" sz="1800" dirty="0">
                <a:effectLst/>
                <a:latin typeface="Calibri" panose="020F0502020204030204" pitchFamily="34" charset="0"/>
                <a:ea typeface="Calibri" panose="020F0502020204030204" pitchFamily="34" charset="0"/>
                <a:cs typeface="Times New Roman" panose="02020603050405020304" pitchFamily="18" charset="0"/>
              </a:rPr>
              <a:t>Návštěvnost: 71 399 (1.3. 2019 do 31. 5. 2019)</a:t>
            </a:r>
          </a:p>
          <a:p>
            <a:pPr>
              <a:lnSpc>
                <a:spcPct val="107000"/>
              </a:lnSpc>
              <a:spcBef>
                <a:spcPts val="200"/>
              </a:spcBef>
              <a:spcAft>
                <a:spcPts val="0"/>
              </a:spcAft>
            </a:pPr>
            <a:r>
              <a:rPr lang="cs-CZ" sz="1800" b="1" dirty="0" err="1">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rPr>
              <a:t>AudioVideo</a:t>
            </a:r>
            <a:endParaRPr lang="cs-CZ" sz="1800"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cs-CZ" sz="1800" b="1" dirty="0">
                <a:effectLst/>
                <a:latin typeface="Calibri" panose="020F0502020204030204" pitchFamily="34" charset="0"/>
                <a:ea typeface="Calibri" panose="020F0502020204030204" pitchFamily="34" charset="0"/>
                <a:cs typeface="Times New Roman" panose="02020603050405020304" pitchFamily="18" charset="0"/>
              </a:rPr>
              <a:t>Návštěvnost: 26 265 (1.3. 2020 do 31. 5. 2020)</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cs-CZ" sz="1800" dirty="0">
                <a:effectLst/>
                <a:latin typeface="Calibri" panose="020F0502020204030204" pitchFamily="34" charset="0"/>
                <a:ea typeface="Calibri" panose="020F0502020204030204" pitchFamily="34" charset="0"/>
                <a:cs typeface="Times New Roman" panose="02020603050405020304" pitchFamily="18" charset="0"/>
              </a:rPr>
              <a:t>Návštěvnost: 20 796 (1.3. 2019 do 31. 5. 2019</a:t>
            </a:r>
          </a:p>
          <a:p>
            <a:pPr>
              <a:lnSpc>
                <a:spcPct val="107000"/>
              </a:lnSpc>
              <a:spcBef>
                <a:spcPts val="200"/>
              </a:spcBef>
              <a:spcAft>
                <a:spcPts val="0"/>
              </a:spcAft>
            </a:pPr>
            <a:endParaRPr lang="cs" sz="1700" dirty="0"/>
          </a:p>
        </p:txBody>
      </p:sp>
    </p:spTree>
    <p:extLst>
      <p:ext uri="{BB962C8B-B14F-4D97-AF65-F5344CB8AC3E}">
        <p14:creationId xmlns:p14="http://schemas.microsoft.com/office/powerpoint/2010/main" val="64538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459300" y="163200"/>
            <a:ext cx="8373000" cy="572700"/>
          </a:xfrm>
          <a:prstGeom prst="rect">
            <a:avLst/>
          </a:prstGeom>
        </p:spPr>
        <p:txBody>
          <a:bodyPr lIns="91425" tIns="91425" rIns="91425" bIns="91425" anchor="t" anchorCtr="0">
            <a:noAutofit/>
          </a:bodyPr>
          <a:lstStyle/>
          <a:p>
            <a:pPr lvl="0">
              <a:spcBef>
                <a:spcPts val="0"/>
              </a:spcBef>
              <a:buNone/>
            </a:pPr>
            <a:r>
              <a:rPr lang="cs" dirty="0"/>
              <a:t>Návštěvnost portálu</a:t>
            </a:r>
          </a:p>
        </p:txBody>
      </p:sp>
      <p:sp>
        <p:nvSpPr>
          <p:cNvPr id="66" name="Shape 66"/>
          <p:cNvSpPr txBox="1">
            <a:spLocks noGrp="1"/>
          </p:cNvSpPr>
          <p:nvPr>
            <p:ph type="body" idx="1"/>
          </p:nvPr>
        </p:nvSpPr>
        <p:spPr>
          <a:xfrm>
            <a:off x="459300" y="1096618"/>
            <a:ext cx="8373000" cy="3638100"/>
          </a:xfrm>
          <a:prstGeom prst="rect">
            <a:avLst/>
          </a:prstGeom>
        </p:spPr>
        <p:txBody>
          <a:bodyPr lIns="91425" tIns="91425" rIns="91425" bIns="91425" anchor="t" anchorCtr="0">
            <a:noAutofit/>
          </a:bodyPr>
          <a:lstStyle/>
          <a:p>
            <a:pPr>
              <a:lnSpc>
                <a:spcPct val="107000"/>
              </a:lnSpc>
              <a:spcBef>
                <a:spcPts val="200"/>
              </a:spcBef>
              <a:spcAft>
                <a:spcPts val="0"/>
              </a:spcAft>
            </a:pPr>
            <a:endParaRPr lang="cs" sz="1700" dirty="0"/>
          </a:p>
        </p:txBody>
      </p:sp>
      <p:graphicFrame>
        <p:nvGraphicFramePr>
          <p:cNvPr id="4" name="Graf 3">
            <a:extLst>
              <a:ext uri="{FF2B5EF4-FFF2-40B4-BE49-F238E27FC236}">
                <a16:creationId xmlns:a16="http://schemas.microsoft.com/office/drawing/2014/main" id="{00000000-0008-0000-0500-000004000000}"/>
              </a:ext>
            </a:extLst>
          </p:cNvPr>
          <p:cNvGraphicFramePr/>
          <p:nvPr>
            <p:extLst>
              <p:ext uri="{D42A27DB-BD31-4B8C-83A1-F6EECF244321}">
                <p14:modId xmlns:p14="http://schemas.microsoft.com/office/powerpoint/2010/main" val="2969351344"/>
              </p:ext>
            </p:extLst>
          </p:nvPr>
        </p:nvGraphicFramePr>
        <p:xfrm>
          <a:off x="1039069" y="767646"/>
          <a:ext cx="7341002" cy="396707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38669425"/>
      </p:ext>
    </p:extLst>
  </p:cSld>
  <p:clrMapOvr>
    <a:masterClrMapping/>
  </p:clrMapOvr>
</p:sld>
</file>

<file path=ppt/theme/theme1.xml><?xml version="1.0" encoding="utf-8"?>
<a:theme xmlns:a="http://schemas.openxmlformats.org/drawingml/2006/main"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1219</Words>
  <Application>Microsoft Office PowerPoint</Application>
  <PresentationFormat>Předvádění na obrazovce (16:9)</PresentationFormat>
  <Paragraphs>96</Paragraphs>
  <Slides>16</Slides>
  <Notes>16</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16</vt:i4>
      </vt:variant>
    </vt:vector>
  </HeadingPairs>
  <TitlesOfParts>
    <vt:vector size="24" baseType="lpstr">
      <vt:lpstr>Arial</vt:lpstr>
      <vt:lpstr>Calibri</vt:lpstr>
      <vt:lpstr>Calibri Light</vt:lpstr>
      <vt:lpstr>Noto Sans Symbols</vt:lpstr>
      <vt:lpstr>Symbol</vt:lpstr>
      <vt:lpstr>Times New Roman</vt:lpstr>
      <vt:lpstr>Wingdings</vt:lpstr>
      <vt:lpstr>simple-light-2</vt:lpstr>
      <vt:lpstr>Metodický portál RVP.CZ v období COVID2020 Prezentace pro ŘO OP VVV a sekci 2 MŠMT – 18. červen 2020</vt:lpstr>
      <vt:lpstr>Portál 10 let nabízí online prostor pro profesní rozvoj učitelů</vt:lpstr>
      <vt:lpstr>Portál 10 let nabízí online prostor pro profesní rozvoj učitelů</vt:lpstr>
      <vt:lpstr>COVID2020 a chování uživatelů</vt:lpstr>
      <vt:lpstr>COVID2020 a chování uživatelů</vt:lpstr>
      <vt:lpstr>COVID2020 a chování uživatelů</vt:lpstr>
      <vt:lpstr>COVID2020 a chování uživatelů</vt:lpstr>
      <vt:lpstr>COVID2020 a chování uživatelů</vt:lpstr>
      <vt:lpstr>Návštěvnost portálu</vt:lpstr>
      <vt:lpstr>Jak se mění online „pohyb“ učitelů</vt:lpstr>
      <vt:lpstr>Naše AHA efekty a zjištění</vt:lpstr>
      <vt:lpstr>Vlastní obsah/akce pro MŠ/ZŠ/MAP/IPS</vt:lpstr>
      <vt:lpstr>Vlastní obsah/akce pro MŠ/ZŠ/MAP/IPS</vt:lpstr>
      <vt:lpstr>Na pozadí běží/většina hotovo -  technologické změny</vt:lpstr>
      <vt:lpstr>Zdroje/odkazy</vt:lpstr>
      <vt:lpstr>Děkuji za pozornost!  Petr Naske, petr.naske@npicr.cz, 774089047 manažer PPUČ  Lenka Urbanová, manažerka inovací portálu  Lenka Perglová, Marek Drahovzal, Ivo Krobot tým (kmenový) Metodického portálu  Jaroslav Fidrmuc,  ředitel Odboru1 NPI ČR, kde je ve struktuře NPI portál spravovaný</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Metodický portál RVP.CZ  a jeho pomoc COVID2020</dc:title>
  <dc:creator>Naske Petr</dc:creator>
  <cp:lastModifiedBy>Naske Petr</cp:lastModifiedBy>
  <cp:revision>7</cp:revision>
  <dcterms:modified xsi:type="dcterms:W3CDTF">2020-06-18T16:20:33Z</dcterms:modified>
</cp:coreProperties>
</file>