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63" r:id="rId5"/>
    <p:sldId id="299" r:id="rId6"/>
    <p:sldId id="306" r:id="rId7"/>
    <p:sldId id="305" r:id="rId8"/>
    <p:sldId id="300" r:id="rId9"/>
    <p:sldId id="301" r:id="rId10"/>
    <p:sldId id="302" r:id="rId11"/>
    <p:sldId id="303" r:id="rId12"/>
    <p:sldId id="304" r:id="rId13"/>
    <p:sldId id="307" r:id="rId14"/>
    <p:sldId id="308" r:id="rId15"/>
    <p:sldId id="309" r:id="rId16"/>
    <p:sldId id="262" r:id="rId17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tková Jitka" initials="CJ" lastIdx="5" clrIdx="0">
    <p:extLst>
      <p:ext uri="{19B8F6BF-5375-455C-9EA6-DF929625EA0E}">
        <p15:presenceInfo xmlns:p15="http://schemas.microsoft.com/office/powerpoint/2012/main" userId="S-1-5-21-134644256-1018602762-261606644-2972" providerId="AD"/>
      </p:ext>
    </p:extLst>
  </p:cmAuthor>
  <p:cmAuthor id="2" name="Hošková Irena" initials="HI" lastIdx="2" clrIdx="1">
    <p:extLst>
      <p:ext uri="{19B8F6BF-5375-455C-9EA6-DF929625EA0E}">
        <p15:presenceInfo xmlns:p15="http://schemas.microsoft.com/office/powerpoint/2012/main" userId="S-1-5-21-134644256-1018602762-261606644-2693" providerId="AD"/>
      </p:ext>
    </p:extLst>
  </p:cmAuthor>
  <p:cmAuthor id="3" name="Valenta Petr" initials="VP" lastIdx="10" clrIdx="2">
    <p:extLst>
      <p:ext uri="{19B8F6BF-5375-455C-9EA6-DF929625EA0E}">
        <p15:presenceInfo xmlns:p15="http://schemas.microsoft.com/office/powerpoint/2012/main" userId="S-1-5-21-134644256-1018602762-261606644-28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48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67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Čuprová Jolana" userId="S::cuprova@nidv.cz::27a7ca88-a10c-4465-bfa4-a27e413feb9a" providerId="AD" clId="Web-{DFB408BF-752C-4CFF-980E-EE691A0FF06D}"/>
    <pc:docChg chg="modSld">
      <pc:chgData name="Čuprová Jolana" userId="S::cuprova@nidv.cz::27a7ca88-a10c-4465-bfa4-a27e413feb9a" providerId="AD" clId="Web-{DFB408BF-752C-4CFF-980E-EE691A0FF06D}" dt="2019-08-14T11:56:16.182" v="8" actId="20577"/>
      <pc:docMkLst>
        <pc:docMk/>
      </pc:docMkLst>
      <pc:sldChg chg="modSp">
        <pc:chgData name="Čuprová Jolana" userId="S::cuprova@nidv.cz::27a7ca88-a10c-4465-bfa4-a27e413feb9a" providerId="AD" clId="Web-{DFB408BF-752C-4CFF-980E-EE691A0FF06D}" dt="2019-08-14T11:56:16.182" v="7" actId="20577"/>
        <pc:sldMkLst>
          <pc:docMk/>
          <pc:sldMk cId="1269543995" sldId="299"/>
        </pc:sldMkLst>
        <pc:spChg chg="mod">
          <ac:chgData name="Čuprová Jolana" userId="S::cuprova@nidv.cz::27a7ca88-a10c-4465-bfa4-a27e413feb9a" providerId="AD" clId="Web-{DFB408BF-752C-4CFF-980E-EE691A0FF06D}" dt="2019-08-14T11:56:16.182" v="7" actId="20577"/>
          <ac:spMkLst>
            <pc:docMk/>
            <pc:sldMk cId="1269543995" sldId="299"/>
            <ac:spMk id="2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enta\Documents\SRP\Prezentace\Anal&#253;za%20&#269;innost&#237;%20na%20CP%20-%202019.12%20a&#382;%202020.0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enta\Documents\SRP\Prezentace\Anal&#253;za%20&#269;innost&#237;%20na%20CP%20-%202019.12%20a&#382;%202020.0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enta\Documents\SRP\Prezentace\Anal&#253;za%20&#269;innost&#237;%20na%20CP%20-%202019.12%20a&#382;%202020.0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enta\Documents\SRP\Prezentace\Anal&#253;za%20&#269;innost&#237;%20na%20CP%20-%202019.12%20a&#382;%202020.0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enta\Documents\SRP\Prezentace\Anal&#253;za%20&#269;innost&#237;%20na%20CP%20-%202019.12%20a&#382;%202020.05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enta\Documents\SRP\Prezentace\Anal&#253;za%20&#269;innost&#237;%20na%20CP%20-%202019.12%20a&#382;%202020.0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enta\Documents\SRP\Prezentace\Anal&#253;za%20&#269;innost&#237;%20na%20CP%20-%202019.12%20a&#382;%202020.05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enta\Documents\SRP\Prezentace\Anal&#253;za%20&#269;innost&#237;%20na%20CP%20-%202019.12%20a&#382;%202020.0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enta\Documents\SRP\Prezentace\Anal&#253;za%20&#269;innost&#237;%20na%20CP%20-%202019.12%20a&#382;%202020.0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/>
              <a:t>Počet akcí CP celkem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'Summary - 2019.12 až 2020.05'!$C$4:$H$4</c:f>
              <c:strCache>
                <c:ptCount val="6"/>
                <c:pt idx="0">
                  <c:v>2019.12</c:v>
                </c:pt>
                <c:pt idx="1">
                  <c:v>2020.01</c:v>
                </c:pt>
                <c:pt idx="2">
                  <c:v>2020.02</c:v>
                </c:pt>
                <c:pt idx="3">
                  <c:v>2020.03</c:v>
                </c:pt>
                <c:pt idx="4">
                  <c:v>2020.04</c:v>
                </c:pt>
                <c:pt idx="5">
                  <c:v>2020.05</c:v>
                </c:pt>
              </c:strCache>
            </c:strRef>
          </c:cat>
          <c:val>
            <c:numRef>
              <c:f>'Summary - 2019.12 až 2020.05'!$C$19:$H$19</c:f>
              <c:numCache>
                <c:formatCode>General</c:formatCode>
                <c:ptCount val="6"/>
                <c:pt idx="0">
                  <c:v>306</c:v>
                </c:pt>
                <c:pt idx="1">
                  <c:v>409</c:v>
                </c:pt>
                <c:pt idx="2">
                  <c:v>391</c:v>
                </c:pt>
                <c:pt idx="3">
                  <c:v>401</c:v>
                </c:pt>
                <c:pt idx="4">
                  <c:v>479</c:v>
                </c:pt>
                <c:pt idx="5">
                  <c:v>462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71B-428C-9ABE-659C70AEF14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28482584"/>
        <c:axId val="828488816"/>
      </c:lineChart>
      <c:catAx>
        <c:axId val="828482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28488816"/>
        <c:crosses val="autoZero"/>
        <c:auto val="1"/>
        <c:lblAlgn val="ctr"/>
        <c:lblOffset val="100"/>
        <c:noMultiLvlLbl val="0"/>
      </c:catAx>
      <c:valAx>
        <c:axId val="828488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28482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'Summary - 2019.12 až 2020.05'!$S$21:$X$21</c:f>
              <c:strCache>
                <c:ptCount val="6"/>
                <c:pt idx="0">
                  <c:v>2019.12</c:v>
                </c:pt>
                <c:pt idx="1">
                  <c:v>2020.01</c:v>
                </c:pt>
                <c:pt idx="2">
                  <c:v>2020.02</c:v>
                </c:pt>
                <c:pt idx="3">
                  <c:v>2020.03</c:v>
                </c:pt>
                <c:pt idx="4">
                  <c:v>2020.04</c:v>
                </c:pt>
                <c:pt idx="5">
                  <c:v>2020.05</c:v>
                </c:pt>
              </c:strCache>
              <c:extLst xmlns:c15="http://schemas.microsoft.com/office/drawing/2012/chart"/>
            </c:strRef>
          </c:cat>
          <c:val>
            <c:numRef>
              <c:f>'Summary - 2019.12 až 2020.05'!$S$23:$X$23</c:f>
              <c:numCache>
                <c:formatCode>General</c:formatCode>
                <c:ptCount val="6"/>
                <c:pt idx="0">
                  <c:v>81</c:v>
                </c:pt>
                <c:pt idx="1">
                  <c:v>95</c:v>
                </c:pt>
                <c:pt idx="2">
                  <c:v>93</c:v>
                </c:pt>
                <c:pt idx="3">
                  <c:v>97</c:v>
                </c:pt>
                <c:pt idx="4">
                  <c:v>106</c:v>
                </c:pt>
                <c:pt idx="5">
                  <c:v>85</c:v>
                </c:pt>
              </c:numCache>
              <c:extLst xmlns:c15="http://schemas.microsoft.com/office/drawing/2012/chart"/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C993-4ECA-9421-51C90C541F86}"/>
            </c:ext>
          </c:extLst>
        </c:ser>
        <c:ser>
          <c:idx val="2"/>
          <c:order val="2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'Summary - 2019.12 až 2020.05'!$S$21:$X$21</c:f>
              <c:strCache>
                <c:ptCount val="6"/>
                <c:pt idx="0">
                  <c:v>2019.12</c:v>
                </c:pt>
                <c:pt idx="1">
                  <c:v>2020.01</c:v>
                </c:pt>
                <c:pt idx="2">
                  <c:v>2020.02</c:v>
                </c:pt>
                <c:pt idx="3">
                  <c:v>2020.03</c:v>
                </c:pt>
                <c:pt idx="4">
                  <c:v>2020.04</c:v>
                </c:pt>
                <c:pt idx="5">
                  <c:v>2020.05</c:v>
                </c:pt>
              </c:strCache>
            </c:strRef>
          </c:cat>
          <c:val>
            <c:numRef>
              <c:f>'Summary - 2019.12 až 2020.05'!$S$25:$X$25</c:f>
              <c:numCache>
                <c:formatCode>General</c:formatCode>
                <c:ptCount val="6"/>
                <c:pt idx="0">
                  <c:v>131</c:v>
                </c:pt>
                <c:pt idx="1">
                  <c:v>235</c:v>
                </c:pt>
                <c:pt idx="2">
                  <c:v>230</c:v>
                </c:pt>
                <c:pt idx="3">
                  <c:v>263</c:v>
                </c:pt>
                <c:pt idx="4">
                  <c:v>312</c:v>
                </c:pt>
                <c:pt idx="5">
                  <c:v>290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993-4ECA-9421-51C90C541F8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51949416"/>
        <c:axId val="651948432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'Summary - 2019.12 až 2020.05'!$S$21:$X$21</c15:sqref>
                        </c15:formulaRef>
                      </c:ext>
                    </c:extLst>
                    <c:strCache>
                      <c:ptCount val="6"/>
                      <c:pt idx="0">
                        <c:v>2019.12</c:v>
                      </c:pt>
                      <c:pt idx="1">
                        <c:v>2020.01</c:v>
                      </c:pt>
                      <c:pt idx="2">
                        <c:v>2020.02</c:v>
                      </c:pt>
                      <c:pt idx="3">
                        <c:v>2020.03</c:v>
                      </c:pt>
                      <c:pt idx="4">
                        <c:v>2020.04</c:v>
                      </c:pt>
                      <c:pt idx="5">
                        <c:v>2020.05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'Summary - 2019.12 až 2020.05'!$S$24:$X$24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3</c:v>
                      </c:pt>
                      <c:pt idx="1">
                        <c:v>8</c:v>
                      </c:pt>
                      <c:pt idx="2">
                        <c:v>8</c:v>
                      </c:pt>
                      <c:pt idx="3">
                        <c:v>6</c:v>
                      </c:pt>
                      <c:pt idx="4">
                        <c:v>3</c:v>
                      </c:pt>
                      <c:pt idx="5">
                        <c:v>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C993-4ECA-9421-51C90C541F86}"/>
                  </c:ext>
                </c:extLst>
              </c15:ser>
            </c15:filteredLineSeries>
            <c15:filteredLineSeries>
              <c15:ser>
                <c:idx val="3"/>
                <c:order val="3"/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2020.05'!$S$21:$X$21</c15:sqref>
                        </c15:formulaRef>
                      </c:ext>
                    </c:extLst>
                    <c:strCache>
                      <c:ptCount val="6"/>
                      <c:pt idx="0">
                        <c:v>2019.12</c:v>
                      </c:pt>
                      <c:pt idx="1">
                        <c:v>2020.01</c:v>
                      </c:pt>
                      <c:pt idx="2">
                        <c:v>2020.02</c:v>
                      </c:pt>
                      <c:pt idx="3">
                        <c:v>2020.03</c:v>
                      </c:pt>
                      <c:pt idx="4">
                        <c:v>2020.04</c:v>
                      </c:pt>
                      <c:pt idx="5">
                        <c:v>2020.05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2020.05'!$S$26:$X$26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1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C993-4ECA-9421-51C90C541F86}"/>
                  </c:ext>
                </c:extLst>
              </c15:ser>
            </c15:filteredLineSeries>
            <c15:filteredLineSeries>
              <c15:ser>
                <c:idx val="4"/>
                <c:order val="4"/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2020.05'!$S$21:$X$21</c15:sqref>
                        </c15:formulaRef>
                      </c:ext>
                    </c:extLst>
                    <c:strCache>
                      <c:ptCount val="6"/>
                      <c:pt idx="0">
                        <c:v>2019.12</c:v>
                      </c:pt>
                      <c:pt idx="1">
                        <c:v>2020.01</c:v>
                      </c:pt>
                      <c:pt idx="2">
                        <c:v>2020.02</c:v>
                      </c:pt>
                      <c:pt idx="3">
                        <c:v>2020.03</c:v>
                      </c:pt>
                      <c:pt idx="4">
                        <c:v>2020.04</c:v>
                      </c:pt>
                      <c:pt idx="5">
                        <c:v>2020.05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2020.05'!$S$27:$X$27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10</c:v>
                      </c:pt>
                      <c:pt idx="1">
                        <c:v>11</c:v>
                      </c:pt>
                      <c:pt idx="2">
                        <c:v>5</c:v>
                      </c:pt>
                      <c:pt idx="3">
                        <c:v>1</c:v>
                      </c:pt>
                      <c:pt idx="4">
                        <c:v>1</c:v>
                      </c:pt>
                      <c:pt idx="5">
                        <c:v>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C993-4ECA-9421-51C90C541F86}"/>
                  </c:ext>
                </c:extLst>
              </c15:ser>
            </c15:filteredLineSeries>
            <c15:filteredLineSeries>
              <c15:ser>
                <c:idx val="5"/>
                <c:order val="5"/>
                <c:spPr>
                  <a:ln w="28575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2020.05'!$S$21:$X$21</c15:sqref>
                        </c15:formulaRef>
                      </c:ext>
                    </c:extLst>
                    <c:strCache>
                      <c:ptCount val="6"/>
                      <c:pt idx="0">
                        <c:v>2019.12</c:v>
                      </c:pt>
                      <c:pt idx="1">
                        <c:v>2020.01</c:v>
                      </c:pt>
                      <c:pt idx="2">
                        <c:v>2020.02</c:v>
                      </c:pt>
                      <c:pt idx="3">
                        <c:v>2020.03</c:v>
                      </c:pt>
                      <c:pt idx="4">
                        <c:v>2020.04</c:v>
                      </c:pt>
                      <c:pt idx="5">
                        <c:v>2020.05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2020.05'!$S$28:$X$28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</c:v>
                      </c:pt>
                      <c:pt idx="1">
                        <c:v>7</c:v>
                      </c:pt>
                      <c:pt idx="2">
                        <c:v>7</c:v>
                      </c:pt>
                      <c:pt idx="3">
                        <c:v>1</c:v>
                      </c:pt>
                      <c:pt idx="4">
                        <c:v>2</c:v>
                      </c:pt>
                      <c:pt idx="5">
                        <c:v>10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C993-4ECA-9421-51C90C541F86}"/>
                  </c:ext>
                </c:extLst>
              </c15:ser>
            </c15:filteredLineSeries>
            <c15:filteredLineSeries>
              <c15:ser>
                <c:idx val="6"/>
                <c:order val="6"/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2020.05'!$S$21:$X$21</c15:sqref>
                        </c15:formulaRef>
                      </c:ext>
                    </c:extLst>
                    <c:strCache>
                      <c:ptCount val="6"/>
                      <c:pt idx="0">
                        <c:v>2019.12</c:v>
                      </c:pt>
                      <c:pt idx="1">
                        <c:v>2020.01</c:v>
                      </c:pt>
                      <c:pt idx="2">
                        <c:v>2020.02</c:v>
                      </c:pt>
                      <c:pt idx="3">
                        <c:v>2020.03</c:v>
                      </c:pt>
                      <c:pt idx="4">
                        <c:v>2020.04</c:v>
                      </c:pt>
                      <c:pt idx="5">
                        <c:v>2020.05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2020.05'!$S$29:$X$29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C993-4ECA-9421-51C90C541F86}"/>
                  </c:ext>
                </c:extLst>
              </c15:ser>
            </c15:filteredLineSeries>
            <c15:filteredLineSeries>
              <c15:ser>
                <c:idx val="7"/>
                <c:order val="7"/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trendline>
                  <c:spPr>
                    <a:ln w="19050" cap="rnd">
                      <a:solidFill>
                        <a:schemeClr val="accent2">
                          <a:lumMod val="60000"/>
                        </a:schemeClr>
                      </a:solidFill>
                      <a:prstDash val="sysDot"/>
                    </a:ln>
                    <a:effectLst/>
                  </c:spPr>
                  <c:trendlineType val="linear"/>
                  <c:dispRSqr val="0"/>
                  <c:dispEq val="0"/>
                </c:trendline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2020.05'!$S$21:$X$21</c15:sqref>
                        </c15:formulaRef>
                      </c:ext>
                    </c:extLst>
                    <c:strCache>
                      <c:ptCount val="6"/>
                      <c:pt idx="0">
                        <c:v>2019.12</c:v>
                      </c:pt>
                      <c:pt idx="1">
                        <c:v>2020.01</c:v>
                      </c:pt>
                      <c:pt idx="2">
                        <c:v>2020.02</c:v>
                      </c:pt>
                      <c:pt idx="3">
                        <c:v>2020.03</c:v>
                      </c:pt>
                      <c:pt idx="4">
                        <c:v>2020.04</c:v>
                      </c:pt>
                      <c:pt idx="5">
                        <c:v>2020.05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2020.05'!$S$30:$X$30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24</c:v>
                      </c:pt>
                      <c:pt idx="1">
                        <c:v>33</c:v>
                      </c:pt>
                      <c:pt idx="2">
                        <c:v>33</c:v>
                      </c:pt>
                      <c:pt idx="3">
                        <c:v>19</c:v>
                      </c:pt>
                      <c:pt idx="4">
                        <c:v>40</c:v>
                      </c:pt>
                      <c:pt idx="5">
                        <c:v>48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C993-4ECA-9421-51C90C541F86}"/>
                  </c:ext>
                </c:extLst>
              </c15:ser>
            </c15:filteredLineSeries>
            <c15:filteredLineSeries>
              <c15:ser>
                <c:idx val="8"/>
                <c:order val="8"/>
                <c:spPr>
                  <a:ln w="28575" cap="rnd">
                    <a:solidFill>
                      <a:schemeClr val="accent3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2020.05'!$S$21:$X$21</c15:sqref>
                        </c15:formulaRef>
                      </c:ext>
                    </c:extLst>
                    <c:strCache>
                      <c:ptCount val="6"/>
                      <c:pt idx="0">
                        <c:v>2019.12</c:v>
                      </c:pt>
                      <c:pt idx="1">
                        <c:v>2020.01</c:v>
                      </c:pt>
                      <c:pt idx="2">
                        <c:v>2020.02</c:v>
                      </c:pt>
                      <c:pt idx="3">
                        <c:v>2020.03</c:v>
                      </c:pt>
                      <c:pt idx="4">
                        <c:v>2020.04</c:v>
                      </c:pt>
                      <c:pt idx="5">
                        <c:v>2020.05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- 2019.12 až 2020.05'!$S$31:$X$31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54</c:v>
                      </c:pt>
                      <c:pt idx="1">
                        <c:v>20</c:v>
                      </c:pt>
                      <c:pt idx="2">
                        <c:v>15</c:v>
                      </c:pt>
                      <c:pt idx="3">
                        <c:v>14</c:v>
                      </c:pt>
                      <c:pt idx="4">
                        <c:v>12</c:v>
                      </c:pt>
                      <c:pt idx="5">
                        <c:v>30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C993-4ECA-9421-51C90C541F86}"/>
                  </c:ext>
                </c:extLst>
              </c15:ser>
            </c15:filteredLineSeries>
          </c:ext>
        </c:extLst>
      </c:lineChart>
      <c:catAx>
        <c:axId val="65194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51948432"/>
        <c:crosses val="autoZero"/>
        <c:auto val="1"/>
        <c:lblAlgn val="ctr"/>
        <c:lblOffset val="100"/>
        <c:noMultiLvlLbl val="0"/>
      </c:catAx>
      <c:valAx>
        <c:axId val="651948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51949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/>
              <a:t>Konzultace a koučování v intenzivní podpoře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'intenzivní podpora'!$D$9:$I$9</c:f>
              <c:strCache>
                <c:ptCount val="6"/>
                <c:pt idx="0">
                  <c:v>2019.12</c:v>
                </c:pt>
                <c:pt idx="1">
                  <c:v>2020.01</c:v>
                </c:pt>
                <c:pt idx="2">
                  <c:v>2020.02</c:v>
                </c:pt>
                <c:pt idx="3">
                  <c:v>2020.03</c:v>
                </c:pt>
                <c:pt idx="4">
                  <c:v>2020.04</c:v>
                </c:pt>
                <c:pt idx="5">
                  <c:v>2020.05</c:v>
                </c:pt>
              </c:strCache>
            </c:strRef>
          </c:cat>
          <c:val>
            <c:numRef>
              <c:f>'intenzivní podpora'!$D$10:$I$10</c:f>
              <c:numCache>
                <c:formatCode>General</c:formatCode>
                <c:ptCount val="6"/>
                <c:pt idx="0">
                  <c:v>121</c:v>
                </c:pt>
                <c:pt idx="1">
                  <c:v>124</c:v>
                </c:pt>
                <c:pt idx="2">
                  <c:v>114</c:v>
                </c:pt>
                <c:pt idx="3">
                  <c:v>106</c:v>
                </c:pt>
                <c:pt idx="4">
                  <c:v>160</c:v>
                </c:pt>
                <c:pt idx="5">
                  <c:v>149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AB-42AD-948F-1FE44ECA235B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'intenzivní podpora'!$D$9:$I$9</c:f>
              <c:strCache>
                <c:ptCount val="6"/>
                <c:pt idx="0">
                  <c:v>2019.12</c:v>
                </c:pt>
                <c:pt idx="1">
                  <c:v>2020.01</c:v>
                </c:pt>
                <c:pt idx="2">
                  <c:v>2020.02</c:v>
                </c:pt>
                <c:pt idx="3">
                  <c:v>2020.03</c:v>
                </c:pt>
                <c:pt idx="4">
                  <c:v>2020.04</c:v>
                </c:pt>
                <c:pt idx="5">
                  <c:v>2020.05</c:v>
                </c:pt>
              </c:strCache>
            </c:strRef>
          </c:cat>
          <c:val>
            <c:numRef>
              <c:f>'intenzivní podpora'!$D$11:$I$11</c:f>
              <c:numCache>
                <c:formatCode>General</c:formatCode>
                <c:ptCount val="6"/>
                <c:pt idx="0">
                  <c:v>21</c:v>
                </c:pt>
                <c:pt idx="1">
                  <c:v>12</c:v>
                </c:pt>
                <c:pt idx="2">
                  <c:v>19</c:v>
                </c:pt>
                <c:pt idx="3">
                  <c:v>34</c:v>
                </c:pt>
                <c:pt idx="4">
                  <c:v>42</c:v>
                </c:pt>
                <c:pt idx="5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BAB-42AD-948F-1FE44ECA23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5182344"/>
        <c:axId val="691896528"/>
      </c:lineChart>
      <c:catAx>
        <c:axId val="415182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91896528"/>
        <c:crosses val="autoZero"/>
        <c:auto val="1"/>
        <c:lblAlgn val="ctr"/>
        <c:lblOffset val="100"/>
        <c:noMultiLvlLbl val="0"/>
      </c:catAx>
      <c:valAx>
        <c:axId val="691896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5182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/>
              <a:t>Formy poskytování podpory KRŠ</a:t>
            </a:r>
            <a:endParaRPr lang="en-US" sz="20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'intenzivní podpora'!$Q$7</c:f>
              <c:strCache>
                <c:ptCount val="1"/>
                <c:pt idx="0">
                  <c:v>Osobně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'intenzivní podpora'!$R$2:$T$2</c:f>
              <c:strCache>
                <c:ptCount val="3"/>
                <c:pt idx="0">
                  <c:v>2020.03</c:v>
                </c:pt>
                <c:pt idx="1">
                  <c:v>2020.04</c:v>
                </c:pt>
                <c:pt idx="2">
                  <c:v>2020.05</c:v>
                </c:pt>
              </c:strCache>
            </c:strRef>
          </c:cat>
          <c:val>
            <c:numRef>
              <c:f>'intenzivní podpora'!$R$7:$T$7</c:f>
              <c:numCache>
                <c:formatCode>0.00%</c:formatCode>
                <c:ptCount val="3"/>
                <c:pt idx="0">
                  <c:v>0.21698113207547171</c:v>
                </c:pt>
                <c:pt idx="1">
                  <c:v>0.18124999999999999</c:v>
                </c:pt>
                <c:pt idx="2">
                  <c:v>0.3087248322147651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BC-485E-89FB-C27E98479BEF}"/>
            </c:ext>
          </c:extLst>
        </c:ser>
        <c:ser>
          <c:idx val="1"/>
          <c:order val="1"/>
          <c:tx>
            <c:strRef>
              <c:f>'intenzivní podpora'!$Q$8</c:f>
              <c:strCache>
                <c:ptCount val="1"/>
                <c:pt idx="0">
                  <c:v>Telefonicky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'intenzivní podpora'!$R$2:$T$2</c:f>
              <c:strCache>
                <c:ptCount val="3"/>
                <c:pt idx="0">
                  <c:v>2020.03</c:v>
                </c:pt>
                <c:pt idx="1">
                  <c:v>2020.04</c:v>
                </c:pt>
                <c:pt idx="2">
                  <c:v>2020.05</c:v>
                </c:pt>
              </c:strCache>
            </c:strRef>
          </c:cat>
          <c:val>
            <c:numRef>
              <c:f>'intenzivní podpora'!$R$8:$T$8</c:f>
              <c:numCache>
                <c:formatCode>0.00%</c:formatCode>
                <c:ptCount val="3"/>
                <c:pt idx="0">
                  <c:v>0.44339622641509435</c:v>
                </c:pt>
                <c:pt idx="1">
                  <c:v>0.36249999999999999</c:v>
                </c:pt>
                <c:pt idx="2">
                  <c:v>0.26845637583892618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BC-485E-89FB-C27E98479BEF}"/>
            </c:ext>
          </c:extLst>
        </c:ser>
        <c:ser>
          <c:idx val="2"/>
          <c:order val="2"/>
          <c:tx>
            <c:strRef>
              <c:f>'intenzivní podpora'!$Q$9</c:f>
              <c:strCache>
                <c:ptCount val="1"/>
                <c:pt idx="0">
                  <c:v>On-line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'intenzivní podpora'!$R$2:$T$2</c:f>
              <c:strCache>
                <c:ptCount val="3"/>
                <c:pt idx="0">
                  <c:v>2020.03</c:v>
                </c:pt>
                <c:pt idx="1">
                  <c:v>2020.04</c:v>
                </c:pt>
                <c:pt idx="2">
                  <c:v>2020.05</c:v>
                </c:pt>
              </c:strCache>
            </c:strRef>
          </c:cat>
          <c:val>
            <c:numRef>
              <c:f>'intenzivní podpora'!$R$9:$T$9</c:f>
              <c:numCache>
                <c:formatCode>0.00%</c:formatCode>
                <c:ptCount val="3"/>
                <c:pt idx="0">
                  <c:v>0.33962264150943394</c:v>
                </c:pt>
                <c:pt idx="1">
                  <c:v>0.45624999999999999</c:v>
                </c:pt>
                <c:pt idx="2">
                  <c:v>0.42281879194630873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BC-485E-89FB-C27E98479BE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91903744"/>
        <c:axId val="691900136"/>
      </c:barChart>
      <c:catAx>
        <c:axId val="691903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91900136"/>
        <c:crosses val="autoZero"/>
        <c:auto val="1"/>
        <c:lblAlgn val="ctr"/>
        <c:lblOffset val="100"/>
        <c:noMultiLvlLbl val="0"/>
      </c:catAx>
      <c:valAx>
        <c:axId val="691900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91903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C850-4396-9449-36485F2FE63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C850-4396-9449-36485F2FE63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C850-4396-9449-36485F2FE63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C850-4396-9449-36485F2FE63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C850-4396-9449-36485F2FE63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C850-4396-9449-36485F2FE63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C850-4396-9449-36485F2FE63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C850-4396-9449-36485F2FE63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C850-4396-9449-36485F2FE63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C850-4396-9449-36485F2FE63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C850-4396-9449-36485F2FE63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C850-4396-9449-36485F2FE63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C850-4396-9449-36485F2FE63F}"/>
                </c:ext>
              </c:extLst>
            </c:dLbl>
            <c:dLbl>
              <c:idx val="6"/>
              <c:layout>
                <c:manualLayout>
                  <c:x val="4.830917874396131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C850-4396-9449-36485F2FE6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ŠKR!$D$2:$D$8</c:f>
              <c:strCache>
                <c:ptCount val="7"/>
                <c:pt idx="0">
                  <c:v>Podmínky a pravidla výuky</c:v>
                </c:pt>
                <c:pt idx="1">
                  <c:v>Organizace práce PP</c:v>
                </c:pt>
                <c:pt idx="2">
                  <c:v>Vnější komunikace</c:v>
                </c:pt>
                <c:pt idx="3">
                  <c:v>Bezpečnost</c:v>
                </c:pt>
                <c:pt idx="4">
                  <c:v>Organizace práce NP</c:v>
                </c:pt>
                <c:pt idx="5">
                  <c:v>Ostatní</c:v>
                </c:pt>
                <c:pt idx="6">
                  <c:v>Administrativa</c:v>
                </c:pt>
              </c:strCache>
            </c:strRef>
          </c:cat>
          <c:val>
            <c:numRef>
              <c:f>ŠKR!$E$2:$E$8</c:f>
              <c:numCache>
                <c:formatCode>General</c:formatCode>
                <c:ptCount val="7"/>
                <c:pt idx="0">
                  <c:v>27</c:v>
                </c:pt>
                <c:pt idx="1">
                  <c:v>26</c:v>
                </c:pt>
                <c:pt idx="2">
                  <c:v>20</c:v>
                </c:pt>
                <c:pt idx="3">
                  <c:v>12</c:v>
                </c:pt>
                <c:pt idx="4">
                  <c:v>9</c:v>
                </c:pt>
                <c:pt idx="5">
                  <c:v>8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850-4396-9449-36485F2FE63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5B8E-422C-AFE5-87AD17D27F0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5B8E-422C-AFE5-87AD17D27F0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5B8E-422C-AFE5-87AD17D27F0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5B8E-422C-AFE5-87AD17D27F0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5B8E-422C-AFE5-87AD17D27F0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5B8E-422C-AFE5-87AD17D27F0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5B8E-422C-AFE5-87AD17D27F0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5B8E-422C-AFE5-87AD17D27F0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5B8E-422C-AFE5-87AD17D27F0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3-5B8E-422C-AFE5-87AD17D27F0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5B8E-422C-AFE5-87AD17D27F0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5B8E-422C-AFE5-87AD17D27F0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5B8E-422C-AFE5-87AD17D27F0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5B8E-422C-AFE5-87AD17D27F0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5B8E-422C-AFE5-87AD17D27F0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5B8E-422C-AFE5-87AD17D27F0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5B8E-422C-AFE5-87AD17D27F03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5B8E-422C-AFE5-87AD17D27F03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1-5B8E-422C-AFE5-87AD17D27F03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3-5B8E-422C-AFE5-87AD17D27F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KRŠ!$D$2:$D$11</c:f>
              <c:strCache>
                <c:ptCount val="10"/>
                <c:pt idx="0">
                  <c:v>Podmínky a pravidla výuky</c:v>
                </c:pt>
                <c:pt idx="1">
                  <c:v>Plánování</c:v>
                </c:pt>
                <c:pt idx="2">
                  <c:v>Organizace práce PP</c:v>
                </c:pt>
                <c:pt idx="3">
                  <c:v>Komunikace s rodiči</c:v>
                </c:pt>
                <c:pt idx="4">
                  <c:v>Otevření školy</c:v>
                </c:pt>
                <c:pt idx="5">
                  <c:v>Stavební činnosti</c:v>
                </c:pt>
                <c:pt idx="6">
                  <c:v>Evaluace plánu</c:v>
                </c:pt>
                <c:pt idx="7">
                  <c:v>Bezpečnost</c:v>
                </c:pt>
                <c:pt idx="8">
                  <c:v>Úprava ŠVP</c:v>
                </c:pt>
                <c:pt idx="9">
                  <c:v>Ostatní</c:v>
                </c:pt>
              </c:strCache>
            </c:strRef>
          </c:cat>
          <c:val>
            <c:numRef>
              <c:f>KRŠ!$E$2:$E$11</c:f>
              <c:numCache>
                <c:formatCode>General</c:formatCode>
                <c:ptCount val="10"/>
                <c:pt idx="0">
                  <c:v>23</c:v>
                </c:pt>
                <c:pt idx="1">
                  <c:v>19</c:v>
                </c:pt>
                <c:pt idx="2">
                  <c:v>14</c:v>
                </c:pt>
                <c:pt idx="3">
                  <c:v>10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5B8E-422C-AFE5-87AD17D27F0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569C-44B5-85B5-94CC996E13D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569C-44B5-85B5-94CC996E13D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569C-44B5-85B5-94CC996E13D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569C-44B5-85B5-94CC996E13D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569C-44B5-85B5-94CC996E13D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569C-44B5-85B5-94CC996E13D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569C-44B5-85B5-94CC996E13D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569C-44B5-85B5-94CC996E13D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569C-44B5-85B5-94CC996E13D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569C-44B5-85B5-94CC996E13D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569C-44B5-85B5-94CC996E13D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569C-44B5-85B5-94CC996E13D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569C-44B5-85B5-94CC996E13D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569C-44B5-85B5-94CC996E13D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569C-44B5-85B5-94CC996E13DA}"/>
                </c:ext>
              </c:extLst>
            </c:dLbl>
            <c:dLbl>
              <c:idx val="7"/>
              <c:layout>
                <c:manualLayout>
                  <c:x val="7.2463815664346301E-2"/>
                  <c:y val="7.0782569232284969E-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017507322454256"/>
                      <c:h val="0.105251261960370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569C-44B5-85B5-94CC996E13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ŠKR!$A$17:$A$24</c:f>
              <c:strCache>
                <c:ptCount val="8"/>
                <c:pt idx="0">
                  <c:v>Plán</c:v>
                </c:pt>
                <c:pt idx="1">
                  <c:v>Organizační struktura</c:v>
                </c:pt>
                <c:pt idx="2">
                  <c:v>SWOT</c:v>
                </c:pt>
                <c:pt idx="3">
                  <c:v>Evaluační plán</c:v>
                </c:pt>
                <c:pt idx="4">
                  <c:v>IT nástroje</c:v>
                </c:pt>
                <c:pt idx="5">
                  <c:v>SMART</c:v>
                </c:pt>
                <c:pt idx="6">
                  <c:v>Porady</c:v>
                </c:pt>
                <c:pt idx="7">
                  <c:v>Scénáře, prognózy</c:v>
                </c:pt>
              </c:strCache>
            </c:strRef>
          </c:cat>
          <c:val>
            <c:numRef>
              <c:f>ŠKR!$B$17:$B$24</c:f>
              <c:numCache>
                <c:formatCode>General</c:formatCode>
                <c:ptCount val="8"/>
                <c:pt idx="0">
                  <c:v>15</c:v>
                </c:pt>
                <c:pt idx="1">
                  <c:v>8</c:v>
                </c:pt>
                <c:pt idx="2">
                  <c:v>7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69C-44B5-85B5-94CC996E13D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C7F-42BD-A7C4-4A26A5E68C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C7F-42BD-A7C4-4A26A5E68C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C7F-42BD-A7C4-4A26A5E68C7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C7F-42BD-A7C4-4A26A5E68C7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C7F-42BD-A7C4-4A26A5E68C7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C7F-42BD-A7C4-4A26A5E68C7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7C7F-42BD-A7C4-4A26A5E68C7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7C7F-42BD-A7C4-4A26A5E68C7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7C7F-42BD-A7C4-4A26A5E68C7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7C7F-42BD-A7C4-4A26A5E68C7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7C7F-42BD-A7C4-4A26A5E68C7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7C7F-42BD-A7C4-4A26A5E68C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ŠKR!$D$31:$D$36</c:f>
              <c:strCache>
                <c:ptCount val="6"/>
                <c:pt idx="0">
                  <c:v>Organizační (delegování)</c:v>
                </c:pt>
                <c:pt idx="1">
                  <c:v>Komunikační, motivační</c:v>
                </c:pt>
                <c:pt idx="2">
                  <c:v>Plánovací</c:v>
                </c:pt>
                <c:pt idx="3">
                  <c:v>Řídící, rozhodovací</c:v>
                </c:pt>
                <c:pt idx="4">
                  <c:v>Reflektivní a evaluační</c:v>
                </c:pt>
                <c:pt idx="5">
                  <c:v>Analytické</c:v>
                </c:pt>
              </c:strCache>
            </c:strRef>
          </c:cat>
          <c:val>
            <c:numRef>
              <c:f>ŠKR!$E$31:$E$36</c:f>
              <c:numCache>
                <c:formatCode>General</c:formatCode>
                <c:ptCount val="6"/>
                <c:pt idx="0">
                  <c:v>22</c:v>
                </c:pt>
                <c:pt idx="1">
                  <c:v>20</c:v>
                </c:pt>
                <c:pt idx="2">
                  <c:v>16</c:v>
                </c:pt>
                <c:pt idx="3">
                  <c:v>10</c:v>
                </c:pt>
                <c:pt idx="4">
                  <c:v>7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C7F-42BD-A7C4-4A26A5E68C7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13B-42CB-BBDD-C1938B200C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13B-42CB-BBDD-C1938B200CE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013B-42CB-BBDD-C1938B200CE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013B-42CB-BBDD-C1938B200CE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013B-42CB-BBDD-C1938B200CE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013B-42CB-BBDD-C1938B200CE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013B-42CB-BBDD-C1938B200CE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013B-42CB-BBDD-C1938B200CE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013B-42CB-BBDD-C1938B200CE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013B-42CB-BBDD-C1938B200CE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013B-42CB-BBDD-C1938B200CED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013B-42CB-BBDD-C1938B200CE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013B-42CB-BBDD-C1938B200CED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013B-42CB-BBDD-C1938B200CE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013B-42CB-BBDD-C1938B200CED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013B-42CB-BBDD-C1938B200C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KRŠ!$D$19:$D$26</c:f>
              <c:strCache>
                <c:ptCount val="8"/>
                <c:pt idx="0">
                  <c:v>Umožňuje lepší organizaci práce</c:v>
                </c:pt>
                <c:pt idx="1">
                  <c:v>Zefektivňuje rozhodování</c:v>
                </c:pt>
                <c:pt idx="2">
                  <c:v>Zlepšuje hodnocení situace</c:v>
                </c:pt>
                <c:pt idx="3">
                  <c:v>Zefektivňuje komunikaci</c:v>
                </c:pt>
                <c:pt idx="4">
                  <c:v>Zlepšuje spolupráci</c:v>
                </c:pt>
                <c:pt idx="5">
                  <c:v>Umožňuje řešit problémy</c:v>
                </c:pt>
                <c:pt idx="6">
                  <c:v>Učí plánovat</c:v>
                </c:pt>
                <c:pt idx="7">
                  <c:v>Zvyšuje sebevědomí</c:v>
                </c:pt>
              </c:strCache>
            </c:strRef>
          </c:cat>
          <c:val>
            <c:numRef>
              <c:f>KRŠ!$E$19:$E$26</c:f>
              <c:numCache>
                <c:formatCode>General</c:formatCode>
                <c:ptCount val="8"/>
                <c:pt idx="0">
                  <c:v>17</c:v>
                </c:pt>
                <c:pt idx="1">
                  <c:v>11</c:v>
                </c:pt>
                <c:pt idx="2">
                  <c:v>10</c:v>
                </c:pt>
                <c:pt idx="3">
                  <c:v>8</c:v>
                </c:pt>
                <c:pt idx="4">
                  <c:v>7</c:v>
                </c:pt>
                <c:pt idx="5">
                  <c:v>7</c:v>
                </c:pt>
                <c:pt idx="6">
                  <c:v>5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13B-42CB-BBDD-C1938B200CED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0.89565</cdr:x>
      <cdr:y>0.90201</cdr:y>
    </cdr:from>
    <cdr:to>
      <cdr:x>1</cdr:x>
      <cdr:y>0.96972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9418320" y="3924935"/>
          <a:ext cx="109728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400" dirty="0" smtClean="0"/>
            <a:t>N = 109</a:t>
          </a:r>
          <a:endParaRPr lang="cs-CZ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0.89565</cdr:x>
      <cdr:y>0.93432</cdr:y>
    </cdr:from>
    <cdr:to>
      <cdr:x>1</cdr:x>
      <cdr:y>1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10485120" y="5933123"/>
          <a:ext cx="109728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cs-CZ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1400" dirty="0" smtClean="0"/>
            <a:t>N = 43</a:t>
          </a:r>
          <a:endParaRPr lang="cs-CZ" sz="14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9AF90-4519-4862-B95B-8CB8595F773F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A0BEC-A27C-4340-82A7-452672ED0C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9961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CEC3F-44CA-4ED2-A143-95C85DED0A1E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F4C54-11FE-4E3B-856B-804CC3D1F4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97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cs-CZ" dirty="0" smtClean="0"/>
              <a:t>Čtvrtletí – 1106</a:t>
            </a:r>
          </a:p>
          <a:p>
            <a:pPr marL="228600" indent="-228600">
              <a:buAutoNum type="arabicPeriod"/>
            </a:pPr>
            <a:r>
              <a:rPr lang="cs-CZ" dirty="0" smtClean="0"/>
              <a:t>Čtvrtletí – 1341</a:t>
            </a:r>
          </a:p>
          <a:p>
            <a:pPr marL="228600" indent="-228600">
              <a:buAutoNum type="arabicPeriod"/>
            </a:pPr>
            <a:r>
              <a:rPr lang="cs-CZ" dirty="0" smtClean="0"/>
              <a:t>Nárůst o 21%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F4C54-11FE-4E3B-856B-804CC3D1F48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814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Koučování = aktivizace, </a:t>
            </a:r>
            <a:r>
              <a:rPr lang="cs-CZ" dirty="0" err="1" smtClean="0"/>
              <a:t>mentoring</a:t>
            </a:r>
            <a:r>
              <a:rPr lang="cs-CZ" dirty="0" smtClean="0"/>
              <a:t> = podpora nejlepšího</a:t>
            </a:r>
            <a:r>
              <a:rPr lang="cs-CZ" baseline="0" dirty="0" smtClean="0"/>
              <a:t> řešení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F4C54-11FE-4E3B-856B-804CC3D1F48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2313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596 vs. 865</a:t>
            </a:r>
            <a:r>
              <a:rPr lang="cs-CZ" baseline="0" dirty="0" smtClean="0"/>
              <a:t> konzultací k šablonám = nárůst o 45%</a:t>
            </a:r>
          </a:p>
          <a:p>
            <a:r>
              <a:rPr lang="cs-CZ" baseline="0" dirty="0" smtClean="0"/>
              <a:t>90 vs. 107 VP = nárůst o 19%</a:t>
            </a:r>
          </a:p>
          <a:p>
            <a:r>
              <a:rPr lang="cs-CZ" baseline="0" dirty="0" smtClean="0"/>
              <a:t>Konzultace MAP – komunikace o potřebách příjemců směrem k ŘO, vysvětlování metodických pokynů příjemcům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F4C54-11FE-4E3B-856B-804CC3D1F48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Propad konzultací v březnu indikuje potřebu ředitelů zorientovat se v situaci – soustředili se nejprve na sebe</a:t>
            </a:r>
          </a:p>
          <a:p>
            <a:r>
              <a:rPr lang="cs-CZ" dirty="0" smtClean="0"/>
              <a:t>V</a:t>
            </a:r>
            <a:r>
              <a:rPr lang="cs-CZ" baseline="0" dirty="0" smtClean="0"/>
              <a:t> kontrastu větší počet koučování (průměr 17 koučování v 1. čtvrtletí vs. 35 v nouzovém stavu) – indikuje potřebu psychologické podpory – získání kapacit pro zvládnutí nové situace</a:t>
            </a:r>
          </a:p>
          <a:p>
            <a:r>
              <a:rPr lang="cs-CZ" baseline="0" dirty="0" smtClean="0"/>
              <a:t>Nárůst konzultací v dubnu může souviset s tím, že koučování nastartovalo řešení – následně konzultace konkrétních kroků – koučování + </a:t>
            </a:r>
            <a:r>
              <a:rPr lang="cs-CZ" baseline="0" dirty="0" err="1" smtClean="0"/>
              <a:t>mentoring</a:t>
            </a:r>
            <a:r>
              <a:rPr lang="cs-CZ" baseline="0" dirty="0" smtClean="0"/>
              <a:t>!</a:t>
            </a:r>
          </a:p>
          <a:p>
            <a:r>
              <a:rPr lang="cs-CZ" baseline="0" dirty="0" smtClean="0"/>
              <a:t>V květnu už návrat do běžného stavu – odpovídá snížení koučování i konzultací</a:t>
            </a:r>
          </a:p>
          <a:p>
            <a:r>
              <a:rPr lang="cs-CZ" dirty="0" smtClean="0"/>
              <a:t>Konzultace 359 vs. 415 = nárůst o téměř 16%</a:t>
            </a:r>
          </a:p>
          <a:p>
            <a:r>
              <a:rPr lang="cs-CZ" dirty="0" smtClean="0"/>
              <a:t>Koučování</a:t>
            </a:r>
            <a:r>
              <a:rPr lang="cs-CZ" baseline="0" dirty="0" smtClean="0"/>
              <a:t> 52 vs. 105 = 102% nárůst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F4C54-11FE-4E3B-856B-804CC3D1F48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7399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V březnu a dubnu rapidní</a:t>
            </a:r>
            <a:r>
              <a:rPr lang="cs-CZ" baseline="0" dirty="0" smtClean="0"/>
              <a:t> snížení osobních kontaktů</a:t>
            </a:r>
          </a:p>
          <a:p>
            <a:r>
              <a:rPr lang="cs-CZ" baseline="0" dirty="0" smtClean="0"/>
              <a:t>Od dubna nárůst online podpory a snížení telefonických kontaktů</a:t>
            </a:r>
          </a:p>
          <a:p>
            <a:r>
              <a:rPr lang="cs-CZ" baseline="0" dirty="0" smtClean="0"/>
              <a:t>Květen trend pokračuje – online dominantní, telefonické – snížení ve prospěch osobních konzultací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F4C54-11FE-4E3B-856B-804CC3D1F48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7544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Bezpečnost – až na 4. místě, ředitelé si stanovili priority</a:t>
            </a:r>
            <a:r>
              <a:rPr lang="cs-CZ" baseline="0" dirty="0" smtClean="0"/>
              <a:t> vztahující se k zajištění výuky – nepřevládala panika</a:t>
            </a:r>
          </a:p>
          <a:p>
            <a:r>
              <a:rPr lang="cs-CZ" baseline="0" dirty="0" smtClean="0"/>
              <a:t>Ostatní – školení pedagogů ve využívání IT, sledování změn, motivace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F4C54-11FE-4E3B-856B-804CC3D1F48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940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Odpovídá výroků ředitelů – výuka, organizace práce PP, komunikace</a:t>
            </a:r>
          </a:p>
          <a:p>
            <a:r>
              <a:rPr lang="cs-CZ" dirty="0" smtClean="0"/>
              <a:t>Vysoký</a:t>
            </a:r>
            <a:r>
              <a:rPr lang="cs-CZ" baseline="0" dirty="0" smtClean="0"/>
              <a:t> podíl plánování souvisí s organizací práce PP</a:t>
            </a:r>
          </a:p>
          <a:p>
            <a:r>
              <a:rPr lang="cs-CZ" baseline="0" dirty="0" smtClean="0"/>
              <a:t>Ostatní – zápisy do MŠ/ZŠ, vzdělávání pedagogů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F4C54-11FE-4E3B-856B-804CC3D1F48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077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Společné cíle, jasný</a:t>
            </a:r>
            <a:r>
              <a:rPr lang="cs-CZ" baseline="0" dirty="0" smtClean="0"/>
              <a:t> směr – pomáhá překonat paniku a rychle se zorientovat v tom, co je potřeba udělat</a:t>
            </a:r>
          </a:p>
          <a:p>
            <a:r>
              <a:rPr lang="cs-CZ" baseline="0" dirty="0" smtClean="0"/>
              <a:t>SWOT – analýza slabých/silných stránek pro plánování - překonání krize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F4C54-11FE-4E3B-856B-804CC3D1F48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229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Spíše</a:t>
            </a:r>
            <a:r>
              <a:rPr lang="cs-CZ" baseline="0" dirty="0" smtClean="0"/>
              <a:t> uplatňováno vedení – většina ředitelů se domlouvala, co dělat – participativní přístup</a:t>
            </a:r>
            <a:endParaRPr lang="cs-CZ" dirty="0" smtClean="0"/>
          </a:p>
          <a:p>
            <a:r>
              <a:rPr lang="cs-CZ" dirty="0" smtClean="0"/>
              <a:t>Ostatní: řízení změn, </a:t>
            </a:r>
            <a:r>
              <a:rPr lang="cs-CZ" dirty="0" err="1" smtClean="0"/>
              <a:t>time</a:t>
            </a:r>
            <a:r>
              <a:rPr lang="cs-CZ" dirty="0" smtClean="0"/>
              <a:t> management, sebeřízení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F4C54-11FE-4E3B-856B-804CC3D1F48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6613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Organizace práce – jasná struktura rolí, vymezené činnosti, umožňuje delegování</a:t>
            </a:r>
          </a:p>
          <a:p>
            <a:r>
              <a:rPr lang="cs-CZ" dirty="0" smtClean="0"/>
              <a:t>Sebevědomí – ve</a:t>
            </a:r>
            <a:r>
              <a:rPr lang="cs-CZ" baseline="0" dirty="0" smtClean="0"/>
              <a:t> vlastní schopnosti zvládnout situaci, dobře rozhodnout</a:t>
            </a:r>
          </a:p>
          <a:p>
            <a:r>
              <a:rPr lang="cs-CZ" baseline="0" dirty="0" smtClean="0"/>
              <a:t>Zhodnocení situace – ve vztahu k možnostem školy – promítá se do plánování</a:t>
            </a:r>
          </a:p>
          <a:p>
            <a:r>
              <a:rPr lang="cs-CZ" baseline="0" dirty="0" smtClean="0"/>
              <a:t>Rozhodování založené na analýze a znalosti školy, kontrole činností, zvyšuje akceschopnost a stabilitu školy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F4C54-11FE-4E3B-856B-804CC3D1F48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175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265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7585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74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109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11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0871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61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313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312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92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6716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8DF0-73CB-434D-8405-20C03FEDF87A}" type="datetimeFigureOut">
              <a:rPr lang="cs-CZ" smtClean="0"/>
              <a:t>18.06.2020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F3B1-D834-4C5C-8CC7-F573C9FC4A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466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78614" y="2367171"/>
            <a:ext cx="113028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4000" b="1" dirty="0"/>
              <a:t>Strategické řízení a plánování ve školách a v územích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57200" y="5511114"/>
            <a:ext cx="5671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err="1"/>
              <a:t>Reg</a:t>
            </a:r>
            <a:r>
              <a:rPr lang="cs-CZ"/>
              <a:t>. č. CZ.02.3.68/0.0/0.0/15_001/0000283</a:t>
            </a:r>
          </a:p>
        </p:txBody>
      </p:sp>
    </p:spTree>
    <p:extLst>
      <p:ext uri="{BB962C8B-B14F-4D97-AF65-F5344CB8AC3E}">
        <p14:creationId xmlns:p14="http://schemas.microsoft.com/office/powerpoint/2010/main" val="309920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Manažerské kompetence využité řediteli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8511053"/>
              </p:ext>
            </p:extLst>
          </p:nvPr>
        </p:nvGraphicFramePr>
        <p:xfrm>
          <a:off x="838200" y="1825625"/>
          <a:ext cx="10515600" cy="435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ovéPole 1"/>
          <p:cNvSpPr txBox="1"/>
          <p:nvPr/>
        </p:nvSpPr>
        <p:spPr>
          <a:xfrm>
            <a:off x="10256520" y="5882323"/>
            <a:ext cx="1097280" cy="2946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dirty="0" smtClean="0"/>
              <a:t>N = 80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910457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Přínos strategického řízení pro zvládnutí krize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7524260"/>
              </p:ext>
            </p:extLst>
          </p:nvPr>
        </p:nvGraphicFramePr>
        <p:xfrm>
          <a:off x="838200" y="1825625"/>
          <a:ext cx="10515600" cy="435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ovéPole 1"/>
          <p:cNvSpPr txBox="1"/>
          <p:nvPr/>
        </p:nvSpPr>
        <p:spPr>
          <a:xfrm>
            <a:off x="10256520" y="5882323"/>
            <a:ext cx="1097280" cy="2946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dirty="0" smtClean="0"/>
              <a:t>N = </a:t>
            </a:r>
            <a:r>
              <a:rPr lang="cs-CZ" sz="1400" dirty="0"/>
              <a:t>7</a:t>
            </a:r>
            <a:r>
              <a:rPr lang="cs-CZ" sz="1400" dirty="0" smtClean="0"/>
              <a:t>0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518816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Zkušenost SRP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Ředitelé mimořádnou situaci nejen zvládli, ale využili ji jako příležitost</a:t>
            </a:r>
          </a:p>
          <a:p>
            <a:pPr lvl="1"/>
            <a:r>
              <a:rPr lang="cs-CZ" dirty="0"/>
              <a:t>Stavební úpravy, revize ŠVP, zajištění techniky, vzdělávání, realizace projektů šablon…</a:t>
            </a:r>
          </a:p>
          <a:p>
            <a:r>
              <a:rPr lang="cs-CZ" dirty="0"/>
              <a:t>Strategické myšlení přispívá ke zvládnutí krizových situací</a:t>
            </a:r>
          </a:p>
          <a:p>
            <a:pPr lvl="1"/>
            <a:r>
              <a:rPr lang="cs-CZ" dirty="0"/>
              <a:t>Opora v zavedené nástroje (plán) a znalost školy (lidí)</a:t>
            </a:r>
          </a:p>
          <a:p>
            <a:pPr lvl="1"/>
            <a:r>
              <a:rPr lang="cs-CZ" dirty="0"/>
              <a:t>Posílení spolupráce</a:t>
            </a:r>
          </a:p>
          <a:p>
            <a:pPr lvl="1"/>
            <a:r>
              <a:rPr lang="cs-CZ" dirty="0"/>
              <a:t>Přenos pravomocí (důvěra)</a:t>
            </a:r>
          </a:p>
          <a:p>
            <a:pPr lvl="1"/>
            <a:r>
              <a:rPr lang="cs-CZ" dirty="0"/>
              <a:t>Zvýšení sebevědomí týmu - snížení strachu a akceschopnost </a:t>
            </a:r>
          </a:p>
          <a:p>
            <a:r>
              <a:rPr lang="cs-CZ" dirty="0"/>
              <a:t>Psychologická podpora aktivizuje k akci</a:t>
            </a:r>
          </a:p>
          <a:p>
            <a:pPr lvl="1"/>
            <a:r>
              <a:rPr lang="cs-CZ" dirty="0"/>
              <a:t>Koučování – podpora vnitřních zdrojů, vůle</a:t>
            </a:r>
          </a:p>
          <a:p>
            <a:pPr lvl="1"/>
            <a:r>
              <a:rPr lang="cs-CZ" dirty="0" err="1"/>
              <a:t>Mentoring</a:t>
            </a:r>
            <a:r>
              <a:rPr lang="cs-CZ" dirty="0"/>
              <a:t> (KRŠ) – podpora realizace řešení</a:t>
            </a:r>
          </a:p>
          <a:p>
            <a:r>
              <a:rPr lang="cs-CZ" dirty="0"/>
              <a:t>Na formě nezáleží („přítel na telefonu“)</a:t>
            </a:r>
          </a:p>
          <a:p>
            <a:r>
              <a:rPr lang="cs-CZ" dirty="0"/>
              <a:t>Nezbytná je dostupnost podpory</a:t>
            </a:r>
          </a:p>
          <a:p>
            <a:pPr lvl="1"/>
            <a:r>
              <a:rPr lang="cs-CZ" dirty="0"/>
              <a:t>Krajská struktura CP, KRŠ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4812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645195" y="2905780"/>
            <a:ext cx="64897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cs-CZ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    </a:t>
            </a:r>
            <a:r>
              <a:rPr lang="cs-CZ" sz="4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cs-CZ" sz="4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Děkuji za pozornost</a:t>
            </a:r>
          </a:p>
        </p:txBody>
      </p:sp>
      <p:sp>
        <p:nvSpPr>
          <p:cNvPr id="5" name="Obdélník 4"/>
          <p:cNvSpPr/>
          <p:nvPr/>
        </p:nvSpPr>
        <p:spPr>
          <a:xfrm>
            <a:off x="9470033" y="4591243"/>
            <a:ext cx="29347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cs-CZ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cs-CZ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cs-CZ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</a:t>
            </a:r>
          </a:p>
        </p:txBody>
      </p:sp>
    </p:spTree>
    <p:extLst>
      <p:ext uri="{BB962C8B-B14F-4D97-AF65-F5344CB8AC3E}">
        <p14:creationId xmlns:p14="http://schemas.microsoft.com/office/powerpoint/2010/main" val="106803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8763" y="352244"/>
            <a:ext cx="10986655" cy="1416677"/>
          </a:xfrm>
        </p:spPr>
        <p:txBody>
          <a:bodyPr>
            <a:normAutofit/>
          </a:bodyPr>
          <a:lstStyle/>
          <a:p>
            <a:r>
              <a:rPr lang="cs-CZ" sz="4000" dirty="0"/>
              <a:t>Podpora strategického řízení v CP SRP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98763" y="1316615"/>
            <a:ext cx="109866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5972" y="1977707"/>
            <a:ext cx="7940055" cy="404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543995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8763" y="352244"/>
            <a:ext cx="10986655" cy="1416677"/>
          </a:xfrm>
        </p:spPr>
        <p:txBody>
          <a:bodyPr>
            <a:normAutofit/>
          </a:bodyPr>
          <a:lstStyle/>
          <a:p>
            <a:r>
              <a:rPr lang="cs-CZ" sz="4000" dirty="0"/>
              <a:t>Aktivity center podpory 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98763" y="1316615"/>
            <a:ext cx="109866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6" name="Zástupný symbol pro obsah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39257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4010470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8763" y="352244"/>
            <a:ext cx="10986655" cy="1416677"/>
          </a:xfrm>
        </p:spPr>
        <p:txBody>
          <a:bodyPr>
            <a:normAutofit/>
          </a:bodyPr>
          <a:lstStyle/>
          <a:p>
            <a:r>
              <a:rPr lang="cs-CZ" sz="4000" dirty="0"/>
              <a:t>Podpora škol a MAP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98763" y="1316615"/>
            <a:ext cx="109866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5778238"/>
              </p:ext>
            </p:extLst>
          </p:nvPr>
        </p:nvGraphicFramePr>
        <p:xfrm>
          <a:off x="838200" y="1825625"/>
          <a:ext cx="10515600" cy="435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93570866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8763" y="352244"/>
            <a:ext cx="10986655" cy="1416677"/>
          </a:xfrm>
        </p:spPr>
        <p:txBody>
          <a:bodyPr>
            <a:normAutofit/>
          </a:bodyPr>
          <a:lstStyle/>
          <a:p>
            <a:r>
              <a:rPr lang="cs-CZ" sz="4000" dirty="0"/>
              <a:t>Intenzivní podpora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98763" y="1316615"/>
            <a:ext cx="109866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7223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27164912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8763" y="352244"/>
            <a:ext cx="10986655" cy="1416677"/>
          </a:xfrm>
        </p:spPr>
        <p:txBody>
          <a:bodyPr>
            <a:normAutofit/>
          </a:bodyPr>
          <a:lstStyle/>
          <a:p>
            <a:r>
              <a:rPr lang="cs-CZ" sz="4000" dirty="0"/>
              <a:t>Formy poskytování podpory KRŠ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98763" y="1316615"/>
            <a:ext cx="109866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3321865"/>
              </p:ext>
            </p:extLst>
          </p:nvPr>
        </p:nvGraphicFramePr>
        <p:xfrm>
          <a:off x="838200" y="1825625"/>
          <a:ext cx="10515600" cy="435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818120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8763" y="352244"/>
            <a:ext cx="10986655" cy="1416677"/>
          </a:xfrm>
        </p:spPr>
        <p:txBody>
          <a:bodyPr>
            <a:normAutofit/>
          </a:bodyPr>
          <a:lstStyle/>
          <a:p>
            <a:r>
              <a:rPr lang="cs-CZ" sz="4000" dirty="0"/>
              <a:t>Čím se ředitelé zabývali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98763" y="1316615"/>
            <a:ext cx="109866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5865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82217400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8763" y="352244"/>
            <a:ext cx="10986655" cy="1416677"/>
          </a:xfrm>
        </p:spPr>
        <p:txBody>
          <a:bodyPr>
            <a:normAutofit/>
          </a:bodyPr>
          <a:lstStyle/>
          <a:p>
            <a:r>
              <a:rPr lang="cs-CZ" sz="4000" dirty="0"/>
              <a:t>S čím se ředitelé obraceli na KRŠ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98763" y="1316615"/>
            <a:ext cx="109866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10353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ovéPole 1"/>
          <p:cNvSpPr txBox="1"/>
          <p:nvPr/>
        </p:nvSpPr>
        <p:spPr>
          <a:xfrm>
            <a:off x="10256520" y="5882323"/>
            <a:ext cx="1097280" cy="2946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dirty="0" smtClean="0"/>
              <a:t>N = 89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77083096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8763" y="352244"/>
            <a:ext cx="10986655" cy="1416677"/>
          </a:xfrm>
        </p:spPr>
        <p:txBody>
          <a:bodyPr>
            <a:normAutofit/>
          </a:bodyPr>
          <a:lstStyle/>
          <a:p>
            <a:r>
              <a:rPr lang="cs-CZ" sz="4000" dirty="0"/>
              <a:t>Manažerské nástroje využité řediteli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98763" y="1316615"/>
            <a:ext cx="109866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2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2805979"/>
              </p:ext>
            </p:extLst>
          </p:nvPr>
        </p:nvGraphicFramePr>
        <p:xfrm>
          <a:off x="838200" y="1690688"/>
          <a:ext cx="10515600" cy="448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50637570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MotivSRP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tivSRP" id="{3E76C045-5377-4612-AB49-2A4E2E269AFB}" vid="{97CB8A28-D7E5-4162-AD01-576F813CB6F1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31_ xmlns="7ffaba63-cadb-4ee0-afcd-3a4a42323a6d" xsi:nil="true"/>
    <SharedWithUsers xmlns="4ed50015-f427-4bca-b79c-7b0ef9a9fc90">
      <UserInfo>
        <DisplayName>Lehmann Jakub</DisplayName>
        <AccountId>47</AccountId>
        <AccountType/>
      </UserInfo>
      <UserInfo>
        <DisplayName>Spálenský Adam</DisplayName>
        <AccountId>85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40B63935230ED4DB8231F1EAEE63E9B" ma:contentTypeVersion="12" ma:contentTypeDescription="Vytvoří nový dokument" ma:contentTypeScope="" ma:versionID="a9f08ca0ca3f243baf7d51bdbb62b4fe">
  <xsd:schema xmlns:xsd="http://www.w3.org/2001/XMLSchema" xmlns:xs="http://www.w3.org/2001/XMLSchema" xmlns:p="http://schemas.microsoft.com/office/2006/metadata/properties" xmlns:ns2="4ed50015-f427-4bca-b79c-7b0ef9a9fc90" xmlns:ns3="7ffaba63-cadb-4ee0-afcd-3a4a42323a6d" targetNamespace="http://schemas.microsoft.com/office/2006/metadata/properties" ma:root="true" ma:fieldsID="183a32f05dfc0d74e9f7dff488dd3589" ns2:_="" ns3:_="">
    <xsd:import namespace="4ed50015-f427-4bca-b79c-7b0ef9a9fc90"/>
    <xsd:import namespace="7ffaba63-cadb-4ee0-afcd-3a4a42323a6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_x0031_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d50015-f427-4bca-b79c-7b0ef9a9fc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faba63-cadb-4ee0-afcd-3a4a42323a6d" elementFormDefault="qualified">
    <xsd:import namespace="http://schemas.microsoft.com/office/2006/documentManagement/types"/>
    <xsd:import namespace="http://schemas.microsoft.com/office/infopath/2007/PartnerControls"/>
    <xsd:element name="_x0031_" ma:index="10" nillable="true" ma:displayName="1" ma:internalName="_x0031_">
      <xsd:simpleType>
        <xsd:restriction base="dms:Text"/>
      </xsd:simple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2A14E7-3E8D-459B-B7F5-7D9A4379E984}">
  <ds:schemaRefs>
    <ds:schemaRef ds:uri="http://purl.org/dc/elements/1.1/"/>
    <ds:schemaRef ds:uri="4ed50015-f427-4bca-b79c-7b0ef9a9fc90"/>
    <ds:schemaRef ds:uri="7ffaba63-cadb-4ee0-afcd-3a4a42323a6d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4BAFEEB-4B53-43E6-8024-F17DDD3118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d50015-f427-4bca-b79c-7b0ef9a9fc90"/>
    <ds:schemaRef ds:uri="7ffaba63-cadb-4ee0-afcd-3a4a42323a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98CCAD-E5DE-424B-8267-0427B1D806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693</Words>
  <Application>Microsoft Office PowerPoint</Application>
  <PresentationFormat>Širokoúhlá obrazovka</PresentationFormat>
  <Paragraphs>116</Paragraphs>
  <Slides>13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MotivSRP</vt:lpstr>
      <vt:lpstr>Prezentace aplikace PowerPoint</vt:lpstr>
      <vt:lpstr>Podpora strategického řízení v CP SRP</vt:lpstr>
      <vt:lpstr>Aktivity center podpory </vt:lpstr>
      <vt:lpstr>Podpora škol a MAP</vt:lpstr>
      <vt:lpstr>Intenzivní podpora</vt:lpstr>
      <vt:lpstr>Formy poskytování podpory KRŠ</vt:lpstr>
      <vt:lpstr>Čím se ředitelé zabývali</vt:lpstr>
      <vt:lpstr>S čím se ředitelé obraceli na KRŠ</vt:lpstr>
      <vt:lpstr>Manažerské nástroje využité řediteli</vt:lpstr>
      <vt:lpstr>Manažerské kompetence využité řediteli</vt:lpstr>
      <vt:lpstr>Přínos strategického řízení pro zvládnutí krize</vt:lpstr>
      <vt:lpstr>Zkušenost SRP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Schreiberová Rut</dc:creator>
  <cp:lastModifiedBy>Valenta Petr</cp:lastModifiedBy>
  <cp:revision>12</cp:revision>
  <dcterms:modified xsi:type="dcterms:W3CDTF">2020-06-18T07:05:30Z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0x010100A40B63935230ED4DB8231F1EAEE63E9B</vt:lpwstr>
  </property>
</Properties>
</file>