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8" r:id="rId4"/>
    <p:sldId id="270" r:id="rId5"/>
    <p:sldId id="273" r:id="rId6"/>
    <p:sldId id="327" r:id="rId7"/>
    <p:sldId id="274" r:id="rId8"/>
    <p:sldId id="275" r:id="rId9"/>
    <p:sldId id="276" r:id="rId10"/>
    <p:sldId id="328" r:id="rId11"/>
    <p:sldId id="329" r:id="rId12"/>
    <p:sldId id="351" r:id="rId13"/>
    <p:sldId id="277" r:id="rId14"/>
    <p:sldId id="278" r:id="rId15"/>
    <p:sldId id="330" r:id="rId16"/>
    <p:sldId id="279" r:id="rId17"/>
    <p:sldId id="280" r:id="rId18"/>
    <p:sldId id="283" r:id="rId19"/>
    <p:sldId id="285" r:id="rId20"/>
    <p:sldId id="331" r:id="rId21"/>
    <p:sldId id="332" r:id="rId22"/>
    <p:sldId id="333" r:id="rId23"/>
    <p:sldId id="342" r:id="rId24"/>
    <p:sldId id="334" r:id="rId25"/>
    <p:sldId id="335" r:id="rId26"/>
    <p:sldId id="341" r:id="rId27"/>
    <p:sldId id="340" r:id="rId28"/>
    <p:sldId id="348" r:id="rId29"/>
    <p:sldId id="291" r:id="rId30"/>
    <p:sldId id="290" r:id="rId31"/>
    <p:sldId id="292" r:id="rId32"/>
    <p:sldId id="295" r:id="rId33"/>
    <p:sldId id="293" r:id="rId34"/>
    <p:sldId id="259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9C9DDC2-8AFE-4664-A8EC-70B20971F0CD}">
          <p14:sldIdLst>
            <p14:sldId id="256"/>
            <p14:sldId id="257"/>
            <p14:sldId id="268"/>
            <p14:sldId id="270"/>
            <p14:sldId id="273"/>
            <p14:sldId id="327"/>
            <p14:sldId id="274"/>
            <p14:sldId id="275"/>
            <p14:sldId id="276"/>
            <p14:sldId id="328"/>
            <p14:sldId id="329"/>
            <p14:sldId id="351"/>
            <p14:sldId id="277"/>
            <p14:sldId id="278"/>
            <p14:sldId id="330"/>
            <p14:sldId id="279"/>
            <p14:sldId id="280"/>
            <p14:sldId id="283"/>
            <p14:sldId id="285"/>
            <p14:sldId id="331"/>
            <p14:sldId id="332"/>
            <p14:sldId id="333"/>
            <p14:sldId id="342"/>
            <p14:sldId id="334"/>
            <p14:sldId id="335"/>
            <p14:sldId id="341"/>
            <p14:sldId id="340"/>
            <p14:sldId id="348"/>
            <p14:sldId id="291"/>
            <p14:sldId id="290"/>
            <p14:sldId id="292"/>
            <p14:sldId id="295"/>
            <p14:sldId id="293"/>
          </p14:sldIdLst>
        </p14:section>
        <p14:section name="Oddíl bez názvu" id="{D5C45C4A-D088-4821-A56E-BE8AB2B6975B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iegl Tomáš" initials="FT" lastIdx="1" clrIdx="0">
    <p:extLst>
      <p:ext uri="{19B8F6BF-5375-455C-9EA6-DF929625EA0E}">
        <p15:presenceInfo xmlns:p15="http://schemas.microsoft.com/office/powerpoint/2012/main" userId="S-1-5-21-1024343765-948047755-1557874966-20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009999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8425" autoAdjust="0"/>
  </p:normalViewPr>
  <p:slideViewPr>
    <p:cSldViewPr snapToGrid="0" showGuides="1">
      <p:cViewPr varScale="1">
        <p:scale>
          <a:sx n="101" d="100"/>
          <a:sy n="101" d="100"/>
        </p:scale>
        <p:origin x="1536" y="108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20.07.2020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20.07.2020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58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Pouze explicitní</a:t>
            </a:r>
            <a:r>
              <a:rPr lang="cs-CZ" baseline="0" dirty="0"/>
              <a:t> zdůraznění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43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51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Byla</a:t>
            </a:r>
            <a:r>
              <a:rPr lang="cs-CZ" baseline="0" dirty="0"/>
              <a:t> připomínka ČKR a RVŠ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634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Alokace: flexibilita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D27D2-B476-4B72-8499-80798637706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3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SZVŠ -&gt; projednává VR, schvaluje AS a po něm SR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D27D2-B476-4B72-8499-80798637706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8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transition>
    <p:push dir="u"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sah sablony MS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1115616" y="1556792"/>
            <a:ext cx="757118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b="1" dirty="0">
                <a:solidFill>
                  <a:srgbClr val="418E96"/>
                </a:solidFill>
              </a:rPr>
              <a:t>Státní podpora sportu pro rok 2013</a:t>
            </a:r>
          </a:p>
          <a:p>
            <a:pPr marL="0" indent="0">
              <a:buNone/>
            </a:pPr>
            <a:r>
              <a:rPr lang="cs-CZ" sz="2000" b="1" dirty="0"/>
              <a:t>Státní podpora sportu pro rok 2013 byla projednána poradou vedení MŠMT dne 19. června 2012. </a:t>
            </a:r>
            <a:r>
              <a:rPr lang="cs-CZ" sz="2000" dirty="0"/>
              <a:t>Jedná se o veřejné vyhlášení programů neinvestičního charakteru a charakteru programového financování reprodukce majetku v oblasti sportu. </a:t>
            </a:r>
          </a:p>
          <a:p>
            <a:pPr marL="0" indent="0">
              <a:buNone/>
            </a:pPr>
            <a:r>
              <a:rPr lang="cs-CZ" sz="2000" dirty="0"/>
              <a:t>Státní finanční prostředky pro oblast sportu jsou z pozice státního rozpočtu vedeny ve dvou závazných ukazatelích, které pro rok 2013 jsou navrhovány s označením: </a:t>
            </a:r>
          </a:p>
          <a:p>
            <a:endParaRPr lang="cs-CZ" sz="2000" dirty="0"/>
          </a:p>
          <a:p>
            <a:r>
              <a:rPr lang="cs-CZ" sz="2000" dirty="0"/>
              <a:t>a) výdajový okruh: „Sportovní reprezentace“ </a:t>
            </a:r>
          </a:p>
          <a:p>
            <a:r>
              <a:rPr lang="cs-CZ" sz="2000" dirty="0"/>
              <a:t>b) výdajový okruh: „Všeobecná sportovní činnost“ </a:t>
            </a:r>
          </a:p>
        </p:txBody>
      </p:sp>
    </p:spTree>
    <p:extLst>
      <p:ext uri="{BB962C8B-B14F-4D97-AF65-F5344CB8AC3E}">
        <p14:creationId xmlns:p14="http://schemas.microsoft.com/office/powerpoint/2010/main" val="14349375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  <p:sldLayoutId id="2147483680" r:id="rId8"/>
  </p:sldLayoutIdLst>
  <p:transition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projekty-rozvoj@msmt.cz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6725" y="876300"/>
            <a:ext cx="5977275" cy="1981200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cs-CZ" sz="3000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Webinář k rozvojovým programům MŠMT pro veřejné vysoké školy na roky 2021 až 2025</a:t>
            </a:r>
            <a:br>
              <a:rPr lang="cs-CZ" sz="2400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2400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cs-CZ" sz="2400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r>
              <a:rPr lang="cs-CZ" sz="2000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1. ČERVENCE 2020</a:t>
            </a:r>
            <a:endParaRPr lang="cs-CZ" sz="2400" cap="none" dirty="0">
              <a:solidFill>
                <a:srgbClr val="418E9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900" cap="none" dirty="0">
                <a:solidFill>
                  <a:prstClr val="black"/>
                </a:solidFill>
                <a:latin typeface="Calibri"/>
              </a:rPr>
              <a:t>Ministerstvo školství, mládeže a tělovýchovy</a:t>
            </a:r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900" cap="none" dirty="0">
                <a:solidFill>
                  <a:prstClr val="black"/>
                </a:solidFill>
                <a:latin typeface="Calibri"/>
              </a:rPr>
              <a:t>Karmelitská 529/5, 118 12 Praha 1 – Malá Strana </a:t>
            </a:r>
          </a:p>
          <a:p>
            <a:pPr lvl="0">
              <a:spcBef>
                <a:spcPct val="20000"/>
              </a:spcBef>
              <a:spcAft>
                <a:spcPts val="0"/>
              </a:spcAft>
              <a:buClrTx/>
            </a:pPr>
            <a:r>
              <a:rPr lang="cs-CZ" sz="900" cap="none" dirty="0">
                <a:solidFill>
                  <a:prstClr val="black"/>
                </a:solidFill>
                <a:latin typeface="Calibri"/>
              </a:rPr>
              <a:t>msmt@msmt.cz • www.msmt.cz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696944"/>
          </a:xfrm>
        </p:spPr>
        <p:txBody>
          <a:bodyPr>
            <a:normAutofit/>
          </a:bodyPr>
          <a:lstStyle/>
          <a:p>
            <a:pPr marL="442913" indent="0">
              <a:spcBef>
                <a:spcPct val="20000"/>
              </a:spcBef>
              <a:buClrTx/>
              <a:buNone/>
            </a:pPr>
            <a:endParaRPr lang="cs-CZ" sz="2200" b="1" dirty="0">
              <a:latin typeface="+mn-lt"/>
            </a:endParaRPr>
          </a:p>
          <a:p>
            <a:pPr marL="442913" indent="0">
              <a:spcBef>
                <a:spcPct val="20000"/>
              </a:spcBef>
              <a:buClrTx/>
              <a:buNone/>
            </a:pPr>
            <a:endParaRPr lang="cs-CZ" sz="2200" b="1" dirty="0">
              <a:latin typeface="+mn-lt"/>
            </a:endParaRPr>
          </a:p>
          <a:p>
            <a:pPr marL="442913" indent="0">
              <a:spcBef>
                <a:spcPct val="20000"/>
              </a:spcBef>
              <a:buClrTx/>
              <a:buNone/>
            </a:pPr>
            <a:r>
              <a:rPr lang="cs-CZ" sz="2200" b="1" dirty="0">
                <a:latin typeface="+mn-lt"/>
              </a:rPr>
              <a:t>Další prioritní témata (f – h)</a:t>
            </a:r>
            <a:r>
              <a:rPr lang="cs-CZ" sz="2200" dirty="0">
                <a:latin typeface="+mn-lt"/>
              </a:rPr>
              <a:t>:</a:t>
            </a:r>
          </a:p>
          <a:p>
            <a:pPr marL="900113" indent="-457200">
              <a:spcBef>
                <a:spcPct val="20000"/>
              </a:spcBef>
              <a:buClrTx/>
              <a:buFont typeface="+mj-lt"/>
              <a:buAutoNum type="alphaLcParenR" startAt="6"/>
            </a:pPr>
            <a:r>
              <a:rPr lang="cs-CZ" sz="2200" dirty="0">
                <a:latin typeface="+mn-lt"/>
              </a:rPr>
              <a:t>plnění požadavků stanovených obecně závaznými právními předpisy nebo pokyny orgánů státní správy upravujících vnitřní organizaci a systémy vysokých škol, vč. kybernetické bezpečnosti (projekty v tomto tematickém zaměření mohou být podávány pouze ve formátu 18+);</a:t>
            </a:r>
          </a:p>
          <a:p>
            <a:pPr marL="900113" indent="-457200">
              <a:spcBef>
                <a:spcPct val="20000"/>
              </a:spcBef>
              <a:buClrTx/>
              <a:buFont typeface="+mj-lt"/>
              <a:buAutoNum type="alphaLcParenR" startAt="6"/>
            </a:pPr>
            <a:r>
              <a:rPr lang="cs-CZ" sz="2200" dirty="0">
                <a:latin typeface="+mn-lt"/>
              </a:rPr>
              <a:t>pořádání festivalů, přehlídek, výstav a dalších obdobných akcí mající mimořádný charakter;</a:t>
            </a: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36734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696944"/>
          </a:xfrm>
        </p:spPr>
        <p:txBody>
          <a:bodyPr>
            <a:normAutofit/>
          </a:bodyPr>
          <a:lstStyle/>
          <a:p>
            <a:pPr marL="900113" indent="-457200">
              <a:spcBef>
                <a:spcPct val="20000"/>
              </a:spcBef>
              <a:buClrTx/>
              <a:buFont typeface="+mj-lt"/>
              <a:buAutoNum type="alphaLcParenR" startAt="8"/>
            </a:pPr>
            <a:r>
              <a:rPr lang="cs-CZ" sz="2200" dirty="0">
                <a:latin typeface="+mn-lt"/>
              </a:rPr>
              <a:t>výuka v tzv. malých, strategicky a geopoliticky významných studijních programech/oborech, jejich stabilizace a výchova pedagogů pro zajištění jejich výuky. Jde o málo rozšířené programy/obory s poměrně malým počtem studentů, které nárokují vysoce specializované pedagogy a odborníky z praxe. Jedná se zejména o programy/obory se studiem jazyků z regionů významných ze strategického i geopolitického hlediska, které jsou vnímány jako rizikové i z pohledu národní bezpečnosti. V rámci tohoto tematického zaměření budou podporovány činnosti zaměřené na personální stabilizaci a zajištění těchto programů/oborů, zajištění potřebných akreditací programů, pořádání kurzů netradičních jazyků v rámci dalšího vzdělávání, spolupráci při přípravě vědeckých projektů; pořádání tematických akcí k aktuálním problémům a podporu publikační činnosti.</a:t>
            </a: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347927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  <a:ln>
            <a:solidFill>
              <a:srgbClr val="FFFFFF"/>
            </a:solidFill>
          </a:ln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Minimální a maximální výše rozpočtů projektů: 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minimální celkový rozpočet projektu, do něhož bude zapojeno nejméně 18 VŠ –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5 000 tis. Kč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maximální celkový rozpočet projektu, do něhož bude zapojeno nejméně 18 VŠ – </a:t>
            </a:r>
            <a:r>
              <a:rPr lang="cs-CZ" sz="2200" b="1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25 000 tis. Kč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minimální celkový rozpočet projektu, do něhož bude zapojeno méně než 18 VŠ –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1 000 tis. Kč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maximální celkový rozpočet projektu, do něhož bude zapojeno méně než 18 VŠ –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15 000 tis. Kč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. </a:t>
            </a:r>
            <a:endParaRPr lang="cs-CZ" sz="1100" dirty="0">
              <a:effectLst>
                <a:glow rad="127000">
                  <a:schemeClr val="tx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836506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cs-CZ" sz="2400" b="1" u="sng" dirty="0">
                <a:solidFill>
                  <a:prstClr val="black"/>
                </a:solidFill>
                <a:latin typeface="Calibri"/>
              </a:rPr>
              <a:t>Předkládání dokumentů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Vysoké školy předloží ministerstvu níže uvedené: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formulář žádosti o poskytnutí dotace (vysoká škola předloží ve formátu PDF),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dílčí části všech projektů, do kterých je vysoká škola zapojena (vysoká škola předloží ve formátu PDF),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metodika a způsob vyhodnocení průběhu řešení projektů  (vysoká škola předloží ve formátu PDF),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čestné prohlášení spoluřešitelské vysoké školy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 (vysoká škola předloží ve formátu PDF),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kompletní projekt </a:t>
            </a:r>
            <a:r>
              <a:rPr lang="cs-CZ" sz="18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(vč. všech dílčích částí spoluřešitelských vysokých škol)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, pokud je vysoká škola koordinátorem (vysoká škola předloží ve formátu PDF),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tabulku k projektům, pokud je vysoká škola koordinátorem (vysoká škola předloží ve formátu MS Excel),</a:t>
            </a:r>
          </a:p>
          <a:p>
            <a:pPr marL="342900" lvl="0" indent="-342900">
              <a:spcAft>
                <a:spcPts val="600"/>
              </a:spcAft>
              <a:buClrTx/>
              <a:buFont typeface="+mj-lt"/>
              <a:buAutoNum type="arabicPeriod"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čestné prohlášení koordinující vysoké školy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 (vysoká škola předloží ve formátu PDF).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814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cs-CZ" sz="2400" b="1" u="sng" dirty="0">
                <a:solidFill>
                  <a:prstClr val="black"/>
                </a:solidFill>
                <a:latin typeface="Calibri"/>
              </a:rPr>
              <a:t>Předkládání dokumentů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vysoké školy předloží ministerstvu výše uvedené dokumenty </a:t>
            </a:r>
            <a:br>
              <a:rPr lang="cs-CZ" sz="2000" dirty="0">
                <a:solidFill>
                  <a:prstClr val="black"/>
                </a:solidFill>
                <a:latin typeface="Calibri"/>
              </a:rPr>
            </a:br>
            <a:r>
              <a:rPr lang="cs-CZ" sz="2000" b="1" u="sng" dirty="0">
                <a:solidFill>
                  <a:prstClr val="black"/>
                </a:solidFill>
                <a:latin typeface="Calibri"/>
              </a:rPr>
              <a:t>do 30. října 2020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v elektronické podobě datovou zprávou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dokumenty č. 1 (formulář žádosti o poskytnutí dotace), č. 4 (čestné prohlášení spoluřešitelské vysoké školy) a č. 7 (čestné prohlášení koordinující vysoké školy) mohou být podány buď ve formě s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elektronickým podpisem bez razítka, nebo v naskenované podobě s podpisem a razítkem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ostatní dokumenty (č. 2, 3, 5 a 6) se předkládají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bez podpisu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, bez razítka a z důvodu redukce velikosti by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neměly být naskenované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vzhledem ke skutečnosti, že většinu předkládaných dokumentů není třeba skenovat, jejich velkost nepřekročí kapacitu datové schránky (20 MB).</a:t>
            </a: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765303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r>
              <a:rPr lang="cs-CZ" sz="2400" b="1" u="sng" dirty="0">
                <a:solidFill>
                  <a:prstClr val="black"/>
                </a:solidFill>
                <a:latin typeface="Calibri"/>
              </a:rPr>
              <a:t>Předkládání dokumentů</a:t>
            </a: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koordinující vysoká škola předkládá na ministerstvo čestné prohlášení koordinující vysoké školy v jednom vyhotovení za všechny své předložené projekty,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čestné prohlášení spoluřešitelské vysoké školy již na ministerstvo koordinující vysoká škola nezasílá,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spoluřešitelská vysoká škola předkládá na ministerstvo čestné prohlášení spoluřešitelské vysoké školy v jednom vyhotovení za všechny své předložené projekty,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každá vysoká škola zasílá na ministerstvo pouze jedno čestné prohlášení dle podmínek uvedených výše.</a:t>
            </a:r>
          </a:p>
          <a:p>
            <a:pPr marL="342900" lvl="0" indent="-342900">
              <a:spcBef>
                <a:spcPts val="12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099786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Rozpočet projektu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rozpočet koordinující vysoké školy u projektů pro nejméně 18 VŠ může dosáhnout maximální výše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20 %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z celkové finanční částky požadované na řešení projektu,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rozpočty spoluřešitelských vysokých škol musí být v takové výši, aby zajistily plnohodnotnou roli vysoké školy při řešení, plnění cílů a využívání výsledků projektu.</a:t>
            </a: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10691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200" b="1" dirty="0">
                <a:solidFill>
                  <a:prstClr val="black"/>
                </a:solidFill>
                <a:latin typeface="Calibri"/>
              </a:rPr>
              <a:t>Čerpání rozpočtu – podmínky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částky kapitálových a běžných finančních prostředků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nelze měnit,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osobní náklady a cestovní náhrady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snížit o max. 20 % a nelze navyšovat,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ostatní položky rozpočtu </a:t>
            </a:r>
            <a:r>
              <a:rPr 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snížit či zvýšit o max. 20 %,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není možné hradit nákup, opravu a údržbu dopravních prostředků a režijní náklady,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do rozpočtu projektu nesmí být zakalkulován zisk a ani nesmí být fakticky realizován,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  <a:cs typeface="Times New Roman" panose="02020603050405020304" pitchFamily="18" charset="0"/>
              </a:rPr>
              <a:t>procentní hodnota se vztahuje k finanční částce na řešení dílčí část projektu vysoké školy. </a:t>
            </a: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9867551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pl-PL" sz="2000" b="1" dirty="0">
                <a:solidFill>
                  <a:prstClr val="black"/>
                </a:solidFill>
                <a:latin typeface="Calibri"/>
              </a:rPr>
              <a:t>Věcné hodnocení žádostí o dotaci a projektů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 rámci věcného hodnocení budou hodnoceny jak dílčí části projektů, tak kompletní projekty ve vzájemné souvislosti,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věcné hodnocení předložených žádostí provádí Rada programů, složená ze zástupců ministerstva, České konference rektorů a Rady vysokých škol,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pro posuzování projektů v rámci výběrového řízení jsou stanovena hodnotící kritéria uvedena ve Vyhlášení centralizovaného rozvojového programu pro VVŠ 2021.</a:t>
            </a:r>
          </a:p>
          <a:p>
            <a:pPr marL="342900" lvl="0" indent="-342900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1200"/>
              </a:spcBef>
              <a:spcAft>
                <a:spcPts val="0"/>
              </a:spcAft>
              <a:buClrTx/>
              <a:buNone/>
            </a:pPr>
            <a:endParaRPr lang="cs-CZ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71594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7674" y="466342"/>
            <a:ext cx="8128627" cy="600459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cap="none" dirty="0">
                <a:solidFill>
                  <a:srgbClr val="418E96"/>
                </a:solidFill>
                <a:latin typeface="Calibri"/>
              </a:rPr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br>
              <a:rPr lang="cs-CZ" sz="3200" b="1" cap="none" dirty="0">
                <a:solidFill>
                  <a:srgbClr val="418E96"/>
                </a:solidFill>
                <a:latin typeface="Calibri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9125" y="1066801"/>
            <a:ext cx="7686675" cy="524827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pl-PL" sz="2000" b="1" dirty="0">
                <a:solidFill>
                  <a:prstClr val="black"/>
                </a:solidFill>
                <a:latin typeface="Calibri"/>
              </a:rPr>
              <a:t>Předkládní zpráv o vysledků řešení a vyhodnocení projektů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závěrečné zprávy se předkládají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v elektronické podobě datovou zprávou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 února 2022,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koordinující vysoká škola předkládá závěrečnou zprávu za celý projekt, jejíž součástí jsou dílčí zprávy spoluřešitelských vysokých škol,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pro závěrečné zprávy jsou k dispozici dva formuláře </a:t>
            </a:r>
            <a:r>
              <a:rPr lang="cs-CZ" sz="20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  <a:sym typeface="Symbol" panose="05050102010706020507" pitchFamily="18" charset="2"/>
              </a:rPr>
              <a:t></a:t>
            </a:r>
            <a:r>
              <a:rPr lang="cs-CZ" sz="20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 pro kompletní projekt a pro dílčí část projektu,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případné změny provedené v rozpočtu projektu v rámci jeho řešení musí být vysokou školou v závěrečné zprávě náležitě zdůvodněny,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vysoké školy provedou u projektů, na jejichž řešení se podílely, kontrolu, jež se bude týkat alespoň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30 %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 celkové finanční částky přidělené na řešení projektů v roce 2021,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kontroly zašlou vysoké školy ministerstvu </a:t>
            </a: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datovou zprávou </a:t>
            </a:r>
            <a:r>
              <a:rPr lang="cs-CZ" sz="2000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cs-CZ" sz="2000" b="1" spc="2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 března 2022. </a:t>
            </a:r>
            <a:endParaRPr lang="cs-CZ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475684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223725" cy="62213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cs-CZ" sz="2700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PROGRAM WEBINÁŘE</a:t>
            </a:r>
            <a:br>
              <a:rPr lang="cs-CZ" sz="30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952500"/>
            <a:ext cx="7886700" cy="5638800"/>
          </a:xfrm>
        </p:spPr>
        <p:txBody>
          <a:bodyPr/>
          <a:lstStyle/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800" b="1" dirty="0"/>
              <a:t>13.30 – 13.50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800" dirty="0"/>
              <a:t>Zahájení</a:t>
            </a:r>
          </a:p>
          <a:p>
            <a:pPr marL="0" lvl="0" indent="0">
              <a:spcAft>
                <a:spcPts val="600"/>
              </a:spcAft>
              <a:buClrTx/>
              <a:buNone/>
            </a:pPr>
            <a:endParaRPr lang="cs-CZ" sz="1800" dirty="0"/>
          </a:p>
          <a:p>
            <a:pPr marL="0" lvl="0" indent="0">
              <a:spcAft>
                <a:spcPts val="600"/>
              </a:spcAft>
              <a:buClrTx/>
              <a:buNone/>
            </a:pPr>
            <a:r>
              <a:rPr lang="cs-CZ" sz="1800" b="1" dirty="0"/>
              <a:t>13.50 – 14.10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800" dirty="0"/>
              <a:t>Vyhlášení Centralizovaného rozvojového programu pro veřejné vysoké školy pro rok 2021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endParaRPr lang="cs-CZ" sz="1800" dirty="0"/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800" b="1" dirty="0"/>
              <a:t>14.10 – 14.30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800" dirty="0"/>
              <a:t>Vyhlášení Institucionální programu pro veřejné vysoké školy pro rok 2021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endParaRPr lang="cs-CZ" sz="1800" b="1" dirty="0"/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cs-CZ" sz="1800" b="1" dirty="0"/>
              <a:t>14.30 – 15.00</a:t>
            </a:r>
          </a:p>
          <a:p>
            <a:pPr marL="0" lvl="0" indent="0">
              <a:spcAft>
                <a:spcPts val="0"/>
              </a:spcAft>
              <a:buClrTx/>
              <a:buNone/>
            </a:pPr>
            <a:r>
              <a:rPr lang="pl-PL" sz="1800" dirty="0"/>
              <a:t>Vyhlášení Programu na podporu strategického řízení vysokých škol pro roky 2022–2025</a:t>
            </a:r>
            <a:endParaRPr lang="cs-CZ" sz="1800" b="1" dirty="0"/>
          </a:p>
          <a:p>
            <a:pPr marL="0" lvl="0" indent="0">
              <a:spcAft>
                <a:spcPts val="600"/>
              </a:spcAft>
              <a:buClrTx/>
              <a:buNone/>
            </a:pPr>
            <a:endParaRPr lang="cs-CZ" sz="1800" b="1" dirty="0"/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cs-CZ" sz="1800" b="1" dirty="0"/>
              <a:t>15.00</a:t>
            </a:r>
          </a:p>
          <a:p>
            <a:pPr marL="0" indent="0">
              <a:spcAft>
                <a:spcPts val="0"/>
              </a:spcAft>
              <a:buClrTx/>
              <a:buNone/>
            </a:pPr>
            <a:r>
              <a:rPr lang="cs-CZ" sz="1800" dirty="0"/>
              <a:t>závěr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0358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86408" y="690017"/>
            <a:ext cx="7571184" cy="50405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3200" b="1" dirty="0">
                <a:solidFill>
                  <a:srgbClr val="418E96"/>
                </a:solidFill>
                <a:latin typeface="+mn-lt"/>
              </a:rPr>
              <a:t>Institucionální program 2021</a:t>
            </a:r>
          </a:p>
        </p:txBody>
      </p:sp>
    </p:spTree>
    <p:extLst>
      <p:ext uri="{BB962C8B-B14F-4D97-AF65-F5344CB8AC3E}">
        <p14:creationId xmlns:p14="http://schemas.microsoft.com/office/powerpoint/2010/main" val="255874891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program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 důsledku pandemie viru covid-19 došlo ke změnám ve vyhlášení programů ministerstva,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byly prodlouženy termíny pro předkládání požadovaných dokumentů ze strany vysokých škol,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bylo odloženo spuštění Programu na podporu strategického řízení až na rok 2022,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cílem těchto změn je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zajistit dostatečné podmínky pro přípravu a projednání strategických záměrů vysokých škol,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pro rok 2021 byl proto vyhlášen Institucionálního programu 2021 (dále jen „Program“),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Program v hlavních rysech kopíruje Program na podporu strategického řízení, ale nevyžaduje předchozí projednání strategických záměrů vysokých škol.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598088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program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cílem Programu je přispět k naplňování jednotlivých prioritních cílů stanovených ve Strategickém záměru ministerstva pro oblast vysokých škol na období od roku 2021 (dále jen „SZ2021+“),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863091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plán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předpokladem pro poskytnutí příspěvku vysokým školám je vypracování a předložení </a:t>
            </a:r>
            <a:r>
              <a:rPr lang="cs-CZ" sz="2000" b="1" u="sng" dirty="0">
                <a:latin typeface="+mn-lt"/>
              </a:rPr>
              <a:t>institucionálního plánu vysoké školy pro rok 2021</a:t>
            </a:r>
            <a:r>
              <a:rPr lang="cs-CZ" sz="2000" dirty="0">
                <a:latin typeface="+mn-lt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  <a:latin typeface="+mn-lt"/>
              </a:rPr>
              <a:t>ministerstvo vyzývá vysoké školy, aby ve svých institucionálních plánech navázaly na zkušenosti získané v průběhu omezení prezenční přítomnosti studujících na výuce z důvodu šíření onemocnění covid-19,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  <a:latin typeface="+mn-lt"/>
              </a:rPr>
              <a:t>obzvlášť relevantní jsou v tomto ohledu některé oblasti zahrnuté pod Prioritní cíl 2, zejména budování odborného i technického zázemí pro distanční metody vzdělávání,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  <a:latin typeface="+mn-lt"/>
              </a:rPr>
              <a:t>z tohoto důvodu je stanoveno, že nejméně 20 % prostředků každého institucionálního plánu musí připadat na opatření spadající pod Prioritní cíl 2 SZ2021+,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highlight>
                  <a:srgbClr val="00FF00"/>
                </a:highlight>
                <a:latin typeface="+mn-lt"/>
              </a:rPr>
              <a:t>významnými okruhy jsou i procesy krizového řízení spadající pod Prioritní cíl 5 a digitalizace agend zahrnutá do Prioritního cíle 6 SZ2021+.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181832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program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 Programu budou podporovány aktivity s těmito tematickými zaměřeními,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v souladu s cíli SZ2021+ a Strategie internacionalizace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000" b="1" u="sng" dirty="0">
                <a:latin typeface="+mn-lt"/>
              </a:rPr>
              <a:t>Prioritní cíle SZ2021+ relevantní pro podporu z prostředků Programu:</a:t>
            </a:r>
            <a:endParaRPr lang="cs-CZ" sz="2000" b="1" u="sng" dirty="0">
              <a:solidFill>
                <a:prstClr val="black"/>
              </a:solidFill>
              <a:latin typeface="+mn-lt"/>
            </a:endParaRPr>
          </a:p>
          <a:p>
            <a:pPr marL="90000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Rozvíjet kompetence přímo relevantní pro život a praxi v 21. století.</a:t>
            </a:r>
          </a:p>
          <a:p>
            <a:pPr marL="90000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Zlepšit dostupnost a relevanci flexibilních forem vzdělávání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(alokace min. 20 %)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90000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Zvýšit efektivitu a kvalitu doktorského studia.</a:t>
            </a:r>
          </a:p>
          <a:p>
            <a:pPr marL="90000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 startAt="5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Budovat kapacity pro strategické řízení vysokého školství.</a:t>
            </a:r>
          </a:p>
          <a:p>
            <a:pPr marL="90000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 startAt="5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Snížit administrativní zatížení pracovníků vysokých škol, aby se mohli naplno věnovat svému poslání.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781325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program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000" b="1" u="sng" dirty="0">
              <a:latin typeface="+mn-lt"/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000" b="1" u="sng" dirty="0">
                <a:latin typeface="+mn-lt"/>
              </a:rPr>
              <a:t>Prioritní cíle Strategie internacionalizace relevantní pro podporu z prostředků Programu:</a:t>
            </a:r>
          </a:p>
          <a:p>
            <a:pPr marL="900000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Rozvoj globálních kompetencí studentů a pracovníků vysokých škol.</a:t>
            </a:r>
          </a:p>
          <a:p>
            <a:pPr marL="900000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Internacionalizace studijních programů vysokých škol.</a:t>
            </a:r>
          </a:p>
          <a:p>
            <a:pPr marL="900000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Zjednodušení procesu uznávání zahraničního vzdělání.</a:t>
            </a:r>
          </a:p>
          <a:p>
            <a:pPr marL="900000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Vytváření mezinárodního prostředí na vysokých školách a propagace v zahraničí.</a:t>
            </a:r>
          </a:p>
          <a:p>
            <a:pPr marL="900000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Posílení strategického řízení internacionalizace.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dirty="0"/>
          </a:p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000" b="1" u="sng" dirty="0">
                <a:latin typeface="+mn-lt"/>
              </a:rPr>
              <a:t>Předmětem podpory mohou být i další opatření spadající pod další oblasti (a – n) (v celkové alokaci max. 20)</a:t>
            </a: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96165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plán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400" b="1" dirty="0">
                <a:latin typeface="+mn-lt"/>
              </a:rPr>
              <a:t>Předkládání institucionálních plánů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institucionální plán bude ministerstvu předložen ve formuláři, který je přílohou Vyhlášení Institucionálního programu pro veřejné vysoké školy pro rok 2021 (dále jen „Vyhlášení“),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VŠ předloží ministerstvu svůj institucionální plán do </a:t>
            </a:r>
            <a:r>
              <a:rPr lang="cs-CZ" sz="2000" b="1" dirty="0">
                <a:latin typeface="+mn-lt"/>
              </a:rPr>
              <a:t>30. listopadu 2020 datovou zprávou odboru vysokých škol ministerstva</a:t>
            </a:r>
            <a:r>
              <a:rPr lang="cs-CZ" sz="2000" dirty="0">
                <a:latin typeface="+mn-lt"/>
              </a:rPr>
              <a:t>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institucionální plán musí být projednaný správní radou VŠ.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63614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plán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400" b="1" dirty="0">
                <a:latin typeface="+mn-lt"/>
              </a:rPr>
              <a:t>Projednání institucionálních plánů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institucionální plán musí být projednán s ministerstvem,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ministerstvo může v rámci projednávání doporučit změny a úpravy institucionálního plánu.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103558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Institucionální plán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400" b="1" dirty="0">
                <a:latin typeface="+mn-lt"/>
              </a:rPr>
              <a:t>Změna institucionálních plánů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VŠ může požádat ministerstvo o schválení změny,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žádost o změny bude možné předkládat do </a:t>
            </a:r>
            <a:r>
              <a:rPr lang="cs-CZ" sz="2000" b="1" dirty="0">
                <a:latin typeface="+mn-lt"/>
              </a:rPr>
              <a:t>30. září 2021</a:t>
            </a:r>
            <a:r>
              <a:rPr lang="cs-CZ" sz="200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2000" dirty="0">
              <a:latin typeface="+mn-lt"/>
            </a:endParaRPr>
          </a:p>
          <a:p>
            <a:pPr mar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400" b="1" dirty="0">
                <a:latin typeface="+mn-lt"/>
              </a:rPr>
              <a:t>Vyhodnocení institucionálních plánů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i="1" dirty="0"/>
              <a:t>Zpráva o plnění stanovených cílů institucionálního plánu za rok 2021</a:t>
            </a:r>
          </a:p>
          <a:p>
            <a:pPr marL="1080000" indent="-457200"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cs-CZ" sz="2000" dirty="0"/>
              <a:t>VŠ předloží ministerstvu do </a:t>
            </a:r>
            <a:r>
              <a:rPr lang="cs-CZ" sz="2000" b="1" dirty="0"/>
              <a:t>30. dubna 2022 </a:t>
            </a:r>
            <a:r>
              <a:rPr lang="cs-CZ" sz="2000" dirty="0"/>
              <a:t>datovou zprávou,</a:t>
            </a:r>
          </a:p>
          <a:p>
            <a:pPr marL="1080000" indent="-457200"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cs-CZ" sz="2000" dirty="0"/>
              <a:t>ke zprávě bude přiloženo vyjádření správní rady k naplňování institucionálního plánu,</a:t>
            </a: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000" dirty="0"/>
              <a:t>VŠ provedou vyhodnocení průběhu řešení institucionálního plánu za daný kalendářní rok do </a:t>
            </a:r>
            <a:r>
              <a:rPr lang="cs-CZ" sz="2000" b="1" dirty="0"/>
              <a:t>15. dubna 2022</a:t>
            </a:r>
          </a:p>
          <a:p>
            <a:pPr marL="1080000" lvl="5" indent="-4572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 Light" panose="020F0302020204030204" pitchFamily="34" charset="0"/>
              </a:rPr>
              <a:t>vysoké školy budou informovat ministerstvo o způsobu a termínu konání vyhodnocení na adresu </a:t>
            </a:r>
            <a:r>
              <a:rPr lang="cs-CZ" sz="2000" dirty="0">
                <a:latin typeface="Calibri Light" panose="020F0302020204030204" pitchFamily="34" charset="0"/>
                <a:hlinkClick r:id="rId2"/>
              </a:rPr>
              <a:t>projekty-rozvoj@msmt.cz</a:t>
            </a:r>
            <a:r>
              <a:rPr lang="cs-CZ" sz="2000" dirty="0">
                <a:latin typeface="Calibri Light" panose="020F0302020204030204" pitchFamily="34" charset="0"/>
              </a:rPr>
              <a:t> nejméně 10 pracovních dnů před jeho konáním;</a:t>
            </a:r>
          </a:p>
          <a:p>
            <a:pPr marL="1080000" indent="-457200">
              <a:spcBef>
                <a:spcPct val="20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sz="2000" dirty="0">
              <a:latin typeface="+mn-lt"/>
            </a:endParaRPr>
          </a:p>
          <a:p>
            <a:pPr marL="0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799286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0639" y="2632826"/>
            <a:ext cx="8128627" cy="622138"/>
          </a:xfrm>
        </p:spPr>
        <p:txBody>
          <a:bodyPr/>
          <a:lstStyle/>
          <a:p>
            <a:pPr algn="ctr"/>
            <a:r>
              <a:rPr lang="cs-CZ" dirty="0"/>
              <a:t>Program na podporu strategického řízení vysokých škol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0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724" y="2838450"/>
            <a:ext cx="8128627" cy="55245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Centralizovaný rozvojový program 2021</a:t>
            </a:r>
            <a:br>
              <a:rPr lang="cs-CZ" sz="32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</a:br>
            <a:endParaRPr lang="cs-CZ" sz="32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594756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 strategického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Nahrazuje Institucionální program</a:t>
            </a:r>
          </a:p>
          <a:p>
            <a:endParaRPr lang="cs-CZ" dirty="0"/>
          </a:p>
          <a:p>
            <a:r>
              <a:rPr lang="cs-CZ" dirty="0"/>
              <a:t>Nástroj implementace Strategického záměru ministerstva, vč. Strategie internacionalizace</a:t>
            </a:r>
          </a:p>
          <a:p>
            <a:pPr lvl="2"/>
            <a:r>
              <a:rPr lang="cs-CZ" dirty="0"/>
              <a:t>provázáno až na úroveň operačních cílů, ale ne opatření</a:t>
            </a:r>
          </a:p>
          <a:p>
            <a:pPr lvl="2"/>
            <a:r>
              <a:rPr lang="cs-CZ" dirty="0"/>
              <a:t>„očekávaná opatření na úrovni VŠ“</a:t>
            </a:r>
          </a:p>
          <a:p>
            <a:pPr lvl="2"/>
            <a:r>
              <a:rPr lang="cs-CZ" dirty="0"/>
              <a:t>velké a průřezové projekty</a:t>
            </a:r>
          </a:p>
          <a:p>
            <a:pPr lvl="2"/>
            <a:r>
              <a:rPr lang="cs-CZ" dirty="0"/>
              <a:t>opatření přímo v SZVŠ, ne samostatný dokument</a:t>
            </a:r>
          </a:p>
          <a:p>
            <a:endParaRPr lang="cs-CZ" dirty="0"/>
          </a:p>
          <a:p>
            <a:r>
              <a:rPr lang="cs-CZ" dirty="0"/>
              <a:t>Alokace na prioritní cíle</a:t>
            </a:r>
          </a:p>
          <a:p>
            <a:pPr lvl="2"/>
            <a:r>
              <a:rPr lang="cs-CZ" dirty="0"/>
              <a:t>PC1+2: min. 35 %</a:t>
            </a:r>
          </a:p>
          <a:p>
            <a:pPr lvl="2"/>
            <a:r>
              <a:rPr lang="cs-CZ" dirty="0"/>
              <a:t>Internacionalizace: min. 15 %</a:t>
            </a:r>
          </a:p>
          <a:p>
            <a:pPr lvl="2"/>
            <a:r>
              <a:rPr lang="cs-CZ" dirty="0"/>
              <a:t>Až 20 % na „další priority“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Projednání strategického záměru vysoké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„Projednání“ (§21 odst. 1 písm. b ZVŠ) vs. „úspěšné projednání“ (§18 odst. 3)</a:t>
            </a:r>
          </a:p>
          <a:p>
            <a:endParaRPr lang="cs-CZ" dirty="0"/>
          </a:p>
          <a:p>
            <a:r>
              <a:rPr lang="cs-CZ" dirty="0"/>
              <a:t>Posuzován celý SZ, nejen aktivity financované z Programu</a:t>
            </a:r>
          </a:p>
          <a:p>
            <a:endParaRPr lang="cs-CZ" dirty="0"/>
          </a:p>
          <a:p>
            <a:r>
              <a:rPr lang="cs-CZ" dirty="0"/>
              <a:t>Harmonogram:</a:t>
            </a:r>
          </a:p>
          <a:p>
            <a:pPr lvl="2"/>
            <a:r>
              <a:rPr lang="cs-CZ" dirty="0"/>
              <a:t>VŠ odevzdají své řádně schválené strategické záměry do 31. 3. 2021</a:t>
            </a:r>
          </a:p>
          <a:p>
            <a:pPr lvl="2"/>
            <a:r>
              <a:rPr lang="cs-CZ" dirty="0"/>
              <a:t>Projednávání Q2-Q3 2021, může a nemusí být ústní</a:t>
            </a:r>
          </a:p>
          <a:p>
            <a:pPr lvl="2"/>
            <a:r>
              <a:rPr lang="cs-CZ" dirty="0"/>
              <a:t>Čerpání od 1. 1. 2022</a:t>
            </a:r>
          </a:p>
          <a:p>
            <a:endParaRPr lang="cs-CZ" dirty="0"/>
          </a:p>
          <a:p>
            <a:r>
              <a:rPr lang="cs-CZ" dirty="0"/>
              <a:t>Možnost předběžných konzultací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6EF29-A22E-4678-BA01-AC54D6F9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F5F0F7-4432-4381-8610-7E648823C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Relevance</a:t>
            </a:r>
          </a:p>
          <a:p>
            <a:pPr lvl="2"/>
            <a:r>
              <a:rPr lang="cs-CZ" dirty="0"/>
              <a:t>vazba na SZ2021+, SI a misi vysoké školy</a:t>
            </a:r>
          </a:p>
          <a:p>
            <a:pPr lvl="2"/>
            <a:r>
              <a:rPr lang="cs-CZ" dirty="0"/>
              <a:t>konzistence aktivit s cíli</a:t>
            </a:r>
          </a:p>
          <a:p>
            <a:endParaRPr lang="cs-CZ" dirty="0"/>
          </a:p>
          <a:p>
            <a:r>
              <a:rPr lang="cs-CZ" dirty="0"/>
              <a:t>Strategický rozměr</a:t>
            </a:r>
          </a:p>
          <a:p>
            <a:pPr lvl="2"/>
            <a:r>
              <a:rPr lang="cs-CZ" dirty="0"/>
              <a:t>ambiciózní, transformační potenciál, významné inovace</a:t>
            </a:r>
          </a:p>
          <a:p>
            <a:pPr lvl="2"/>
            <a:r>
              <a:rPr lang="cs-CZ" dirty="0"/>
              <a:t>spolupráce mezi součástmi (zejm. fakultami)</a:t>
            </a:r>
          </a:p>
          <a:p>
            <a:endParaRPr lang="cs-CZ" dirty="0"/>
          </a:p>
          <a:p>
            <a:r>
              <a:rPr lang="cs-CZ" dirty="0"/>
              <a:t>Dosažitelnost</a:t>
            </a:r>
          </a:p>
          <a:p>
            <a:pPr lvl="2"/>
            <a:r>
              <a:rPr lang="cs-CZ" dirty="0"/>
              <a:t>realistický plán</a:t>
            </a:r>
          </a:p>
          <a:p>
            <a:pPr lvl="2"/>
            <a:r>
              <a:rPr lang="cs-CZ" dirty="0"/>
              <a:t>indikátory, kde dávají smysl</a:t>
            </a:r>
          </a:p>
          <a:p>
            <a:endParaRPr lang="cs-CZ" dirty="0"/>
          </a:p>
          <a:p>
            <a:r>
              <a:rPr lang="cs-CZ" dirty="0"/>
              <a:t>Možnost navýšení pro vynikající SZVŠ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7810F12-87BB-4165-86FA-B03313CC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7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1D7B2-C968-4BE1-AC32-B646FF76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prostředků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8E77C-77DE-463F-BBFD-2AC5FF3E8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Převod alokace mezi PC až 10 %, v rámci PC libovolně (rozpočet není požadován)</a:t>
            </a:r>
          </a:p>
          <a:p>
            <a:endParaRPr lang="cs-CZ" dirty="0"/>
          </a:p>
          <a:p>
            <a:r>
              <a:rPr lang="cs-CZ" dirty="0"/>
              <a:t>Možnost vnitřní soutěže – max. 10 %</a:t>
            </a:r>
          </a:p>
          <a:p>
            <a:endParaRPr lang="cs-CZ" dirty="0"/>
          </a:p>
          <a:p>
            <a:r>
              <a:rPr lang="cs-CZ" dirty="0"/>
              <a:t>Investiční prostředky max. 25 %</a:t>
            </a:r>
          </a:p>
          <a:p>
            <a:endParaRPr lang="cs-CZ" dirty="0"/>
          </a:p>
          <a:p>
            <a:r>
              <a:rPr lang="cs-CZ" dirty="0"/>
              <a:t>Ne podpora tvůrčích činností a jejich zázemí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D307DB-94C9-4D2F-9DA7-25473431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3BD8D3-A9DD-40CB-A396-ADCE34852C7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200" b="1" cap="none" dirty="0"/>
              <a:t>Centralizovaný rozvojový program 2021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vzhledem k mimořádným událostem v souvislosti s pandemií onemocnění covid-19 došlo k úpravě tematických zaměření, 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osm prioritních témat </a:t>
            </a:r>
            <a:r>
              <a:rPr lang="cs-CZ" sz="22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200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pět z nich reaguje na pandemii covid-19</a:t>
            </a:r>
            <a:r>
              <a:rPr lang="pl-PL" sz="22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vysoká škola se může zapojit do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nejvýše </a:t>
            </a:r>
            <a:r>
              <a:rPr lang="cs-CZ" sz="2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pěti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 rozvojových projektů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a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dále do neomezeného počtu projektů pro </a:t>
            </a:r>
            <a:r>
              <a:rPr lang="cs-CZ" sz="2200" b="1" u="sng" dirty="0">
                <a:solidFill>
                  <a:prstClr val="black"/>
                </a:solidFill>
                <a:latin typeface="Calibri"/>
              </a:rPr>
              <a:t>nejméně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200" b="1" u="sng" dirty="0">
                <a:solidFill>
                  <a:prstClr val="black"/>
                </a:solidFill>
                <a:latin typeface="Calibri"/>
              </a:rPr>
              <a:t>18 vysokých škol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vysoké školy nemohou být do projektu zapojeny bez čerpání finančních prostředků a pouze využívat výsledky řešení projektu.</a:t>
            </a: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962751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27064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cs-CZ" sz="2100" b="1" dirty="0">
                <a:solidFill>
                  <a:prstClr val="black"/>
                </a:solidFill>
                <a:latin typeface="Calibri"/>
              </a:rPr>
              <a:t>budou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podporovány projekty s následujícími tematickými zaměřeními</a:t>
            </a:r>
          </a:p>
          <a:p>
            <a:pPr marL="630900" lvl="2" indent="-342900">
              <a:spcBef>
                <a:spcPct val="20000"/>
              </a:spcBef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každý projekt přiřazen k právě jednomu </a:t>
            </a:r>
            <a:r>
              <a:rPr lang="cs-CZ" sz="21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písmenu</a:t>
            </a:r>
          </a:p>
          <a:p>
            <a:pPr marL="630900" lvl="3" indent="-342900">
              <a:spcBef>
                <a:spcPct val="20000"/>
              </a:spcBef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 může být zařazena ve více projektech k jednomu tématu</a:t>
            </a:r>
            <a:endParaRPr lang="cs-CZ" sz="2100" dirty="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pt-BR" sz="2100" b="1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Prioritní témata relevantní v reakci na pandemii covid-19</a:t>
            </a:r>
            <a:r>
              <a:rPr lang="cs-CZ" sz="2100" b="1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 (a – e)</a:t>
            </a:r>
            <a:r>
              <a:rPr lang="pt-BR" sz="2100" b="1" dirty="0">
                <a:solidFill>
                  <a:prstClr val="black"/>
                </a:solidFill>
                <a:highlight>
                  <a:srgbClr val="00FF00"/>
                </a:highlight>
                <a:latin typeface="Calibri"/>
              </a:rPr>
              <a:t>:</a:t>
            </a:r>
            <a:endParaRPr lang="cs-CZ" sz="2100" b="1" dirty="0">
              <a:solidFill>
                <a:prstClr val="black"/>
              </a:solidFill>
              <a:highlight>
                <a:srgbClr val="00FF00"/>
              </a:highlight>
              <a:latin typeface="Calibri"/>
            </a:endParaRPr>
          </a:p>
          <a:p>
            <a:pPr marL="900113" lvl="0" indent="-457200">
              <a:spcBef>
                <a:spcPts val="600"/>
              </a:spcBef>
              <a:spcAft>
                <a:spcPts val="0"/>
              </a:spcAft>
              <a:buClrTx/>
              <a:buFont typeface="Arial" pitchFamily="34" charset="0"/>
              <a:buAutoNum type="alphaLcParenR"/>
            </a:pPr>
            <a:r>
              <a:rPr lang="cs-CZ" sz="2100" dirty="0">
                <a:solidFill>
                  <a:prstClr val="black"/>
                </a:solidFill>
                <a:latin typeface="Calibri"/>
              </a:rPr>
              <a:t>rozvoj vzdělávací činnosti vysokých škol zajišťované distančními metodami (ve studijních programech všech forem a v celoživotním vzdělávání) v následujících oblastech:</a:t>
            </a:r>
          </a:p>
          <a:p>
            <a:pPr marL="1440000" lvl="1" indent="-457200">
              <a:spcBef>
                <a:spcPts val="600"/>
              </a:spcBef>
              <a:buClrTx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rozvoj standardů pro zajišťování kvality vzdělávání, které je poskytováno distančními metodami </a:t>
            </a:r>
            <a:r>
              <a:rPr lang="cs-CZ" sz="1800" i="1" dirty="0">
                <a:solidFill>
                  <a:prstClr val="black"/>
                </a:solidFill>
                <a:latin typeface="Calibri"/>
              </a:rPr>
              <a:t>(projekty v tomto bodu mohou být podávány pouze ve formátu 18+)</a:t>
            </a:r>
            <a:r>
              <a:rPr lang="cs-CZ" sz="1800" dirty="0">
                <a:solidFill>
                  <a:prstClr val="black"/>
                </a:solidFill>
                <a:latin typeface="Calibri"/>
              </a:rPr>
              <a:t>; </a:t>
            </a:r>
          </a:p>
          <a:p>
            <a:pPr marL="1440000" lvl="1" indent="-457200">
              <a:spcBef>
                <a:spcPts val="600"/>
              </a:spcBef>
              <a:buClrTx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rozvoj metod ověřování výsledků učení a hodnocení kompetencí studujících a uchazečů o studium distančními metodami, včetně online proctoringu;</a:t>
            </a:r>
          </a:p>
          <a:p>
            <a:pPr marL="1440000" lvl="1" indent="-457200">
              <a:spcBef>
                <a:spcPts val="600"/>
              </a:spcBef>
              <a:buClrTx/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aplikace metod blended learning do studijních programů a celoživotního vzdělávání a podpora vyučujících v jejich využívání;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0252419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>
            <a:noAutofit/>
          </a:bodyPr>
          <a:lstStyle/>
          <a:p>
            <a:pPr marL="1440000" lvl="1" indent="-457200">
              <a:spcBef>
                <a:spcPts val="600"/>
              </a:spcBef>
              <a:buClrTx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rozvoj kompetencí vyučujících k využívání metod distančního vzdělávání a hodnocení, s důrazem na sdílení zkušeností, inovativních postupů a dobré praxe ve vzdělávací činnosti na úrovni jednotlivých vyučujících a garantů programů;</a:t>
            </a:r>
          </a:p>
          <a:p>
            <a:pPr marL="1440000" lvl="1" indent="-457200">
              <a:spcBef>
                <a:spcPts val="600"/>
              </a:spcBef>
              <a:buClrTx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sběr a výměna dat, tvorba dotazníků a dalších nástrojů pro sledování kvality výuky a uplatnění absolventů;</a:t>
            </a:r>
          </a:p>
          <a:p>
            <a:pPr marL="1440000" lvl="1" indent="-457200">
              <a:spcBef>
                <a:spcPts val="600"/>
              </a:spcBef>
              <a:buClrTx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rozvoj opatření na snižování studijní neúspěšnosti, včetně sběru a analýzy kvantitativních i kvalitativních dat pro vyhodnocení účinnosti dosavadních opatření a identifikaci ohrožených skupin studentů,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včetně zohlednění specifik výuky zajišťované distančními prostředky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280420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696944"/>
          </a:xfrm>
        </p:spPr>
        <p:txBody>
          <a:bodyPr>
            <a:normAutofit/>
          </a:bodyPr>
          <a:lstStyle/>
          <a:p>
            <a:pPr marL="900113" indent="-457200">
              <a:spcBef>
                <a:spcPct val="20000"/>
              </a:spcBef>
              <a:buClrTx/>
              <a:buFont typeface="+mj-lt"/>
              <a:buAutoNum type="alphaLcParenR" startAt="2"/>
            </a:pPr>
            <a:endParaRPr lang="cs-CZ" sz="2200" dirty="0">
              <a:latin typeface="+mn-lt"/>
            </a:endParaRPr>
          </a:p>
          <a:p>
            <a:pPr marL="900113" indent="-457200">
              <a:spcBef>
                <a:spcPct val="20000"/>
              </a:spcBef>
              <a:buClrTx/>
              <a:buFont typeface="+mj-lt"/>
              <a:buAutoNum type="alphaLcParenR" startAt="2"/>
            </a:pPr>
            <a:r>
              <a:rPr lang="cs-CZ" sz="2200" dirty="0">
                <a:latin typeface="+mn-lt"/>
              </a:rPr>
              <a:t>elektronizace správní agendy vysoké školy, včetně přijímacího řízení a dokladů o průběžných i celkových výsledcích studia, a </a:t>
            </a:r>
            <a:r>
              <a:rPr lang="cs-CZ" sz="2200" b="1" dirty="0">
                <a:latin typeface="+mn-lt"/>
              </a:rPr>
              <a:t>elektronická podpora pro rozhodování orgánů vysokých škol a jednání kolektivních orgánů vysokých škol </a:t>
            </a:r>
            <a:r>
              <a:rPr lang="cs-CZ" sz="2200" i="1" dirty="0">
                <a:latin typeface="+mn-lt"/>
              </a:rPr>
              <a:t>(projekty v tomto tematickém zaměření mohou být podávány pouze ve formátu 18+)</a:t>
            </a:r>
            <a:r>
              <a:rPr lang="cs-CZ" sz="2200" dirty="0">
                <a:latin typeface="+mn-lt"/>
              </a:rPr>
              <a:t>;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900113" indent="-457200">
              <a:spcBef>
                <a:spcPct val="20000"/>
              </a:spcBef>
              <a:buClrTx/>
              <a:buFont typeface="+mj-lt"/>
              <a:buAutoNum type="alphaLcParenR" startAt="2"/>
            </a:pPr>
            <a:r>
              <a:rPr lang="cs-CZ" sz="2200" dirty="0">
                <a:solidFill>
                  <a:prstClr val="black"/>
                </a:solidFill>
                <a:latin typeface="Calibri"/>
              </a:rPr>
              <a:t>opatření na posílení akademické integrity studujících a zaměstnanců vysokých škol </a:t>
            </a:r>
            <a:r>
              <a:rPr lang="cs-CZ" sz="2200" b="1" dirty="0">
                <a:solidFill>
                  <a:prstClr val="black"/>
                </a:solidFill>
                <a:latin typeface="Calibri"/>
              </a:rPr>
              <a:t>s důrazem na oblast využívání distančních metod vzdělávání a hodnocení </a:t>
            </a:r>
            <a:r>
              <a:rPr lang="cs-CZ" sz="2200" dirty="0">
                <a:solidFill>
                  <a:prstClr val="black"/>
                </a:solidFill>
                <a:latin typeface="Calibri"/>
              </a:rPr>
              <a:t>zahrnující šíření principů etické tvůrčí práce a publikování a boj proti podvodům, korupci a plagiátorství;</a:t>
            </a: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421956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4"/>
            </a:pPr>
            <a:endParaRPr lang="cs-CZ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4"/>
            </a:pPr>
            <a:endParaRPr lang="cs-CZ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4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nastavení efektivního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systému studijního a psychologického poradenství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 studentům a pracovníkům vysokých škol a uchazečům o studium, popř. dalším osobám (např. účastníkům kurzů celoživotního vzdělávání); cílem podpory je přispět ke zvýšení kvality a dostupnosti těchto služeb, navrhnout standardy poskytování těchto služeb, včetně jejich poskytování online, a zajistit vyšší povědomí o těchto službách v cílových skupinách </a:t>
            </a:r>
            <a:r>
              <a:rPr lang="cs-CZ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(projekty v tomto tematickém zaměření mohou být podávány pouze ve formátu 18+)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cs-CZ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(vyplývá z Národního akčního plánu pro duševní zdraví do roku 2030)</a:t>
            </a: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997153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5467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cs-CZ" sz="3600" b="1" cap="none" dirty="0">
                <a:solidFill>
                  <a:srgbClr val="418E96"/>
                </a:solidFill>
                <a:latin typeface="Calibri"/>
                <a:ea typeface="+mn-ea"/>
                <a:cs typeface="+mn-cs"/>
              </a:rPr>
              <a:t>Centralizovaný rozvojový program 2021</a:t>
            </a:r>
            <a:br>
              <a:rPr lang="cs-CZ" sz="22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121016"/>
            <a:ext cx="7886700" cy="5055947"/>
          </a:xfrm>
        </p:spPr>
        <p:txBody>
          <a:bodyPr/>
          <a:lstStyle/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5"/>
            </a:pPr>
            <a:endParaRPr lang="cs-CZ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5"/>
            </a:pPr>
            <a:endParaRPr lang="cs-CZ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0" indent="-457200">
              <a:spcBef>
                <a:spcPct val="20000"/>
              </a:spcBef>
              <a:spcAft>
                <a:spcPts val="0"/>
              </a:spcAft>
              <a:buClrTx/>
              <a:buFont typeface="+mj-lt"/>
              <a:buAutoNum type="alphaLcParenR" startAt="5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</a:rPr>
              <a:t>rozvoj internacionalizace vysokých škol s důrazem na následující aktivity:</a:t>
            </a:r>
          </a:p>
          <a:p>
            <a:pPr marL="1440000" lvl="1" indent="-457200">
              <a:spcBef>
                <a:spcPts val="600"/>
              </a:spcBef>
              <a:buClrTx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rozvoj </a:t>
            </a:r>
            <a:r>
              <a:rPr lang="cs-CZ" sz="2000" b="1" dirty="0">
                <a:solidFill>
                  <a:prstClr val="black"/>
                </a:solidFill>
                <a:latin typeface="Calibri"/>
              </a:rPr>
              <a:t>virtuálních mobilit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1440000" lvl="1" indent="-457200">
              <a:spcBef>
                <a:spcPts val="600"/>
              </a:spcBef>
              <a:buClrTx/>
            </a:pPr>
            <a:r>
              <a:rPr lang="cs-CZ" sz="2000" dirty="0">
                <a:solidFill>
                  <a:prstClr val="black"/>
                </a:solidFill>
                <a:latin typeface="Calibri"/>
              </a:rPr>
              <a:t>opatření pro plnou aplikaci nástrojů pro elektronickou výměnu informací o studiu, elektronickou identifikaci a elektronizaci uznávání kreditů ze studijních mobilit, zejména implementace iniciativy Evropské komise Erasmus Without Paper, European Student Card, EMREX </a:t>
            </a:r>
            <a:r>
              <a:rPr lang="cs-CZ" sz="2000" i="1" dirty="0">
                <a:solidFill>
                  <a:prstClr val="black"/>
                </a:solidFill>
                <a:latin typeface="Calibri"/>
              </a:rPr>
              <a:t>(projekty v tomto bodu mohou být podávány pouze ve formátu 18+)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  <a:p>
            <a:pPr marL="442913" lvl="0" indent="0"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cs-CZ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08030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28D96"/>
    </a:accent1>
    <a:accent2>
      <a:srgbClr val="CFDBDD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2078</Words>
  <Application>Microsoft Office PowerPoint</Application>
  <PresentationFormat>Předvádění na obrazovce (4:3)</PresentationFormat>
  <Paragraphs>260</Paragraphs>
  <Slides>34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Wingdings</vt:lpstr>
      <vt:lpstr>Vlastní návrh</vt:lpstr>
      <vt:lpstr>Webinář k rozvojovým programům MŠMT pro veřejné vysoké školy na roky 2021 až 2025   1. ČERVENCE 2020</vt:lpstr>
      <vt:lpstr>PROGRAM WEBINÁŘE </vt:lpstr>
      <vt:lpstr>Centralizovaný rozvojový program 2021 </vt:lpstr>
      <vt:lpstr>Centralizovaný rozvojový program 2021 </vt:lpstr>
      <vt:lpstr>Centralizovaný rozvojový program 2021 </vt:lpstr>
      <vt:lpstr>Centralizovaný rozvojový program 2021 </vt:lpstr>
      <vt:lpstr>Centralizovaný rozvojový program 2021 </vt:lpstr>
      <vt:lpstr>Centralizovaný rozvojový program 2021 </vt:lpstr>
      <vt:lpstr>Centralizovaný rozvojový program 2021 </vt:lpstr>
      <vt:lpstr>Centralizovaný rozvojový program 2021 </vt:lpstr>
      <vt:lpstr>Centralizovaný rozvojový program 2021 </vt:lpstr>
      <vt:lpstr>Centralizovaný rozvojový program 2021 </vt:lpstr>
      <vt:lpstr>Centralizovaný rozvojový program 2021  </vt:lpstr>
      <vt:lpstr>Centralizovaný rozvojový program 2021  </vt:lpstr>
      <vt:lpstr>Centralizovaný rozvojový program 2021  </vt:lpstr>
      <vt:lpstr>Centralizovaný rozvojový program 2021  </vt:lpstr>
      <vt:lpstr>Centralizovaný rozvojový program 2021  </vt:lpstr>
      <vt:lpstr>Centralizovaný rozvojový program 2021  </vt:lpstr>
      <vt:lpstr>Centralizovaný rozvojový program 2021  </vt:lpstr>
      <vt:lpstr>Prezentace aplikace PowerPoint</vt:lpstr>
      <vt:lpstr>Institucionální program 2021 </vt:lpstr>
      <vt:lpstr>Institucionální program 2021 </vt:lpstr>
      <vt:lpstr>Institucionální plán 2021 </vt:lpstr>
      <vt:lpstr>Institucionální program 2021 </vt:lpstr>
      <vt:lpstr>Institucionální program 2021 </vt:lpstr>
      <vt:lpstr>Institucionální plán 2021 </vt:lpstr>
      <vt:lpstr>Institucionální plán 2021 </vt:lpstr>
      <vt:lpstr>Institucionální plán 2021 </vt:lpstr>
      <vt:lpstr>Program na podporu strategického řízení vysokých škol</vt:lpstr>
      <vt:lpstr>Nástroj strategického řízení</vt:lpstr>
      <vt:lpstr>Projednání strategického záměru vysoké školy</vt:lpstr>
      <vt:lpstr>Kritéria hodnocení</vt:lpstr>
      <vt:lpstr>Využití prostředků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Johánek Jiří</dc:creator>
  <cp:lastModifiedBy>Johánek Jiří, Ing., DiS.</cp:lastModifiedBy>
  <cp:revision>207</cp:revision>
  <dcterms:created xsi:type="dcterms:W3CDTF">2018-05-30T11:05:07Z</dcterms:created>
  <dcterms:modified xsi:type="dcterms:W3CDTF">2020-07-20T13:29:52Z</dcterms:modified>
</cp:coreProperties>
</file>