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8" r:id="rId3"/>
    <p:sldId id="271" r:id="rId4"/>
    <p:sldId id="313" r:id="rId5"/>
    <p:sldId id="296" r:id="rId6"/>
    <p:sldId id="264" r:id="rId7"/>
    <p:sldId id="309" r:id="rId8"/>
    <p:sldId id="315" r:id="rId9"/>
    <p:sldId id="258" r:id="rId10"/>
    <p:sldId id="272" r:id="rId11"/>
    <p:sldId id="301" r:id="rId12"/>
    <p:sldId id="310" r:id="rId13"/>
    <p:sldId id="311" r:id="rId14"/>
    <p:sldId id="312" r:id="rId15"/>
    <p:sldId id="274" r:id="rId16"/>
    <p:sldId id="275" r:id="rId17"/>
    <p:sldId id="269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8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3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A3510-CE1B-4665-9D86-821EBB0F8E9C}" type="datetimeFigureOut">
              <a:rPr lang="cs-CZ" smtClean="0"/>
              <a:t>29.07.2020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45569-CA0C-40EF-80FD-A9F099B78E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429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45569-CA0C-40EF-80FD-A9F099B78E7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394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C4C-52BC-4F19-B107-FC50A0BC0731}" type="datetimeFigureOut">
              <a:rPr lang="cs-CZ" smtClean="0"/>
              <a:t>29.07.2020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589C-847D-45D7-8F9C-D49AEB623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96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C4C-52BC-4F19-B107-FC50A0BC0731}" type="datetimeFigureOut">
              <a:rPr lang="cs-CZ" smtClean="0"/>
              <a:t>29.07.2020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589C-847D-45D7-8F9C-D49AEB623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1834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C4C-52BC-4F19-B107-FC50A0BC0731}" type="datetimeFigureOut">
              <a:rPr lang="cs-CZ" smtClean="0"/>
              <a:t>29.07.2020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589C-847D-45D7-8F9C-D49AEB623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817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C4C-52BC-4F19-B107-FC50A0BC0731}" type="datetimeFigureOut">
              <a:rPr lang="cs-CZ" smtClean="0"/>
              <a:t>29.07.2020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589C-847D-45D7-8F9C-D49AEB623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82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C4C-52BC-4F19-B107-FC50A0BC0731}" type="datetimeFigureOut">
              <a:rPr lang="cs-CZ" smtClean="0"/>
              <a:t>29.07.2020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589C-847D-45D7-8F9C-D49AEB623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595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C4C-52BC-4F19-B107-FC50A0BC0731}" type="datetimeFigureOut">
              <a:rPr lang="cs-CZ" smtClean="0"/>
              <a:t>29.07.2020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589C-847D-45D7-8F9C-D49AEB623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6865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C4C-52BC-4F19-B107-FC50A0BC0731}" type="datetimeFigureOut">
              <a:rPr lang="cs-CZ" smtClean="0"/>
              <a:t>29.07.2020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589C-847D-45D7-8F9C-D49AEB623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433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C4C-52BC-4F19-B107-FC50A0BC0731}" type="datetimeFigureOut">
              <a:rPr lang="cs-CZ" smtClean="0"/>
              <a:t>29.07.2020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589C-847D-45D7-8F9C-D49AEB623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6238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C4C-52BC-4F19-B107-FC50A0BC0731}" type="datetimeFigureOut">
              <a:rPr lang="cs-CZ" smtClean="0"/>
              <a:t>29.07.2020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589C-847D-45D7-8F9C-D49AEB623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0678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C4C-52BC-4F19-B107-FC50A0BC0731}" type="datetimeFigureOut">
              <a:rPr lang="cs-CZ" smtClean="0"/>
              <a:t>29.07.2020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589C-847D-45D7-8F9C-D49AEB623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98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C4C-52BC-4F19-B107-FC50A0BC0731}" type="datetimeFigureOut">
              <a:rPr lang="cs-CZ" smtClean="0"/>
              <a:t>29.07.2020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589C-847D-45D7-8F9C-D49AEB623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715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5CC4C-52BC-4F19-B107-FC50A0BC0731}" type="datetimeFigureOut">
              <a:rPr lang="cs-CZ" smtClean="0"/>
              <a:t>29.07.2020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0589C-847D-45D7-8F9C-D49AEB623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49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861529"/>
          </a:xfrm>
        </p:spPr>
        <p:txBody>
          <a:bodyPr>
            <a:normAutofit/>
          </a:bodyPr>
          <a:lstStyle/>
          <a:p>
            <a:r>
              <a:rPr lang="cs-CZ" b="1" dirty="0">
                <a:latin typeface="+mn-lt"/>
              </a:rPr>
              <a:t>Zasedání Rady RUV</a:t>
            </a:r>
            <a:br>
              <a:rPr lang="cs-CZ" b="1" dirty="0">
                <a:latin typeface="+mn-lt"/>
              </a:rPr>
            </a:br>
            <a:r>
              <a:rPr lang="cs-CZ" b="1" dirty="0">
                <a:latin typeface="+mn-lt"/>
              </a:rPr>
              <a:t> MŠMT</a:t>
            </a:r>
            <a:br>
              <a:rPr lang="cs-CZ" b="1" dirty="0">
                <a:latin typeface="+mn-lt"/>
              </a:rPr>
            </a:br>
            <a:r>
              <a:rPr lang="cs-CZ" b="1" dirty="0">
                <a:latin typeface="+mn-lt"/>
              </a:rPr>
              <a:t> 30. 7. 2020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3526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Evaluace RUV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6286" y="1837189"/>
            <a:ext cx="11038514" cy="44350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b="1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9D9DCAD-4984-4D01-BA64-AF1297B3CA97}"/>
              </a:ext>
            </a:extLst>
          </p:cNvPr>
          <p:cNvSpPr/>
          <p:nvPr/>
        </p:nvSpPr>
        <p:spPr>
          <a:xfrm>
            <a:off x="2541814" y="2469021"/>
            <a:ext cx="71083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dirty="0"/>
              <a:t>Prezentace evaluace RUV – Mgr. Petr Bilík, Ph.D.</a:t>
            </a:r>
          </a:p>
        </p:txBody>
      </p:sp>
    </p:spTree>
    <p:extLst>
      <p:ext uri="{BB962C8B-B14F-4D97-AF65-F5344CB8AC3E}">
        <p14:creationId xmlns:p14="http://schemas.microsoft.com/office/powerpoint/2010/main" val="2245016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Analýza výsledků tvůrčí umělecké činnosti a jejich hodnocení (data RUV za rok 2019) 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dirty="0"/>
          </a:p>
          <a:p>
            <a:pPr fontAlgn="base"/>
            <a:r>
              <a:rPr lang="cs-CZ" dirty="0"/>
              <a:t>Prezentace – doc. RNDr. Jana Talašová, CSc.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Podklady byly rozeslány současně s pozvánkou na jednání Rady RUV.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4958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8877300" cy="1316718"/>
          </a:xfrm>
        </p:spPr>
        <p:txBody>
          <a:bodyPr>
            <a:normAutofit/>
          </a:bodyPr>
          <a:lstStyle/>
          <a:p>
            <a:r>
              <a:rPr lang="cs-CZ" b="1" dirty="0"/>
              <a:t>Harmonogram přípravy Metodiky RUV a Statutu Pracovní skupiny RUV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dirty="0"/>
          </a:p>
          <a:p>
            <a:pPr marL="0" indent="0">
              <a:lnSpc>
                <a:spcPct val="115000"/>
              </a:lnSpc>
              <a:buNone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Podklady byly rozeslány současně s pozvánkou na jednání Rady RUV.</a:t>
            </a:r>
          </a:p>
          <a:p>
            <a:pPr marL="0" indent="0">
              <a:lnSpc>
                <a:spcPct val="115000"/>
              </a:lnSpc>
              <a:buNone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521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44643" cy="1692275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Úpravy v připravovaném Statutu Rady RUV s ohledem na provázanost činnosti Rady RUV a Pracovní skupiny 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367643"/>
            <a:ext cx="10515600" cy="38093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/>
          </a:p>
          <a:p>
            <a:pPr marL="0" indent="0">
              <a:lnSpc>
                <a:spcPct val="115000"/>
              </a:lnSpc>
              <a:buNone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Podklady byly rozeslány současně s pozvánkou na jednání Rady RUV a v příloze rovněž současně s touto prezentací.</a:t>
            </a:r>
          </a:p>
          <a:p>
            <a:pPr marL="0" indent="0">
              <a:lnSpc>
                <a:spcPct val="115000"/>
              </a:lnSpc>
              <a:buNone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1977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92275"/>
          </a:xfrm>
        </p:spPr>
        <p:txBody>
          <a:bodyPr>
            <a:normAutofit/>
          </a:bodyPr>
          <a:lstStyle/>
          <a:p>
            <a:r>
              <a:rPr lang="cs-CZ" b="1" dirty="0"/>
              <a:t>Podklady k přípravě Metodiky RUV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dirty="0"/>
          </a:p>
          <a:p>
            <a:pPr marL="0" indent="0">
              <a:lnSpc>
                <a:spcPct val="115000"/>
              </a:lnSpc>
              <a:buNone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Podklady byly rozeslány současně s pozvánkou na jednání Rady RUV.</a:t>
            </a:r>
          </a:p>
          <a:p>
            <a:pPr marL="0" indent="0">
              <a:lnSpc>
                <a:spcPct val="115000"/>
              </a:lnSpc>
              <a:buNone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6937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Aplikace RUV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Provedené úpravy Aplikace</a:t>
            </a:r>
          </a:p>
          <a:p>
            <a:pPr lvl="1"/>
            <a:r>
              <a:rPr lang="cs-CZ" dirty="0"/>
              <a:t>Zavedení </a:t>
            </a:r>
            <a:r>
              <a:rPr lang="cs-CZ" b="1" dirty="0" err="1"/>
              <a:t>podsegmentů</a:t>
            </a:r>
            <a:r>
              <a:rPr lang="cs-CZ" b="1" dirty="0"/>
              <a:t> v Architektuře </a:t>
            </a:r>
            <a:r>
              <a:rPr lang="cs-CZ" dirty="0"/>
              <a:t>(nasazeno a otestováno během letošního sběru).</a:t>
            </a:r>
          </a:p>
          <a:p>
            <a:pPr lvl="1"/>
            <a:r>
              <a:rPr lang="cs-CZ" dirty="0"/>
              <a:t>Zajištěna </a:t>
            </a:r>
            <a:r>
              <a:rPr lang="cs-CZ" b="1" dirty="0"/>
              <a:t>vývojová verze Aplikace</a:t>
            </a:r>
            <a:r>
              <a:rPr lang="cs-CZ" dirty="0"/>
              <a:t> – testování nových funkcí bude probíhat primárně v této vývojové verzi. Tím se minimalizuje nutnost vypínání ostré verze pro testování nových funkcí.</a:t>
            </a:r>
          </a:p>
          <a:p>
            <a:pPr lvl="1"/>
            <a:r>
              <a:rPr lang="cs-CZ" b="1" dirty="0"/>
              <a:t>Další úpravy</a:t>
            </a:r>
            <a:r>
              <a:rPr lang="cs-CZ" dirty="0"/>
              <a:t> – omezení vkládání výstup na poslední 2 roky, úpravy formuláře pro vkládání výstupů (např. navýšení limitů pro citace), úpravy registračního formuláře, oprava funkce pro obnovení hesla, úprava formuláře pro žádost o novou roli (nasazení je plánované po zveřejnění bodů v ostré verzi).</a:t>
            </a:r>
          </a:p>
        </p:txBody>
      </p:sp>
    </p:spTree>
    <p:extLst>
      <p:ext uri="{BB962C8B-B14F-4D97-AF65-F5344CB8AC3E}">
        <p14:creationId xmlns:p14="http://schemas.microsoft.com/office/powerpoint/2010/main" val="3258652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Aplikace RUV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b="1" dirty="0"/>
          </a:p>
          <a:p>
            <a:r>
              <a:rPr lang="cs-CZ" dirty="0"/>
              <a:t>Další plánované úpravy Aplikace</a:t>
            </a:r>
          </a:p>
          <a:p>
            <a:pPr lvl="1"/>
            <a:r>
              <a:rPr lang="cs-CZ" dirty="0"/>
              <a:t>Opravy a důkladné testování procesu pro výpočet bodů</a:t>
            </a:r>
          </a:p>
          <a:p>
            <a:pPr lvl="1"/>
            <a:r>
              <a:rPr lang="cs-CZ" dirty="0"/>
              <a:t>Další úpravy vkládání výstupů (např. samostatné kolonky pro studijní program a předmět, které se momentálně zadávají do anotace).</a:t>
            </a:r>
          </a:p>
          <a:p>
            <a:pPr lvl="1"/>
            <a:r>
              <a:rPr lang="cs-CZ" dirty="0"/>
              <a:t>Druhá fáze úprav pro nové </a:t>
            </a:r>
            <a:r>
              <a:rPr lang="cs-CZ" dirty="0" err="1"/>
              <a:t>podsegmenty</a:t>
            </a:r>
            <a:r>
              <a:rPr lang="cs-CZ" dirty="0"/>
              <a:t> - možnost mít číselníky druhů činností, ABCD a KLM zvlášť pro jednotlivé </a:t>
            </a:r>
            <a:r>
              <a:rPr lang="cs-CZ" dirty="0" err="1"/>
              <a:t>podsegmenty</a:t>
            </a:r>
            <a:endParaRPr lang="cs-CZ" dirty="0"/>
          </a:p>
          <a:p>
            <a:pPr lvl="1"/>
            <a:r>
              <a:rPr lang="cs-CZ" dirty="0"/>
              <a:t>Hromadné mazání institucí uvedení a ocenění</a:t>
            </a:r>
          </a:p>
          <a:p>
            <a:pPr lvl="1"/>
            <a:r>
              <a:rPr lang="cs-CZ" dirty="0"/>
              <a:t>Opravy sestav pro analýzu dat</a:t>
            </a:r>
          </a:p>
          <a:p>
            <a:pPr lvl="1"/>
            <a:r>
              <a:rPr lang="cs-CZ" dirty="0"/>
              <a:t>Změna výchozího kódu u nových institucí uvedení a ocenění</a:t>
            </a:r>
          </a:p>
        </p:txBody>
      </p:sp>
    </p:spTree>
    <p:extLst>
      <p:ext uri="{BB962C8B-B14F-4D97-AF65-F5344CB8AC3E}">
        <p14:creationId xmlns:p14="http://schemas.microsoft.com/office/powerpoint/2010/main" val="1340977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676400" y="244192"/>
            <a:ext cx="10515600" cy="2852737"/>
          </a:xfrm>
        </p:spPr>
        <p:txBody>
          <a:bodyPr/>
          <a:lstStyle/>
          <a:p>
            <a:r>
              <a:rPr lang="cs-CZ" dirty="0">
                <a:latin typeface="+mn-lt"/>
              </a:rPr>
              <a:t>Děkuji Vám za pozornost.</a:t>
            </a:r>
          </a:p>
        </p:txBody>
      </p:sp>
    </p:spTree>
    <p:extLst>
      <p:ext uri="{BB962C8B-B14F-4D97-AF65-F5344CB8AC3E}">
        <p14:creationId xmlns:p14="http://schemas.microsoft.com/office/powerpoint/2010/main" val="2437837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cs-CZ" b="1" dirty="0"/>
            </a:br>
            <a:r>
              <a:rPr lang="cs-CZ" b="1" dirty="0"/>
              <a:t>Program zasedání Rady RUV</a:t>
            </a:r>
          </a:p>
        </p:txBody>
      </p:sp>
      <p:sp>
        <p:nvSpPr>
          <p:cNvPr id="5" name="Podnadpis 4"/>
          <p:cNvSpPr>
            <a:spLocks noGrp="1"/>
          </p:cNvSpPr>
          <p:nvPr>
            <p:ph idx="1"/>
          </p:nvPr>
        </p:nvSpPr>
        <p:spPr>
          <a:xfrm>
            <a:off x="838199" y="1825625"/>
            <a:ext cx="10738757" cy="435133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1) Projednání a schválení bodů RUV za sběry výstupů za rok 2019 </a:t>
            </a:r>
          </a:p>
          <a:p>
            <a:r>
              <a:rPr lang="cs-CZ" dirty="0"/>
              <a:t>2) Projednání a schválení harmonogramu RUV na období září 2020/červen      2021</a:t>
            </a:r>
          </a:p>
          <a:p>
            <a:r>
              <a:rPr lang="cs-CZ" dirty="0"/>
              <a:t>3) Prezentace evaluace RUV – Mgr. Petr Bilík, Ph.D.</a:t>
            </a:r>
          </a:p>
          <a:p>
            <a:r>
              <a:rPr lang="cs-CZ" dirty="0"/>
              <a:t>4) Projednání přípravy Analýzy sběrů výstupů RUV za rok 2019</a:t>
            </a:r>
          </a:p>
          <a:p>
            <a:r>
              <a:rPr lang="cs-CZ" dirty="0"/>
              <a:t>5) Projednání Harmonogramu přípravy Metodiky RUV a Statutu Pracovní skupiny RUV</a:t>
            </a:r>
          </a:p>
          <a:p>
            <a:r>
              <a:rPr lang="cs-CZ" dirty="0"/>
              <a:t>6) Projednání úprav v připravovaném Statutu Rady RUV s ohledem na provázanost činnosti Rady RUV a Pracovní skupiny </a:t>
            </a:r>
          </a:p>
          <a:p>
            <a:r>
              <a:rPr lang="cs-CZ" dirty="0"/>
              <a:t>7) Projednání podkladů k přípravě Metodiky RUV </a:t>
            </a:r>
          </a:p>
          <a:p>
            <a:r>
              <a:rPr lang="cs-CZ" dirty="0"/>
              <a:t>8) Různé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5979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16746"/>
          </a:xfrm>
        </p:spPr>
        <p:txBody>
          <a:bodyPr>
            <a:normAutofit/>
          </a:bodyPr>
          <a:lstStyle/>
          <a:p>
            <a:pPr algn="ctr"/>
            <a:r>
              <a:rPr lang="cs-CZ" sz="2000" b="1" dirty="0">
                <a:solidFill>
                  <a:srgbClr val="333333"/>
                </a:solidFill>
              </a:rPr>
              <a:t>Body za VŠ - 2019</a:t>
            </a:r>
            <a:endParaRPr lang="cs-CZ" sz="2000" b="1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6C4534F2-7E0D-43C0-A884-17FEA28CAA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483786"/>
              </p:ext>
            </p:extLst>
          </p:nvPr>
        </p:nvGraphicFramePr>
        <p:xfrm>
          <a:off x="587228" y="645953"/>
          <a:ext cx="11299974" cy="59142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13852">
                  <a:extLst>
                    <a:ext uri="{9D8B030D-6E8A-4147-A177-3AD203B41FA5}">
                      <a16:colId xmlns:a16="http://schemas.microsoft.com/office/drawing/2014/main" val="1042162813"/>
                    </a:ext>
                  </a:extLst>
                </a:gridCol>
                <a:gridCol w="1097687">
                  <a:extLst>
                    <a:ext uri="{9D8B030D-6E8A-4147-A177-3AD203B41FA5}">
                      <a16:colId xmlns:a16="http://schemas.microsoft.com/office/drawing/2014/main" val="2589212257"/>
                    </a:ext>
                  </a:extLst>
                </a:gridCol>
                <a:gridCol w="1097687">
                  <a:extLst>
                    <a:ext uri="{9D8B030D-6E8A-4147-A177-3AD203B41FA5}">
                      <a16:colId xmlns:a16="http://schemas.microsoft.com/office/drawing/2014/main" val="2463836624"/>
                    </a:ext>
                  </a:extLst>
                </a:gridCol>
                <a:gridCol w="1097687">
                  <a:extLst>
                    <a:ext uri="{9D8B030D-6E8A-4147-A177-3AD203B41FA5}">
                      <a16:colId xmlns:a16="http://schemas.microsoft.com/office/drawing/2014/main" val="3790301969"/>
                    </a:ext>
                  </a:extLst>
                </a:gridCol>
                <a:gridCol w="1097687">
                  <a:extLst>
                    <a:ext uri="{9D8B030D-6E8A-4147-A177-3AD203B41FA5}">
                      <a16:colId xmlns:a16="http://schemas.microsoft.com/office/drawing/2014/main" val="3778074579"/>
                    </a:ext>
                  </a:extLst>
                </a:gridCol>
                <a:gridCol w="1097687">
                  <a:extLst>
                    <a:ext uri="{9D8B030D-6E8A-4147-A177-3AD203B41FA5}">
                      <a16:colId xmlns:a16="http://schemas.microsoft.com/office/drawing/2014/main" val="4135947965"/>
                    </a:ext>
                  </a:extLst>
                </a:gridCol>
                <a:gridCol w="1097687">
                  <a:extLst>
                    <a:ext uri="{9D8B030D-6E8A-4147-A177-3AD203B41FA5}">
                      <a16:colId xmlns:a16="http://schemas.microsoft.com/office/drawing/2014/main" val="51374176"/>
                    </a:ext>
                  </a:extLst>
                </a:gridCol>
              </a:tblGrid>
              <a:tr h="19363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Název</a:t>
                      </a:r>
                      <a:endParaRPr lang="cs-CZ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2015</a:t>
                      </a:r>
                      <a:endParaRPr lang="cs-CZ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2016</a:t>
                      </a:r>
                      <a:endParaRPr lang="cs-CZ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2017</a:t>
                      </a:r>
                      <a:endParaRPr lang="cs-CZ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2018</a:t>
                      </a:r>
                      <a:endParaRPr lang="cs-CZ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2019</a:t>
                      </a:r>
                      <a:endParaRPr lang="cs-CZ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u="none" strike="noStrike">
                          <a:effectLst/>
                        </a:rPr>
                        <a:t>Celkem</a:t>
                      </a:r>
                      <a:endParaRPr lang="cs-CZ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ctr"/>
                </a:tc>
                <a:extLst>
                  <a:ext uri="{0D108BD9-81ED-4DB2-BD59-A6C34878D82A}">
                    <a16:rowId xmlns:a16="http://schemas.microsoft.com/office/drawing/2014/main" val="3689060301"/>
                  </a:ext>
                </a:extLst>
              </a:tr>
              <a:tr h="19047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Akademie múzických umění v Praze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22572,72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25755,95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23040,61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22959,05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26762,52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121090,85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extLst>
                  <a:ext uri="{0D108BD9-81ED-4DB2-BD59-A6C34878D82A}">
                    <a16:rowId xmlns:a16="http://schemas.microsoft.com/office/drawing/2014/main" val="1992161862"/>
                  </a:ext>
                </a:extLst>
              </a:tr>
              <a:tr h="19047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Akademie výtvarných umění v Praze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7771,52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7112,44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7258,83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9296,57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9968,02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41407,38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extLst>
                  <a:ext uri="{0D108BD9-81ED-4DB2-BD59-A6C34878D82A}">
                    <a16:rowId xmlns:a16="http://schemas.microsoft.com/office/drawing/2014/main" val="306153679"/>
                  </a:ext>
                </a:extLst>
              </a:tr>
              <a:tr h="19047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Archip s.r.o.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43,00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170,87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340,46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201,15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755,48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extLst>
                  <a:ext uri="{0D108BD9-81ED-4DB2-BD59-A6C34878D82A}">
                    <a16:rowId xmlns:a16="http://schemas.microsoft.com/office/drawing/2014/main" val="2188912882"/>
                  </a:ext>
                </a:extLst>
              </a:tr>
              <a:tr h="190476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</a:rPr>
                        <a:t>ART &amp; DESIGN INSTITUT, s.r.o.</a:t>
                      </a:r>
                      <a:endParaRPr lang="de-DE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0,00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660,00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493,60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1566,00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2719,60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extLst>
                  <a:ext uri="{0D108BD9-81ED-4DB2-BD59-A6C34878D82A}">
                    <a16:rowId xmlns:a16="http://schemas.microsoft.com/office/drawing/2014/main" val="3807807897"/>
                  </a:ext>
                </a:extLst>
              </a:tr>
              <a:tr h="19047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Česká zemědělská univerzita v Praze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270,50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307,44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499,84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502,70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494,30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2074,78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extLst>
                  <a:ext uri="{0D108BD9-81ED-4DB2-BD59-A6C34878D82A}">
                    <a16:rowId xmlns:a16="http://schemas.microsoft.com/office/drawing/2014/main" val="648831377"/>
                  </a:ext>
                </a:extLst>
              </a:tr>
              <a:tr h="19047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České vysoké učení technické v Praze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11368,16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8812,09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14127,04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15410,67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14937,70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64655,66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extLst>
                  <a:ext uri="{0D108BD9-81ED-4DB2-BD59-A6C34878D82A}">
                    <a16:rowId xmlns:a16="http://schemas.microsoft.com/office/drawing/2014/main" val="482964778"/>
                  </a:ext>
                </a:extLst>
              </a:tr>
              <a:tr h="19047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Filmová akademie Miroslava Ondříčka v Písku, o.p.s.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917,26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596,50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253,00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36,00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1802,76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extLst>
                  <a:ext uri="{0D108BD9-81ED-4DB2-BD59-A6C34878D82A}">
                    <a16:rowId xmlns:a16="http://schemas.microsoft.com/office/drawing/2014/main" val="4202178929"/>
                  </a:ext>
                </a:extLst>
              </a:tr>
              <a:tr h="19047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Janáčkova akademie múzických umění v Brně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12469,20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13113,45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10917,55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10758,00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15347,45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62605,65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extLst>
                  <a:ext uri="{0D108BD9-81ED-4DB2-BD59-A6C34878D82A}">
                    <a16:rowId xmlns:a16="http://schemas.microsoft.com/office/drawing/2014/main" val="1868399939"/>
                  </a:ext>
                </a:extLst>
              </a:tr>
              <a:tr h="19047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Jihočeská univerzita v Českých Budějovicích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1081,00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619,50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533,00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1003,03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948,04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4184,57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extLst>
                  <a:ext uri="{0D108BD9-81ED-4DB2-BD59-A6C34878D82A}">
                    <a16:rowId xmlns:a16="http://schemas.microsoft.com/office/drawing/2014/main" val="4222061670"/>
                  </a:ext>
                </a:extLst>
              </a:tr>
              <a:tr h="19047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Masarykova univerzita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2453,30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1835,70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1525,42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2013,80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1008,00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8836,22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extLst>
                  <a:ext uri="{0D108BD9-81ED-4DB2-BD59-A6C34878D82A}">
                    <a16:rowId xmlns:a16="http://schemas.microsoft.com/office/drawing/2014/main" val="1312197052"/>
                  </a:ext>
                </a:extLst>
              </a:tr>
              <a:tr h="19047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Mendelova univerzita v Brně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2351,80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2833,25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4336,89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5932,60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2476,80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17931,34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extLst>
                  <a:ext uri="{0D108BD9-81ED-4DB2-BD59-A6C34878D82A}">
                    <a16:rowId xmlns:a16="http://schemas.microsoft.com/office/drawing/2014/main" val="370633300"/>
                  </a:ext>
                </a:extLst>
              </a:tr>
              <a:tr h="19047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Metropolitní univerzita Praha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0,00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0,00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0,00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0,00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extLst>
                  <a:ext uri="{0D108BD9-81ED-4DB2-BD59-A6C34878D82A}">
                    <a16:rowId xmlns:a16="http://schemas.microsoft.com/office/drawing/2014/main" val="384376647"/>
                  </a:ext>
                </a:extLst>
              </a:tr>
              <a:tr h="19047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Ostravská univerzita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5752,40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6033,68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6047,20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8292,90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7787,51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33913,69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extLst>
                  <a:ext uri="{0D108BD9-81ED-4DB2-BD59-A6C34878D82A}">
                    <a16:rowId xmlns:a16="http://schemas.microsoft.com/office/drawing/2014/main" val="70133021"/>
                  </a:ext>
                </a:extLst>
              </a:tr>
              <a:tr h="19047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Slezská univerzita v Opavě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4097,50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4357,00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3266,80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3902,00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3677,30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19300,60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extLst>
                  <a:ext uri="{0D108BD9-81ED-4DB2-BD59-A6C34878D82A}">
                    <a16:rowId xmlns:a16="http://schemas.microsoft.com/office/drawing/2014/main" val="563293893"/>
                  </a:ext>
                </a:extLst>
              </a:tr>
              <a:tr h="19047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Technická univerzita v Liberci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2074,44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1926,63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1158,50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2407,92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1297,00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8864,49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extLst>
                  <a:ext uri="{0D108BD9-81ED-4DB2-BD59-A6C34878D82A}">
                    <a16:rowId xmlns:a16="http://schemas.microsoft.com/office/drawing/2014/main" val="496904063"/>
                  </a:ext>
                </a:extLst>
              </a:tr>
              <a:tr h="19047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Univerzita Hradec Králové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4697,56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3296,28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3572,60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2429,50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2407,00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16402,94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extLst>
                  <a:ext uri="{0D108BD9-81ED-4DB2-BD59-A6C34878D82A}">
                    <a16:rowId xmlns:a16="http://schemas.microsoft.com/office/drawing/2014/main" val="2759776766"/>
                  </a:ext>
                </a:extLst>
              </a:tr>
              <a:tr h="19047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>
                          <a:effectLst/>
                        </a:rPr>
                        <a:t>Univerzita Jana Amose Komenského</a:t>
                      </a:r>
                      <a:endParaRPr lang="cs-CZ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20,00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60,00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0,00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80,00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extLst>
                  <a:ext uri="{0D108BD9-81ED-4DB2-BD59-A6C34878D82A}">
                    <a16:rowId xmlns:a16="http://schemas.microsoft.com/office/drawing/2014/main" val="2742269256"/>
                  </a:ext>
                </a:extLst>
              </a:tr>
              <a:tr h="19047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Univerzita Jana Evangelisty Purkyně v Ústí nad Labem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6149,90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8692,01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5873,10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7205,60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7052,28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34972,89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extLst>
                  <a:ext uri="{0D108BD9-81ED-4DB2-BD59-A6C34878D82A}">
                    <a16:rowId xmlns:a16="http://schemas.microsoft.com/office/drawing/2014/main" val="3311284446"/>
                  </a:ext>
                </a:extLst>
              </a:tr>
              <a:tr h="19047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Univerzita Karlova v Praze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4019,98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3088,04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3941,44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2841,00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2500,48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16390,94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extLst>
                  <a:ext uri="{0D108BD9-81ED-4DB2-BD59-A6C34878D82A}">
                    <a16:rowId xmlns:a16="http://schemas.microsoft.com/office/drawing/2014/main" val="2493930883"/>
                  </a:ext>
                </a:extLst>
              </a:tr>
              <a:tr h="19047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Univerzita Palackého v Olomouci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3492,00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4174,35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3254,00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2461,00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2447,00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15828,35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extLst>
                  <a:ext uri="{0D108BD9-81ED-4DB2-BD59-A6C34878D82A}">
                    <a16:rowId xmlns:a16="http://schemas.microsoft.com/office/drawing/2014/main" val="2721215189"/>
                  </a:ext>
                </a:extLst>
              </a:tr>
              <a:tr h="19047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Univerzita Pardubice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686,80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439,40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550,60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503,00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737,00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2916,80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extLst>
                  <a:ext uri="{0D108BD9-81ED-4DB2-BD59-A6C34878D82A}">
                    <a16:rowId xmlns:a16="http://schemas.microsoft.com/office/drawing/2014/main" val="466459323"/>
                  </a:ext>
                </a:extLst>
              </a:tr>
              <a:tr h="19047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u="none" strike="noStrike">
                          <a:effectLst/>
                        </a:rPr>
                        <a:t>Univerzita Tomáše Bati ve Zlíně</a:t>
                      </a:r>
                      <a:endParaRPr lang="es-E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8688,67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6830,17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6566,33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7006,04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5850,76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34941,97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extLst>
                  <a:ext uri="{0D108BD9-81ED-4DB2-BD59-A6C34878D82A}">
                    <a16:rowId xmlns:a16="http://schemas.microsoft.com/office/drawing/2014/main" val="2532639316"/>
                  </a:ext>
                </a:extLst>
              </a:tr>
              <a:tr h="19047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Vysoká škola báňská - Technická univerzita Ostrava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950,69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716,51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654,80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581,60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1066,20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3969,80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extLst>
                  <a:ext uri="{0D108BD9-81ED-4DB2-BD59-A6C34878D82A}">
                    <a16:rowId xmlns:a16="http://schemas.microsoft.com/office/drawing/2014/main" val="1325250926"/>
                  </a:ext>
                </a:extLst>
              </a:tr>
              <a:tr h="19047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Vysoká škola chemicko-technologická v Praze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39,40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59,90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45,60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59,20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110,40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314,50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extLst>
                  <a:ext uri="{0D108BD9-81ED-4DB2-BD59-A6C34878D82A}">
                    <a16:rowId xmlns:a16="http://schemas.microsoft.com/office/drawing/2014/main" val="2317235729"/>
                  </a:ext>
                </a:extLst>
              </a:tr>
              <a:tr h="19047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Vysoká škola ekonomická v Praze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71,25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67,00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85,30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56,00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108,00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387,55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extLst>
                  <a:ext uri="{0D108BD9-81ED-4DB2-BD59-A6C34878D82A}">
                    <a16:rowId xmlns:a16="http://schemas.microsoft.com/office/drawing/2014/main" val="747571408"/>
                  </a:ext>
                </a:extLst>
              </a:tr>
              <a:tr h="19047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Vysoká škola kreativní komunikace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154,00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0,00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0,00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0,00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154,00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extLst>
                  <a:ext uri="{0D108BD9-81ED-4DB2-BD59-A6C34878D82A}">
                    <a16:rowId xmlns:a16="http://schemas.microsoft.com/office/drawing/2014/main" val="2702160347"/>
                  </a:ext>
                </a:extLst>
              </a:tr>
              <a:tr h="19047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Vysoká škola umělecko-průmyslová v Praze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12300,02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10062,65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14989,20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14819,19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13326,15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65497,21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extLst>
                  <a:ext uri="{0D108BD9-81ED-4DB2-BD59-A6C34878D82A}">
                    <a16:rowId xmlns:a16="http://schemas.microsoft.com/office/drawing/2014/main" val="763084210"/>
                  </a:ext>
                </a:extLst>
              </a:tr>
              <a:tr h="19047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Vysoké učení technické v Brně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7305,67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9047,46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8742,57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13429,97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16987,22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55512,89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extLst>
                  <a:ext uri="{0D108BD9-81ED-4DB2-BD59-A6C34878D82A}">
                    <a16:rowId xmlns:a16="http://schemas.microsoft.com/office/drawing/2014/main" val="3647768261"/>
                  </a:ext>
                </a:extLst>
              </a:tr>
              <a:tr h="193635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Západočeská univerzita v Plzni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6128,95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7713,10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7011,11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9506,85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11904,35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42264,36</a:t>
                      </a:r>
                      <a:endParaRPr lang="cs-CZ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b"/>
                </a:tc>
                <a:extLst>
                  <a:ext uri="{0D108BD9-81ED-4DB2-BD59-A6C34878D82A}">
                    <a16:rowId xmlns:a16="http://schemas.microsoft.com/office/drawing/2014/main" val="193151273"/>
                  </a:ext>
                </a:extLst>
              </a:tr>
              <a:tr h="193635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u="none" strike="noStrike">
                          <a:effectLst/>
                        </a:rPr>
                        <a:t>CELKEM</a:t>
                      </a:r>
                      <a:endParaRPr lang="cs-CZ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>
                          <a:effectLst/>
                        </a:rPr>
                        <a:t>126793,43</a:t>
                      </a:r>
                      <a:endParaRPr lang="cs-CZ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>
                          <a:effectLst/>
                        </a:rPr>
                        <a:t>128008,26</a:t>
                      </a:r>
                      <a:endParaRPr lang="cs-CZ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>
                          <a:effectLst/>
                        </a:rPr>
                        <a:t>129445,70</a:t>
                      </a:r>
                      <a:endParaRPr lang="cs-CZ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>
                          <a:effectLst/>
                        </a:rPr>
                        <a:t>144525,25</a:t>
                      </a:r>
                      <a:endParaRPr lang="cs-CZ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>
                          <a:effectLst/>
                        </a:rPr>
                        <a:t>151004,63</a:t>
                      </a:r>
                      <a:endParaRPr lang="cs-CZ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u="none" strike="noStrike" dirty="0">
                          <a:effectLst/>
                        </a:rPr>
                        <a:t>679777,27</a:t>
                      </a:r>
                      <a:endParaRPr lang="cs-CZ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0" marR="8210" marT="8210" marB="0" anchor="ctr"/>
                </a:tc>
                <a:extLst>
                  <a:ext uri="{0D108BD9-81ED-4DB2-BD59-A6C34878D82A}">
                    <a16:rowId xmlns:a16="http://schemas.microsoft.com/office/drawing/2014/main" val="4243456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8702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4CE189-EA02-4FED-85D8-05D905401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Poměr řádných a starších sběrů za rok 2019 ve srovnání se sběry 2018</a:t>
            </a:r>
            <a:endParaRPr lang="cs-CZ" dirty="0"/>
          </a:p>
        </p:txBody>
      </p:sp>
      <p:pic>
        <p:nvPicPr>
          <p:cNvPr id="9" name="Zástupný symbol pro obsah 8">
            <a:extLst>
              <a:ext uri="{FF2B5EF4-FFF2-40B4-BE49-F238E27FC236}">
                <a16:creationId xmlns:a16="http://schemas.microsoft.com/office/drawing/2014/main" id="{F06CAB53-67E3-4DE8-8A77-FA0B59A1D6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17706" y="1825625"/>
            <a:ext cx="5956588" cy="4351338"/>
          </a:xfrm>
          <a:prstGeom prst="rect">
            <a:avLst/>
          </a:prstGeom>
        </p:spPr>
      </p:pic>
      <p:graphicFrame>
        <p:nvGraphicFramePr>
          <p:cNvPr id="10" name="Zástupný symbol pro obsah 6">
            <a:extLst>
              <a:ext uri="{FF2B5EF4-FFF2-40B4-BE49-F238E27FC236}">
                <a16:creationId xmlns:a16="http://schemas.microsoft.com/office/drawing/2014/main" id="{B5E3F1FC-0980-4F05-97BE-2C110563EC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6303877"/>
              </p:ext>
            </p:extLst>
          </p:nvPr>
        </p:nvGraphicFramePr>
        <p:xfrm>
          <a:off x="2220687" y="1690688"/>
          <a:ext cx="7658101" cy="502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2241">
                  <a:extLst>
                    <a:ext uri="{9D8B030D-6E8A-4147-A177-3AD203B41FA5}">
                      <a16:colId xmlns:a16="http://schemas.microsoft.com/office/drawing/2014/main" val="3380554401"/>
                    </a:ext>
                  </a:extLst>
                </a:gridCol>
                <a:gridCol w="2138922">
                  <a:extLst>
                    <a:ext uri="{9D8B030D-6E8A-4147-A177-3AD203B41FA5}">
                      <a16:colId xmlns:a16="http://schemas.microsoft.com/office/drawing/2014/main" val="2773154249"/>
                    </a:ext>
                  </a:extLst>
                </a:gridCol>
                <a:gridCol w="2979211">
                  <a:extLst>
                    <a:ext uri="{9D8B030D-6E8A-4147-A177-3AD203B41FA5}">
                      <a16:colId xmlns:a16="http://schemas.microsoft.com/office/drawing/2014/main" val="1845860938"/>
                    </a:ext>
                  </a:extLst>
                </a:gridCol>
                <a:gridCol w="1317727">
                  <a:extLst>
                    <a:ext uri="{9D8B030D-6E8A-4147-A177-3AD203B41FA5}">
                      <a16:colId xmlns:a16="http://schemas.microsoft.com/office/drawing/2014/main" val="1792680743"/>
                    </a:ext>
                  </a:extLst>
                </a:gridCol>
              </a:tblGrid>
              <a:tr h="30839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Sběr 2019 - ODE, ODE_STA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36339"/>
                  </a:ext>
                </a:extLst>
              </a:tr>
              <a:tr h="29371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 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řádný sběr - 2019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zapomenutý sběr - 2018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Celkem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5434812"/>
                  </a:ext>
                </a:extLst>
              </a:tr>
              <a:tr h="29371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A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200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32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232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2342089"/>
                  </a:ext>
                </a:extLst>
              </a:tr>
              <a:tr h="29371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B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2374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190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2564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2495963"/>
                  </a:ext>
                </a:extLst>
              </a:tr>
              <a:tr h="29371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C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3987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296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4283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11357224"/>
                  </a:ext>
                </a:extLst>
              </a:tr>
              <a:tr h="308398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D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598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60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658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98139737"/>
                  </a:ext>
                </a:extLst>
              </a:tr>
              <a:tr h="308398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Celkem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7159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578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7737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8770749"/>
                  </a:ext>
                </a:extLst>
              </a:tr>
              <a:tr h="293712"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78886249"/>
                  </a:ext>
                </a:extLst>
              </a:tr>
              <a:tr h="308398"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129831"/>
                  </a:ext>
                </a:extLst>
              </a:tr>
              <a:tr h="30839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Sběr 2018 - ODE, ODE_STA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40815"/>
                  </a:ext>
                </a:extLst>
              </a:tr>
              <a:tr h="29371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 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řádný sběr - 2018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zapomenutý sběr - 2017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Celkem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02812263"/>
                  </a:ext>
                </a:extLst>
              </a:tr>
              <a:tr h="29371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A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218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64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282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8870289"/>
                  </a:ext>
                </a:extLst>
              </a:tr>
              <a:tr h="29371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B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2424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316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2740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950040"/>
                  </a:ext>
                </a:extLst>
              </a:tr>
              <a:tr h="29371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C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4031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572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4603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1499945"/>
                  </a:ext>
                </a:extLst>
              </a:tr>
              <a:tr h="308398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D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384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39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423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13266132"/>
                  </a:ext>
                </a:extLst>
              </a:tr>
              <a:tr h="308398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Celkem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7057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991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8048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8951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824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9857" y="365125"/>
            <a:ext cx="10863943" cy="1039131"/>
          </a:xfrm>
        </p:spPr>
        <p:txBody>
          <a:bodyPr>
            <a:normAutofit/>
          </a:bodyPr>
          <a:lstStyle/>
          <a:p>
            <a:r>
              <a:rPr lang="cs-CZ" sz="2400" b="1" dirty="0"/>
              <a:t>Struktura výstupů A, B, C, D po segmentech - počty zadaných výstupů – sběr 2019</a:t>
            </a: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8309ADDB-9F35-4113-AB46-87D8D0D658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459110"/>
              </p:ext>
            </p:extLst>
          </p:nvPr>
        </p:nvGraphicFramePr>
        <p:xfrm>
          <a:off x="1404257" y="1094014"/>
          <a:ext cx="8703129" cy="55517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71480">
                  <a:extLst>
                    <a:ext uri="{9D8B030D-6E8A-4147-A177-3AD203B41FA5}">
                      <a16:colId xmlns:a16="http://schemas.microsoft.com/office/drawing/2014/main" val="3238276763"/>
                    </a:ext>
                  </a:extLst>
                </a:gridCol>
                <a:gridCol w="667085">
                  <a:extLst>
                    <a:ext uri="{9D8B030D-6E8A-4147-A177-3AD203B41FA5}">
                      <a16:colId xmlns:a16="http://schemas.microsoft.com/office/drawing/2014/main" val="651924169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3584480688"/>
                    </a:ext>
                  </a:extLst>
                </a:gridCol>
                <a:gridCol w="791194">
                  <a:extLst>
                    <a:ext uri="{9D8B030D-6E8A-4147-A177-3AD203B41FA5}">
                      <a16:colId xmlns:a16="http://schemas.microsoft.com/office/drawing/2014/main" val="1477810762"/>
                    </a:ext>
                  </a:extLst>
                </a:gridCol>
                <a:gridCol w="729139">
                  <a:extLst>
                    <a:ext uri="{9D8B030D-6E8A-4147-A177-3AD203B41FA5}">
                      <a16:colId xmlns:a16="http://schemas.microsoft.com/office/drawing/2014/main" val="1076174868"/>
                    </a:ext>
                  </a:extLst>
                </a:gridCol>
                <a:gridCol w="1654784">
                  <a:extLst>
                    <a:ext uri="{9D8B030D-6E8A-4147-A177-3AD203B41FA5}">
                      <a16:colId xmlns:a16="http://schemas.microsoft.com/office/drawing/2014/main" val="2594145413"/>
                    </a:ext>
                  </a:extLst>
                </a:gridCol>
              </a:tblGrid>
              <a:tr h="25365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A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B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C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D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Celkem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9660637"/>
                  </a:ext>
                </a:extLst>
              </a:tr>
              <a:tr h="25365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Architektura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34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511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712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1302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5093767"/>
                  </a:ext>
                </a:extLst>
              </a:tr>
              <a:tr h="25365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ARCH/Architektura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409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595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1056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11425918"/>
                  </a:ext>
                </a:extLst>
              </a:tr>
              <a:tr h="49776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ARCH/Urbanismus a územní plánování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52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116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2759559"/>
                  </a:ext>
                </a:extLst>
              </a:tr>
              <a:tr h="25365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ARCH/Krajinářská architektura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30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76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7363767"/>
                  </a:ext>
                </a:extLst>
              </a:tr>
              <a:tr h="49776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ARCH/Výstupy zadané před rokem 2020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54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3968352"/>
                  </a:ext>
                </a:extLst>
              </a:tr>
              <a:tr h="25365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Audiovize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30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95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404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35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564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4502802"/>
                  </a:ext>
                </a:extLst>
              </a:tr>
              <a:tr h="25365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Design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36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551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629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58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1274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9902177"/>
                  </a:ext>
                </a:extLst>
              </a:tr>
              <a:tr h="25365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DES/Grafický design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272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399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733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85195011"/>
                  </a:ext>
                </a:extLst>
              </a:tr>
              <a:tr h="25365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DES/Móda, textil, šperk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90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199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347716"/>
                  </a:ext>
                </a:extLst>
              </a:tr>
              <a:tr h="49776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DES/Produktový a průmyslový design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101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97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216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3653258"/>
                  </a:ext>
                </a:extLst>
              </a:tr>
              <a:tr h="25365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DES/Sklo, porcelán, keramika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88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33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126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2361691"/>
                  </a:ext>
                </a:extLst>
              </a:tr>
              <a:tr h="25365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Hudba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422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910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1478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50081929"/>
                  </a:ext>
                </a:extLst>
              </a:tr>
              <a:tr h="25365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Literatura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52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72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156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2916178"/>
                  </a:ext>
                </a:extLst>
              </a:tr>
              <a:tr h="25365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Scénická umění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146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312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148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624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7715291"/>
                  </a:ext>
                </a:extLst>
              </a:tr>
              <a:tr h="25365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Výtvarná umění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787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1244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266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2339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2780549"/>
                  </a:ext>
                </a:extLst>
              </a:tr>
              <a:tr h="25365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VYT/RES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91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117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66321868"/>
                  </a:ext>
                </a:extLst>
              </a:tr>
              <a:tr h="25365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VYT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37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766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1153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266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2222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4913984"/>
                  </a:ext>
                </a:extLst>
              </a:tr>
              <a:tr h="25365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Celkem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232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2564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4283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658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7737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2740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7792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5865" y="40631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latin typeface="+mn-lt"/>
              </a:rPr>
              <a:t>Počet </a:t>
            </a:r>
            <a:r>
              <a:rPr lang="cs-CZ" sz="2800" b="1" dirty="0" err="1">
                <a:latin typeface="+mn-lt"/>
              </a:rPr>
              <a:t>certifikátorů</a:t>
            </a:r>
            <a:r>
              <a:rPr lang="cs-CZ" sz="2800" b="1" dirty="0">
                <a:latin typeface="+mn-lt"/>
              </a:rPr>
              <a:t> v jednotlivých segmentech</a:t>
            </a:r>
            <a:endParaRPr lang="cs-CZ" sz="2800" dirty="0">
              <a:latin typeface="+mn-lt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721679"/>
              </p:ext>
            </p:extLst>
          </p:nvPr>
        </p:nvGraphicFramePr>
        <p:xfrm>
          <a:off x="1614615" y="2215977"/>
          <a:ext cx="8509688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2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9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1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7146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segment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řádní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náhradníci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579">
                <a:tc>
                  <a:txBody>
                    <a:bodyPr/>
                    <a:lstStyle/>
                    <a:p>
                      <a:r>
                        <a:rPr lang="cs-CZ" dirty="0"/>
                        <a:t>Architektura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579">
                <a:tc>
                  <a:txBody>
                    <a:bodyPr/>
                    <a:lstStyle/>
                    <a:p>
                      <a:r>
                        <a:rPr lang="cs-CZ" dirty="0"/>
                        <a:t>Audiovize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579">
                <a:tc>
                  <a:txBody>
                    <a:bodyPr/>
                    <a:lstStyle/>
                    <a:p>
                      <a:r>
                        <a:rPr lang="cs-CZ" dirty="0"/>
                        <a:t>Design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579">
                <a:tc>
                  <a:txBody>
                    <a:bodyPr/>
                    <a:lstStyle/>
                    <a:p>
                      <a:r>
                        <a:rPr lang="cs-CZ" dirty="0"/>
                        <a:t>Hudba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579">
                <a:tc>
                  <a:txBody>
                    <a:bodyPr/>
                    <a:lstStyle/>
                    <a:p>
                      <a:r>
                        <a:rPr lang="cs-CZ" dirty="0"/>
                        <a:t>Literatura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579">
                <a:tc>
                  <a:txBody>
                    <a:bodyPr/>
                    <a:lstStyle/>
                    <a:p>
                      <a:r>
                        <a:rPr lang="cs-CZ" dirty="0"/>
                        <a:t>Scénické umění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579">
                <a:tc>
                  <a:txBody>
                    <a:bodyPr/>
                    <a:lstStyle/>
                    <a:p>
                      <a:r>
                        <a:rPr lang="cs-CZ" dirty="0"/>
                        <a:t>Výtvarné umění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18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4815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Calibri Light" panose="020F03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Termíny zasedání Pracovní skupiny: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lnSpc>
                <a:spcPct val="115000"/>
              </a:lnSpc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19. listopadu 2019</a:t>
            </a:r>
          </a:p>
          <a:p>
            <a:pPr marL="285750" indent="-285750">
              <a:lnSpc>
                <a:spcPct val="115000"/>
              </a:lnSpc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13. února 2020</a:t>
            </a:r>
          </a:p>
          <a:p>
            <a:pPr marL="0" indent="0">
              <a:buNone/>
            </a:pPr>
            <a:r>
              <a:rPr lang="cs-CZ" dirty="0"/>
              <a:t>Další plánovaná jednání pracovní skupiny se neuskutečnila z důvodu probíhající epidemie.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5559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8A8CA4-99A7-4E37-8AB3-DFE01438B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Seminář pro vkladatele RUV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944822F-15A1-4521-BD3D-10901AFFE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28. 11. 2019 na MŠMT</a:t>
            </a:r>
          </a:p>
          <a:p>
            <a:r>
              <a:rPr lang="cs-CZ" dirty="0"/>
              <a:t>Představení RUV jako celku</a:t>
            </a:r>
          </a:p>
          <a:p>
            <a:r>
              <a:rPr lang="cs-CZ" dirty="0"/>
              <a:t>Prezentace jednotlivých segmentů – jak správně vkládat</a:t>
            </a:r>
          </a:p>
          <a:p>
            <a:r>
              <a:rPr lang="cs-CZ" dirty="0"/>
              <a:t>Prezentace modelu hodnocení výstupů tvůrčí umělecké činnosti uložených v RUV</a:t>
            </a:r>
          </a:p>
        </p:txBody>
      </p:sp>
    </p:spTree>
    <p:extLst>
      <p:ext uri="{BB962C8B-B14F-4D97-AF65-F5344CB8AC3E}">
        <p14:creationId xmlns:p14="http://schemas.microsoft.com/office/powerpoint/2010/main" val="2214523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465263" y="128998"/>
            <a:ext cx="7909396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s-CZ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Harmonogram sběru a certifikace RUV pro rok 2020/2021</a:t>
            </a:r>
            <a:endParaRPr lang="cs-CZ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s-CZ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(období 1.9.2020 – 30.6.2021)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934AA918-1127-4A90-A9DD-8B81DBA4C1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570867"/>
              </p:ext>
            </p:extLst>
          </p:nvPr>
        </p:nvGraphicFramePr>
        <p:xfrm>
          <a:off x="2516696" y="858429"/>
          <a:ext cx="6857963" cy="5718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8959">
                  <a:extLst>
                    <a:ext uri="{9D8B030D-6E8A-4147-A177-3AD203B41FA5}">
                      <a16:colId xmlns:a16="http://schemas.microsoft.com/office/drawing/2014/main" val="1930874222"/>
                    </a:ext>
                  </a:extLst>
                </a:gridCol>
                <a:gridCol w="822121">
                  <a:extLst>
                    <a:ext uri="{9D8B030D-6E8A-4147-A177-3AD203B41FA5}">
                      <a16:colId xmlns:a16="http://schemas.microsoft.com/office/drawing/2014/main" val="252141821"/>
                    </a:ext>
                  </a:extLst>
                </a:gridCol>
                <a:gridCol w="805343">
                  <a:extLst>
                    <a:ext uri="{9D8B030D-6E8A-4147-A177-3AD203B41FA5}">
                      <a16:colId xmlns:a16="http://schemas.microsoft.com/office/drawing/2014/main" val="1961340797"/>
                    </a:ext>
                  </a:extLst>
                </a:gridCol>
                <a:gridCol w="4131540">
                  <a:extLst>
                    <a:ext uri="{9D8B030D-6E8A-4147-A177-3AD203B41FA5}">
                      <a16:colId xmlns:a16="http://schemas.microsoft.com/office/drawing/2014/main" val="3951586420"/>
                    </a:ext>
                  </a:extLst>
                </a:gridCol>
              </a:tblGrid>
              <a:tr h="247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Od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Do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Počet dní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Akce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extLst>
                  <a:ext uri="{0D108BD9-81ED-4DB2-BD59-A6C34878D82A}">
                    <a16:rowId xmlns:a16="http://schemas.microsoft.com/office/drawing/2014/main" val="3706842141"/>
                  </a:ext>
                </a:extLst>
              </a:tr>
              <a:tr h="3907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01.08.2020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30.09.2020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60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Garanti zrevidují číselníky: Druh činnosti, KLM a XYZ, příp. ABCD 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extLst>
                  <a:ext uri="{0D108BD9-81ED-4DB2-BD59-A6C34878D82A}">
                    <a16:rowId xmlns:a16="http://schemas.microsoft.com/office/drawing/2014/main" val="1839595442"/>
                  </a:ext>
                </a:extLst>
              </a:tr>
              <a:tr h="79517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01.10.2020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15.10.2020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14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Schválení revidovaných číselníků certifikátory metodou většinové shody, tj. 2 certifikátoři v každém (pod)segmentu a aktualizace Manuálů jednotlivých segmentů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extLst>
                  <a:ext uri="{0D108BD9-81ED-4DB2-BD59-A6C34878D82A}">
                    <a16:rowId xmlns:a16="http://schemas.microsoft.com/office/drawing/2014/main" val="1573480674"/>
                  </a:ext>
                </a:extLst>
              </a:tr>
              <a:tr h="25350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16.10.2020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30.10.2020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14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Nastavení certifikovaných číselníků v aplikaci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extLst>
                  <a:ext uri="{0D108BD9-81ED-4DB2-BD59-A6C34878D82A}">
                    <a16:rowId xmlns:a16="http://schemas.microsoft.com/office/drawing/2014/main" val="3477224247"/>
                  </a:ext>
                </a:extLst>
              </a:tr>
              <a:tr h="3907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02.11.2020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30.11.2020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28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Odstávka Aplikace – provádění úprav a rozvoj Aplikace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extLst>
                  <a:ext uri="{0D108BD9-81ED-4DB2-BD59-A6C34878D82A}">
                    <a16:rowId xmlns:a16="http://schemas.microsoft.com/office/drawing/2014/main" val="433875253"/>
                  </a:ext>
                </a:extLst>
              </a:tr>
              <a:tr h="25350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01.12.2020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18.12.2020</a:t>
                      </a:r>
                      <a:endParaRPr lang="cs-CZ" sz="11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17</a:t>
                      </a:r>
                      <a:endParaRPr lang="cs-CZ" sz="11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Aktualizace manuálů segmentů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extLst>
                  <a:ext uri="{0D108BD9-81ED-4DB2-BD59-A6C34878D82A}">
                    <a16:rowId xmlns:a16="http://schemas.microsoft.com/office/drawing/2014/main" val="1253523858"/>
                  </a:ext>
                </a:extLst>
              </a:tr>
              <a:tr h="60596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01.01.2021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12.02.2021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42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Zadávání výstupů roku 2019 + žádosti o přehodnocení (v souladu s právy na roky nastavené dle termínu přistoupení fakulty).</a:t>
                      </a:r>
                      <a:endParaRPr lang="cs-CZ" sz="11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extLst>
                  <a:ext uri="{0D108BD9-81ED-4DB2-BD59-A6C34878D82A}">
                    <a16:rowId xmlns:a16="http://schemas.microsoft.com/office/drawing/2014/main" val="2900614314"/>
                  </a:ext>
                </a:extLst>
              </a:tr>
              <a:tr h="89951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15.02.2021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10.03.2021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23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Srovnávací hodnocení v jednotlivých segmentech a zadání kódu garanta + certifikace nových výskytů metodou většinové shody stejnými certifikátory jako na podzim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extLst>
                  <a:ext uri="{0D108BD9-81ED-4DB2-BD59-A6C34878D82A}">
                    <a16:rowId xmlns:a16="http://schemas.microsoft.com/office/drawing/2014/main" val="3596548304"/>
                  </a:ext>
                </a:extLst>
              </a:tr>
              <a:tr h="25350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12.03.2021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22.03.2021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Odeslání výstupů děkanem k certifikaci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extLst>
                  <a:ext uri="{0D108BD9-81ED-4DB2-BD59-A6C34878D82A}">
                    <a16:rowId xmlns:a16="http://schemas.microsoft.com/office/drawing/2014/main" val="3774853056"/>
                  </a:ext>
                </a:extLst>
              </a:tr>
              <a:tr h="25350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23.03.2021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16.04.2021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24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Příprava certifikace (MŠMT, Odbor 30)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extLst>
                  <a:ext uri="{0D108BD9-81ED-4DB2-BD59-A6C34878D82A}">
                    <a16:rowId xmlns:a16="http://schemas.microsoft.com/office/drawing/2014/main" val="1324334080"/>
                  </a:ext>
                </a:extLst>
              </a:tr>
              <a:tr h="3907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19.04.2021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26.05.2021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37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Proces certifikace (2 certifikátoři ke každému výstupu)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extLst>
                  <a:ext uri="{0D108BD9-81ED-4DB2-BD59-A6C34878D82A}">
                    <a16:rowId xmlns:a16="http://schemas.microsoft.com/office/drawing/2014/main" val="1568570277"/>
                  </a:ext>
                </a:extLst>
              </a:tr>
              <a:tr h="59298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28.05.2021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07.06.2021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Posouzení Garantem a Radou segmentu (povinnost vybrat z již zadaného kódu) u výstupů, kde nedošlo k většinové shodě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b"/>
                </a:tc>
                <a:extLst>
                  <a:ext uri="{0D108BD9-81ED-4DB2-BD59-A6C34878D82A}">
                    <a16:rowId xmlns:a16="http://schemas.microsoft.com/office/drawing/2014/main" val="3874578410"/>
                  </a:ext>
                </a:extLst>
              </a:tr>
              <a:tr h="3907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08.06.2021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28.06.2021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</a:t>
                      </a:r>
                      <a:endParaRPr lang="cs-CZ" sz="11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Zpracování bodů v aplikaci a schválení Radou RUV</a:t>
                      </a:r>
                      <a:endParaRPr lang="cs-CZ" sz="11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00" marR="24100" marT="0" marB="0" anchor="ctr"/>
                </a:tc>
                <a:extLst>
                  <a:ext uri="{0D108BD9-81ED-4DB2-BD59-A6C34878D82A}">
                    <a16:rowId xmlns:a16="http://schemas.microsoft.com/office/drawing/2014/main" val="466819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7668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1904</TotalTime>
  <Words>1229</Words>
  <Application>Microsoft Office PowerPoint</Application>
  <PresentationFormat>Širokoúhlá obrazovka</PresentationFormat>
  <Paragraphs>514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Segoe UI</vt:lpstr>
      <vt:lpstr>Times New Roman</vt:lpstr>
      <vt:lpstr>Verdana</vt:lpstr>
      <vt:lpstr>Motiv Office</vt:lpstr>
      <vt:lpstr>Zasedání Rady RUV  MŠMT  30. 7. 2020 </vt:lpstr>
      <vt:lpstr> Program zasedání Rady RUV</vt:lpstr>
      <vt:lpstr>Body za VŠ - 2019</vt:lpstr>
      <vt:lpstr>Poměr řádných a starších sběrů za rok 2019 ve srovnání se sběry 2018</vt:lpstr>
      <vt:lpstr>Struktura výstupů A, B, C, D po segmentech - počty zadaných výstupů – sběr 2019</vt:lpstr>
      <vt:lpstr>Počet certifikátorů v jednotlivých segmentech</vt:lpstr>
      <vt:lpstr>Termíny zasedání Pracovní skupiny:</vt:lpstr>
      <vt:lpstr>Seminář pro vkladatele RUV</vt:lpstr>
      <vt:lpstr>Prezentace aplikace PowerPoint</vt:lpstr>
      <vt:lpstr>Evaluace RUV</vt:lpstr>
      <vt:lpstr>Analýza výsledků tvůrčí umělecké činnosti a jejich hodnocení (data RUV za rok 2019) prezentace</vt:lpstr>
      <vt:lpstr>Harmonogram přípravy Metodiky RUV a Statutu Pracovní skupiny RUV</vt:lpstr>
      <vt:lpstr>Úpravy v připravovaném Statutu Rady RUV s ohledem na provázanost činnosti Rady RUV a Pracovní skupiny </vt:lpstr>
      <vt:lpstr>Podklady k přípravě Metodiky RUV </vt:lpstr>
      <vt:lpstr>Aplikace RUV </vt:lpstr>
      <vt:lpstr>Aplikace RUV</vt:lpstr>
      <vt:lpstr>Děkuji Vám za pozornost.</vt:lpstr>
    </vt:vector>
  </TitlesOfParts>
  <Company>MSMT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Zasedání Rady RUV  MŠMT  27. 6. 2017</dc:title>
  <dc:creator>Krejčová Adéla</dc:creator>
  <cp:lastModifiedBy>Marková Marcela</cp:lastModifiedBy>
  <cp:revision>143</cp:revision>
  <dcterms:created xsi:type="dcterms:W3CDTF">2017-06-21T09:19:24Z</dcterms:created>
  <dcterms:modified xsi:type="dcterms:W3CDTF">2020-07-29T14:19:35Z</dcterms:modified>
</cp:coreProperties>
</file>