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68" r:id="rId3"/>
    <p:sldId id="271" r:id="rId4"/>
    <p:sldId id="313" r:id="rId5"/>
    <p:sldId id="296" r:id="rId6"/>
    <p:sldId id="264" r:id="rId7"/>
    <p:sldId id="309" r:id="rId8"/>
    <p:sldId id="315" r:id="rId9"/>
    <p:sldId id="258" r:id="rId10"/>
    <p:sldId id="272" r:id="rId11"/>
    <p:sldId id="301" r:id="rId12"/>
    <p:sldId id="310" r:id="rId13"/>
    <p:sldId id="311" r:id="rId14"/>
    <p:sldId id="312" r:id="rId15"/>
    <p:sldId id="274" r:id="rId16"/>
    <p:sldId id="275" r:id="rId17"/>
    <p:sldId id="269" r:id="rId1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9E8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A111915-BE36-4E01-A7E5-04B1672EAD32}" styleName="Světlý styl 2 – zvýraznění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BDBED569-4797-4DF1-A0F4-6AAB3CD982D8}" styleName="Světlý styl 3 – zvýraznění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22838BEF-8BB2-4498-84A7-C5851F593DF1}" styleName="Střední styl 4 – zvýraznění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69CF1AB2-1976-4502-BF36-3FF5EA218861}" styleName="Střední styl 4 – zvýraznění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3C2FFA5D-87B4-456A-9821-1D502468CF0F}" styleName="Styl s motivem 1 – zvýraznění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Styl s motivem 1 – zvýraznění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Styl s motivem 1 – zvýraznění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Styl s motivem 1 – zvýraznění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898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534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5A3510-CE1B-4665-9D86-821EBB0F8E9C}" type="datetimeFigureOut">
              <a:rPr lang="cs-CZ" smtClean="0"/>
              <a:t>29.07.2020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445569-CA0C-40EF-80FD-A9F099B78E7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64294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445569-CA0C-40EF-80FD-A9F099B78E74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43941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5CC4C-52BC-4F19-B107-FC50A0BC0731}" type="datetimeFigureOut">
              <a:rPr lang="cs-CZ" smtClean="0"/>
              <a:t>29.07.2020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0589C-847D-45D7-8F9C-D49AEB62353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29655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5CC4C-52BC-4F19-B107-FC50A0BC0731}" type="datetimeFigureOut">
              <a:rPr lang="cs-CZ" smtClean="0"/>
              <a:t>29.07.2020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0589C-847D-45D7-8F9C-D49AEB62353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18349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5CC4C-52BC-4F19-B107-FC50A0BC0731}" type="datetimeFigureOut">
              <a:rPr lang="cs-CZ" smtClean="0"/>
              <a:t>29.07.2020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0589C-847D-45D7-8F9C-D49AEB62353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48179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5CC4C-52BC-4F19-B107-FC50A0BC0731}" type="datetimeFigureOut">
              <a:rPr lang="cs-CZ" smtClean="0"/>
              <a:t>29.07.2020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0589C-847D-45D7-8F9C-D49AEB62353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2825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5CC4C-52BC-4F19-B107-FC50A0BC0731}" type="datetimeFigureOut">
              <a:rPr lang="cs-CZ" smtClean="0"/>
              <a:t>29.07.2020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0589C-847D-45D7-8F9C-D49AEB62353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05955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5CC4C-52BC-4F19-B107-FC50A0BC0731}" type="datetimeFigureOut">
              <a:rPr lang="cs-CZ" smtClean="0"/>
              <a:t>29.07.2020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0589C-847D-45D7-8F9C-D49AEB62353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68651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5CC4C-52BC-4F19-B107-FC50A0BC0731}" type="datetimeFigureOut">
              <a:rPr lang="cs-CZ" smtClean="0"/>
              <a:t>29.07.2020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0589C-847D-45D7-8F9C-D49AEB62353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44332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5CC4C-52BC-4F19-B107-FC50A0BC0731}" type="datetimeFigureOut">
              <a:rPr lang="cs-CZ" smtClean="0"/>
              <a:t>29.07.2020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0589C-847D-45D7-8F9C-D49AEB62353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62387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5CC4C-52BC-4F19-B107-FC50A0BC0731}" type="datetimeFigureOut">
              <a:rPr lang="cs-CZ" smtClean="0"/>
              <a:t>29.07.2020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0589C-847D-45D7-8F9C-D49AEB62353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06784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5CC4C-52BC-4F19-B107-FC50A0BC0731}" type="datetimeFigureOut">
              <a:rPr lang="cs-CZ" smtClean="0"/>
              <a:t>29.07.2020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0589C-847D-45D7-8F9C-D49AEB62353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49879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5CC4C-52BC-4F19-B107-FC50A0BC0731}" type="datetimeFigureOut">
              <a:rPr lang="cs-CZ" smtClean="0"/>
              <a:t>29.07.2020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0589C-847D-45D7-8F9C-D49AEB62353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71539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E5CC4C-52BC-4F19-B107-FC50A0BC0731}" type="datetimeFigureOut">
              <a:rPr lang="cs-CZ" smtClean="0"/>
              <a:t>29.07.2020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A0589C-847D-45D7-8F9C-D49AEB62353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34947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3861529"/>
          </a:xfrm>
        </p:spPr>
        <p:txBody>
          <a:bodyPr>
            <a:normAutofit/>
          </a:bodyPr>
          <a:lstStyle/>
          <a:p>
            <a:r>
              <a:rPr lang="cs-CZ" b="1" dirty="0">
                <a:latin typeface="+mn-lt"/>
              </a:rPr>
              <a:t>Zasedání Rady RUV</a:t>
            </a:r>
            <a:br>
              <a:rPr lang="cs-CZ" b="1" dirty="0">
                <a:latin typeface="+mn-lt"/>
              </a:rPr>
            </a:br>
            <a:r>
              <a:rPr lang="cs-CZ" b="1" dirty="0">
                <a:latin typeface="+mn-lt"/>
              </a:rPr>
              <a:t> MŠMT</a:t>
            </a:r>
            <a:br>
              <a:rPr lang="cs-CZ" b="1" dirty="0">
                <a:latin typeface="+mn-lt"/>
              </a:rPr>
            </a:br>
            <a:r>
              <a:rPr lang="cs-CZ" b="1" dirty="0">
                <a:latin typeface="+mn-lt"/>
              </a:rPr>
              <a:t> 30. 7. 2020</a:t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335267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Evaluace RUV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96286" y="1837189"/>
            <a:ext cx="11038514" cy="443502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cs-CZ" b="1" dirty="0"/>
          </a:p>
          <a:p>
            <a:pPr marL="0" indent="0" algn="ctr">
              <a:buNone/>
            </a:pPr>
            <a:endParaRPr lang="cs-CZ" b="1" dirty="0"/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C9D9DCAD-4984-4D01-BA64-AF1297B3CA97}"/>
              </a:ext>
            </a:extLst>
          </p:cNvPr>
          <p:cNvSpPr/>
          <p:nvPr/>
        </p:nvSpPr>
        <p:spPr>
          <a:xfrm>
            <a:off x="2541814" y="2469021"/>
            <a:ext cx="710837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800" dirty="0"/>
              <a:t>Prezentace evaluace RUV – Mgr. Petr Bilík, Ph.D.</a:t>
            </a:r>
          </a:p>
        </p:txBody>
      </p:sp>
    </p:spTree>
    <p:extLst>
      <p:ext uri="{BB962C8B-B14F-4D97-AF65-F5344CB8AC3E}">
        <p14:creationId xmlns:p14="http://schemas.microsoft.com/office/powerpoint/2010/main" val="22450166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Analýza výsledků tvůrčí umělecké činnosti a jejich hodnocení (data RUV za rok 2019) prezentace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b="1" dirty="0"/>
          </a:p>
          <a:p>
            <a:pPr fontAlgn="base"/>
            <a:r>
              <a:rPr lang="cs-CZ" dirty="0"/>
              <a:t>Prezentace – doc. RNDr. Jana Talašová, CSc.</a:t>
            </a:r>
          </a:p>
          <a:p>
            <a:pPr marL="0" indent="0">
              <a:lnSpc>
                <a:spcPct val="115000"/>
              </a:lnSpc>
              <a:buNone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Podklady byly rozeslány současně s pozvánkou na jednání Rady RUV.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349587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8877300" cy="1316718"/>
          </a:xfrm>
        </p:spPr>
        <p:txBody>
          <a:bodyPr>
            <a:normAutofit/>
          </a:bodyPr>
          <a:lstStyle/>
          <a:p>
            <a:r>
              <a:rPr lang="cs-CZ" b="1" dirty="0"/>
              <a:t>Harmonogram přípravy Metodiky RUV a Statutu Pracovní skupiny RUV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b="1" dirty="0"/>
          </a:p>
          <a:p>
            <a:pPr marL="0" indent="0">
              <a:lnSpc>
                <a:spcPct val="115000"/>
              </a:lnSpc>
              <a:buNone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Podklady byly rozeslány současně s pozvánkou na jednání Rady RUV.</a:t>
            </a:r>
          </a:p>
          <a:p>
            <a:pPr marL="0" indent="0">
              <a:lnSpc>
                <a:spcPct val="115000"/>
              </a:lnSpc>
              <a:buNone/>
            </a:pP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Segoe UI" panose="020B0502040204020203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125216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8844643" cy="1692275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Úpravy v připravovaném Statutu Rady RUV s ohledem na provázanost činnosti Rady RUV a Pracovní skupiny 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2367643"/>
            <a:ext cx="10515600" cy="380932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b="1" dirty="0"/>
          </a:p>
          <a:p>
            <a:pPr marL="0" indent="0">
              <a:lnSpc>
                <a:spcPct val="115000"/>
              </a:lnSpc>
              <a:buNone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Podklady byly rozeslány současně s pozvánkou na jednání Rady RUV a v příloze rovněž současně s touto prezentací.</a:t>
            </a:r>
          </a:p>
          <a:p>
            <a:pPr marL="0" indent="0">
              <a:lnSpc>
                <a:spcPct val="115000"/>
              </a:lnSpc>
              <a:buNone/>
            </a:pP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Segoe UI" panose="020B0502040204020203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619779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692275"/>
          </a:xfrm>
        </p:spPr>
        <p:txBody>
          <a:bodyPr>
            <a:normAutofit/>
          </a:bodyPr>
          <a:lstStyle/>
          <a:p>
            <a:r>
              <a:rPr lang="cs-CZ" b="1" dirty="0"/>
              <a:t>Podklady k přípravě Metodiky RUV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b="1" dirty="0"/>
          </a:p>
          <a:p>
            <a:pPr marL="0" indent="0">
              <a:lnSpc>
                <a:spcPct val="115000"/>
              </a:lnSpc>
              <a:buNone/>
            </a:pP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Segoe UI" panose="020B0502040204020203" pitchFamily="34" charset="0"/>
            </a:endParaRPr>
          </a:p>
          <a:p>
            <a:pPr marL="0" indent="0">
              <a:lnSpc>
                <a:spcPct val="115000"/>
              </a:lnSpc>
              <a:buNone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Podklady byly rozeslány současně s pozvánkou na jednání Rady RUV.</a:t>
            </a:r>
          </a:p>
          <a:p>
            <a:pPr marL="0" indent="0">
              <a:lnSpc>
                <a:spcPct val="115000"/>
              </a:lnSpc>
              <a:buNone/>
            </a:pP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Segoe UI" panose="020B0502040204020203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69377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Aplikace RUV 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Provedené úpravy Aplikace</a:t>
            </a:r>
          </a:p>
          <a:p>
            <a:pPr lvl="1"/>
            <a:r>
              <a:rPr lang="cs-CZ" dirty="0"/>
              <a:t>Zavedení </a:t>
            </a:r>
            <a:r>
              <a:rPr lang="cs-CZ" b="1" dirty="0" err="1"/>
              <a:t>podsegmentů</a:t>
            </a:r>
            <a:r>
              <a:rPr lang="cs-CZ" b="1" dirty="0"/>
              <a:t> v Architektuře </a:t>
            </a:r>
            <a:r>
              <a:rPr lang="cs-CZ" dirty="0"/>
              <a:t>(nasazeno a otestováno během letošního sběru).</a:t>
            </a:r>
          </a:p>
          <a:p>
            <a:pPr lvl="1"/>
            <a:r>
              <a:rPr lang="cs-CZ" dirty="0"/>
              <a:t>Zajištěna </a:t>
            </a:r>
            <a:r>
              <a:rPr lang="cs-CZ" b="1" dirty="0"/>
              <a:t>vývojová verze Aplikace</a:t>
            </a:r>
            <a:r>
              <a:rPr lang="cs-CZ" dirty="0"/>
              <a:t> – testování nových funkcí bude probíhat primárně v této vývojové verzi. Tím se minimalizuje nutnost vypínání ostré verze pro testování nových funkcí.</a:t>
            </a:r>
          </a:p>
          <a:p>
            <a:pPr lvl="1"/>
            <a:r>
              <a:rPr lang="cs-CZ" b="1" dirty="0"/>
              <a:t>Další úpravy</a:t>
            </a:r>
            <a:r>
              <a:rPr lang="cs-CZ" dirty="0"/>
              <a:t> – omezení vkládání výstup na poslední 2 roky, úpravy formuláře pro vkládání výstupů (např. navýšení limitů pro citace), úpravy registračního formuláře, oprava funkce pro obnovení hesla, úprava formuláře pro žádost o novou roli (nasazení je plánované po zveřejnění bodů v ostré verzi).</a:t>
            </a:r>
          </a:p>
        </p:txBody>
      </p:sp>
    </p:spTree>
    <p:extLst>
      <p:ext uri="{BB962C8B-B14F-4D97-AF65-F5344CB8AC3E}">
        <p14:creationId xmlns:p14="http://schemas.microsoft.com/office/powerpoint/2010/main" val="32586528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Aplikace RUV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b="1" dirty="0"/>
          </a:p>
          <a:p>
            <a:r>
              <a:rPr lang="cs-CZ" dirty="0"/>
              <a:t>Další plánované úpravy Aplikace</a:t>
            </a:r>
          </a:p>
          <a:p>
            <a:pPr lvl="1"/>
            <a:r>
              <a:rPr lang="cs-CZ" dirty="0"/>
              <a:t>Opravy a důkladné testování procesu pro výpočet bodů</a:t>
            </a:r>
          </a:p>
          <a:p>
            <a:pPr lvl="1"/>
            <a:r>
              <a:rPr lang="cs-CZ" dirty="0"/>
              <a:t>Další úpravy vkládání výstupů (např. samostatné kolonky pro studijní program a předmět, které se momentálně zadávají do anotace).</a:t>
            </a:r>
          </a:p>
          <a:p>
            <a:pPr lvl="1"/>
            <a:r>
              <a:rPr lang="cs-CZ" dirty="0"/>
              <a:t>Druhá fáze úprav pro nové </a:t>
            </a:r>
            <a:r>
              <a:rPr lang="cs-CZ" dirty="0" err="1"/>
              <a:t>podsegmenty</a:t>
            </a:r>
            <a:r>
              <a:rPr lang="cs-CZ" dirty="0"/>
              <a:t> - možnost mít číselníky druhů činností, ABCD a KLM zvlášť pro jednotlivé </a:t>
            </a:r>
            <a:r>
              <a:rPr lang="cs-CZ" dirty="0" err="1"/>
              <a:t>podsegmenty</a:t>
            </a:r>
            <a:endParaRPr lang="cs-CZ" dirty="0"/>
          </a:p>
          <a:p>
            <a:pPr lvl="1"/>
            <a:r>
              <a:rPr lang="cs-CZ" dirty="0"/>
              <a:t>Hromadné mazání institucí uvedení a ocenění</a:t>
            </a:r>
          </a:p>
          <a:p>
            <a:pPr lvl="1"/>
            <a:r>
              <a:rPr lang="cs-CZ" dirty="0"/>
              <a:t>Opravy sestav pro analýzu dat</a:t>
            </a:r>
          </a:p>
          <a:p>
            <a:pPr lvl="1"/>
            <a:r>
              <a:rPr lang="cs-CZ" dirty="0"/>
              <a:t>Změna výchozího kódu u nových institucí uvedení a ocenění</a:t>
            </a:r>
          </a:p>
        </p:txBody>
      </p:sp>
    </p:spTree>
    <p:extLst>
      <p:ext uri="{BB962C8B-B14F-4D97-AF65-F5344CB8AC3E}">
        <p14:creationId xmlns:p14="http://schemas.microsoft.com/office/powerpoint/2010/main" val="13409772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1676400" y="244192"/>
            <a:ext cx="10515600" cy="2852737"/>
          </a:xfrm>
        </p:spPr>
        <p:txBody>
          <a:bodyPr/>
          <a:lstStyle/>
          <a:p>
            <a:r>
              <a:rPr lang="cs-CZ" dirty="0">
                <a:latin typeface="+mn-lt"/>
              </a:rPr>
              <a:t>Děkuji Vám za pozornost.</a:t>
            </a:r>
          </a:p>
        </p:txBody>
      </p:sp>
    </p:spTree>
    <p:extLst>
      <p:ext uri="{BB962C8B-B14F-4D97-AF65-F5344CB8AC3E}">
        <p14:creationId xmlns:p14="http://schemas.microsoft.com/office/powerpoint/2010/main" val="24378375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br>
              <a:rPr lang="cs-CZ" b="1" dirty="0"/>
            </a:br>
            <a:r>
              <a:rPr lang="cs-CZ" b="1" dirty="0"/>
              <a:t>Program zasedání Rady RUV</a:t>
            </a:r>
          </a:p>
        </p:txBody>
      </p:sp>
      <p:sp>
        <p:nvSpPr>
          <p:cNvPr id="5" name="Podnadpis 4"/>
          <p:cNvSpPr>
            <a:spLocks noGrp="1"/>
          </p:cNvSpPr>
          <p:nvPr>
            <p:ph idx="1"/>
          </p:nvPr>
        </p:nvSpPr>
        <p:spPr>
          <a:xfrm>
            <a:off x="838199" y="1825625"/>
            <a:ext cx="10738757" cy="4351338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1) Projednání a schválení bodů RUV za sběry výstupů za rok 2019 </a:t>
            </a:r>
          </a:p>
          <a:p>
            <a:r>
              <a:rPr lang="cs-CZ" dirty="0"/>
              <a:t>2) Projednání a schválení harmonogramu RUV na období září 2020/červen      2021</a:t>
            </a:r>
          </a:p>
          <a:p>
            <a:r>
              <a:rPr lang="cs-CZ" dirty="0"/>
              <a:t>3) Prezentace evaluace RUV – Mgr. Petr Bilík, Ph.D.</a:t>
            </a:r>
          </a:p>
          <a:p>
            <a:r>
              <a:rPr lang="cs-CZ" dirty="0"/>
              <a:t>4) Projednání přípravy Analýzy sběrů výstupů RUV za rok 2019</a:t>
            </a:r>
          </a:p>
          <a:p>
            <a:r>
              <a:rPr lang="cs-CZ" dirty="0"/>
              <a:t>5) Projednání Harmonogramu přípravy Metodiky RUV a Statutu Pracovní skupiny RUV</a:t>
            </a:r>
          </a:p>
          <a:p>
            <a:r>
              <a:rPr lang="cs-CZ" dirty="0"/>
              <a:t>6) Projednání úprav v připravovaném Statutu Rady RUV s ohledem na provázanost činnosti Rady RUV a Pracovní skupiny </a:t>
            </a:r>
          </a:p>
          <a:p>
            <a:r>
              <a:rPr lang="cs-CZ" dirty="0"/>
              <a:t>7) Projednání podkladů k přípravě Metodiky RUV </a:t>
            </a:r>
          </a:p>
          <a:p>
            <a:r>
              <a:rPr lang="cs-CZ" dirty="0"/>
              <a:t>8) Různé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459799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816746"/>
          </a:xfrm>
        </p:spPr>
        <p:txBody>
          <a:bodyPr>
            <a:normAutofit/>
          </a:bodyPr>
          <a:lstStyle/>
          <a:p>
            <a:pPr algn="ctr"/>
            <a:r>
              <a:rPr lang="cs-CZ" sz="2000" b="1" dirty="0">
                <a:solidFill>
                  <a:srgbClr val="333333"/>
                </a:solidFill>
              </a:rPr>
              <a:t>Body za VŠ - 2019</a:t>
            </a:r>
            <a:endParaRPr lang="cs-CZ" sz="2000" b="1" dirty="0"/>
          </a:p>
        </p:txBody>
      </p:sp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id="{6C4534F2-7E0D-43C0-A884-17FEA28CAA3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6483786"/>
              </p:ext>
            </p:extLst>
          </p:nvPr>
        </p:nvGraphicFramePr>
        <p:xfrm>
          <a:off x="587228" y="645953"/>
          <a:ext cx="11299974" cy="591423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713852">
                  <a:extLst>
                    <a:ext uri="{9D8B030D-6E8A-4147-A177-3AD203B41FA5}">
                      <a16:colId xmlns:a16="http://schemas.microsoft.com/office/drawing/2014/main" val="1042162813"/>
                    </a:ext>
                  </a:extLst>
                </a:gridCol>
                <a:gridCol w="1097687">
                  <a:extLst>
                    <a:ext uri="{9D8B030D-6E8A-4147-A177-3AD203B41FA5}">
                      <a16:colId xmlns:a16="http://schemas.microsoft.com/office/drawing/2014/main" val="2589212257"/>
                    </a:ext>
                  </a:extLst>
                </a:gridCol>
                <a:gridCol w="1097687">
                  <a:extLst>
                    <a:ext uri="{9D8B030D-6E8A-4147-A177-3AD203B41FA5}">
                      <a16:colId xmlns:a16="http://schemas.microsoft.com/office/drawing/2014/main" val="2463836624"/>
                    </a:ext>
                  </a:extLst>
                </a:gridCol>
                <a:gridCol w="1097687">
                  <a:extLst>
                    <a:ext uri="{9D8B030D-6E8A-4147-A177-3AD203B41FA5}">
                      <a16:colId xmlns:a16="http://schemas.microsoft.com/office/drawing/2014/main" val="3790301969"/>
                    </a:ext>
                  </a:extLst>
                </a:gridCol>
                <a:gridCol w="1097687">
                  <a:extLst>
                    <a:ext uri="{9D8B030D-6E8A-4147-A177-3AD203B41FA5}">
                      <a16:colId xmlns:a16="http://schemas.microsoft.com/office/drawing/2014/main" val="3778074579"/>
                    </a:ext>
                  </a:extLst>
                </a:gridCol>
                <a:gridCol w="1097687">
                  <a:extLst>
                    <a:ext uri="{9D8B030D-6E8A-4147-A177-3AD203B41FA5}">
                      <a16:colId xmlns:a16="http://schemas.microsoft.com/office/drawing/2014/main" val="4135947965"/>
                    </a:ext>
                  </a:extLst>
                </a:gridCol>
                <a:gridCol w="1097687">
                  <a:extLst>
                    <a:ext uri="{9D8B030D-6E8A-4147-A177-3AD203B41FA5}">
                      <a16:colId xmlns:a16="http://schemas.microsoft.com/office/drawing/2014/main" val="51374176"/>
                    </a:ext>
                  </a:extLst>
                </a:gridCol>
              </a:tblGrid>
              <a:tr h="193635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u="none" strike="noStrike">
                          <a:effectLst/>
                        </a:rPr>
                        <a:t>Název</a:t>
                      </a:r>
                      <a:endParaRPr lang="cs-CZ" sz="9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0" marR="8210" marT="82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u="none" strike="noStrike">
                          <a:effectLst/>
                        </a:rPr>
                        <a:t>2015</a:t>
                      </a:r>
                      <a:endParaRPr lang="cs-CZ" sz="9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0" marR="8210" marT="82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u="none" strike="noStrike">
                          <a:effectLst/>
                        </a:rPr>
                        <a:t>2016</a:t>
                      </a:r>
                      <a:endParaRPr lang="cs-CZ" sz="9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0" marR="8210" marT="82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u="none" strike="noStrike">
                          <a:effectLst/>
                        </a:rPr>
                        <a:t>2017</a:t>
                      </a:r>
                      <a:endParaRPr lang="cs-CZ" sz="9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0" marR="8210" marT="82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u="none" strike="noStrike">
                          <a:effectLst/>
                        </a:rPr>
                        <a:t>2018</a:t>
                      </a:r>
                      <a:endParaRPr lang="cs-CZ" sz="9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0" marR="8210" marT="82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u="none" strike="noStrike">
                          <a:effectLst/>
                        </a:rPr>
                        <a:t>2019</a:t>
                      </a:r>
                      <a:endParaRPr lang="cs-CZ" sz="9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0" marR="8210" marT="82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u="none" strike="noStrike">
                          <a:effectLst/>
                        </a:rPr>
                        <a:t>Celkem</a:t>
                      </a:r>
                      <a:endParaRPr lang="cs-CZ" sz="9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0" marR="8210" marT="8210" marB="0" anchor="ctr"/>
                </a:tc>
                <a:extLst>
                  <a:ext uri="{0D108BD9-81ED-4DB2-BD59-A6C34878D82A}">
                    <a16:rowId xmlns:a16="http://schemas.microsoft.com/office/drawing/2014/main" val="3689060301"/>
                  </a:ext>
                </a:extLst>
              </a:tr>
              <a:tr h="190476"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u="none" strike="noStrike">
                          <a:effectLst/>
                        </a:rPr>
                        <a:t>Akademie múzických umění v Praze</a:t>
                      </a:r>
                      <a:endParaRPr lang="cs-CZ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0" marR="8210" marT="82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>
                          <a:effectLst/>
                        </a:rPr>
                        <a:t>22572,72</a:t>
                      </a:r>
                      <a:endParaRPr lang="cs-CZ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0" marR="8210" marT="82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>
                          <a:effectLst/>
                        </a:rPr>
                        <a:t>25755,95</a:t>
                      </a:r>
                      <a:endParaRPr lang="cs-CZ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0" marR="8210" marT="82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>
                          <a:effectLst/>
                        </a:rPr>
                        <a:t>23040,61</a:t>
                      </a:r>
                      <a:endParaRPr lang="cs-CZ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0" marR="8210" marT="82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>
                          <a:effectLst/>
                        </a:rPr>
                        <a:t>22959,05</a:t>
                      </a:r>
                      <a:endParaRPr lang="cs-CZ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0" marR="8210" marT="82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>
                          <a:effectLst/>
                        </a:rPr>
                        <a:t>26762,52</a:t>
                      </a:r>
                      <a:endParaRPr lang="cs-CZ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0" marR="8210" marT="82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>
                          <a:effectLst/>
                        </a:rPr>
                        <a:t>121090,85</a:t>
                      </a:r>
                      <a:endParaRPr lang="cs-CZ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0" marR="8210" marT="8210" marB="0" anchor="b"/>
                </a:tc>
                <a:extLst>
                  <a:ext uri="{0D108BD9-81ED-4DB2-BD59-A6C34878D82A}">
                    <a16:rowId xmlns:a16="http://schemas.microsoft.com/office/drawing/2014/main" val="1992161862"/>
                  </a:ext>
                </a:extLst>
              </a:tr>
              <a:tr h="190476"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u="none" strike="noStrike">
                          <a:effectLst/>
                        </a:rPr>
                        <a:t>Akademie výtvarných umění v Praze</a:t>
                      </a:r>
                      <a:endParaRPr lang="cs-CZ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0" marR="8210" marT="82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>
                          <a:effectLst/>
                        </a:rPr>
                        <a:t>7771,52</a:t>
                      </a:r>
                      <a:endParaRPr lang="cs-CZ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0" marR="8210" marT="82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>
                          <a:effectLst/>
                        </a:rPr>
                        <a:t>7112,44</a:t>
                      </a:r>
                      <a:endParaRPr lang="cs-CZ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0" marR="8210" marT="82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>
                          <a:effectLst/>
                        </a:rPr>
                        <a:t>7258,83</a:t>
                      </a:r>
                      <a:endParaRPr lang="cs-CZ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0" marR="8210" marT="82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>
                          <a:effectLst/>
                        </a:rPr>
                        <a:t>9296,57</a:t>
                      </a:r>
                      <a:endParaRPr lang="cs-CZ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0" marR="8210" marT="82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>
                          <a:effectLst/>
                        </a:rPr>
                        <a:t>9968,02</a:t>
                      </a:r>
                      <a:endParaRPr lang="cs-CZ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0" marR="8210" marT="82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>
                          <a:effectLst/>
                        </a:rPr>
                        <a:t>41407,38</a:t>
                      </a:r>
                      <a:endParaRPr lang="cs-CZ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0" marR="8210" marT="8210" marB="0" anchor="b"/>
                </a:tc>
                <a:extLst>
                  <a:ext uri="{0D108BD9-81ED-4DB2-BD59-A6C34878D82A}">
                    <a16:rowId xmlns:a16="http://schemas.microsoft.com/office/drawing/2014/main" val="306153679"/>
                  </a:ext>
                </a:extLst>
              </a:tr>
              <a:tr h="190476"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u="none" strike="noStrike">
                          <a:effectLst/>
                        </a:rPr>
                        <a:t>Archip s.r.o.</a:t>
                      </a:r>
                      <a:endParaRPr lang="cs-CZ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0" marR="8210" marT="821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u="none" strike="noStrike">
                          <a:effectLst/>
                        </a:rPr>
                        <a:t> </a:t>
                      </a:r>
                      <a:endParaRPr lang="cs-CZ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0" marR="8210" marT="82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>
                          <a:effectLst/>
                        </a:rPr>
                        <a:t>43,00</a:t>
                      </a:r>
                      <a:endParaRPr lang="cs-CZ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0" marR="8210" marT="82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>
                          <a:effectLst/>
                        </a:rPr>
                        <a:t>170,87</a:t>
                      </a:r>
                      <a:endParaRPr lang="cs-CZ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0" marR="8210" marT="82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>
                          <a:effectLst/>
                        </a:rPr>
                        <a:t>340,46</a:t>
                      </a:r>
                      <a:endParaRPr lang="cs-CZ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0" marR="8210" marT="82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>
                          <a:effectLst/>
                        </a:rPr>
                        <a:t>201,15</a:t>
                      </a:r>
                      <a:endParaRPr lang="cs-CZ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0" marR="8210" marT="82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>
                          <a:effectLst/>
                        </a:rPr>
                        <a:t>755,48</a:t>
                      </a:r>
                      <a:endParaRPr lang="cs-CZ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0" marR="8210" marT="8210" marB="0" anchor="b"/>
                </a:tc>
                <a:extLst>
                  <a:ext uri="{0D108BD9-81ED-4DB2-BD59-A6C34878D82A}">
                    <a16:rowId xmlns:a16="http://schemas.microsoft.com/office/drawing/2014/main" val="2188912882"/>
                  </a:ext>
                </a:extLst>
              </a:tr>
              <a:tr h="190476"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u="none" strike="noStrike">
                          <a:effectLst/>
                        </a:rPr>
                        <a:t>ART &amp; DESIGN INSTITUT, s.r.o.</a:t>
                      </a:r>
                      <a:endParaRPr lang="de-DE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0" marR="8210" marT="821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u="none" strike="noStrike">
                          <a:effectLst/>
                        </a:rPr>
                        <a:t> </a:t>
                      </a:r>
                      <a:endParaRPr lang="cs-CZ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0" marR="8210" marT="82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>
                          <a:effectLst/>
                        </a:rPr>
                        <a:t>0,00</a:t>
                      </a:r>
                      <a:endParaRPr lang="cs-CZ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0" marR="8210" marT="82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>
                          <a:effectLst/>
                        </a:rPr>
                        <a:t>660,00</a:t>
                      </a:r>
                      <a:endParaRPr lang="cs-CZ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0" marR="8210" marT="82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>
                          <a:effectLst/>
                        </a:rPr>
                        <a:t>493,60</a:t>
                      </a:r>
                      <a:endParaRPr lang="cs-CZ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0" marR="8210" marT="82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>
                          <a:effectLst/>
                        </a:rPr>
                        <a:t>1566,00</a:t>
                      </a:r>
                      <a:endParaRPr lang="cs-CZ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0" marR="8210" marT="82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>
                          <a:effectLst/>
                        </a:rPr>
                        <a:t>2719,60</a:t>
                      </a:r>
                      <a:endParaRPr lang="cs-CZ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0" marR="8210" marT="8210" marB="0" anchor="b"/>
                </a:tc>
                <a:extLst>
                  <a:ext uri="{0D108BD9-81ED-4DB2-BD59-A6C34878D82A}">
                    <a16:rowId xmlns:a16="http://schemas.microsoft.com/office/drawing/2014/main" val="3807807897"/>
                  </a:ext>
                </a:extLst>
              </a:tr>
              <a:tr h="190476"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u="none" strike="noStrike">
                          <a:effectLst/>
                        </a:rPr>
                        <a:t>Česká zemědělská univerzita v Praze</a:t>
                      </a:r>
                      <a:endParaRPr lang="cs-CZ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0" marR="8210" marT="82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>
                          <a:effectLst/>
                        </a:rPr>
                        <a:t>270,50</a:t>
                      </a:r>
                      <a:endParaRPr lang="cs-CZ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0" marR="8210" marT="82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>
                          <a:effectLst/>
                        </a:rPr>
                        <a:t>307,44</a:t>
                      </a:r>
                      <a:endParaRPr lang="cs-CZ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0" marR="8210" marT="82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>
                          <a:effectLst/>
                        </a:rPr>
                        <a:t>499,84</a:t>
                      </a:r>
                      <a:endParaRPr lang="cs-CZ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0" marR="8210" marT="82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>
                          <a:effectLst/>
                        </a:rPr>
                        <a:t>502,70</a:t>
                      </a:r>
                      <a:endParaRPr lang="cs-CZ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0" marR="8210" marT="82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>
                          <a:effectLst/>
                        </a:rPr>
                        <a:t>494,30</a:t>
                      </a:r>
                      <a:endParaRPr lang="cs-CZ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0" marR="8210" marT="82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>
                          <a:effectLst/>
                        </a:rPr>
                        <a:t>2074,78</a:t>
                      </a:r>
                      <a:endParaRPr lang="cs-CZ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0" marR="8210" marT="8210" marB="0" anchor="b"/>
                </a:tc>
                <a:extLst>
                  <a:ext uri="{0D108BD9-81ED-4DB2-BD59-A6C34878D82A}">
                    <a16:rowId xmlns:a16="http://schemas.microsoft.com/office/drawing/2014/main" val="648831377"/>
                  </a:ext>
                </a:extLst>
              </a:tr>
              <a:tr h="190476"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u="none" strike="noStrike">
                          <a:effectLst/>
                        </a:rPr>
                        <a:t>České vysoké učení technické v Praze</a:t>
                      </a:r>
                      <a:endParaRPr lang="cs-CZ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0" marR="8210" marT="82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>
                          <a:effectLst/>
                        </a:rPr>
                        <a:t>11368,16</a:t>
                      </a:r>
                      <a:endParaRPr lang="cs-CZ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0" marR="8210" marT="82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>
                          <a:effectLst/>
                        </a:rPr>
                        <a:t>8812,09</a:t>
                      </a:r>
                      <a:endParaRPr lang="cs-CZ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0" marR="8210" marT="82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>
                          <a:effectLst/>
                        </a:rPr>
                        <a:t>14127,04</a:t>
                      </a:r>
                      <a:endParaRPr lang="cs-CZ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0" marR="8210" marT="82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>
                          <a:effectLst/>
                        </a:rPr>
                        <a:t>15410,67</a:t>
                      </a:r>
                      <a:endParaRPr lang="cs-CZ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0" marR="8210" marT="82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>
                          <a:effectLst/>
                        </a:rPr>
                        <a:t>14937,70</a:t>
                      </a:r>
                      <a:endParaRPr lang="cs-CZ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0" marR="8210" marT="82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>
                          <a:effectLst/>
                        </a:rPr>
                        <a:t>64655,66</a:t>
                      </a:r>
                      <a:endParaRPr lang="cs-CZ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0" marR="8210" marT="8210" marB="0" anchor="b"/>
                </a:tc>
                <a:extLst>
                  <a:ext uri="{0D108BD9-81ED-4DB2-BD59-A6C34878D82A}">
                    <a16:rowId xmlns:a16="http://schemas.microsoft.com/office/drawing/2014/main" val="482964778"/>
                  </a:ext>
                </a:extLst>
              </a:tr>
              <a:tr h="190476"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u="none" strike="noStrike">
                          <a:effectLst/>
                        </a:rPr>
                        <a:t>Filmová akademie Miroslava Ondříčka v Písku, o.p.s.</a:t>
                      </a:r>
                      <a:endParaRPr lang="cs-CZ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0" marR="8210" marT="821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u="none" strike="noStrike">
                          <a:effectLst/>
                        </a:rPr>
                        <a:t> </a:t>
                      </a:r>
                      <a:endParaRPr lang="cs-CZ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0" marR="8210" marT="82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>
                          <a:effectLst/>
                        </a:rPr>
                        <a:t>917,26</a:t>
                      </a:r>
                      <a:endParaRPr lang="cs-CZ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0" marR="8210" marT="82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>
                          <a:effectLst/>
                        </a:rPr>
                        <a:t>596,50</a:t>
                      </a:r>
                      <a:endParaRPr lang="cs-CZ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0" marR="8210" marT="82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>
                          <a:effectLst/>
                        </a:rPr>
                        <a:t>253,00</a:t>
                      </a:r>
                      <a:endParaRPr lang="cs-CZ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0" marR="8210" marT="82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>
                          <a:effectLst/>
                        </a:rPr>
                        <a:t>36,00</a:t>
                      </a:r>
                      <a:endParaRPr lang="cs-CZ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0" marR="8210" marT="82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>
                          <a:effectLst/>
                        </a:rPr>
                        <a:t>1802,76</a:t>
                      </a:r>
                      <a:endParaRPr lang="cs-CZ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0" marR="8210" marT="8210" marB="0" anchor="b"/>
                </a:tc>
                <a:extLst>
                  <a:ext uri="{0D108BD9-81ED-4DB2-BD59-A6C34878D82A}">
                    <a16:rowId xmlns:a16="http://schemas.microsoft.com/office/drawing/2014/main" val="4202178929"/>
                  </a:ext>
                </a:extLst>
              </a:tr>
              <a:tr h="190476"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u="none" strike="noStrike">
                          <a:effectLst/>
                        </a:rPr>
                        <a:t>Janáčkova akademie múzických umění v Brně</a:t>
                      </a:r>
                      <a:endParaRPr lang="cs-CZ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0" marR="8210" marT="82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>
                          <a:effectLst/>
                        </a:rPr>
                        <a:t>12469,20</a:t>
                      </a:r>
                      <a:endParaRPr lang="cs-CZ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0" marR="8210" marT="82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>
                          <a:effectLst/>
                        </a:rPr>
                        <a:t>13113,45</a:t>
                      </a:r>
                      <a:endParaRPr lang="cs-CZ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0" marR="8210" marT="82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>
                          <a:effectLst/>
                        </a:rPr>
                        <a:t>10917,55</a:t>
                      </a:r>
                      <a:endParaRPr lang="cs-CZ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0" marR="8210" marT="82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>
                          <a:effectLst/>
                        </a:rPr>
                        <a:t>10758,00</a:t>
                      </a:r>
                      <a:endParaRPr lang="cs-CZ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0" marR="8210" marT="82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>
                          <a:effectLst/>
                        </a:rPr>
                        <a:t>15347,45</a:t>
                      </a:r>
                      <a:endParaRPr lang="cs-CZ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0" marR="8210" marT="82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>
                          <a:effectLst/>
                        </a:rPr>
                        <a:t>62605,65</a:t>
                      </a:r>
                      <a:endParaRPr lang="cs-CZ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0" marR="8210" marT="8210" marB="0" anchor="b"/>
                </a:tc>
                <a:extLst>
                  <a:ext uri="{0D108BD9-81ED-4DB2-BD59-A6C34878D82A}">
                    <a16:rowId xmlns:a16="http://schemas.microsoft.com/office/drawing/2014/main" val="1868399939"/>
                  </a:ext>
                </a:extLst>
              </a:tr>
              <a:tr h="190476"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u="none" strike="noStrike">
                          <a:effectLst/>
                        </a:rPr>
                        <a:t>Jihočeská univerzita v Českých Budějovicích</a:t>
                      </a:r>
                      <a:endParaRPr lang="cs-CZ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0" marR="8210" marT="82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>
                          <a:effectLst/>
                        </a:rPr>
                        <a:t>1081,00</a:t>
                      </a:r>
                      <a:endParaRPr lang="cs-CZ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0" marR="8210" marT="82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>
                          <a:effectLst/>
                        </a:rPr>
                        <a:t>619,50</a:t>
                      </a:r>
                      <a:endParaRPr lang="cs-CZ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0" marR="8210" marT="82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>
                          <a:effectLst/>
                        </a:rPr>
                        <a:t>533,00</a:t>
                      </a:r>
                      <a:endParaRPr lang="cs-CZ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0" marR="8210" marT="82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>
                          <a:effectLst/>
                        </a:rPr>
                        <a:t>1003,03</a:t>
                      </a:r>
                      <a:endParaRPr lang="cs-CZ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0" marR="8210" marT="82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>
                          <a:effectLst/>
                        </a:rPr>
                        <a:t>948,04</a:t>
                      </a:r>
                      <a:endParaRPr lang="cs-CZ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0" marR="8210" marT="82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>
                          <a:effectLst/>
                        </a:rPr>
                        <a:t>4184,57</a:t>
                      </a:r>
                      <a:endParaRPr lang="cs-CZ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0" marR="8210" marT="8210" marB="0" anchor="b"/>
                </a:tc>
                <a:extLst>
                  <a:ext uri="{0D108BD9-81ED-4DB2-BD59-A6C34878D82A}">
                    <a16:rowId xmlns:a16="http://schemas.microsoft.com/office/drawing/2014/main" val="4222061670"/>
                  </a:ext>
                </a:extLst>
              </a:tr>
              <a:tr h="190476"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u="none" strike="noStrike">
                          <a:effectLst/>
                        </a:rPr>
                        <a:t>Masarykova univerzita</a:t>
                      </a:r>
                      <a:endParaRPr lang="cs-CZ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0" marR="8210" marT="82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>
                          <a:effectLst/>
                        </a:rPr>
                        <a:t>2453,30</a:t>
                      </a:r>
                      <a:endParaRPr lang="cs-CZ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0" marR="8210" marT="82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>
                          <a:effectLst/>
                        </a:rPr>
                        <a:t>1835,70</a:t>
                      </a:r>
                      <a:endParaRPr lang="cs-CZ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0" marR="8210" marT="82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>
                          <a:effectLst/>
                        </a:rPr>
                        <a:t>1525,42</a:t>
                      </a:r>
                      <a:endParaRPr lang="cs-CZ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0" marR="8210" marT="82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>
                          <a:effectLst/>
                        </a:rPr>
                        <a:t>2013,80</a:t>
                      </a:r>
                      <a:endParaRPr lang="cs-CZ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0" marR="8210" marT="82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>
                          <a:effectLst/>
                        </a:rPr>
                        <a:t>1008,00</a:t>
                      </a:r>
                      <a:endParaRPr lang="cs-CZ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0" marR="8210" marT="82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>
                          <a:effectLst/>
                        </a:rPr>
                        <a:t>8836,22</a:t>
                      </a:r>
                      <a:endParaRPr lang="cs-CZ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0" marR="8210" marT="8210" marB="0" anchor="b"/>
                </a:tc>
                <a:extLst>
                  <a:ext uri="{0D108BD9-81ED-4DB2-BD59-A6C34878D82A}">
                    <a16:rowId xmlns:a16="http://schemas.microsoft.com/office/drawing/2014/main" val="1312197052"/>
                  </a:ext>
                </a:extLst>
              </a:tr>
              <a:tr h="190476"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u="none" strike="noStrike">
                          <a:effectLst/>
                        </a:rPr>
                        <a:t>Mendelova univerzita v Brně</a:t>
                      </a:r>
                      <a:endParaRPr lang="cs-CZ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0" marR="8210" marT="82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>
                          <a:effectLst/>
                        </a:rPr>
                        <a:t>2351,80</a:t>
                      </a:r>
                      <a:endParaRPr lang="cs-CZ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0" marR="8210" marT="82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>
                          <a:effectLst/>
                        </a:rPr>
                        <a:t>2833,25</a:t>
                      </a:r>
                      <a:endParaRPr lang="cs-CZ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0" marR="8210" marT="82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>
                          <a:effectLst/>
                        </a:rPr>
                        <a:t>4336,89</a:t>
                      </a:r>
                      <a:endParaRPr lang="cs-CZ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0" marR="8210" marT="82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>
                          <a:effectLst/>
                        </a:rPr>
                        <a:t>5932,60</a:t>
                      </a:r>
                      <a:endParaRPr lang="cs-CZ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0" marR="8210" marT="82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>
                          <a:effectLst/>
                        </a:rPr>
                        <a:t>2476,80</a:t>
                      </a:r>
                      <a:endParaRPr lang="cs-CZ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0" marR="8210" marT="82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>
                          <a:effectLst/>
                        </a:rPr>
                        <a:t>17931,34</a:t>
                      </a:r>
                      <a:endParaRPr lang="cs-CZ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0" marR="8210" marT="8210" marB="0" anchor="b"/>
                </a:tc>
                <a:extLst>
                  <a:ext uri="{0D108BD9-81ED-4DB2-BD59-A6C34878D82A}">
                    <a16:rowId xmlns:a16="http://schemas.microsoft.com/office/drawing/2014/main" val="370633300"/>
                  </a:ext>
                </a:extLst>
              </a:tr>
              <a:tr h="190476"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u="none" strike="noStrike">
                          <a:effectLst/>
                        </a:rPr>
                        <a:t>Metropolitní univerzita Praha</a:t>
                      </a:r>
                      <a:endParaRPr lang="cs-CZ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0" marR="8210" marT="821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u="none" strike="noStrike">
                          <a:effectLst/>
                        </a:rPr>
                        <a:t> </a:t>
                      </a:r>
                      <a:endParaRPr lang="cs-CZ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0" marR="8210" marT="821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u="none" strike="noStrike">
                          <a:effectLst/>
                        </a:rPr>
                        <a:t> </a:t>
                      </a:r>
                      <a:endParaRPr lang="cs-CZ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0" marR="8210" marT="82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>
                          <a:effectLst/>
                        </a:rPr>
                        <a:t>0,00</a:t>
                      </a:r>
                      <a:endParaRPr lang="cs-CZ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0" marR="8210" marT="82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>
                          <a:effectLst/>
                        </a:rPr>
                        <a:t>0,00</a:t>
                      </a:r>
                      <a:endParaRPr lang="cs-CZ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0" marR="8210" marT="82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>
                          <a:effectLst/>
                        </a:rPr>
                        <a:t>0,00</a:t>
                      </a:r>
                      <a:endParaRPr lang="cs-CZ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0" marR="8210" marT="82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>
                          <a:effectLst/>
                        </a:rPr>
                        <a:t>0,00</a:t>
                      </a:r>
                      <a:endParaRPr lang="cs-CZ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0" marR="8210" marT="8210" marB="0" anchor="b"/>
                </a:tc>
                <a:extLst>
                  <a:ext uri="{0D108BD9-81ED-4DB2-BD59-A6C34878D82A}">
                    <a16:rowId xmlns:a16="http://schemas.microsoft.com/office/drawing/2014/main" val="384376647"/>
                  </a:ext>
                </a:extLst>
              </a:tr>
              <a:tr h="190476"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u="none" strike="noStrike">
                          <a:effectLst/>
                        </a:rPr>
                        <a:t>Ostravská univerzita</a:t>
                      </a:r>
                      <a:endParaRPr lang="cs-CZ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0" marR="8210" marT="82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>
                          <a:effectLst/>
                        </a:rPr>
                        <a:t>5752,40</a:t>
                      </a:r>
                      <a:endParaRPr lang="cs-CZ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0" marR="8210" marT="82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>
                          <a:effectLst/>
                        </a:rPr>
                        <a:t>6033,68</a:t>
                      </a:r>
                      <a:endParaRPr lang="cs-CZ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0" marR="8210" marT="82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>
                          <a:effectLst/>
                        </a:rPr>
                        <a:t>6047,20</a:t>
                      </a:r>
                      <a:endParaRPr lang="cs-CZ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0" marR="8210" marT="82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>
                          <a:effectLst/>
                        </a:rPr>
                        <a:t>8292,90</a:t>
                      </a:r>
                      <a:endParaRPr lang="cs-CZ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0" marR="8210" marT="82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>
                          <a:effectLst/>
                        </a:rPr>
                        <a:t>7787,51</a:t>
                      </a:r>
                      <a:endParaRPr lang="cs-CZ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0" marR="8210" marT="82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>
                          <a:effectLst/>
                        </a:rPr>
                        <a:t>33913,69</a:t>
                      </a:r>
                      <a:endParaRPr lang="cs-CZ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0" marR="8210" marT="8210" marB="0" anchor="b"/>
                </a:tc>
                <a:extLst>
                  <a:ext uri="{0D108BD9-81ED-4DB2-BD59-A6C34878D82A}">
                    <a16:rowId xmlns:a16="http://schemas.microsoft.com/office/drawing/2014/main" val="70133021"/>
                  </a:ext>
                </a:extLst>
              </a:tr>
              <a:tr h="190476"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u="none" strike="noStrike">
                          <a:effectLst/>
                        </a:rPr>
                        <a:t>Slezská univerzita v Opavě</a:t>
                      </a:r>
                      <a:endParaRPr lang="cs-CZ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0" marR="8210" marT="82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>
                          <a:effectLst/>
                        </a:rPr>
                        <a:t>4097,50</a:t>
                      </a:r>
                      <a:endParaRPr lang="cs-CZ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0" marR="8210" marT="82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>
                          <a:effectLst/>
                        </a:rPr>
                        <a:t>4357,00</a:t>
                      </a:r>
                      <a:endParaRPr lang="cs-CZ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0" marR="8210" marT="82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>
                          <a:effectLst/>
                        </a:rPr>
                        <a:t>3266,80</a:t>
                      </a:r>
                      <a:endParaRPr lang="cs-CZ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0" marR="8210" marT="82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>
                          <a:effectLst/>
                        </a:rPr>
                        <a:t>3902,00</a:t>
                      </a:r>
                      <a:endParaRPr lang="cs-CZ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0" marR="8210" marT="82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>
                          <a:effectLst/>
                        </a:rPr>
                        <a:t>3677,30</a:t>
                      </a:r>
                      <a:endParaRPr lang="cs-CZ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0" marR="8210" marT="82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>
                          <a:effectLst/>
                        </a:rPr>
                        <a:t>19300,60</a:t>
                      </a:r>
                      <a:endParaRPr lang="cs-CZ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0" marR="8210" marT="8210" marB="0" anchor="b"/>
                </a:tc>
                <a:extLst>
                  <a:ext uri="{0D108BD9-81ED-4DB2-BD59-A6C34878D82A}">
                    <a16:rowId xmlns:a16="http://schemas.microsoft.com/office/drawing/2014/main" val="563293893"/>
                  </a:ext>
                </a:extLst>
              </a:tr>
              <a:tr h="190476"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u="none" strike="noStrike">
                          <a:effectLst/>
                        </a:rPr>
                        <a:t>Technická univerzita v Liberci</a:t>
                      </a:r>
                      <a:endParaRPr lang="cs-CZ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0" marR="8210" marT="82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>
                          <a:effectLst/>
                        </a:rPr>
                        <a:t>2074,44</a:t>
                      </a:r>
                      <a:endParaRPr lang="cs-CZ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0" marR="8210" marT="82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>
                          <a:effectLst/>
                        </a:rPr>
                        <a:t>1926,63</a:t>
                      </a:r>
                      <a:endParaRPr lang="cs-CZ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0" marR="8210" marT="82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>
                          <a:effectLst/>
                        </a:rPr>
                        <a:t>1158,50</a:t>
                      </a:r>
                      <a:endParaRPr lang="cs-CZ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0" marR="8210" marT="82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>
                          <a:effectLst/>
                        </a:rPr>
                        <a:t>2407,92</a:t>
                      </a:r>
                      <a:endParaRPr lang="cs-CZ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0" marR="8210" marT="82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>
                          <a:effectLst/>
                        </a:rPr>
                        <a:t>1297,00</a:t>
                      </a:r>
                      <a:endParaRPr lang="cs-CZ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0" marR="8210" marT="82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>
                          <a:effectLst/>
                        </a:rPr>
                        <a:t>8864,49</a:t>
                      </a:r>
                      <a:endParaRPr lang="cs-CZ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0" marR="8210" marT="8210" marB="0" anchor="b"/>
                </a:tc>
                <a:extLst>
                  <a:ext uri="{0D108BD9-81ED-4DB2-BD59-A6C34878D82A}">
                    <a16:rowId xmlns:a16="http://schemas.microsoft.com/office/drawing/2014/main" val="496904063"/>
                  </a:ext>
                </a:extLst>
              </a:tr>
              <a:tr h="190476"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u="none" strike="noStrike">
                          <a:effectLst/>
                        </a:rPr>
                        <a:t>Univerzita Hradec Králové</a:t>
                      </a:r>
                      <a:endParaRPr lang="cs-CZ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0" marR="8210" marT="82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>
                          <a:effectLst/>
                        </a:rPr>
                        <a:t>4697,56</a:t>
                      </a:r>
                      <a:endParaRPr lang="cs-CZ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0" marR="8210" marT="82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>
                          <a:effectLst/>
                        </a:rPr>
                        <a:t>3296,28</a:t>
                      </a:r>
                      <a:endParaRPr lang="cs-CZ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0" marR="8210" marT="82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>
                          <a:effectLst/>
                        </a:rPr>
                        <a:t>3572,60</a:t>
                      </a:r>
                      <a:endParaRPr lang="cs-CZ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0" marR="8210" marT="82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>
                          <a:effectLst/>
                        </a:rPr>
                        <a:t>2429,50</a:t>
                      </a:r>
                      <a:endParaRPr lang="cs-CZ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0" marR="8210" marT="82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>
                          <a:effectLst/>
                        </a:rPr>
                        <a:t>2407,00</a:t>
                      </a:r>
                      <a:endParaRPr lang="cs-CZ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0" marR="8210" marT="82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>
                          <a:effectLst/>
                        </a:rPr>
                        <a:t>16402,94</a:t>
                      </a:r>
                      <a:endParaRPr lang="cs-CZ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0" marR="8210" marT="8210" marB="0" anchor="b"/>
                </a:tc>
                <a:extLst>
                  <a:ext uri="{0D108BD9-81ED-4DB2-BD59-A6C34878D82A}">
                    <a16:rowId xmlns:a16="http://schemas.microsoft.com/office/drawing/2014/main" val="2759776766"/>
                  </a:ext>
                </a:extLst>
              </a:tr>
              <a:tr h="190476"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u="none" strike="noStrike" dirty="0">
                          <a:effectLst/>
                        </a:rPr>
                        <a:t>Univerzita Jana Amose Komenského</a:t>
                      </a:r>
                      <a:endParaRPr lang="cs-CZ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0" marR="8210" marT="821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u="none" strike="noStrike">
                          <a:effectLst/>
                        </a:rPr>
                        <a:t> </a:t>
                      </a:r>
                      <a:endParaRPr lang="cs-CZ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0" marR="8210" marT="821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u="none" strike="noStrike">
                          <a:effectLst/>
                        </a:rPr>
                        <a:t> </a:t>
                      </a:r>
                      <a:endParaRPr lang="cs-CZ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0" marR="8210" marT="82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>
                          <a:effectLst/>
                        </a:rPr>
                        <a:t>20,00</a:t>
                      </a:r>
                      <a:endParaRPr lang="cs-CZ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0" marR="8210" marT="82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>
                          <a:effectLst/>
                        </a:rPr>
                        <a:t>60,00</a:t>
                      </a:r>
                      <a:endParaRPr lang="cs-CZ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0" marR="8210" marT="82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>
                          <a:effectLst/>
                        </a:rPr>
                        <a:t>0,00</a:t>
                      </a:r>
                      <a:endParaRPr lang="cs-CZ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0" marR="8210" marT="82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>
                          <a:effectLst/>
                        </a:rPr>
                        <a:t>80,00</a:t>
                      </a:r>
                      <a:endParaRPr lang="cs-CZ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0" marR="8210" marT="8210" marB="0" anchor="b"/>
                </a:tc>
                <a:extLst>
                  <a:ext uri="{0D108BD9-81ED-4DB2-BD59-A6C34878D82A}">
                    <a16:rowId xmlns:a16="http://schemas.microsoft.com/office/drawing/2014/main" val="2742269256"/>
                  </a:ext>
                </a:extLst>
              </a:tr>
              <a:tr h="190476"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u="none" strike="noStrike">
                          <a:effectLst/>
                        </a:rPr>
                        <a:t>Univerzita Jana Evangelisty Purkyně v Ústí nad Labem</a:t>
                      </a:r>
                      <a:endParaRPr lang="cs-CZ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0" marR="8210" marT="82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>
                          <a:effectLst/>
                        </a:rPr>
                        <a:t>6149,90</a:t>
                      </a:r>
                      <a:endParaRPr lang="cs-CZ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0" marR="8210" marT="82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>
                          <a:effectLst/>
                        </a:rPr>
                        <a:t>8692,01</a:t>
                      </a:r>
                      <a:endParaRPr lang="cs-CZ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0" marR="8210" marT="82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>
                          <a:effectLst/>
                        </a:rPr>
                        <a:t>5873,10</a:t>
                      </a:r>
                      <a:endParaRPr lang="cs-CZ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0" marR="8210" marT="82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>
                          <a:effectLst/>
                        </a:rPr>
                        <a:t>7205,60</a:t>
                      </a:r>
                      <a:endParaRPr lang="cs-CZ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0" marR="8210" marT="82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>
                          <a:effectLst/>
                        </a:rPr>
                        <a:t>7052,28</a:t>
                      </a:r>
                      <a:endParaRPr lang="cs-CZ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0" marR="8210" marT="82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>
                          <a:effectLst/>
                        </a:rPr>
                        <a:t>34972,89</a:t>
                      </a:r>
                      <a:endParaRPr lang="cs-CZ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0" marR="8210" marT="8210" marB="0" anchor="b"/>
                </a:tc>
                <a:extLst>
                  <a:ext uri="{0D108BD9-81ED-4DB2-BD59-A6C34878D82A}">
                    <a16:rowId xmlns:a16="http://schemas.microsoft.com/office/drawing/2014/main" val="3311284446"/>
                  </a:ext>
                </a:extLst>
              </a:tr>
              <a:tr h="190476"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u="none" strike="noStrike">
                          <a:effectLst/>
                        </a:rPr>
                        <a:t>Univerzita Karlova v Praze</a:t>
                      </a:r>
                      <a:endParaRPr lang="cs-CZ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0" marR="8210" marT="82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>
                          <a:effectLst/>
                        </a:rPr>
                        <a:t>4019,98</a:t>
                      </a:r>
                      <a:endParaRPr lang="cs-CZ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0" marR="8210" marT="82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>
                          <a:effectLst/>
                        </a:rPr>
                        <a:t>3088,04</a:t>
                      </a:r>
                      <a:endParaRPr lang="cs-CZ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0" marR="8210" marT="82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>
                          <a:effectLst/>
                        </a:rPr>
                        <a:t>3941,44</a:t>
                      </a:r>
                      <a:endParaRPr lang="cs-CZ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0" marR="8210" marT="82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>
                          <a:effectLst/>
                        </a:rPr>
                        <a:t>2841,00</a:t>
                      </a:r>
                      <a:endParaRPr lang="cs-CZ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0" marR="8210" marT="82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>
                          <a:effectLst/>
                        </a:rPr>
                        <a:t>2500,48</a:t>
                      </a:r>
                      <a:endParaRPr lang="cs-CZ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0" marR="8210" marT="82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>
                          <a:effectLst/>
                        </a:rPr>
                        <a:t>16390,94</a:t>
                      </a:r>
                      <a:endParaRPr lang="cs-CZ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0" marR="8210" marT="8210" marB="0" anchor="b"/>
                </a:tc>
                <a:extLst>
                  <a:ext uri="{0D108BD9-81ED-4DB2-BD59-A6C34878D82A}">
                    <a16:rowId xmlns:a16="http://schemas.microsoft.com/office/drawing/2014/main" val="2493930883"/>
                  </a:ext>
                </a:extLst>
              </a:tr>
              <a:tr h="190476"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u="none" strike="noStrike">
                          <a:effectLst/>
                        </a:rPr>
                        <a:t>Univerzita Palackého v Olomouci</a:t>
                      </a:r>
                      <a:endParaRPr lang="cs-CZ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0" marR="8210" marT="82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>
                          <a:effectLst/>
                        </a:rPr>
                        <a:t>3492,00</a:t>
                      </a:r>
                      <a:endParaRPr lang="cs-CZ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0" marR="8210" marT="82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>
                          <a:effectLst/>
                        </a:rPr>
                        <a:t>4174,35</a:t>
                      </a:r>
                      <a:endParaRPr lang="cs-CZ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0" marR="8210" marT="82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>
                          <a:effectLst/>
                        </a:rPr>
                        <a:t>3254,00</a:t>
                      </a:r>
                      <a:endParaRPr lang="cs-CZ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0" marR="8210" marT="82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>
                          <a:effectLst/>
                        </a:rPr>
                        <a:t>2461,00</a:t>
                      </a:r>
                      <a:endParaRPr lang="cs-CZ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0" marR="8210" marT="82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>
                          <a:effectLst/>
                        </a:rPr>
                        <a:t>2447,00</a:t>
                      </a:r>
                      <a:endParaRPr lang="cs-CZ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0" marR="8210" marT="82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>
                          <a:effectLst/>
                        </a:rPr>
                        <a:t>15828,35</a:t>
                      </a:r>
                      <a:endParaRPr lang="cs-CZ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0" marR="8210" marT="8210" marB="0" anchor="b"/>
                </a:tc>
                <a:extLst>
                  <a:ext uri="{0D108BD9-81ED-4DB2-BD59-A6C34878D82A}">
                    <a16:rowId xmlns:a16="http://schemas.microsoft.com/office/drawing/2014/main" val="2721215189"/>
                  </a:ext>
                </a:extLst>
              </a:tr>
              <a:tr h="190476"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u="none" strike="noStrike">
                          <a:effectLst/>
                        </a:rPr>
                        <a:t>Univerzita Pardubice</a:t>
                      </a:r>
                      <a:endParaRPr lang="cs-CZ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0" marR="8210" marT="82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>
                          <a:effectLst/>
                        </a:rPr>
                        <a:t>686,80</a:t>
                      </a:r>
                      <a:endParaRPr lang="cs-CZ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0" marR="8210" marT="82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>
                          <a:effectLst/>
                        </a:rPr>
                        <a:t>439,40</a:t>
                      </a:r>
                      <a:endParaRPr lang="cs-CZ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0" marR="8210" marT="82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>
                          <a:effectLst/>
                        </a:rPr>
                        <a:t>550,60</a:t>
                      </a:r>
                      <a:endParaRPr lang="cs-CZ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0" marR="8210" marT="82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>
                          <a:effectLst/>
                        </a:rPr>
                        <a:t>503,00</a:t>
                      </a:r>
                      <a:endParaRPr lang="cs-CZ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0" marR="8210" marT="82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>
                          <a:effectLst/>
                        </a:rPr>
                        <a:t>737,00</a:t>
                      </a:r>
                      <a:endParaRPr lang="cs-CZ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0" marR="8210" marT="82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>
                          <a:effectLst/>
                        </a:rPr>
                        <a:t>2916,80</a:t>
                      </a:r>
                      <a:endParaRPr lang="cs-CZ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0" marR="8210" marT="8210" marB="0" anchor="b"/>
                </a:tc>
                <a:extLst>
                  <a:ext uri="{0D108BD9-81ED-4DB2-BD59-A6C34878D82A}">
                    <a16:rowId xmlns:a16="http://schemas.microsoft.com/office/drawing/2014/main" val="466459323"/>
                  </a:ext>
                </a:extLst>
              </a:tr>
              <a:tr h="190476"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u="none" strike="noStrike">
                          <a:effectLst/>
                        </a:rPr>
                        <a:t>Univerzita Tomáše Bati ve Zlíně</a:t>
                      </a:r>
                      <a:endParaRPr lang="es-E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0" marR="8210" marT="82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>
                          <a:effectLst/>
                        </a:rPr>
                        <a:t>8688,67</a:t>
                      </a:r>
                      <a:endParaRPr lang="cs-CZ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0" marR="8210" marT="82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>
                          <a:effectLst/>
                        </a:rPr>
                        <a:t>6830,17</a:t>
                      </a:r>
                      <a:endParaRPr lang="cs-CZ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0" marR="8210" marT="82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>
                          <a:effectLst/>
                        </a:rPr>
                        <a:t>6566,33</a:t>
                      </a:r>
                      <a:endParaRPr lang="cs-CZ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0" marR="8210" marT="82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>
                          <a:effectLst/>
                        </a:rPr>
                        <a:t>7006,04</a:t>
                      </a:r>
                      <a:endParaRPr lang="cs-CZ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0" marR="8210" marT="82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>
                          <a:effectLst/>
                        </a:rPr>
                        <a:t>5850,76</a:t>
                      </a:r>
                      <a:endParaRPr lang="cs-CZ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0" marR="8210" marT="82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>
                          <a:effectLst/>
                        </a:rPr>
                        <a:t>34941,97</a:t>
                      </a:r>
                      <a:endParaRPr lang="cs-CZ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0" marR="8210" marT="8210" marB="0" anchor="b"/>
                </a:tc>
                <a:extLst>
                  <a:ext uri="{0D108BD9-81ED-4DB2-BD59-A6C34878D82A}">
                    <a16:rowId xmlns:a16="http://schemas.microsoft.com/office/drawing/2014/main" val="2532639316"/>
                  </a:ext>
                </a:extLst>
              </a:tr>
              <a:tr h="190476"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u="none" strike="noStrike">
                          <a:effectLst/>
                        </a:rPr>
                        <a:t>Vysoká škola báňská - Technická univerzita Ostrava</a:t>
                      </a:r>
                      <a:endParaRPr lang="cs-CZ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0" marR="8210" marT="82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>
                          <a:effectLst/>
                        </a:rPr>
                        <a:t>950,69</a:t>
                      </a:r>
                      <a:endParaRPr lang="cs-CZ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0" marR="8210" marT="82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>
                          <a:effectLst/>
                        </a:rPr>
                        <a:t>716,51</a:t>
                      </a:r>
                      <a:endParaRPr lang="cs-CZ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0" marR="8210" marT="82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>
                          <a:effectLst/>
                        </a:rPr>
                        <a:t>654,80</a:t>
                      </a:r>
                      <a:endParaRPr lang="cs-CZ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0" marR="8210" marT="82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>
                          <a:effectLst/>
                        </a:rPr>
                        <a:t>581,60</a:t>
                      </a:r>
                      <a:endParaRPr lang="cs-CZ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0" marR="8210" marT="82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>
                          <a:effectLst/>
                        </a:rPr>
                        <a:t>1066,20</a:t>
                      </a:r>
                      <a:endParaRPr lang="cs-CZ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0" marR="8210" marT="82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>
                          <a:effectLst/>
                        </a:rPr>
                        <a:t>3969,80</a:t>
                      </a:r>
                      <a:endParaRPr lang="cs-CZ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0" marR="8210" marT="8210" marB="0" anchor="b"/>
                </a:tc>
                <a:extLst>
                  <a:ext uri="{0D108BD9-81ED-4DB2-BD59-A6C34878D82A}">
                    <a16:rowId xmlns:a16="http://schemas.microsoft.com/office/drawing/2014/main" val="1325250926"/>
                  </a:ext>
                </a:extLst>
              </a:tr>
              <a:tr h="190476"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u="none" strike="noStrike">
                          <a:effectLst/>
                        </a:rPr>
                        <a:t>Vysoká škola chemicko-technologická v Praze</a:t>
                      </a:r>
                      <a:endParaRPr lang="cs-CZ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0" marR="8210" marT="82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>
                          <a:effectLst/>
                        </a:rPr>
                        <a:t>39,40</a:t>
                      </a:r>
                      <a:endParaRPr lang="cs-CZ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0" marR="8210" marT="82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>
                          <a:effectLst/>
                        </a:rPr>
                        <a:t>59,90</a:t>
                      </a:r>
                      <a:endParaRPr lang="cs-CZ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0" marR="8210" marT="82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>
                          <a:effectLst/>
                        </a:rPr>
                        <a:t>45,60</a:t>
                      </a:r>
                      <a:endParaRPr lang="cs-CZ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0" marR="8210" marT="82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>
                          <a:effectLst/>
                        </a:rPr>
                        <a:t>59,20</a:t>
                      </a:r>
                      <a:endParaRPr lang="cs-CZ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0" marR="8210" marT="82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>
                          <a:effectLst/>
                        </a:rPr>
                        <a:t>110,40</a:t>
                      </a:r>
                      <a:endParaRPr lang="cs-CZ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0" marR="8210" marT="82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>
                          <a:effectLst/>
                        </a:rPr>
                        <a:t>314,50</a:t>
                      </a:r>
                      <a:endParaRPr lang="cs-CZ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0" marR="8210" marT="8210" marB="0" anchor="b"/>
                </a:tc>
                <a:extLst>
                  <a:ext uri="{0D108BD9-81ED-4DB2-BD59-A6C34878D82A}">
                    <a16:rowId xmlns:a16="http://schemas.microsoft.com/office/drawing/2014/main" val="2317235729"/>
                  </a:ext>
                </a:extLst>
              </a:tr>
              <a:tr h="190476"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u="none" strike="noStrike">
                          <a:effectLst/>
                        </a:rPr>
                        <a:t>Vysoká škola ekonomická v Praze</a:t>
                      </a:r>
                      <a:endParaRPr lang="cs-CZ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0" marR="8210" marT="82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>
                          <a:effectLst/>
                        </a:rPr>
                        <a:t>71,25</a:t>
                      </a:r>
                      <a:endParaRPr lang="cs-CZ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0" marR="8210" marT="82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>
                          <a:effectLst/>
                        </a:rPr>
                        <a:t>67,00</a:t>
                      </a:r>
                      <a:endParaRPr lang="cs-CZ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0" marR="8210" marT="82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>
                          <a:effectLst/>
                        </a:rPr>
                        <a:t>85,30</a:t>
                      </a:r>
                      <a:endParaRPr lang="cs-CZ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0" marR="8210" marT="82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>
                          <a:effectLst/>
                        </a:rPr>
                        <a:t>56,00</a:t>
                      </a:r>
                      <a:endParaRPr lang="cs-CZ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0" marR="8210" marT="82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>
                          <a:effectLst/>
                        </a:rPr>
                        <a:t>108,00</a:t>
                      </a:r>
                      <a:endParaRPr lang="cs-CZ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0" marR="8210" marT="82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>
                          <a:effectLst/>
                        </a:rPr>
                        <a:t>387,55</a:t>
                      </a:r>
                      <a:endParaRPr lang="cs-CZ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0" marR="8210" marT="8210" marB="0" anchor="b"/>
                </a:tc>
                <a:extLst>
                  <a:ext uri="{0D108BD9-81ED-4DB2-BD59-A6C34878D82A}">
                    <a16:rowId xmlns:a16="http://schemas.microsoft.com/office/drawing/2014/main" val="747571408"/>
                  </a:ext>
                </a:extLst>
              </a:tr>
              <a:tr h="190476"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u="none" strike="noStrike">
                          <a:effectLst/>
                        </a:rPr>
                        <a:t>Vysoká škola kreativní komunikace</a:t>
                      </a:r>
                      <a:endParaRPr lang="cs-CZ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0" marR="8210" marT="821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u="none" strike="noStrike">
                          <a:effectLst/>
                        </a:rPr>
                        <a:t> </a:t>
                      </a:r>
                      <a:endParaRPr lang="cs-CZ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0" marR="8210" marT="82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>
                          <a:effectLst/>
                        </a:rPr>
                        <a:t>154,00</a:t>
                      </a:r>
                      <a:endParaRPr lang="cs-CZ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0" marR="8210" marT="82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>
                          <a:effectLst/>
                        </a:rPr>
                        <a:t>0,00</a:t>
                      </a:r>
                      <a:endParaRPr lang="cs-CZ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0" marR="8210" marT="82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>
                          <a:effectLst/>
                        </a:rPr>
                        <a:t>0,00</a:t>
                      </a:r>
                      <a:endParaRPr lang="cs-CZ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0" marR="8210" marT="82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>
                          <a:effectLst/>
                        </a:rPr>
                        <a:t>0,00</a:t>
                      </a:r>
                      <a:endParaRPr lang="cs-CZ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0" marR="8210" marT="82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>
                          <a:effectLst/>
                        </a:rPr>
                        <a:t>154,00</a:t>
                      </a:r>
                      <a:endParaRPr lang="cs-CZ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0" marR="8210" marT="8210" marB="0" anchor="b"/>
                </a:tc>
                <a:extLst>
                  <a:ext uri="{0D108BD9-81ED-4DB2-BD59-A6C34878D82A}">
                    <a16:rowId xmlns:a16="http://schemas.microsoft.com/office/drawing/2014/main" val="2702160347"/>
                  </a:ext>
                </a:extLst>
              </a:tr>
              <a:tr h="190476"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u="none" strike="noStrike">
                          <a:effectLst/>
                        </a:rPr>
                        <a:t>Vysoká škola umělecko-průmyslová v Praze</a:t>
                      </a:r>
                      <a:endParaRPr lang="cs-CZ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0" marR="8210" marT="82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>
                          <a:effectLst/>
                        </a:rPr>
                        <a:t>12300,02</a:t>
                      </a:r>
                      <a:endParaRPr lang="cs-CZ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0" marR="8210" marT="82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>
                          <a:effectLst/>
                        </a:rPr>
                        <a:t>10062,65</a:t>
                      </a:r>
                      <a:endParaRPr lang="cs-CZ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0" marR="8210" marT="82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>
                          <a:effectLst/>
                        </a:rPr>
                        <a:t>14989,20</a:t>
                      </a:r>
                      <a:endParaRPr lang="cs-CZ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0" marR="8210" marT="82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>
                          <a:effectLst/>
                        </a:rPr>
                        <a:t>14819,19</a:t>
                      </a:r>
                      <a:endParaRPr lang="cs-CZ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0" marR="8210" marT="82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>
                          <a:effectLst/>
                        </a:rPr>
                        <a:t>13326,15</a:t>
                      </a:r>
                      <a:endParaRPr lang="cs-CZ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0" marR="8210" marT="82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>
                          <a:effectLst/>
                        </a:rPr>
                        <a:t>65497,21</a:t>
                      </a:r>
                      <a:endParaRPr lang="cs-CZ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0" marR="8210" marT="8210" marB="0" anchor="b"/>
                </a:tc>
                <a:extLst>
                  <a:ext uri="{0D108BD9-81ED-4DB2-BD59-A6C34878D82A}">
                    <a16:rowId xmlns:a16="http://schemas.microsoft.com/office/drawing/2014/main" val="763084210"/>
                  </a:ext>
                </a:extLst>
              </a:tr>
              <a:tr h="190476"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u="none" strike="noStrike">
                          <a:effectLst/>
                        </a:rPr>
                        <a:t>Vysoké učení technické v Brně</a:t>
                      </a:r>
                      <a:endParaRPr lang="cs-CZ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0" marR="8210" marT="82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>
                          <a:effectLst/>
                        </a:rPr>
                        <a:t>7305,67</a:t>
                      </a:r>
                      <a:endParaRPr lang="cs-CZ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0" marR="8210" marT="82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>
                          <a:effectLst/>
                        </a:rPr>
                        <a:t>9047,46</a:t>
                      </a:r>
                      <a:endParaRPr lang="cs-CZ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0" marR="8210" marT="82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>
                          <a:effectLst/>
                        </a:rPr>
                        <a:t>8742,57</a:t>
                      </a:r>
                      <a:endParaRPr lang="cs-CZ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0" marR="8210" marT="82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>
                          <a:effectLst/>
                        </a:rPr>
                        <a:t>13429,97</a:t>
                      </a:r>
                      <a:endParaRPr lang="cs-CZ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0" marR="8210" marT="82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>
                          <a:effectLst/>
                        </a:rPr>
                        <a:t>16987,22</a:t>
                      </a:r>
                      <a:endParaRPr lang="cs-CZ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0" marR="8210" marT="82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>
                          <a:effectLst/>
                        </a:rPr>
                        <a:t>55512,89</a:t>
                      </a:r>
                      <a:endParaRPr lang="cs-CZ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0" marR="8210" marT="8210" marB="0" anchor="b"/>
                </a:tc>
                <a:extLst>
                  <a:ext uri="{0D108BD9-81ED-4DB2-BD59-A6C34878D82A}">
                    <a16:rowId xmlns:a16="http://schemas.microsoft.com/office/drawing/2014/main" val="3647768261"/>
                  </a:ext>
                </a:extLst>
              </a:tr>
              <a:tr h="193635"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u="none" strike="noStrike">
                          <a:effectLst/>
                        </a:rPr>
                        <a:t>Západočeská univerzita v Plzni</a:t>
                      </a:r>
                      <a:endParaRPr lang="cs-CZ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0" marR="8210" marT="82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>
                          <a:effectLst/>
                        </a:rPr>
                        <a:t>6128,95</a:t>
                      </a:r>
                      <a:endParaRPr lang="cs-CZ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0" marR="8210" marT="82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>
                          <a:effectLst/>
                        </a:rPr>
                        <a:t>7713,10</a:t>
                      </a:r>
                      <a:endParaRPr lang="cs-CZ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0" marR="8210" marT="82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>
                          <a:effectLst/>
                        </a:rPr>
                        <a:t>7011,11</a:t>
                      </a:r>
                      <a:endParaRPr lang="cs-CZ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0" marR="8210" marT="82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>
                          <a:effectLst/>
                        </a:rPr>
                        <a:t>9506,85</a:t>
                      </a:r>
                      <a:endParaRPr lang="cs-CZ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0" marR="8210" marT="82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>
                          <a:effectLst/>
                        </a:rPr>
                        <a:t>11904,35</a:t>
                      </a:r>
                      <a:endParaRPr lang="cs-CZ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0" marR="8210" marT="82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>
                          <a:effectLst/>
                        </a:rPr>
                        <a:t>42264,36</a:t>
                      </a:r>
                      <a:endParaRPr lang="cs-CZ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0" marR="8210" marT="8210" marB="0" anchor="b"/>
                </a:tc>
                <a:extLst>
                  <a:ext uri="{0D108BD9-81ED-4DB2-BD59-A6C34878D82A}">
                    <a16:rowId xmlns:a16="http://schemas.microsoft.com/office/drawing/2014/main" val="193151273"/>
                  </a:ext>
                </a:extLst>
              </a:tr>
              <a:tr h="193635"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 u="none" strike="noStrike">
                          <a:effectLst/>
                        </a:rPr>
                        <a:t>CELKEM</a:t>
                      </a:r>
                      <a:endParaRPr lang="cs-CZ" sz="9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0" marR="8210" marT="821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u="none" strike="noStrike">
                          <a:effectLst/>
                        </a:rPr>
                        <a:t>126793,43</a:t>
                      </a:r>
                      <a:endParaRPr lang="cs-CZ" sz="9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0" marR="8210" marT="821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u="none" strike="noStrike">
                          <a:effectLst/>
                        </a:rPr>
                        <a:t>128008,26</a:t>
                      </a:r>
                      <a:endParaRPr lang="cs-CZ" sz="9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0" marR="8210" marT="821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u="none" strike="noStrike">
                          <a:effectLst/>
                        </a:rPr>
                        <a:t>129445,70</a:t>
                      </a:r>
                      <a:endParaRPr lang="cs-CZ" sz="9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0" marR="8210" marT="821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u="none" strike="noStrike">
                          <a:effectLst/>
                        </a:rPr>
                        <a:t>144525,25</a:t>
                      </a:r>
                      <a:endParaRPr lang="cs-CZ" sz="9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0" marR="8210" marT="821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u="none" strike="noStrike">
                          <a:effectLst/>
                        </a:rPr>
                        <a:t>151004,63</a:t>
                      </a:r>
                      <a:endParaRPr lang="cs-CZ" sz="9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0" marR="8210" marT="821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u="none" strike="noStrike" dirty="0">
                          <a:effectLst/>
                        </a:rPr>
                        <a:t>679777,27</a:t>
                      </a:r>
                      <a:endParaRPr lang="cs-CZ" sz="9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0" marR="8210" marT="8210" marB="0" anchor="ctr"/>
                </a:tc>
                <a:extLst>
                  <a:ext uri="{0D108BD9-81ED-4DB2-BD59-A6C34878D82A}">
                    <a16:rowId xmlns:a16="http://schemas.microsoft.com/office/drawing/2014/main" val="42434569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87024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24CE189-EA02-4FED-85D8-05D9054017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Poměr řádných a starších sběrů za rok 2019 ve srovnání se sběry 2018</a:t>
            </a:r>
            <a:endParaRPr lang="cs-CZ" dirty="0"/>
          </a:p>
        </p:txBody>
      </p:sp>
      <p:pic>
        <p:nvPicPr>
          <p:cNvPr id="9" name="Zástupný symbol pro obsah 8">
            <a:extLst>
              <a:ext uri="{FF2B5EF4-FFF2-40B4-BE49-F238E27FC236}">
                <a16:creationId xmlns:a16="http://schemas.microsoft.com/office/drawing/2014/main" id="{F06CAB53-67E3-4DE8-8A77-FA0B59A1D6F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117706" y="1825625"/>
            <a:ext cx="5956588" cy="4351338"/>
          </a:xfrm>
          <a:prstGeom prst="rect">
            <a:avLst/>
          </a:prstGeom>
        </p:spPr>
      </p:pic>
      <p:graphicFrame>
        <p:nvGraphicFramePr>
          <p:cNvPr id="10" name="Zástupný symbol pro obsah 6">
            <a:extLst>
              <a:ext uri="{FF2B5EF4-FFF2-40B4-BE49-F238E27FC236}">
                <a16:creationId xmlns:a16="http://schemas.microsoft.com/office/drawing/2014/main" id="{B5E3F1FC-0980-4F05-97BE-2C110563ECE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56303877"/>
              </p:ext>
            </p:extLst>
          </p:nvPr>
        </p:nvGraphicFramePr>
        <p:xfrm>
          <a:off x="2220687" y="1690688"/>
          <a:ext cx="7658101" cy="5029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22241">
                  <a:extLst>
                    <a:ext uri="{9D8B030D-6E8A-4147-A177-3AD203B41FA5}">
                      <a16:colId xmlns:a16="http://schemas.microsoft.com/office/drawing/2014/main" val="3380554401"/>
                    </a:ext>
                  </a:extLst>
                </a:gridCol>
                <a:gridCol w="2138922">
                  <a:extLst>
                    <a:ext uri="{9D8B030D-6E8A-4147-A177-3AD203B41FA5}">
                      <a16:colId xmlns:a16="http://schemas.microsoft.com/office/drawing/2014/main" val="2773154249"/>
                    </a:ext>
                  </a:extLst>
                </a:gridCol>
                <a:gridCol w="2979211">
                  <a:extLst>
                    <a:ext uri="{9D8B030D-6E8A-4147-A177-3AD203B41FA5}">
                      <a16:colId xmlns:a16="http://schemas.microsoft.com/office/drawing/2014/main" val="1845860938"/>
                    </a:ext>
                  </a:extLst>
                </a:gridCol>
                <a:gridCol w="1317727">
                  <a:extLst>
                    <a:ext uri="{9D8B030D-6E8A-4147-A177-3AD203B41FA5}">
                      <a16:colId xmlns:a16="http://schemas.microsoft.com/office/drawing/2014/main" val="1792680743"/>
                    </a:ext>
                  </a:extLst>
                </a:gridCol>
              </a:tblGrid>
              <a:tr h="308398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>
                          <a:effectLst/>
                        </a:rPr>
                        <a:t>Sběr 2019 - ODE, ODE_STA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136339"/>
                  </a:ext>
                </a:extLst>
              </a:tr>
              <a:tr h="293712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>
                          <a:effectLst/>
                        </a:rPr>
                        <a:t> 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>
                          <a:effectLst/>
                        </a:rPr>
                        <a:t>řádný sběr - 2019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>
                          <a:effectLst/>
                        </a:rPr>
                        <a:t>zapomenutý sběr - 2018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>
                          <a:effectLst/>
                        </a:rPr>
                        <a:t>Celkem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85434812"/>
                  </a:ext>
                </a:extLst>
              </a:tr>
              <a:tr h="293712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>
                          <a:effectLst/>
                        </a:rPr>
                        <a:t>A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</a:rPr>
                        <a:t>200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</a:rPr>
                        <a:t>32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</a:rPr>
                        <a:t>232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32342089"/>
                  </a:ext>
                </a:extLst>
              </a:tr>
              <a:tr h="293712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>
                          <a:effectLst/>
                        </a:rPr>
                        <a:t>B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</a:rPr>
                        <a:t>2374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</a:rPr>
                        <a:t>190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</a:rPr>
                        <a:t>2564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02495963"/>
                  </a:ext>
                </a:extLst>
              </a:tr>
              <a:tr h="293712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>
                          <a:effectLst/>
                        </a:rPr>
                        <a:t>C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</a:rPr>
                        <a:t>3987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</a:rPr>
                        <a:t>296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</a:rPr>
                        <a:t>4283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11357224"/>
                  </a:ext>
                </a:extLst>
              </a:tr>
              <a:tr h="308398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>
                          <a:effectLst/>
                        </a:rPr>
                        <a:t>D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</a:rPr>
                        <a:t>598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</a:rPr>
                        <a:t>60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</a:rPr>
                        <a:t>658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98139737"/>
                  </a:ext>
                </a:extLst>
              </a:tr>
              <a:tr h="308398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>
                          <a:effectLst/>
                        </a:rPr>
                        <a:t>Celkem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</a:rPr>
                        <a:t>7159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</a:rPr>
                        <a:t>578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</a:rPr>
                        <a:t>7737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58770749"/>
                  </a:ext>
                </a:extLst>
              </a:tr>
              <a:tr h="293712">
                <a:tc>
                  <a:txBody>
                    <a:bodyPr/>
                    <a:lstStyle/>
                    <a:p>
                      <a:pPr algn="l" fontAlgn="b"/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78886249"/>
                  </a:ext>
                </a:extLst>
              </a:tr>
              <a:tr h="308398">
                <a:tc>
                  <a:txBody>
                    <a:bodyPr/>
                    <a:lstStyle/>
                    <a:p>
                      <a:pPr algn="l" fontAlgn="b"/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5129831"/>
                  </a:ext>
                </a:extLst>
              </a:tr>
              <a:tr h="308398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>
                          <a:effectLst/>
                        </a:rPr>
                        <a:t>Sběr 2018 - ODE, ODE_STA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840815"/>
                  </a:ext>
                </a:extLst>
              </a:tr>
              <a:tr h="293712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>
                          <a:effectLst/>
                        </a:rPr>
                        <a:t> 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>
                          <a:effectLst/>
                        </a:rPr>
                        <a:t>řádný sběr - 2018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>
                          <a:effectLst/>
                        </a:rPr>
                        <a:t>zapomenutý sběr - 2017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>
                          <a:effectLst/>
                        </a:rPr>
                        <a:t>Celkem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02812263"/>
                  </a:ext>
                </a:extLst>
              </a:tr>
              <a:tr h="293712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>
                          <a:effectLst/>
                        </a:rPr>
                        <a:t>A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</a:rPr>
                        <a:t>218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</a:rPr>
                        <a:t>64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</a:rPr>
                        <a:t>282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78870289"/>
                  </a:ext>
                </a:extLst>
              </a:tr>
              <a:tr h="293712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>
                          <a:effectLst/>
                        </a:rPr>
                        <a:t>B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</a:rPr>
                        <a:t>2424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</a:rPr>
                        <a:t>316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</a:rPr>
                        <a:t>2740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5950040"/>
                  </a:ext>
                </a:extLst>
              </a:tr>
              <a:tr h="293712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>
                          <a:effectLst/>
                        </a:rPr>
                        <a:t>C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</a:rPr>
                        <a:t>4031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</a:rPr>
                        <a:t>572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</a:rPr>
                        <a:t>4603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11499945"/>
                  </a:ext>
                </a:extLst>
              </a:tr>
              <a:tr h="308398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>
                          <a:effectLst/>
                        </a:rPr>
                        <a:t>D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</a:rPr>
                        <a:t>384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</a:rPr>
                        <a:t>39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</a:rPr>
                        <a:t>423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13266132"/>
                  </a:ext>
                </a:extLst>
              </a:tr>
              <a:tr h="308398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>
                          <a:effectLst/>
                        </a:rPr>
                        <a:t>Celkem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</a:rPr>
                        <a:t>7057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</a:rPr>
                        <a:t>991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 dirty="0">
                          <a:effectLst/>
                        </a:rPr>
                        <a:t>8048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289513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588247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89857" y="365125"/>
            <a:ext cx="10863943" cy="1039131"/>
          </a:xfrm>
        </p:spPr>
        <p:txBody>
          <a:bodyPr>
            <a:normAutofit/>
          </a:bodyPr>
          <a:lstStyle/>
          <a:p>
            <a:r>
              <a:rPr lang="cs-CZ" sz="2400" b="1" dirty="0"/>
              <a:t>Struktura výstupů A, B, C, D po segmentech - počty zadaných výstupů – sběr 2019</a:t>
            </a:r>
          </a:p>
        </p:txBody>
      </p:sp>
      <p:graphicFrame>
        <p:nvGraphicFramePr>
          <p:cNvPr id="12" name="Tabulka 11">
            <a:extLst>
              <a:ext uri="{FF2B5EF4-FFF2-40B4-BE49-F238E27FC236}">
                <a16:creationId xmlns:a16="http://schemas.microsoft.com/office/drawing/2014/main" id="{8309ADDB-9F35-4113-AB46-87D8D0D658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3459110"/>
              </p:ext>
            </p:extLst>
          </p:nvPr>
        </p:nvGraphicFramePr>
        <p:xfrm>
          <a:off x="1404257" y="1094014"/>
          <a:ext cx="8703129" cy="555171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971480">
                  <a:extLst>
                    <a:ext uri="{9D8B030D-6E8A-4147-A177-3AD203B41FA5}">
                      <a16:colId xmlns:a16="http://schemas.microsoft.com/office/drawing/2014/main" val="3238276763"/>
                    </a:ext>
                  </a:extLst>
                </a:gridCol>
                <a:gridCol w="667085">
                  <a:extLst>
                    <a:ext uri="{9D8B030D-6E8A-4147-A177-3AD203B41FA5}">
                      <a16:colId xmlns:a16="http://schemas.microsoft.com/office/drawing/2014/main" val="651924169"/>
                    </a:ext>
                  </a:extLst>
                </a:gridCol>
                <a:gridCol w="889447">
                  <a:extLst>
                    <a:ext uri="{9D8B030D-6E8A-4147-A177-3AD203B41FA5}">
                      <a16:colId xmlns:a16="http://schemas.microsoft.com/office/drawing/2014/main" val="3584480688"/>
                    </a:ext>
                  </a:extLst>
                </a:gridCol>
                <a:gridCol w="791194">
                  <a:extLst>
                    <a:ext uri="{9D8B030D-6E8A-4147-A177-3AD203B41FA5}">
                      <a16:colId xmlns:a16="http://schemas.microsoft.com/office/drawing/2014/main" val="1477810762"/>
                    </a:ext>
                  </a:extLst>
                </a:gridCol>
                <a:gridCol w="729139">
                  <a:extLst>
                    <a:ext uri="{9D8B030D-6E8A-4147-A177-3AD203B41FA5}">
                      <a16:colId xmlns:a16="http://schemas.microsoft.com/office/drawing/2014/main" val="1076174868"/>
                    </a:ext>
                  </a:extLst>
                </a:gridCol>
                <a:gridCol w="1654784">
                  <a:extLst>
                    <a:ext uri="{9D8B030D-6E8A-4147-A177-3AD203B41FA5}">
                      <a16:colId xmlns:a16="http://schemas.microsoft.com/office/drawing/2014/main" val="2594145413"/>
                    </a:ext>
                  </a:extLst>
                </a:gridCol>
              </a:tblGrid>
              <a:tr h="253651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 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A</a:t>
                      </a:r>
                      <a:endParaRPr lang="cs-CZ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B</a:t>
                      </a:r>
                      <a:endParaRPr lang="cs-CZ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C</a:t>
                      </a:r>
                      <a:endParaRPr lang="cs-CZ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D</a:t>
                      </a:r>
                      <a:endParaRPr lang="cs-CZ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Celkem</a:t>
                      </a:r>
                      <a:endParaRPr lang="cs-CZ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69660637"/>
                  </a:ext>
                </a:extLst>
              </a:tr>
              <a:tr h="253651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Architektura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34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511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712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45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1302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75093767"/>
                  </a:ext>
                </a:extLst>
              </a:tr>
              <a:tr h="253651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ARCH/Architektura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23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409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595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29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1056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11425918"/>
                  </a:ext>
                </a:extLst>
              </a:tr>
              <a:tr h="497767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u="none" strike="noStrike">
                          <a:effectLst/>
                        </a:rPr>
                        <a:t>ARCH/Urbanismus a územní plánování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3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49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52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12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116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42759559"/>
                  </a:ext>
                </a:extLst>
              </a:tr>
              <a:tr h="253651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ARCH/Krajinářská architektura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3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30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40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3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76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27363767"/>
                  </a:ext>
                </a:extLst>
              </a:tr>
              <a:tr h="497767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ARCH/Výstupy zadané před rokem 2020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 dirty="0">
                          <a:effectLst/>
                        </a:rPr>
                        <a:t>5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23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25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1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 dirty="0">
                          <a:effectLst/>
                        </a:rPr>
                        <a:t>54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53968352"/>
                  </a:ext>
                </a:extLst>
              </a:tr>
              <a:tr h="253651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Audiovize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 dirty="0">
                          <a:effectLst/>
                        </a:rPr>
                        <a:t>30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95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404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35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564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14502802"/>
                  </a:ext>
                </a:extLst>
              </a:tr>
              <a:tr h="253651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Design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36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551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629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58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1274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29902177"/>
                  </a:ext>
                </a:extLst>
              </a:tr>
              <a:tr h="253651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DES/Grafický design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14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272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399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48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733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85195011"/>
                  </a:ext>
                </a:extLst>
              </a:tr>
              <a:tr h="253651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DES/Móda, textil, šperk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4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90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100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5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199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7347716"/>
                  </a:ext>
                </a:extLst>
              </a:tr>
              <a:tr h="497767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DES/Produktový a průmyslový design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16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101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97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2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216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13653258"/>
                  </a:ext>
                </a:extLst>
              </a:tr>
              <a:tr h="253651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DES/Sklo, porcelán, keramika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2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88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33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3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126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72361691"/>
                  </a:ext>
                </a:extLst>
              </a:tr>
              <a:tr h="253651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Hudba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46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422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910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100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1478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50081929"/>
                  </a:ext>
                </a:extLst>
              </a:tr>
              <a:tr h="253651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Literatura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26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52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72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6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156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02916178"/>
                  </a:ext>
                </a:extLst>
              </a:tr>
              <a:tr h="253651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Scénická umění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18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146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312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148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624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27715291"/>
                  </a:ext>
                </a:extLst>
              </a:tr>
              <a:tr h="253651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Výtvarná umění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42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787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1244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266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2339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22780549"/>
                  </a:ext>
                </a:extLst>
              </a:tr>
              <a:tr h="253651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VYT/RES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5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21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91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0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117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66321868"/>
                  </a:ext>
                </a:extLst>
              </a:tr>
              <a:tr h="253651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VYT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37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766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1153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266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2222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64913984"/>
                  </a:ext>
                </a:extLst>
              </a:tr>
              <a:tr h="253651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 Celkem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232</a:t>
                      </a:r>
                      <a:endParaRPr lang="cs-CZ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2564</a:t>
                      </a:r>
                      <a:endParaRPr lang="cs-CZ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4283</a:t>
                      </a:r>
                      <a:endParaRPr lang="cs-CZ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658</a:t>
                      </a:r>
                      <a:endParaRPr lang="cs-CZ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 dirty="0">
                          <a:effectLst/>
                        </a:rPr>
                        <a:t>7737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327403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77923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5865" y="406314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cs-CZ" sz="2800" b="1" dirty="0">
                <a:latin typeface="+mn-lt"/>
              </a:rPr>
              <a:t>Počet </a:t>
            </a:r>
            <a:r>
              <a:rPr lang="cs-CZ" sz="2800" b="1" dirty="0" err="1">
                <a:latin typeface="+mn-lt"/>
              </a:rPr>
              <a:t>certifikátorů</a:t>
            </a:r>
            <a:r>
              <a:rPr lang="cs-CZ" sz="2800" b="1" dirty="0">
                <a:latin typeface="+mn-lt"/>
              </a:rPr>
              <a:t> v jednotlivých segmentech</a:t>
            </a:r>
            <a:endParaRPr lang="cs-CZ" sz="2800" dirty="0">
              <a:latin typeface="+mn-lt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9721679"/>
              </p:ext>
            </p:extLst>
          </p:nvPr>
        </p:nvGraphicFramePr>
        <p:xfrm>
          <a:off x="1614615" y="2215977"/>
          <a:ext cx="8509688" cy="292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022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959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115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47146"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segment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řádní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náhradníci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0579">
                <a:tc>
                  <a:txBody>
                    <a:bodyPr/>
                    <a:lstStyle/>
                    <a:p>
                      <a:r>
                        <a:rPr lang="cs-CZ" dirty="0"/>
                        <a:t>Architektura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15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4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0579">
                <a:tc>
                  <a:txBody>
                    <a:bodyPr/>
                    <a:lstStyle/>
                    <a:p>
                      <a:r>
                        <a:rPr lang="cs-CZ" dirty="0"/>
                        <a:t>Audiovize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4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0579">
                <a:tc>
                  <a:txBody>
                    <a:bodyPr/>
                    <a:lstStyle/>
                    <a:p>
                      <a:r>
                        <a:rPr lang="cs-CZ" dirty="0"/>
                        <a:t>Design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10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5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0579">
                <a:tc>
                  <a:txBody>
                    <a:bodyPr/>
                    <a:lstStyle/>
                    <a:p>
                      <a:r>
                        <a:rPr lang="cs-CZ" dirty="0"/>
                        <a:t>Hudba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9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0579">
                <a:tc>
                  <a:txBody>
                    <a:bodyPr/>
                    <a:lstStyle/>
                    <a:p>
                      <a:r>
                        <a:rPr lang="cs-CZ" dirty="0"/>
                        <a:t>Literatura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0579">
                <a:tc>
                  <a:txBody>
                    <a:bodyPr/>
                    <a:lstStyle/>
                    <a:p>
                      <a:r>
                        <a:rPr lang="cs-CZ" dirty="0"/>
                        <a:t>Scénické umění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4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0579">
                <a:tc>
                  <a:txBody>
                    <a:bodyPr/>
                    <a:lstStyle/>
                    <a:p>
                      <a:r>
                        <a:rPr lang="cs-CZ" dirty="0"/>
                        <a:t>Výtvarné umění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18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4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48156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latin typeface="Calibri Light" panose="020F0302020204030204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Termíny zasedání Pracovní skupiny: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lnSpc>
                <a:spcPct val="115000"/>
              </a:lnSpc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19. listopadu 2019</a:t>
            </a:r>
          </a:p>
          <a:p>
            <a:pPr marL="285750" indent="-285750">
              <a:lnSpc>
                <a:spcPct val="115000"/>
              </a:lnSpc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13. února 2020</a:t>
            </a:r>
          </a:p>
          <a:p>
            <a:pPr marL="0" indent="0">
              <a:buNone/>
            </a:pPr>
            <a:r>
              <a:rPr lang="cs-CZ" dirty="0"/>
              <a:t>Další plánovaná jednání pracovní skupiny se neuskutečnila z důvodu probíhající epidemie.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855592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48A8CA4-99A7-4E37-8AB3-DFE01438B1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Seminář pro vkladatele RUV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944822F-15A1-4521-BD3D-10901AFFEA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28. 11. 2019 na MŠMT</a:t>
            </a:r>
          </a:p>
          <a:p>
            <a:r>
              <a:rPr lang="cs-CZ" dirty="0"/>
              <a:t>Představení RUV jako celku</a:t>
            </a:r>
          </a:p>
          <a:p>
            <a:r>
              <a:rPr lang="cs-CZ" dirty="0"/>
              <a:t>Prezentace jednotlivých segmentů – jak správně vkládat</a:t>
            </a:r>
          </a:p>
          <a:p>
            <a:r>
              <a:rPr lang="cs-CZ" dirty="0"/>
              <a:t>Prezentace modelu hodnocení výstupů tvůrčí umělecké činnosti uložených v RUV</a:t>
            </a:r>
          </a:p>
        </p:txBody>
      </p:sp>
    </p:spTree>
    <p:extLst>
      <p:ext uri="{BB962C8B-B14F-4D97-AF65-F5344CB8AC3E}">
        <p14:creationId xmlns:p14="http://schemas.microsoft.com/office/powerpoint/2010/main" val="22145236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1465263" y="128998"/>
            <a:ext cx="7909396" cy="72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cs-CZ" b="1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Harmonogram sběru a certifikace RUV pro rok 2020/2021</a:t>
            </a:r>
            <a:endParaRPr lang="cs-CZ" dirty="0">
              <a:effectLst/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cs-CZ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(období 1.9.2020 – 30.6.2021)</a:t>
            </a:r>
          </a:p>
        </p:txBody>
      </p:sp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id="{934AA918-1127-4A90-A9DD-8B81DBA4C17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5570867"/>
              </p:ext>
            </p:extLst>
          </p:nvPr>
        </p:nvGraphicFramePr>
        <p:xfrm>
          <a:off x="2516696" y="858429"/>
          <a:ext cx="6857963" cy="57185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98959">
                  <a:extLst>
                    <a:ext uri="{9D8B030D-6E8A-4147-A177-3AD203B41FA5}">
                      <a16:colId xmlns:a16="http://schemas.microsoft.com/office/drawing/2014/main" val="1930874222"/>
                    </a:ext>
                  </a:extLst>
                </a:gridCol>
                <a:gridCol w="822121">
                  <a:extLst>
                    <a:ext uri="{9D8B030D-6E8A-4147-A177-3AD203B41FA5}">
                      <a16:colId xmlns:a16="http://schemas.microsoft.com/office/drawing/2014/main" val="252141821"/>
                    </a:ext>
                  </a:extLst>
                </a:gridCol>
                <a:gridCol w="805343">
                  <a:extLst>
                    <a:ext uri="{9D8B030D-6E8A-4147-A177-3AD203B41FA5}">
                      <a16:colId xmlns:a16="http://schemas.microsoft.com/office/drawing/2014/main" val="1961340797"/>
                    </a:ext>
                  </a:extLst>
                </a:gridCol>
                <a:gridCol w="4131540">
                  <a:extLst>
                    <a:ext uri="{9D8B030D-6E8A-4147-A177-3AD203B41FA5}">
                      <a16:colId xmlns:a16="http://schemas.microsoft.com/office/drawing/2014/main" val="3951586420"/>
                    </a:ext>
                  </a:extLst>
                </a:gridCol>
              </a:tblGrid>
              <a:tr h="2477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Od</a:t>
                      </a:r>
                      <a:endParaRPr lang="cs-CZ" sz="110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100" marR="2410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Do</a:t>
                      </a:r>
                      <a:endParaRPr lang="cs-CZ" sz="110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100" marR="2410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Počet dní</a:t>
                      </a:r>
                      <a:endParaRPr lang="cs-CZ" sz="110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100" marR="2410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Akce</a:t>
                      </a:r>
                      <a:endParaRPr lang="cs-CZ" sz="110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100" marR="24100" marT="0" marB="0" anchor="ctr"/>
                </a:tc>
                <a:extLst>
                  <a:ext uri="{0D108BD9-81ED-4DB2-BD59-A6C34878D82A}">
                    <a16:rowId xmlns:a16="http://schemas.microsoft.com/office/drawing/2014/main" val="3706842141"/>
                  </a:ext>
                </a:extLst>
              </a:tr>
              <a:tr h="390793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01.08.2020</a:t>
                      </a:r>
                      <a:endParaRPr lang="cs-CZ" sz="110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100" marR="2410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30.09.2020</a:t>
                      </a:r>
                      <a:endParaRPr lang="cs-CZ" sz="110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100" marR="2410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60</a:t>
                      </a:r>
                      <a:endParaRPr lang="cs-CZ" sz="110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100" marR="2410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Garanti zrevidují číselníky: Druh činnosti, KLM a XYZ, příp. ABCD </a:t>
                      </a:r>
                      <a:endParaRPr lang="cs-CZ" sz="110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100" marR="24100" marT="0" marB="0" anchor="ctr"/>
                </a:tc>
                <a:extLst>
                  <a:ext uri="{0D108BD9-81ED-4DB2-BD59-A6C34878D82A}">
                    <a16:rowId xmlns:a16="http://schemas.microsoft.com/office/drawing/2014/main" val="1839595442"/>
                  </a:ext>
                </a:extLst>
              </a:tr>
              <a:tr h="795172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01.10.2020</a:t>
                      </a:r>
                      <a:endParaRPr lang="cs-CZ" sz="110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100" marR="2410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15.10.2020</a:t>
                      </a:r>
                      <a:endParaRPr lang="cs-CZ" sz="110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100" marR="2410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14</a:t>
                      </a:r>
                      <a:endParaRPr lang="cs-CZ" sz="110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100" marR="2410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Schválení revidovaných číselníků certifikátory metodou většinové shody, tj. 2 certifikátoři v každém (pod)segmentu a aktualizace Manuálů jednotlivých segmentů</a:t>
                      </a:r>
                      <a:endParaRPr lang="cs-CZ" sz="110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100" marR="24100" marT="0" marB="0" anchor="ctr"/>
                </a:tc>
                <a:extLst>
                  <a:ext uri="{0D108BD9-81ED-4DB2-BD59-A6C34878D82A}">
                    <a16:rowId xmlns:a16="http://schemas.microsoft.com/office/drawing/2014/main" val="1573480674"/>
                  </a:ext>
                </a:extLst>
              </a:tr>
              <a:tr h="253505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16.10.2020</a:t>
                      </a:r>
                      <a:endParaRPr lang="cs-CZ" sz="110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100" marR="2410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30.10.2020</a:t>
                      </a:r>
                      <a:endParaRPr lang="cs-CZ" sz="110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100" marR="2410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14</a:t>
                      </a:r>
                      <a:endParaRPr lang="cs-CZ" sz="110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100" marR="2410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Nastavení certifikovaných číselníků v aplikaci</a:t>
                      </a:r>
                      <a:endParaRPr lang="cs-CZ" sz="110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100" marR="24100" marT="0" marB="0" anchor="ctr"/>
                </a:tc>
                <a:extLst>
                  <a:ext uri="{0D108BD9-81ED-4DB2-BD59-A6C34878D82A}">
                    <a16:rowId xmlns:a16="http://schemas.microsoft.com/office/drawing/2014/main" val="3477224247"/>
                  </a:ext>
                </a:extLst>
              </a:tr>
              <a:tr h="390793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02.11.2020</a:t>
                      </a:r>
                      <a:endParaRPr lang="cs-CZ" sz="110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100" marR="2410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30.11.2020</a:t>
                      </a:r>
                      <a:endParaRPr lang="cs-CZ" sz="110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100" marR="2410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28</a:t>
                      </a:r>
                      <a:endParaRPr lang="cs-CZ" sz="110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100" marR="2410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Odstávka Aplikace – provádění úprav a rozvoj Aplikace</a:t>
                      </a:r>
                      <a:endParaRPr lang="cs-CZ" sz="110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100" marR="24100" marT="0" marB="0" anchor="ctr"/>
                </a:tc>
                <a:extLst>
                  <a:ext uri="{0D108BD9-81ED-4DB2-BD59-A6C34878D82A}">
                    <a16:rowId xmlns:a16="http://schemas.microsoft.com/office/drawing/2014/main" val="433875253"/>
                  </a:ext>
                </a:extLst>
              </a:tr>
              <a:tr h="253505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01.12.2020</a:t>
                      </a:r>
                      <a:endParaRPr lang="cs-CZ" sz="110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100" marR="2410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18.12.2020</a:t>
                      </a:r>
                      <a:endParaRPr lang="cs-CZ" sz="1100" dirty="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100" marR="2410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17</a:t>
                      </a:r>
                      <a:endParaRPr lang="cs-CZ" sz="1100" dirty="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100" marR="2410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Aktualizace manuálů segmentů</a:t>
                      </a:r>
                      <a:endParaRPr lang="cs-CZ" sz="110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100" marR="24100" marT="0" marB="0" anchor="ctr"/>
                </a:tc>
                <a:extLst>
                  <a:ext uri="{0D108BD9-81ED-4DB2-BD59-A6C34878D82A}">
                    <a16:rowId xmlns:a16="http://schemas.microsoft.com/office/drawing/2014/main" val="1253523858"/>
                  </a:ext>
                </a:extLst>
              </a:tr>
              <a:tr h="605966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01.01.2021</a:t>
                      </a:r>
                      <a:endParaRPr lang="cs-CZ" sz="110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100" marR="2410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12.02.2021</a:t>
                      </a:r>
                      <a:endParaRPr lang="cs-CZ" sz="110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100" marR="2410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42</a:t>
                      </a:r>
                      <a:endParaRPr lang="cs-CZ" sz="110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100" marR="2410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Zadávání výstupů roku 2019 + žádosti o přehodnocení (v souladu s právy na roky nastavené dle termínu přistoupení fakulty).</a:t>
                      </a:r>
                      <a:endParaRPr lang="cs-CZ" sz="1100" dirty="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100" marR="24100" marT="0" marB="0" anchor="ctr"/>
                </a:tc>
                <a:extLst>
                  <a:ext uri="{0D108BD9-81ED-4DB2-BD59-A6C34878D82A}">
                    <a16:rowId xmlns:a16="http://schemas.microsoft.com/office/drawing/2014/main" val="2900614314"/>
                  </a:ext>
                </a:extLst>
              </a:tr>
              <a:tr h="899517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15.02.2021</a:t>
                      </a:r>
                      <a:endParaRPr lang="cs-CZ" sz="110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100" marR="2410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10.03.2021</a:t>
                      </a:r>
                      <a:endParaRPr lang="cs-CZ" sz="110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100" marR="2410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23</a:t>
                      </a:r>
                      <a:endParaRPr lang="cs-CZ" sz="110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100" marR="2410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Srovnávací hodnocení v jednotlivých segmentech a zadání kódu garanta + certifikace nových výskytů metodou většinové shody stejnými certifikátory jako na podzim</a:t>
                      </a:r>
                      <a:endParaRPr lang="cs-CZ" sz="110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100" marR="24100" marT="0" marB="0" anchor="ctr"/>
                </a:tc>
                <a:extLst>
                  <a:ext uri="{0D108BD9-81ED-4DB2-BD59-A6C34878D82A}">
                    <a16:rowId xmlns:a16="http://schemas.microsoft.com/office/drawing/2014/main" val="3596548304"/>
                  </a:ext>
                </a:extLst>
              </a:tr>
              <a:tr h="253505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12.03.2021</a:t>
                      </a:r>
                      <a:endParaRPr lang="cs-CZ" sz="110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100" marR="2410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22.03.2021</a:t>
                      </a:r>
                      <a:endParaRPr lang="cs-CZ" sz="110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100" marR="2410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10</a:t>
                      </a:r>
                      <a:endParaRPr lang="cs-CZ" sz="110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100" marR="2410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Odeslání výstupů děkanem k certifikaci</a:t>
                      </a:r>
                      <a:endParaRPr lang="cs-CZ" sz="110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100" marR="24100" marT="0" marB="0" anchor="ctr"/>
                </a:tc>
                <a:extLst>
                  <a:ext uri="{0D108BD9-81ED-4DB2-BD59-A6C34878D82A}">
                    <a16:rowId xmlns:a16="http://schemas.microsoft.com/office/drawing/2014/main" val="3774853056"/>
                  </a:ext>
                </a:extLst>
              </a:tr>
              <a:tr h="253505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23.03.2021</a:t>
                      </a:r>
                      <a:endParaRPr lang="cs-CZ" sz="110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100" marR="2410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16.04.2021</a:t>
                      </a:r>
                      <a:endParaRPr lang="cs-CZ" sz="110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100" marR="2410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24</a:t>
                      </a:r>
                      <a:endParaRPr lang="cs-CZ" sz="110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100" marR="2410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Příprava certifikace (MŠMT, Odbor 30)</a:t>
                      </a:r>
                      <a:endParaRPr lang="cs-CZ" sz="110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100" marR="24100" marT="0" marB="0" anchor="ctr"/>
                </a:tc>
                <a:extLst>
                  <a:ext uri="{0D108BD9-81ED-4DB2-BD59-A6C34878D82A}">
                    <a16:rowId xmlns:a16="http://schemas.microsoft.com/office/drawing/2014/main" val="1324334080"/>
                  </a:ext>
                </a:extLst>
              </a:tr>
              <a:tr h="390793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19.04.2021</a:t>
                      </a:r>
                      <a:endParaRPr lang="cs-CZ" sz="110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100" marR="2410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26.05.2021</a:t>
                      </a:r>
                      <a:endParaRPr lang="cs-CZ" sz="110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100" marR="2410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37</a:t>
                      </a:r>
                      <a:endParaRPr lang="cs-CZ" sz="110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100" marR="2410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Proces certifikace (2 certifikátoři ke každému výstupu)</a:t>
                      </a:r>
                      <a:endParaRPr lang="cs-CZ" sz="110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100" marR="24100" marT="0" marB="0" anchor="ctr"/>
                </a:tc>
                <a:extLst>
                  <a:ext uri="{0D108BD9-81ED-4DB2-BD59-A6C34878D82A}">
                    <a16:rowId xmlns:a16="http://schemas.microsoft.com/office/drawing/2014/main" val="1568570277"/>
                  </a:ext>
                </a:extLst>
              </a:tr>
              <a:tr h="592982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28.05.2021</a:t>
                      </a:r>
                      <a:endParaRPr lang="cs-CZ" sz="110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100" marR="2410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07.06.2021</a:t>
                      </a:r>
                      <a:endParaRPr lang="cs-CZ" sz="110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100" marR="2410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10</a:t>
                      </a:r>
                      <a:endParaRPr lang="cs-CZ" sz="110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100" marR="2410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Posouzení Garantem a Radou segmentu (povinnost vybrat z již zadaného kódu) u výstupů, kde nedošlo k většinové shodě</a:t>
                      </a:r>
                      <a:endParaRPr lang="cs-CZ" sz="110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100" marR="24100" marT="0" marB="0" anchor="b"/>
                </a:tc>
                <a:extLst>
                  <a:ext uri="{0D108BD9-81ED-4DB2-BD59-A6C34878D82A}">
                    <a16:rowId xmlns:a16="http://schemas.microsoft.com/office/drawing/2014/main" val="3874578410"/>
                  </a:ext>
                </a:extLst>
              </a:tr>
              <a:tr h="390793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08.06.2021</a:t>
                      </a:r>
                      <a:endParaRPr lang="cs-CZ" sz="110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100" marR="2410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28.06.2021</a:t>
                      </a:r>
                      <a:endParaRPr lang="cs-CZ" sz="110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100" marR="2410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20</a:t>
                      </a:r>
                      <a:endParaRPr lang="cs-CZ" sz="110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100" marR="2410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Zpracování bodů v aplikaci a schválení Radou RUV</a:t>
                      </a:r>
                      <a:endParaRPr lang="cs-CZ" sz="1100" dirty="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100" marR="24100" marT="0" marB="0" anchor="ctr"/>
                </a:tc>
                <a:extLst>
                  <a:ext uri="{0D108BD9-81ED-4DB2-BD59-A6C34878D82A}">
                    <a16:rowId xmlns:a16="http://schemas.microsoft.com/office/drawing/2014/main" val="4668196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4976685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1904</TotalTime>
  <Words>1229</Words>
  <Application>Microsoft Office PowerPoint</Application>
  <PresentationFormat>Širokoúhlá obrazovka</PresentationFormat>
  <Paragraphs>514</Paragraphs>
  <Slides>17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4" baseType="lpstr">
      <vt:lpstr>Arial</vt:lpstr>
      <vt:lpstr>Calibri</vt:lpstr>
      <vt:lpstr>Calibri Light</vt:lpstr>
      <vt:lpstr>Segoe UI</vt:lpstr>
      <vt:lpstr>Times New Roman</vt:lpstr>
      <vt:lpstr>Verdana</vt:lpstr>
      <vt:lpstr>Motiv Office</vt:lpstr>
      <vt:lpstr>Zasedání Rady RUV  MŠMT  30. 7. 2020 </vt:lpstr>
      <vt:lpstr> Program zasedání Rady RUV</vt:lpstr>
      <vt:lpstr>Body za VŠ - 2019</vt:lpstr>
      <vt:lpstr>Poměr řádných a starších sběrů za rok 2019 ve srovnání se sběry 2018</vt:lpstr>
      <vt:lpstr>Struktura výstupů A, B, C, D po segmentech - počty zadaných výstupů – sběr 2019</vt:lpstr>
      <vt:lpstr>Počet certifikátorů v jednotlivých segmentech</vt:lpstr>
      <vt:lpstr>Termíny zasedání Pracovní skupiny:</vt:lpstr>
      <vt:lpstr>Seminář pro vkladatele RUV</vt:lpstr>
      <vt:lpstr>Prezentace aplikace PowerPoint</vt:lpstr>
      <vt:lpstr>Evaluace RUV</vt:lpstr>
      <vt:lpstr>Analýza výsledků tvůrčí umělecké činnosti a jejich hodnocení (data RUV za rok 2019) prezentace</vt:lpstr>
      <vt:lpstr>Harmonogram přípravy Metodiky RUV a Statutu Pracovní skupiny RUV</vt:lpstr>
      <vt:lpstr>Úpravy v připravovaném Statutu Rady RUV s ohledem na provázanost činnosti Rady RUV a Pracovní skupiny </vt:lpstr>
      <vt:lpstr>Podklady k přípravě Metodiky RUV </vt:lpstr>
      <vt:lpstr>Aplikace RUV </vt:lpstr>
      <vt:lpstr>Aplikace RUV</vt:lpstr>
      <vt:lpstr>Děkuji Vám za pozornost.</vt:lpstr>
    </vt:vector>
  </TitlesOfParts>
  <Company>MSMT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Zasedání Rady RUV  MŠMT  27. 6. 2017</dc:title>
  <dc:creator>Krejčová Adéla</dc:creator>
  <cp:lastModifiedBy>Marková Marcela</cp:lastModifiedBy>
  <cp:revision>143</cp:revision>
  <dcterms:created xsi:type="dcterms:W3CDTF">2017-06-21T09:19:24Z</dcterms:created>
  <dcterms:modified xsi:type="dcterms:W3CDTF">2020-07-29T14:19:35Z</dcterms:modified>
</cp:coreProperties>
</file>