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7315200" cy="96012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4" autoAdjust="0"/>
    <p:restoredTop sz="79397" autoAdjust="0"/>
  </p:normalViewPr>
  <p:slideViewPr>
    <p:cSldViewPr snapToGrid="0" showGuides="1">
      <p:cViewPr varScale="1">
        <p:scale>
          <a:sx n="68" d="100"/>
          <a:sy n="68" d="100"/>
        </p:scale>
        <p:origin x="1037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A55D81F-28B7-4031-9EE0-87AA589DFA54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A798071-6E40-472C-A55D-27DE18A5A2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452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Moje východiska</a:t>
            </a:r>
          </a:p>
          <a:p>
            <a:r>
              <a:rPr lang="cs-CZ" dirty="0"/>
              <a:t>Věřím na akademickou integraci</a:t>
            </a:r>
          </a:p>
          <a:p>
            <a:r>
              <a:rPr lang="cs-CZ" dirty="0"/>
              <a:t>Do singuláru – kontext za ´koho mluvím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798071-6E40-472C-A55D-27DE18A5A2C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961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 závěr bych chtěla vyzvat k diskusi – nevím, jak moc ty věci zafungují a asi to ani </a:t>
            </a:r>
            <a:r>
              <a:rPr lang="cs-CZ" dirty="0" err="1"/>
              <a:t>nbudeme</a:t>
            </a:r>
            <a:r>
              <a:rPr lang="cs-CZ" dirty="0"/>
              <a:t> umět změřit.</a:t>
            </a:r>
          </a:p>
          <a:p>
            <a:r>
              <a:rPr lang="cs-CZ" dirty="0"/>
              <a:t>Ale dává mi smysl dělat je i naslepo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798071-6E40-472C-A55D-27DE18A5A2C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990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A670D0-0965-4C76-899B-D746F4BD83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B43C0F-5519-4194-A4CE-1E5D44B68F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64E68D-6362-46CB-9B43-6EA0C1A00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7FE1-64B2-4E83-8E45-165579438DC9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76CDBE-01D0-4D4C-B5C2-E35F48552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57DC76-FCF1-4670-BD63-95312D47A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905C-830D-45D4-B4D4-1D223FFED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07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EEBE0E-D3F2-48AE-9721-DA97524A0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E75A6ED-7B87-4A7B-AF76-90A76CB93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664903-2CFC-4E10-8194-90B25180A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7FE1-64B2-4E83-8E45-165579438DC9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D7FC01-9F4B-43CB-8BF6-F73911693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F85221-8D8D-4AA7-BBAC-DE64665E4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905C-830D-45D4-B4D4-1D223FFED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776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0665D30-FA3D-4AEC-A705-2DA3E5CB46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C85ECC9-F2A3-41C8-8626-8871024316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335CA9-1133-443C-BC86-DE0AD9E04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7FE1-64B2-4E83-8E45-165579438DC9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7FE6D9-749C-44A4-95A3-90E8687A7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7557B7-A7D7-4CCF-8220-CD118E2D1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905C-830D-45D4-B4D4-1D223FFED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37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FD5622-F7ED-42B7-BFA7-151600D52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117318-3667-4862-AB72-0A09F8BC6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18BA3B-B9B6-480C-814A-0D2DE3D37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7FE1-64B2-4E83-8E45-165579438DC9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7D0CDE-D28D-4F6D-88EA-CEFAD0CF0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9641A7-893F-472A-9D0E-ABF2532B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905C-830D-45D4-B4D4-1D223FFED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035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65D100-D255-4BD6-ACD3-D1C80B908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1EBD777-9E20-45DE-BA43-824F5D070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64AC41-878F-42A1-BEF5-0BB4D17D8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7FE1-64B2-4E83-8E45-165579438DC9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99A527-EDEE-412F-A1BC-3002998A5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F18321-E209-41CA-A439-6192B41F4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905C-830D-45D4-B4D4-1D223FFED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933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79653A-8433-4A21-871D-0B4B16A75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DA4CD2-C94A-4D83-B6DB-5402CD22D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79A0BB-FBD1-44E7-993B-ACEC4612CB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71A6F0-AD51-485D-9586-944DC0D0D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7FE1-64B2-4E83-8E45-165579438DC9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0F0BA8-65E0-470A-8A10-80D3C78A2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972919-BF77-426D-9865-207F2B908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905C-830D-45D4-B4D4-1D223FFED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310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B86CF-7E33-4E04-BFFC-843E21CAE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C0D5198-3E3D-4D99-8CA0-AEE8992E4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EFAB923-4617-42CF-9D49-F36A85463D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636FB5A-1DB2-4E7E-AF14-79C4A17DF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7B501B8-1B20-48DF-A56E-FE4AC17E6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1DB51B6-7C5D-4983-91F6-5E1013DDB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7FE1-64B2-4E83-8E45-165579438DC9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9354EF9-D8B4-4262-B181-72D34FF5E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648E781-1B9B-43BA-BCBD-1587B6FC3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905C-830D-45D4-B4D4-1D223FFED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550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00A51-29F7-4290-8C72-0BE5FAC60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6C9E353-BFA9-48F8-896D-861D4796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7FE1-64B2-4E83-8E45-165579438DC9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EA6CA8-DE4D-4CC0-AA59-F7D637818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1D5D0D-0DBC-44B2-B03A-B27FCA8D9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905C-830D-45D4-B4D4-1D223FFED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46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CA26637-7E01-4F29-A681-04EAE3697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7FE1-64B2-4E83-8E45-165579438DC9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7147055-F876-46F1-B227-78A498C16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E2FD2A-B8AF-43C1-A327-6C5D9A2C2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905C-830D-45D4-B4D4-1D223FFED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02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C6F7A7-BD7F-4FEF-9315-16E23D1CF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74947A-003A-4E2D-9F6A-C4F6A805D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BBF2CD-4180-4526-8928-EB87D37EF9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B073504-3059-42CD-BA98-055138CFB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7FE1-64B2-4E83-8E45-165579438DC9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4825379-9091-484F-9AEE-2D3E23636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F1D4C12-F06D-441C-8057-EE598D95A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905C-830D-45D4-B4D4-1D223FFED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49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DB42CF-3082-4B6E-A807-3C3B00B59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3CBF8FA-405F-4A4C-AD33-4CC071E87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A3DA51-F975-4940-9D11-EDB423666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ADCC7C-AB98-49BB-8801-3E593FBC8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7FE1-64B2-4E83-8E45-165579438DC9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2A087A-DDCE-4584-B9EE-8561C7CE6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1CBE5A-17F7-4985-9F97-F673CBD3A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905C-830D-45D4-B4D4-1D223FFED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694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1A2047-6D79-4FC2-B3EB-65D19BE47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23D7A9-EBB5-4A75-A1A6-3C3190972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2B9CEB-60AA-4D8B-9B35-03809705D8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A7FE1-64B2-4E83-8E45-165579438DC9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80AD64-A105-4BCA-B179-2E2AAC124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369D7A-F6BC-425C-9B83-BB4F71C22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4905C-830D-45D4-B4D4-1D223FFED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80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13A97E-E9FD-405D-9158-DDDB361CD9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Pr</a:t>
            </a:r>
            <a:r>
              <a:rPr lang="cs-CZ" dirty="0" err="1"/>
              <a:t>áce</a:t>
            </a:r>
            <a:r>
              <a:rPr lang="cs-CZ" dirty="0"/>
              <a:t> s </a:t>
            </a:r>
            <a:r>
              <a:rPr lang="cs-CZ" dirty="0" err="1"/>
              <a:t>pr</a:t>
            </a:r>
            <a:r>
              <a:rPr lang="en-GB" dirty="0"/>
              <a:t>v</a:t>
            </a:r>
            <a:r>
              <a:rPr lang="cs-CZ" dirty="0" err="1"/>
              <a:t>áky</a:t>
            </a:r>
            <a:r>
              <a:rPr lang="cs-CZ" dirty="0"/>
              <a:t> z první linie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BA53EA-3ED0-47C7-B3DC-01FBCF9600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Magdalena Mouralová</a:t>
            </a:r>
          </a:p>
          <a:p>
            <a:r>
              <a:rPr lang="cs-CZ" dirty="0"/>
              <a:t>Univerzita Karlova, Fakulta sociálních věd</a:t>
            </a:r>
          </a:p>
          <a:p>
            <a:r>
              <a:rPr lang="cs-CZ" dirty="0"/>
              <a:t>Katedra veřejné a sociální politiky</a:t>
            </a:r>
          </a:p>
        </p:txBody>
      </p:sp>
    </p:spTree>
    <p:extLst>
      <p:ext uri="{BB962C8B-B14F-4D97-AF65-F5344CB8AC3E}">
        <p14:creationId xmlns:p14="http://schemas.microsoft.com/office/powerpoint/2010/main" val="165327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96DB7-5E88-4FC7-A81C-C93638077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Moje východiska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EC6813-C65D-4F3A-93D8-C9742DA3A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Studijní neúspěšnost v prvních ročnících je vysoká i jiné roky</a:t>
            </a:r>
          </a:p>
          <a:p>
            <a:pPr lvl="1"/>
            <a:r>
              <a:rPr lang="cs-CZ" dirty="0"/>
              <a:t>Jiná organizace vzdělávání, motivace ke studiu, </a:t>
            </a:r>
            <a:r>
              <a:rPr lang="cs-CZ" dirty="0" err="1"/>
              <a:t>time</a:t>
            </a:r>
            <a:r>
              <a:rPr lang="cs-CZ" dirty="0"/>
              <a:t> management</a:t>
            </a:r>
          </a:p>
          <a:p>
            <a:pPr lvl="1"/>
            <a:r>
              <a:rPr lang="cs-CZ" dirty="0"/>
              <a:t>Pravděpodobnost setrvání ve studiu zvyšuje sociální a akademická integrace studujících</a:t>
            </a:r>
          </a:p>
          <a:p>
            <a:r>
              <a:rPr lang="cs-CZ" dirty="0"/>
              <a:t>Charakter distančního vzdělávání</a:t>
            </a:r>
          </a:p>
          <a:p>
            <a:pPr lvl="1"/>
            <a:r>
              <a:rPr lang="cs-CZ" dirty="0"/>
              <a:t>Omezené kontakty – obtížné navazování vztahů se spolužáky i s vyučujícími</a:t>
            </a:r>
          </a:p>
          <a:p>
            <a:pPr lvl="1"/>
            <a:r>
              <a:rPr lang="cs-CZ" dirty="0"/>
              <a:t>Redukovaná nonverbální složka komunikace – mnohem obtížněji se předávají emoce, zájem, nadšení</a:t>
            </a:r>
          </a:p>
          <a:p>
            <a:r>
              <a:rPr lang="cs-CZ" dirty="0"/>
              <a:t>Nedostatek informací</a:t>
            </a:r>
          </a:p>
          <a:p>
            <a:pPr lvl="1"/>
            <a:r>
              <a:rPr lang="cs-CZ" dirty="0"/>
              <a:t>Rozdílnost přijímacího řízení – možná rozdílná populace s jinými potřebami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1443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BB7C40-3AB3-49BA-8744-E7893AA6B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co se snažím (cíle)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79710-0591-4F70-89D5-6E11250D4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Podpořit vzájemné vztahy mezi studujícími prvních ročníků</a:t>
            </a:r>
          </a:p>
          <a:p>
            <a:r>
              <a:rPr lang="cs-CZ" dirty="0"/>
              <a:t>Zvýšit orientaci prváků v systému </a:t>
            </a:r>
          </a:p>
          <a:p>
            <a:r>
              <a:rPr lang="cs-CZ" dirty="0" err="1"/>
              <a:t>Zvědomit</a:t>
            </a:r>
            <a:r>
              <a:rPr lang="cs-CZ" dirty="0"/>
              <a:t> problematiku přechodu na VŠ</a:t>
            </a:r>
          </a:p>
          <a:p>
            <a:r>
              <a:rPr lang="cs-CZ" dirty="0"/>
              <a:t>Zachytit rizikové studující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660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1F2995-F821-4191-BD4F-F9400C97B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už dělám v rámci kurzu (nástroje)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A2484E-2ACE-4EF4-9924-8FB498544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Snaha o bezpečné a otevřené prostředí – pobízení k ptaní, oceňovat všechny dotazy a reagovat na ně</a:t>
            </a:r>
          </a:p>
          <a:p>
            <a:r>
              <a:rPr lang="cs-CZ" dirty="0"/>
              <a:t>Zůstat po hodině na videohovoru (deklarovat to, vyhradit si na to čas)</a:t>
            </a:r>
          </a:p>
          <a:p>
            <a:r>
              <a:rPr lang="cs-CZ" dirty="0"/>
              <a:t>Čas na sdílení v menších skupinách v rámci synchronní výuky (i za cenu redukce věcných témat)</a:t>
            </a:r>
          </a:p>
          <a:p>
            <a:r>
              <a:rPr lang="cs-CZ" dirty="0"/>
              <a:t>Šťouchy neaktivních</a:t>
            </a:r>
          </a:p>
          <a:p>
            <a:r>
              <a:rPr lang="cs-CZ" dirty="0"/>
              <a:t>Zapojení starších studentů/</a:t>
            </a:r>
            <a:r>
              <a:rPr lang="cs-CZ" dirty="0" err="1"/>
              <a:t>ek</a:t>
            </a:r>
            <a:endParaRPr lang="cs-CZ" dirty="0"/>
          </a:p>
          <a:p>
            <a:r>
              <a:rPr lang="cs-CZ" dirty="0"/>
              <a:t>Doplňkové asynchronní aktivity v kurzu </a:t>
            </a:r>
          </a:p>
          <a:p>
            <a:pPr lvl="1"/>
            <a:r>
              <a:rPr lang="cs-CZ" dirty="0"/>
              <a:t>podporující sociální integraci (diskusní fóra, medailonky studujících)</a:t>
            </a:r>
          </a:p>
          <a:p>
            <a:pPr lvl="1"/>
            <a:r>
              <a:rPr lang="cs-CZ" dirty="0"/>
              <a:t>podporující orientaci na VŠ (práce se studijními předpisy, fórum s otázkami)</a:t>
            </a:r>
          </a:p>
          <a:p>
            <a:pPr lvl="1"/>
            <a:r>
              <a:rPr lang="cs-CZ" dirty="0"/>
              <a:t>reflektující studium (typy učení, studijní deník)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746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FE770-201B-4761-BC1B-5F8CDEC85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čem přemýšlím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C56998-604D-45E0-B07D-0DA4A8D0F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Individuální oslovení studujících, kteří v kurzu nepracují podle plánu</a:t>
            </a:r>
          </a:p>
          <a:p>
            <a:pPr lvl="1"/>
            <a:r>
              <a:rPr lang="cs-CZ" dirty="0"/>
              <a:t>Přátelsky, podpůrně; </a:t>
            </a:r>
          </a:p>
          <a:p>
            <a:pPr lvl="1"/>
            <a:r>
              <a:rPr lang="cs-CZ" dirty="0"/>
              <a:t>Začátek listopadu – návod na to, jak to ještě zvládnout, nabídka podpory</a:t>
            </a:r>
          </a:p>
          <a:p>
            <a:pPr lvl="1"/>
            <a:r>
              <a:rPr lang="cs-CZ" dirty="0"/>
              <a:t>Prosinec? – nabídka konzultací ke studiu a prvnímu zkouškovému </a:t>
            </a:r>
          </a:p>
          <a:p>
            <a:pPr lvl="1"/>
            <a:r>
              <a:rPr lang="cs-CZ" dirty="0"/>
              <a:t>Problém s kapacitami!</a:t>
            </a:r>
          </a:p>
          <a:p>
            <a:pPr lvl="1"/>
            <a:r>
              <a:rPr lang="cs-CZ" dirty="0"/>
              <a:t>Zapojení starších studujících?</a:t>
            </a:r>
          </a:p>
          <a:p>
            <a:r>
              <a:rPr lang="cs-CZ" dirty="0"/>
              <a:t>Další spolupráce se staršími studenty, studentskými spolky</a:t>
            </a:r>
          </a:p>
          <a:p>
            <a:pPr lvl="1"/>
            <a:r>
              <a:rPr lang="cs-CZ" dirty="0"/>
              <a:t>Neformální online akce</a:t>
            </a:r>
          </a:p>
          <a:p>
            <a:pPr lvl="1"/>
            <a:r>
              <a:rPr lang="cs-CZ" dirty="0"/>
              <a:t>Pomoc před prvním zkouškových</a:t>
            </a:r>
          </a:p>
          <a:p>
            <a:pPr lvl="1"/>
            <a:r>
              <a:rPr lang="cs-CZ" dirty="0"/>
              <a:t>Využití </a:t>
            </a:r>
            <a:r>
              <a:rPr lang="cs-CZ" dirty="0" err="1"/>
              <a:t>buddies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7628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920B42-8062-434B-9D2E-E3C7B3BBE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co děláte u vás?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4F47DC-3262-47B4-866B-516454913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Děkuji za pozornost a těším se na vaše komentáře, nápady, inspirace.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1231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5AC6C446A9AEC4887B6240C14C150AE" ma:contentTypeVersion="11" ma:contentTypeDescription="Vytvoří nový dokument" ma:contentTypeScope="" ma:versionID="11da29ca12da208d70e6d6859e7482ef">
  <xsd:schema xmlns:xsd="http://www.w3.org/2001/XMLSchema" xmlns:xs="http://www.w3.org/2001/XMLSchema" xmlns:p="http://schemas.microsoft.com/office/2006/metadata/properties" xmlns:ns2="dd24b7f9-e3ee-43c2-949c-e36816f2a2d5" xmlns:ns3="f999670f-2a3f-4325-aa6f-19973f59f571" targetNamespace="http://schemas.microsoft.com/office/2006/metadata/properties" ma:root="true" ma:fieldsID="3c6f98921c1f6c4af4719d074a424591" ns2:_="" ns3:_="">
    <xsd:import namespace="dd24b7f9-e3ee-43c2-949c-e36816f2a2d5"/>
    <xsd:import namespace="f999670f-2a3f-4325-aa6f-19973f59f5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24b7f9-e3ee-43c2-949c-e36816f2a2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9670f-2a3f-4325-aa6f-19973f59f57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363537-8196-4BFA-9379-8DD696C80C51}"/>
</file>

<file path=customXml/itemProps2.xml><?xml version="1.0" encoding="utf-8"?>
<ds:datastoreItem xmlns:ds="http://schemas.openxmlformats.org/officeDocument/2006/customXml" ds:itemID="{93E937FF-4B94-43A5-B1B9-A7BB7D044AC4}"/>
</file>

<file path=customXml/itemProps3.xml><?xml version="1.0" encoding="utf-8"?>
<ds:datastoreItem xmlns:ds="http://schemas.openxmlformats.org/officeDocument/2006/customXml" ds:itemID="{18517583-5062-4C38-9DC4-50EE3DD7888C}"/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359</Words>
  <Application>Microsoft Office PowerPoint</Application>
  <PresentationFormat>Širokoúhlá obrazovka</PresentationFormat>
  <Paragraphs>51</Paragraphs>
  <Slides>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Práce s prváky z první linie</vt:lpstr>
      <vt:lpstr>Moje východiska</vt:lpstr>
      <vt:lpstr>O co se snažím (cíle)</vt:lpstr>
      <vt:lpstr>Co už dělám v rámci kurzu (nástroje)</vt:lpstr>
      <vt:lpstr>O čem přemýšlím</vt:lpstr>
      <vt:lpstr>A co děláte u vás?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prváky z první linie</dc:title>
  <dc:creator>Magdalena Mouralová</dc:creator>
  <cp:lastModifiedBy>Magdalena Mouralová</cp:lastModifiedBy>
  <cp:revision>13</cp:revision>
  <cp:lastPrinted>2020-10-15T09:47:50Z</cp:lastPrinted>
  <dcterms:created xsi:type="dcterms:W3CDTF">2020-10-15T07:39:06Z</dcterms:created>
  <dcterms:modified xsi:type="dcterms:W3CDTF">2020-10-15T10:01:26Z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0x01010015AC6C446A9AEC4887B6240C14C150AE</vt:lpwstr>
  </property>
</Properties>
</file>