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9" r:id="rId2"/>
    <p:sldId id="345" r:id="rId3"/>
    <p:sldId id="352" r:id="rId4"/>
    <p:sldId id="365" r:id="rId5"/>
    <p:sldId id="358" r:id="rId6"/>
    <p:sldId id="353" r:id="rId7"/>
    <p:sldId id="350" r:id="rId8"/>
    <p:sldId id="357" r:id="rId9"/>
    <p:sldId id="366" r:id="rId10"/>
    <p:sldId id="346" r:id="rId11"/>
    <p:sldId id="347" r:id="rId12"/>
    <p:sldId id="348" r:id="rId13"/>
    <p:sldId id="349" r:id="rId14"/>
    <p:sldId id="355" r:id="rId15"/>
    <p:sldId id="364" r:id="rId16"/>
    <p:sldId id="362" r:id="rId17"/>
    <p:sldId id="363" r:id="rId18"/>
    <p:sldId id="280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Šťastná Michaela" initials="ŠM" lastIdx="1" clrIdx="0">
    <p:extLst>
      <p:ext uri="{19B8F6BF-5375-455C-9EA6-DF929625EA0E}">
        <p15:presenceInfo xmlns:p15="http://schemas.microsoft.com/office/powerpoint/2012/main" userId="S-1-5-21-1024343765-948047755-1557874966-22737" providerId="AD"/>
      </p:ext>
    </p:extLst>
  </p:cmAuthor>
  <p:cmAuthor id="2" name="Prudíková Dana" initials="PD" lastIdx="2" clrIdx="1">
    <p:extLst>
      <p:ext uri="{19B8F6BF-5375-455C-9EA6-DF929625EA0E}">
        <p15:presenceInfo xmlns:p15="http://schemas.microsoft.com/office/powerpoint/2012/main" userId="S-1-5-21-1024343765-948047755-1557874966-227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0" autoAdjust="0"/>
    <p:restoredTop sz="94434" autoAdjust="0"/>
  </p:normalViewPr>
  <p:slideViewPr>
    <p:cSldViewPr>
      <p:cViewPr varScale="1">
        <p:scale>
          <a:sx n="81" d="100"/>
          <a:sy n="81" d="100"/>
        </p:scale>
        <p:origin x="38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t>04.11.2020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>
                <a:latin typeface="+mn-lt"/>
              </a:rPr>
              <a:t>Státní podpora sportu </a:t>
            </a:r>
            <a:br>
              <a:rPr lang="pl-PL" b="1" dirty="0">
                <a:latin typeface="+mn-lt"/>
              </a:rPr>
            </a:br>
            <a:r>
              <a:rPr lang="pl-PL" b="1" dirty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/>
              <a:t>Ministerstvo školství, mládeže a tělovýchovy</a:t>
            </a:r>
          </a:p>
          <a:p>
            <a:pPr algn="l"/>
            <a:r>
              <a:rPr lang="cs-CZ" sz="900" dirty="0"/>
              <a:t>Karmelitská 7, 118 12 Praha 1 • tel.:: +420 234 811 111</a:t>
            </a:r>
          </a:p>
          <a:p>
            <a:pPr algn="l"/>
            <a:r>
              <a:rPr lang="cs-CZ" sz="900" dirty="0"/>
              <a:t>msmt@msmt.cz • www.msmt.cz</a:t>
            </a:r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t>04.11.2020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t>04.11.2020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/>
              <a:t>Státní podpora sportu pro rok 2013 byla projednána poradou vedení MŠMT dne 19. června 2012. </a:t>
            </a:r>
            <a:r>
              <a:rPr lang="cs-CZ" sz="2000" dirty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/>
          </a:p>
          <a:p>
            <a:r>
              <a:rPr lang="cs-CZ" sz="2000" dirty="0"/>
              <a:t>a) výdajový okruh: „Sportovní reprezentace“ </a:t>
            </a:r>
          </a:p>
          <a:p>
            <a:r>
              <a:rPr lang="cs-CZ" sz="2000" dirty="0"/>
              <a:t>b) výdajový okruh: „Všeobecná sportovní činnost“ </a:t>
            </a:r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t>04.11.2020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t>04.11.2020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t>04.11.2020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t>04.11.2020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t>04.11.2020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t>04.11.2020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t>04.11.2020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vitezslav.nemcak@msmt.cz" TargetMode="External"/><Relationship Id="rId2" Type="http://schemas.openxmlformats.org/officeDocument/2006/relationships/hyperlink" Target="mailto:dana.prudikova@msmt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smt.cz/file/54148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smt.cz/vzdelavani/stredni-vzdelavani/metodika-k-novele-vyhlasky-c-177-2009-sb-o-blizsich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smt.cz/vzdelavani/stredni-vzdelavani/metodika-k-novele-vyhlasky-c-177-2009-sb-o-blizsich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27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cs-CZ" sz="27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b="1" dirty="0"/>
              <a:t>Legislativní novinky ve školním roce 2020/2021</a:t>
            </a:r>
            <a:br>
              <a:rPr lang="cs-CZ" sz="33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k-SK" sz="3300" dirty="0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987824" y="5733256"/>
            <a:ext cx="4784576" cy="648072"/>
          </a:xfrm>
        </p:spPr>
        <p:txBody>
          <a:bodyPr>
            <a:normAutofit fontScale="32500" lnSpcReduction="20000"/>
          </a:bodyPr>
          <a:lstStyle/>
          <a:p>
            <a:endParaRPr lang="cs-CZ" b="1" i="1" dirty="0"/>
          </a:p>
          <a:p>
            <a:r>
              <a:rPr lang="fr-FR" sz="4500" b="1" i="1" dirty="0"/>
              <a:t>Mgr. et Mgr. Dana Prudíková, Ph.D.</a:t>
            </a:r>
            <a:endParaRPr lang="cs-CZ" sz="4500" b="1" i="1" dirty="0"/>
          </a:p>
          <a:p>
            <a:r>
              <a:rPr lang="cs-CZ" sz="4500" b="1" i="1" dirty="0"/>
              <a:t>Mgr. et Bc. Vítězslav Němčák, Ph.D. </a:t>
            </a:r>
            <a:endParaRPr lang="sk-SK" sz="4500" dirty="0"/>
          </a:p>
        </p:txBody>
      </p:sp>
    </p:spTree>
    <p:extLst>
      <p:ext uri="{BB962C8B-B14F-4D97-AF65-F5344CB8AC3E}">
        <p14:creationId xmlns:p14="http://schemas.microsoft.com/office/powerpoint/2010/main" val="325745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408712" cy="1143000"/>
          </a:xfrm>
        </p:spPr>
        <p:txBody>
          <a:bodyPr/>
          <a:lstStyle/>
          <a:p>
            <a:r>
              <a:rPr lang="cs-CZ" b="1" dirty="0"/>
              <a:t>Informace o zkouškách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110444" y="1700808"/>
            <a:ext cx="7571184" cy="46699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0"/>
              <a:t>Týká se působnosti MŠMT a CZVV:</a:t>
            </a:r>
          </a:p>
          <a:p>
            <a:pPr marL="0" indent="0">
              <a:buNone/>
            </a:pPr>
            <a:endParaRPr lang="cs-CZ" sz="2000" dirty="0"/>
          </a:p>
          <a:p>
            <a:pPr>
              <a:buFontTx/>
              <a:buChar char="-"/>
            </a:pPr>
            <a:r>
              <a:rPr lang="cs-CZ" sz="2000" dirty="0"/>
              <a:t>povinné zveřejňování některý údajů o zkouškách společné části maturitní zkoušky – zadání zkoušek, klíče správných řešení, výsledky podle skupin oborů vzdělání a informace o průběhu zkoušek</a:t>
            </a:r>
          </a:p>
          <a:p>
            <a:pPr marL="0" indent="0">
              <a:buNone/>
            </a:pPr>
            <a:endParaRPr lang="cs-CZ" sz="2000" dirty="0"/>
          </a:p>
          <a:p>
            <a:pPr>
              <a:buFontTx/>
              <a:buChar char="-"/>
            </a:pPr>
            <a:r>
              <a:rPr lang="cs-CZ" sz="2000" dirty="0"/>
              <a:t>omezuje se rozsah údajů, které se o maturitních zkouškách nesmí poskytovat (ruší se například zákaz srovnání výsledků mezi školami)</a:t>
            </a:r>
            <a:endParaRPr lang="cs-CZ" sz="2000" i="1" dirty="0"/>
          </a:p>
          <a:p>
            <a:pPr>
              <a:buFontTx/>
              <a:buChar char="-"/>
            </a:pPr>
            <a:endParaRPr lang="cs-CZ" sz="2000" dirty="0"/>
          </a:p>
          <a:p>
            <a:r>
              <a:rPr lang="cs-CZ" sz="2000" dirty="0"/>
              <a:t>Podobně se budou zveřejňovat také informace týkající se </a:t>
            </a:r>
            <a:r>
              <a:rPr lang="cs-CZ" sz="2000" b="1" dirty="0"/>
              <a:t>jednotné přijímací zkoušky</a:t>
            </a:r>
            <a:r>
              <a:rPr lang="cs-CZ" sz="2000" dirty="0"/>
              <a:t>.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3191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408712" cy="1143000"/>
          </a:xfrm>
        </p:spPr>
        <p:txBody>
          <a:bodyPr/>
          <a:lstStyle/>
          <a:p>
            <a:r>
              <a:rPr lang="cs-CZ" b="1" dirty="0"/>
              <a:t>Změny ve financování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110444" y="1700808"/>
            <a:ext cx="7571184" cy="5157192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Administrativní zjednodušení </a:t>
            </a:r>
            <a:r>
              <a:rPr lang="cs-CZ" b="1" dirty="0"/>
              <a:t>ad hoc (účelovým) normativem</a:t>
            </a:r>
          </a:p>
          <a:p>
            <a:pPr>
              <a:buFontTx/>
              <a:buChar char="-"/>
            </a:pPr>
            <a:r>
              <a:rPr lang="cs-CZ" dirty="0"/>
              <a:t>nově možnost (nikoliv povinnost) stanovit pro školy a školská zařízení veřejných zřizovatelů účelový normativ </a:t>
            </a:r>
            <a:r>
              <a:rPr lang="cs-CZ" i="1" dirty="0"/>
              <a:t>na předem určený účel a za předem definovaných podmínek a kritérií</a:t>
            </a:r>
          </a:p>
          <a:p>
            <a:pPr>
              <a:buFontTx/>
              <a:buChar char="-"/>
            </a:pPr>
            <a:r>
              <a:rPr lang="cs-CZ" dirty="0"/>
              <a:t>jednorázový finanční program, který umožní MŠMT poslat školám a školským zařízením veřejných zřizovatelů peníze s tím limitem, že musí být určeny na okruh výdajů, které vymezuje obecně školský zákon (pedagogická, nepedagogická práce, neinvestiční výdaje atd.)</a:t>
            </a:r>
          </a:p>
          <a:p>
            <a:pPr>
              <a:buFontTx/>
              <a:buChar char="-"/>
            </a:pPr>
            <a:r>
              <a:rPr lang="cs-CZ" dirty="0"/>
              <a:t>účelový normativ se vyhlásí ve Věstníku </a:t>
            </a:r>
          </a:p>
          <a:p>
            <a:pPr>
              <a:buFontTx/>
              <a:buChar char="-"/>
            </a:pPr>
            <a:r>
              <a:rPr lang="cs-CZ" dirty="0"/>
              <a:t>nepředpokládá se nutnost posílat žádosti</a:t>
            </a:r>
          </a:p>
          <a:p>
            <a:pPr>
              <a:buFontTx/>
              <a:buChar char="-"/>
            </a:pPr>
            <a:r>
              <a:rPr lang="cs-CZ" dirty="0"/>
              <a:t>v návaznosti na to se ruší rozvojové programy</a:t>
            </a:r>
          </a:p>
          <a:p>
            <a:r>
              <a:rPr lang="cs-CZ" dirty="0"/>
              <a:t>Zavádí se možnost (nikoliv povinnost) </a:t>
            </a:r>
            <a:r>
              <a:rPr lang="cs-CZ" b="1" dirty="0"/>
              <a:t>financovat pedagogické pozice na školu</a:t>
            </a:r>
            <a:r>
              <a:rPr lang="cs-CZ" dirty="0"/>
              <a:t>; po reformě financování regionálního školství byl zaveden princip úhrady „na třídu“, což neumožňuje financovat pozice na školu podle její struktury (např. školní psycholog). </a:t>
            </a:r>
          </a:p>
          <a:p>
            <a:r>
              <a:rPr lang="cs-CZ" b="1" dirty="0"/>
              <a:t>Rozšíření možnosti použít neinvestiční výdaje </a:t>
            </a:r>
            <a:r>
              <a:rPr lang="cs-CZ" dirty="0"/>
              <a:t>(tzv. ONIV) i na dopravu na školní akce. 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8178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408712" cy="1143000"/>
          </a:xfrm>
        </p:spPr>
        <p:txBody>
          <a:bodyPr/>
          <a:lstStyle/>
          <a:p>
            <a:r>
              <a:rPr lang="cs-CZ" b="1" dirty="0"/>
              <a:t>Dočasný ředitel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110444" y="1700808"/>
            <a:ext cx="7571184" cy="4669979"/>
          </a:xfrm>
        </p:spPr>
        <p:txBody>
          <a:bodyPr>
            <a:normAutofit lnSpcReduction="10000"/>
          </a:bodyPr>
          <a:lstStyle/>
          <a:p>
            <a:r>
              <a:rPr lang="cs-CZ" sz="2400" dirty="0"/>
              <a:t>Zákon nově umožní řešit </a:t>
            </a:r>
            <a:r>
              <a:rPr lang="cs-CZ" sz="2400" b="1" dirty="0"/>
              <a:t>náhlé uvolnění funkce ředitele</a:t>
            </a:r>
            <a:r>
              <a:rPr lang="cs-CZ" sz="2400" dirty="0"/>
              <a:t> a situace, kdy je ředitel školy dočasně funkci nevykonává.</a:t>
            </a:r>
          </a:p>
          <a:p>
            <a:pPr marL="0" indent="0">
              <a:buNone/>
            </a:pPr>
            <a:r>
              <a:rPr lang="cs-CZ" sz="2400" dirty="0"/>
              <a:t> </a:t>
            </a:r>
          </a:p>
          <a:p>
            <a:r>
              <a:rPr lang="cs-CZ" sz="2400" dirty="0"/>
              <a:t>Zřizovatel nově bude moci jmenovat ředitele </a:t>
            </a:r>
            <a:r>
              <a:rPr lang="cs-CZ" sz="2400" b="1" dirty="0"/>
              <a:t>na dobu určitou</a:t>
            </a:r>
            <a:r>
              <a:rPr lang="cs-CZ" sz="2400" dirty="0"/>
              <a:t> bez nutnosti konání konkursního řízení do doby jmenování řádného ředitele na základě konkursu. 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Zřizovatel jmenuje ředitele na dobu určitou (na základě konkursu) i tehdy, pokud škola ředitele má, ale tomu brání ve výkonu činnosti překážka dlouhodobého charakteru – mateřská a rodičovská dovolená, uvolnění k výkonu veřejné funkce apod.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4222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408712" cy="1143000"/>
          </a:xfrm>
        </p:spPr>
        <p:txBody>
          <a:bodyPr/>
          <a:lstStyle/>
          <a:p>
            <a:r>
              <a:rPr lang="cs-CZ" b="1" dirty="0"/>
              <a:t>Dílčí změny </a:t>
            </a:r>
            <a:r>
              <a:rPr lang="cs-CZ" b="1" dirty="0" err="1"/>
              <a:t>šk.z</a:t>
            </a:r>
            <a:r>
              <a:rPr lang="cs-CZ" b="1" dirty="0"/>
              <a:t>.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110444" y="1556792"/>
            <a:ext cx="7571184" cy="5184576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/>
              <a:t>Možnost upravit používání mobilních telefonů ve školním řádu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- možnost omezit nebo zakázat používání mobilních telefonů nebo jiných elektronických zařízení ve školách a školských zařízeních školním nebo vnitřním řádem. </a:t>
            </a:r>
          </a:p>
          <a:p>
            <a:pPr algn="just">
              <a:lnSpc>
                <a:spcPct val="105000"/>
              </a:lnSpc>
            </a:pPr>
            <a:r>
              <a:rPr lang="cs-CZ" b="1" dirty="0">
                <a:latin typeface="Calibri" panose="020F0502020204030204" pitchFamily="34" charset="0"/>
                <a:ea typeface="Times New Roman" panose="02020603050405020304" pitchFamily="18" charset="0"/>
              </a:rPr>
              <a:t>Národní program vzdělávání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</a:rPr>
              <a:t> se ve školském zákoně bez náhrady ruší. Strategické řízení bude nadále probíhat prostřednictvím strategií.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5000"/>
              </a:lnSpc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</a:rPr>
              <a:t>Dává se právo zřizovat </a:t>
            </a:r>
            <a:r>
              <a:rPr lang="cs-CZ" b="1" dirty="0">
                <a:latin typeface="Calibri" panose="020F0502020204030204" pitchFamily="34" charset="0"/>
                <a:ea typeface="Times New Roman" panose="02020603050405020304" pitchFamily="18" charset="0"/>
              </a:rPr>
              <a:t>přípravné třídy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</a:rPr>
              <a:t>základních škol i soukromým zřizovatelům. 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5000"/>
              </a:lnSpc>
            </a:pPr>
            <a:r>
              <a:rPr lang="cs-CZ" b="1" dirty="0">
                <a:latin typeface="Calibri" panose="020F0502020204030204" pitchFamily="34" charset="0"/>
                <a:ea typeface="Times New Roman" panose="02020603050405020304" pitchFamily="18" charset="0"/>
              </a:rPr>
              <a:t>Zkrácené studium s výučním listem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</a:rPr>
              <a:t>bude moci absolvovat i žák, který úspěšně dokončí 4. ročník maturitního oboru (dnes tak může učinit pouze, pokud má maturitu).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</a:rPr>
              <a:t>Zřizuje se nový typ zařízení školního stravování „</a:t>
            </a:r>
            <a:r>
              <a:rPr lang="cs-CZ" b="1" dirty="0">
                <a:latin typeface="Calibri" panose="020F0502020204030204" pitchFamily="34" charset="0"/>
                <a:ea typeface="Times New Roman" panose="02020603050405020304" pitchFamily="18" charset="0"/>
              </a:rPr>
              <a:t>výdejna lesní mateřské školy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</a:rPr>
              <a:t>“.</a:t>
            </a: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738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5DF5AB43-77A9-4D17-9930-CDDE101F4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Předškolní vzdělávání </a:t>
            </a:r>
            <a:br>
              <a:rPr lang="cs-CZ" dirty="0"/>
            </a:br>
            <a:endParaRPr lang="cs-CZ" dirty="0"/>
          </a:p>
        </p:txBody>
      </p:sp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60137ED7-1C9B-4180-A4AC-70305C7611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87625" y="1557338"/>
            <a:ext cx="7956376" cy="5040312"/>
          </a:xfrm>
        </p:spPr>
        <p:txBody>
          <a:bodyPr/>
          <a:lstStyle/>
          <a:p>
            <a:r>
              <a:rPr lang="cs-CZ" b="1" dirty="0"/>
              <a:t>novela vyhlášky 14/2005 Sb. </a:t>
            </a:r>
          </a:p>
          <a:p>
            <a:r>
              <a:rPr lang="cs-CZ" dirty="0"/>
              <a:t>zrušilo se ustanovení, které mělo podle dřívějšího plánu začít platit od 1. 9. 2020. Toto ustanovení stanovilo povinnost zaměstnat ve třídě mateřské školy, ve které se vzdělávají děti mladší 3 let, dalšího nepedagogického pracovníka - </a:t>
            </a:r>
            <a:r>
              <a:rPr lang="cs-CZ" b="1" dirty="0"/>
              <a:t>chůvu</a:t>
            </a:r>
            <a:r>
              <a:rPr lang="cs-CZ" dirty="0"/>
              <a:t>. Jelikož došlo novelou školského zákona (č. 167/2018 Sb.) ke zrušení povinnosti přijímat 2leté děti do mateřských škol, přistoupilo MŠMT i k této úpravě. </a:t>
            </a:r>
          </a:p>
          <a:p>
            <a:r>
              <a:rPr lang="cs-CZ" dirty="0"/>
              <a:t>tam, kde přesto budou mít dvouleté děti v mateřských školách zapsané, mohou být chůvy nadále financovány z prostředků evropských fondů prostřednictvím tzv. </a:t>
            </a:r>
            <a:r>
              <a:rPr lang="cs-CZ" b="1" dirty="0"/>
              <a:t>šablon</a:t>
            </a:r>
            <a:r>
              <a:rPr lang="cs-CZ" dirty="0"/>
              <a:t>. </a:t>
            </a:r>
          </a:p>
          <a:p>
            <a:r>
              <a:rPr lang="cs-CZ" dirty="0"/>
              <a:t>zachováno naopak zůstává, že se od 1. září za každé dítě mladší 3 let nejvyšší počet dětí ve třídě mateřské školy </a:t>
            </a:r>
            <a:r>
              <a:rPr lang="cs-CZ" b="1" dirty="0"/>
              <a:t>snižuje o 2 děti</a:t>
            </a:r>
            <a:r>
              <a:rPr lang="cs-CZ" dirty="0"/>
              <a:t>, nejvýše o 6 dětí. Třídy s nejmenšími dětmi proto budou méně početné.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1783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A0C47577-E408-4D4A-9928-DA19FC7CB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274638"/>
            <a:ext cx="7776864" cy="1143000"/>
          </a:xfrm>
        </p:spPr>
        <p:txBody>
          <a:bodyPr/>
          <a:lstStyle/>
          <a:p>
            <a:pPr marL="0" indent="0"/>
            <a:r>
              <a:rPr lang="cs-CZ" sz="3200" b="1" dirty="0"/>
              <a:t>Odpovědnost mateřské školy za škodu</a:t>
            </a:r>
            <a:br>
              <a:rPr lang="cs-CZ" b="1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C2B0AD7-9397-4818-A8E5-708ECEB5F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15</a:t>
            </a:fld>
            <a:endParaRPr lang="cs-CZ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E89ED623-BDDD-4A98-AE5A-8B9B345159A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15617" y="1557338"/>
            <a:ext cx="7344815" cy="5040312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„</a:t>
            </a:r>
            <a:r>
              <a:rPr lang="cs-CZ" i="1" dirty="0"/>
              <a:t>Za škodu, která vznikla </a:t>
            </a:r>
            <a:r>
              <a:rPr lang="cs-CZ" b="1" i="1" u="sng" dirty="0"/>
              <a:t>dětem v mateřských školách</a:t>
            </a:r>
            <a:r>
              <a:rPr lang="cs-CZ" i="1" dirty="0"/>
              <a:t>, žákům základních škol a základních uměleckých škol při vyučování nebo v přímé souvislosti s ním, odpovídá právnická osoba vykonávající činnost dané školy; při výchově mimo vyučování ve školském zařízení nebo v přímé souvislosti s ní odpovídá za škodu právnická osoba vykonávající činnost daného školského zařízení.“ </a:t>
            </a:r>
            <a:r>
              <a:rPr lang="cs-CZ" dirty="0"/>
              <a:t>(§ 391 </a:t>
            </a:r>
            <a:r>
              <a:rPr lang="cs-CZ" b="1" dirty="0"/>
              <a:t>zákoníku práce</a:t>
            </a:r>
            <a:r>
              <a:rPr lang="cs-CZ" dirty="0"/>
              <a:t>)</a:t>
            </a:r>
          </a:p>
          <a:p>
            <a:endParaRPr lang="cs-CZ" dirty="0"/>
          </a:p>
          <a:p>
            <a:r>
              <a:rPr lang="cs-CZ" dirty="0"/>
              <a:t>Účinné od 1. 6. 2020.</a:t>
            </a:r>
          </a:p>
          <a:p>
            <a:r>
              <a:rPr lang="cs-CZ" dirty="0"/>
              <a:t>Tedy MŠ odpovídají stejně jako ZŠ. Doposud MŠ odpovídaly podle občanského zákoníku.</a:t>
            </a:r>
          </a:p>
          <a:p>
            <a:r>
              <a:rPr lang="cs-CZ" dirty="0"/>
              <a:t>Vhodné vyhodnotit, zda jsou správně nastaveny pojišťovací smlouvy.</a:t>
            </a:r>
          </a:p>
          <a:p>
            <a:pPr>
              <a:buFontTx/>
              <a:buChar char="-"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031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E9CE6F6-8D27-4FB2-A085-7431C34C5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Novela nařízení vlády č. 211/2010 Sb., o soustavě oborů vzdělání v základním, středním a vyšším odborném vzdělávání</a:t>
            </a:r>
          </a:p>
          <a:p>
            <a:pPr marL="0" indent="0">
              <a:buNone/>
            </a:pPr>
            <a:endParaRPr lang="cs-CZ" b="1" dirty="0"/>
          </a:p>
          <a:p>
            <a:pPr>
              <a:buFontTx/>
              <a:buChar char="-"/>
            </a:pPr>
            <a:r>
              <a:rPr lang="cs-CZ" dirty="0"/>
              <a:t>stanoví se obory vzdělání, v nich je možné v rámci studia maturitního oboru dosáhnout také stupeň vzdělání s výučním listem </a:t>
            </a:r>
          </a:p>
          <a:p>
            <a:pPr>
              <a:buFontTx/>
              <a:buChar char="-"/>
            </a:pPr>
            <a:r>
              <a:rPr lang="cs-CZ" dirty="0"/>
              <a:t>navazuje na pokusného ověřování</a:t>
            </a:r>
          </a:p>
          <a:p>
            <a:pPr>
              <a:buFontTx/>
              <a:buChar char="-"/>
            </a:pPr>
            <a:r>
              <a:rPr lang="cs-CZ" dirty="0"/>
              <a:t>naplnění zmocnění v § 58 odst. 5 školského zákona</a:t>
            </a:r>
          </a:p>
          <a:p>
            <a:pPr>
              <a:buFontTx/>
              <a:buChar char="-"/>
            </a:pPr>
            <a:r>
              <a:rPr lang="cs-CZ" dirty="0"/>
              <a:t>reakce na požadavky trhu práce a výbava absolventa vyšší hodnotou pro uplatnění budoucího zaměstnance v praxi</a:t>
            </a:r>
          </a:p>
          <a:p>
            <a:pPr>
              <a:buFontTx/>
              <a:buChar char="-"/>
            </a:pPr>
            <a:r>
              <a:rPr lang="cs-CZ" dirty="0"/>
              <a:t>nutno mít zapsané oba obory v rejstříku</a:t>
            </a:r>
          </a:p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r>
              <a:rPr lang="cs-CZ" dirty="0"/>
              <a:t>Bude ještě vydána vyhláška, která propíše kombinované obory zejména do vyhlášky o středním vzdělávání (č. 13/2005 Sb.).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C839786E-D19B-4719-AE93-0AE182FE2CB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96753" y="26064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b="1" dirty="0"/>
              <a:t>Kombinované obory SŠ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0505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FB7C8B2-7B98-4350-BCFB-1AA8B78A5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417638"/>
            <a:ext cx="7848872" cy="5179714"/>
          </a:xfrm>
        </p:spPr>
        <p:txBody>
          <a:bodyPr>
            <a:normAutofit/>
          </a:bodyPr>
          <a:lstStyle/>
          <a:p>
            <a:r>
              <a:rPr lang="cs-CZ" b="1" dirty="0"/>
              <a:t>Novelizace zákona č. 258/2000 Sb.</a:t>
            </a:r>
            <a:r>
              <a:rPr lang="cs-CZ" dirty="0"/>
              <a:t> s účinností od </a:t>
            </a:r>
            <a:r>
              <a:rPr lang="cs-CZ" u="sng" dirty="0"/>
              <a:t>27. 4. 2020 </a:t>
            </a:r>
            <a:r>
              <a:rPr lang="cs-CZ" dirty="0"/>
              <a:t>upravila několik ustanovení, které se dotýkají i školství</a:t>
            </a:r>
          </a:p>
          <a:p>
            <a:pPr>
              <a:buFontTx/>
              <a:buChar char="-"/>
            </a:pPr>
            <a:r>
              <a:rPr lang="cs-CZ" b="1" dirty="0"/>
              <a:t>vymezení kontraindikace </a:t>
            </a:r>
            <a:r>
              <a:rPr lang="cs-CZ" dirty="0"/>
              <a:t>(odstranění nejasností, co je a co už není trvalá kontraindikace; v souvislosti s přijímáním dětí do MŠ platí, že překážkou k přijetí dítěte ke vzdělávání v mateřská škole není chybějící očkování, pokud dítě není očkováno z důvodu kontraindikace).</a:t>
            </a:r>
          </a:p>
          <a:p>
            <a:pPr>
              <a:buFontTx/>
              <a:buChar char="-"/>
            </a:pPr>
            <a:r>
              <a:rPr lang="cs-CZ" dirty="0"/>
              <a:t>úpravy týkající se </a:t>
            </a:r>
            <a:r>
              <a:rPr lang="cs-CZ" b="1" dirty="0"/>
              <a:t>škol v přírodě</a:t>
            </a:r>
            <a:r>
              <a:rPr lang="cs-CZ" dirty="0"/>
              <a:t>: nově výslovně definovány jako </a:t>
            </a:r>
            <a:r>
              <a:rPr lang="cs-CZ" i="1" dirty="0"/>
              <a:t>„zotavovací pobyt bez přerušení vzdělávání dětí mateřské školy nebo žáků základní školy, který organizuje mateřská nebo základní škola.“</a:t>
            </a:r>
            <a:r>
              <a:rPr lang="cs-CZ" dirty="0"/>
              <a:t> Dále pak rozděluje školu v přírodě na tu, která trvá déle než 5 dnů (povinnost měsíce předem hlásit na hygienu, zdravotník atd.) a na kratší 5 a méně dnů (zajistit zejm. hygienicky nezávadný stav zařízení a zásobování akce pitnou vodou). </a:t>
            </a:r>
          </a:p>
          <a:p>
            <a:pPr>
              <a:buFontTx/>
              <a:buChar char="-"/>
            </a:pPr>
            <a:r>
              <a:rPr lang="cs-CZ" b="1" dirty="0"/>
              <a:t>Podmínkou účasti </a:t>
            </a:r>
            <a:r>
              <a:rPr lang="cs-CZ" b="1" u="sng" dirty="0"/>
              <a:t>na škole v přírodě</a:t>
            </a:r>
            <a:r>
              <a:rPr lang="cs-CZ" b="1" dirty="0"/>
              <a:t>, a to ani té, která trvá déle než 5 dnů, už nebude očkování. </a:t>
            </a:r>
            <a:r>
              <a:rPr lang="cs-CZ" dirty="0"/>
              <a:t>Pro zotavovací akce ale podmínka očkování zůstává.</a:t>
            </a:r>
          </a:p>
          <a:p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C9CC02F-3DA3-4830-8FFC-55B962BE762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z="4000" b="1" dirty="0"/>
              <a:t>         Z. o ochraně veřejného zdraví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567E0F8-6963-4F82-B005-F19F3F3467F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7809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 algn="ctr">
              <a:buNone/>
            </a:pPr>
            <a:r>
              <a:rPr lang="cs-CZ" sz="2800" b="1" dirty="0"/>
              <a:t>DĚKUJEME ZA POZORNOST</a:t>
            </a:r>
          </a:p>
          <a:p>
            <a:pPr marL="0" indent="0" algn="ctr">
              <a:buNone/>
            </a:pPr>
            <a:endParaRPr lang="cs-CZ" b="1" dirty="0"/>
          </a:p>
          <a:p>
            <a:pPr marL="0" indent="0" algn="ctr">
              <a:buNone/>
            </a:pPr>
            <a:r>
              <a:rPr lang="cs-CZ" b="1" dirty="0">
                <a:hlinkClick r:id="rId2"/>
              </a:rPr>
              <a:t>dana.prudikova@msmt.cz</a:t>
            </a:r>
            <a:endParaRPr lang="cs-CZ" b="1" dirty="0"/>
          </a:p>
          <a:p>
            <a:pPr marL="0" indent="0" algn="ctr">
              <a:buNone/>
            </a:pPr>
            <a:r>
              <a:rPr lang="cs-CZ" b="1" dirty="0">
                <a:hlinkClick r:id="rId3"/>
              </a:rPr>
              <a:t>vitezslav.nemcak@msmt.cz</a:t>
            </a:r>
            <a:endParaRPr lang="cs-CZ" b="1" dirty="0"/>
          </a:p>
          <a:p>
            <a:pPr marL="0" indent="0" algn="ctr">
              <a:buNone/>
            </a:pPr>
            <a:endParaRPr lang="cs-CZ" b="1" dirty="0"/>
          </a:p>
          <a:p>
            <a:pPr marL="0" indent="0" algn="ctr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882240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268760"/>
            <a:ext cx="7571184" cy="53285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b="1" dirty="0"/>
              <a:t>Co se na </a:t>
            </a:r>
            <a:r>
              <a:rPr lang="cs-CZ" sz="2400" b="1" dirty="0" err="1"/>
              <a:t>webináři</a:t>
            </a:r>
            <a:r>
              <a:rPr lang="cs-CZ" sz="2400" b="1" dirty="0"/>
              <a:t> dozvíte:</a:t>
            </a:r>
          </a:p>
          <a:p>
            <a:pPr>
              <a:buFontTx/>
              <a:buChar char="-"/>
            </a:pPr>
            <a:endParaRPr lang="cs-CZ" b="1" dirty="0"/>
          </a:p>
          <a:p>
            <a:pPr>
              <a:buFontTx/>
              <a:buChar char="-"/>
            </a:pPr>
            <a:r>
              <a:rPr lang="cs-CZ" b="1" dirty="0"/>
              <a:t>pravidla pro distanční vzdělávání v mimořádných situacích</a:t>
            </a:r>
          </a:p>
          <a:p>
            <a:pPr>
              <a:buFontTx/>
              <a:buChar char="-"/>
            </a:pPr>
            <a:endParaRPr lang="cs-CZ" b="1" dirty="0"/>
          </a:p>
          <a:p>
            <a:pPr>
              <a:buFontTx/>
              <a:buChar char="-"/>
            </a:pPr>
            <a:r>
              <a:rPr lang="cs-CZ" b="1" dirty="0"/>
              <a:t>jak budou vypadat maturitní zkoušky</a:t>
            </a:r>
          </a:p>
          <a:p>
            <a:pPr>
              <a:buFontTx/>
              <a:buChar char="-"/>
            </a:pPr>
            <a:endParaRPr lang="cs-CZ" b="1" dirty="0"/>
          </a:p>
          <a:p>
            <a:pPr>
              <a:buFontTx/>
              <a:buChar char="-"/>
            </a:pPr>
            <a:r>
              <a:rPr lang="cs-CZ" b="1" dirty="0"/>
              <a:t>nové instituty ve financování regionálního školství</a:t>
            </a:r>
          </a:p>
          <a:p>
            <a:pPr>
              <a:buFontTx/>
              <a:buChar char="-"/>
            </a:pPr>
            <a:endParaRPr lang="cs-CZ" b="1" dirty="0"/>
          </a:p>
          <a:p>
            <a:pPr>
              <a:buFontTx/>
              <a:buChar char="-"/>
            </a:pPr>
            <a:r>
              <a:rPr lang="cs-CZ" b="1" dirty="0"/>
              <a:t>kdy lze nově jmenovat dočasného ředitele školy</a:t>
            </a:r>
          </a:p>
          <a:p>
            <a:pPr>
              <a:buFontTx/>
              <a:buChar char="-"/>
            </a:pPr>
            <a:endParaRPr lang="cs-CZ" b="1" dirty="0"/>
          </a:p>
          <a:p>
            <a:pPr>
              <a:buFontTx/>
              <a:buChar char="-"/>
            </a:pPr>
            <a:r>
              <a:rPr lang="cs-CZ" b="1" dirty="0"/>
              <a:t>změny v oblasti mateřských škol</a:t>
            </a:r>
          </a:p>
          <a:p>
            <a:pPr>
              <a:buFontTx/>
              <a:buChar char="-"/>
            </a:pPr>
            <a:endParaRPr lang="cs-CZ" b="1" dirty="0"/>
          </a:p>
          <a:p>
            <a:pPr>
              <a:buFontTx/>
              <a:buChar char="-"/>
            </a:pPr>
            <a:r>
              <a:rPr lang="cs-CZ" b="1" dirty="0"/>
              <a:t>zakotvení tzv. kombinovaných středoškolských oborů</a:t>
            </a:r>
          </a:p>
          <a:p>
            <a:pPr>
              <a:buFontTx/>
              <a:buChar char="-"/>
            </a:pPr>
            <a:endParaRPr lang="cs-CZ" b="1" dirty="0"/>
          </a:p>
          <a:p>
            <a:pPr>
              <a:buFontTx/>
              <a:buChar char="-"/>
            </a:pPr>
            <a:r>
              <a:rPr lang="cs-CZ" b="1" dirty="0"/>
              <a:t>co vymyslelo za novinky v oblasti škol v přírodě </a:t>
            </a:r>
            <a:r>
              <a:rPr lang="cs-CZ" b="1" dirty="0" err="1"/>
              <a:t>MZdr</a:t>
            </a:r>
            <a:endParaRPr lang="cs-CZ" b="1" dirty="0"/>
          </a:p>
          <a:p>
            <a:pPr>
              <a:buFontTx/>
              <a:buChar char="-"/>
            </a:pPr>
            <a:endParaRPr lang="cs-CZ" b="1" dirty="0"/>
          </a:p>
          <a:p>
            <a:pPr>
              <a:buFontTx/>
              <a:buChar char="-"/>
            </a:pPr>
            <a:endParaRPr lang="cs-CZ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C8D3759F-077C-4375-89E5-49968123A550}"/>
              </a:ext>
            </a:extLst>
          </p:cNvPr>
          <p:cNvSpPr txBox="1">
            <a:spLocks/>
          </p:cNvSpPr>
          <p:nvPr/>
        </p:nvSpPr>
        <p:spPr>
          <a:xfrm>
            <a:off x="1331640" y="26064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/>
              <a:t>Novinky nejenom školské legislativy</a:t>
            </a:r>
          </a:p>
        </p:txBody>
      </p:sp>
    </p:spTree>
    <p:extLst>
      <p:ext uri="{BB962C8B-B14F-4D97-AF65-F5344CB8AC3E}">
        <p14:creationId xmlns:p14="http://schemas.microsoft.com/office/powerpoint/2010/main" val="3311961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AB99E79D-4D63-43A8-9D8F-4417FE388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340768"/>
            <a:ext cx="7571184" cy="5517232"/>
          </a:xfrm>
        </p:spPr>
        <p:txBody>
          <a:bodyPr>
            <a:noAutofit/>
          </a:bodyPr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novela školského zákona č. 349/2020 Sb. účinná od 25.8.2020</a:t>
            </a:r>
          </a:p>
          <a:p>
            <a:r>
              <a:rPr lang="cs-CZ" dirty="0"/>
              <a:t>nový § 184a zakotvující  </a:t>
            </a:r>
            <a:r>
              <a:rPr lang="cs-CZ" b="1" dirty="0"/>
              <a:t>zvláštní pravidla při omezení osobní přítomnosti dětí, žáků a studentů ve školách</a:t>
            </a:r>
          </a:p>
          <a:p>
            <a:endParaRPr lang="cs-CZ" b="1" dirty="0"/>
          </a:p>
          <a:p>
            <a:pPr marL="0" indent="0">
              <a:buNone/>
            </a:pPr>
            <a:r>
              <a:rPr lang="cs-CZ" b="1" dirty="0"/>
              <a:t>Předpoklad:</a:t>
            </a:r>
          </a:p>
          <a:p>
            <a:pPr>
              <a:buFontTx/>
              <a:buChar char="-"/>
            </a:pPr>
            <a:r>
              <a:rPr lang="cs-CZ" dirty="0"/>
              <a:t>krizového opatření, mimořádného opatření, karanténa </a:t>
            </a:r>
          </a:p>
          <a:p>
            <a:pPr>
              <a:buFontTx/>
              <a:buChar char="-"/>
            </a:pPr>
            <a:r>
              <a:rPr lang="cs-CZ" dirty="0"/>
              <a:t>nemožnost osobní přítomnosti </a:t>
            </a:r>
            <a:r>
              <a:rPr lang="cs-CZ" b="1" dirty="0"/>
              <a:t>většiny žáků nebo studentů z nejméně jedné třídy</a:t>
            </a:r>
            <a:r>
              <a:rPr lang="cs-CZ" dirty="0"/>
              <a:t>, studijní skupiny, oddělení nebo kursu ve škole nebo většiny dětí, pro které je předškolní vzdělávání povinné, z mateřské školy nebo z odloučeného pracoviště nebo z nejméně jedné třídy, ve které se vzdělávají pouze tyto děti</a:t>
            </a: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C16A60F-8E46-4F00-B0E0-B7DBF0FD96C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b="1" dirty="0"/>
              <a:t>Distanční vzdělávání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1F32597-52E4-4606-8011-CF5CFE6D8B3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924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AB99E79D-4D63-43A8-9D8F-4417FE388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340768"/>
            <a:ext cx="7571184" cy="551723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Důsledek: </a:t>
            </a:r>
          </a:p>
          <a:p>
            <a:pPr>
              <a:buFontTx/>
              <a:buChar char="-"/>
            </a:pPr>
            <a:r>
              <a:rPr lang="cs-CZ" b="1" dirty="0"/>
              <a:t>škola má povinnost  poskytovat dotčeným dětem, žákům nebo studentům vzdělávání distančním způsobem, </a:t>
            </a:r>
            <a:r>
              <a:rPr lang="cs-CZ" dirty="0"/>
              <a:t>povinnost se týká dětí v povinném předškolním vzdělávání v MŠ, dále ZŠ, SŠ, konzervatoří, ZUŠ, VOŠ, jazykových škol s právem státní jazykové zkoušky</a:t>
            </a:r>
            <a:endParaRPr lang="cs-CZ" b="1" dirty="0"/>
          </a:p>
          <a:p>
            <a:pPr>
              <a:buFontTx/>
              <a:buChar char="-"/>
            </a:pPr>
            <a:r>
              <a:rPr lang="cs-CZ" dirty="0"/>
              <a:t>škola vzdělává podle příslušného RVP a ŠVP </a:t>
            </a:r>
            <a:r>
              <a:rPr lang="cs-CZ" b="1" dirty="0"/>
              <a:t>v míře odpovídající okolnostem</a:t>
            </a:r>
            <a:endParaRPr lang="cs-CZ" dirty="0"/>
          </a:p>
          <a:p>
            <a:pPr>
              <a:buFontTx/>
              <a:buChar char="-"/>
            </a:pPr>
            <a:r>
              <a:rPr lang="cs-CZ" dirty="0"/>
              <a:t>děti, žáci a studenti </a:t>
            </a:r>
            <a:r>
              <a:rPr lang="cs-CZ" b="1" dirty="0"/>
              <a:t>jsou povinni se vzdělávat distančním způsobem </a:t>
            </a:r>
            <a:r>
              <a:rPr lang="cs-CZ" dirty="0"/>
              <a:t>s výjimkou žáků základní umělecké školy a jazykové školy s právem státní jazykové zkoušky</a:t>
            </a:r>
          </a:p>
          <a:p>
            <a:pPr>
              <a:buFontTx/>
              <a:buChar char="-"/>
            </a:pPr>
            <a:r>
              <a:rPr lang="cs-CZ" dirty="0"/>
              <a:t>Způsob poskytování vzdělávání a hodnocení distančním způsobem </a:t>
            </a:r>
            <a:r>
              <a:rPr lang="cs-CZ" b="1" dirty="0"/>
              <a:t>přizpůsobí škola podmínkám dítěte, žáka nebo studenta</a:t>
            </a:r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C16A60F-8E46-4F00-B0E0-B7DBF0FD96C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3568" y="26064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b="1" dirty="0"/>
              <a:t>Distanční vzdělávání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1F32597-52E4-4606-8011-CF5CFE6D8B3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699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710E3F3-28D7-4C5D-AB66-0DE06A91C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100" u="sng" dirty="0"/>
              <a:t>„</a:t>
            </a:r>
            <a:r>
              <a:rPr lang="cs-CZ" sz="2100" i="1" u="sng" dirty="0"/>
              <a:t>Za dobu, kdy škola poskytuje vzdělávání distančním způsobem, se školné nevrací</a:t>
            </a:r>
            <a:r>
              <a:rPr lang="cs-CZ" sz="2100" u="sng" dirty="0"/>
              <a:t>.“.</a:t>
            </a:r>
          </a:p>
          <a:p>
            <a:pPr>
              <a:buFontTx/>
              <a:buChar char="-"/>
            </a:pPr>
            <a:r>
              <a:rPr lang="cs-CZ" sz="2100" dirty="0"/>
              <a:t>novela vyhlášky o vyšším odborném vzdělávání (č. 10/2005 Sb.)</a:t>
            </a:r>
          </a:p>
          <a:p>
            <a:pPr>
              <a:buFontTx/>
              <a:buChar char="-"/>
            </a:pPr>
            <a:r>
              <a:rPr lang="cs-CZ" sz="2100" dirty="0"/>
              <a:t>novela vyhlášky o jazykových školách s právem státní jazykové zkoušky  (č. 33/2005 Sb.)</a:t>
            </a:r>
          </a:p>
          <a:p>
            <a:pPr>
              <a:buFontTx/>
              <a:buChar char="-"/>
            </a:pPr>
            <a:r>
              <a:rPr lang="cs-CZ" sz="2100" dirty="0"/>
              <a:t>novela vyhlášky o základním uměleckém vzdělávání (č. 71/2005 Sb.)</a:t>
            </a:r>
          </a:p>
          <a:p>
            <a:endParaRPr lang="cs-CZ" sz="2100" dirty="0"/>
          </a:p>
          <a:p>
            <a:r>
              <a:rPr lang="cs-CZ" sz="2100" u="sng" dirty="0"/>
              <a:t>Při omezení nebo přerušení </a:t>
            </a:r>
            <a:r>
              <a:rPr lang="cs-CZ" sz="2100" b="1" u="sng" dirty="0"/>
              <a:t>provozu MŠ</a:t>
            </a:r>
            <a:r>
              <a:rPr lang="cs-CZ" sz="2100" u="sng" dirty="0"/>
              <a:t> po dobu delší než 5 vyučovacích dnů již nyní platí, že ředitel úplatu poměrně sníží. </a:t>
            </a:r>
            <a:r>
              <a:rPr lang="cs-CZ" sz="2100" dirty="0"/>
              <a:t>„</a:t>
            </a:r>
            <a:r>
              <a:rPr lang="cs-CZ" sz="2100" i="1" dirty="0"/>
              <a:t>Obdobně to platí i v případě, že škola poskytuje vzdělávání distančním způsobem</a:t>
            </a:r>
            <a:r>
              <a:rPr lang="cs-CZ" sz="2100" dirty="0"/>
              <a:t>.“</a:t>
            </a:r>
          </a:p>
          <a:p>
            <a:pPr>
              <a:buFontTx/>
              <a:buChar char="-"/>
            </a:pPr>
            <a:r>
              <a:rPr lang="cs-CZ" sz="2100" dirty="0"/>
              <a:t>novela vyhlášky o předškolním vzdělávání (č. 14/2005 Sb.)</a:t>
            </a:r>
          </a:p>
          <a:p>
            <a:pPr>
              <a:buFontTx/>
              <a:buChar char="-"/>
            </a:pPr>
            <a:endParaRPr lang="cs-CZ" sz="2100" dirty="0"/>
          </a:p>
          <a:p>
            <a:r>
              <a:rPr lang="cs-CZ" sz="2100" u="sng" dirty="0"/>
              <a:t>Stejné pravidlo jako u MŠ se uplatní i </a:t>
            </a:r>
            <a:r>
              <a:rPr lang="cs-CZ" sz="2100" b="1" u="sng" dirty="0"/>
              <a:t>u školní družin</a:t>
            </a:r>
            <a:r>
              <a:rPr lang="cs-CZ" sz="2100" u="sng" dirty="0"/>
              <a:t>.</a:t>
            </a:r>
          </a:p>
          <a:p>
            <a:pPr>
              <a:buFontTx/>
              <a:buChar char="-"/>
            </a:pPr>
            <a:r>
              <a:rPr lang="cs-CZ" sz="2100" dirty="0"/>
              <a:t>novela vyhlášky o zájmovém vzdělávání (č. 74/2005 Sb.) </a:t>
            </a:r>
          </a:p>
          <a:p>
            <a:pPr>
              <a:buFontTx/>
              <a:buChar char="-"/>
            </a:pPr>
            <a:endParaRPr lang="cs-CZ" sz="2100" dirty="0"/>
          </a:p>
          <a:p>
            <a:r>
              <a:rPr lang="cs-CZ" sz="2100" b="1" u="sng" dirty="0"/>
              <a:t>Školní kluby a střediska volného času </a:t>
            </a:r>
            <a:r>
              <a:rPr lang="cs-CZ" sz="2100" u="sng" dirty="0"/>
              <a:t>mohou nahradit vzdělávání jiným způsobem nebo v jiném termínu; pak se úplata nekrátí). Jinak také „pravidlo 5 dnů“. </a:t>
            </a:r>
          </a:p>
          <a:p>
            <a:pPr>
              <a:buFontTx/>
              <a:buChar char="-"/>
            </a:pPr>
            <a:r>
              <a:rPr lang="cs-CZ" sz="2100" dirty="0"/>
              <a:t>novela vyhlášky o zájmovém vzdělávání (č. 74/2005 Sb.)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BF93D83A-38F7-4CC7-A8F8-68C0B2BF709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1499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b="1" dirty="0"/>
              <a:t>Úplata při uzavření </a:t>
            </a:r>
            <a:br>
              <a:rPr lang="cs-CZ" b="1" dirty="0"/>
            </a:br>
            <a:r>
              <a:rPr lang="cs-CZ" sz="2800" b="1" dirty="0"/>
              <a:t>škol a školských zařízení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60256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A7BE334-00FB-4A29-BED5-9E590B774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Nová pravomoc ministerstva k vydání opatřením obecné povahy, kterým může stanovit:</a:t>
            </a:r>
          </a:p>
          <a:p>
            <a:pPr>
              <a:buFontTx/>
              <a:buChar char="-"/>
            </a:pPr>
            <a:r>
              <a:rPr lang="cs-CZ" b="1" dirty="0"/>
              <a:t>odlišné termíny nebo lhůty </a:t>
            </a:r>
            <a:r>
              <a:rPr lang="cs-CZ" dirty="0"/>
              <a:t>od termínů nebo lhůt stanovených tímto zákonem nebo prováděcími právními předpisy, anebo stanovené na jejich základě, pokud jejich naplnění není možné nebo by způsobilo nezanedbatelné obtíže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první vydané opatření </a:t>
            </a:r>
            <a:r>
              <a:rPr lang="cs-CZ" b="1" dirty="0"/>
              <a:t>k prodloužení funkčního období školských rad </a:t>
            </a:r>
            <a:r>
              <a:rPr lang="cs-CZ" dirty="0"/>
              <a:t>(spadá-li konec do období mezi 29. říjnem až 3 měsíce po skončení nouzového stavu, končí funkce až 3 měsíce po skončení nouzového stavu): </a:t>
            </a:r>
            <a:r>
              <a:rPr lang="cs-CZ" dirty="0">
                <a:hlinkClick r:id="rId2"/>
              </a:rPr>
              <a:t>https://www.msmt.cz/file/54148/</a:t>
            </a:r>
            <a:r>
              <a:rPr lang="cs-CZ" dirty="0"/>
              <a:t> </a:t>
            </a:r>
          </a:p>
          <a:p>
            <a:pPr>
              <a:buFontTx/>
              <a:buChar char="-"/>
            </a:pPr>
            <a:r>
              <a:rPr lang="cs-CZ" b="1" dirty="0"/>
              <a:t>odlišný způsob nebo podmínky přijímání ke vzdělávání nebo ukončování vzdělávání</a:t>
            </a:r>
            <a:r>
              <a:rPr lang="cs-CZ" dirty="0"/>
              <a:t>, pokud by postup podle tohoto zákona nebyl možný nebo by způsobil nezanedbatelné obtíže</a:t>
            </a:r>
          </a:p>
          <a:p>
            <a:r>
              <a:rPr lang="cs-CZ" dirty="0"/>
              <a:t>opatření obecné povahy ministerstvo oznámí vyvěšením na své úřední desce a zveřejní na webových stránkách na dobu nejméně </a:t>
            </a:r>
            <a:r>
              <a:rPr lang="cs-CZ"/>
              <a:t>15 dnů</a:t>
            </a:r>
            <a:endParaRPr lang="cs-CZ" dirty="0"/>
          </a:p>
          <a:p>
            <a:r>
              <a:rPr lang="cs-CZ" dirty="0"/>
              <a:t>opatření obecné povahy nabývá účinnosti dnem vyvěšení na úřední desce nebo pozdějším dnem, který je v něm uveden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AF6B872-6BF9-4C70-B59B-3DD4EA08651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6</a:t>
            </a:fld>
            <a:endParaRPr lang="cs-CZ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1255E156-5119-4EDD-818B-C22A5F50AC33}"/>
              </a:ext>
            </a:extLst>
          </p:cNvPr>
          <p:cNvSpPr txBox="1">
            <a:spLocks/>
          </p:cNvSpPr>
          <p:nvPr/>
        </p:nvSpPr>
        <p:spPr>
          <a:xfrm>
            <a:off x="683568" y="26064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/>
              <a:t>Opatření obecné povahy</a:t>
            </a:r>
          </a:p>
        </p:txBody>
      </p:sp>
    </p:spTree>
    <p:extLst>
      <p:ext uri="{BB962C8B-B14F-4D97-AF65-F5344CB8AC3E}">
        <p14:creationId xmlns:p14="http://schemas.microsoft.com/office/powerpoint/2010/main" val="370512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7C40AEA1-95BF-494A-A02C-D52A05996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Maturitní zkouška</a:t>
            </a:r>
            <a:br>
              <a:rPr lang="cs-CZ" dirty="0"/>
            </a:b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62ADAFB-71CB-490B-84A3-07D84CA54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7</a:t>
            </a:fld>
            <a:endParaRPr lang="cs-CZ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B6736D5-B0E1-420B-A5CE-43AD5609B48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15616" y="1844824"/>
            <a:ext cx="7704855" cy="5440362"/>
          </a:xfrm>
        </p:spPr>
        <p:txBody>
          <a:bodyPr>
            <a:normAutofit/>
          </a:bodyPr>
          <a:lstStyle/>
          <a:p>
            <a:r>
              <a:rPr lang="cs-CZ" sz="2400" b="1" dirty="0"/>
              <a:t>Povinná maturitní zkouška ze tří předmětů </a:t>
            </a:r>
            <a:r>
              <a:rPr lang="cs-CZ" sz="2400" dirty="0"/>
              <a:t>včetně matematiky zrušena: maturanti budou mít i nadále na výběr mezi maturitou z cizího jazyka nebo z matematiky. </a:t>
            </a:r>
          </a:p>
          <a:p>
            <a:r>
              <a:rPr lang="cs-CZ" sz="2400" b="1" dirty="0"/>
              <a:t>Písemná část a ústní zkouška </a:t>
            </a:r>
            <a:r>
              <a:rPr lang="cs-CZ" sz="2400" dirty="0"/>
              <a:t>ze zkušebních předmětů Český jazyk a literatura a Cizí jazyk se přesune do profilové (tedy školní) části maturitní zkoušky a pouze škola tuto zkoušku hodnotí. Ve společné části maturitní zkoušky zůstane pouze didaktický test.</a:t>
            </a:r>
          </a:p>
          <a:p>
            <a:r>
              <a:rPr lang="cs-CZ" sz="2400" b="1" dirty="0"/>
              <a:t>Zavádí se do zákona „Matematika rozšiřující“ </a:t>
            </a:r>
            <a:r>
              <a:rPr lang="cs-CZ" sz="2400" dirty="0"/>
              <a:t>jako nepovinná zkouška ve společné části maturitní zkoušky: těžší úroveň zkoušky z matematiky.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873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DDE087D-618F-4CC1-8F32-6B2DECBB1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417638"/>
            <a:ext cx="7920880" cy="54403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Novela vyhláška č. 177/2009 Sb.</a:t>
            </a:r>
          </a:p>
          <a:p>
            <a:pPr marL="0" indent="0">
              <a:buNone/>
            </a:pPr>
            <a:endParaRPr lang="cs-CZ" b="1" u="sng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cs-CZ" b="1" u="sng" dirty="0"/>
              <a:t>Písemná práce z ČJ </a:t>
            </a:r>
            <a:r>
              <a:rPr lang="cs-CZ" b="1" dirty="0"/>
              <a:t>- </a:t>
            </a:r>
            <a:r>
              <a:rPr lang="cs-CZ" dirty="0"/>
              <a:t>minimální rozsah je 250 slov; písemná práce trvá nejméně 110 minut. Při konání písemné práce má žák možnost použít Pravidla českého pravopisu. Ředitel školy stanoví nejméně 4 zadání k výběru. Zadání písemné práce jsou stejná pro všechny žáky daného oboru vzdělání příslušné školy (nebo pro více oborů). Písemnou práci konají žáci se stejným zadáním ve stejný den a čas.</a:t>
            </a:r>
          </a:p>
          <a:p>
            <a:endParaRPr lang="cs-CZ" b="1" u="sng" dirty="0"/>
          </a:p>
          <a:p>
            <a:r>
              <a:rPr lang="cs-CZ" b="1" u="sng" dirty="0"/>
              <a:t>Písemná práce z cizího jazyka </a:t>
            </a:r>
            <a:r>
              <a:rPr lang="cs-CZ" b="1" dirty="0"/>
              <a:t>- </a:t>
            </a:r>
            <a:r>
              <a:rPr lang="cs-CZ" dirty="0"/>
              <a:t>minimálním rozsahu 200 slov; písemná práce trvá nejméně 60 minut. Při konání písemné práce má žák možnost použít překladový slovník. Ředitel školy stanoví 1 nebo více zadání k výběru. Zadání písemné práce z konkrétního cizího jazyka jsou stejná pro všechny žáky daného oboru vzdělání příslušné školy. Písemnou práci konají žáci daného oboru vzdělání ve stejný den a čas.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Pro konání písemné práce stanoví ředitel školy způsob záznamu vytvářeného textu, a seznámí s tímto rozhodnutím žáky nejpozději 2 měsíce před konáním příslušné zkoušky. Tj. </a:t>
            </a:r>
            <a:r>
              <a:rPr lang="cs-CZ" b="1" dirty="0"/>
              <a:t>ředitel školy může rozhodnout o tom, že žáci budou zkoušky konané těmito formami konat na počítači</a:t>
            </a:r>
            <a:r>
              <a:rPr lang="cs-CZ" dirty="0"/>
              <a:t>.</a:t>
            </a:r>
          </a:p>
          <a:p>
            <a:endParaRPr lang="cs-CZ" dirty="0"/>
          </a:p>
          <a:p>
            <a:pPr>
              <a:buFontTx/>
              <a:buChar char="-"/>
            </a:pP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8F756D28-E123-4241-B691-65E26CF73FC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07704" y="188640"/>
            <a:ext cx="6609928" cy="1143000"/>
          </a:xfrm>
          <a:prstGeom prst="rect">
            <a:avLst/>
          </a:prstGeom>
        </p:spPr>
        <p:txBody>
          <a:bodyPr/>
          <a:lstStyle/>
          <a:p>
            <a:r>
              <a:rPr lang="cs-CZ" b="1" dirty="0"/>
              <a:t>Navazující novela vyhlášky</a:t>
            </a:r>
          </a:p>
        </p:txBody>
      </p:sp>
    </p:spTree>
    <p:extLst>
      <p:ext uri="{BB962C8B-B14F-4D97-AF65-F5344CB8AC3E}">
        <p14:creationId xmlns:p14="http://schemas.microsoft.com/office/powerpoint/2010/main" val="138964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DDE087D-618F-4CC1-8F32-6B2DECBB1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417638"/>
            <a:ext cx="7920880" cy="54403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Novela vyhláška č. 177/2009 Sb.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b="1" dirty="0"/>
              <a:t>Ústní zkouška z ČJ –</a:t>
            </a:r>
            <a:r>
              <a:rPr lang="cs-CZ" dirty="0"/>
              <a:t> základní pravidla: vytvořit školní seznam 60 literárních děl, žákovský seznam obsahuje pak výběr 20 z těchto děl. Pracovní listy k těmto dílům s prvky učiva o jazyce a slohu. Příprava 15-20 min., zkouška max. 15 min.</a:t>
            </a:r>
          </a:p>
          <a:p>
            <a:endParaRPr lang="cs-CZ" b="1" dirty="0"/>
          </a:p>
          <a:p>
            <a:r>
              <a:rPr lang="cs-CZ" b="1" dirty="0"/>
              <a:t>Ústní zkouška z cizího jazyka – </a:t>
            </a:r>
            <a:r>
              <a:rPr lang="cs-CZ" dirty="0"/>
              <a:t>základní pravidla: ředitel školy stanoví 20 až 30 témat. Pracovní listy k těmto tématům se zadáním obsahujícím terminologii ke vzdělávacího oblasti odborného vzdělání. Příprava 15-20 min., zkouška max. 15 min.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b="1" dirty="0"/>
              <a:t>Hodnocení didaktických testů </a:t>
            </a:r>
            <a:r>
              <a:rPr lang="cs-CZ" dirty="0"/>
              <a:t>společné části maturitní zkoušky (uspěl/neuspěl s procentuálním vyjádřením úspěšnosti). Profilová z jazyků (váha: 40 % písemná práce, 60 % ústní zkouška).</a:t>
            </a:r>
          </a:p>
          <a:p>
            <a:endParaRPr lang="cs-CZ" dirty="0"/>
          </a:p>
          <a:p>
            <a:r>
              <a:rPr lang="cs-CZ" b="1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Metodika k nové vyhlášce: </a:t>
            </a:r>
            <a:r>
              <a:rPr lang="cs-CZ" dirty="0">
                <a:hlinkClick r:id="rId2"/>
              </a:rPr>
              <a:t>https://www.msmt.cz/vzdelavani/stredni-vzdelavani/metodika-k-novele-vyhlasky-c-177-2009-sb-o-blizsich</a:t>
            </a:r>
            <a:endParaRPr lang="cs-CZ" dirty="0"/>
          </a:p>
          <a:p>
            <a:endParaRPr lang="cs-CZ" dirty="0"/>
          </a:p>
          <a:p>
            <a:pPr lvl="0">
              <a:buFontTx/>
              <a:buChar char="-"/>
            </a:pPr>
            <a:endParaRPr lang="cs-CZ" dirty="0"/>
          </a:p>
          <a:p>
            <a:endParaRPr lang="cs-CZ" dirty="0"/>
          </a:p>
          <a:p>
            <a:pPr>
              <a:buFontTx/>
              <a:buChar char="-"/>
            </a:pP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8F756D28-E123-4241-B691-65E26CF73FC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07704" y="188640"/>
            <a:ext cx="6609928" cy="1143000"/>
          </a:xfrm>
          <a:prstGeom prst="rect">
            <a:avLst/>
          </a:prstGeom>
        </p:spPr>
        <p:txBody>
          <a:bodyPr/>
          <a:lstStyle/>
          <a:p>
            <a:r>
              <a:rPr lang="cs-CZ" b="1" dirty="0"/>
              <a:t>Navazující novela vyhlášky</a:t>
            </a:r>
          </a:p>
        </p:txBody>
      </p:sp>
    </p:spTree>
    <p:extLst>
      <p:ext uri="{BB962C8B-B14F-4D97-AF65-F5344CB8AC3E}">
        <p14:creationId xmlns:p14="http://schemas.microsoft.com/office/powerpoint/2010/main" val="368429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10032</TotalTime>
  <Words>1529</Words>
  <Application>Microsoft Office PowerPoint</Application>
  <PresentationFormat>Předvádění na obrazovce (4:3)</PresentationFormat>
  <Paragraphs>152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Motiv systému Office</vt:lpstr>
      <vt:lpstr>  Legislativní novinky ve školním roce 2020/2021 </vt:lpstr>
      <vt:lpstr>Prezentace aplikace PowerPoint</vt:lpstr>
      <vt:lpstr>Distanční vzdělávání</vt:lpstr>
      <vt:lpstr>Distanční vzdělávání</vt:lpstr>
      <vt:lpstr>Úplata při uzavření  škol a školských zařízení </vt:lpstr>
      <vt:lpstr>Prezentace aplikace PowerPoint</vt:lpstr>
      <vt:lpstr>Maturitní zkouška </vt:lpstr>
      <vt:lpstr>Navazující novela vyhlášky</vt:lpstr>
      <vt:lpstr>Navazující novela vyhlášky</vt:lpstr>
      <vt:lpstr>Informace o zkouškách</vt:lpstr>
      <vt:lpstr>Změny ve financování</vt:lpstr>
      <vt:lpstr>Dočasný ředitel</vt:lpstr>
      <vt:lpstr>Dílčí změny šk.z. </vt:lpstr>
      <vt:lpstr>Předškolní vzdělávání  </vt:lpstr>
      <vt:lpstr>Odpovědnost mateřské školy za škodu  </vt:lpstr>
      <vt:lpstr>Kombinované obory SŠ</vt:lpstr>
      <vt:lpstr>         Z. o ochraně veřejného zdraví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Němčák Vítězslav, Mgr. Bc., Ph.D.</cp:lastModifiedBy>
  <cp:revision>193</cp:revision>
  <dcterms:created xsi:type="dcterms:W3CDTF">2013-10-09T10:41:53Z</dcterms:created>
  <dcterms:modified xsi:type="dcterms:W3CDTF">2020-11-04T14:18:00Z</dcterms:modified>
</cp:coreProperties>
</file>