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4"/>
  </p:notesMasterIdLst>
  <p:handoutMasterIdLst>
    <p:handoutMasterId r:id="rId25"/>
  </p:handoutMasterIdLst>
  <p:sldIdLst>
    <p:sldId id="290" r:id="rId2"/>
    <p:sldId id="328" r:id="rId3"/>
    <p:sldId id="300" r:id="rId4"/>
    <p:sldId id="318" r:id="rId5"/>
    <p:sldId id="345" r:id="rId6"/>
    <p:sldId id="305" r:id="rId7"/>
    <p:sldId id="329" r:id="rId8"/>
    <p:sldId id="332" r:id="rId9"/>
    <p:sldId id="334" r:id="rId10"/>
    <p:sldId id="337" r:id="rId11"/>
    <p:sldId id="336" r:id="rId12"/>
    <p:sldId id="339" r:id="rId13"/>
    <p:sldId id="314" r:id="rId14"/>
    <p:sldId id="342" r:id="rId15"/>
    <p:sldId id="330" r:id="rId16"/>
    <p:sldId id="347" r:id="rId17"/>
    <p:sldId id="346" r:id="rId18"/>
    <p:sldId id="302" r:id="rId19"/>
    <p:sldId id="315" r:id="rId20"/>
    <p:sldId id="343" r:id="rId21"/>
    <p:sldId id="344" r:id="rId22"/>
    <p:sldId id="321" r:id="rId23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9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  <a:srgbClr val="FF99CC"/>
    <a:srgbClr val="FF9966"/>
    <a:srgbClr val="008000"/>
    <a:srgbClr val="FFFF00"/>
    <a:srgbClr val="0000FF"/>
    <a:srgbClr val="FF3300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92" autoAdjust="0"/>
    <p:restoredTop sz="94716" autoAdjust="0"/>
  </p:normalViewPr>
  <p:slideViewPr>
    <p:cSldViewPr snapToGrid="0">
      <p:cViewPr varScale="1">
        <p:scale>
          <a:sx n="79" d="100"/>
          <a:sy n="79" d="100"/>
        </p:scale>
        <p:origin x="-1482" y="-90"/>
      </p:cViewPr>
      <p:guideLst>
        <p:guide orient="horz" pos="209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AF5C9D73-16CB-4397-8A17-52410576994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157705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D5589-71A9-4BE3-8BE9-934BAA2993F7}" type="datetimeFigureOut">
              <a:rPr lang="cs-CZ" smtClean="0"/>
              <a:pPr/>
              <a:t>23.3.2021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3486-A3C8-4E94-B310-513B8F6AF7A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7678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29722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853650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21</a:t>
            </a:fld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22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78384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8A73-51AD-429F-BAC7-1B0829A1AC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145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591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402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92743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1848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7595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7848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256A2-103D-4A08-A8D8-C9E0D40B24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874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6BA-355B-4147-B050-9D775F7FEA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616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071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50DF-F345-4CA2-AFBF-E2BCF5563E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430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D63F9-71AD-45CA-9C67-28B8CCBC1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821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0E7A-931A-4947-AA68-7DE5D9025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316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9B0C1-B7DF-4E7E-A740-9892BFA9C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87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550D-6D72-4C2C-9DD4-F1A3DF7C0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639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5224-6C2E-4E79-B13B-66E7ACC1A0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84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A394-2615-45F2-888B-5A0E022E3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023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234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56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800" dirty="0">
                <a:solidFill>
                  <a:srgbClr val="FFFF00"/>
                </a:solidFill>
                <a:effectLst/>
              </a:rPr>
              <a:t>NPU I – Závěrečné oponentní řízení projektu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334963" y="1214284"/>
            <a:ext cx="8502650" cy="524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Projekt </a:t>
            </a:r>
            <a:r>
              <a:rPr lang="cs-CZ" sz="2400" dirty="0" smtClean="0">
                <a:effectLst/>
              </a:rPr>
              <a:t>LO1506</a:t>
            </a: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Název: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>
                <a:effectLst/>
              </a:rPr>
              <a:t>Příjemce: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>
                <a:effectLst/>
              </a:rPr>
              <a:t>Další účastník řešení projektu: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Řešitel: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  <a:cs typeface="Tahoma" pitchFamily="34" charset="0"/>
              </a:rPr>
              <a:t>Hodnocené období</a:t>
            </a:r>
            <a:r>
              <a:rPr lang="cs-CZ" sz="2400" dirty="0">
                <a:effectLst/>
              </a:rPr>
              <a:t>: 2015 - 2020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657734" y="231128"/>
            <a:ext cx="7580744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Dosažené výsledky – údaje pro CEP: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24396987"/>
              </p:ext>
            </p:extLst>
          </p:nvPr>
        </p:nvGraphicFramePr>
        <p:xfrm>
          <a:off x="815912" y="719092"/>
          <a:ext cx="7173990" cy="5282209"/>
        </p:xfrm>
        <a:graphic>
          <a:graphicData uri="http://schemas.openxmlformats.org/drawingml/2006/table">
            <a:tbl>
              <a:tblPr/>
              <a:tblGrid>
                <a:gridCol w="34098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98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43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81578">
                <a:tc>
                  <a:txBody>
                    <a:bodyPr/>
                    <a:lstStyle/>
                    <a:p>
                      <a:pPr algn="l" rtl="0" fontAlgn="t"/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  <a:p>
                      <a:pPr algn="l" rtl="0" fontAlgn="t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Druh výsledku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 (návrh projektu):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recenzovaných 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recenzovaných 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ve sbornících konferencí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Patenty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Prototypy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Poloprovozy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Technologie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Software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Jiné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3671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Nejvýznamnější výsledky </a:t>
            </a:r>
            <a:r>
              <a:rPr lang="cs-CZ" sz="2400" dirty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ešení</a:t>
            </a:r>
            <a:r>
              <a:rPr lang="cs-CZ" sz="2400" dirty="0">
                <a:solidFill>
                  <a:srgbClr val="FFFF00"/>
                </a:solidFill>
                <a:effectLst/>
              </a:rPr>
              <a:t> projektu: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1:</a:t>
            </a: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74260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Příklady uplatnění výsledků v praxi</a:t>
            </a:r>
            <a:r>
              <a:rPr lang="cs-CZ" sz="2400" dirty="0">
                <a:solidFill>
                  <a:srgbClr val="FFFF00"/>
                </a:solidFill>
                <a:effectLst/>
              </a:rPr>
              <a:t>: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1:</a:t>
            </a: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574474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533400" y="368555"/>
            <a:ext cx="8077200" cy="73610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ve struktuře a počtu vytvořených výsledků, zdůvodnění, dopad na řešení projektu: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533400" y="1384917"/>
            <a:ext cx="8077200" cy="4918229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260350" y="1185887"/>
            <a:ext cx="850265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80988" y="307975"/>
            <a:ext cx="8461375" cy="86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P</a:t>
            </a:r>
            <a:r>
              <a:rPr lang="cs-CZ" sz="2400" dirty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ínos projektu a vytvořených výsledků pro obor - mezinárodní měřítko:</a:t>
            </a:r>
          </a:p>
        </p:txBody>
      </p:sp>
    </p:spTree>
    <p:extLst>
      <p:ext uri="{BB962C8B-B14F-4D97-AF65-F5344CB8AC3E}">
        <p14:creationId xmlns:p14="http://schemas.microsoft.com/office/powerpoint/2010/main" xmlns="" val="3819655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399495" y="275948"/>
            <a:ext cx="8211104" cy="771617"/>
          </a:xfrm>
        </p:spPr>
        <p:txBody>
          <a:bodyPr>
            <a:no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P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ř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ínos projektu a vytvořených výsledků pro obor - národní měřítko:</a:t>
            </a:r>
            <a:endParaRPr lang="cs-CZ" sz="2400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idx="1"/>
          </p:nvPr>
        </p:nvSpPr>
        <p:spPr>
          <a:xfrm>
            <a:off x="533399" y="1509204"/>
            <a:ext cx="8211105" cy="451059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62794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222682"/>
            <a:ext cx="8077200" cy="531920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Přínos projektu pro příjemce podpory: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852257"/>
            <a:ext cx="8175594" cy="5167544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70624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10465" y="286635"/>
            <a:ext cx="827842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prahových podmínek (podle čl. 2, odst. 9) Smlouvy):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8154955"/>
              </p:ext>
            </p:extLst>
          </p:nvPr>
        </p:nvGraphicFramePr>
        <p:xfrm>
          <a:off x="510465" y="1332389"/>
          <a:ext cx="7666661" cy="4719519"/>
        </p:xfrm>
        <a:graphic>
          <a:graphicData uri="http://schemas.openxmlformats.org/drawingml/2006/table">
            <a:tbl>
              <a:tblPr/>
              <a:tblGrid>
                <a:gridCol w="38492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39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72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9953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podmínka:</a:t>
                      </a:r>
                    </a:p>
                  </a:txBody>
                  <a:tcPr marL="2902" marR="2902" marT="29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prahová podmínka: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skutečnost: 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plnění (%):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6269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I: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II*: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50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P (Z, N):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5 (10)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047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mezinárodní spolupráce: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celkem 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min. 5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6128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s podnikem: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9480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Centra s veřejnoprávním sektorem aplikační sféry: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725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pracovní pobyt v aplikační sféře: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312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dlouhodobé pracovní pobyty**: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137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3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510465" y="6045692"/>
            <a:ext cx="4954250" cy="346229"/>
          </a:xfrm>
        </p:spPr>
        <p:txBody>
          <a:bodyPr>
            <a:no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* - min. 1 výsledek na klíčového pracovníka ročně, nejméně však 50</a:t>
            </a:r>
          </a:p>
          <a:p>
            <a:r>
              <a:rPr lang="cs-CZ" sz="1000" dirty="0">
                <a:solidFill>
                  <a:schemeClr val="bg1"/>
                </a:solidFill>
              </a:rPr>
              <a:t>** - min. 20 % D1 + D2 podle průměrného počtu FTE</a:t>
            </a:r>
          </a:p>
        </p:txBody>
      </p:sp>
    </p:spTree>
    <p:extLst>
      <p:ext uri="{BB962C8B-B14F-4D97-AF65-F5344CB8AC3E}">
        <p14:creationId xmlns:p14="http://schemas.microsoft.com/office/powerpoint/2010/main" xmlns="" val="4164915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Čerpání uznaných nákladů (tis. Kč):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88977635"/>
              </p:ext>
            </p:extLst>
          </p:nvPr>
        </p:nvGraphicFramePr>
        <p:xfrm>
          <a:off x="497149" y="974558"/>
          <a:ext cx="8009176" cy="5594686"/>
        </p:xfrm>
        <a:graphic>
          <a:graphicData uri="http://schemas.openxmlformats.org/drawingml/2006/table">
            <a:tbl>
              <a:tblPr/>
              <a:tblGrid>
                <a:gridCol w="11441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441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41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441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441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4416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441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95827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rok: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uznané náklady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projektu</a:t>
                      </a:r>
                      <a:r>
                        <a:rPr lang="cs-CZ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+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podpora</a:t>
                      </a:r>
                      <a:r>
                        <a:rPr lang="cs-CZ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+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ostatní veřejné 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neveřejné 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087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plán**: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6101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7735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7735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7735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7735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7735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90382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Celkem: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90382">
                <a:tc gridSpan="7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+ - podle Smlouvy, resp. posledního dodatku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*- v případě krácení nutno dopočítat jako UN – podpora – neveřejné zdroje</a:t>
                      </a:r>
                    </a:p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** - podle formuláře KV-UN návrhu projektu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46977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čerpání uznaných nákladů, zdůvodnění: 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1109709"/>
            <a:ext cx="8077200" cy="4910091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301840"/>
            <a:ext cx="8077200" cy="490491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Personální zabezpečení – organizační struktura: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29810"/>
            <a:ext cx="8184472" cy="498999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89824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378" y="452762"/>
            <a:ext cx="8077200" cy="42612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Implementační plán: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878890"/>
            <a:ext cx="8086817" cy="514091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22473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7990"/>
            <a:ext cx="8077200" cy="514166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Ekonomický přínos projektu: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83076"/>
            <a:ext cx="8237738" cy="515792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99236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225" y="381740"/>
            <a:ext cx="8077200" cy="46163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Závěr: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399" y="945718"/>
            <a:ext cx="8074025" cy="5074082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18514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4963" y="212724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Personální zabezpečení - počty: 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graphicFrame>
        <p:nvGraphicFramePr>
          <p:cNvPr id="80385" name="Group 5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26629354"/>
              </p:ext>
            </p:extLst>
          </p:nvPr>
        </p:nvGraphicFramePr>
        <p:xfrm>
          <a:off x="241640" y="896643"/>
          <a:ext cx="8595972" cy="5599425"/>
        </p:xfrm>
        <a:graphic>
          <a:graphicData uri="http://schemas.openxmlformats.org/drawingml/2006/table">
            <a:tbl>
              <a:tblPr/>
              <a:tblGrid>
                <a:gridCol w="42504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41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351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1979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1638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189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Návrh projektu: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zahájení: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ukončení: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Průměr-ný stav: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4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Klíčoví výzkumní pracovníci D1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1162050" marR="0" lvl="0" indent="-1162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z toho: doc. a prof.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CSc., Dr. a Ph.D.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Ing., Mgr.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Výzkumní pracovníci D2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toho: výzkumní pracovníci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 laborant a technik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 D3 (úvazek)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 studenti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Celkový úvazek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Kvalifikační růst členů řešitelského týmu: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4963" y="1536210"/>
            <a:ext cx="8502650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1950" indent="-36195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Profesorská řízení:</a:t>
            </a: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Habilitace:</a:t>
            </a: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			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Disertace: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						</a:t>
            </a:r>
          </a:p>
        </p:txBody>
      </p:sp>
    </p:spTree>
    <p:extLst>
      <p:ext uri="{BB962C8B-B14F-4D97-AF65-F5344CB8AC3E}">
        <p14:creationId xmlns:p14="http://schemas.microsoft.com/office/powerpoint/2010/main" xmlns="" val="108537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8352"/>
            <a:ext cx="8077200" cy="497149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Perspektiva členů řešitelského týmu: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1003177"/>
            <a:ext cx="8148961" cy="5016623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842537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34963" y="1859340"/>
            <a:ext cx="86936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34963" y="388659"/>
            <a:ext cx="8077200" cy="1171854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Průběh řešení z hlediska plnění cílů a harmonogramu řešení projektu (úspěšnost v dosahování etapových cílů):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560513"/>
            <a:ext cx="7953652" cy="4459287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0618" y="428811"/>
            <a:ext cx="8077200" cy="84337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plnění cílů a harmonogramu řešení projektu, zdůvodnění, dopad na řešení projektu: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393794"/>
            <a:ext cx="8282126" cy="462600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3182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6077" y="239388"/>
            <a:ext cx="8482613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ukazatelů pro vykazování výsledků projektu (plán/skutečnost (výčet)/procento splnění):</a:t>
            </a:r>
          </a:p>
        </p:txBody>
      </p:sp>
      <p:sp>
        <p:nvSpPr>
          <p:cNvPr id="5" name="Obdélník 4"/>
          <p:cNvSpPr/>
          <p:nvPr/>
        </p:nvSpPr>
        <p:spPr>
          <a:xfrm>
            <a:off x="466077" y="1395084"/>
            <a:ext cx="41678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mezinárodní spolupráce*: </a:t>
            </a:r>
          </a:p>
        </p:txBody>
      </p:sp>
      <p:sp>
        <p:nvSpPr>
          <p:cNvPr id="6" name="Obdélník 5"/>
          <p:cNvSpPr/>
          <p:nvPr/>
        </p:nvSpPr>
        <p:spPr>
          <a:xfrm>
            <a:off x="396346" y="2710699"/>
            <a:ext cx="37876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spolupráce s podniky*:</a:t>
            </a:r>
          </a:p>
        </p:txBody>
      </p:sp>
      <p:sp>
        <p:nvSpPr>
          <p:cNvPr id="7" name="Obdélník 6"/>
          <p:cNvSpPr/>
          <p:nvPr/>
        </p:nvSpPr>
        <p:spPr>
          <a:xfrm>
            <a:off x="396346" y="4177234"/>
            <a:ext cx="5077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spolupráce s veřejným sektorem*: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6077" y="6351475"/>
            <a:ext cx="6554867" cy="323165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sz="1000" cap="none" dirty="0">
                <a:ln>
                  <a:noFill/>
                </a:ln>
                <a:latin typeface="Tahoma" pitchFamily="34" charset="0"/>
                <a:ea typeface="+mn-ea"/>
                <a:cs typeface="+mn-cs"/>
              </a:rPr>
              <a:t>* - projekt musí začít i skončit během doby řešení projektu programu NPU I!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13"/>
          </p:nvPr>
        </p:nvSpPr>
        <p:spPr>
          <a:xfrm>
            <a:off x="533401" y="533400"/>
            <a:ext cx="105792" cy="132425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99411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4135" y="258197"/>
            <a:ext cx="8651289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ukazatelů pro vykazování výsledků projektu (plán/skutečnost/procento splnění):</a:t>
            </a:r>
          </a:p>
        </p:txBody>
      </p:sp>
      <p:sp>
        <p:nvSpPr>
          <p:cNvPr id="4" name="Obdélník 3"/>
          <p:cNvSpPr/>
          <p:nvPr/>
        </p:nvSpPr>
        <p:spPr>
          <a:xfrm>
            <a:off x="244134" y="1530905"/>
            <a:ext cx="4807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cizích pracovníků v Centru:</a:t>
            </a:r>
          </a:p>
        </p:txBody>
      </p:sp>
      <p:sp>
        <p:nvSpPr>
          <p:cNvPr id="5" name="Obdélník 4"/>
          <p:cNvSpPr/>
          <p:nvPr/>
        </p:nvSpPr>
        <p:spPr>
          <a:xfrm>
            <a:off x="160721" y="2798698"/>
            <a:ext cx="71065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vlastních pracovníků mimo Centrum:</a:t>
            </a:r>
          </a:p>
        </p:txBody>
      </p:sp>
      <p:sp>
        <p:nvSpPr>
          <p:cNvPr id="6" name="Obdélník 5"/>
          <p:cNvSpPr/>
          <p:nvPr/>
        </p:nvSpPr>
        <p:spPr>
          <a:xfrm>
            <a:off x="244135" y="5273854"/>
            <a:ext cx="1123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Další:</a:t>
            </a:r>
          </a:p>
        </p:txBody>
      </p:sp>
      <p:sp>
        <p:nvSpPr>
          <p:cNvPr id="7" name="Obdélník 6"/>
          <p:cNvSpPr/>
          <p:nvPr/>
        </p:nvSpPr>
        <p:spPr>
          <a:xfrm>
            <a:off x="160721" y="4006061"/>
            <a:ext cx="2102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>
                <a:solidFill>
                  <a:prstClr val="black"/>
                </a:solidFill>
                <a:effectLst/>
              </a:rPr>
              <a:t>Pobyty studentů:</a:t>
            </a:r>
          </a:p>
        </p:txBody>
      </p:sp>
    </p:spTree>
    <p:extLst>
      <p:ext uri="{BB962C8B-B14F-4D97-AF65-F5344CB8AC3E}">
        <p14:creationId xmlns:p14="http://schemas.microsoft.com/office/powerpoint/2010/main" xmlns="" val="4238102133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7946</TotalTime>
  <Words>557</Words>
  <Application>Microsoft Office PowerPoint</Application>
  <PresentationFormat>Předvádění na obrazovce (4:3)</PresentationFormat>
  <Paragraphs>262</Paragraphs>
  <Slides>22</Slides>
  <Notes>22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Řez</vt:lpstr>
      <vt:lpstr>Snímek 1</vt:lpstr>
      <vt:lpstr>Personální zabezpečení – organizační struktura:</vt:lpstr>
      <vt:lpstr>Snímek 3</vt:lpstr>
      <vt:lpstr>Snímek 4</vt:lpstr>
      <vt:lpstr>Perspektiva členů řešitelského týmu:</vt:lpstr>
      <vt:lpstr>Průběh řešení z hlediska plnění cílů a harmonogramu řešení projektu (úspěšnost v dosahování etapových cílů):</vt:lpstr>
      <vt:lpstr>Odchylky v plnění cílů a harmonogramu řešení projektu, zdůvodnění, dopad na řešení projektu:</vt:lpstr>
      <vt:lpstr>* - projekt musí začít i skončit během doby řešení projektu programu NPU I!</vt:lpstr>
      <vt:lpstr>Snímek 9</vt:lpstr>
      <vt:lpstr>Snímek 10</vt:lpstr>
      <vt:lpstr>Snímek 11</vt:lpstr>
      <vt:lpstr>Snímek 12</vt:lpstr>
      <vt:lpstr>Odchylky ve struktuře a počtu vytvořených výsledků, zdůvodnění, dopad na řešení projektu:</vt:lpstr>
      <vt:lpstr>Snímek 14</vt:lpstr>
      <vt:lpstr>Přínos projektu a vytvořených výsledků pro obor - národní měřítko:</vt:lpstr>
      <vt:lpstr>Přínos projektu pro příjemce podpory:</vt:lpstr>
      <vt:lpstr>Snímek 17</vt:lpstr>
      <vt:lpstr>Snímek 18</vt:lpstr>
      <vt:lpstr>Odchylky v čerpání uznaných nákladů, zdůvodnění: </vt:lpstr>
      <vt:lpstr>Implementační plán: </vt:lpstr>
      <vt:lpstr>Ekonomický přínos projektu: </vt:lpstr>
      <vt:lpstr>Závěr:</vt:lpstr>
    </vt:vector>
  </TitlesOfParts>
  <Company>VSCHT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ZOŘ - presentace</dc:title>
  <dc:creator>VK</dc:creator>
  <cp:lastModifiedBy>Vít Kavan</cp:lastModifiedBy>
  <cp:revision>197</cp:revision>
  <cp:lastPrinted>2012-04-20T07:26:42Z</cp:lastPrinted>
  <dcterms:created xsi:type="dcterms:W3CDTF">2002-03-21T21:09:09Z</dcterms:created>
  <dcterms:modified xsi:type="dcterms:W3CDTF">2021-03-23T11:02:30Z</dcterms:modified>
</cp:coreProperties>
</file>