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73" r:id="rId1"/>
  </p:sldMasterIdLst>
  <p:notesMasterIdLst>
    <p:notesMasterId r:id="rId37"/>
  </p:notesMasterIdLst>
  <p:handoutMasterIdLst>
    <p:handoutMasterId r:id="rId38"/>
  </p:handoutMasterIdLst>
  <p:sldIdLst>
    <p:sldId id="567" r:id="rId2"/>
    <p:sldId id="577" r:id="rId3"/>
    <p:sldId id="576" r:id="rId4"/>
    <p:sldId id="626" r:id="rId5"/>
    <p:sldId id="611" r:id="rId6"/>
    <p:sldId id="587" r:id="rId7"/>
    <p:sldId id="612" r:id="rId8"/>
    <p:sldId id="613" r:id="rId9"/>
    <p:sldId id="614" r:id="rId10"/>
    <p:sldId id="615" r:id="rId11"/>
    <p:sldId id="616" r:id="rId12"/>
    <p:sldId id="620" r:id="rId13"/>
    <p:sldId id="600" r:id="rId14"/>
    <p:sldId id="594" r:id="rId15"/>
    <p:sldId id="599" r:id="rId16"/>
    <p:sldId id="617" r:id="rId17"/>
    <p:sldId id="618" r:id="rId18"/>
    <p:sldId id="619" r:id="rId19"/>
    <p:sldId id="621" r:id="rId20"/>
    <p:sldId id="596" r:id="rId21"/>
    <p:sldId id="634" r:id="rId22"/>
    <p:sldId id="624" r:id="rId23"/>
    <p:sldId id="635" r:id="rId24"/>
    <p:sldId id="622" r:id="rId25"/>
    <p:sldId id="636" r:id="rId26"/>
    <p:sldId id="623" r:id="rId27"/>
    <p:sldId id="637" r:id="rId28"/>
    <p:sldId id="627" r:id="rId29"/>
    <p:sldId id="633" r:id="rId30"/>
    <p:sldId id="628" r:id="rId31"/>
    <p:sldId id="629" r:id="rId32"/>
    <p:sldId id="630" r:id="rId33"/>
    <p:sldId id="631" r:id="rId34"/>
    <p:sldId id="632" r:id="rId35"/>
    <p:sldId id="610" r:id="rId3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řeček Pavel, Ing." initials="KPI" lastIdx="1" clrIdx="0">
    <p:extLst>
      <p:ext uri="{19B8F6BF-5375-455C-9EA6-DF929625EA0E}">
        <p15:presenceInfo xmlns:p15="http://schemas.microsoft.com/office/powerpoint/2012/main" userId="S-1-5-21-1024343765-948047755-1557874966-210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0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FFE37-5B72-41CD-A3D0-D4A2922361B1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51891-3EBD-45A6-8A7F-A43C96ABE3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89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C9A5B-1EE5-41B1-A14D-0086EB452C30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75547-E490-4E46-896A-3B9E014CC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96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Změny financování </a:t>
            </a:r>
            <a:br>
              <a:rPr lang="cs-CZ" dirty="0"/>
            </a:br>
            <a:r>
              <a:rPr lang="cs-CZ" dirty="0"/>
              <a:t>regionálního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022800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59238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Aktuální stav přípravy změny financování </a:t>
            </a:r>
            <a:r>
              <a:rPr lang="cs-CZ" dirty="0" err="1"/>
              <a:t>RgŠ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9599" y="1825625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  <a:lvl2pPr marL="108000" indent="0">
              <a:buNone/>
              <a:defRPr/>
            </a:lvl2pPr>
            <a:lvl3pPr marL="612000" indent="-180000">
              <a:defRPr/>
            </a:lvl3pPr>
            <a:lvl4pPr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>
              <a:buFont typeface="Arial" panose="020B0604020202020204" pitchFamily="34" charset="0"/>
              <a:buNone/>
              <a:defRPr baseline="0"/>
            </a:lvl5pPr>
            <a:lvl6pPr marL="1260000"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</a:lstStyle>
          <a:p>
            <a:pPr lvl="0"/>
            <a:r>
              <a:rPr lang="cs-CZ" dirty="0"/>
              <a:t>zákon č. 167/2018 Sb. posunul účinnost změny financování o 1 rok, </a:t>
            </a:r>
            <a:br>
              <a:rPr lang="cs-CZ" dirty="0"/>
            </a:br>
            <a:r>
              <a:rPr lang="cs-CZ" dirty="0"/>
              <a:t>tj. na 1. ledna 2020</a:t>
            </a:r>
          </a:p>
          <a:p>
            <a:pPr lvl="0"/>
            <a:r>
              <a:rPr lang="cs-CZ" dirty="0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/>
              <a:t>financování jako doposud (republikové a krajské normativy)</a:t>
            </a:r>
          </a:p>
          <a:p>
            <a:pPr lvl="3"/>
            <a:r>
              <a:rPr lang="cs-CZ" dirty="0"/>
              <a:t>doplněny 3 nové jednoroční rozvojové programy:</a:t>
            </a:r>
          </a:p>
          <a:p>
            <a:pPr lvl="4"/>
            <a:r>
              <a:rPr lang="cs-CZ" dirty="0"/>
              <a:t>	od 1. 1. 2019</a:t>
            </a:r>
          </a:p>
          <a:p>
            <a:pPr lvl="5"/>
            <a:r>
              <a:rPr lang="cs-CZ" dirty="0"/>
              <a:t>RP na vyrovnávání mezikrajových rozdílů v odměňování pedagogů </a:t>
            </a:r>
            <a:br>
              <a:rPr lang="cs-CZ" dirty="0"/>
            </a:br>
            <a:r>
              <a:rPr lang="cs-CZ" dirty="0"/>
              <a:t>v MŠ, ZŠ, ŠD a SŠ – peníze jsou již na školách </a:t>
            </a:r>
          </a:p>
          <a:p>
            <a:pPr lvl="5"/>
            <a:r>
              <a:rPr lang="cs-CZ" dirty="0"/>
              <a:t>RP pro MŠ (překryv a rozšíření provozu MŠ)</a:t>
            </a:r>
          </a:p>
          <a:p>
            <a:pPr lvl="4"/>
            <a:r>
              <a:rPr lang="cs-CZ" dirty="0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dirty="0"/>
              <a:t>RP pro ZŠ a SŠ na zohlednění náběhu </a:t>
            </a:r>
            <a:r>
              <a:rPr lang="cs-CZ" dirty="0" err="1"/>
              <a:t>PHmax</a:t>
            </a:r>
            <a:endParaRPr lang="cs-CZ" dirty="0"/>
          </a:p>
          <a:p>
            <a:pPr lvl="2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52370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667" y="944564"/>
            <a:ext cx="10515600" cy="60991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2100" baseline="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 userDrawn="1">
            <p:extLst/>
          </p:nvPr>
        </p:nvGraphicFramePr>
        <p:xfrm>
          <a:off x="729599" y="3546686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="" xmlns:a16="http://schemas.microsoft.com/office/drawing/2014/main" val="3532208531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446159533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3828646843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2071330293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3500415985"/>
                    </a:ext>
                  </a:extLst>
                </a:gridCol>
                <a:gridCol w="1752600">
                  <a:extLst>
                    <a:ext uri="{9D8B030D-6E8A-4147-A177-3AD203B41FA5}">
                      <a16:colId xmlns="" xmlns:a16="http://schemas.microsoft.com/office/drawing/2014/main" val="180019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39826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221575588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9599" y="1825625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4"/>
          </p:nvPr>
        </p:nvSpPr>
        <p:spPr>
          <a:xfrm>
            <a:off x="719667" y="4636559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7619204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9599" y="1849437"/>
            <a:ext cx="51562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0964" y="1849437"/>
            <a:ext cx="51562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19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72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86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8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dirty="0"/>
              <a:t>Aktuální stav přípravy změny financování </a:t>
            </a:r>
            <a:r>
              <a:rPr lang="cs-CZ" dirty="0" err="1"/>
              <a:t>RgŠ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zákon č. 167/2018 Sb. posunul účinnost změny financování o 1 rok, </a:t>
            </a:r>
            <a:br>
              <a:rPr lang="cs-CZ" dirty="0"/>
            </a:br>
            <a:r>
              <a:rPr lang="cs-CZ" dirty="0"/>
              <a:t>tj. na 1. ledna 2020</a:t>
            </a:r>
          </a:p>
          <a:p>
            <a:pPr lvl="0"/>
            <a:r>
              <a:rPr lang="cs-CZ" dirty="0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/>
              <a:t>financování jako doposud (republikové a krajské normativy)</a:t>
            </a:r>
          </a:p>
          <a:p>
            <a:pPr lvl="3"/>
            <a:r>
              <a:rPr lang="cs-CZ" dirty="0"/>
              <a:t>doplněny 3 nové jednoroční rozvojové programy:</a:t>
            </a:r>
          </a:p>
          <a:p>
            <a:pPr lvl="4"/>
            <a:r>
              <a:rPr lang="cs-CZ" dirty="0"/>
              <a:t>	od 1. 1. 2019</a:t>
            </a:r>
          </a:p>
          <a:p>
            <a:pPr lvl="5"/>
            <a:r>
              <a:rPr lang="cs-CZ" dirty="0"/>
              <a:t>RP na vyrovnávání mezikrajových rozdílů v odměňování pedagogů </a:t>
            </a:r>
            <a:br>
              <a:rPr lang="cs-CZ" dirty="0"/>
            </a:br>
            <a:r>
              <a:rPr lang="cs-CZ" dirty="0"/>
              <a:t>v MŠ, ZŠ, ŠD a SŠ – peníze jsou již na školách </a:t>
            </a:r>
          </a:p>
          <a:p>
            <a:pPr lvl="5"/>
            <a:r>
              <a:rPr lang="cs-CZ" dirty="0"/>
              <a:t>RP pro MŠ (překryv a rozšíření provozu MŠ)</a:t>
            </a:r>
          </a:p>
          <a:p>
            <a:pPr lvl="4"/>
            <a:r>
              <a:rPr lang="cs-CZ" dirty="0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 dirty="0"/>
              <a:t>RP pro ZŠ a SŠ na zohlednění náběhu </a:t>
            </a:r>
            <a:r>
              <a:rPr lang="cs-CZ" dirty="0" err="1"/>
              <a:t>PHmax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23BD8D3-A9DD-40CB-A396-ADCE34852C7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3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2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595">
          <p15:clr>
            <a:srgbClr val="F26B43"/>
          </p15:clr>
        </p15:guide>
        <p15:guide id="4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8000" y="656948"/>
            <a:ext cx="7824000" cy="2467992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3000" dirty="0" err="1"/>
              <a:t>Webinář</a:t>
            </a:r>
            <a:r>
              <a:rPr lang="cs-CZ" sz="3000" dirty="0"/>
              <a:t> pro ředitele škol</a:t>
            </a:r>
            <a:br>
              <a:rPr lang="cs-CZ" sz="3000" dirty="0"/>
            </a:br>
            <a:r>
              <a:rPr lang="cs-CZ" sz="3000" dirty="0"/>
              <a:t/>
            </a:r>
            <a:br>
              <a:rPr lang="cs-CZ" sz="3000" dirty="0"/>
            </a:br>
            <a:r>
              <a:rPr lang="cs-CZ" sz="3000" b="1" dirty="0"/>
              <a:t>k aktuálním úpravám maturitní zkoušky a </a:t>
            </a:r>
            <a:br>
              <a:rPr lang="cs-CZ" sz="3000" b="1" dirty="0"/>
            </a:br>
            <a:r>
              <a:rPr lang="cs-CZ" sz="3000" b="1" dirty="0"/>
              <a:t>posunu přijímacího řízení na střední školy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březen 2021</a:t>
            </a:r>
          </a:p>
        </p:txBody>
      </p:sp>
    </p:spTree>
    <p:extLst>
      <p:ext uri="{BB962C8B-B14F-4D97-AF65-F5344CB8AC3E}">
        <p14:creationId xmlns:p14="http://schemas.microsoft.com/office/powerpoint/2010/main" val="1336507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59C8CCD-2362-4B61-B125-F7ACEA4F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Společná část maturitní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7D0F8C2B-AC20-445A-9209-D57FBE32F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Didaktické testy – navýšení časového limitu</a:t>
            </a:r>
          </a:p>
          <a:p>
            <a:pPr marL="108000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Prodlužuje se délka konání didaktických testů povinných i nepovinných zkoušek z těchto předmětů: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 českého jazyka a literatury o 10 minut  (ze 75 na 85 minut)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 cizího jazyka o 10 minut v části čtení (ze 100 na 110 minut) 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 matematiky o 15 minut (ze 120 na 135 minut)</a:t>
            </a:r>
          </a:p>
          <a:p>
            <a:pPr marL="108000" indent="0">
              <a:buNone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00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Časový limit nepovinné zkoušky z matematiky rozšiřující se neprodlužuje.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C3041A46-06CA-463B-97B2-B877AE68A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142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CAC9A58-C779-44B6-B623-0DCAC085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testy – zveřejnění výsledků a možnost podání žádosti o přezkoumání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DAB5173-8A2B-435D-89D0-253965B56F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108000" indent="0">
              <a:buNone/>
            </a:pPr>
            <a:r>
              <a:rPr lang="cs-CZ" sz="2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Řádný termín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Zpřístupnění výsledků ředitelům škol</a:t>
            </a:r>
          </a:p>
          <a:p>
            <a:pPr marL="108000" indent="0">
              <a:buNone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		7. června 2021</a:t>
            </a:r>
          </a:p>
          <a:p>
            <a:endParaRPr lang="cs-CZ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Podávání žádostí o přezkoumání DT</a:t>
            </a:r>
          </a:p>
          <a:p>
            <a:pPr marL="108000" indent="0">
              <a:buNone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	           do 28. června 2021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C0B4CE92-053B-448B-8DEA-F0F9D3621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48684" y="1849437"/>
            <a:ext cx="5156200" cy="4351338"/>
          </a:xfrm>
        </p:spPr>
        <p:txBody>
          <a:bodyPr>
            <a:normAutofit/>
          </a:bodyPr>
          <a:lstStyle/>
          <a:p>
            <a:pPr marL="108000" indent="0">
              <a:buNone/>
            </a:pPr>
            <a:r>
              <a:rPr lang="cs-CZ" sz="22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Mimořádný termín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Zpřístupnění výsledků ředitelům škol</a:t>
            </a:r>
          </a:p>
          <a:p>
            <a:pPr marL="108000" indent="0">
              <a:buNone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	         19. července 2021</a:t>
            </a:r>
          </a:p>
          <a:p>
            <a:pPr marL="108000" indent="0">
              <a:buNone/>
            </a:pPr>
            <a:endParaRPr lang="cs-CZ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Podávání žádostí o přezkoumání DT</a:t>
            </a:r>
          </a:p>
          <a:p>
            <a:pPr marL="108000" indent="0">
              <a:buNone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	           do 9. srpna 2021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EB49D088-2C4D-478A-9E74-9525BE921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042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D3FF9AE-5B07-47A2-A6F2-B7A400C55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Přihlašování ke zkouškám společné části maturitní zkoušky v podzimním termínu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E7F9BD50-C077-43DC-8F9F-284212CCF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979629"/>
            <a:ext cx="10515600" cy="4197334"/>
          </a:xfrm>
        </p:spPr>
        <p:txBody>
          <a:bodyPr>
            <a:normAutofit/>
          </a:bodyPr>
          <a:lstStyle/>
          <a:p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</a:rPr>
              <a:t>Žák se přihlašuje </a:t>
            </a:r>
            <a:r>
              <a:rPr lang="cs-CZ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do 23. července 2021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</a:rPr>
              <a:t>, v případě, že jde o </a:t>
            </a:r>
            <a:r>
              <a:rPr lang="cs-CZ" sz="2200" dirty="0" err="1">
                <a:solidFill>
                  <a:srgbClr val="000000"/>
                </a:solidFill>
                <a:latin typeface="Calibri" panose="020F0502020204030204" pitchFamily="34" charset="0"/>
              </a:rPr>
              <a:t>prvomaturanta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</a:rPr>
              <a:t> nebo žáka konajícího zkoušky v náhradním nebo opravném termínu. 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Ředitel školy předá údaje z přihlášky CZVV do 2 pracovních dnů ode dne podání přihlášky prostřednictvím informačního systému CZVV.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447B371B-B03E-431D-9309-5840493E5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716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0887B25-1170-43AD-B098-99C489822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Profilová část maturitní zkoušky – změna termínů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B2A9E17-CC51-4610-B67A-21FBED361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19373"/>
            <a:ext cx="10515600" cy="4357590"/>
          </a:xfrm>
        </p:spPr>
        <p:txBody>
          <a:bodyPr/>
          <a:lstStyle/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Mění se období pro konání profilových zkoušek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od 1. června do 23. července 2021.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Písemné práce, písemné zkoušky, praktické zkoušky profilové části lze konat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od 19. dubna 2021.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Prodlužuje se možnost konání praktického vyučování a praktické zkoušky až do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27. srpna 2021.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Odevzdání vlastního seznamu literárních děl se prodlužuje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do 30. dubna 2021. 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Podání žádosti o nahrazení zkoušky z cizího jazyka certifikátem se prodlužuje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do 30. dubna 2021.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1B5B73B-A0BA-4606-AFC7-615302ABD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247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32AEFAF-16B9-4345-AADC-DA485582F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Konání praktického vyučování v měsíci červenci a srpnu 2021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7F82F531-95EF-4891-B5F8-EF4FB1A1C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322" y="1816999"/>
            <a:ext cx="10838169" cy="4351338"/>
          </a:xfrm>
        </p:spPr>
        <p:txBody>
          <a:bodyPr/>
          <a:lstStyle/>
          <a:p>
            <a:pPr marL="449263" indent="-341313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Ředitel školy může dle OOP rozhodnout o tom, že se praktická zkouška maturitní zkoušky koná pro jarní zkušební období až v měsíci červenci nebo srpnu (nejpozději 27. srpna 2021). </a:t>
            </a:r>
          </a:p>
          <a:p>
            <a:pPr marL="449263" indent="-341313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Období předcházející dni konání praktické zkoušky je pro žáky obdobím školního vyučování, ve kterém se koná výlučně praktické vyučování.</a:t>
            </a:r>
          </a:p>
          <a:p>
            <a:pPr marL="449263" indent="-341313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Prázdninového praktického vyučování se účastní všichni žáci, kteří splnili podmínky pro konání maturitní zkoušky v jarním nebo podzimním zkušebním období 2021.</a:t>
            </a:r>
          </a:p>
          <a:p>
            <a:pPr marL="449263" indent="-341313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Praktického vyučování je žák povinen se účastnit dle rozvrhu stanoveného ředitelem školy.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32099F06-A5A9-4C18-A227-54866BBAC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934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44FBEE2-0761-4882-8863-148C95870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Profilová část maturitní zkoušky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97D36EB7-5819-4338-954C-D2AED5A11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655942"/>
            <a:ext cx="10515600" cy="4603455"/>
          </a:xfrm>
        </p:spPr>
        <p:txBody>
          <a:bodyPr/>
          <a:lstStyle/>
          <a:p>
            <a:pPr marL="108000" indent="0">
              <a:spcAft>
                <a:spcPts val="1800"/>
              </a:spcAft>
              <a:buNone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Písemné práce z českého jazyka a literatury a z cizích jazyků (všech povinných i nepovinných zkoušek)</a:t>
            </a: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NEKONAJÍ </a:t>
            </a:r>
          </a:p>
          <a:p>
            <a:pPr marL="774700" lvl="4" indent="-342900">
              <a:buFontTx/>
              <a:buChar char="-"/>
            </a:pPr>
            <a:r>
              <a:rPr lang="cs-CZ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prvomaturanti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(žáci, kteří na jaře 2021 konají maturitní zkoušky v prvním řádném   termínu)</a:t>
            </a:r>
          </a:p>
          <a:p>
            <a:pPr marL="774700" lvl="4" indent="-342900">
              <a:spcAft>
                <a:spcPts val="1800"/>
              </a:spcAft>
              <a:buFontTx/>
              <a:buChar char="-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žáci, kteří v rámci řádného termínu neměli povinnost konat písemné práce z českého jazyka a literatury a cizího jazyka podle zákona č.  135/2020 Sb.</a:t>
            </a:r>
          </a:p>
          <a:p>
            <a:pPr marL="324000" lvl="2" indent="-216000"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KONAJÍ </a:t>
            </a:r>
          </a:p>
          <a:p>
            <a:pPr marL="774900" lvl="4" indent="-342900">
              <a:spcAft>
                <a:spcPts val="800"/>
              </a:spcAft>
              <a:buClr>
                <a:srgbClr val="428D96"/>
              </a:buClr>
              <a:buFontTx/>
              <a:buChar char="-"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ti, kteří maturovali nebo měli maturovat v prvním řádném termínu v roce 2019 a dříve, tj. ti, kteří pro první řádný termín, kdy zkoušku konali nebo měli konat museli písemné práce psát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cs-CZ" sz="22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0D4BB703-C6E7-4B58-A690-9F38B8E5D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374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719CDDE-3DAB-4509-BE0B-9AF0BC671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spcAft>
                <a:spcPts val="1800"/>
              </a:spcAft>
              <a:buNone/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Ústní zkoušku z českého jazyka a literatury a z cizího jazyka, pokud si jej zvolil ve společné části, nemusí konat žák posledního ročníku (</a:t>
            </a:r>
            <a:r>
              <a:rPr lang="cs-CZ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prvomaturant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) ve školním roce 2020/2021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Žák se může rozhodnout, že tyto zkoušky vykoná obě.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Žák se může rozhodnout, že vykoná pouze jednu zkoušku. 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Pokud by chtěl zkoušku z cizího jazyka nahradit mezinárodním jazykovým certifikátem, musí o to požádat ředitele školy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do 30. dubna 2021.</a:t>
            </a: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Pokud chce zkoušku konat, musí o tom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písemně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informovat ředitele školy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do 30. dubna 2021.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Pokud žák písemně nesdělí řediteli školy do 30. dubna 2021, že tuto zkoušku chce konat, nemůže ji konat ani v následujících termínech.</a:t>
            </a:r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01022DD-CBE5-4343-8D63-8C32FCFE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Ústní zkouška z </a:t>
            </a:r>
            <a:r>
              <a:rPr lang="cs-CZ" u="sng" dirty="0"/>
              <a:t>předmětů navazujících na společnou část </a:t>
            </a:r>
            <a:r>
              <a:rPr lang="cs-CZ" dirty="0"/>
              <a:t>maturitní zkoušky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AD240EDC-029E-4D4C-9D4B-7B636787C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161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00BF1C7-AF6B-499E-AD13-BF89058D1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ústní zkoušky z českého jazyka a literatury vázané na společnou část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05659A66-C30F-4CB5-B178-6777915C5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432874"/>
            <a:ext cx="10515600" cy="4744089"/>
          </a:xfrm>
        </p:spPr>
        <p:txBody>
          <a:bodyPr/>
          <a:lstStyle/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Pokud se žák ke zkoušce dostaví a vykoná ji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úspěšně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bude hodnocen stupněm prospěchu, tj. známkami 1 až 4 dle kritérií stanovených ředitelem školy, do celkového hodnocení se známka bude započítávat.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Pokud žák zkoušku vykoná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neúspěšně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na vysvědčení se toto hodnocení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neprojeví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 to ani v celkovém hodnocení.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Pokud se žák ke konání zkoušky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nepřihlásil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nebo se ke zkoušce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nedostavil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(ať již se omluvil nebo neomluvil), na vysvědčení se hodnocení taktéž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neprojeví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 to ani v celkovém hodnocení.</a:t>
            </a: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00" indent="0">
              <a:buNone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Žák obdrží vysvědčení o maturitní zkoušce, pokud úspěšně vykonal ostatní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povinné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profilové zkoušky a didaktické testy, pokud je měl konat.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Pokud se žák ke konání těchto zkoušek přihlásí, pak mu vzniká nárok na náhradní  a opravné termíny, které může využít do pěti let od ukončení vzdělávání.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 případě, že by žák v opravném či náhradním termínu zkoušku vykonal úspěšně, vrátí původní vysvědčení o maturitní zkoušce a bude mu vydáno nové.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DAD0AA37-719F-4BE2-AA88-5D758FA2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176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1BFE834-5B66-425B-B693-592BF4F4A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Přihlašování k profilovým zkouškám pro podzimní zkušební období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DE82CD0A-F343-4DDA-94A7-325346DE9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endParaRPr lang="cs-CZ" sz="22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Pro profilové zkoušky konané do 23. července 2021, se k podzimnímu zkušebnímu období přihlašuje do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30. července 2021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08000" indent="0">
              <a:buNone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Koná-li žák praktickou zkoušku po 26. červenci až do 27. srpna 2021, přihlašuje se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do 4 pracovních dnů od vykonání zkoušky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08000" indent="0">
              <a:buNone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00" indent="0"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Ředitel školy předá údaje z přihlášky CZVV do 2 pracovních dnů ode dne podání přihlášky prostřednictvím informačního systému CZVV.</a:t>
            </a:r>
            <a:endParaRPr lang="cs-CZ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="" xmlns:a16="http://schemas.microsoft.com/office/drawing/2014/main" id="{6048CE65-0276-4009-8142-633AEF9DE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83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1EA7DE6-E55C-4C0D-BE4D-238BCE67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Podávání žádostí o přezkoumání profilových zkoušek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05FC699-DA81-4C3C-9CF5-55EEBBEDA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2658359"/>
            <a:ext cx="10515600" cy="3518604"/>
          </a:xfrm>
        </p:spPr>
        <p:txBody>
          <a:bodyPr/>
          <a:lstStyle/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Žádost o přezkoumání profilové zkoušky lze podat Magistrátu hlavního města Prahy nebo příslušnému krajskému úřadu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do 12. srpna 2021.</a:t>
            </a:r>
          </a:p>
          <a:p>
            <a:endParaRPr lang="cs-CZ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00" indent="0">
              <a:buNone/>
            </a:pPr>
            <a:endParaRPr lang="cs-CZ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Žádost o přezkoumání praktické zkoušky konané v období od 26. července 2021 do 27. srpna 2021 lze podat Magistrátu hlavního města Prahy nebo příslušnému krajskému úřadu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do 20 dnů ode dne konání praktické zkoušky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D16DA64A-9E62-40B5-8BE0-5655A463A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627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přEdnášející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4231" y="1401419"/>
            <a:ext cx="10515600" cy="4351338"/>
          </a:xfrm>
        </p:spPr>
        <p:txBody>
          <a:bodyPr/>
          <a:lstStyle/>
          <a:p>
            <a:pPr marL="108000" indent="0" algn="just">
              <a:buNone/>
            </a:pPr>
            <a:endParaRPr lang="cs-CZ" sz="2000" dirty="0"/>
          </a:p>
          <a:p>
            <a:pPr marL="108000" indent="0" algn="ctr">
              <a:buNone/>
            </a:pPr>
            <a:endParaRPr lang="cs-CZ" sz="2800" b="1" dirty="0"/>
          </a:p>
          <a:p>
            <a:pPr marL="108000" indent="0" algn="ctr">
              <a:buNone/>
            </a:pPr>
            <a:r>
              <a:rPr lang="cs-CZ" sz="2800" b="1" dirty="0"/>
              <a:t>Vítězslav Němčák</a:t>
            </a:r>
            <a:r>
              <a:rPr lang="cs-CZ" sz="2800" dirty="0"/>
              <a:t>, </a:t>
            </a:r>
            <a:br>
              <a:rPr lang="cs-CZ" sz="2800" dirty="0"/>
            </a:br>
            <a:r>
              <a:rPr lang="cs-CZ" sz="2000" dirty="0"/>
              <a:t>ředitel odboru legislativy</a:t>
            </a:r>
          </a:p>
          <a:p>
            <a:pPr marL="108000" indent="0" algn="just">
              <a:buNone/>
            </a:pPr>
            <a:endParaRPr lang="cs-CZ" sz="2000" b="1" dirty="0"/>
          </a:p>
          <a:p>
            <a:pPr marL="108000" indent="0" algn="ctr">
              <a:buNone/>
            </a:pPr>
            <a:r>
              <a:rPr lang="cs-CZ" sz="2800" b="1" dirty="0"/>
              <a:t>Petr Bannert</a:t>
            </a:r>
            <a:r>
              <a:rPr lang="cs-CZ" sz="2800" dirty="0"/>
              <a:t>, </a:t>
            </a:r>
            <a:br>
              <a:rPr lang="cs-CZ" sz="2800" dirty="0"/>
            </a:br>
            <a:r>
              <a:rPr lang="cs-CZ" sz="2000" dirty="0"/>
              <a:t>ředitel odboru středního, vyššího odborného </a:t>
            </a:r>
            <a:br>
              <a:rPr lang="cs-CZ" sz="2000" dirty="0"/>
            </a:br>
            <a:r>
              <a:rPr lang="cs-CZ" sz="2000" dirty="0"/>
              <a:t>a dalšího vzdělávání</a:t>
            </a:r>
          </a:p>
          <a:p>
            <a:pPr marL="108000" indent="0" algn="just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001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6DC08E6-8E8F-41D0-AA65-012759EBD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podpora pro žáky zdravotnických a sociálních oborů vzdělání s nařízenou pracovní povinností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67D0275-2003-4A6E-B5F2-08371DB6FB91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endParaRPr lang="cs-CZ" sz="2200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Podpora se vztahuje na žáky posledního ročníku zdravotnických a sociálních oborů vzdělání </a:t>
            </a:r>
            <a:r>
              <a:rPr lang="cs-CZ" sz="2200" b="1" u="sn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denní formy vzdělávání. </a:t>
            </a:r>
          </a:p>
          <a:p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Přesný výčet oborů </a:t>
            </a:r>
            <a:r>
              <a:rPr lang="cs-CZ" sz="2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vzdělání </a:t>
            </a:r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 uveden v OOP i v metodice.</a:t>
            </a:r>
          </a:p>
          <a:p>
            <a:endParaRPr lang="cs-CZ" sz="2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Podmínkou je v období od 12. října 2020 do 17. května 2021 odpracovat nejméně </a:t>
            </a:r>
            <a:r>
              <a:rPr lang="cs-CZ" sz="2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160 hodin </a:t>
            </a:r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v rámci uložené pracovní povinnosti podle krizového zákona nebo na základě svého rozhodnutí) a tuto skutečnost doložit řediteli školy do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17. května 2021.</a:t>
            </a: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Práce musí být konána v institucích, do kterých se mohla nařizovat pracovní povinnost.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Také uvedeno v OOP a v metodice výčtem institucí.</a:t>
            </a:r>
          </a:p>
          <a:p>
            <a:endParaRPr lang="cs-CZ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00" indent="0">
              <a:buNone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2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0305CC61-5D0C-4019-8D76-6D4805905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217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6DC08E6-8E8F-41D0-AA65-012759EBD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podpora pro žáky zdravotnických a sociálních oborů vzdělání s nařízenou pracovní povinností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67D0275-2003-4A6E-B5F2-08371DB6F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8000" indent="0">
              <a:buNone/>
            </a:pPr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Tito žáci:</a:t>
            </a:r>
          </a:p>
          <a:p>
            <a:endParaRPr lang="cs-CZ" sz="2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Mohou si zvolit,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zda budou konat povinné didaktické </a:t>
            </a:r>
            <a:r>
              <a:rPr lang="cs-CZ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testy.</a:t>
            </a:r>
            <a:endParaRPr lang="cs-CZ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Mohou si zvolit pouze jeden didaktický 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test.</a:t>
            </a: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Nemusí konat žádný didaktický 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test.</a:t>
            </a: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Rozhodnout se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konat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DT mohou až do dne předcházejícího dni jejich konání (rozhodnutí sdělí písemně řediteli školy</a:t>
            </a:r>
            <a:r>
              <a:rPr lang="cs-CZ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00" indent="0">
              <a:buNone/>
            </a:pP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2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0305CC61-5D0C-4019-8D76-6D4805905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470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6DC08E6-8E8F-41D0-AA65-012759EBD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podpora pro žáky zdravotnických a sociálních oborů vzdělání s nařízenou pracovní povinností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67D0275-2003-4A6E-B5F2-08371DB6F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699" y="1825625"/>
            <a:ext cx="10515600" cy="4351338"/>
          </a:xfrm>
        </p:spPr>
        <p:txBody>
          <a:bodyPr/>
          <a:lstStyle/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Odpracovanou dobou v minimálním rozsahu 160 hodin se rozumí skutečně odpracovaná doba, kterou žák odpracuje v rámci období 12. října 2020 až 17. května 2021 na základě pracovního příkazu, pracovně právního vztahu nebo jako dobrovolník. </a:t>
            </a:r>
          </a:p>
          <a:p>
            <a:r>
              <a:rPr lang="cs-CZ" sz="2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Žák doloží odpracovanou dobu</a:t>
            </a:r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jakýmkoliv dokladem, ze kterého </a:t>
            </a:r>
            <a:r>
              <a:rPr lang="cs-CZ" sz="2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plyne, </a:t>
            </a:r>
            <a:r>
              <a:rPr lang="cs-CZ" sz="2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kde</a:t>
            </a:r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byla práce konána, </a:t>
            </a:r>
            <a:r>
              <a:rPr lang="cs-CZ" sz="2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 jakém období a v jakém hodinovém rozsahu</a:t>
            </a:r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</a:p>
          <a:p>
            <a:pPr lvl="1"/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Bude se jednat například o: potvrzení o plnění pracovní povinnosti, pracovní 	smlouva, DPP, DPČ nebo dohoda o výkonu dobrovolnické služby vždy v kombinaci 	například s výkazem práce, nebo jiným potvrzením vydaným institucí, u které byla 	práce konána.</a:t>
            </a:r>
          </a:p>
          <a:p>
            <a:pPr lvl="1"/>
            <a:endParaRPr lang="cs-CZ" sz="2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 možné doložit naplnění 160 hodin i kombinací různých forem zapojení.</a:t>
            </a:r>
          </a:p>
          <a:p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 případě pochybností doporučujeme si údaje ověřit u instituce, která doklad vydala.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0305CC61-5D0C-4019-8D76-6D4805905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25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6DC08E6-8E8F-41D0-AA65-012759EBD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podpora pro žáky zdravotnických a sociálních oborů vzdělání s nařízenou pracovní povinností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67D0275-2003-4A6E-B5F2-08371DB6F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endParaRPr lang="cs-CZ" sz="22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108000" indent="0">
              <a:buNone/>
            </a:pPr>
            <a:r>
              <a:rPr lang="cs-CZ" sz="22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Vztah k praktickému vyučování:</a:t>
            </a:r>
          </a:p>
          <a:p>
            <a:pPr marL="108000" indent="0">
              <a:buNone/>
            </a:pPr>
            <a:endParaRPr lang="cs-CZ" sz="220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Praktické vyučování není výkonem práce, který by se počítal do 160 hodin.</a:t>
            </a:r>
          </a:p>
          <a:p>
            <a:r>
              <a:rPr lang="cs-CZ" sz="2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Pokud je výkon pracovní povinnosti/práce na základě jiné vztahu nebo dobrovolně ve škole uznán jako plnění praktického vyučování, nesmí se takový rozsah hodin odpočítávat od splněných 160 hodin.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0305CC61-5D0C-4019-8D76-6D4805905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45155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C179E4E-D40B-48DB-A9FF-0C4E157A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společné části žáka zdravotnického nebo sociálního oboru vzdělání, který nekoná povinné didaktické testy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5CB5DA52-1CA5-4E11-91FB-007B88642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spcAft>
                <a:spcPts val="1800"/>
              </a:spcAft>
              <a:buNone/>
            </a:pP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00" indent="0">
              <a:spcAft>
                <a:spcPts val="1800"/>
              </a:spcAft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Žák, který didaktické testy nekonal, je na vysvědčení o maturitní zkoušce hodnocen „uspěl“ s procentuálním vyjádřením úspěšnosti.</a:t>
            </a:r>
          </a:p>
          <a:p>
            <a:pPr marL="108000" indent="0">
              <a:spcAft>
                <a:spcPts val="1800"/>
              </a:spcAft>
              <a:buNone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Ředitel školy do 1. června 2021 předá průměrnou známku pro výpočet procentuálního vyjádření CZVV.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7AC6D6A1-F54F-41BD-AF63-36872FDF8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862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C179E4E-D40B-48DB-A9FF-0C4E157A5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společné části žáka zdravotnického nebo sociálního oboru vzdělání, který nekoná povinné didaktické testy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5CB5DA52-1CA5-4E11-91FB-007B88642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spcAft>
                <a:spcPts val="1800"/>
              </a:spcAft>
              <a:buNone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Z jakého hodnocení se vychází:</a:t>
            </a:r>
          </a:p>
          <a:p>
            <a:pPr marL="108000" indent="0">
              <a:spcAft>
                <a:spcPts val="1800"/>
              </a:spcAft>
              <a:buNone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Použijí se známky z příslušných povinných předmětů odpovídajících obsahu didaktického testu: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Pro čtyřleté obory vzdělání z vysvědčení za druhé pololetí prvních tří ročníků a hodnocení na vysvědčení za první pololetí školního roku 2020/2021.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 případě dvouletého denního nástavbového studia se použije hodnocení za druhé pololetí prvního roku vzdělávání, a hodnocení na vysvědčení za první pololetí školního roku 2020/2021.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 případě, že byl žák přijat do čtvrtého ročníku, použije se pouze pololetní vysvědčení z letošního školního roku.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 případě, že žák nemá žádnou známku na vysvědčení, nebude se procentuální vyjádření úspěšnosti na vysvědčení o maturitní zkoušce uvádět.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7AC6D6A1-F54F-41BD-AF63-36872FDF8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2491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7447A56-A40A-43AB-9CE9-E90BEF268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společné části žáka zdravotnického nebo sociálního oboru vzdělání, který dobrovolně koná povinné didaktické testy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B01C3CE-EEF9-4750-A781-7112DD3EA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Pokud žák didaktický test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vykoná úspěšně, ale hodnocení didaktického testu bude horší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než hodnocení vycházející z průměrné známky vypočítané z příslušných vysvědčení, na maturitním vysvědčení se uvede hodnocení vycházející z průměrné známky, tedy to lepší.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Pokud žák u didaktického testu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neuspěje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bude na vysvědčení hodnocen podle průměrné známky vypočítané z příslušných vysvědčení.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Žák, který se ke zkoušce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nedostavil a zároveň se řádně neomluvil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je hodnocen podle průměrné známky vypočítané z příslušných vysvědčení.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3AC38086-9307-44BC-84A0-194DD8AC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784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7447A56-A40A-43AB-9CE9-E90BEF268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společné části žáka zdravotnického nebo sociálního oboru vzdělání, který dobrovolně koná povinné didaktické testy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B01C3CE-EEF9-4750-A781-7112DD3EA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Žák, který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 ze zkoušky omluvil, může konat náhradní termín zkoušky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není mu však vydáno vysvědčení o maturitní zkoušce, dokud nevykoná úspěšně zkoušku v náhradním termínu.</a:t>
            </a: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Opravná zkouška se nekoná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3AC38086-9307-44BC-84A0-194DD8AC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7164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1162" y="665337"/>
            <a:ext cx="8115941" cy="2467992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800" dirty="0" err="1"/>
              <a:t>Webinář</a:t>
            </a:r>
            <a:r>
              <a:rPr lang="cs-CZ" sz="2800" dirty="0"/>
              <a:t> pro ředitele škol</a:t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b="1" dirty="0"/>
              <a:t>změny termínů souvisejících s přijímacím řízením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březen 2021</a:t>
            </a:r>
          </a:p>
        </p:txBody>
      </p:sp>
    </p:spTree>
    <p:extLst>
      <p:ext uri="{BB962C8B-B14F-4D97-AF65-F5344CB8AC3E}">
        <p14:creationId xmlns:p14="http://schemas.microsoft.com/office/powerpoint/2010/main" val="12287922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Právní úprava a související dokumenty k PZ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29</a:t>
            </a:fld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640761"/>
              </p:ext>
            </p:extLst>
          </p:nvPr>
        </p:nvGraphicFramePr>
        <p:xfrm>
          <a:off x="729600" y="1558137"/>
          <a:ext cx="10838169" cy="4614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1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469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4970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</a:rPr>
                        <a:t>Dokumenty k přijímacím zkouškám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97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b="1">
                          <a:effectLst/>
                        </a:rPr>
                        <a:t>MSMT-4337/2021-6</a:t>
                      </a:r>
                      <a:endParaRPr lang="cs-CZ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b="0" dirty="0">
                          <a:effectLst/>
                        </a:rPr>
                        <a:t>Opatření obecné povahy </a:t>
                      </a:r>
                      <a:r>
                        <a:rPr lang="cs-CZ" sz="2000" b="0" i="1" u="none" dirty="0">
                          <a:effectLst/>
                        </a:rPr>
                        <a:t>Přijímací řízení – dodatek</a:t>
                      </a:r>
                      <a:endParaRPr lang="cs-CZ" sz="2000" b="0" i="1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97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b="1">
                          <a:effectLst/>
                        </a:rPr>
                        <a:t>MSMT-4337/2021-5</a:t>
                      </a:r>
                      <a:endParaRPr lang="cs-CZ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b="0" dirty="0">
                          <a:effectLst/>
                        </a:rPr>
                        <a:t>Opatření obecné povahy </a:t>
                      </a:r>
                      <a:r>
                        <a:rPr lang="cs-CZ" sz="2000" b="0" i="1" dirty="0">
                          <a:effectLst/>
                        </a:rPr>
                        <a:t>Talentové zkoušky – dodatek </a:t>
                      </a:r>
                      <a:endParaRPr lang="cs-CZ" sz="2000" b="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3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b="1" dirty="0">
                          <a:effectLst/>
                        </a:rPr>
                        <a:t>MSMT-4337/2021-4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b="0" dirty="0">
                          <a:effectLst/>
                        </a:rPr>
                        <a:t>Opatření obecné povahy </a:t>
                      </a:r>
                      <a:r>
                        <a:rPr lang="cs-CZ" sz="2000" b="0" i="1" dirty="0">
                          <a:effectLst/>
                        </a:rPr>
                        <a:t>Termín pro vydání zápisového lístku – dodatek</a:t>
                      </a:r>
                      <a:endParaRPr lang="cs-CZ" sz="2000" b="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696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b="1" dirty="0">
                          <a:effectLst/>
                        </a:rPr>
                        <a:t>MSMT-583/2021-3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b="0" dirty="0">
                          <a:effectLst/>
                        </a:rPr>
                        <a:t>Sdělení MŠMT, kterým se určuje časová rozvrh konání písemných testů (zkušební schéma) jednotné přijímací zkoušky v rámci 1. kola přijímacího řízení do 1. ročníků oborů vzdělání s maturitní zkouškou ve školním roce 2020/2021 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230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b="1">
                          <a:effectLst/>
                        </a:rPr>
                        <a:t>----------</a:t>
                      </a:r>
                      <a:endParaRPr lang="cs-CZ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b="0">
                          <a:effectLst/>
                        </a:rPr>
                        <a:t>Shrnutí aktualit k přijímacímu řízení na střední školy ve školním roce 2020/2021</a:t>
                      </a:r>
                      <a:endParaRPr lang="cs-CZ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492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b="1" dirty="0">
                          <a:effectLst/>
                        </a:rPr>
                        <a:t>----------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cs-CZ" sz="2000" b="0" dirty="0">
                          <a:effectLst/>
                        </a:rPr>
                        <a:t>Platné znění opatření obecné povahy k přijímacím zkouškám, k talentovým zkouškám a zápisovým lístkům</a:t>
                      </a:r>
                      <a:endParaRPr lang="cs-CZ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040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4231" y="1401419"/>
            <a:ext cx="10515600" cy="4351338"/>
          </a:xfrm>
        </p:spPr>
        <p:txBody>
          <a:bodyPr/>
          <a:lstStyle/>
          <a:p>
            <a:pPr marL="108000" indent="0" algn="just">
              <a:buNone/>
            </a:pPr>
            <a:endParaRPr lang="cs-CZ" sz="2000" dirty="0"/>
          </a:p>
          <a:p>
            <a:pPr marL="108000" indent="0" algn="just">
              <a:buNone/>
            </a:pPr>
            <a:r>
              <a:rPr lang="cs-CZ" sz="2000" b="1" dirty="0"/>
              <a:t>Úvod</a:t>
            </a:r>
          </a:p>
          <a:p>
            <a:pPr marL="565200" indent="-457200" algn="just">
              <a:buAutoNum type="arabicPeriod"/>
            </a:pPr>
            <a:r>
              <a:rPr lang="cs-CZ" dirty="0"/>
              <a:t>Aktuální úpravy maturitní zkoušky 2020/2021.</a:t>
            </a:r>
          </a:p>
          <a:p>
            <a:pPr marL="565200" indent="-457200" algn="just">
              <a:buAutoNum type="arabicPeriod"/>
            </a:pPr>
            <a:r>
              <a:rPr lang="cs-CZ" dirty="0"/>
              <a:t>Informace k posunu přijímacího řízení na střední školy.</a:t>
            </a:r>
          </a:p>
          <a:p>
            <a:pPr marL="565200" indent="-457200" algn="just">
              <a:buAutoNum type="arabicPeriod"/>
            </a:pPr>
            <a:r>
              <a:rPr lang="cs-CZ" dirty="0"/>
              <a:t>Odpovědi na dříve zaslané dotazy na e-mail webinar22@msmt.cz.</a:t>
            </a:r>
          </a:p>
          <a:p>
            <a:pPr marL="565200" indent="-457200" algn="just">
              <a:buFont typeface="Calibri Light" panose="020F0302020204030204" pitchFamily="34" charset="0"/>
              <a:buAutoNum type="arabicPeriod"/>
            </a:pPr>
            <a:r>
              <a:rPr lang="cs-CZ" dirty="0"/>
              <a:t>On-line odpovídání (živý přenos) na položené otázky prostřednictvím chatu.</a:t>
            </a:r>
          </a:p>
          <a:p>
            <a:pPr marL="108000" indent="0" algn="just">
              <a:buNone/>
            </a:pPr>
            <a:endParaRPr lang="cs-CZ" dirty="0"/>
          </a:p>
          <a:p>
            <a:pPr marL="108000" indent="0" algn="just">
              <a:buNone/>
            </a:pPr>
            <a:r>
              <a:rPr lang="cs-CZ" b="1" dirty="0"/>
              <a:t>Poznámka k minulým </a:t>
            </a:r>
            <a:r>
              <a:rPr lang="cs-CZ" b="1" dirty="0" err="1"/>
              <a:t>webinářům</a:t>
            </a:r>
            <a:r>
              <a:rPr lang="cs-CZ" b="1" dirty="0"/>
              <a:t>:</a:t>
            </a:r>
          </a:p>
          <a:p>
            <a:pPr algn="just">
              <a:buFontTx/>
              <a:buChar char="-"/>
            </a:pPr>
            <a:r>
              <a:rPr lang="cs-CZ" dirty="0"/>
              <a:t>Vlivem nové úpravy MZ nebyl zveřejněný záznam z minulého </a:t>
            </a:r>
            <a:r>
              <a:rPr lang="cs-CZ" dirty="0" err="1"/>
              <a:t>webináře</a:t>
            </a:r>
            <a:r>
              <a:rPr lang="cs-CZ" dirty="0"/>
              <a:t>, včetně souboru otázek </a:t>
            </a:r>
            <a:br>
              <a:rPr lang="cs-CZ" dirty="0"/>
            </a:br>
            <a:r>
              <a:rPr lang="cs-CZ" dirty="0"/>
              <a:t>a odpovědí.</a:t>
            </a:r>
          </a:p>
          <a:p>
            <a:pPr marL="108000" indent="0" algn="just">
              <a:buNone/>
            </a:pPr>
            <a:endParaRPr lang="cs-CZ" dirty="0"/>
          </a:p>
          <a:p>
            <a:pPr marL="108000" indent="0" algn="just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1983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889624"/>
          </a:xfrm>
        </p:spPr>
        <p:txBody>
          <a:bodyPr>
            <a:normAutofit/>
          </a:bodyPr>
          <a:lstStyle/>
          <a:p>
            <a:r>
              <a:rPr lang="cs-CZ" b="1" dirty="0"/>
              <a:t>Přijímací řízení ke vzdělávání 1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b="1" dirty="0"/>
              <a:t>v čtyřletých oborech vzdělání s maturitní zkouškou a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b="1" dirty="0"/>
              <a:t>v nástavbách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9599" y="1470581"/>
            <a:ext cx="10515600" cy="4921076"/>
          </a:xfrm>
        </p:spPr>
        <p:txBody>
          <a:bodyPr/>
          <a:lstStyle/>
          <a:p>
            <a:pPr lvl="0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Zápisový lístek uchazečům o střední vzdělání může základní škola vydat až do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30. dubna 2021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První řádný termín konání jednotné přijímací zkoušky je stanoven nově na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3. května 2021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, druhý řádný termín na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4. května 2021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. První náhradní termín je stanoven na 2. června 2021, druhý náhradní termín a 3. června 2021. </a:t>
            </a:r>
          </a:p>
          <a:p>
            <a:pPr lvl="0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Je-li součástí přijímacího řízení i školní přijímací zkouška, musí se konat ve stejném termínu (dni) jako jednotná přijímací zkouška. Toto neplatí, koná-li se školní přijímací zkouška distanční formou.</a:t>
            </a:r>
          </a:p>
          <a:p>
            <a:pPr lvl="0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Termíny školní přijímací zkoušky mohou být vyhlášeny v období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od 3. května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2021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(resp. 5. května 2021, není-li součástí přijímacího řízení jednotná přijímací zkouška)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19. května 2021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. Ředitel školy vyhlásí vždy dva termíny školní přijímací zkoušky. </a:t>
            </a:r>
          </a:p>
          <a:p>
            <a:pPr lvl="0"/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Změnu termínu školní přijímací zkoušky vyhlásí ředitel do 9. dubna 2021 na internetových stránkách školy.</a:t>
            </a:r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000" indent="0">
              <a:buNone/>
            </a:pPr>
            <a:endParaRPr lang="cs-CZ" sz="2200" b="1" dirty="0">
              <a:latin typeface="+mj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502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9599" y="466343"/>
            <a:ext cx="10838169" cy="889624"/>
          </a:xfrm>
        </p:spPr>
        <p:txBody>
          <a:bodyPr>
            <a:normAutofit/>
          </a:bodyPr>
          <a:lstStyle/>
          <a:p>
            <a:r>
              <a:rPr lang="cs-CZ" b="1" dirty="0"/>
              <a:t>Přijímací řízení ke vzdělávání 2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b="1" dirty="0"/>
              <a:t>v čtyřletých oborech vzdělání s maturitní zkouškou a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- </a:t>
            </a:r>
            <a:r>
              <a:rPr lang="cs-CZ" b="1" dirty="0"/>
              <a:t>v nástavbách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9599" y="1470581"/>
            <a:ext cx="10515600" cy="4921076"/>
          </a:xfrm>
        </p:spPr>
        <p:txBody>
          <a:bodyPr/>
          <a:lstStyle/>
          <a:p>
            <a:pPr lvl="0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Talentová zkouška u oborů vzdělání Gymnázium se sportovní přípravou se může konat až do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19. května 2021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, pokud už uchazeči talentovou zkoušku nekonali. Posun termínů může ředitel školy vyhlásit do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26. března 2021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. Talentová zkouška se může konat v jiných dnech, než jednotná přijímací zkouška.</a:t>
            </a:r>
          </a:p>
          <a:p>
            <a:pPr lvl="0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Ředitel školy ukončí hodnocení a vyhlásí výsledky přijímacího řízení v řádném termínu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nejdříve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19. května (nesmí dříve) a nejpozději 21. května 2021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. V náhradním termínu vyhlásí výsledky nejdříve 14. června a nejpozději 16. června 2021. </a:t>
            </a:r>
          </a:p>
          <a:p>
            <a:pPr lvl="0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Zápisový lístek mohou přijatí uchazeči odevzdat nejpozději 10 pracovních dnů po vyhlášení výsledků, tj. 2., resp. 3., resp. 4. června 2021. V náhradním termínu to je 28., resp. 29., resp. 30. června 2021.</a:t>
            </a:r>
          </a:p>
          <a:p>
            <a:pPr marL="108000" indent="0">
              <a:buNone/>
            </a:pPr>
            <a:endParaRPr lang="cs-CZ" sz="2200" b="1" dirty="0">
              <a:latin typeface="+mj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1734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4A24275-5028-4036-8E89-9E38D66BB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Přijímací řízení ke vzdělávání v oborech vzdělání bez maturitní zkoušky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764ED3C9-4519-4177-847C-C3755ED2D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401419"/>
            <a:ext cx="10515600" cy="4980528"/>
          </a:xfrm>
        </p:spPr>
        <p:txBody>
          <a:bodyPr/>
          <a:lstStyle/>
          <a:p>
            <a:pPr lvl="0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Zápisový lístek uchazečům o střední vzdělání může základní škola vydat až do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30. dubna 2021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(stejné, jako obory vzdělání s maturitní zkouškou).</a:t>
            </a:r>
          </a:p>
          <a:p>
            <a:pPr lvl="0"/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Termíny školní přijímací zkoušky mohou být vyhlášeny v období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od 5. května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2021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19. května 2021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. Ředitel školy vyhlásí vždy dva termíny školní přijímací zkoušky. </a:t>
            </a:r>
          </a:p>
          <a:p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Změnu termínu školní přijímací zkoušky vyhlásí ředitel do 9. dubna 2021 na internetových stránkách školy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(stejné, jako obory vzdělání s maturitní zkouškou).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Ředitel školy ukončí hodnocení a vyhlásí výsledky přijímacího řízení v řádném termínu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nejdříve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19. května (nesmí dříve) a nejpozději 21. května 2021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. V náhradním termínu vyhlásí výsledky nejdříve 14. června a nejpozději 16. června 2021 (stejné, jako obory vzdělání s maturitní zkouškou). </a:t>
            </a:r>
          </a:p>
          <a:p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Zápisový lístek mohou přijatí uchazeči odevzdat nejpozději 10 pracovních dnů po vyhlášení výsledků, tj. 2., resp. 3., resp. 4. června 2021. V náhradním termínu to je 28., resp. 29., resp. 30. června 2021 (stejné, jako obory vzdělání s maturitní zkouškou).</a:t>
            </a:r>
          </a:p>
          <a:p>
            <a:pPr lvl="0"/>
            <a:endParaRPr lang="cs-CZ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6EB572E6-4A0E-4B11-9727-BBD568A54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984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CF72D79-6CDA-43A0-B217-B528D814F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Přijímací řízení ke vzdělávání ve víceletých gymnáziích 1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0799AFC-CA44-4A45-A144-3916D7CCF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338605"/>
            <a:ext cx="10515600" cy="4838357"/>
          </a:xfrm>
        </p:spPr>
        <p:txBody>
          <a:bodyPr/>
          <a:lstStyle/>
          <a:p>
            <a:r>
              <a:rPr lang="cs-CZ" sz="2200" dirty="0">
                <a:latin typeface="+mn-lt"/>
              </a:rPr>
              <a:t>Zápisový lístek uchazečům o víceletá gymnázia může základní škola vydat až do </a:t>
            </a:r>
            <a:r>
              <a:rPr lang="cs-CZ" sz="2200" b="1" dirty="0">
                <a:latin typeface="+mn-lt"/>
              </a:rPr>
              <a:t>30. dubna 2021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(stejné, jako čtyřleté obory vzdělání).</a:t>
            </a:r>
            <a:r>
              <a:rPr lang="cs-CZ" sz="2200" b="1" dirty="0"/>
              <a:t> </a:t>
            </a:r>
          </a:p>
          <a:p>
            <a:r>
              <a:rPr lang="cs-CZ" sz="2200" dirty="0">
                <a:latin typeface="+mn-lt"/>
              </a:rPr>
              <a:t>První řádný termín konání jednotné přijímací zkoušky je stanoven nově na </a:t>
            </a:r>
            <a:r>
              <a:rPr lang="cs-CZ" sz="2200" b="1" dirty="0">
                <a:latin typeface="+mn-lt"/>
              </a:rPr>
              <a:t>5. května 2021</a:t>
            </a:r>
            <a:r>
              <a:rPr lang="cs-CZ" sz="2200" dirty="0">
                <a:latin typeface="+mn-lt"/>
              </a:rPr>
              <a:t>, druhý řádný termín na </a:t>
            </a:r>
            <a:r>
              <a:rPr lang="cs-CZ" sz="2200" b="1" dirty="0">
                <a:latin typeface="+mn-lt"/>
              </a:rPr>
              <a:t>6. května 2021</a:t>
            </a:r>
            <a:r>
              <a:rPr lang="cs-CZ" sz="2200" dirty="0">
                <a:latin typeface="+mn-lt"/>
              </a:rPr>
              <a:t>. První náhradní termín je stanoven na 2. června 2021, druhý náhradní termín na 3. června 2021. </a:t>
            </a:r>
          </a:p>
          <a:p>
            <a:pPr lvl="0"/>
            <a:r>
              <a:rPr lang="cs-CZ" sz="2200" dirty="0">
                <a:latin typeface="+mn-lt"/>
              </a:rPr>
              <a:t>Je-li součástí přijímacího řízení i školní přijímací zkouška, musí se konat ve stejném termínu (dni) jako jednotná přijímací zkouška. Toto neplatí, koná-li se školní přijímací zkouška distanční formou.</a:t>
            </a:r>
          </a:p>
          <a:p>
            <a:pPr lvl="0"/>
            <a:r>
              <a:rPr lang="cs-CZ" sz="2200" dirty="0">
                <a:latin typeface="+mn-lt"/>
              </a:rPr>
              <a:t>Přijímací zkoušky v prvním kole přijímacího řízení se konají v pracovních dnech v období </a:t>
            </a:r>
            <a:r>
              <a:rPr lang="cs-CZ" sz="2200" b="1" dirty="0">
                <a:latin typeface="+mn-lt"/>
              </a:rPr>
              <a:t>od 3. května do 19. května 2021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(stejné, jako čtyřleté obory vzdělání).</a:t>
            </a:r>
            <a:r>
              <a:rPr lang="cs-CZ" sz="2200" b="1" dirty="0"/>
              <a:t> </a:t>
            </a:r>
            <a:r>
              <a:rPr lang="cs-CZ" sz="2200" dirty="0">
                <a:latin typeface="+mn-lt"/>
              </a:rPr>
              <a:t> </a:t>
            </a:r>
          </a:p>
          <a:p>
            <a:r>
              <a:rPr lang="cs-CZ" sz="2200" b="1" dirty="0">
                <a:latin typeface="+mn-lt"/>
              </a:rPr>
              <a:t>Nový termín školní přijímací zkoušky oznámí ředitel do 9. dubna 2021 na internetových stránkách školy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(stejné, jako čtyřleté obory vzdělání).</a:t>
            </a:r>
            <a:r>
              <a:rPr lang="cs-CZ" sz="2200" b="1" dirty="0"/>
              <a:t> </a:t>
            </a:r>
            <a:endParaRPr lang="cs-CZ" sz="2200" dirty="0">
              <a:latin typeface="+mn-l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9509795-8617-431F-B294-D53D8D072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80056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CF72D79-6CDA-43A0-B217-B528D814F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Přijímací řízení ke vzdělávání ve víceletých gymnáziích 2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60799AFC-CA44-4A45-A144-3916D7CCF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338605"/>
            <a:ext cx="10515600" cy="4838357"/>
          </a:xfrm>
        </p:spPr>
        <p:txBody>
          <a:bodyPr/>
          <a:lstStyle/>
          <a:p>
            <a:pPr lvl="0"/>
            <a:r>
              <a:rPr lang="cs-CZ" sz="2200" dirty="0">
                <a:latin typeface="+mn-lt"/>
              </a:rPr>
              <a:t>Talentová zkouška u oborů vzdělání Gymnázium se sportovní přípravou se může konat až </a:t>
            </a:r>
            <a:r>
              <a:rPr lang="cs-CZ" sz="2200" b="1" dirty="0">
                <a:latin typeface="+mn-lt"/>
              </a:rPr>
              <a:t>do 19. května 2021</a:t>
            </a:r>
            <a:r>
              <a:rPr lang="cs-CZ" sz="2200" dirty="0">
                <a:latin typeface="+mn-lt"/>
              </a:rPr>
              <a:t>, pokud už uchazeči talentovou zkoušku nekonali. Posun termínů může ředitel školy vyhlásit </a:t>
            </a:r>
            <a:r>
              <a:rPr lang="cs-CZ" sz="2200" b="1" dirty="0">
                <a:latin typeface="+mn-lt"/>
              </a:rPr>
              <a:t>do 26. března 2021</a:t>
            </a:r>
            <a:r>
              <a:rPr lang="cs-CZ" sz="2200" dirty="0">
                <a:latin typeface="+mn-lt"/>
              </a:rPr>
              <a:t>. Talentové zkoušky se mohou konat i v jiných termínech než jednotná přijímací zkouška. </a:t>
            </a:r>
          </a:p>
          <a:p>
            <a:pPr lvl="0"/>
            <a:r>
              <a:rPr lang="cs-CZ" sz="2200" dirty="0">
                <a:latin typeface="+mn-lt"/>
              </a:rPr>
              <a:t>Ředitel školy ukončí hodnocení a vyhlásí výsledky přijímacího řízení v řádném termínu </a:t>
            </a:r>
            <a:r>
              <a:rPr lang="cs-CZ" sz="2200" b="1" dirty="0">
                <a:latin typeface="+mn-lt"/>
              </a:rPr>
              <a:t>nejdříve</a:t>
            </a:r>
            <a:r>
              <a:rPr lang="cs-CZ" sz="2200" dirty="0">
                <a:latin typeface="+mn-lt"/>
              </a:rPr>
              <a:t> </a:t>
            </a:r>
            <a:r>
              <a:rPr lang="cs-CZ" sz="2200" b="1" dirty="0">
                <a:latin typeface="+mn-lt"/>
              </a:rPr>
              <a:t>19. května (nesmí dříve) a nejpozději 21. května 2021</a:t>
            </a:r>
            <a:r>
              <a:rPr lang="cs-CZ" sz="2200" dirty="0">
                <a:latin typeface="+mn-lt"/>
              </a:rPr>
              <a:t>. V náhradním termínu vyhlásí výsledky nejdříve 14. června a nejpozději 16. </a:t>
            </a:r>
            <a:r>
              <a:rPr lang="cs-CZ" sz="2200">
                <a:latin typeface="+mn-lt"/>
              </a:rPr>
              <a:t>června 2021 </a:t>
            </a:r>
            <a:r>
              <a:rPr lang="cs-CZ" sz="2200">
                <a:latin typeface="Calibri" panose="020F0502020204030204" pitchFamily="34" charset="0"/>
                <a:cs typeface="Calibri" panose="020F0502020204030204" pitchFamily="34" charset="0"/>
              </a:rPr>
              <a:t>(stejné, jako čtyřleté obory vzdělání).</a:t>
            </a:r>
            <a:r>
              <a:rPr lang="cs-CZ" sz="2200" b="1"/>
              <a:t> </a:t>
            </a:r>
            <a:r>
              <a:rPr lang="cs-CZ" sz="2200">
                <a:latin typeface="+mn-lt"/>
              </a:rPr>
              <a:t> </a:t>
            </a:r>
            <a:endParaRPr lang="cs-CZ" sz="2200" dirty="0">
              <a:latin typeface="+mn-lt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9509795-8617-431F-B294-D53D8D072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57465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6397" y="1699261"/>
            <a:ext cx="10838169" cy="1066800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/>
              <a:t>Děkujeme vám za pozornost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000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8000" y="656948"/>
            <a:ext cx="7824000" cy="2467992"/>
          </a:xfrm>
        </p:spPr>
        <p:txBody>
          <a:bodyPr/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3000" dirty="0" err="1"/>
              <a:t>Webinář</a:t>
            </a:r>
            <a:r>
              <a:rPr lang="cs-CZ" sz="3000" dirty="0"/>
              <a:t> pro ředitele škol</a:t>
            </a:r>
            <a:br>
              <a:rPr lang="cs-CZ" sz="3000" dirty="0"/>
            </a:br>
            <a:r>
              <a:rPr lang="cs-CZ" sz="3000" dirty="0"/>
              <a:t/>
            </a:r>
            <a:br>
              <a:rPr lang="cs-CZ" sz="3000" dirty="0"/>
            </a:br>
            <a:r>
              <a:rPr lang="cs-CZ" sz="3000" b="1" dirty="0"/>
              <a:t>specifika ukončování vzdělávání</a:t>
            </a:r>
            <a:br>
              <a:rPr lang="cs-CZ" sz="3000" b="1" dirty="0"/>
            </a:br>
            <a:r>
              <a:rPr lang="cs-CZ" sz="4400" b="1" dirty="0"/>
              <a:t>maturitní zkouškou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březen 2021</a:t>
            </a:r>
          </a:p>
        </p:txBody>
      </p:sp>
    </p:spTree>
    <p:extLst>
      <p:ext uri="{BB962C8B-B14F-4D97-AF65-F5344CB8AC3E}">
        <p14:creationId xmlns:p14="http://schemas.microsoft.com/office/powerpoint/2010/main" val="4050759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Právní úprava a související dokumenty k </a:t>
            </a:r>
            <a:r>
              <a:rPr lang="cs-CZ" sz="3200" dirty="0" err="1"/>
              <a:t>mZ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</a:t>
            </a:fld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992726"/>
              </p:ext>
            </p:extLst>
          </p:nvPr>
        </p:nvGraphicFramePr>
        <p:xfrm>
          <a:off x="729600" y="1779302"/>
          <a:ext cx="9272564" cy="32206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17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207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0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</a:rPr>
                        <a:t>Dokumenty k maturitním zkouškám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5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MSMT-3267/2021-3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</a:rPr>
                        <a:t>Opatření obecné povahy </a:t>
                      </a:r>
                      <a:r>
                        <a:rPr lang="cs-CZ" sz="2000" i="1" dirty="0">
                          <a:effectLst/>
                        </a:rPr>
                        <a:t>Maturitní zkouška</a:t>
                      </a:r>
                      <a:endParaRPr lang="cs-CZ" sz="20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83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MSMT-521/2021-6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Sdělení MŠMT, kterým se určuje časový rozvrh konání didaktických testů společné části maturitní zkoušky (jednotné zkušební schéma) pro jarní zkušební období roku 2021 – řádný </a:t>
                      </a:r>
                      <a:br>
                        <a:rPr lang="cs-CZ" sz="2000" dirty="0">
                          <a:effectLst/>
                        </a:rPr>
                      </a:br>
                      <a:r>
                        <a:rPr lang="cs-CZ" sz="2000" dirty="0">
                          <a:effectLst/>
                        </a:rPr>
                        <a:t>i mimořádný termín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30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----------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</a:rPr>
                        <a:t>Metodika k novému opatření obecné povahy, které upravuje model maturitní zkoušky 2020/2021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712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12C8B09-74C2-4206-B580-32A9BBD3D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Předání vysvědčení za 2. pololetí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30730A8-4B2E-4661-A9F6-86740891F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endParaRPr lang="cs-CZ" dirty="0"/>
          </a:p>
          <a:p>
            <a:r>
              <a:rPr lang="cs-CZ" sz="2200" dirty="0">
                <a:latin typeface="+mn-lt"/>
              </a:rPr>
              <a:t>Vysvědčení za 2. pololetí 2020/2021 se předává v posledním vyučovacím dni před konáním didaktických testů. Vyjma případů organizování praktického vyučování v červenci nebo srpnu, v tom případě je posledním vyučovacím dnem den předcházející konání praktické zkoušky.</a:t>
            </a:r>
          </a:p>
          <a:p>
            <a:endParaRPr lang="cs-CZ" sz="2200" dirty="0">
              <a:latin typeface="+mn-lt"/>
            </a:endParaRPr>
          </a:p>
          <a:p>
            <a:r>
              <a:rPr lang="cs-CZ" sz="2200" dirty="0">
                <a:latin typeface="+mn-lt"/>
              </a:rPr>
              <a:t>Termín pro vydání vysvědčení tedy je na </a:t>
            </a:r>
            <a:r>
              <a:rPr lang="cs-CZ" sz="2200" b="1" dirty="0">
                <a:latin typeface="+mn-lt"/>
              </a:rPr>
              <a:t>21. května 2021</a:t>
            </a:r>
            <a:r>
              <a:rPr lang="cs-CZ" sz="2200" dirty="0">
                <a:latin typeface="+mn-lt"/>
              </a:rPr>
              <a:t>, pokud by se ředitel školy nerozhodl udělit žákům až pět dní volna k přípravě na maturitní zkoušku před konáním didaktických testů.</a:t>
            </a:r>
          </a:p>
          <a:p>
            <a:pPr marL="10800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043150FF-274C-47DB-B0E1-741D1DA6B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137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4C11807-D7A7-42D5-B482-4D6FC9A61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StatuS</a:t>
            </a:r>
            <a:r>
              <a:rPr lang="cs-CZ" dirty="0"/>
              <a:t> žáka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B21D250F-1692-45DB-8F4C-0340EBE2C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348740"/>
            <a:ext cx="10515600" cy="4828223"/>
          </a:xfrm>
        </p:spPr>
        <p:txBody>
          <a:bodyPr/>
          <a:lstStyle/>
          <a:p>
            <a:pPr marL="108000" indent="0">
              <a:buNone/>
            </a:pPr>
            <a:r>
              <a:rPr lang="cs-CZ" sz="1600" b="1" dirty="0"/>
              <a:t>Východiska:</a:t>
            </a:r>
          </a:p>
          <a:p>
            <a:pPr>
              <a:buFontTx/>
              <a:buChar char="-"/>
            </a:pPr>
            <a:r>
              <a:rPr lang="cs-CZ" sz="1600" dirty="0"/>
              <a:t>mimořádný termín společné části maturitní zkoušky se koná ve dnech 7. až 9. července 2021,</a:t>
            </a:r>
          </a:p>
          <a:p>
            <a:pPr>
              <a:buFontTx/>
              <a:buChar char="-"/>
            </a:pPr>
            <a:r>
              <a:rPr lang="cs-CZ" sz="1600" dirty="0"/>
              <a:t>profilovou část je pak možné z rozhodnutí ředitele školy konat od 1. června 2021 (resp. v případě písemných prací, písemných zkoušek a praktických zkoušek již od 19. dubna 2021) do 23. července 2021 (resp. v případě praktické zkoušky až do 27. srpna 2021). </a:t>
            </a:r>
          </a:p>
          <a:p>
            <a:r>
              <a:rPr lang="cs-CZ" b="1" dirty="0"/>
              <a:t>Stále platí, že obdobně jako za běžné situace, že žák přestává být žákem školy dnem následujícím po dni, kdy úspěšně vykonal maturitní zkoušku. </a:t>
            </a:r>
          </a:p>
          <a:p>
            <a:r>
              <a:rPr lang="cs-CZ" dirty="0"/>
              <a:t>Nevykonal-li žák jednu nebo obě části maturitní zkoušky do konce měsíce června úspěšně, přestává být žákem školy vždy až 30. června. </a:t>
            </a:r>
          </a:p>
          <a:p>
            <a:r>
              <a:rPr lang="cs-CZ" dirty="0"/>
              <a:t>Pokud bude mít žák termín pro konání jakékoliv zkoušky maturitní zkoušky v souladu s opatřením obecné povahy v měsíci červenci nebo srpnu 2021, pak je žákem školy do konce dne, kdy konal nebo měl konat poslední zkoušku.</a:t>
            </a:r>
          </a:p>
          <a:p>
            <a:r>
              <a:rPr lang="cs-CZ" dirty="0"/>
              <a:t>Pokud se koná na základě OOP praktické vyučování v červenci nebo srpnu, pak je ten žák, který nekoná zkoušky v červenci nebo srpnu (jde až na podzimní termín) žákem až do posledního vyučovacího dne praktického vyučování.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41CA6716-8D89-4164-96BA-0FDBF1ECE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46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EAC1157-D137-4E19-A545-70718BAC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Společná část maturitní zkoušky – posunutí termínu konání didaktických testů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78EC7AC-001F-4415-9CCD-EE66DED46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cs-CZ" sz="2000" dirty="0">
                <a:latin typeface="+mn-lt"/>
              </a:rPr>
              <a:t>Didaktické testy se v </a:t>
            </a:r>
            <a:r>
              <a:rPr lang="cs-CZ" sz="2000" u="sng" dirty="0">
                <a:latin typeface="+mn-lt"/>
              </a:rPr>
              <a:t>řádném termínu </a:t>
            </a:r>
            <a:r>
              <a:rPr lang="cs-CZ" sz="2000" dirty="0">
                <a:latin typeface="+mn-lt"/>
              </a:rPr>
              <a:t>konají ve dnech od 24. do 26. května 2021:</a:t>
            </a:r>
          </a:p>
          <a:p>
            <a:pPr marL="108000" indent="0">
              <a:buNone/>
            </a:pPr>
            <a:endParaRPr lang="cs-CZ" sz="2000" dirty="0">
              <a:latin typeface="+mn-lt"/>
            </a:endParaRPr>
          </a:p>
          <a:p>
            <a:r>
              <a:rPr lang="cs-CZ" sz="2000" dirty="0">
                <a:latin typeface="+mn-lt"/>
              </a:rPr>
              <a:t>pondělí	24. května 		matematika, anglický jazyk</a:t>
            </a:r>
          </a:p>
          <a:p>
            <a:r>
              <a:rPr lang="cs-CZ" sz="2000" dirty="0">
                <a:latin typeface="+mn-lt"/>
              </a:rPr>
              <a:t>úterý		25. května 		český jazyk a literatura</a:t>
            </a:r>
          </a:p>
          <a:p>
            <a:r>
              <a:rPr lang="cs-CZ" sz="2000" dirty="0">
                <a:latin typeface="+mn-lt"/>
              </a:rPr>
              <a:t>středa	26. května		matematika rozšiřující, francouzský, německý, ruský 						a španělský jazyk </a:t>
            </a:r>
          </a:p>
          <a:p>
            <a:pPr marL="108000" indent="0">
              <a:buNone/>
            </a:pPr>
            <a:endParaRPr lang="cs-CZ" sz="2000" dirty="0">
              <a:latin typeface="+mn-lt"/>
            </a:endParaRPr>
          </a:p>
          <a:p>
            <a:pPr marL="108000" indent="0">
              <a:buNone/>
            </a:pPr>
            <a:r>
              <a:rPr lang="cs-CZ" sz="2000" dirty="0">
                <a:latin typeface="+mn-lt"/>
              </a:rPr>
              <a:t>Omluvu z řádného termínu a přihlašování k mimořádnému termínu žák podává řediteli školy ve které konal nebo měl didaktický test konat do 3 dnů od konání zkoušky (27. – 31. květen 2021). </a:t>
            </a:r>
          </a:p>
          <a:p>
            <a:pPr marL="108000" indent="0">
              <a:buNone/>
            </a:pPr>
            <a:r>
              <a:rPr lang="cs-CZ" sz="2000" dirty="0">
                <a:latin typeface="+mn-lt"/>
              </a:rPr>
              <a:t>K</a:t>
            </a:r>
            <a:r>
              <a:rPr lang="cs-CZ" sz="2000" dirty="0">
                <a:latin typeface="+mn-lt"/>
                <a:cs typeface="Calibri" panose="020F0502020204030204" pitchFamily="34" charset="0"/>
              </a:rPr>
              <a:t> </a:t>
            </a:r>
            <a:r>
              <a:rPr lang="cs-CZ" sz="2000" dirty="0">
                <a:latin typeface="+mn-lt"/>
              </a:rPr>
              <a:t>mimořádnému termínu se může hlásit žák pouze v souvislosti s onemocněním Covid-19 či karantény s</a:t>
            </a:r>
            <a:r>
              <a:rPr lang="cs-CZ" sz="2000" dirty="0">
                <a:latin typeface="+mn-lt"/>
                <a:cs typeface="Calibri" panose="020F0502020204030204" pitchFamily="34" charset="0"/>
              </a:rPr>
              <a:t> </a:t>
            </a:r>
            <a:r>
              <a:rPr lang="cs-CZ" sz="2000" dirty="0">
                <a:latin typeface="+mn-lt"/>
              </a:rPr>
              <a:t>související s tímto onemocněním.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E4EDBA5E-B26A-4F3A-BEE6-1B4002427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000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14258B6-957D-4CEA-8ECF-76C1F605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Společná část maturitní zkoušky – posunutí termínu konání didaktických testů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AD4D104-CF0A-4D23-A2EF-B453779FC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cs-CZ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Mimořádný termín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konání společné části maturitní zkoušky je stanoven od 7. do 9. července 2021:</a:t>
            </a:r>
          </a:p>
          <a:p>
            <a:pPr marL="108000" indent="0">
              <a:buNone/>
            </a:pP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středa	7. července	matematika, anglický jazyk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čtvrtek	8. července	český jazyk a literatura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pátek		9. července	matematika rozšiřující, francouzský, španělský, německý a ruský 				jazyk</a:t>
            </a:r>
          </a:p>
          <a:p>
            <a:pPr marL="10800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5C317B3F-3ADB-4495-9C65-58BFF231C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671424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5621</TotalTime>
  <Words>1799</Words>
  <Application>Microsoft Office PowerPoint</Application>
  <PresentationFormat>Širokoúhlá obrazovka</PresentationFormat>
  <Paragraphs>252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Times New Roman</vt:lpstr>
      <vt:lpstr>Vlastní návrh</vt:lpstr>
      <vt:lpstr>  Webinář pro ředitele škol  k aktuálním úpravám maturitní zkoušky a  posunu přijímacího řízení na střední školy</vt:lpstr>
      <vt:lpstr>přEdnášející</vt:lpstr>
      <vt:lpstr>PrograM</vt:lpstr>
      <vt:lpstr>  Webinář pro ředitele škol  specifika ukončování vzdělávání maturitní zkouškou</vt:lpstr>
      <vt:lpstr>Právní úprava a související dokumenty k mZ</vt:lpstr>
      <vt:lpstr>Předání vysvědčení za 2. pololetí</vt:lpstr>
      <vt:lpstr>StatuS žáka</vt:lpstr>
      <vt:lpstr>Společná část maturitní zkoušky – posunutí termínu konání didaktických testů</vt:lpstr>
      <vt:lpstr>Společná část maturitní zkoušky – posunutí termínu konání didaktických testů</vt:lpstr>
      <vt:lpstr>Společná část maturitní zkoušky</vt:lpstr>
      <vt:lpstr>Didaktické testy – zveřejnění výsledků a možnost podání žádosti o přezkoumání</vt:lpstr>
      <vt:lpstr>Přihlašování ke zkouškám společné části maturitní zkoušky v podzimním termínu</vt:lpstr>
      <vt:lpstr>Profilová část maturitní zkoušky – změna termínů</vt:lpstr>
      <vt:lpstr>Konání praktického vyučování v měsíci červenci a srpnu 2021</vt:lpstr>
      <vt:lpstr>Profilová část maturitní zkoušky</vt:lpstr>
      <vt:lpstr>Ústní zkouška z předmětů navazujících na společnou část maturitní zkoušky</vt:lpstr>
      <vt:lpstr>Hodnocení ústní zkoušky z českého jazyka a literatury vázané na společnou část</vt:lpstr>
      <vt:lpstr>Přihlašování k profilovým zkouškám pro podzimní zkušební období</vt:lpstr>
      <vt:lpstr>Podávání žádostí o přezkoumání profilových zkoušek</vt:lpstr>
      <vt:lpstr>podpora pro žáky zdravotnických a sociálních oborů vzdělání s nařízenou pracovní povinností</vt:lpstr>
      <vt:lpstr>podpora pro žáky zdravotnických a sociálních oborů vzdělání s nařízenou pracovní povinností</vt:lpstr>
      <vt:lpstr>podpora pro žáky zdravotnických a sociálních oborů vzdělání s nařízenou pracovní povinností</vt:lpstr>
      <vt:lpstr>podpora pro žáky zdravotnických a sociálních oborů vzdělání s nařízenou pracovní povinností</vt:lpstr>
      <vt:lpstr>Hodnocení společné části žáka zdravotnického nebo sociálního oboru vzdělání, který nekoná povinné didaktické testy</vt:lpstr>
      <vt:lpstr>Hodnocení společné části žáka zdravotnického nebo sociálního oboru vzdělání, který nekoná povinné didaktické testy</vt:lpstr>
      <vt:lpstr>Hodnocení společné části žáka zdravotnického nebo sociálního oboru vzdělání, který dobrovolně koná povinné didaktické testy</vt:lpstr>
      <vt:lpstr>Hodnocení společné části žáka zdravotnického nebo sociálního oboru vzdělání, který dobrovolně koná povinné didaktické testy</vt:lpstr>
      <vt:lpstr>  Webinář pro ředitele škol  změny termínů souvisejících s přijímacím řízením</vt:lpstr>
      <vt:lpstr>Právní úprava a související dokumenty k PZ</vt:lpstr>
      <vt:lpstr>Přijímací řízení ke vzdělávání 1 - v čtyřletých oborech vzdělání s maturitní zkouškou a  - v nástavbách</vt:lpstr>
      <vt:lpstr>Přijímací řízení ke vzdělávání 2 - v čtyřletých oborech vzdělání s maturitní zkouškou a  - v nástavbách</vt:lpstr>
      <vt:lpstr>Přijímací řízení ke vzdělávání v oborech vzdělání bez maturitní zkoušky </vt:lpstr>
      <vt:lpstr>Přijímací řízení ke vzdělávání ve víceletých gymnáziích 1 </vt:lpstr>
      <vt:lpstr>Přijímací řízení ke vzdělávání ve víceletých gymnáziích 2 </vt:lpstr>
      <vt:lpstr>Děkujeme vám za pozornost</vt:lpstr>
    </vt:vector>
  </TitlesOfParts>
  <Company>Ministerstvo školství, mládeže a tělovýchovy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financování regionálního školství</dc:title>
  <dc:creator>Matušková Zuzana</dc:creator>
  <cp:lastModifiedBy>Bannert Petr</cp:lastModifiedBy>
  <cp:revision>601</cp:revision>
  <cp:lastPrinted>2019-05-15T06:21:40Z</cp:lastPrinted>
  <dcterms:created xsi:type="dcterms:W3CDTF">2019-01-09T13:02:45Z</dcterms:created>
  <dcterms:modified xsi:type="dcterms:W3CDTF">2021-03-23T08:59:16Z</dcterms:modified>
</cp:coreProperties>
</file>