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6"/>
  </p:sldMasterIdLst>
  <p:sldIdLst>
    <p:sldId id="269" r:id="rId7"/>
    <p:sldId id="283" r:id="rId8"/>
    <p:sldId id="275" r:id="rId9"/>
    <p:sldId id="284" r:id="rId10"/>
    <p:sldId id="273" r:id="rId11"/>
    <p:sldId id="355" r:id="rId12"/>
    <p:sldId id="288" r:id="rId13"/>
    <p:sldId id="289" r:id="rId14"/>
    <p:sldId id="354" r:id="rId15"/>
    <p:sldId id="352" r:id="rId16"/>
    <p:sldId id="344" r:id="rId17"/>
    <p:sldId id="345" r:id="rId18"/>
    <p:sldId id="356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en Bardoel" initials="KB" lastIdx="1" clrIdx="0">
    <p:extLst>
      <p:ext uri="{19B8F6BF-5375-455C-9EA6-DF929625EA0E}">
        <p15:presenceInfo xmlns:p15="http://schemas.microsoft.com/office/powerpoint/2012/main" userId="S::kbardoel@nuffic.nl::84611346-5253-4287-a352-d9214a1c9f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467AE"/>
    <a:srgbClr val="C8D9F1"/>
    <a:srgbClr val="BF106F"/>
    <a:srgbClr val="546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rien Bardoel" userId="84611346-5253-4287-a352-d9214a1c9f90" providerId="ADAL" clId="{BB6F5776-CA8D-4E84-BB6A-53BF955ED2EC}"/>
    <pc:docChg chg="modSld">
      <pc:chgData name="Katrien Bardoel" userId="84611346-5253-4287-a352-d9214a1c9f90" providerId="ADAL" clId="{BB6F5776-CA8D-4E84-BB6A-53BF955ED2EC}" dt="2021-03-23T16:23:55.551" v="36" actId="1036"/>
      <pc:docMkLst>
        <pc:docMk/>
      </pc:docMkLst>
      <pc:sldChg chg="modSp mod modCm">
        <pc:chgData name="Katrien Bardoel" userId="84611346-5253-4287-a352-d9214a1c9f90" providerId="ADAL" clId="{BB6F5776-CA8D-4E84-BB6A-53BF955ED2EC}" dt="2021-03-23T16:23:55.551" v="36" actId="1036"/>
        <pc:sldMkLst>
          <pc:docMk/>
          <pc:sldMk cId="426410798" sldId="273"/>
        </pc:sldMkLst>
        <pc:spChg chg="mod">
          <ac:chgData name="Katrien Bardoel" userId="84611346-5253-4287-a352-d9214a1c9f90" providerId="ADAL" clId="{BB6F5776-CA8D-4E84-BB6A-53BF955ED2EC}" dt="2021-03-23T16:09:50.184" v="33" actId="114"/>
          <ac:spMkLst>
            <pc:docMk/>
            <pc:sldMk cId="426410798" sldId="273"/>
            <ac:spMk id="2" creationId="{3E6F0157-8990-4269-8E08-6A49C16F75AD}"/>
          </ac:spMkLst>
        </pc:spChg>
        <pc:picChg chg="mod">
          <ac:chgData name="Katrien Bardoel" userId="84611346-5253-4287-a352-d9214a1c9f90" providerId="ADAL" clId="{BB6F5776-CA8D-4E84-BB6A-53BF955ED2EC}" dt="2021-03-23T16:23:55.551" v="36" actId="1036"/>
          <ac:picMkLst>
            <pc:docMk/>
            <pc:sldMk cId="426410798" sldId="273"/>
            <ac:picMk id="5" creationId="{ED8E815B-2193-498F-B1E9-7C0F1F420FFA}"/>
          </ac:picMkLst>
        </pc:picChg>
      </pc:sldChg>
      <pc:sldChg chg="modSp mod">
        <pc:chgData name="Katrien Bardoel" userId="84611346-5253-4287-a352-d9214a1c9f90" providerId="ADAL" clId="{BB6F5776-CA8D-4E84-BB6A-53BF955ED2EC}" dt="2021-03-23T15:57:43.675" v="1" actId="20577"/>
        <pc:sldMkLst>
          <pc:docMk/>
          <pc:sldMk cId="3830429664" sldId="289"/>
        </pc:sldMkLst>
        <pc:spChg chg="mod">
          <ac:chgData name="Katrien Bardoel" userId="84611346-5253-4287-a352-d9214a1c9f90" providerId="ADAL" clId="{BB6F5776-CA8D-4E84-BB6A-53BF955ED2EC}" dt="2021-03-23T15:57:43.675" v="1" actId="20577"/>
          <ac:spMkLst>
            <pc:docMk/>
            <pc:sldMk cId="3830429664" sldId="289"/>
            <ac:spMk id="3" creationId="{8B60418D-E8D9-4B60-B0B8-2C24CE3E5EAC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19T14:23:07.335" idx="1">
    <p:pos x="10" y="10"/>
    <p:text>In applying automatic recognition, 3 of the 5 main elements of a qualification are automatically 
accepted: the level, quality and workload. In this way, automatic recognition is provided at 
system level, by providing access to the next level. A bachelor is a bachelor and accepted as such without furter ado. However, the remaining two elements of a qualification, 
profile and learning outcomes, should still be evaluated to determine if someone can be admitted to a particular study programme.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3270AA8E-C917-4BD8-BA0C-5547C9961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85600"/>
            <a:ext cx="6310800" cy="348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013" dirty="0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C291E7A8-86FA-4BD0-804B-70A38BACA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200" y="1332000"/>
            <a:ext cx="5432400" cy="13137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11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nl-NL" sz="2800" dirty="0">
                <a:latin typeface="Century Gothic" panose="020B0502020202020204" pitchFamily="34" charset="0"/>
              </a:rPr>
              <a:t>Hoofdtitel</a:t>
            </a:r>
            <a:endParaRPr lang="nl-NL" dirty="0"/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A0940F66-3204-44E8-9CCD-EC57041DA5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200" y="2658495"/>
            <a:ext cx="5432863" cy="3582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11"/>
              </a:lnSpc>
              <a:spcBef>
                <a:spcPts val="0"/>
              </a:spcBef>
              <a:buNone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nl-NL" sz="1900" dirty="0">
                <a:latin typeface="Century Gothic" panose="020B0502020202020204" pitchFamily="34" charset="0"/>
              </a:rPr>
              <a:t>Ondertitel </a:t>
            </a:r>
            <a:endParaRPr lang="nl-NL" dirty="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D03AE3B1-95AA-4381-BEEA-7E4BD1AE3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4737" y="3215362"/>
            <a:ext cx="5432863" cy="28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37"/>
              </a:lnSpc>
              <a:spcBef>
                <a:spcPts val="0"/>
              </a:spcBef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 dirty="0"/>
              <a:t>Datum/Date</a:t>
            </a:r>
          </a:p>
        </p:txBody>
      </p:sp>
      <p:sp>
        <p:nvSpPr>
          <p:cNvPr id="21" name="Tijdelijke aanduiding voor tekst 19">
            <a:extLst>
              <a:ext uri="{FF2B5EF4-FFF2-40B4-BE49-F238E27FC236}">
                <a16:creationId xmlns:a16="http://schemas.microsoft.com/office/drawing/2014/main" id="{8680F090-30B0-4DC7-BCAE-A488C6E72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4736" y="3510093"/>
            <a:ext cx="5432863" cy="28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37"/>
              </a:lnSpc>
              <a:spcBef>
                <a:spcPts val="0"/>
              </a:spcBef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 dirty="0"/>
              <a:t>Naam/Name</a:t>
            </a:r>
          </a:p>
        </p:txBody>
      </p:sp>
      <p:sp>
        <p:nvSpPr>
          <p:cNvPr id="22" name="Tijdelijke aanduiding voor tekst 19">
            <a:extLst>
              <a:ext uri="{FF2B5EF4-FFF2-40B4-BE49-F238E27FC236}">
                <a16:creationId xmlns:a16="http://schemas.microsoft.com/office/drawing/2014/main" id="{78F32586-7E70-469E-BA58-BABB873AC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4735" y="3810707"/>
            <a:ext cx="5432863" cy="28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37"/>
              </a:lnSpc>
              <a:spcBef>
                <a:spcPts val="0"/>
              </a:spcBef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 dirty="0"/>
              <a:t>Functie/</a:t>
            </a:r>
            <a:r>
              <a:rPr lang="nl-NL" dirty="0" err="1"/>
              <a:t>Position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991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800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A7179C-CC24-4F68-8649-E1F35E4EFF8C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idx="1" hasCustomPrompt="1"/>
          </p:nvPr>
        </p:nvSpPr>
        <p:spPr bwMode="auto">
          <a:xfrm>
            <a:off x="2057400" y="1714500"/>
            <a:ext cx="6324600" cy="2857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2pPr marL="0" indent="-187200" algn="l">
              <a:lnSpc>
                <a:spcPct val="100000"/>
              </a:lnSpc>
              <a:spcBef>
                <a:spcPts val="432"/>
              </a:spcBef>
              <a:buFont typeface="Arial"/>
              <a:buNone/>
              <a:defRPr b="0"/>
            </a:lvl2pPr>
            <a:lvl3pPr>
              <a:defRPr b="0"/>
            </a:lvl3pPr>
            <a:lvl4pPr marL="0" indent="-187200">
              <a:lnSpc>
                <a:spcPct val="100000"/>
              </a:lnSpc>
              <a:spcBef>
                <a:spcPts val="432"/>
              </a:spcBef>
              <a:buClr>
                <a:srgbClr val="00A4FF"/>
              </a:buClr>
              <a:buFont typeface="Wingdings" charset="2"/>
              <a:buChar char="§"/>
              <a:defRPr b="0"/>
            </a:lvl4pPr>
            <a:lvl5pPr>
              <a:defRPr b="0"/>
            </a:lvl5pPr>
          </a:lstStyle>
          <a:p>
            <a:pPr lvl="1"/>
            <a:r>
              <a:rPr lang="nl-NL" dirty="0"/>
              <a:t>Platte tekst</a:t>
            </a:r>
          </a:p>
          <a:p>
            <a:pPr lvl="3"/>
            <a:r>
              <a:rPr lang="nl-NL" dirty="0" err="1"/>
              <a:t>Bullet</a:t>
            </a:r>
            <a:endParaRPr lang="nl-NL" dirty="0"/>
          </a:p>
        </p:txBody>
      </p:sp>
      <p:sp>
        <p:nvSpPr>
          <p:cNvPr id="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2057400" y="971550"/>
            <a:ext cx="6324600" cy="628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45565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3270AA8E-C917-4BD8-BA0C-5547C9961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85600"/>
            <a:ext cx="5662800" cy="348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013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E4BAFF2A-F910-4187-9765-B00C4AFDD9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17536" y="885600"/>
            <a:ext cx="2826000" cy="3481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>
                <a:solidFill>
                  <a:srgbClr val="5467A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nl-NL" dirty="0"/>
              <a:t>Klik om een afbeelding in te voegen</a:t>
            </a:r>
          </a:p>
        </p:txBody>
      </p:sp>
      <p:sp>
        <p:nvSpPr>
          <p:cNvPr id="11" name="Tijdelijke aanduiding voor tekst 8">
            <a:extLst>
              <a:ext uri="{FF2B5EF4-FFF2-40B4-BE49-F238E27FC236}">
                <a16:creationId xmlns:a16="http://schemas.microsoft.com/office/drawing/2014/main" id="{15584C12-537A-4E2F-8ABF-FF3ADAC37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200" y="1332000"/>
            <a:ext cx="4784400" cy="13137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11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nl-NL" sz="2800" dirty="0">
                <a:latin typeface="Century Gothic" panose="020B0502020202020204" pitchFamily="34" charset="0"/>
              </a:rPr>
              <a:t>Hoofdtitel</a:t>
            </a:r>
            <a:endParaRPr lang="nl-NL" dirty="0"/>
          </a:p>
        </p:txBody>
      </p:sp>
      <p:sp>
        <p:nvSpPr>
          <p:cNvPr id="13" name="Tijdelijke aanduiding voor tekst 11">
            <a:extLst>
              <a:ext uri="{FF2B5EF4-FFF2-40B4-BE49-F238E27FC236}">
                <a16:creationId xmlns:a16="http://schemas.microsoft.com/office/drawing/2014/main" id="{98BCF239-F319-404F-B1B5-E800F186E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200" y="2658495"/>
            <a:ext cx="4784807" cy="3582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11"/>
              </a:lnSpc>
              <a:spcBef>
                <a:spcPts val="0"/>
              </a:spcBef>
              <a:buNone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nl-NL" sz="1900" dirty="0">
                <a:latin typeface="Century Gothic" panose="020B0502020202020204" pitchFamily="34" charset="0"/>
              </a:rPr>
              <a:t>Ondertitel </a:t>
            </a:r>
            <a:endParaRPr lang="nl-NL" dirty="0"/>
          </a:p>
        </p:txBody>
      </p:sp>
      <p:sp>
        <p:nvSpPr>
          <p:cNvPr id="14" name="Tijdelijke aanduiding voor tekst 19">
            <a:extLst>
              <a:ext uri="{FF2B5EF4-FFF2-40B4-BE49-F238E27FC236}">
                <a16:creationId xmlns:a16="http://schemas.microsoft.com/office/drawing/2014/main" id="{9701A186-EDD9-493B-8EF1-80740D4F5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4737" y="3215362"/>
            <a:ext cx="4784807" cy="28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37"/>
              </a:lnSpc>
              <a:spcBef>
                <a:spcPts val="0"/>
              </a:spcBef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 dirty="0"/>
              <a:t>Datum/Date</a:t>
            </a:r>
          </a:p>
        </p:txBody>
      </p:sp>
      <p:sp>
        <p:nvSpPr>
          <p:cNvPr id="15" name="Tijdelijke aanduiding voor tekst 19">
            <a:extLst>
              <a:ext uri="{FF2B5EF4-FFF2-40B4-BE49-F238E27FC236}">
                <a16:creationId xmlns:a16="http://schemas.microsoft.com/office/drawing/2014/main" id="{86A14DED-25C7-4F86-9F3F-0A700CD32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4736" y="3510093"/>
            <a:ext cx="4784807" cy="28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37"/>
              </a:lnSpc>
              <a:spcBef>
                <a:spcPts val="0"/>
              </a:spcBef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 dirty="0"/>
              <a:t>Naam/Name</a:t>
            </a:r>
          </a:p>
        </p:txBody>
      </p:sp>
      <p:sp>
        <p:nvSpPr>
          <p:cNvPr id="16" name="Tijdelijke aanduiding voor tekst 19">
            <a:extLst>
              <a:ext uri="{FF2B5EF4-FFF2-40B4-BE49-F238E27FC236}">
                <a16:creationId xmlns:a16="http://schemas.microsoft.com/office/drawing/2014/main" id="{B73AE275-E365-4225-8F8A-C018FAAF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4735" y="3810707"/>
            <a:ext cx="4784807" cy="28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37"/>
              </a:lnSpc>
              <a:spcBef>
                <a:spcPts val="0"/>
              </a:spcBef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 dirty="0"/>
              <a:t>Functie/</a:t>
            </a:r>
            <a:r>
              <a:rPr lang="nl-NL" dirty="0" err="1"/>
              <a:t>Position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368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6B2C7B-D1E3-4DA5-9514-244851525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5200" y="914400"/>
            <a:ext cx="8046000" cy="7171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36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tekst 6">
            <a:extLst>
              <a:ext uri="{FF2B5EF4-FFF2-40B4-BE49-F238E27FC236}">
                <a16:creationId xmlns:a16="http://schemas.microsoft.com/office/drawing/2014/main" id="{AC6E3709-2015-464E-9016-53C9004E63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200" y="1750186"/>
            <a:ext cx="8045999" cy="261661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None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342900" indent="-342900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 marL="774900" indent="-3429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  <a:latin typeface="Century Gothic" panose="020B0502020202020204" pitchFamily="34" charset="0"/>
              </a:defRPr>
            </a:lvl3pPr>
            <a:lvl4pPr marL="1296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  <a:latin typeface="Century Gothic" panose="020B0502020202020204" pitchFamily="34" charset="0"/>
              </a:defRPr>
            </a:lvl4pPr>
            <a:lvl5pPr marL="1728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</a:defRPr>
            </a:lvl5pPr>
            <a:lvl6pPr marL="2160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</a:defRPr>
            </a:lvl6pPr>
            <a:lvl7pPr marL="2592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</a:defRPr>
            </a:lvl7pPr>
            <a:lvl8pPr marL="3024000" indent="-432000">
              <a:lnSpc>
                <a:spcPts val="2436"/>
              </a:lnSpc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</a:defRPr>
            </a:lvl8pPr>
            <a:lvl9pPr marL="3024000" indent="-432000">
              <a:lnSpc>
                <a:spcPts val="6500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>
                <a:solidFill>
                  <a:srgbClr val="5467AE"/>
                </a:solidFill>
              </a:defRPr>
            </a:lvl9pPr>
          </a:lstStyle>
          <a:p>
            <a:pPr lvl="0"/>
            <a:r>
              <a:rPr lang="nl-NL" dirty="0"/>
              <a:t>Platte tekst</a:t>
            </a:r>
          </a:p>
          <a:p>
            <a:pPr lvl="1"/>
            <a:r>
              <a:rPr lang="nl-NL" dirty="0" err="1"/>
              <a:t>Bullets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20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3270AA8E-C917-4BD8-BA0C-5547C9961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85600"/>
            <a:ext cx="3704400" cy="348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013" dirty="0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C291E7A8-86FA-4BD0-804B-70A38BACA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5201" y="1332001"/>
            <a:ext cx="2817516" cy="9091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411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nl-NL" sz="2800">
                <a:latin typeface="Century Gothic" panose="020B0502020202020204" pitchFamily="34" charset="0"/>
              </a:rPr>
              <a:t>Klikken om de tekststijl van het model te bewerken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E4BAFF2A-F910-4187-9765-B00C4AFDD9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924000" y="885600"/>
            <a:ext cx="5220000" cy="3481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>
                <a:solidFill>
                  <a:srgbClr val="5467A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nl-NL" dirty="0"/>
              <a:t>Klik om een afbeelding in te voegen</a:t>
            </a:r>
          </a:p>
        </p:txBody>
      </p:sp>
      <p:sp>
        <p:nvSpPr>
          <p:cNvPr id="10" name="Tijdelijke aanduiding voor tekst 6">
            <a:extLst>
              <a:ext uri="{FF2B5EF4-FFF2-40B4-BE49-F238E27FC236}">
                <a16:creationId xmlns:a16="http://schemas.microsoft.com/office/drawing/2014/main" id="{ADDA07DF-8D95-457A-AD61-6E1C67D9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201" y="2241176"/>
            <a:ext cx="2817515" cy="19024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None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0" indent="-432000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774900" indent="-3429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296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1728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chemeClr val="bg1"/>
                </a:solidFill>
              </a:defRPr>
            </a:lvl5pPr>
            <a:lvl6pPr marL="2160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chemeClr val="bg1"/>
                </a:solidFill>
              </a:defRPr>
            </a:lvl6pPr>
            <a:lvl7pPr marL="2592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50">
                <a:solidFill>
                  <a:srgbClr val="5467AE"/>
                </a:solidFill>
              </a:defRPr>
            </a:lvl7pPr>
            <a:lvl8pPr marL="3024000" indent="-432000">
              <a:lnSpc>
                <a:spcPts val="2436"/>
              </a:lnSpc>
              <a:buFont typeface="Trebuchet MS" panose="020B0603020202020204" pitchFamily="34" charset="0"/>
              <a:buChar char="–"/>
              <a:defRPr sz="1950">
                <a:solidFill>
                  <a:schemeClr val="bg1"/>
                </a:solidFill>
              </a:defRPr>
            </a:lvl8pPr>
            <a:lvl9pPr marL="3024000" indent="-432000">
              <a:lnSpc>
                <a:spcPts val="6500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>
                <a:solidFill>
                  <a:srgbClr val="5467AE"/>
                </a:solidFill>
              </a:defRPr>
            </a:lvl9pPr>
          </a:lstStyle>
          <a:p>
            <a:pPr lvl="0"/>
            <a:r>
              <a:rPr lang="nl-NL" dirty="0"/>
              <a:t>Platte tekst</a:t>
            </a:r>
          </a:p>
          <a:p>
            <a:pPr lvl="1"/>
            <a:r>
              <a:rPr lang="nl-NL" sz="1950" dirty="0" err="1"/>
              <a:t>Bullets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189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6B2C7B-D1E3-4DA5-9514-244851525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34752" y="914400"/>
            <a:ext cx="4066448" cy="7171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36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tekst 6">
            <a:extLst>
              <a:ext uri="{FF2B5EF4-FFF2-40B4-BE49-F238E27FC236}">
                <a16:creationId xmlns:a16="http://schemas.microsoft.com/office/drawing/2014/main" id="{AC6E3709-2015-464E-9016-53C9004E63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34752" y="1750186"/>
            <a:ext cx="4066447" cy="261661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None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0" indent="-432000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 marL="774900" indent="-3429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  <a:latin typeface="Century Gothic" panose="020B0502020202020204" pitchFamily="34" charset="0"/>
              </a:defRPr>
            </a:lvl3pPr>
            <a:lvl4pPr marL="1296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  <a:latin typeface="Century Gothic" panose="020B0502020202020204" pitchFamily="34" charset="0"/>
              </a:defRPr>
            </a:lvl4pPr>
            <a:lvl5pPr marL="1728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</a:defRPr>
            </a:lvl5pPr>
            <a:lvl6pPr marL="2160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</a:defRPr>
            </a:lvl6pPr>
            <a:lvl7pPr marL="2592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rgbClr val="5467AE"/>
                </a:solidFill>
              </a:defRPr>
            </a:lvl7pPr>
            <a:lvl8pPr marL="3024000" indent="-432000">
              <a:lnSpc>
                <a:spcPts val="2436"/>
              </a:lnSpc>
              <a:buFont typeface="Trebuchet MS" panose="020B0603020202020204" pitchFamily="34" charset="0"/>
              <a:buChar char="–"/>
              <a:defRPr sz="1950">
                <a:solidFill>
                  <a:srgbClr val="5467AE"/>
                </a:solidFill>
              </a:defRPr>
            </a:lvl8pPr>
            <a:lvl9pPr marL="3024000" indent="-432000">
              <a:lnSpc>
                <a:spcPts val="6500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>
                <a:solidFill>
                  <a:srgbClr val="5467AE"/>
                </a:solidFill>
              </a:defRPr>
            </a:lvl9pPr>
          </a:lstStyle>
          <a:p>
            <a:pPr lvl="0"/>
            <a:r>
              <a:rPr lang="nl-NL" dirty="0"/>
              <a:t>Platte tekst</a:t>
            </a:r>
          </a:p>
          <a:p>
            <a:pPr lvl="1"/>
            <a:r>
              <a:rPr lang="nl-NL" dirty="0" err="1"/>
              <a:t>Bullets</a:t>
            </a:r>
            <a:endParaRPr lang="nl-NL" dirty="0"/>
          </a:p>
        </p:txBody>
      </p:sp>
      <p:sp>
        <p:nvSpPr>
          <p:cNvPr id="9" name="Tijdelijke aanduiding voor afbeelding 3">
            <a:extLst>
              <a:ext uri="{FF2B5EF4-FFF2-40B4-BE49-F238E27FC236}">
                <a16:creationId xmlns:a16="http://schemas.microsoft.com/office/drawing/2014/main" id="{96A601FF-5AC2-4F32-85FB-A32879319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5600" y="0"/>
            <a:ext cx="3488400" cy="514080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>
                <a:solidFill>
                  <a:srgbClr val="5467A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nl-NL" dirty="0"/>
              <a:t>Klik om een afbeelding in te voegen</a:t>
            </a:r>
          </a:p>
        </p:txBody>
      </p:sp>
    </p:spTree>
    <p:extLst>
      <p:ext uri="{BB962C8B-B14F-4D97-AF65-F5344CB8AC3E}">
        <p14:creationId xmlns:p14="http://schemas.microsoft.com/office/powerpoint/2010/main" val="298845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fbeelding gro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2F39A0A-9AE3-4252-BB83-174B6E23E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5467A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nl-NL" dirty="0">
                <a:latin typeface="Century Gothic" panose="020B0502020202020204" pitchFamily="34" charset="0"/>
              </a:rPr>
              <a:t>Klik om een afbeelding in te voegen</a:t>
            </a:r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270AA8E-C917-4BD8-BA0C-5547C9961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" y="885600"/>
            <a:ext cx="4129200" cy="3481200"/>
          </a:xfrm>
          <a:prstGeom prst="rect">
            <a:avLst/>
          </a:prstGeom>
          <a:solidFill>
            <a:srgbClr val="546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013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8C541FC-1A09-4B1F-8B3D-E5C4E8C8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88800" y="885600"/>
            <a:ext cx="655200" cy="3481200"/>
          </a:xfrm>
          <a:prstGeom prst="rect">
            <a:avLst/>
          </a:prstGeom>
          <a:solidFill>
            <a:srgbClr val="BF10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013" dirty="0"/>
          </a:p>
        </p:txBody>
      </p:sp>
      <p:sp>
        <p:nvSpPr>
          <p:cNvPr id="11" name="Tijdelijke aanduiding voor tekst 8">
            <a:extLst>
              <a:ext uri="{FF2B5EF4-FFF2-40B4-BE49-F238E27FC236}">
                <a16:creationId xmlns:a16="http://schemas.microsoft.com/office/drawing/2014/main" id="{EC370639-5E57-4E7A-AA88-5120EEA26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5201" y="1332001"/>
            <a:ext cx="2817516" cy="9091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411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nl-NL" sz="2800">
                <a:latin typeface="Century Gothic" panose="020B0502020202020204" pitchFamily="34" charset="0"/>
              </a:rPr>
              <a:t>Klikken om de tekststijl van het model te bewerken</a:t>
            </a:r>
          </a:p>
        </p:txBody>
      </p:sp>
      <p:sp>
        <p:nvSpPr>
          <p:cNvPr id="12" name="Tijdelijke aanduiding voor tekst 6">
            <a:extLst>
              <a:ext uri="{FF2B5EF4-FFF2-40B4-BE49-F238E27FC236}">
                <a16:creationId xmlns:a16="http://schemas.microsoft.com/office/drawing/2014/main" id="{33006379-5E45-4FB6-9AC9-B52E7A257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201" y="2241176"/>
            <a:ext cx="2817515" cy="19024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None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0" indent="-432000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774900" indent="-3429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296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1728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chemeClr val="bg1"/>
                </a:solidFill>
              </a:defRPr>
            </a:lvl5pPr>
            <a:lvl6pPr marL="2160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00">
                <a:solidFill>
                  <a:schemeClr val="bg1"/>
                </a:solidFill>
              </a:defRPr>
            </a:lvl6pPr>
            <a:lvl7pPr marL="2592000" indent="-432000">
              <a:lnSpc>
                <a:spcPts val="2436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 sz="1950">
                <a:solidFill>
                  <a:srgbClr val="5467AE"/>
                </a:solidFill>
              </a:defRPr>
            </a:lvl7pPr>
            <a:lvl8pPr marL="3024000" indent="-432000">
              <a:lnSpc>
                <a:spcPts val="2436"/>
              </a:lnSpc>
              <a:buFont typeface="Trebuchet MS" panose="020B0603020202020204" pitchFamily="34" charset="0"/>
              <a:buChar char="–"/>
              <a:defRPr sz="1950">
                <a:solidFill>
                  <a:schemeClr val="bg1"/>
                </a:solidFill>
              </a:defRPr>
            </a:lvl8pPr>
            <a:lvl9pPr marL="3024000" indent="-432000">
              <a:lnSpc>
                <a:spcPts val="6500"/>
              </a:lnSpc>
              <a:spcBef>
                <a:spcPts val="0"/>
              </a:spcBef>
              <a:buFont typeface="Trebuchet MS" panose="020B0603020202020204" pitchFamily="34" charset="0"/>
              <a:buChar char="–"/>
              <a:defRPr>
                <a:solidFill>
                  <a:srgbClr val="5467AE"/>
                </a:solidFill>
              </a:defRPr>
            </a:lvl9pPr>
          </a:lstStyle>
          <a:p>
            <a:pPr lvl="0"/>
            <a:r>
              <a:rPr lang="nl-NL" dirty="0"/>
              <a:t>Platte tekst</a:t>
            </a:r>
          </a:p>
          <a:p>
            <a:pPr lvl="1"/>
            <a:r>
              <a:rPr lang="nl-NL" sz="1950" dirty="0" err="1"/>
              <a:t>Bullets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5695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06EAF0D-9FFE-4BBD-A575-EAF8D8BC5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199" y="885600"/>
            <a:ext cx="7833602" cy="3425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361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2pPr>
            <a:lvl3pPr marL="6858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3pPr>
            <a:lvl4pPr marL="10287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4pPr>
            <a:lvl5pPr marL="13716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nl-NL" dirty="0"/>
              <a:t>Titel</a:t>
            </a:r>
          </a:p>
        </p:txBody>
      </p:sp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211D1DE0-419B-4079-B0CD-B0F1228B9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199" y="1246096"/>
            <a:ext cx="7833602" cy="28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2pPr>
            <a:lvl3pPr marL="6858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3pPr>
            <a:lvl4pPr marL="10287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4pPr>
            <a:lvl5pPr marL="13716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6304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06EAF0D-9FFE-4BBD-A575-EAF8D8BC5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199" y="885600"/>
            <a:ext cx="7833602" cy="3425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361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2pPr>
            <a:lvl3pPr marL="6858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3pPr>
            <a:lvl4pPr marL="10287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4pPr>
            <a:lvl5pPr marL="13716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nl-NL" dirty="0"/>
              <a:t>Titel</a:t>
            </a:r>
          </a:p>
        </p:txBody>
      </p:sp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211D1DE0-419B-4079-B0CD-B0F1228B9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199" y="1246096"/>
            <a:ext cx="7833602" cy="28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2pPr>
            <a:lvl3pPr marL="6858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3pPr>
            <a:lvl4pPr marL="10287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4pPr>
            <a:lvl5pPr marL="1371600" indent="0">
              <a:buNone/>
              <a:defRPr b="1">
                <a:solidFill>
                  <a:srgbClr val="5467AE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nl-NL" dirty="0"/>
              <a:t>Subtitel</a:t>
            </a:r>
          </a:p>
        </p:txBody>
      </p:sp>
      <p:sp>
        <p:nvSpPr>
          <p:cNvPr id="4" name="Tijdelijke aanduiding voor grafiek 3">
            <a:extLst>
              <a:ext uri="{FF2B5EF4-FFF2-40B4-BE49-F238E27FC236}">
                <a16:creationId xmlns:a16="http://schemas.microsoft.com/office/drawing/2014/main" id="{417878C2-BF76-415A-9B27-5CA080775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655638" y="1533524"/>
            <a:ext cx="7833163" cy="2833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nl-NL" dirty="0">
                <a:latin typeface="Century Gothic" panose="020B0502020202020204" pitchFamily="34" charset="0"/>
              </a:rPr>
              <a:t>Klik om een grafiek toe te 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849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3">
            <a:extLst>
              <a:ext uri="{FF2B5EF4-FFF2-40B4-BE49-F238E27FC236}">
                <a16:creationId xmlns:a16="http://schemas.microsoft.com/office/drawing/2014/main" id="{0718542E-390D-42D6-8CCA-ED875A646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885600"/>
            <a:ext cx="6955200" cy="3481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>
                <a:solidFill>
                  <a:srgbClr val="5467A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nl-NL" dirty="0"/>
              <a:t>Klik om een afbeelding in te 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0E6811D-C91B-4329-90A0-59995A7C6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20800" y="885600"/>
            <a:ext cx="223200" cy="348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013" dirty="0"/>
          </a:p>
        </p:txBody>
      </p:sp>
    </p:spTree>
    <p:extLst>
      <p:ext uri="{BB962C8B-B14F-4D97-AF65-F5344CB8AC3E}">
        <p14:creationId xmlns:p14="http://schemas.microsoft.com/office/powerpoint/2010/main" val="72951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B468DD25-6565-4AC6-B587-574E35FF0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85600"/>
            <a:ext cx="223200" cy="348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013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C374451C-44CD-4098-8C59-BEF18F3C2F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20800" y="885600"/>
            <a:ext cx="223200" cy="348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sz="1013" dirty="0"/>
          </a:p>
        </p:txBody>
      </p:sp>
      <p:pic>
        <p:nvPicPr>
          <p:cNvPr id="5" name="Nuffic nieuw logo goed" descr="Logo Nuffic">
            <a:extLst>
              <a:ext uri="{FF2B5EF4-FFF2-40B4-BE49-F238E27FC236}">
                <a16:creationId xmlns:a16="http://schemas.microsoft.com/office/drawing/2014/main" id="{34E47F55-F3FF-44FD-BBFC-96BD83ED4D3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223" y="106661"/>
            <a:ext cx="1326033" cy="65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8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71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  <p:sldLayoutId id="2147483668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course.ning.com/main/authorization/signUp?target=http%3A%2F%2Fonlinecourse.ning.com%2F%3Fxgi%3D4GF7lBzBZ4Fw2c%26xgkc%3D1&amp;utm_source=flexmail&amp;utm_medium=e-mail&amp;utm_campaign=invitationspotwebinar29april728registrationsopenfors20210319t110316092z&amp;utm_content=stream+online+training+platform" TargetMode="External"/><Relationship Id="rId2" Type="http://schemas.openxmlformats.org/officeDocument/2006/relationships/hyperlink" Target="https://www.enic-naric.net/ear-manual-standards-and-guidelines-on-recognition.aspx?utm_source=flexmail&amp;utm_medium=e-mail&amp;utm_campaign=invitationspotwebinar29april728registrationsopenfors20210319t110316092z&amp;utm_content=earhei+manual" TargetMode="External"/><Relationship Id="rId1" Type="http://schemas.openxmlformats.org/officeDocument/2006/relationships/slideLayout" Target="../slideLayouts/slideLayout11.xml"/><Relationship Id="rId5" Type="http://schemas.openxmlformats.org/officeDocument/2006/relationships/hyperlink" Target="https://www.eua.eu/events/175-smooth-recognition-of-academic-qualifications-the-role-of-quality-assurance.html?utm_source=flexmail&amp;utm_medium=e-mail&amp;utm_campaign=invitationspotwebinar29april728registrationsopenfors20210319t110316092z&amp;utm_content=smooth+recognition+of+academic+qualifications+the+role+of+quality+assurance" TargetMode="External"/><Relationship Id="rId4" Type="http://schemas.openxmlformats.org/officeDocument/2006/relationships/hyperlink" Target="https://eua.eu/resources/projects/785-spot.html?utm_source=flexmail&amp;utm_medium=e-mail&amp;utm_campaign=invitationspotwebinar29april728registrationsopenfors20210319t110316092z&amp;utm_content=spotlight+on+recognition+projec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ffic.nl/sites/default/files/2020-08/a-short-path-to-automatic-recognition-4-models.pdf" TargetMode="External"/><Relationship Id="rId2" Type="http://schemas.openxmlformats.org/officeDocument/2006/relationships/hyperlink" Target="https://www.nuffic.nl/en/publications/triangle-automatic-recognition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ffic.nl/sites/default/files/2020-08/a-short-path-to-automatic-recognition-4-models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7580FE1D-A865-4462-ADA8-F7474CCAF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err="1"/>
              <a:t>SeARch</a:t>
            </a:r>
            <a:r>
              <a:rPr lang="nl-NL" dirty="0"/>
              <a:t> engine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8907973-74D1-40C0-AF11-AD3691C1C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5200" y="2140373"/>
            <a:ext cx="5432863" cy="876382"/>
          </a:xfrm>
        </p:spPr>
        <p:txBody>
          <a:bodyPr/>
          <a:lstStyle/>
          <a:p>
            <a:r>
              <a:rPr lang="nl-NL" dirty="0"/>
              <a:t>Automatic </a:t>
            </a:r>
            <a:r>
              <a:rPr lang="nl-NL" dirty="0" err="1"/>
              <a:t>Recognition</a:t>
            </a:r>
            <a:r>
              <a:rPr lang="nl-NL" dirty="0"/>
              <a:t>; Access </a:t>
            </a:r>
            <a:r>
              <a:rPr lang="nl-NL" dirty="0" err="1"/>
              <a:t>vs</a:t>
            </a:r>
            <a:r>
              <a:rPr lang="nl-NL" dirty="0"/>
              <a:t> </a:t>
            </a:r>
            <a:r>
              <a:rPr lang="nl-NL" dirty="0" err="1"/>
              <a:t>Admission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B07C29E-3A18-4BB9-8832-3190AC4B6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dirty="0"/>
              <a:t>25 </a:t>
            </a:r>
            <a:r>
              <a:rPr lang="nl-NL" dirty="0" err="1"/>
              <a:t>March</a:t>
            </a:r>
            <a:r>
              <a:rPr lang="nl-NL" dirty="0"/>
              <a:t> 2021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57903BF-5489-44EB-A3B0-D2F8319A12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Katrien Bardoel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0038FD4-FE12-4B74-AC12-03D419650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International </a:t>
            </a:r>
            <a:r>
              <a:rPr lang="nl-NL" dirty="0" err="1"/>
              <a:t>Recognition</a:t>
            </a:r>
            <a:r>
              <a:rPr lang="nl-NL" dirty="0"/>
              <a:t> </a:t>
            </a:r>
            <a:r>
              <a:rPr lang="nl-NL" dirty="0" err="1"/>
              <a:t>Dpt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8631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0BB69534-2B17-4D34-A065-B182A710DB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>
                <a:latin typeface="Century Gothic" panose="020B0502020202020204" pitchFamily="34" charset="0"/>
              </a:rPr>
              <a:t>Tools </a:t>
            </a:r>
            <a:r>
              <a:rPr lang="nl-NL" dirty="0" err="1">
                <a:latin typeface="Century Gothic" panose="020B0502020202020204" pitchFamily="34" charset="0"/>
              </a:rPr>
              <a:t>for</a:t>
            </a:r>
            <a:r>
              <a:rPr lang="nl-NL" dirty="0">
                <a:latin typeface="Century Gothic" panose="020B0502020202020204" pitchFamily="34" charset="0"/>
              </a:rPr>
              <a:t> </a:t>
            </a:r>
            <a:r>
              <a:rPr lang="nl-NL" dirty="0" err="1">
                <a:latin typeface="Century Gothic" panose="020B0502020202020204" pitchFamily="34" charset="0"/>
              </a:rPr>
              <a:t>admissions</a:t>
            </a:r>
            <a:r>
              <a:rPr lang="nl-NL" dirty="0">
                <a:latin typeface="Century Gothic" panose="020B0502020202020204" pitchFamily="34" charset="0"/>
              </a:rPr>
              <a:t> officers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38437CA6-5769-464A-A402-34B9DAF1EE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5201" y="1750186"/>
            <a:ext cx="4286914" cy="2616614"/>
          </a:xfrm>
        </p:spPr>
        <p:txBody>
          <a:bodyPr/>
          <a:lstStyle/>
          <a:p>
            <a:r>
              <a:rPr lang="nl-NL" b="1" dirty="0"/>
              <a:t>EAR-HEI</a:t>
            </a:r>
          </a:p>
          <a:p>
            <a:pPr marL="685800" lvl="1"/>
            <a:r>
              <a:rPr lang="nl-NL" dirty="0">
                <a:solidFill>
                  <a:schemeClr val="tx1"/>
                </a:solidFill>
              </a:rPr>
              <a:t>Practical </a:t>
            </a:r>
            <a:r>
              <a:rPr lang="nl-NL" dirty="0" err="1">
                <a:solidFill>
                  <a:schemeClr val="tx1"/>
                </a:solidFill>
              </a:rPr>
              <a:t>translation</a:t>
            </a:r>
            <a:r>
              <a:rPr lang="nl-NL" dirty="0">
                <a:solidFill>
                  <a:schemeClr val="tx1"/>
                </a:solidFill>
              </a:rPr>
              <a:t> LRC </a:t>
            </a:r>
          </a:p>
          <a:p>
            <a:pPr marL="685800" lvl="1"/>
            <a:r>
              <a:rPr lang="nl-NL" dirty="0">
                <a:solidFill>
                  <a:schemeClr val="tx1"/>
                </a:solidFill>
              </a:rPr>
              <a:t>Support the </a:t>
            </a:r>
            <a:r>
              <a:rPr lang="nl-NL" dirty="0" err="1">
                <a:solidFill>
                  <a:schemeClr val="tx1"/>
                </a:solidFill>
              </a:rPr>
              <a:t>implementation</a:t>
            </a:r>
            <a:r>
              <a:rPr lang="nl-NL" dirty="0">
                <a:solidFill>
                  <a:schemeClr val="tx1"/>
                </a:solidFill>
              </a:rPr>
              <a:t> of </a:t>
            </a:r>
            <a:r>
              <a:rPr lang="nl-NL" dirty="0" err="1">
                <a:solidFill>
                  <a:schemeClr val="tx1"/>
                </a:solidFill>
              </a:rPr>
              <a:t>elements</a:t>
            </a:r>
            <a:r>
              <a:rPr lang="nl-NL" dirty="0">
                <a:solidFill>
                  <a:schemeClr val="tx1"/>
                </a:solidFill>
              </a:rPr>
              <a:t> of 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0518904-BF1F-40AE-A8E8-69BA4DE43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886" y="243477"/>
            <a:ext cx="3407439" cy="4831443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CE7CABD-F51F-4989-BF9C-35DC979904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1690" y="156028"/>
            <a:ext cx="1819377" cy="257175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269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074" y="1842669"/>
            <a:ext cx="6324600" cy="2857500"/>
          </a:xfrm>
        </p:spPr>
        <p:txBody>
          <a:bodyPr/>
          <a:lstStyle/>
          <a:p>
            <a:pPr marL="0" indent="0">
              <a:spcBef>
                <a:spcPts val="0"/>
              </a:spcBef>
              <a:buClr>
                <a:srgbClr val="2D87D6"/>
              </a:buClr>
              <a:buNone/>
            </a:pPr>
            <a:endParaRPr lang="en-US" dirty="0"/>
          </a:p>
          <a:p>
            <a:pPr marL="0" indent="0">
              <a:spcBef>
                <a:spcPts val="0"/>
              </a:spcBef>
              <a:buClr>
                <a:srgbClr val="2D87D6"/>
              </a:buClr>
              <a:buNone/>
            </a:pPr>
            <a:endParaRPr lang="en-US" dirty="0"/>
          </a:p>
          <a:p>
            <a:pPr marL="0" indent="0">
              <a:spcBef>
                <a:spcPts val="0"/>
              </a:spcBef>
              <a:buClr>
                <a:srgbClr val="2D87D6"/>
              </a:buClr>
              <a:buNone/>
            </a:pPr>
            <a:endParaRPr lang="en-US" dirty="0"/>
          </a:p>
          <a:p>
            <a:pPr marL="0" indent="0">
              <a:spcBef>
                <a:spcPts val="0"/>
              </a:spcBef>
              <a:buClr>
                <a:srgbClr val="2D87D6"/>
              </a:buClr>
              <a:buNone/>
            </a:pPr>
            <a:endParaRPr lang="en-US" dirty="0"/>
          </a:p>
          <a:p>
            <a:pPr marL="0" indent="0">
              <a:spcBef>
                <a:spcPts val="0"/>
              </a:spcBef>
              <a:buClr>
                <a:srgbClr val="2D87D6"/>
              </a:buClr>
              <a:buNone/>
            </a:pPr>
            <a:r>
              <a:rPr lang="en-US" sz="1900" dirty="0">
                <a:latin typeface="Century Gothic" panose="020B0502020202020204" pitchFamily="34" charset="0"/>
              </a:rPr>
              <a:t>4 training modules: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1900" dirty="0">
                <a:latin typeface="Century Gothic" panose="020B0502020202020204" pitchFamily="34" charset="0"/>
              </a:rPr>
              <a:t>  Introduction to recognition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1900" dirty="0">
                <a:latin typeface="Century Gothic" panose="020B0502020202020204" pitchFamily="34" charset="0"/>
              </a:rPr>
              <a:t>  Quality &amp; Legitimacy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1900" dirty="0">
                <a:latin typeface="Century Gothic" panose="020B0502020202020204" pitchFamily="34" charset="0"/>
              </a:rPr>
              <a:t>  Credential Evaluation and Assessing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1900" dirty="0">
                <a:latin typeface="Century Gothic" panose="020B0502020202020204" pitchFamily="34" charset="0"/>
              </a:rPr>
              <a:t>  Information Search</a:t>
            </a:r>
          </a:p>
          <a:p>
            <a:pPr marL="0" indent="0">
              <a:spcBef>
                <a:spcPts val="0"/>
              </a:spcBef>
              <a:buClr>
                <a:srgbClr val="2D87D6"/>
              </a:buClr>
              <a:buNone/>
            </a:pPr>
            <a:r>
              <a:rPr lang="en-US" sz="1900" dirty="0">
                <a:latin typeface="Arial"/>
              </a:rPr>
              <a:t>	</a:t>
            </a:r>
          </a:p>
          <a:p>
            <a:pPr marL="0" indent="0">
              <a:spcBef>
                <a:spcPts val="0"/>
              </a:spcBef>
              <a:buClr>
                <a:srgbClr val="2D87D6"/>
              </a:buClr>
              <a:buNone/>
            </a:pPr>
            <a:endParaRPr lang="en-US" sz="1400" dirty="0">
              <a:latin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984" y="209771"/>
            <a:ext cx="4502351" cy="266429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  <p:cxnSp>
        <p:nvCxnSpPr>
          <p:cNvPr id="12" name="Rechte verbindingslijn met pijl 14"/>
          <p:cNvCxnSpPr>
            <a:cxnSpLocks/>
          </p:cNvCxnSpPr>
          <p:nvPr/>
        </p:nvCxnSpPr>
        <p:spPr>
          <a:xfrm flipV="1">
            <a:off x="2971800" y="790218"/>
            <a:ext cx="2069584" cy="22908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jdelijke aanduiding voor tekst 1">
            <a:extLst>
              <a:ext uri="{FF2B5EF4-FFF2-40B4-BE49-F238E27FC236}">
                <a16:creationId xmlns:a16="http://schemas.microsoft.com/office/drawing/2014/main" id="{9DA90909-4D5C-427D-B389-7E8FB44EE442}"/>
              </a:ext>
            </a:extLst>
          </p:cNvPr>
          <p:cNvSpPr>
            <a:spLocks noGrp="1"/>
          </p:cNvSpPr>
          <p:nvPr/>
        </p:nvSpPr>
        <p:spPr>
          <a:xfrm>
            <a:off x="549000" y="918470"/>
            <a:ext cx="8046000" cy="717176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  <a:latin typeface="Century Gothic" panose="020B0502020202020204" pitchFamily="34" charset="0"/>
              </a:rPr>
              <a:t>STREAM Platform</a:t>
            </a:r>
          </a:p>
        </p:txBody>
      </p:sp>
    </p:spTree>
    <p:extLst>
      <p:ext uri="{BB962C8B-B14F-4D97-AF65-F5344CB8AC3E}">
        <p14:creationId xmlns:p14="http://schemas.microsoft.com/office/powerpoint/2010/main" val="1272486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11074" y="1653648"/>
            <a:ext cx="6324600" cy="28575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sz="1900" dirty="0">
                <a:latin typeface="Century Gothic" panose="020B0502020202020204" pitchFamily="34" charset="0"/>
              </a:rPr>
              <a:t>Flowcharts</a:t>
            </a:r>
          </a:p>
          <a:p>
            <a:r>
              <a:rPr lang="en-US" sz="1900" dirty="0">
                <a:latin typeface="Century Gothic" panose="020B0502020202020204" pitchFamily="34" charset="0"/>
              </a:rPr>
              <a:t>Key messages</a:t>
            </a:r>
          </a:p>
          <a:p>
            <a:r>
              <a:rPr lang="en-US" sz="1900" dirty="0">
                <a:latin typeface="Century Gothic" panose="020B0502020202020204" pitchFamily="34" charset="0"/>
              </a:rPr>
              <a:t>Examples</a:t>
            </a:r>
          </a:p>
          <a:p>
            <a:r>
              <a:rPr lang="en-US" sz="1900" dirty="0">
                <a:latin typeface="Century Gothic" panose="020B0502020202020204" pitchFamily="34" charset="0"/>
              </a:rPr>
              <a:t>Exercises</a:t>
            </a:r>
          </a:p>
          <a:p>
            <a:endParaRPr lang="en-US" sz="1900" dirty="0">
              <a:latin typeface="Century Gothic" panose="020B0502020202020204" pitchFamily="34" charset="0"/>
            </a:endParaRPr>
          </a:p>
          <a:p>
            <a:endParaRPr lang="en-US" sz="1900" dirty="0">
              <a:latin typeface="Century Gothic" panose="020B0502020202020204" pitchFamily="34" charset="0"/>
            </a:endParaRPr>
          </a:p>
          <a:p>
            <a:r>
              <a:rPr lang="en-US" sz="1900" dirty="0">
                <a:latin typeface="Century Gothic" panose="020B0502020202020204" pitchFamily="34" charset="0"/>
              </a:rPr>
              <a:t>Quiz (test your knowledge)</a:t>
            </a:r>
          </a:p>
          <a:p>
            <a:endParaRPr lang="nl-NL" dirty="0"/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408" y="3407986"/>
            <a:ext cx="6175104" cy="727342"/>
          </a:xfrm>
          <a:prstGeom prst="rect">
            <a:avLst/>
          </a:prstGeom>
          <a:ln>
            <a:solidFill>
              <a:srgbClr val="0070C0"/>
            </a:solidFill>
          </a:ln>
        </p:spPr>
      </p:pic>
      <p:cxnSp>
        <p:nvCxnSpPr>
          <p:cNvPr id="21" name="Rechte verbindingslijn met pijl 20"/>
          <p:cNvCxnSpPr/>
          <p:nvPr/>
        </p:nvCxnSpPr>
        <p:spPr>
          <a:xfrm>
            <a:off x="2627784" y="2520278"/>
            <a:ext cx="504056" cy="1234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 flipV="1">
            <a:off x="2267744" y="1572639"/>
            <a:ext cx="1728192" cy="5173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>
            <a:cxnSpLocks/>
          </p:cNvCxnSpPr>
          <p:nvPr/>
        </p:nvCxnSpPr>
        <p:spPr>
          <a:xfrm>
            <a:off x="2060878" y="3085013"/>
            <a:ext cx="206866" cy="2024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723" y="171454"/>
            <a:ext cx="2851888" cy="2276816"/>
          </a:xfrm>
          <a:prstGeom prst="rect">
            <a:avLst/>
          </a:prstGeom>
          <a:ln>
            <a:solidFill>
              <a:srgbClr val="558ED5"/>
            </a:solidFill>
          </a:ln>
        </p:spPr>
      </p:pic>
      <p:pic>
        <p:nvPicPr>
          <p:cNvPr id="22" name="Afbeelding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3948" y="2588623"/>
            <a:ext cx="5811169" cy="698866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11" name="Tijdelijke aanduiding voor tekst 1">
            <a:extLst>
              <a:ext uri="{FF2B5EF4-FFF2-40B4-BE49-F238E27FC236}">
                <a16:creationId xmlns:a16="http://schemas.microsoft.com/office/drawing/2014/main" id="{52DD8FAD-7AD5-48E8-A1F5-E3A4EAF83B2C}"/>
              </a:ext>
            </a:extLst>
          </p:cNvPr>
          <p:cNvSpPr>
            <a:spLocks noGrp="1"/>
          </p:cNvSpPr>
          <p:nvPr/>
        </p:nvSpPr>
        <p:spPr>
          <a:xfrm>
            <a:off x="711074" y="864768"/>
            <a:ext cx="8046000" cy="717176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ts val="2436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9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9A47D9B-4B84-43F4-9092-5E740AEE5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460" y="1714500"/>
            <a:ext cx="7368540" cy="2857500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  <a:hlinkClick r:id="rId2"/>
              </a:rPr>
              <a:t>EAR-HEI manual</a:t>
            </a:r>
            <a:endParaRPr lang="en-US" dirty="0">
              <a:latin typeface="Century Gothic" panose="020B0502020202020204" pitchFamily="34" charset="0"/>
              <a:hlinkClick r:id="rId3"/>
            </a:endParaRPr>
          </a:p>
          <a:p>
            <a:r>
              <a:rPr lang="en-US" dirty="0">
                <a:latin typeface="Century Gothic" panose="020B0502020202020204" pitchFamily="34" charset="0"/>
                <a:hlinkClick r:id="rId3"/>
              </a:rPr>
              <a:t>Sign Up for STREAM - STREAM (ning.com)</a:t>
            </a: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  <a:hlinkClick r:id="rId4"/>
              </a:rPr>
              <a:t>Spotlight on recognition (eua.eu)</a:t>
            </a:r>
            <a:endParaRPr lang="en-US" dirty="0">
              <a:latin typeface="Century Gothic" panose="020B0502020202020204" pitchFamily="34" charset="0"/>
            </a:endParaRPr>
          </a:p>
          <a:p>
            <a:pPr lvl="1"/>
            <a:endParaRPr lang="en-US" dirty="0">
              <a:latin typeface="Century Gothic" panose="020B0502020202020204" pitchFamily="34" charset="0"/>
            </a:endParaRP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Spotlight webinar, 29 April, 14.00-15.00 CET:	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  <a:hlinkClick r:id="rId5"/>
              </a:rPr>
              <a:t>Smooth recognition of academic qualifications: The role of quality assurance (eua.eu)</a:t>
            </a:r>
            <a:endParaRPr lang="en-US" dirty="0">
              <a:latin typeface="Century Gothic" panose="020B0502020202020204" pitchFamily="34" charset="0"/>
            </a:endParaRP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B52716C-E212-4D09-989C-DDDF64E2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460" y="971550"/>
            <a:ext cx="7368540" cy="628650"/>
          </a:xfrm>
        </p:spPr>
        <p:txBody>
          <a:bodyPr/>
          <a:lstStyle/>
          <a:p>
            <a:r>
              <a:rPr lang="nl-NL" sz="2400" b="1" dirty="0" err="1">
                <a:solidFill>
                  <a:schemeClr val="accent1"/>
                </a:solidFill>
                <a:latin typeface="Century Gothic" panose="020B0502020202020204" pitchFamily="34" charset="0"/>
              </a:rPr>
              <a:t>Useful</a:t>
            </a:r>
            <a:r>
              <a:rPr lang="nl-NL" sz="2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 links:</a:t>
            </a:r>
          </a:p>
        </p:txBody>
      </p:sp>
    </p:spTree>
    <p:extLst>
      <p:ext uri="{BB962C8B-B14F-4D97-AF65-F5344CB8AC3E}">
        <p14:creationId xmlns:p14="http://schemas.microsoft.com/office/powerpoint/2010/main" val="40818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76CAB103-63D7-4102-AED3-5BD775526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0907" y="1169023"/>
            <a:ext cx="3383506" cy="2805454"/>
          </a:xfrm>
        </p:spPr>
        <p:txBody>
          <a:bodyPr/>
          <a:lstStyle/>
          <a:p>
            <a:pPr marL="342900" indent="-342900">
              <a:buAutoNum type="arabicPeriod"/>
            </a:pPr>
            <a:endParaRPr lang="en-US" sz="1800" dirty="0"/>
          </a:p>
          <a:p>
            <a:pPr marL="342900" indent="-342900">
              <a:buAutoNum type="arabicPeriod"/>
            </a:pPr>
            <a:r>
              <a:rPr lang="en-US" sz="1800" dirty="0"/>
              <a:t>What is Automatic Recognition?</a:t>
            </a:r>
          </a:p>
          <a:p>
            <a:pPr marL="342900" indent="-342900">
              <a:buAutoNum type="arabicPeriod"/>
            </a:pPr>
            <a:r>
              <a:rPr lang="en-US" sz="1800" dirty="0"/>
              <a:t>How is it implemented? (4 models)</a:t>
            </a:r>
          </a:p>
          <a:p>
            <a:pPr marL="342900" indent="-342900">
              <a:buAutoNum type="arabicPeriod"/>
            </a:pPr>
            <a:r>
              <a:rPr lang="en-US" sz="1800" dirty="0"/>
              <a:t>Tools to support admissions officers</a:t>
            </a:r>
          </a:p>
          <a:p>
            <a:endParaRPr lang="nl-NL" sz="1800" dirty="0"/>
          </a:p>
        </p:txBody>
      </p:sp>
      <p:pic>
        <p:nvPicPr>
          <p:cNvPr id="1026" name="Picture 2" descr="Afbeeldingsresultaat voor do you agree or disagree">
            <a:extLst>
              <a:ext uri="{FF2B5EF4-FFF2-40B4-BE49-F238E27FC236}">
                <a16:creationId xmlns:a16="http://schemas.microsoft.com/office/drawing/2014/main" id="{374437E4-DB32-4E68-8E12-79E10E5BE632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9" r="801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06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B800807-9B69-455C-AB65-19C34BB6ED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err="1">
                <a:latin typeface="Century Gothic" panose="020B0502020202020204" pitchFamily="34" charset="0"/>
              </a:rPr>
              <a:t>What</a:t>
            </a:r>
            <a:r>
              <a:rPr lang="nl-NL" dirty="0">
                <a:latin typeface="Century Gothic" panose="020B0502020202020204" pitchFamily="34" charset="0"/>
              </a:rPr>
              <a:t> is automatic </a:t>
            </a:r>
            <a:r>
              <a:rPr lang="nl-NL" dirty="0" err="1">
                <a:latin typeface="Century Gothic" panose="020B0502020202020204" pitchFamily="34" charset="0"/>
              </a:rPr>
              <a:t>recognition</a:t>
            </a:r>
            <a:r>
              <a:rPr lang="nl-NL" dirty="0">
                <a:latin typeface="Century Gothic" panose="020B0502020202020204" pitchFamily="34" charset="0"/>
              </a:rPr>
              <a:t>?</a:t>
            </a:r>
          </a:p>
          <a:p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CCDF18-4B0F-434E-BE33-4BFCEA6F01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5200" y="1631576"/>
            <a:ext cx="8045999" cy="2735224"/>
          </a:xfrm>
        </p:spPr>
        <p:txBody>
          <a:bodyPr/>
          <a:lstStyle/>
          <a:p>
            <a:r>
              <a:rPr lang="en-US" sz="1600" i="1" dirty="0"/>
              <a:t>“Automatic recognition of a degree leads to the automatic right of an applicant holding a qualification of a certain level to be considered for entry to the </a:t>
            </a:r>
            <a:r>
              <a:rPr lang="en-US" sz="1600" i="1" dirty="0" err="1"/>
              <a:t>labour</a:t>
            </a:r>
            <a:r>
              <a:rPr lang="en-US" sz="1600" i="1" dirty="0"/>
              <a:t> market or a programme of further study in the next level in any other EHEA-country (access)“ - </a:t>
            </a:r>
            <a:r>
              <a:rPr lang="en-US" sz="1200" dirty="0"/>
              <a:t>2008 EHEA pathfinder group on AR</a:t>
            </a:r>
            <a:endParaRPr lang="nl-NL" sz="1200" dirty="0"/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Right </a:t>
            </a:r>
            <a:r>
              <a:rPr lang="nl-NL" dirty="0" err="1"/>
              <a:t>to</a:t>
            </a:r>
            <a:r>
              <a:rPr lang="nl-NL" dirty="0"/>
              <a:t> access ≠ (</a:t>
            </a:r>
            <a:r>
              <a:rPr lang="nl-NL" dirty="0" err="1"/>
              <a:t>always</a:t>
            </a:r>
            <a:r>
              <a:rPr lang="nl-NL" dirty="0"/>
              <a:t>) </a:t>
            </a:r>
            <a:r>
              <a:rPr lang="nl-NL" dirty="0" err="1"/>
              <a:t>admission</a:t>
            </a:r>
            <a:endParaRPr lang="nl-NL" dirty="0"/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Recognition</a:t>
            </a:r>
            <a:r>
              <a:rPr lang="nl-NL" dirty="0"/>
              <a:t> of </a:t>
            </a:r>
            <a:r>
              <a:rPr lang="nl-NL" dirty="0" err="1"/>
              <a:t>foreign</a:t>
            </a:r>
            <a:r>
              <a:rPr lang="nl-NL" dirty="0"/>
              <a:t> </a:t>
            </a:r>
            <a:r>
              <a:rPr lang="nl-NL" dirty="0" err="1"/>
              <a:t>qualifications</a:t>
            </a:r>
            <a:r>
              <a:rPr lang="nl-NL" dirty="0"/>
              <a:t> is subject </a:t>
            </a:r>
            <a:r>
              <a:rPr lang="nl-NL" dirty="0" err="1"/>
              <a:t>to</a:t>
            </a:r>
            <a:r>
              <a:rPr lang="nl-NL" dirty="0"/>
              <a:t> LRC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851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666CF1B8-FC51-47D7-A39E-4FBD925FD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0440" y="895309"/>
            <a:ext cx="8046000" cy="717176"/>
          </a:xfrm>
        </p:spPr>
        <p:txBody>
          <a:bodyPr/>
          <a:lstStyle/>
          <a:p>
            <a:r>
              <a:rPr lang="nl-NL" dirty="0" err="1">
                <a:latin typeface="Century Gothic" panose="020B0502020202020204" pitchFamily="34" charset="0"/>
              </a:rPr>
              <a:t>Main</a:t>
            </a:r>
            <a:r>
              <a:rPr lang="nl-NL" dirty="0">
                <a:latin typeface="Century Gothic" panose="020B0502020202020204" pitchFamily="34" charset="0"/>
              </a:rPr>
              <a:t> </a:t>
            </a:r>
            <a:r>
              <a:rPr lang="nl-NL" dirty="0" err="1">
                <a:latin typeface="Century Gothic" panose="020B0502020202020204" pitchFamily="34" charset="0"/>
              </a:rPr>
              <a:t>principle</a:t>
            </a:r>
            <a:r>
              <a:rPr lang="nl-NL" dirty="0">
                <a:latin typeface="Century Gothic" panose="020B0502020202020204" pitchFamily="34" charset="0"/>
              </a:rPr>
              <a:t> LRC: </a:t>
            </a:r>
            <a:r>
              <a:rPr lang="nl-NL" dirty="0" err="1">
                <a:latin typeface="Century Gothic" panose="020B0502020202020204" pitchFamily="34" charset="0"/>
              </a:rPr>
              <a:t>Substantial</a:t>
            </a:r>
            <a:r>
              <a:rPr lang="nl-NL" dirty="0">
                <a:latin typeface="Century Gothic" panose="020B0502020202020204" pitchFamily="34" charset="0"/>
              </a:rPr>
              <a:t> </a:t>
            </a:r>
            <a:r>
              <a:rPr lang="nl-NL" dirty="0" err="1">
                <a:latin typeface="Century Gothic" panose="020B0502020202020204" pitchFamily="34" charset="0"/>
              </a:rPr>
              <a:t>Difference</a:t>
            </a:r>
            <a:endParaRPr lang="nl-NL" dirty="0">
              <a:latin typeface="Century Gothic" panose="020B0502020202020204" pitchFamily="34" charset="0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32EDDD-ABFA-422F-A974-A2988BDB4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9000" y="1612485"/>
            <a:ext cx="8045999" cy="2871461"/>
          </a:xfrm>
        </p:spPr>
        <p:txBody>
          <a:bodyPr/>
          <a:lstStyle/>
          <a:p>
            <a:r>
              <a:rPr lang="nl-NL" dirty="0"/>
              <a:t>“</a:t>
            </a:r>
            <a:r>
              <a:rPr lang="nl-NL" dirty="0" err="1"/>
              <a:t>Foreign</a:t>
            </a:r>
            <a:r>
              <a:rPr lang="nl-NL" dirty="0"/>
              <a:t> </a:t>
            </a:r>
            <a:r>
              <a:rPr lang="nl-NL" dirty="0" err="1"/>
              <a:t>qualifications</a:t>
            </a:r>
            <a:r>
              <a:rPr lang="nl-NL" dirty="0"/>
              <a:t>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recognized</a:t>
            </a:r>
            <a:r>
              <a:rPr lang="nl-NL" dirty="0"/>
              <a:t> </a:t>
            </a:r>
            <a:r>
              <a:rPr lang="nl-NL" dirty="0" err="1"/>
              <a:t>unless</a:t>
            </a:r>
            <a:r>
              <a:rPr lang="nl-NL" dirty="0"/>
              <a:t> </a:t>
            </a:r>
            <a:r>
              <a:rPr lang="nl-NL" dirty="0" err="1"/>
              <a:t>there</a:t>
            </a:r>
            <a:r>
              <a:rPr lang="nl-NL" dirty="0"/>
              <a:t> is a </a:t>
            </a:r>
            <a:r>
              <a:rPr lang="nl-NL" i="1" dirty="0" err="1"/>
              <a:t>substantial</a:t>
            </a:r>
            <a:r>
              <a:rPr lang="nl-NL" i="1" dirty="0"/>
              <a:t> </a:t>
            </a:r>
            <a:r>
              <a:rPr lang="nl-NL" i="1" dirty="0" err="1"/>
              <a:t>difference</a:t>
            </a:r>
            <a:r>
              <a:rPr lang="nl-NL" dirty="0"/>
              <a:t>”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Recognition</a:t>
            </a:r>
            <a:r>
              <a:rPr lang="nl-NL" dirty="0"/>
              <a:t> </a:t>
            </a:r>
            <a:r>
              <a:rPr lang="nl-NL" dirty="0" err="1"/>
              <a:t>always</a:t>
            </a:r>
            <a:r>
              <a:rPr lang="nl-NL" dirty="0"/>
              <a:t> in light of </a:t>
            </a:r>
            <a:r>
              <a:rPr lang="nl-NL" dirty="0" err="1"/>
              <a:t>purpose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Look at 5 </a:t>
            </a:r>
            <a:r>
              <a:rPr lang="nl-NL" dirty="0" err="1"/>
              <a:t>elements</a:t>
            </a:r>
            <a:r>
              <a:rPr lang="nl-NL" dirty="0"/>
              <a:t> of </a:t>
            </a:r>
            <a:r>
              <a:rPr lang="nl-NL" dirty="0" err="1"/>
              <a:t>qualification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457200">
              <a:buFont typeface="+mj-lt"/>
              <a:buAutoNum type="arabicPeriod"/>
            </a:pPr>
            <a:r>
              <a:rPr lang="nl-NL" dirty="0" err="1"/>
              <a:t>Quality</a:t>
            </a:r>
            <a:r>
              <a:rPr lang="nl-NL" dirty="0"/>
              <a:t>				4. Profile</a:t>
            </a:r>
          </a:p>
          <a:p>
            <a:pPr marL="800100" lvl="1" indent="-457200">
              <a:buFont typeface="+mj-lt"/>
              <a:buAutoNum type="arabicPeriod"/>
            </a:pPr>
            <a:r>
              <a:rPr lang="nl-NL" dirty="0"/>
              <a:t>Level				5. Learning </a:t>
            </a:r>
            <a:r>
              <a:rPr lang="nl-NL" dirty="0" err="1"/>
              <a:t>Outcomes</a:t>
            </a:r>
            <a:endParaRPr lang="nl-NL" dirty="0"/>
          </a:p>
          <a:p>
            <a:pPr marL="800100" lvl="1" indent="-457200">
              <a:buFont typeface="+mj-lt"/>
              <a:buAutoNum type="arabicPeriod"/>
            </a:pPr>
            <a:r>
              <a:rPr lang="nl-NL" dirty="0" err="1"/>
              <a:t>Workload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2439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3E6F0157-8990-4269-8E08-6A49C16F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>
                <a:latin typeface="Century Gothic" panose="020B0502020202020204" pitchFamily="34" charset="0"/>
              </a:rPr>
              <a:t>Automatic </a:t>
            </a:r>
            <a:r>
              <a:rPr lang="nl-NL" dirty="0" err="1">
                <a:latin typeface="Century Gothic" panose="020B0502020202020204" pitchFamily="34" charset="0"/>
              </a:rPr>
              <a:t>Recognition</a:t>
            </a:r>
            <a:r>
              <a:rPr lang="nl-NL" dirty="0">
                <a:latin typeface="Century Gothic" panose="020B0502020202020204" pitchFamily="34" charset="0"/>
              </a:rPr>
              <a:t> = on system level </a:t>
            </a:r>
          </a:p>
          <a:p>
            <a:r>
              <a:rPr lang="nl-NL" sz="2000" i="1" dirty="0">
                <a:latin typeface="Century Gothic" panose="020B0502020202020204" pitchFamily="34" charset="0"/>
              </a:rPr>
              <a:t>(a bachelor = a bachelor)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93BBDA-7CBA-406C-A599-CBEC54952B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/>
              <a:t>Automatic </a:t>
            </a:r>
            <a:r>
              <a:rPr lang="nl-NL" dirty="0" err="1"/>
              <a:t>Recognition</a:t>
            </a:r>
            <a:r>
              <a:rPr lang="nl-NL" dirty="0"/>
              <a:t> is LRC – </a:t>
            </a:r>
            <a:r>
              <a:rPr lang="nl-NL" dirty="0" err="1"/>
              <a:t>Substantial</a:t>
            </a:r>
            <a:r>
              <a:rPr lang="nl-NL" dirty="0"/>
              <a:t> </a:t>
            </a:r>
            <a:r>
              <a:rPr lang="nl-NL" dirty="0" err="1"/>
              <a:t>Differences</a:t>
            </a:r>
            <a:endParaRPr lang="nl-NL" dirty="0"/>
          </a:p>
        </p:txBody>
      </p:sp>
      <p:pic>
        <p:nvPicPr>
          <p:cNvPr id="5" name="Afbeelding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ED8E815B-2193-498F-B1E9-7C0F1F420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00" y="1646816"/>
            <a:ext cx="6521785" cy="336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1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7F55A1C9-1881-487E-91C4-C352DB2EE9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err="1">
                <a:latin typeface="Century Gothic" panose="020B0502020202020204" pitchFamily="34" charset="0"/>
              </a:rPr>
              <a:t>Questions</a:t>
            </a:r>
            <a:r>
              <a:rPr lang="nl-NL" dirty="0"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FEB18E-E883-440B-A251-2D001E0844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Read more:</a:t>
            </a:r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The Triangle of Automatic Recognition | Nuffic</a:t>
            </a:r>
            <a:endParaRPr lang="en-US" dirty="0"/>
          </a:p>
          <a:p>
            <a:endParaRPr lang="en-US" dirty="0">
              <a:hlinkClick r:id="rId3"/>
            </a:endParaRPr>
          </a:p>
          <a:p>
            <a:endParaRPr lang="nl-NL" dirty="0">
              <a:hlinkClick r:id="rId3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070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8409D2F-0215-4E11-AFB1-C94FCAA79E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5108" y="861646"/>
            <a:ext cx="7986092" cy="769930"/>
          </a:xfrm>
        </p:spPr>
        <p:txBody>
          <a:bodyPr/>
          <a:lstStyle/>
          <a:p>
            <a:r>
              <a:rPr lang="nl-NL" dirty="0">
                <a:latin typeface="Century Gothic" panose="020B0502020202020204" pitchFamily="34" charset="0"/>
              </a:rPr>
              <a:t>4 </a:t>
            </a:r>
            <a:r>
              <a:rPr lang="nl-NL" dirty="0" err="1">
                <a:latin typeface="Century Gothic" panose="020B0502020202020204" pitchFamily="34" charset="0"/>
              </a:rPr>
              <a:t>Models</a:t>
            </a:r>
            <a:r>
              <a:rPr lang="nl-NL" dirty="0">
                <a:latin typeface="Century Gothic" panose="020B0502020202020204" pitchFamily="34" charset="0"/>
              </a:rPr>
              <a:t> </a:t>
            </a:r>
            <a:r>
              <a:rPr lang="nl-NL" dirty="0" err="1">
                <a:latin typeface="Century Gothic" panose="020B0502020202020204" pitchFamily="34" charset="0"/>
              </a:rPr>
              <a:t>for</a:t>
            </a:r>
            <a:r>
              <a:rPr lang="nl-NL" dirty="0">
                <a:latin typeface="Century Gothic" panose="020B0502020202020204" pitchFamily="34" charset="0"/>
              </a:rPr>
              <a:t> Automatic Recognition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60418D-E8D9-4B60-B0B8-2C24CE3E5E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7862" y="1400908"/>
            <a:ext cx="7933337" cy="33133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1. Legal bilateral and multilateral agreements (Benelux agreement);</a:t>
            </a:r>
          </a:p>
          <a:p>
            <a:pPr>
              <a:lnSpc>
                <a:spcPct val="150000"/>
              </a:lnSpc>
            </a:pPr>
            <a:r>
              <a:rPr lang="en-US" dirty="0"/>
              <a:t>2. A legally binding unilateral list of countries and qualifications (Portugal); </a:t>
            </a:r>
          </a:p>
          <a:p>
            <a:pPr>
              <a:lnSpc>
                <a:spcPct val="150000"/>
              </a:lnSpc>
            </a:pPr>
            <a:r>
              <a:rPr lang="en-US" dirty="0"/>
              <a:t>3. Non-legal bilateral and multilateral agreements (Nordic-Baltic manual);</a:t>
            </a:r>
          </a:p>
          <a:p>
            <a:pPr>
              <a:lnSpc>
                <a:spcPct val="150000"/>
              </a:lnSpc>
            </a:pPr>
            <a:r>
              <a:rPr lang="en-US" dirty="0"/>
              <a:t>4. ‘De facto’ automatic recognition (Nuffic education systems)</a:t>
            </a:r>
          </a:p>
          <a:p>
            <a:pPr>
              <a:lnSpc>
                <a:spcPct val="15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324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60418D-E8D9-4B60-B0B8-2C24CE3E5E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1660" y="1170864"/>
            <a:ext cx="7901353" cy="34641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Different models of automatic recognition can be applied simultaneously;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Implementation of the </a:t>
            </a:r>
            <a:r>
              <a:rPr lang="en-US" b="1" dirty="0"/>
              <a:t>LRC</a:t>
            </a:r>
            <a:r>
              <a:rPr lang="en-US" dirty="0"/>
              <a:t>, the </a:t>
            </a:r>
            <a:r>
              <a:rPr lang="en-US" b="1" dirty="0"/>
              <a:t>three-cycle system </a:t>
            </a:r>
            <a:r>
              <a:rPr lang="en-US" dirty="0"/>
              <a:t>of higher education with reference to the </a:t>
            </a:r>
            <a:r>
              <a:rPr lang="en-US" b="1" dirty="0"/>
              <a:t>EQF/EHEA </a:t>
            </a:r>
            <a:r>
              <a:rPr lang="en-US" dirty="0"/>
              <a:t>Frameworks and a </a:t>
            </a:r>
            <a:r>
              <a:rPr lang="en-US" b="1" dirty="0"/>
              <a:t>QA system </a:t>
            </a:r>
            <a:r>
              <a:rPr lang="en-US" dirty="0"/>
              <a:t>based on the ESG are important criteria for all forms automatic recognition.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0429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3C7D302D-9700-41E6-9493-78250C6A70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err="1">
                <a:latin typeface="Century Gothic" panose="020B0502020202020204" pitchFamily="34" charset="0"/>
              </a:rPr>
              <a:t>Questions</a:t>
            </a:r>
            <a:r>
              <a:rPr lang="nl-NL" dirty="0"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087177-3B56-4816-AE4F-4E83A812E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/>
              <a:t>Read more:</a:t>
            </a:r>
            <a:endParaRPr lang="nl-NL" dirty="0">
              <a:hlinkClick r:id="rId2"/>
            </a:endParaRPr>
          </a:p>
          <a:p>
            <a:endParaRPr lang="nl-NL" dirty="0">
              <a:hlinkClick r:id="rId2"/>
            </a:endParaRPr>
          </a:p>
          <a:p>
            <a:r>
              <a:rPr lang="nl-NL" dirty="0">
                <a:hlinkClick r:id="rId2"/>
              </a:rPr>
              <a:t>a-short-path-to-automatic-recognition-4-models (nuffic.nl)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34646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Nuffic_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567AE"/>
      </a:accent1>
      <a:accent2>
        <a:srgbClr val="C0106F"/>
      </a:accent2>
      <a:accent3>
        <a:srgbClr val="000000"/>
      </a:accent3>
      <a:accent4>
        <a:srgbClr val="3A8555"/>
      </a:accent4>
      <a:accent5>
        <a:srgbClr val="E61E50"/>
      </a:accent5>
      <a:accent6>
        <a:srgbClr val="FFC000"/>
      </a:accent6>
      <a:hlink>
        <a:srgbClr val="5567AE"/>
      </a:hlink>
      <a:folHlink>
        <a:srgbClr val="C0106F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62D136D-1775-40D5-80A0-31882DA06C20}" vid="{2ACD545D-0C21-4A09-B21B-9E834A94B71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7a646ec-b11d-44f2-b007-16ce52b3018b">DEPDOC-1504585075-1210652</_dlc_DocId>
    <_dlc_DocIdUrl xmlns="27a646ec-b11d-44f2-b007-16ce52b3018b">
      <Url>https://nuffic.sharepoint.com/sites/departments/ov/_layouts/15/DocIdRedir.aspx?ID=DEPDOC-1504585075-1210652</Url>
      <Description>DEPDOC-1504585075-1210652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 portrait (staand)" ma:contentTypeID="0x010100B14F659BCD6B4D44A071072585BC7B4000CE16ABB3E8150344A1289C8162655512" ma:contentTypeVersion="349" ma:contentTypeDescription="Een nieuw document maken." ma:contentTypeScope="" ma:versionID="8f13a2959f067fdf4fca44d29c87caf1">
  <xsd:schema xmlns:xsd="http://www.w3.org/2001/XMLSchema" xmlns:xs="http://www.w3.org/2001/XMLSchema" xmlns:p="http://schemas.microsoft.com/office/2006/metadata/properties" xmlns:ns2="27a646ec-b11d-44f2-b007-16ce52b3018b" targetNamespace="http://schemas.microsoft.com/office/2006/metadata/properties" ma:root="true" ma:fieldsID="50b5a21556fadbd40377f757571ae3f6" ns2:_="">
    <xsd:import namespace="27a646ec-b11d-44f2-b007-16ce52b3018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646ec-b11d-44f2-b007-16ce52b3018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4ae14868-6f31-44f0-b410-52f19e37ad77" ContentTypeId="0x010100B14F659BCD6B4D44A071072585BC7B40" PreviousValue="false"/>
</file>

<file path=customXml/itemProps1.xml><?xml version="1.0" encoding="utf-8"?>
<ds:datastoreItem xmlns:ds="http://schemas.openxmlformats.org/officeDocument/2006/customXml" ds:itemID="{C421DE43-DB4C-4358-9BFB-92FCF5ACB67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B51117B-A0FE-4B75-97BB-B0AEAAA4301D}">
  <ds:schemaRefs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27a646ec-b11d-44f2-b007-16ce52b3018b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926EA09-B3E8-4BE7-A3B3-03D88F64819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8848E6A-E891-48C3-ABE6-3AA14732F5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a646ec-b11d-44f2-b007-16ce52b301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67FD59D-14E6-4F2A-ACD0-B4366BF8B5A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384</TotalTime>
  <Words>403</Words>
  <Application>Microsoft Office PowerPoint</Application>
  <PresentationFormat>Diavoorstelling (16:9)</PresentationFormat>
  <Paragraphs>74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Trebuchet MS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Useful links:</vt:lpstr>
    </vt:vector>
  </TitlesOfParts>
  <Company>Nuffic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Katrien Bardoel</dc:creator>
  <cp:lastModifiedBy>Katrien Bardoel</cp:lastModifiedBy>
  <cp:revision>26</cp:revision>
  <dcterms:created xsi:type="dcterms:W3CDTF">2020-03-03T15:08:22Z</dcterms:created>
  <dcterms:modified xsi:type="dcterms:W3CDTF">2021-03-23T16:25:12Z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ypeDocument">
    <vt:lpwstr>Presentatie</vt:lpwstr>
  </property>
  <property fmtid="{D5CDD505-2E9C-101B-9397-08002B2CF9AE}" pid="3" name="Status">
    <vt:lpwstr>Nieuw</vt:lpwstr>
  </property>
  <property fmtid="{D5CDD505-2E9C-101B-9397-08002B2CF9AE}" pid="4" name="ContentTypeId">
    <vt:lpwstr>0x010100B14F659BCD6B4D44A071072585BC7B4000CE16ABB3E8150344A1289C8162655512</vt:lpwstr>
  </property>
  <property fmtid="{D5CDD505-2E9C-101B-9397-08002B2CF9AE}" pid="5" name="TaxKeyword">
    <vt:lpwstr/>
  </property>
  <property fmtid="{D5CDD505-2E9C-101B-9397-08002B2CF9AE}" pid="6" name="TaxCatchAll">
    <vt:lpwstr/>
  </property>
  <property fmtid="{D5CDD505-2E9C-101B-9397-08002B2CF9AE}" pid="7" name="TaxKeywordTaxHTField">
    <vt:lpwstr/>
  </property>
  <property fmtid="{D5CDD505-2E9C-101B-9397-08002B2CF9AE}" pid="8" name="_dlc_DocIdItemGuid">
    <vt:lpwstr>0575ebf9-338a-4e28-b806-19144cbbc344</vt:lpwstr>
  </property>
</Properties>
</file>