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65" r:id="rId3"/>
    <p:sldId id="279" r:id="rId4"/>
    <p:sldId id="257" r:id="rId5"/>
    <p:sldId id="266" r:id="rId6"/>
    <p:sldId id="283" r:id="rId7"/>
    <p:sldId id="268" r:id="rId8"/>
    <p:sldId id="281" r:id="rId9"/>
    <p:sldId id="273" r:id="rId10"/>
    <p:sldId id="274" r:id="rId11"/>
    <p:sldId id="260" r:id="rId12"/>
    <p:sldId id="290" r:id="rId13"/>
    <p:sldId id="275" r:id="rId14"/>
    <p:sldId id="291" r:id="rId15"/>
    <p:sldId id="288" r:id="rId16"/>
    <p:sldId id="286" r:id="rId17"/>
    <p:sldId id="292" r:id="rId18"/>
    <p:sldId id="280" r:id="rId19"/>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95" autoAdjust="0"/>
    <p:restoredTop sz="94660"/>
  </p:normalViewPr>
  <p:slideViewPr>
    <p:cSldViewPr snapToGrid="0">
      <p:cViewPr varScale="1">
        <p:scale>
          <a:sx n="109" d="100"/>
          <a:sy n="109" d="100"/>
        </p:scale>
        <p:origin x="7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7A6B8-0342-446C-9911-B661964B7AD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lv-LV"/>
        </a:p>
      </dgm:t>
    </dgm:pt>
    <dgm:pt modelId="{1CC3C743-7772-4E36-8F9C-32B94CDEFE50}">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noProof="0" dirty="0" err="1" smtClean="0"/>
            <a:t>Aurbell</a:t>
          </a:r>
          <a:r>
            <a:rPr lang="en-US" noProof="0" dirty="0" smtClean="0"/>
            <a:t> project</a:t>
          </a:r>
          <a:endParaRPr lang="en-US" noProof="0" dirty="0"/>
        </a:p>
      </dgm:t>
    </dgm:pt>
    <dgm:pt modelId="{1E8EF022-5AF0-4EEC-9BB2-0FF561443E17}" type="parTrans" cxnId="{DDB184F3-C286-4750-9DD7-E5358423426E}">
      <dgm:prSet/>
      <dgm:spPr/>
      <dgm:t>
        <a:bodyPr/>
        <a:lstStyle/>
        <a:p>
          <a:endParaRPr lang="lv-LV"/>
        </a:p>
      </dgm:t>
    </dgm:pt>
    <dgm:pt modelId="{1B7EA621-22CE-4583-9700-0B4839FEF0FD}" type="sibTrans" cxnId="{DDB184F3-C286-4750-9DD7-E5358423426E}">
      <dgm:prSet/>
      <dgm:spPr/>
      <dgm:t>
        <a:bodyPr/>
        <a:lstStyle/>
        <a:p>
          <a:endParaRPr lang="lv-LV"/>
        </a:p>
      </dgm:t>
    </dgm:pt>
    <dgm:pt modelId="{6F92CD62-74CF-403E-8CD2-0497934E1C2A}">
      <dgm:prSet phldrT="[Text]"/>
      <dgm:spPr/>
      <dgm:t>
        <a:bodyPr/>
        <a:lstStyle/>
        <a:p>
          <a:r>
            <a:rPr lang="lv-LV" dirty="0"/>
            <a:t>2014-2016</a:t>
          </a:r>
        </a:p>
      </dgm:t>
    </dgm:pt>
    <dgm:pt modelId="{F3610773-6B6C-4455-9D19-BB5389B36862}" type="parTrans" cxnId="{6835B446-2EF0-40AE-A549-7990B31C0CB4}">
      <dgm:prSet/>
      <dgm:spPr/>
      <dgm:t>
        <a:bodyPr/>
        <a:lstStyle/>
        <a:p>
          <a:endParaRPr lang="lv-LV"/>
        </a:p>
      </dgm:t>
    </dgm:pt>
    <dgm:pt modelId="{3A54AE5C-E442-4B01-96E7-A3CA34945A23}" type="sibTrans" cxnId="{6835B446-2EF0-40AE-A549-7990B31C0CB4}">
      <dgm:prSet/>
      <dgm:spPr/>
      <dgm:t>
        <a:bodyPr/>
        <a:lstStyle/>
        <a:p>
          <a:endParaRPr lang="lv-LV"/>
        </a:p>
      </dgm:t>
    </dgm:pt>
    <dgm:pt modelId="{86FB83A8-59BE-4BD6-B83B-D13B38AC04EE}">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noProof="0" dirty="0" smtClean="0"/>
            <a:t>Agreement signed</a:t>
          </a:r>
          <a:endParaRPr lang="en-US" noProof="0" dirty="0"/>
        </a:p>
      </dgm:t>
    </dgm:pt>
    <dgm:pt modelId="{FC6A7257-CA89-4541-8A0B-FF080DFD45AF}" type="parTrans" cxnId="{3F768433-0E1E-4900-BD52-20FE863B419A}">
      <dgm:prSet/>
      <dgm:spPr/>
      <dgm:t>
        <a:bodyPr/>
        <a:lstStyle/>
        <a:p>
          <a:endParaRPr lang="lv-LV"/>
        </a:p>
      </dgm:t>
    </dgm:pt>
    <dgm:pt modelId="{408DEC7F-9002-4C1D-981C-759A445A4C54}" type="sibTrans" cxnId="{3F768433-0E1E-4900-BD52-20FE863B419A}">
      <dgm:prSet/>
      <dgm:spPr/>
      <dgm:t>
        <a:bodyPr/>
        <a:lstStyle/>
        <a:p>
          <a:endParaRPr lang="lv-LV"/>
        </a:p>
      </dgm:t>
    </dgm:pt>
    <dgm:pt modelId="{A3A14745-03F5-4E39-954E-406D75698104}">
      <dgm:prSet phldrT="[Text]"/>
      <dgm:spPr/>
      <dgm:t>
        <a:bodyPr/>
        <a:lstStyle/>
        <a:p>
          <a:r>
            <a:rPr lang="lv-LV" dirty="0"/>
            <a:t>08.06.2018</a:t>
          </a:r>
        </a:p>
      </dgm:t>
    </dgm:pt>
    <dgm:pt modelId="{24EDED0E-A46A-40DC-BC98-2F0213518B4E}" type="parTrans" cxnId="{762B24CE-410B-47CA-9779-921872000817}">
      <dgm:prSet/>
      <dgm:spPr/>
      <dgm:t>
        <a:bodyPr/>
        <a:lstStyle/>
        <a:p>
          <a:endParaRPr lang="lv-LV"/>
        </a:p>
      </dgm:t>
    </dgm:pt>
    <dgm:pt modelId="{B32FEC55-E069-490C-9D9A-85813D3C1A1F}" type="sibTrans" cxnId="{762B24CE-410B-47CA-9779-921872000817}">
      <dgm:prSet/>
      <dgm:spPr/>
      <dgm:t>
        <a:bodyPr/>
        <a:lstStyle/>
        <a:p>
          <a:endParaRPr lang="lv-LV"/>
        </a:p>
      </dgm:t>
    </dgm:pt>
    <dgm:pt modelId="{4BF8212F-F68E-4C42-999D-596C2D64E788}">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noProof="0" dirty="0" smtClean="0"/>
            <a:t>Agreement comes into force</a:t>
          </a:r>
          <a:endParaRPr lang="en-US" noProof="0" dirty="0"/>
        </a:p>
      </dgm:t>
    </dgm:pt>
    <dgm:pt modelId="{8119BC78-6CC7-4F1A-B4A7-E0B9A09D9225}" type="parTrans" cxnId="{DC58CCCC-3766-4C59-A407-970F296F55F1}">
      <dgm:prSet/>
      <dgm:spPr/>
      <dgm:t>
        <a:bodyPr/>
        <a:lstStyle/>
        <a:p>
          <a:endParaRPr lang="lv-LV"/>
        </a:p>
      </dgm:t>
    </dgm:pt>
    <dgm:pt modelId="{E6473E84-463A-43D1-AD5F-547416E5BFA9}" type="sibTrans" cxnId="{DC58CCCC-3766-4C59-A407-970F296F55F1}">
      <dgm:prSet/>
      <dgm:spPr/>
      <dgm:t>
        <a:bodyPr/>
        <a:lstStyle/>
        <a:p>
          <a:endParaRPr lang="lv-LV"/>
        </a:p>
      </dgm:t>
    </dgm:pt>
    <dgm:pt modelId="{8AF729D1-07A5-4FF0-854F-F1F691D4B4ED}">
      <dgm:prSet phldrT="[Text]"/>
      <dgm:spPr/>
      <dgm:t>
        <a:bodyPr/>
        <a:lstStyle/>
        <a:p>
          <a:r>
            <a:rPr lang="lv-LV" dirty="0"/>
            <a:t>07.01.2019</a:t>
          </a:r>
        </a:p>
      </dgm:t>
    </dgm:pt>
    <dgm:pt modelId="{08267CF3-A97F-474B-B5EE-8B4820324FF3}" type="parTrans" cxnId="{D43D68C8-31E9-4614-B195-960CA3910E9A}">
      <dgm:prSet/>
      <dgm:spPr/>
      <dgm:t>
        <a:bodyPr/>
        <a:lstStyle/>
        <a:p>
          <a:endParaRPr lang="lv-LV"/>
        </a:p>
      </dgm:t>
    </dgm:pt>
    <dgm:pt modelId="{CB390B6E-7113-46B5-9370-DF038D6A349D}" type="sibTrans" cxnId="{D43D68C8-31E9-4614-B195-960CA3910E9A}">
      <dgm:prSet/>
      <dgm:spPr/>
      <dgm:t>
        <a:bodyPr/>
        <a:lstStyle/>
        <a:p>
          <a:endParaRPr lang="lv-LV"/>
        </a:p>
      </dgm:t>
    </dgm:pt>
    <dgm:pt modelId="{804B13A7-4183-45BA-9F30-75E3EFA44C79}" type="pres">
      <dgm:prSet presAssocID="{8D17A6B8-0342-446C-9911-B661964B7AD4}" presName="rootnode" presStyleCnt="0">
        <dgm:presLayoutVars>
          <dgm:chMax/>
          <dgm:chPref/>
          <dgm:dir/>
          <dgm:animLvl val="lvl"/>
        </dgm:presLayoutVars>
      </dgm:prSet>
      <dgm:spPr/>
      <dgm:t>
        <a:bodyPr/>
        <a:lstStyle/>
        <a:p>
          <a:endParaRPr lang="en-US"/>
        </a:p>
      </dgm:t>
    </dgm:pt>
    <dgm:pt modelId="{88E5CE6B-5331-4EAA-9BF4-5E774601EB37}" type="pres">
      <dgm:prSet presAssocID="{1CC3C743-7772-4E36-8F9C-32B94CDEFE50}" presName="composite" presStyleCnt="0"/>
      <dgm:spPr/>
    </dgm:pt>
    <dgm:pt modelId="{780EDFBD-2D63-427E-B892-0C6C0BD9FFDE}" type="pres">
      <dgm:prSet presAssocID="{1CC3C743-7772-4E36-8F9C-32B94CDEFE50}" presName="bentUpArrow1" presStyleLbl="alignImgPlace1" presStyleIdx="0" presStyleCnt="2">
        <dgm:style>
          <a:lnRef idx="2">
            <a:schemeClr val="accent2">
              <a:shade val="50000"/>
            </a:schemeClr>
          </a:lnRef>
          <a:fillRef idx="1">
            <a:schemeClr val="accent2"/>
          </a:fillRef>
          <a:effectRef idx="0">
            <a:schemeClr val="accent2"/>
          </a:effectRef>
          <a:fontRef idx="minor">
            <a:schemeClr val="lt1"/>
          </a:fontRef>
        </dgm:style>
      </dgm:prSet>
      <dgm:spPr>
        <a:solidFill>
          <a:schemeClr val="accent2">
            <a:lumMod val="60000"/>
            <a:lumOff val="40000"/>
          </a:schemeClr>
        </a:solidFill>
      </dgm:spPr>
      <dgm:t>
        <a:bodyPr/>
        <a:lstStyle/>
        <a:p>
          <a:endParaRPr lang="en-US"/>
        </a:p>
      </dgm:t>
    </dgm:pt>
    <dgm:pt modelId="{32969D91-9542-41BD-A387-3C10544B9D93}" type="pres">
      <dgm:prSet presAssocID="{1CC3C743-7772-4E36-8F9C-32B94CDEFE50}" presName="ParentText" presStyleLbl="node1" presStyleIdx="0" presStyleCnt="3">
        <dgm:presLayoutVars>
          <dgm:chMax val="1"/>
          <dgm:chPref val="1"/>
          <dgm:bulletEnabled val="1"/>
        </dgm:presLayoutVars>
      </dgm:prSet>
      <dgm:spPr/>
      <dgm:t>
        <a:bodyPr/>
        <a:lstStyle/>
        <a:p>
          <a:endParaRPr lang="en-US"/>
        </a:p>
      </dgm:t>
    </dgm:pt>
    <dgm:pt modelId="{C7679021-8E8C-4C92-A0F9-02FE1E29B7A0}" type="pres">
      <dgm:prSet presAssocID="{1CC3C743-7772-4E36-8F9C-32B94CDEFE50}" presName="ChildText" presStyleLbl="revTx" presStyleIdx="0" presStyleCnt="3">
        <dgm:presLayoutVars>
          <dgm:chMax val="0"/>
          <dgm:chPref val="0"/>
          <dgm:bulletEnabled val="1"/>
        </dgm:presLayoutVars>
      </dgm:prSet>
      <dgm:spPr/>
      <dgm:t>
        <a:bodyPr/>
        <a:lstStyle/>
        <a:p>
          <a:endParaRPr lang="en-US"/>
        </a:p>
      </dgm:t>
    </dgm:pt>
    <dgm:pt modelId="{88227075-0472-4318-9B5D-8A84F46F4213}" type="pres">
      <dgm:prSet presAssocID="{1B7EA621-22CE-4583-9700-0B4839FEF0FD}" presName="sibTrans" presStyleCnt="0"/>
      <dgm:spPr/>
    </dgm:pt>
    <dgm:pt modelId="{DFC8B711-D115-4A70-87B6-E02318AFDB3B}" type="pres">
      <dgm:prSet presAssocID="{86FB83A8-59BE-4BD6-B83B-D13B38AC04EE}" presName="composite" presStyleCnt="0"/>
      <dgm:spPr/>
    </dgm:pt>
    <dgm:pt modelId="{8C15223B-D02B-4335-83E8-1A1DB6737435}" type="pres">
      <dgm:prSet presAssocID="{86FB83A8-59BE-4BD6-B83B-D13B38AC04EE}" presName="bentUpArrow1" presStyleLbl="alignImgPlace1" presStyleIdx="1" presStyleCnt="2">
        <dgm:style>
          <a:lnRef idx="2">
            <a:schemeClr val="accent2">
              <a:shade val="50000"/>
            </a:schemeClr>
          </a:lnRef>
          <a:fillRef idx="1">
            <a:schemeClr val="accent2"/>
          </a:fillRef>
          <a:effectRef idx="0">
            <a:schemeClr val="accent2"/>
          </a:effectRef>
          <a:fontRef idx="minor">
            <a:schemeClr val="lt1"/>
          </a:fontRef>
        </dgm:style>
      </dgm:prSet>
      <dgm:spPr>
        <a:solidFill>
          <a:schemeClr val="accent2">
            <a:lumMod val="60000"/>
            <a:lumOff val="40000"/>
          </a:schemeClr>
        </a:solidFill>
      </dgm:spPr>
      <dgm:t>
        <a:bodyPr/>
        <a:lstStyle/>
        <a:p>
          <a:endParaRPr lang="en-US"/>
        </a:p>
      </dgm:t>
    </dgm:pt>
    <dgm:pt modelId="{34862A67-7FD6-4269-A707-B14DB28A6358}" type="pres">
      <dgm:prSet presAssocID="{86FB83A8-59BE-4BD6-B83B-D13B38AC04EE}" presName="ParentText" presStyleLbl="node1" presStyleIdx="1" presStyleCnt="3">
        <dgm:presLayoutVars>
          <dgm:chMax val="1"/>
          <dgm:chPref val="1"/>
          <dgm:bulletEnabled val="1"/>
        </dgm:presLayoutVars>
      </dgm:prSet>
      <dgm:spPr/>
      <dgm:t>
        <a:bodyPr/>
        <a:lstStyle/>
        <a:p>
          <a:endParaRPr lang="en-US"/>
        </a:p>
      </dgm:t>
    </dgm:pt>
    <dgm:pt modelId="{2136048A-2D67-4A2D-8C57-156427090735}" type="pres">
      <dgm:prSet presAssocID="{86FB83A8-59BE-4BD6-B83B-D13B38AC04EE}" presName="ChildText" presStyleLbl="revTx" presStyleIdx="1" presStyleCnt="3">
        <dgm:presLayoutVars>
          <dgm:chMax val="0"/>
          <dgm:chPref val="0"/>
          <dgm:bulletEnabled val="1"/>
        </dgm:presLayoutVars>
      </dgm:prSet>
      <dgm:spPr/>
      <dgm:t>
        <a:bodyPr/>
        <a:lstStyle/>
        <a:p>
          <a:endParaRPr lang="en-US"/>
        </a:p>
      </dgm:t>
    </dgm:pt>
    <dgm:pt modelId="{D4C1A910-4CBF-4777-91AD-847D3C0E5315}" type="pres">
      <dgm:prSet presAssocID="{408DEC7F-9002-4C1D-981C-759A445A4C54}" presName="sibTrans" presStyleCnt="0"/>
      <dgm:spPr/>
    </dgm:pt>
    <dgm:pt modelId="{1D430C66-6B41-4E2C-B4E9-F5E99B783D3B}" type="pres">
      <dgm:prSet presAssocID="{4BF8212F-F68E-4C42-999D-596C2D64E788}" presName="composite" presStyleCnt="0"/>
      <dgm:spPr/>
    </dgm:pt>
    <dgm:pt modelId="{40621A1E-8DE1-47FA-845A-D189DCE5AA04}" type="pres">
      <dgm:prSet presAssocID="{4BF8212F-F68E-4C42-999D-596C2D64E788}" presName="ParentText" presStyleLbl="node1" presStyleIdx="2" presStyleCnt="3">
        <dgm:presLayoutVars>
          <dgm:chMax val="1"/>
          <dgm:chPref val="1"/>
          <dgm:bulletEnabled val="1"/>
        </dgm:presLayoutVars>
      </dgm:prSet>
      <dgm:spPr/>
      <dgm:t>
        <a:bodyPr/>
        <a:lstStyle/>
        <a:p>
          <a:endParaRPr lang="en-US"/>
        </a:p>
      </dgm:t>
    </dgm:pt>
    <dgm:pt modelId="{B9D04879-6CC1-4B0A-A608-A8E8DECFDEEF}" type="pres">
      <dgm:prSet presAssocID="{4BF8212F-F68E-4C42-999D-596C2D64E788}" presName="FinalChildText" presStyleLbl="revTx" presStyleIdx="2" presStyleCnt="3">
        <dgm:presLayoutVars>
          <dgm:chMax val="0"/>
          <dgm:chPref val="0"/>
          <dgm:bulletEnabled val="1"/>
        </dgm:presLayoutVars>
      </dgm:prSet>
      <dgm:spPr/>
      <dgm:t>
        <a:bodyPr/>
        <a:lstStyle/>
        <a:p>
          <a:endParaRPr lang="en-US"/>
        </a:p>
      </dgm:t>
    </dgm:pt>
  </dgm:ptLst>
  <dgm:cxnLst>
    <dgm:cxn modelId="{3428A776-7FB4-4C06-B641-6A91D6D34F78}" type="presOf" srcId="{86FB83A8-59BE-4BD6-B83B-D13B38AC04EE}" destId="{34862A67-7FD6-4269-A707-B14DB28A6358}" srcOrd="0" destOrd="0" presId="urn:microsoft.com/office/officeart/2005/8/layout/StepDownProcess"/>
    <dgm:cxn modelId="{D43D68C8-31E9-4614-B195-960CA3910E9A}" srcId="{4BF8212F-F68E-4C42-999D-596C2D64E788}" destId="{8AF729D1-07A5-4FF0-854F-F1F691D4B4ED}" srcOrd="0" destOrd="0" parTransId="{08267CF3-A97F-474B-B5EE-8B4820324FF3}" sibTransId="{CB390B6E-7113-46B5-9370-DF038D6A349D}"/>
    <dgm:cxn modelId="{DF4A6237-AE48-47AA-8D07-7A9D79E200AF}" type="presOf" srcId="{6F92CD62-74CF-403E-8CD2-0497934E1C2A}" destId="{C7679021-8E8C-4C92-A0F9-02FE1E29B7A0}" srcOrd="0" destOrd="0" presId="urn:microsoft.com/office/officeart/2005/8/layout/StepDownProcess"/>
    <dgm:cxn modelId="{762B24CE-410B-47CA-9779-921872000817}" srcId="{86FB83A8-59BE-4BD6-B83B-D13B38AC04EE}" destId="{A3A14745-03F5-4E39-954E-406D75698104}" srcOrd="0" destOrd="0" parTransId="{24EDED0E-A46A-40DC-BC98-2F0213518B4E}" sibTransId="{B32FEC55-E069-490C-9D9A-85813D3C1A1F}"/>
    <dgm:cxn modelId="{957C73A4-9C1E-4088-8C90-4CA5F2DBCE82}" type="presOf" srcId="{8D17A6B8-0342-446C-9911-B661964B7AD4}" destId="{804B13A7-4183-45BA-9F30-75E3EFA44C79}" srcOrd="0" destOrd="0" presId="urn:microsoft.com/office/officeart/2005/8/layout/StepDownProcess"/>
    <dgm:cxn modelId="{3F768433-0E1E-4900-BD52-20FE863B419A}" srcId="{8D17A6B8-0342-446C-9911-B661964B7AD4}" destId="{86FB83A8-59BE-4BD6-B83B-D13B38AC04EE}" srcOrd="1" destOrd="0" parTransId="{FC6A7257-CA89-4541-8A0B-FF080DFD45AF}" sibTransId="{408DEC7F-9002-4C1D-981C-759A445A4C54}"/>
    <dgm:cxn modelId="{DC58CCCC-3766-4C59-A407-970F296F55F1}" srcId="{8D17A6B8-0342-446C-9911-B661964B7AD4}" destId="{4BF8212F-F68E-4C42-999D-596C2D64E788}" srcOrd="2" destOrd="0" parTransId="{8119BC78-6CC7-4F1A-B4A7-E0B9A09D9225}" sibTransId="{E6473E84-463A-43D1-AD5F-547416E5BFA9}"/>
    <dgm:cxn modelId="{F279B953-EB6D-4105-9FD3-9885B54BE177}" type="presOf" srcId="{A3A14745-03F5-4E39-954E-406D75698104}" destId="{2136048A-2D67-4A2D-8C57-156427090735}" srcOrd="0" destOrd="0" presId="urn:microsoft.com/office/officeart/2005/8/layout/StepDownProcess"/>
    <dgm:cxn modelId="{BEEDBEF6-410B-48F2-81AC-24F8D4E29424}" type="presOf" srcId="{8AF729D1-07A5-4FF0-854F-F1F691D4B4ED}" destId="{B9D04879-6CC1-4B0A-A608-A8E8DECFDEEF}" srcOrd="0" destOrd="0" presId="urn:microsoft.com/office/officeart/2005/8/layout/StepDownProcess"/>
    <dgm:cxn modelId="{7A3D1A7E-FAF2-48CB-A1D5-41624E1B3780}" type="presOf" srcId="{1CC3C743-7772-4E36-8F9C-32B94CDEFE50}" destId="{32969D91-9542-41BD-A387-3C10544B9D93}" srcOrd="0" destOrd="0" presId="urn:microsoft.com/office/officeart/2005/8/layout/StepDownProcess"/>
    <dgm:cxn modelId="{6835B446-2EF0-40AE-A549-7990B31C0CB4}" srcId="{1CC3C743-7772-4E36-8F9C-32B94CDEFE50}" destId="{6F92CD62-74CF-403E-8CD2-0497934E1C2A}" srcOrd="0" destOrd="0" parTransId="{F3610773-6B6C-4455-9D19-BB5389B36862}" sibTransId="{3A54AE5C-E442-4B01-96E7-A3CA34945A23}"/>
    <dgm:cxn modelId="{DDB184F3-C286-4750-9DD7-E5358423426E}" srcId="{8D17A6B8-0342-446C-9911-B661964B7AD4}" destId="{1CC3C743-7772-4E36-8F9C-32B94CDEFE50}" srcOrd="0" destOrd="0" parTransId="{1E8EF022-5AF0-4EEC-9BB2-0FF561443E17}" sibTransId="{1B7EA621-22CE-4583-9700-0B4839FEF0FD}"/>
    <dgm:cxn modelId="{715434F0-C02B-4E77-8E9A-58E91AA9292C}" type="presOf" srcId="{4BF8212F-F68E-4C42-999D-596C2D64E788}" destId="{40621A1E-8DE1-47FA-845A-D189DCE5AA04}" srcOrd="0" destOrd="0" presId="urn:microsoft.com/office/officeart/2005/8/layout/StepDownProcess"/>
    <dgm:cxn modelId="{1D92A955-FDC9-4C7E-BB96-8B108CEDD770}" type="presParOf" srcId="{804B13A7-4183-45BA-9F30-75E3EFA44C79}" destId="{88E5CE6B-5331-4EAA-9BF4-5E774601EB37}" srcOrd="0" destOrd="0" presId="urn:microsoft.com/office/officeart/2005/8/layout/StepDownProcess"/>
    <dgm:cxn modelId="{CBF1FF20-D22C-40D6-9244-D0A68C59BB8F}" type="presParOf" srcId="{88E5CE6B-5331-4EAA-9BF4-5E774601EB37}" destId="{780EDFBD-2D63-427E-B892-0C6C0BD9FFDE}" srcOrd="0" destOrd="0" presId="urn:microsoft.com/office/officeart/2005/8/layout/StepDownProcess"/>
    <dgm:cxn modelId="{C87F16C7-027D-47AA-8304-E62EBE0723A7}" type="presParOf" srcId="{88E5CE6B-5331-4EAA-9BF4-5E774601EB37}" destId="{32969D91-9542-41BD-A387-3C10544B9D93}" srcOrd="1" destOrd="0" presId="urn:microsoft.com/office/officeart/2005/8/layout/StepDownProcess"/>
    <dgm:cxn modelId="{3B3A3396-0988-49E8-AACA-2AEC7078064E}" type="presParOf" srcId="{88E5CE6B-5331-4EAA-9BF4-5E774601EB37}" destId="{C7679021-8E8C-4C92-A0F9-02FE1E29B7A0}" srcOrd="2" destOrd="0" presId="urn:microsoft.com/office/officeart/2005/8/layout/StepDownProcess"/>
    <dgm:cxn modelId="{2EBECF19-0C9A-4F1A-84CD-29BC852C304E}" type="presParOf" srcId="{804B13A7-4183-45BA-9F30-75E3EFA44C79}" destId="{88227075-0472-4318-9B5D-8A84F46F4213}" srcOrd="1" destOrd="0" presId="urn:microsoft.com/office/officeart/2005/8/layout/StepDownProcess"/>
    <dgm:cxn modelId="{4381B3AA-973F-438C-AF37-1BDA0FEF3E08}" type="presParOf" srcId="{804B13A7-4183-45BA-9F30-75E3EFA44C79}" destId="{DFC8B711-D115-4A70-87B6-E02318AFDB3B}" srcOrd="2" destOrd="0" presId="urn:microsoft.com/office/officeart/2005/8/layout/StepDownProcess"/>
    <dgm:cxn modelId="{3836ED34-8DE2-4BA4-9C12-4B85E876DE93}" type="presParOf" srcId="{DFC8B711-D115-4A70-87B6-E02318AFDB3B}" destId="{8C15223B-D02B-4335-83E8-1A1DB6737435}" srcOrd="0" destOrd="0" presId="urn:microsoft.com/office/officeart/2005/8/layout/StepDownProcess"/>
    <dgm:cxn modelId="{FBBBAC6F-BF3E-4A27-93E7-C753B9B489AC}" type="presParOf" srcId="{DFC8B711-D115-4A70-87B6-E02318AFDB3B}" destId="{34862A67-7FD6-4269-A707-B14DB28A6358}" srcOrd="1" destOrd="0" presId="urn:microsoft.com/office/officeart/2005/8/layout/StepDownProcess"/>
    <dgm:cxn modelId="{1D9A1B16-006D-49ED-AF39-5B84329E0E18}" type="presParOf" srcId="{DFC8B711-D115-4A70-87B6-E02318AFDB3B}" destId="{2136048A-2D67-4A2D-8C57-156427090735}" srcOrd="2" destOrd="0" presId="urn:microsoft.com/office/officeart/2005/8/layout/StepDownProcess"/>
    <dgm:cxn modelId="{1C2B716D-1E17-46D5-8FEA-3BA9633BE511}" type="presParOf" srcId="{804B13A7-4183-45BA-9F30-75E3EFA44C79}" destId="{D4C1A910-4CBF-4777-91AD-847D3C0E5315}" srcOrd="3" destOrd="0" presId="urn:microsoft.com/office/officeart/2005/8/layout/StepDownProcess"/>
    <dgm:cxn modelId="{6176E22F-7525-43FE-A7D3-6C6215E50B6B}" type="presParOf" srcId="{804B13A7-4183-45BA-9F30-75E3EFA44C79}" destId="{1D430C66-6B41-4E2C-B4E9-F5E99B783D3B}" srcOrd="4" destOrd="0" presId="urn:microsoft.com/office/officeart/2005/8/layout/StepDownProcess"/>
    <dgm:cxn modelId="{F3E94A22-A224-46AC-8D1D-97102BFAEC7D}" type="presParOf" srcId="{1D430C66-6B41-4E2C-B4E9-F5E99B783D3B}" destId="{40621A1E-8DE1-47FA-845A-D189DCE5AA04}" srcOrd="0" destOrd="0" presId="urn:microsoft.com/office/officeart/2005/8/layout/StepDownProcess"/>
    <dgm:cxn modelId="{27DC795F-E19D-4B55-8379-8AB823DB08F3}" type="presParOf" srcId="{1D430C66-6B41-4E2C-B4E9-F5E99B783D3B}" destId="{B9D04879-6CC1-4B0A-A608-A8E8DECFDEE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EDFBD-2D63-427E-B892-0C6C0BD9FFDE}">
      <dsp:nvSpPr>
        <dsp:cNvPr id="0" name=""/>
        <dsp:cNvSpPr/>
      </dsp:nvSpPr>
      <dsp:spPr>
        <a:xfrm rot="5400000">
          <a:off x="445009" y="1583167"/>
          <a:ext cx="1400175" cy="1594049"/>
        </a:xfrm>
        <a:prstGeom prst="bentUpArrow">
          <a:avLst>
            <a:gd name="adj1" fmla="val 32840"/>
            <a:gd name="adj2" fmla="val 25000"/>
            <a:gd name="adj3" fmla="val 35780"/>
          </a:avLst>
        </a:prstGeom>
        <a:solidFill>
          <a:schemeClr val="accent2">
            <a:lumMod val="60000"/>
            <a:lumOff val="40000"/>
          </a:schemeClr>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32969D91-9542-41BD-A387-3C10544B9D93}">
      <dsp:nvSpPr>
        <dsp:cNvPr id="0" name=""/>
        <dsp:cNvSpPr/>
      </dsp:nvSpPr>
      <dsp:spPr>
        <a:xfrm>
          <a:off x="74048" y="31045"/>
          <a:ext cx="2357070" cy="1649872"/>
        </a:xfrm>
        <a:prstGeom prst="roundRect">
          <a:avLst>
            <a:gd name="adj" fmla="val 16670"/>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err="1" smtClean="0"/>
            <a:t>Aurbell</a:t>
          </a:r>
          <a:r>
            <a:rPr lang="en-US" sz="3000" kern="1200" noProof="0" dirty="0" smtClean="0"/>
            <a:t> project</a:t>
          </a:r>
          <a:endParaRPr lang="en-US" sz="3000" kern="1200" noProof="0" dirty="0"/>
        </a:p>
      </dsp:txBody>
      <dsp:txXfrm>
        <a:off x="154603" y="111600"/>
        <a:ext cx="2195960" cy="1488762"/>
      </dsp:txXfrm>
    </dsp:sp>
    <dsp:sp modelId="{C7679021-8E8C-4C92-A0F9-02FE1E29B7A0}">
      <dsp:nvSpPr>
        <dsp:cNvPr id="0" name=""/>
        <dsp:cNvSpPr/>
      </dsp:nvSpPr>
      <dsp:spPr>
        <a:xfrm>
          <a:off x="2431119" y="188398"/>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r>
            <a:rPr lang="lv-LV" sz="2100" kern="1200" dirty="0"/>
            <a:t>2014-2016</a:t>
          </a:r>
        </a:p>
      </dsp:txBody>
      <dsp:txXfrm>
        <a:off x="2431119" y="188398"/>
        <a:ext cx="1714308" cy="1333500"/>
      </dsp:txXfrm>
    </dsp:sp>
    <dsp:sp modelId="{8C15223B-D02B-4335-83E8-1A1DB6737435}">
      <dsp:nvSpPr>
        <dsp:cNvPr id="0" name=""/>
        <dsp:cNvSpPr/>
      </dsp:nvSpPr>
      <dsp:spPr>
        <a:xfrm rot="5400000">
          <a:off x="2399271" y="3436519"/>
          <a:ext cx="1400175" cy="1594049"/>
        </a:xfrm>
        <a:prstGeom prst="bentUpArrow">
          <a:avLst>
            <a:gd name="adj1" fmla="val 32840"/>
            <a:gd name="adj2" fmla="val 25000"/>
            <a:gd name="adj3" fmla="val 35780"/>
          </a:avLst>
        </a:prstGeom>
        <a:solidFill>
          <a:schemeClr val="accent2">
            <a:lumMod val="60000"/>
            <a:lumOff val="40000"/>
          </a:schemeClr>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34862A67-7FD6-4269-A707-B14DB28A6358}">
      <dsp:nvSpPr>
        <dsp:cNvPr id="0" name=""/>
        <dsp:cNvSpPr/>
      </dsp:nvSpPr>
      <dsp:spPr>
        <a:xfrm>
          <a:off x="2028310" y="1884397"/>
          <a:ext cx="2357070" cy="1649872"/>
        </a:xfrm>
        <a:prstGeom prst="roundRect">
          <a:avLst>
            <a:gd name="adj" fmla="val 16670"/>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smtClean="0"/>
            <a:t>Agreement signed</a:t>
          </a:r>
          <a:endParaRPr lang="en-US" sz="3000" kern="1200" noProof="0" dirty="0"/>
        </a:p>
      </dsp:txBody>
      <dsp:txXfrm>
        <a:off x="2108865" y="1964952"/>
        <a:ext cx="2195960" cy="1488762"/>
      </dsp:txXfrm>
    </dsp:sp>
    <dsp:sp modelId="{2136048A-2D67-4A2D-8C57-156427090735}">
      <dsp:nvSpPr>
        <dsp:cNvPr id="0" name=""/>
        <dsp:cNvSpPr/>
      </dsp:nvSpPr>
      <dsp:spPr>
        <a:xfrm>
          <a:off x="4385381" y="2041750"/>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r>
            <a:rPr lang="lv-LV" sz="2100" kern="1200" dirty="0"/>
            <a:t>08.06.2018</a:t>
          </a:r>
        </a:p>
      </dsp:txBody>
      <dsp:txXfrm>
        <a:off x="4385381" y="2041750"/>
        <a:ext cx="1714308" cy="1333500"/>
      </dsp:txXfrm>
    </dsp:sp>
    <dsp:sp modelId="{40621A1E-8DE1-47FA-845A-D189DCE5AA04}">
      <dsp:nvSpPr>
        <dsp:cNvPr id="0" name=""/>
        <dsp:cNvSpPr/>
      </dsp:nvSpPr>
      <dsp:spPr>
        <a:xfrm>
          <a:off x="3982572" y="3737748"/>
          <a:ext cx="2357070" cy="1649872"/>
        </a:xfrm>
        <a:prstGeom prst="roundRect">
          <a:avLst>
            <a:gd name="adj" fmla="val 16670"/>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smtClean="0"/>
            <a:t>Agreement comes into force</a:t>
          </a:r>
          <a:endParaRPr lang="en-US" sz="3000" kern="1200" noProof="0" dirty="0"/>
        </a:p>
      </dsp:txBody>
      <dsp:txXfrm>
        <a:off x="4063127" y="3818303"/>
        <a:ext cx="2195960" cy="1488762"/>
      </dsp:txXfrm>
    </dsp:sp>
    <dsp:sp modelId="{B9D04879-6CC1-4B0A-A608-A8E8DECFDEEF}">
      <dsp:nvSpPr>
        <dsp:cNvPr id="0" name=""/>
        <dsp:cNvSpPr/>
      </dsp:nvSpPr>
      <dsp:spPr>
        <a:xfrm>
          <a:off x="6339643" y="3895101"/>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r>
            <a:rPr lang="lv-LV" sz="2100" kern="1200" dirty="0"/>
            <a:t>07.01.2019</a:t>
          </a:r>
        </a:p>
      </dsp:txBody>
      <dsp:txXfrm>
        <a:off x="6339643" y="3895101"/>
        <a:ext cx="1714308" cy="133350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716246-989A-45AC-AF51-3483FC65E3E8}" type="datetimeFigureOut">
              <a:rPr lang="lv-LV" smtClean="0"/>
              <a:t>24.03.2021</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294997E3-CC13-46A8-BB69-7693830CA7CC}" type="slidenum">
              <a:rPr lang="lv-LV" smtClean="0"/>
              <a:t>‹#›</a:t>
            </a:fld>
            <a:endParaRPr lang="lv-LV"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74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716246-989A-45AC-AF51-3483FC65E3E8}" type="datetimeFigureOut">
              <a:rPr lang="lv-LV" smtClean="0"/>
              <a:t>24.03.2021</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294997E3-CC13-46A8-BB69-7693830CA7CC}" type="slidenum">
              <a:rPr lang="lv-LV" smtClean="0"/>
              <a:t>‹#›</a:t>
            </a:fld>
            <a:endParaRPr lang="lv-LV" dirty="0"/>
          </a:p>
        </p:txBody>
      </p:sp>
    </p:spTree>
    <p:extLst>
      <p:ext uri="{BB962C8B-B14F-4D97-AF65-F5344CB8AC3E}">
        <p14:creationId xmlns:p14="http://schemas.microsoft.com/office/powerpoint/2010/main" val="184375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716246-989A-45AC-AF51-3483FC65E3E8}" type="datetimeFigureOut">
              <a:rPr lang="lv-LV" smtClean="0"/>
              <a:t>24.03.2021</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294997E3-CC13-46A8-BB69-7693830CA7CC}" type="slidenum">
              <a:rPr lang="lv-LV" smtClean="0"/>
              <a:t>‹#›</a:t>
            </a:fld>
            <a:endParaRPr lang="lv-LV" dirty="0"/>
          </a:p>
        </p:txBody>
      </p:sp>
    </p:spTree>
    <p:extLst>
      <p:ext uri="{BB962C8B-B14F-4D97-AF65-F5344CB8AC3E}">
        <p14:creationId xmlns:p14="http://schemas.microsoft.com/office/powerpoint/2010/main" val="255983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716246-989A-45AC-AF51-3483FC65E3E8}" type="datetimeFigureOut">
              <a:rPr lang="lv-LV" smtClean="0"/>
              <a:t>24.03.2021</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294997E3-CC13-46A8-BB69-7693830CA7CC}" type="slidenum">
              <a:rPr lang="lv-LV" smtClean="0"/>
              <a:t>‹#›</a:t>
            </a:fld>
            <a:endParaRPr lang="lv-LV" dirty="0"/>
          </a:p>
        </p:txBody>
      </p:sp>
    </p:spTree>
    <p:extLst>
      <p:ext uri="{BB962C8B-B14F-4D97-AF65-F5344CB8AC3E}">
        <p14:creationId xmlns:p14="http://schemas.microsoft.com/office/powerpoint/2010/main" val="114184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716246-989A-45AC-AF51-3483FC65E3E8}" type="datetimeFigureOut">
              <a:rPr lang="lv-LV" smtClean="0"/>
              <a:t>24.03.2021</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294997E3-CC13-46A8-BB69-7693830CA7CC}" type="slidenum">
              <a:rPr lang="lv-LV" smtClean="0"/>
              <a:t>‹#›</a:t>
            </a:fld>
            <a:endParaRPr lang="lv-LV"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43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716246-989A-45AC-AF51-3483FC65E3E8}" type="datetimeFigureOut">
              <a:rPr lang="lv-LV" smtClean="0"/>
              <a:t>24.03.2021</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294997E3-CC13-46A8-BB69-7693830CA7CC}" type="slidenum">
              <a:rPr lang="lv-LV" smtClean="0"/>
              <a:t>‹#›</a:t>
            </a:fld>
            <a:endParaRPr lang="lv-LV" dirty="0"/>
          </a:p>
        </p:txBody>
      </p:sp>
    </p:spTree>
    <p:extLst>
      <p:ext uri="{BB962C8B-B14F-4D97-AF65-F5344CB8AC3E}">
        <p14:creationId xmlns:p14="http://schemas.microsoft.com/office/powerpoint/2010/main" val="332001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716246-989A-45AC-AF51-3483FC65E3E8}" type="datetimeFigureOut">
              <a:rPr lang="lv-LV" smtClean="0"/>
              <a:t>24.03.2021</a:t>
            </a:fld>
            <a:endParaRPr lang="lv-LV" dirty="0"/>
          </a:p>
        </p:txBody>
      </p:sp>
      <p:sp>
        <p:nvSpPr>
          <p:cNvPr id="8" name="Footer Placeholder 7"/>
          <p:cNvSpPr>
            <a:spLocks noGrp="1"/>
          </p:cNvSpPr>
          <p:nvPr>
            <p:ph type="ftr" sz="quarter" idx="11"/>
          </p:nvPr>
        </p:nvSpPr>
        <p:spPr/>
        <p:txBody>
          <a:bodyPr/>
          <a:lstStyle/>
          <a:p>
            <a:endParaRPr lang="lv-LV" dirty="0"/>
          </a:p>
        </p:txBody>
      </p:sp>
      <p:sp>
        <p:nvSpPr>
          <p:cNvPr id="9" name="Slide Number Placeholder 8"/>
          <p:cNvSpPr>
            <a:spLocks noGrp="1"/>
          </p:cNvSpPr>
          <p:nvPr>
            <p:ph type="sldNum" sz="quarter" idx="12"/>
          </p:nvPr>
        </p:nvSpPr>
        <p:spPr/>
        <p:txBody>
          <a:bodyPr/>
          <a:lstStyle/>
          <a:p>
            <a:fld id="{294997E3-CC13-46A8-BB69-7693830CA7CC}" type="slidenum">
              <a:rPr lang="lv-LV" smtClean="0"/>
              <a:t>‹#›</a:t>
            </a:fld>
            <a:endParaRPr lang="lv-LV" dirty="0"/>
          </a:p>
        </p:txBody>
      </p:sp>
    </p:spTree>
    <p:extLst>
      <p:ext uri="{BB962C8B-B14F-4D97-AF65-F5344CB8AC3E}">
        <p14:creationId xmlns:p14="http://schemas.microsoft.com/office/powerpoint/2010/main" val="224061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716246-989A-45AC-AF51-3483FC65E3E8}" type="datetimeFigureOut">
              <a:rPr lang="lv-LV" smtClean="0"/>
              <a:t>24.03.2021</a:t>
            </a:fld>
            <a:endParaRPr lang="lv-LV" dirty="0"/>
          </a:p>
        </p:txBody>
      </p:sp>
      <p:sp>
        <p:nvSpPr>
          <p:cNvPr id="4" name="Footer Placeholder 3"/>
          <p:cNvSpPr>
            <a:spLocks noGrp="1"/>
          </p:cNvSpPr>
          <p:nvPr>
            <p:ph type="ftr" sz="quarter" idx="11"/>
          </p:nvPr>
        </p:nvSpPr>
        <p:spPr/>
        <p:txBody>
          <a:bodyPr/>
          <a:lstStyle/>
          <a:p>
            <a:endParaRPr lang="lv-LV" dirty="0"/>
          </a:p>
        </p:txBody>
      </p:sp>
      <p:sp>
        <p:nvSpPr>
          <p:cNvPr id="5" name="Slide Number Placeholder 4"/>
          <p:cNvSpPr>
            <a:spLocks noGrp="1"/>
          </p:cNvSpPr>
          <p:nvPr>
            <p:ph type="sldNum" sz="quarter" idx="12"/>
          </p:nvPr>
        </p:nvSpPr>
        <p:spPr/>
        <p:txBody>
          <a:bodyPr/>
          <a:lstStyle/>
          <a:p>
            <a:fld id="{294997E3-CC13-46A8-BB69-7693830CA7CC}" type="slidenum">
              <a:rPr lang="lv-LV" smtClean="0"/>
              <a:t>‹#›</a:t>
            </a:fld>
            <a:endParaRPr lang="lv-LV" dirty="0"/>
          </a:p>
        </p:txBody>
      </p:sp>
    </p:spTree>
    <p:extLst>
      <p:ext uri="{BB962C8B-B14F-4D97-AF65-F5344CB8AC3E}">
        <p14:creationId xmlns:p14="http://schemas.microsoft.com/office/powerpoint/2010/main" val="374896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6716246-989A-45AC-AF51-3483FC65E3E8}" type="datetimeFigureOut">
              <a:rPr lang="lv-LV" smtClean="0"/>
              <a:t>24.03.2021</a:t>
            </a:fld>
            <a:endParaRPr lang="lv-LV"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dirty="0"/>
          </a:p>
        </p:txBody>
      </p:sp>
      <p:sp>
        <p:nvSpPr>
          <p:cNvPr id="9" name="Slide Number Placeholder 8"/>
          <p:cNvSpPr>
            <a:spLocks noGrp="1"/>
          </p:cNvSpPr>
          <p:nvPr>
            <p:ph type="sldNum" sz="quarter" idx="12"/>
          </p:nvPr>
        </p:nvSpPr>
        <p:spPr/>
        <p:txBody>
          <a:bodyPr/>
          <a:lstStyle/>
          <a:p>
            <a:fld id="{294997E3-CC13-46A8-BB69-7693830CA7CC}" type="slidenum">
              <a:rPr lang="lv-LV" smtClean="0"/>
              <a:t>‹#›</a:t>
            </a:fld>
            <a:endParaRPr lang="lv-LV" dirty="0"/>
          </a:p>
        </p:txBody>
      </p:sp>
    </p:spTree>
    <p:extLst>
      <p:ext uri="{BB962C8B-B14F-4D97-AF65-F5344CB8AC3E}">
        <p14:creationId xmlns:p14="http://schemas.microsoft.com/office/powerpoint/2010/main" val="389607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6716246-989A-45AC-AF51-3483FC65E3E8}" type="datetimeFigureOut">
              <a:rPr lang="lv-LV" smtClean="0"/>
              <a:t>24.03.2021</a:t>
            </a:fld>
            <a:endParaRPr lang="lv-LV"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94997E3-CC13-46A8-BB69-7693830CA7CC}" type="slidenum">
              <a:rPr lang="lv-LV" smtClean="0"/>
              <a:t>‹#›</a:t>
            </a:fld>
            <a:endParaRPr lang="lv-LV" dirty="0"/>
          </a:p>
        </p:txBody>
      </p:sp>
    </p:spTree>
    <p:extLst>
      <p:ext uri="{BB962C8B-B14F-4D97-AF65-F5344CB8AC3E}">
        <p14:creationId xmlns:p14="http://schemas.microsoft.com/office/powerpoint/2010/main" val="93061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716246-989A-45AC-AF51-3483FC65E3E8}" type="datetimeFigureOut">
              <a:rPr lang="lv-LV" smtClean="0"/>
              <a:t>24.03.2021</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294997E3-CC13-46A8-BB69-7693830CA7CC}" type="slidenum">
              <a:rPr lang="lv-LV" smtClean="0"/>
              <a:t>‹#›</a:t>
            </a:fld>
            <a:endParaRPr lang="lv-LV" dirty="0"/>
          </a:p>
        </p:txBody>
      </p:sp>
    </p:spTree>
    <p:extLst>
      <p:ext uri="{BB962C8B-B14F-4D97-AF65-F5344CB8AC3E}">
        <p14:creationId xmlns:p14="http://schemas.microsoft.com/office/powerpoint/2010/main" val="4230992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6716246-989A-45AC-AF51-3483FC65E3E8}" type="datetimeFigureOut">
              <a:rPr lang="lv-LV" smtClean="0"/>
              <a:t>24.03.2021</a:t>
            </a:fld>
            <a:endParaRPr lang="lv-LV"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94997E3-CC13-46A8-BB69-7693830CA7CC}" type="slidenum">
              <a:rPr lang="lv-LV" smtClean="0"/>
              <a:t>‹#›</a:t>
            </a:fld>
            <a:endParaRPr lang="lv-LV"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28794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aic.lv/portal/en/par-aic/projects/quatre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aic.lv/" TargetMode="External"/><Relationship Id="rId2" Type="http://schemas.openxmlformats.org/officeDocument/2006/relationships/hyperlink" Target="mailto:aic@aic.lv"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aic.lv/regdip/" TargetMode="External"/><Relationship Id="rId2" Type="http://schemas.openxmlformats.org/officeDocument/2006/relationships/hyperlink" Target="http://www.enic-naric.net/"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www.aic.lv/portal/content/files/AURBELL_report_EN.pdf"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B19E5-C59E-4CA8-8EF1-B06062272A9B}"/>
              </a:ext>
            </a:extLst>
          </p:cNvPr>
          <p:cNvSpPr>
            <a:spLocks noGrp="1"/>
          </p:cNvSpPr>
          <p:nvPr>
            <p:ph type="ctrTitle"/>
          </p:nvPr>
        </p:nvSpPr>
        <p:spPr>
          <a:xfrm>
            <a:off x="2064470" y="970961"/>
            <a:ext cx="9615339" cy="2866000"/>
          </a:xfrm>
        </p:spPr>
        <p:txBody>
          <a:bodyPr anchor="b">
            <a:normAutofit/>
          </a:bodyPr>
          <a:lstStyle/>
          <a:p>
            <a:endParaRPr lang="lv-LV" sz="3200" dirty="0">
              <a:solidFill>
                <a:schemeClr val="tx1">
                  <a:lumMod val="65000"/>
                  <a:lumOff val="35000"/>
                </a:schemeClr>
              </a:solidFill>
            </a:endParaRPr>
          </a:p>
          <a:p>
            <a:r>
              <a:rPr lang="en-GB" sz="7200" dirty="0"/>
              <a:t>Baltic</a:t>
            </a:r>
            <a:r>
              <a:rPr lang="lv-LV" sz="7200" dirty="0"/>
              <a:t> </a:t>
            </a:r>
            <a:r>
              <a:rPr lang="en-GB" sz="7200" dirty="0"/>
              <a:t>States</a:t>
            </a:r>
            <a:r>
              <a:rPr lang="lv-LV" sz="7200" dirty="0"/>
              <a:t> </a:t>
            </a:r>
            <a:r>
              <a:rPr lang="en-GB" sz="7200" dirty="0"/>
              <a:t>towards</a:t>
            </a:r>
            <a:r>
              <a:rPr lang="lv-LV" sz="7200" dirty="0"/>
              <a:t> </a:t>
            </a:r>
            <a:r>
              <a:rPr lang="en-GB" sz="7200" dirty="0"/>
              <a:t>automatic</a:t>
            </a:r>
            <a:r>
              <a:rPr lang="lv-LV" sz="7200" dirty="0"/>
              <a:t> </a:t>
            </a:r>
            <a:r>
              <a:rPr lang="en-GB" sz="7200" dirty="0"/>
              <a:t>recognition</a:t>
            </a:r>
          </a:p>
        </p:txBody>
      </p:sp>
      <p:sp>
        <p:nvSpPr>
          <p:cNvPr id="3" name="Subtitle 2">
            <a:extLst>
              <a:ext uri="{FF2B5EF4-FFF2-40B4-BE49-F238E27FC236}">
                <a16:creationId xmlns:a16="http://schemas.microsoft.com/office/drawing/2014/main" id="{2A791CE0-6037-4E39-A906-C8989D41BEF7}"/>
              </a:ext>
            </a:extLst>
          </p:cNvPr>
          <p:cNvSpPr>
            <a:spLocks noGrp="1"/>
          </p:cNvSpPr>
          <p:nvPr>
            <p:ph type="subTitle" idx="1"/>
          </p:nvPr>
        </p:nvSpPr>
        <p:spPr>
          <a:xfrm>
            <a:off x="1234908" y="4607388"/>
            <a:ext cx="9879291" cy="1038724"/>
          </a:xfrm>
        </p:spPr>
        <p:txBody>
          <a:bodyPr anchor="t">
            <a:normAutofit fontScale="85000" lnSpcReduction="20000"/>
          </a:bodyPr>
          <a:lstStyle/>
          <a:p>
            <a:pPr algn="r"/>
            <a:r>
              <a:rPr lang="en-US" sz="2000" b="1" dirty="0" err="1">
                <a:solidFill>
                  <a:schemeClr val="tx1"/>
                </a:solidFill>
              </a:rPr>
              <a:t>Solvita</a:t>
            </a:r>
            <a:r>
              <a:rPr lang="en-US" sz="2000" b="1" dirty="0">
                <a:solidFill>
                  <a:schemeClr val="tx1"/>
                </a:solidFill>
              </a:rPr>
              <a:t> </a:t>
            </a:r>
            <a:r>
              <a:rPr lang="en-US" sz="2000" b="1" dirty="0" err="1">
                <a:solidFill>
                  <a:schemeClr val="tx1"/>
                </a:solidFill>
              </a:rPr>
              <a:t>silina</a:t>
            </a:r>
            <a:endParaRPr lang="en-US" sz="2000" b="1" dirty="0">
              <a:solidFill>
                <a:schemeClr val="tx1"/>
              </a:solidFill>
            </a:endParaRPr>
          </a:p>
          <a:p>
            <a:pPr algn="r"/>
            <a:r>
              <a:rPr lang="en-US" sz="1800" b="1" dirty="0">
                <a:solidFill>
                  <a:schemeClr val="tx1"/>
                </a:solidFill>
              </a:rPr>
              <a:t>Academic Information Centre – Latvian ENIC/NARIC</a:t>
            </a:r>
          </a:p>
          <a:p>
            <a:pPr algn="r"/>
            <a:r>
              <a:rPr lang="en-US" sz="1800" b="1" dirty="0">
                <a:solidFill>
                  <a:schemeClr val="tx1"/>
                </a:solidFill>
              </a:rPr>
              <a:t>Head of Department of Diploma Recognition</a:t>
            </a:r>
          </a:p>
          <a:p>
            <a:pPr algn="ctr"/>
            <a:endParaRPr lang="en-US" sz="1800" dirty="0">
              <a:solidFill>
                <a:schemeClr val="tx1">
                  <a:lumMod val="65000"/>
                  <a:lumOff val="35000"/>
                </a:schemeClr>
              </a:solidFill>
            </a:endParaRPr>
          </a:p>
          <a:p>
            <a:pPr algn="ctr"/>
            <a:endParaRPr lang="en-US" sz="1800" dirty="0">
              <a:solidFill>
                <a:schemeClr val="tx1">
                  <a:lumMod val="65000"/>
                  <a:lumOff val="35000"/>
                </a:schemeClr>
              </a:solidFill>
            </a:endParaRPr>
          </a:p>
          <a:p>
            <a:pPr algn="ctr"/>
            <a:endParaRPr lang="en-US" sz="1800" dirty="0">
              <a:solidFill>
                <a:schemeClr val="tx1">
                  <a:lumMod val="65000"/>
                  <a:lumOff val="35000"/>
                </a:schemeClr>
              </a:solidFill>
            </a:endParaRPr>
          </a:p>
          <a:p>
            <a:pPr algn="ctr"/>
            <a:endParaRPr lang="en-GB" sz="1800" dirty="0">
              <a:solidFill>
                <a:schemeClr val="tx1">
                  <a:lumMod val="65000"/>
                  <a:lumOff val="35000"/>
                </a:schemeClr>
              </a:solidFill>
            </a:endParaRPr>
          </a:p>
        </p:txBody>
      </p:sp>
      <p:pic>
        <p:nvPicPr>
          <p:cNvPr id="4" name="Picture 3" descr="C:\Users\Lidija\Desktop\EKI ziņojums\aic.png">
            <a:extLst>
              <a:ext uri="{FF2B5EF4-FFF2-40B4-BE49-F238E27FC236}">
                <a16:creationId xmlns:a16="http://schemas.microsoft.com/office/drawing/2014/main" id="{7AA78256-2764-4D5B-9EF4-B4A75F2C4D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03" y="225899"/>
            <a:ext cx="1711845" cy="745062"/>
          </a:xfrm>
          <a:prstGeom prst="rect">
            <a:avLst/>
          </a:prstGeom>
          <a:noFill/>
          <a:ln>
            <a:noFill/>
          </a:ln>
        </p:spPr>
      </p:pic>
      <p:sp>
        <p:nvSpPr>
          <p:cNvPr id="5" name="TextBox 4">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3704741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ACEF-387B-4C09-9F12-E3A2879B3E4A}"/>
              </a:ext>
            </a:extLst>
          </p:cNvPr>
          <p:cNvSpPr>
            <a:spLocks noGrp="1"/>
          </p:cNvSpPr>
          <p:nvPr>
            <p:ph type="title"/>
          </p:nvPr>
        </p:nvSpPr>
        <p:spPr/>
        <p:txBody>
          <a:bodyPr/>
          <a:lstStyle/>
          <a:p>
            <a:pPr algn="ctr"/>
            <a:r>
              <a:rPr lang="lv-LV" dirty="0" err="1"/>
              <a:t>Aurbell</a:t>
            </a:r>
            <a:r>
              <a:rPr lang="lv-LV" dirty="0"/>
              <a:t> </a:t>
            </a:r>
            <a:r>
              <a:rPr lang="en-US" dirty="0" smtClean="0"/>
              <a:t>project</a:t>
            </a:r>
            <a:r>
              <a:rPr lang="lv-LV" dirty="0" smtClean="0"/>
              <a:t> </a:t>
            </a:r>
            <a:r>
              <a:rPr lang="lv-LV" sz="2400" dirty="0"/>
              <a:t>(2014-2016)</a:t>
            </a:r>
            <a:r>
              <a:rPr lang="lv-LV" dirty="0"/>
              <a:t> / </a:t>
            </a:r>
            <a:r>
              <a:rPr lang="en-US" dirty="0" smtClean="0"/>
              <a:t>Agreement</a:t>
            </a:r>
            <a:r>
              <a:rPr lang="lv-LV" dirty="0" smtClean="0"/>
              <a:t> </a:t>
            </a:r>
            <a:r>
              <a:rPr lang="lv-LV" sz="2400" dirty="0"/>
              <a:t>(2019)</a:t>
            </a:r>
            <a:endParaRPr lang="lv-LV" dirty="0"/>
          </a:p>
        </p:txBody>
      </p:sp>
      <p:pic>
        <p:nvPicPr>
          <p:cNvPr id="7" name="Picture 6" descr="C:\Users\Lidija\Desktop\EKI ziņojums\aic.png">
            <a:extLst>
              <a:ext uri="{FF2B5EF4-FFF2-40B4-BE49-F238E27FC236}">
                <a16:creationId xmlns:a16="http://schemas.microsoft.com/office/drawing/2014/main" id="{7E521111-449B-401A-BB78-C0D154820BB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03" y="225899"/>
            <a:ext cx="1711845" cy="745062"/>
          </a:xfrm>
          <a:prstGeom prst="rect">
            <a:avLst/>
          </a:prstGeom>
          <a:noFill/>
          <a:ln>
            <a:noFill/>
          </a:ln>
        </p:spPr>
      </p:pic>
      <p:sp>
        <p:nvSpPr>
          <p:cNvPr id="10" name="Arrow: Right 9">
            <a:extLst>
              <a:ext uri="{FF2B5EF4-FFF2-40B4-BE49-F238E27FC236}">
                <a16:creationId xmlns:a16="http://schemas.microsoft.com/office/drawing/2014/main" id="{2B1CDF39-0052-40DB-850D-A5892930A677}"/>
              </a:ext>
            </a:extLst>
          </p:cNvPr>
          <p:cNvSpPr/>
          <p:nvPr/>
        </p:nvSpPr>
        <p:spPr>
          <a:xfrm>
            <a:off x="5226220" y="3548267"/>
            <a:ext cx="952107" cy="452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2CA2BB-9CE2-49ED-BCC6-A81909998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27" y="1970568"/>
            <a:ext cx="3603241" cy="4286614"/>
          </a:xfrm>
          <a:prstGeom prst="rect">
            <a:avLst/>
          </a:prstGeom>
        </p:spPr>
      </p:pic>
      <p:pic>
        <p:nvPicPr>
          <p:cNvPr id="6" name="Picture 5">
            <a:extLst>
              <a:ext uri="{FF2B5EF4-FFF2-40B4-BE49-F238E27FC236}">
                <a16:creationId xmlns:a16="http://schemas.microsoft.com/office/drawing/2014/main" id="{B5EAEC35-E7FC-43D7-B0B3-53F8D0184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449" y="1798064"/>
            <a:ext cx="4357720" cy="4286614"/>
          </a:xfrm>
          <a:prstGeom prst="rect">
            <a:avLst/>
          </a:prstGeom>
        </p:spPr>
      </p:pic>
      <p:sp>
        <p:nvSpPr>
          <p:cNvPr id="8" name="TextBox 7">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737727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D60A1BF-0746-445B-B006-482868FB9A57}"/>
              </a:ext>
            </a:extLst>
          </p:cNvPr>
          <p:cNvGraphicFramePr/>
          <p:nvPr>
            <p:extLst>
              <p:ext uri="{D42A27DB-BD31-4B8C-83A1-F6EECF244321}">
                <p14:modId xmlns:p14="http://schemas.microsoft.com/office/powerpoint/2010/main" val="71640621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C:\Users\Lidija\Desktop\EKI ziņojums\aic.png">
            <a:extLst>
              <a:ext uri="{FF2B5EF4-FFF2-40B4-BE49-F238E27FC236}">
                <a16:creationId xmlns:a16="http://schemas.microsoft.com/office/drawing/2014/main" id="{96A66244-D8CE-44A9-890D-E6404AF77EF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503" y="225899"/>
            <a:ext cx="1711845" cy="745062"/>
          </a:xfrm>
          <a:prstGeom prst="rect">
            <a:avLst/>
          </a:prstGeom>
          <a:noFill/>
          <a:ln>
            <a:noFill/>
          </a:ln>
        </p:spPr>
      </p:pic>
      <p:sp>
        <p:nvSpPr>
          <p:cNvPr id="4" name="TextBox 3">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193369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825" y="290945"/>
            <a:ext cx="5989361" cy="5909396"/>
          </a:xfrm>
          <a:prstGeom prst="rect">
            <a:avLst/>
          </a:prstGeom>
        </p:spPr>
      </p:pic>
      <p:sp>
        <p:nvSpPr>
          <p:cNvPr id="3" name="TextBox 2"/>
          <p:cNvSpPr txBox="1"/>
          <p:nvPr/>
        </p:nvSpPr>
        <p:spPr>
          <a:xfrm>
            <a:off x="6533804" y="723207"/>
            <a:ext cx="4987636" cy="2523768"/>
          </a:xfrm>
          <a:prstGeom prst="rect">
            <a:avLst/>
          </a:prstGeom>
          <a:noFill/>
        </p:spPr>
        <p:txBody>
          <a:bodyPr wrap="square" rtlCol="0">
            <a:spAutoFit/>
          </a:bodyPr>
          <a:lstStyle/>
          <a:p>
            <a:pPr algn="just"/>
            <a:r>
              <a:rPr lang="en-US" sz="3200" dirty="0" smtClean="0"/>
              <a:t>Table of comparability</a:t>
            </a:r>
          </a:p>
          <a:p>
            <a:pPr algn="just"/>
            <a:endParaRPr lang="lv-LV" dirty="0"/>
          </a:p>
          <a:p>
            <a:pPr algn="just"/>
            <a:r>
              <a:rPr lang="lv-LV" dirty="0" smtClean="0"/>
              <a:t>*</a:t>
            </a:r>
            <a:r>
              <a:rPr lang="en-US" dirty="0" smtClean="0"/>
              <a:t>Annex to</a:t>
            </a:r>
            <a:r>
              <a:rPr lang="lv-LV" dirty="0" smtClean="0"/>
              <a:t> </a:t>
            </a:r>
            <a:r>
              <a:rPr lang="en-US" dirty="0" smtClean="0"/>
              <a:t>the </a:t>
            </a:r>
            <a:r>
              <a:rPr lang="en-US" dirty="0"/>
              <a:t>Agreement among the Government of the Republic of Estonia, the Government of the Republic of Latvia and the Government of the Republic of Lithuania on the Automatic Academic Recognition of the Qualifications Concerning Higher Education</a:t>
            </a:r>
            <a:r>
              <a:rPr lang="lv-LV" dirty="0" smtClean="0"/>
              <a:t> </a:t>
            </a:r>
            <a:endParaRPr lang="en-US" dirty="0"/>
          </a:p>
        </p:txBody>
      </p:sp>
      <p:sp>
        <p:nvSpPr>
          <p:cNvPr id="4" name="TextBox 3">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409482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781C-9852-48C1-B235-E74283BACD55}"/>
              </a:ext>
            </a:extLst>
          </p:cNvPr>
          <p:cNvSpPr>
            <a:spLocks noGrp="1"/>
          </p:cNvSpPr>
          <p:nvPr>
            <p:ph type="title"/>
          </p:nvPr>
        </p:nvSpPr>
        <p:spPr/>
        <p:txBody>
          <a:bodyPr/>
          <a:lstStyle/>
          <a:p>
            <a:pPr algn="ctr"/>
            <a:r>
              <a:rPr lang="en-US" dirty="0"/>
              <a:t>From theory to practice</a:t>
            </a:r>
          </a:p>
        </p:txBody>
      </p:sp>
      <p:sp>
        <p:nvSpPr>
          <p:cNvPr id="3" name="Content Placeholder 2">
            <a:extLst>
              <a:ext uri="{FF2B5EF4-FFF2-40B4-BE49-F238E27FC236}">
                <a16:creationId xmlns:a16="http://schemas.microsoft.com/office/drawing/2014/main" id="{3D2FDA29-1CBC-4773-ADE7-2EF8AA74F6CF}"/>
              </a:ext>
            </a:extLst>
          </p:cNvPr>
          <p:cNvSpPr>
            <a:spLocks noGrp="1"/>
          </p:cNvSpPr>
          <p:nvPr>
            <p:ph sz="half" idx="1"/>
          </p:nvPr>
        </p:nvSpPr>
        <p:spPr>
          <a:xfrm>
            <a:off x="1097280" y="2015416"/>
            <a:ext cx="4937760" cy="4023360"/>
          </a:xfrm>
        </p:spPr>
        <p:txBody>
          <a:bodyPr/>
          <a:lstStyle/>
          <a:p>
            <a:r>
              <a:rPr lang="en-US" sz="2800" b="1" dirty="0"/>
              <a:t>Positive aspects:</a:t>
            </a:r>
          </a:p>
          <a:p>
            <a:endParaRPr lang="en-US" sz="2400" dirty="0"/>
          </a:p>
          <a:p>
            <a:pPr>
              <a:buFont typeface="Arial" panose="020B0604020202020204" pitchFamily="34" charset="0"/>
              <a:buChar char="•"/>
            </a:pPr>
            <a:r>
              <a:rPr lang="en-US" sz="2400" dirty="0"/>
              <a:t> </a:t>
            </a:r>
            <a:r>
              <a:rPr lang="lv-LV" sz="2400" dirty="0"/>
              <a:t>List </a:t>
            </a:r>
            <a:r>
              <a:rPr lang="en-US" sz="2400" dirty="0" smtClean="0"/>
              <a:t>of HEIs</a:t>
            </a:r>
          </a:p>
          <a:p>
            <a:pPr>
              <a:buFont typeface="Arial" panose="020B0604020202020204" pitchFamily="34" charset="0"/>
              <a:buChar char="•"/>
            </a:pPr>
            <a:r>
              <a:rPr lang="en-US" sz="2400" dirty="0" smtClean="0"/>
              <a:t> </a:t>
            </a:r>
            <a:r>
              <a:rPr lang="lv-LV" sz="2400" dirty="0" smtClean="0"/>
              <a:t>National </a:t>
            </a:r>
            <a:r>
              <a:rPr lang="en-US" sz="2400" dirty="0" smtClean="0"/>
              <a:t>Qualifications Framework</a:t>
            </a:r>
          </a:p>
          <a:p>
            <a:pPr>
              <a:buFont typeface="Arial" panose="020B0604020202020204" pitchFamily="34" charset="0"/>
              <a:buChar char="•"/>
            </a:pPr>
            <a:r>
              <a:rPr lang="en-US" sz="2400" dirty="0" smtClean="0"/>
              <a:t> Accredited</a:t>
            </a:r>
            <a:r>
              <a:rPr lang="lv-LV" sz="2400" dirty="0" smtClean="0"/>
              <a:t> </a:t>
            </a:r>
            <a:r>
              <a:rPr lang="en-US" sz="2400" dirty="0" smtClean="0"/>
              <a:t>qualifications</a:t>
            </a:r>
          </a:p>
          <a:p>
            <a:endParaRPr lang="en-US" dirty="0"/>
          </a:p>
        </p:txBody>
      </p:sp>
      <p:sp>
        <p:nvSpPr>
          <p:cNvPr id="4" name="Content Placeholder 3">
            <a:extLst>
              <a:ext uri="{FF2B5EF4-FFF2-40B4-BE49-F238E27FC236}">
                <a16:creationId xmlns:a16="http://schemas.microsoft.com/office/drawing/2014/main" id="{0E30656D-17E4-49B0-8408-09E599168047}"/>
              </a:ext>
            </a:extLst>
          </p:cNvPr>
          <p:cNvSpPr>
            <a:spLocks noGrp="1"/>
          </p:cNvSpPr>
          <p:nvPr>
            <p:ph sz="half" idx="2"/>
          </p:nvPr>
        </p:nvSpPr>
        <p:spPr>
          <a:xfrm>
            <a:off x="6217920" y="2015416"/>
            <a:ext cx="4937760" cy="4023360"/>
          </a:xfrm>
        </p:spPr>
        <p:txBody>
          <a:bodyPr/>
          <a:lstStyle/>
          <a:p>
            <a:r>
              <a:rPr lang="en-US" sz="2800" b="1" dirty="0"/>
              <a:t>Challenges:</a:t>
            </a:r>
          </a:p>
          <a:p>
            <a:endParaRPr lang="en-US" sz="2400" dirty="0"/>
          </a:p>
          <a:p>
            <a:pPr marL="285750" indent="-285750">
              <a:buFont typeface="Arial" panose="020B0604020202020204" pitchFamily="34" charset="0"/>
              <a:buChar char="•"/>
            </a:pPr>
            <a:r>
              <a:rPr lang="en-US" sz="2400" dirty="0"/>
              <a:t>2 </a:t>
            </a:r>
            <a:r>
              <a:rPr lang="en-US" sz="2400" dirty="0" smtClean="0"/>
              <a:t>recognition</a:t>
            </a:r>
            <a:r>
              <a:rPr lang="lv-LV" sz="2400" dirty="0" smtClean="0"/>
              <a:t> </a:t>
            </a:r>
            <a:r>
              <a:rPr lang="en-US" sz="2400" dirty="0" smtClean="0"/>
              <a:t>procedures </a:t>
            </a:r>
            <a:r>
              <a:rPr lang="en-US" sz="2400" dirty="0"/>
              <a:t>for the </a:t>
            </a:r>
            <a:r>
              <a:rPr lang="en-US" sz="2400" dirty="0" smtClean="0"/>
              <a:t>same</a:t>
            </a:r>
            <a:r>
              <a:rPr lang="lv-LV" sz="2400" dirty="0" smtClean="0"/>
              <a:t> </a:t>
            </a:r>
            <a:r>
              <a:rPr lang="en-US" sz="2400" dirty="0" smtClean="0"/>
              <a:t>country</a:t>
            </a:r>
          </a:p>
          <a:p>
            <a:pPr marL="285750" indent="-285750">
              <a:buFont typeface="Arial" panose="020B0604020202020204" pitchFamily="34" charset="0"/>
              <a:buChar char="•"/>
            </a:pPr>
            <a:r>
              <a:rPr lang="en-US" sz="2400" dirty="0" smtClean="0"/>
              <a:t>Small </a:t>
            </a:r>
            <a:r>
              <a:rPr lang="en-US" sz="2400" dirty="0"/>
              <a:t>number of cases</a:t>
            </a:r>
          </a:p>
          <a:p>
            <a:endParaRPr lang="en-US" dirty="0"/>
          </a:p>
        </p:txBody>
      </p:sp>
      <p:pic>
        <p:nvPicPr>
          <p:cNvPr id="5" name="Picture 4" descr="C:\Users\Lidija\Desktop\EKI ziņojums\aic.png">
            <a:extLst>
              <a:ext uri="{FF2B5EF4-FFF2-40B4-BE49-F238E27FC236}">
                <a16:creationId xmlns:a16="http://schemas.microsoft.com/office/drawing/2014/main" id="{6785EA70-1563-4061-A1B6-D0C3E7865C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03" y="225899"/>
            <a:ext cx="1711845" cy="745062"/>
          </a:xfrm>
          <a:prstGeom prst="rect">
            <a:avLst/>
          </a:prstGeom>
          <a:noFill/>
          <a:ln>
            <a:noFill/>
          </a:ln>
        </p:spPr>
      </p:pic>
      <p:sp>
        <p:nvSpPr>
          <p:cNvPr id="6" name="TextBox 5">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1675592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Erasmus+ NARIC project </a:t>
            </a:r>
            <a:r>
              <a:rPr lang="lv-LV" sz="3600" dirty="0"/>
              <a:t> </a:t>
            </a:r>
            <a:r>
              <a:rPr lang="lv-LV" sz="3600" dirty="0" smtClean="0"/>
              <a:t/>
            </a:r>
            <a:br>
              <a:rPr lang="lv-LV" sz="3600" dirty="0" smtClean="0"/>
            </a:br>
            <a:r>
              <a:rPr lang="en-US" sz="3600" b="1" dirty="0" smtClean="0"/>
              <a:t>“</a:t>
            </a:r>
            <a:r>
              <a:rPr lang="en-US" sz="3600" b="1" dirty="0">
                <a:solidFill>
                  <a:schemeClr val="accent6">
                    <a:lumMod val="75000"/>
                  </a:schemeClr>
                </a:solidFill>
              </a:rPr>
              <a:t>Comparing qualifications for reliable recognition</a:t>
            </a:r>
            <a:r>
              <a:rPr lang="en-US" sz="3600" b="1" dirty="0"/>
              <a:t>” (QUATREC)</a:t>
            </a:r>
            <a:r>
              <a:rPr lang="lv-LV" sz="3600" b="1" dirty="0"/>
              <a:t> 2018-2020</a:t>
            </a:r>
            <a:endParaRPr lang="en-US" sz="3600" dirty="0"/>
          </a:p>
        </p:txBody>
      </p:sp>
      <p:sp>
        <p:nvSpPr>
          <p:cNvPr id="3" name="Content Placeholder 2"/>
          <p:cNvSpPr>
            <a:spLocks noGrp="1"/>
          </p:cNvSpPr>
          <p:nvPr>
            <p:ph sz="half" idx="1"/>
          </p:nvPr>
        </p:nvSpPr>
        <p:spPr>
          <a:xfrm>
            <a:off x="698269" y="1845734"/>
            <a:ext cx="5336769" cy="4023360"/>
          </a:xfrm>
        </p:spPr>
        <p:txBody>
          <a:bodyPr>
            <a:normAutofit fontScale="92500" lnSpcReduction="20000"/>
          </a:bodyPr>
          <a:lstStyle/>
          <a:p>
            <a:endParaRPr lang="en-US" dirty="0"/>
          </a:p>
        </p:txBody>
      </p:sp>
      <p:sp>
        <p:nvSpPr>
          <p:cNvPr id="4" name="Content Placeholder 3"/>
          <p:cNvSpPr>
            <a:spLocks noGrp="1"/>
          </p:cNvSpPr>
          <p:nvPr>
            <p:ph sz="half" idx="2"/>
          </p:nvPr>
        </p:nvSpPr>
        <p:spPr/>
        <p:txBody>
          <a:bodyPr>
            <a:normAutofit fontScale="92500" lnSpcReduction="20000"/>
          </a:bodyPr>
          <a:lstStyle/>
          <a:p>
            <a:r>
              <a:rPr lang="en-US" sz="1800" dirty="0" smtClean="0"/>
              <a:t>Structure</a:t>
            </a:r>
            <a:r>
              <a:rPr lang="lv-LV" sz="1800" dirty="0" smtClean="0"/>
              <a:t> </a:t>
            </a:r>
            <a:r>
              <a:rPr lang="en-US" sz="1800" dirty="0" smtClean="0"/>
              <a:t>of</a:t>
            </a:r>
            <a:r>
              <a:rPr lang="lv-LV" sz="1800" dirty="0" smtClean="0"/>
              <a:t> </a:t>
            </a:r>
            <a:r>
              <a:rPr lang="en-US" sz="1800" dirty="0" smtClean="0"/>
              <a:t>comparison</a:t>
            </a:r>
            <a:r>
              <a:rPr lang="lv-LV" sz="1800" dirty="0" smtClean="0"/>
              <a:t> </a:t>
            </a:r>
            <a:r>
              <a:rPr lang="en-US" sz="1800" dirty="0" smtClean="0"/>
              <a:t>fiche</a:t>
            </a:r>
            <a:r>
              <a:rPr lang="lv-LV" sz="1800" dirty="0" smtClean="0"/>
              <a:t>:</a:t>
            </a:r>
            <a:endParaRPr lang="lv-LV" sz="1800" dirty="0"/>
          </a:p>
          <a:p>
            <a:pPr marL="72000" indent="-252000">
              <a:lnSpc>
                <a:spcPct val="80000"/>
              </a:lnSpc>
              <a:spcAft>
                <a:spcPts val="600"/>
              </a:spcAft>
              <a:buFont typeface="+mj-lt"/>
              <a:buAutoNum type="romanUcPeriod"/>
            </a:pPr>
            <a:r>
              <a:rPr lang="en-GB" sz="1800" b="1" dirty="0">
                <a:solidFill>
                  <a:schemeClr val="accent6">
                    <a:lumMod val="50000"/>
                  </a:schemeClr>
                </a:solidFill>
              </a:rPr>
              <a:t>Contextual information:</a:t>
            </a:r>
          </a:p>
          <a:p>
            <a:pPr lvl="1">
              <a:lnSpc>
                <a:spcPct val="80000"/>
              </a:lnSpc>
              <a:spcBef>
                <a:spcPts val="600"/>
              </a:spcBef>
              <a:spcAft>
                <a:spcPts val="600"/>
              </a:spcAft>
              <a:buClr>
                <a:schemeClr val="accent6">
                  <a:lumMod val="75000"/>
                </a:schemeClr>
              </a:buClr>
              <a:buSzPct val="90000"/>
              <a:buFont typeface="Wingdings" panose="05000000000000000000" pitchFamily="2" charset="2"/>
              <a:buChar char="Ø"/>
            </a:pPr>
            <a:r>
              <a:rPr lang="en-GB" sz="1600" dirty="0"/>
              <a:t>Title of qualification</a:t>
            </a:r>
          </a:p>
          <a:p>
            <a:pPr lvl="1">
              <a:lnSpc>
                <a:spcPct val="80000"/>
              </a:lnSpc>
              <a:spcBef>
                <a:spcPts val="600"/>
              </a:spcBef>
              <a:spcAft>
                <a:spcPts val="600"/>
              </a:spcAft>
              <a:buClr>
                <a:schemeClr val="accent6">
                  <a:lumMod val="75000"/>
                </a:schemeClr>
              </a:buClr>
              <a:buSzPct val="90000"/>
              <a:buFont typeface="Wingdings" panose="05000000000000000000" pitchFamily="2" charset="2"/>
              <a:buChar char="Ø"/>
            </a:pPr>
            <a:r>
              <a:rPr lang="en-GB" sz="1600" dirty="0"/>
              <a:t>Level of NQF/EQF</a:t>
            </a:r>
          </a:p>
          <a:p>
            <a:pPr lvl="1">
              <a:lnSpc>
                <a:spcPct val="80000"/>
              </a:lnSpc>
              <a:spcBef>
                <a:spcPts val="600"/>
              </a:spcBef>
              <a:spcAft>
                <a:spcPts val="600"/>
              </a:spcAft>
              <a:buClr>
                <a:schemeClr val="accent6">
                  <a:lumMod val="75000"/>
                </a:schemeClr>
              </a:buClr>
              <a:buSzPct val="90000"/>
              <a:buFont typeface="Wingdings" panose="05000000000000000000" pitchFamily="2" charset="2"/>
              <a:buChar char="Ø"/>
            </a:pPr>
            <a:r>
              <a:rPr lang="en-GB" sz="1600" dirty="0"/>
              <a:t>Information about studies leading to the qualification</a:t>
            </a:r>
          </a:p>
          <a:p>
            <a:pPr lvl="1">
              <a:lnSpc>
                <a:spcPct val="80000"/>
              </a:lnSpc>
              <a:spcBef>
                <a:spcPts val="600"/>
              </a:spcBef>
              <a:spcAft>
                <a:spcPts val="600"/>
              </a:spcAft>
              <a:buClr>
                <a:schemeClr val="accent6">
                  <a:lumMod val="75000"/>
                </a:schemeClr>
              </a:buClr>
              <a:buSzPct val="90000"/>
              <a:buFont typeface="Wingdings" panose="05000000000000000000" pitchFamily="2" charset="2"/>
              <a:buChar char="Ø"/>
            </a:pPr>
            <a:r>
              <a:rPr lang="en-GB" sz="1600" dirty="0"/>
              <a:t>Formal rights</a:t>
            </a:r>
          </a:p>
          <a:p>
            <a:pPr lvl="1">
              <a:lnSpc>
                <a:spcPct val="80000"/>
              </a:lnSpc>
              <a:spcBef>
                <a:spcPts val="600"/>
              </a:spcBef>
              <a:spcAft>
                <a:spcPts val="600"/>
              </a:spcAft>
              <a:buClr>
                <a:schemeClr val="accent6">
                  <a:lumMod val="75000"/>
                </a:schemeClr>
              </a:buClr>
              <a:buSzPct val="90000"/>
              <a:buFont typeface="Wingdings" panose="05000000000000000000" pitchFamily="2" charset="2"/>
              <a:buChar char="Ø"/>
            </a:pPr>
            <a:r>
              <a:rPr lang="en-GB" sz="1600" dirty="0"/>
              <a:t>Awarding institution</a:t>
            </a:r>
          </a:p>
          <a:p>
            <a:pPr lvl="1">
              <a:lnSpc>
                <a:spcPct val="80000"/>
              </a:lnSpc>
              <a:spcBef>
                <a:spcPts val="600"/>
              </a:spcBef>
              <a:spcAft>
                <a:spcPts val="600"/>
              </a:spcAft>
              <a:buClr>
                <a:schemeClr val="accent6">
                  <a:lumMod val="75000"/>
                </a:schemeClr>
              </a:buClr>
              <a:buSzPct val="90000"/>
              <a:buFont typeface="Wingdings" panose="05000000000000000000" pitchFamily="2" charset="2"/>
              <a:buChar char="Ø"/>
            </a:pPr>
            <a:r>
              <a:rPr lang="en-GB" sz="1600" dirty="0"/>
              <a:t>Diploma Supplement</a:t>
            </a:r>
          </a:p>
          <a:p>
            <a:pPr lvl="1">
              <a:lnSpc>
                <a:spcPct val="80000"/>
              </a:lnSpc>
              <a:spcBef>
                <a:spcPts val="600"/>
              </a:spcBef>
              <a:spcAft>
                <a:spcPts val="600"/>
              </a:spcAft>
              <a:buClr>
                <a:schemeClr val="accent6">
                  <a:lumMod val="75000"/>
                </a:schemeClr>
              </a:buClr>
              <a:buSzPct val="90000"/>
              <a:buFont typeface="Wingdings" panose="05000000000000000000" pitchFamily="2" charset="2"/>
              <a:buChar char="Ø"/>
            </a:pPr>
            <a:r>
              <a:rPr lang="en-GB" sz="1600" dirty="0"/>
              <a:t>Quality assurance</a:t>
            </a:r>
          </a:p>
          <a:p>
            <a:pPr marL="72000" indent="-252000">
              <a:lnSpc>
                <a:spcPct val="80000"/>
              </a:lnSpc>
              <a:spcBef>
                <a:spcPts val="1800"/>
              </a:spcBef>
              <a:spcAft>
                <a:spcPts val="600"/>
              </a:spcAft>
              <a:buFont typeface="+mj-lt"/>
              <a:buAutoNum type="romanUcPeriod"/>
            </a:pPr>
            <a:r>
              <a:rPr lang="en-GB" sz="1800" b="1" dirty="0">
                <a:solidFill>
                  <a:schemeClr val="accent6">
                    <a:lumMod val="50000"/>
                  </a:schemeClr>
                </a:solidFill>
              </a:rPr>
              <a:t>Learning outcomes</a:t>
            </a:r>
          </a:p>
          <a:p>
            <a:pPr lvl="1">
              <a:lnSpc>
                <a:spcPct val="80000"/>
              </a:lnSpc>
              <a:spcBef>
                <a:spcPts val="600"/>
              </a:spcBef>
              <a:spcAft>
                <a:spcPts val="600"/>
              </a:spcAft>
              <a:buClr>
                <a:schemeClr val="accent6">
                  <a:lumMod val="75000"/>
                </a:schemeClr>
              </a:buClr>
              <a:buSzPct val="90000"/>
              <a:buFont typeface="Wingdings" panose="05000000000000000000" pitchFamily="2" charset="2"/>
              <a:buChar char="Ø"/>
            </a:pPr>
            <a:r>
              <a:rPr lang="en-GB" sz="1600" dirty="0"/>
              <a:t>Information about learning outcomes</a:t>
            </a:r>
          </a:p>
          <a:p>
            <a:pPr lvl="1">
              <a:lnSpc>
                <a:spcPct val="80000"/>
              </a:lnSpc>
              <a:spcBef>
                <a:spcPts val="600"/>
              </a:spcBef>
              <a:spcAft>
                <a:spcPts val="600"/>
              </a:spcAft>
              <a:buClr>
                <a:schemeClr val="accent6">
                  <a:lumMod val="75000"/>
                </a:schemeClr>
              </a:buClr>
              <a:buSzPct val="90000"/>
              <a:buFont typeface="Wingdings" panose="05000000000000000000" pitchFamily="2" charset="2"/>
              <a:buChar char="Ø"/>
            </a:pPr>
            <a:r>
              <a:rPr lang="en-GB" sz="1600" dirty="0"/>
              <a:t>Learning outcomes as defined by qualification authority</a:t>
            </a:r>
          </a:p>
          <a:p>
            <a:endParaRPr lang="en-US" dirty="0"/>
          </a:p>
        </p:txBody>
      </p:sp>
      <p:sp>
        <p:nvSpPr>
          <p:cNvPr id="5" name="Rounded Rectangle 4"/>
          <p:cNvSpPr/>
          <p:nvPr/>
        </p:nvSpPr>
        <p:spPr>
          <a:xfrm>
            <a:off x="423947" y="2041083"/>
            <a:ext cx="5636032" cy="36326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798020" y="2516288"/>
            <a:ext cx="5004264" cy="2831544"/>
          </a:xfrm>
          <a:prstGeom prst="rect">
            <a:avLst/>
          </a:prstGeom>
          <a:noFill/>
        </p:spPr>
        <p:txBody>
          <a:bodyPr wrap="square" rtlCol="0">
            <a:spAutoFit/>
          </a:bodyPr>
          <a:lstStyle/>
          <a:p>
            <a:r>
              <a:rPr lang="en-GB" sz="2000" dirty="0">
                <a:solidFill>
                  <a:schemeClr val="bg1">
                    <a:lumMod val="95000"/>
                  </a:schemeClr>
                </a:solidFill>
              </a:rPr>
              <a:t>Analysis of </a:t>
            </a:r>
            <a:r>
              <a:rPr lang="en-GB" sz="2000" b="1" dirty="0">
                <a:solidFill>
                  <a:schemeClr val="bg1">
                    <a:lumMod val="95000"/>
                  </a:schemeClr>
                </a:solidFill>
              </a:rPr>
              <a:t>three</a:t>
            </a:r>
            <a:r>
              <a:rPr lang="en-GB" sz="2000" dirty="0">
                <a:solidFill>
                  <a:schemeClr val="bg1">
                    <a:lumMod val="95000"/>
                  </a:schemeClr>
                </a:solidFill>
              </a:rPr>
              <a:t> selected qualifications between Latvia, Estonia, Bulgaria, UK, Armenia</a:t>
            </a:r>
            <a:r>
              <a:rPr lang="lv-LV" sz="2000" dirty="0">
                <a:solidFill>
                  <a:schemeClr val="bg1">
                    <a:lumMod val="95000"/>
                  </a:schemeClr>
                </a:solidFill>
              </a:rPr>
              <a:t>:</a:t>
            </a:r>
          </a:p>
          <a:p>
            <a:endParaRPr lang="en-GB" sz="2000" dirty="0">
              <a:solidFill>
                <a:schemeClr val="bg1">
                  <a:lumMod val="95000"/>
                </a:schemeClr>
              </a:solidFill>
            </a:endParaRPr>
          </a:p>
          <a:p>
            <a:pPr>
              <a:lnSpc>
                <a:spcPct val="100000"/>
              </a:lnSpc>
              <a:spcBef>
                <a:spcPts val="0"/>
              </a:spcBef>
              <a:spcAft>
                <a:spcPts val="0"/>
              </a:spcAft>
              <a:buAutoNum type="arabicPeriod"/>
            </a:pPr>
            <a:r>
              <a:rPr lang="en-GB" sz="2000" dirty="0">
                <a:solidFill>
                  <a:schemeClr val="bg1">
                    <a:lumMod val="95000"/>
                  </a:schemeClr>
                </a:solidFill>
              </a:rPr>
              <a:t>Bachelor’s degree in Physics (EQF level 6)</a:t>
            </a:r>
          </a:p>
          <a:p>
            <a:pPr>
              <a:lnSpc>
                <a:spcPct val="100000"/>
              </a:lnSpc>
              <a:spcBef>
                <a:spcPts val="0"/>
              </a:spcBef>
              <a:spcAft>
                <a:spcPts val="0"/>
              </a:spcAft>
              <a:buFont typeface="+mj-lt"/>
              <a:buAutoNum type="arabicPeriod"/>
            </a:pPr>
            <a:r>
              <a:rPr lang="en-GB" sz="2000" dirty="0">
                <a:solidFill>
                  <a:schemeClr val="bg1">
                    <a:lumMod val="95000"/>
                  </a:schemeClr>
                </a:solidFill>
              </a:rPr>
              <a:t>Master’s degree in Psychology (EQF level 7)</a:t>
            </a:r>
          </a:p>
          <a:p>
            <a:pPr>
              <a:lnSpc>
                <a:spcPct val="100000"/>
              </a:lnSpc>
              <a:spcBef>
                <a:spcPts val="0"/>
              </a:spcBef>
              <a:spcAft>
                <a:spcPts val="0"/>
              </a:spcAft>
              <a:buFont typeface="+mj-lt"/>
              <a:buAutoNum type="arabicPeriod"/>
            </a:pPr>
            <a:r>
              <a:rPr lang="en-GB" sz="2000" dirty="0">
                <a:solidFill>
                  <a:schemeClr val="bg1">
                    <a:lumMod val="95000"/>
                  </a:schemeClr>
                </a:solidFill>
              </a:rPr>
              <a:t>Master’s degree in Business Administration (EQF level 7)</a:t>
            </a:r>
          </a:p>
          <a:p>
            <a:endParaRPr lang="en-US" dirty="0"/>
          </a:p>
        </p:txBody>
      </p:sp>
      <p:pic>
        <p:nvPicPr>
          <p:cNvPr id="7" name="Picture 6" descr="C:\Users\Lidija\Desktop\EKI ziņojums\aic.png">
            <a:extLst>
              <a:ext uri="{FF2B5EF4-FFF2-40B4-BE49-F238E27FC236}">
                <a16:creationId xmlns:a16="http://schemas.microsoft.com/office/drawing/2014/main" id="{6785EA70-1563-4061-A1B6-D0C3E7865C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36" y="178228"/>
            <a:ext cx="1398104" cy="658088"/>
          </a:xfrm>
          <a:prstGeom prst="rect">
            <a:avLst/>
          </a:prstGeom>
          <a:noFill/>
          <a:ln>
            <a:noFill/>
          </a:ln>
        </p:spPr>
      </p:pic>
      <p:sp>
        <p:nvSpPr>
          <p:cNvPr id="8" name="TextBox 7">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76692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07644518"/>
              </p:ext>
            </p:extLst>
          </p:nvPr>
        </p:nvGraphicFramePr>
        <p:xfrm>
          <a:off x="295050" y="402484"/>
          <a:ext cx="11450834" cy="6419699"/>
        </p:xfrm>
        <a:graphic>
          <a:graphicData uri="http://schemas.openxmlformats.org/drawingml/2006/table">
            <a:tbl>
              <a:tblPr firstRow="1" firstCol="1" bandRow="1">
                <a:tableStyleId>{93296810-A885-4BE3-A3E7-6D5BEEA58F35}</a:tableStyleId>
              </a:tblPr>
              <a:tblGrid>
                <a:gridCol w="2003436">
                  <a:extLst>
                    <a:ext uri="{9D8B030D-6E8A-4147-A177-3AD203B41FA5}">
                      <a16:colId xmlns:a16="http://schemas.microsoft.com/office/drawing/2014/main" val="20000"/>
                    </a:ext>
                  </a:extLst>
                </a:gridCol>
                <a:gridCol w="4522859">
                  <a:extLst>
                    <a:ext uri="{9D8B030D-6E8A-4147-A177-3AD203B41FA5}">
                      <a16:colId xmlns:a16="http://schemas.microsoft.com/office/drawing/2014/main" val="192539401"/>
                    </a:ext>
                  </a:extLst>
                </a:gridCol>
                <a:gridCol w="177903">
                  <a:extLst>
                    <a:ext uri="{9D8B030D-6E8A-4147-A177-3AD203B41FA5}">
                      <a16:colId xmlns:a16="http://schemas.microsoft.com/office/drawing/2014/main" val="1468517772"/>
                    </a:ext>
                  </a:extLst>
                </a:gridCol>
                <a:gridCol w="4746636">
                  <a:extLst>
                    <a:ext uri="{9D8B030D-6E8A-4147-A177-3AD203B41FA5}">
                      <a16:colId xmlns:a16="http://schemas.microsoft.com/office/drawing/2014/main" val="20002"/>
                    </a:ext>
                  </a:extLst>
                </a:gridCol>
              </a:tblGrid>
              <a:tr h="203383">
                <a:tc>
                  <a:txBody>
                    <a:bodyPr/>
                    <a:lstStyle/>
                    <a:p>
                      <a:pPr algn="ctr">
                        <a:spcBef>
                          <a:spcPts val="300"/>
                        </a:spcBef>
                        <a:spcAft>
                          <a:spcPts val="300"/>
                        </a:spcAft>
                      </a:pPr>
                      <a:r>
                        <a:rPr lang="en-GB" sz="1400" dirty="0">
                          <a:effectLst/>
                        </a:rPr>
                        <a:t> </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a:txBody>
                    <a:bodyPr/>
                    <a:lstStyle/>
                    <a:p>
                      <a:pPr algn="ctr">
                        <a:spcBef>
                          <a:spcPts val="300"/>
                        </a:spcBef>
                        <a:spcAft>
                          <a:spcPts val="300"/>
                        </a:spcAft>
                      </a:pPr>
                      <a:r>
                        <a:rPr lang="en-GB" sz="1400" dirty="0">
                          <a:effectLst/>
                        </a:rPr>
                        <a:t>Similarities</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gridSpan="2">
                  <a:txBody>
                    <a:bodyPr/>
                    <a:lstStyle/>
                    <a:p>
                      <a:pPr algn="ctr">
                        <a:spcBef>
                          <a:spcPts val="300"/>
                        </a:spcBef>
                        <a:spcAft>
                          <a:spcPts val="300"/>
                        </a:spcAft>
                      </a:pPr>
                      <a:r>
                        <a:rPr lang="en-GB" sz="1400">
                          <a:effectLst/>
                        </a:rPr>
                        <a:t>Differences</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hMerge="1">
                  <a:txBody>
                    <a:bodyPr/>
                    <a:lstStyle/>
                    <a:p>
                      <a:pPr algn="ctr">
                        <a:spcBef>
                          <a:spcPts val="300"/>
                        </a:spcBef>
                        <a:spcAft>
                          <a:spcPts val="300"/>
                        </a:spcAft>
                      </a:pP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extLst>
                  <a:ext uri="{0D108BD9-81ED-4DB2-BD59-A6C34878D82A}">
                    <a16:rowId xmlns:a16="http://schemas.microsoft.com/office/drawing/2014/main" val="10000"/>
                  </a:ext>
                </a:extLst>
              </a:tr>
              <a:tr h="617286">
                <a:tc>
                  <a:txBody>
                    <a:bodyPr/>
                    <a:lstStyle/>
                    <a:p>
                      <a:pPr algn="just">
                        <a:spcBef>
                          <a:spcPts val="200"/>
                        </a:spcBef>
                        <a:spcAft>
                          <a:spcPts val="200"/>
                        </a:spcAft>
                      </a:pPr>
                      <a:r>
                        <a:rPr lang="en-GB" sz="1400" dirty="0">
                          <a:effectLst/>
                        </a:rPr>
                        <a:t>Level of NQF/EQF</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a:txBody>
                    <a:bodyPr/>
                    <a:lstStyle/>
                    <a:p>
                      <a:pPr algn="just">
                        <a:spcBef>
                          <a:spcPts val="0"/>
                        </a:spcBef>
                        <a:spcAft>
                          <a:spcPts val="0"/>
                        </a:spcAft>
                      </a:pPr>
                      <a:r>
                        <a:rPr lang="en-GB" sz="1400" dirty="0">
                          <a:effectLst/>
                        </a:rPr>
                        <a:t>All partner countries – the same level of EQF (level 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gridSpan="2">
                  <a:txBody>
                    <a:bodyPr/>
                    <a:lstStyle/>
                    <a:p>
                      <a:pPr algn="just">
                        <a:spcBef>
                          <a:spcPts val="0"/>
                        </a:spcBef>
                        <a:spcAft>
                          <a:spcPts val="0"/>
                        </a:spcAft>
                      </a:pPr>
                      <a:r>
                        <a:rPr lang="en-GB" sz="1400" dirty="0">
                          <a:effectLst/>
                        </a:rPr>
                        <a:t>ARM, BG, EE, LV – NQF level 6 </a:t>
                      </a:r>
                      <a:endParaRPr lang="en-US" sz="1400" dirty="0">
                        <a:effectLst/>
                      </a:endParaRPr>
                    </a:p>
                    <a:p>
                      <a:pPr algn="just">
                        <a:spcBef>
                          <a:spcPts val="0"/>
                        </a:spcBef>
                        <a:spcAft>
                          <a:spcPts val="0"/>
                        </a:spcAft>
                      </a:pPr>
                      <a:r>
                        <a:rPr lang="en-GB" sz="1400" dirty="0">
                          <a:effectLst/>
                        </a:rPr>
                        <a:t>UK – NQF level 6 in England, Wales and Northern Ireland, NQF levels 9 or 10 in Scotland</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hMerge="1">
                  <a:txBody>
                    <a:bodyPr/>
                    <a:lstStyle/>
                    <a:p>
                      <a:pPr algn="just">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extLst>
                  <a:ext uri="{0D108BD9-81ED-4DB2-BD59-A6C34878D82A}">
                    <a16:rowId xmlns:a16="http://schemas.microsoft.com/office/drawing/2014/main" val="10001"/>
                  </a:ext>
                </a:extLst>
              </a:tr>
              <a:tr h="825773">
                <a:tc>
                  <a:txBody>
                    <a:bodyPr/>
                    <a:lstStyle/>
                    <a:p>
                      <a:pPr algn="just">
                        <a:spcBef>
                          <a:spcPts val="200"/>
                        </a:spcBef>
                        <a:spcAft>
                          <a:spcPts val="200"/>
                        </a:spcAft>
                      </a:pPr>
                      <a:r>
                        <a:rPr lang="en-GB" sz="1400" dirty="0">
                          <a:effectLst/>
                        </a:rPr>
                        <a:t>Access requirements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a:txBody>
                    <a:bodyPr/>
                    <a:lstStyle/>
                    <a:p>
                      <a:pPr algn="just">
                        <a:spcBef>
                          <a:spcPts val="0"/>
                        </a:spcBef>
                        <a:spcAft>
                          <a:spcPts val="0"/>
                        </a:spcAft>
                      </a:pPr>
                      <a:r>
                        <a:rPr lang="en-GB" sz="1400" dirty="0">
                          <a:effectLst/>
                        </a:rPr>
                        <a:t>All partner countries – secondary school qualification with access rights to HE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gridSpan="2">
                  <a:txBody>
                    <a:bodyPr/>
                    <a:lstStyle/>
                    <a:p>
                      <a:pPr algn="just">
                        <a:spcBef>
                          <a:spcPts val="0"/>
                        </a:spcBef>
                        <a:spcAft>
                          <a:spcPts val="0"/>
                        </a:spcAft>
                      </a:pPr>
                      <a:r>
                        <a:rPr lang="en-GB" sz="1400" dirty="0">
                          <a:effectLst/>
                        </a:rPr>
                        <a:t>LV and UK – more detailed requirements, e.g. specific grades or points in certain study subjects </a:t>
                      </a:r>
                      <a:endParaRPr lang="en-US" sz="1400" dirty="0">
                        <a:effectLst/>
                      </a:endParaRPr>
                    </a:p>
                    <a:p>
                      <a:pPr algn="just">
                        <a:spcBef>
                          <a:spcPts val="0"/>
                        </a:spcBef>
                        <a:spcAft>
                          <a:spcPts val="0"/>
                        </a:spcAft>
                      </a:pPr>
                      <a:r>
                        <a:rPr lang="en-GB" sz="1400" dirty="0">
                          <a:effectLst/>
                        </a:rPr>
                        <a:t>UK – IELTS exam score 6.5 overall (minimum 6.0 in all elements) for non-native speakers of English</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hMerge="1">
                  <a:txBody>
                    <a:bodyPr/>
                    <a:lstStyle/>
                    <a:p>
                      <a:pPr algn="just">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extLst>
                  <a:ext uri="{0D108BD9-81ED-4DB2-BD59-A6C34878D82A}">
                    <a16:rowId xmlns:a16="http://schemas.microsoft.com/office/drawing/2014/main" val="10002"/>
                  </a:ext>
                </a:extLst>
              </a:tr>
              <a:tr h="1016914">
                <a:tc>
                  <a:txBody>
                    <a:bodyPr/>
                    <a:lstStyle/>
                    <a:p>
                      <a:pPr algn="just">
                        <a:spcBef>
                          <a:spcPts val="200"/>
                        </a:spcBef>
                        <a:spcAft>
                          <a:spcPts val="200"/>
                        </a:spcAft>
                      </a:pPr>
                      <a:r>
                        <a:rPr lang="en-GB" sz="1400">
                          <a:effectLst/>
                        </a:rPr>
                        <a:t>Admission requirements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a:txBody>
                    <a:bodyPr/>
                    <a:lstStyle/>
                    <a:p>
                      <a:pPr algn="just">
                        <a:spcBef>
                          <a:spcPts val="0"/>
                        </a:spcBef>
                        <a:spcAft>
                          <a:spcPts val="0"/>
                        </a:spcAft>
                      </a:pPr>
                      <a:r>
                        <a:rPr lang="en-GB" sz="1400" dirty="0">
                          <a:effectLst/>
                        </a:rPr>
                        <a:t>ARM, EE and LV – national language exam results </a:t>
                      </a:r>
                      <a:endParaRPr lang="en-US" sz="1400" dirty="0">
                        <a:effectLst/>
                      </a:endParaRPr>
                    </a:p>
                    <a:p>
                      <a:pPr algn="just">
                        <a:spcBef>
                          <a:spcPts val="0"/>
                        </a:spcBef>
                        <a:spcAft>
                          <a:spcPts val="0"/>
                        </a:spcAft>
                      </a:pPr>
                      <a:r>
                        <a:rPr lang="en-GB" sz="1400" dirty="0">
                          <a:effectLst/>
                        </a:rPr>
                        <a:t>ARM, BG, EE and LV – exam in physics or mathematics (UK not specified)</a:t>
                      </a:r>
                      <a:endParaRPr lang="en-US" sz="1400" dirty="0">
                        <a:effectLst/>
                      </a:endParaRPr>
                    </a:p>
                    <a:p>
                      <a:pPr algn="just">
                        <a:spcBef>
                          <a:spcPts val="0"/>
                        </a:spcBef>
                        <a:spcAft>
                          <a:spcPts val="0"/>
                        </a:spcAft>
                      </a:pPr>
                      <a:r>
                        <a:rPr lang="en-GB" sz="1400" dirty="0">
                          <a:effectLst/>
                        </a:rPr>
                        <a:t>ARM, BG, EE and LV – a specific grade in the state exams and average school grades (UK not specified)</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gridSpan="2">
                  <a:txBody>
                    <a:bodyPr/>
                    <a:lstStyle/>
                    <a:p>
                      <a:pPr algn="just">
                        <a:spcBef>
                          <a:spcPts val="0"/>
                        </a:spcBef>
                        <a:spcAft>
                          <a:spcPts val="0"/>
                        </a:spcAft>
                      </a:pPr>
                      <a:r>
                        <a:rPr lang="en-GB" sz="1400">
                          <a:effectLst/>
                        </a:rPr>
                        <a:t>UK – in some cases an interview and an admission test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hMerge="1">
                  <a:txBody>
                    <a:bodyPr/>
                    <a:lstStyle/>
                    <a:p>
                      <a:pPr algn="just">
                        <a:spcBef>
                          <a:spcPts val="0"/>
                        </a:spcBef>
                        <a:spcAft>
                          <a:spcPts val="0"/>
                        </a:spcAft>
                      </a:pP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extLst>
                  <a:ext uri="{0D108BD9-81ED-4DB2-BD59-A6C34878D82A}">
                    <a16:rowId xmlns:a16="http://schemas.microsoft.com/office/drawing/2014/main" val="10003"/>
                  </a:ext>
                </a:extLst>
              </a:tr>
              <a:tr h="406766">
                <a:tc>
                  <a:txBody>
                    <a:bodyPr/>
                    <a:lstStyle/>
                    <a:p>
                      <a:pPr algn="just">
                        <a:spcBef>
                          <a:spcPts val="200"/>
                        </a:spcBef>
                        <a:spcAft>
                          <a:spcPts val="200"/>
                        </a:spcAft>
                      </a:pPr>
                      <a:r>
                        <a:rPr lang="en-GB" sz="1400" dirty="0">
                          <a:effectLst/>
                        </a:rPr>
                        <a:t>Workload (amount of ECTS credits)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a:txBody>
                    <a:bodyPr/>
                    <a:lstStyle/>
                    <a:p>
                      <a:pPr algn="just">
                        <a:spcBef>
                          <a:spcPts val="0"/>
                        </a:spcBef>
                        <a:spcAft>
                          <a:spcPts val="0"/>
                        </a:spcAft>
                      </a:pPr>
                      <a:r>
                        <a:rPr lang="en-GB" sz="1400" dirty="0">
                          <a:effectLst/>
                        </a:rPr>
                        <a:t>ARM, EE, LV, UK – 180 ECTS credits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gridSpan="2">
                  <a:txBody>
                    <a:bodyPr/>
                    <a:lstStyle/>
                    <a:p>
                      <a:pPr algn="just">
                        <a:spcBef>
                          <a:spcPts val="0"/>
                        </a:spcBef>
                        <a:spcAft>
                          <a:spcPts val="0"/>
                        </a:spcAft>
                      </a:pPr>
                      <a:r>
                        <a:rPr lang="en-GB" sz="1400">
                          <a:effectLst/>
                        </a:rPr>
                        <a:t>BG – 240 ECTS credits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hMerge="1">
                  <a:txBody>
                    <a:bodyPr/>
                    <a:lstStyle/>
                    <a:p>
                      <a:pPr algn="just">
                        <a:spcBef>
                          <a:spcPts val="0"/>
                        </a:spcBef>
                        <a:spcAft>
                          <a:spcPts val="0"/>
                        </a:spcAft>
                      </a:pP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extLst>
                  <a:ext uri="{0D108BD9-81ED-4DB2-BD59-A6C34878D82A}">
                    <a16:rowId xmlns:a16="http://schemas.microsoft.com/office/drawing/2014/main" val="10004"/>
                  </a:ext>
                </a:extLst>
              </a:tr>
              <a:tr h="282485">
                <a:tc>
                  <a:txBody>
                    <a:bodyPr/>
                    <a:lstStyle/>
                    <a:p>
                      <a:pPr algn="just">
                        <a:spcBef>
                          <a:spcPts val="200"/>
                        </a:spcBef>
                        <a:spcAft>
                          <a:spcPts val="200"/>
                        </a:spcAft>
                      </a:pPr>
                      <a:r>
                        <a:rPr lang="en-GB" sz="1400">
                          <a:effectLst/>
                        </a:rPr>
                        <a:t>Mode of study</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a:txBody>
                    <a:bodyPr/>
                    <a:lstStyle/>
                    <a:p>
                      <a:pPr algn="just">
                        <a:spcBef>
                          <a:spcPts val="0"/>
                        </a:spcBef>
                        <a:spcAft>
                          <a:spcPts val="0"/>
                        </a:spcAft>
                      </a:pPr>
                      <a:r>
                        <a:rPr lang="en-GB" sz="1400" dirty="0">
                          <a:effectLst/>
                        </a:rPr>
                        <a:t>ARM, LV – only full-time studies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gridSpan="2">
                  <a:txBody>
                    <a:bodyPr/>
                    <a:lstStyle/>
                    <a:p>
                      <a:pPr algn="just">
                        <a:spcBef>
                          <a:spcPts val="0"/>
                        </a:spcBef>
                        <a:spcAft>
                          <a:spcPts val="0"/>
                        </a:spcAft>
                      </a:pPr>
                      <a:r>
                        <a:rPr lang="en-GB" sz="1400">
                          <a:effectLst/>
                        </a:rPr>
                        <a:t>BG, EE and UK – full-time and part-time studies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hMerge="1">
                  <a:txBody>
                    <a:bodyPr/>
                    <a:lstStyle/>
                    <a:p>
                      <a:pPr algn="just">
                        <a:spcBef>
                          <a:spcPts val="0"/>
                        </a:spcBef>
                        <a:spcAft>
                          <a:spcPts val="0"/>
                        </a:spcAft>
                      </a:pP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extLst>
                  <a:ext uri="{0D108BD9-81ED-4DB2-BD59-A6C34878D82A}">
                    <a16:rowId xmlns:a16="http://schemas.microsoft.com/office/drawing/2014/main" val="10005"/>
                  </a:ext>
                </a:extLst>
              </a:tr>
              <a:tr h="393236">
                <a:tc>
                  <a:txBody>
                    <a:bodyPr/>
                    <a:lstStyle/>
                    <a:p>
                      <a:pPr algn="just">
                        <a:spcBef>
                          <a:spcPts val="200"/>
                        </a:spcBef>
                        <a:spcAft>
                          <a:spcPts val="200"/>
                        </a:spcAft>
                      </a:pPr>
                      <a:r>
                        <a:rPr lang="en-GB" sz="1400">
                          <a:effectLst/>
                        </a:rPr>
                        <a:t>Profile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a:txBody>
                    <a:bodyPr/>
                    <a:lstStyle/>
                    <a:p>
                      <a:pPr algn="just">
                        <a:spcBef>
                          <a:spcPts val="0"/>
                        </a:spcBef>
                        <a:spcAft>
                          <a:spcPts val="0"/>
                        </a:spcAft>
                      </a:pPr>
                      <a:r>
                        <a:rPr lang="en-GB" sz="1400" dirty="0">
                          <a:effectLst/>
                        </a:rPr>
                        <a:t>All partner countries – academically oriented profile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gridSpan="2">
                  <a:txBody>
                    <a:bodyPr/>
                    <a:lstStyle/>
                    <a:p>
                      <a:pPr algn="just">
                        <a:spcBef>
                          <a:spcPts val="0"/>
                        </a:spcBef>
                        <a:spcAft>
                          <a:spcPts val="0"/>
                        </a:spcAft>
                      </a:pPr>
                      <a:r>
                        <a:rPr lang="en-GB" sz="1400" dirty="0">
                          <a:effectLst/>
                        </a:rPr>
                        <a:t>ARM and EE – both academically and professionally oriented profile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hMerge="1">
                  <a:txBody>
                    <a:bodyPr/>
                    <a:lstStyle/>
                    <a:p>
                      <a:pPr algn="just">
                        <a:spcBef>
                          <a:spcPts val="0"/>
                        </a:spcBef>
                        <a:spcAft>
                          <a:spcPts val="0"/>
                        </a:spcAft>
                      </a:pP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extLst>
                  <a:ext uri="{0D108BD9-81ED-4DB2-BD59-A6C34878D82A}">
                    <a16:rowId xmlns:a16="http://schemas.microsoft.com/office/drawing/2014/main" val="10006"/>
                  </a:ext>
                </a:extLst>
              </a:tr>
              <a:tr h="393236">
                <a:tc>
                  <a:txBody>
                    <a:bodyPr/>
                    <a:lstStyle/>
                    <a:p>
                      <a:pPr algn="just">
                        <a:spcBef>
                          <a:spcPts val="200"/>
                        </a:spcBef>
                        <a:spcAft>
                          <a:spcPts val="200"/>
                        </a:spcAft>
                      </a:pPr>
                      <a:r>
                        <a:rPr lang="en-GB" sz="1400">
                          <a:effectLst/>
                        </a:rPr>
                        <a:t>Access to further studies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a:txBody>
                    <a:bodyPr/>
                    <a:lstStyle/>
                    <a:p>
                      <a:pPr algn="just">
                        <a:spcBef>
                          <a:spcPts val="0"/>
                        </a:spcBef>
                        <a:spcAft>
                          <a:spcPts val="0"/>
                        </a:spcAft>
                      </a:pPr>
                      <a:r>
                        <a:rPr lang="en-GB" sz="1400" dirty="0">
                          <a:effectLst/>
                        </a:rPr>
                        <a:t>All partner countries – access to the second cycle programmes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gridSpan="2">
                  <a:txBody>
                    <a:bodyPr/>
                    <a:lstStyle/>
                    <a:p>
                      <a:pPr algn="just">
                        <a:spcBef>
                          <a:spcPts val="0"/>
                        </a:spcBef>
                        <a:spcAft>
                          <a:spcPts val="0"/>
                        </a:spcAft>
                      </a:pPr>
                      <a:r>
                        <a:rPr lang="en-GB" sz="1400" dirty="0">
                          <a:effectLst/>
                        </a:rPr>
                        <a:t>UK – access to the third cycle programmes is discretion of HEIs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hMerge="1">
                  <a:txBody>
                    <a:bodyPr/>
                    <a:lstStyle/>
                    <a:p>
                      <a:pPr algn="just">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extLst>
                  <a:ext uri="{0D108BD9-81ED-4DB2-BD59-A6C34878D82A}">
                    <a16:rowId xmlns:a16="http://schemas.microsoft.com/office/drawing/2014/main" val="10007"/>
                  </a:ext>
                </a:extLst>
              </a:tr>
              <a:tr h="406766">
                <a:tc>
                  <a:txBody>
                    <a:bodyPr/>
                    <a:lstStyle/>
                    <a:p>
                      <a:pPr algn="just">
                        <a:spcBef>
                          <a:spcPts val="200"/>
                        </a:spcBef>
                        <a:spcAft>
                          <a:spcPts val="200"/>
                        </a:spcAft>
                      </a:pPr>
                      <a:r>
                        <a:rPr lang="en-GB" sz="1400">
                          <a:effectLst/>
                        </a:rPr>
                        <a:t>Professional rights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a:txBody>
                    <a:bodyPr/>
                    <a:lstStyle/>
                    <a:p>
                      <a:pPr algn="just">
                        <a:spcBef>
                          <a:spcPts val="0"/>
                        </a:spcBef>
                        <a:spcAft>
                          <a:spcPts val="0"/>
                        </a:spcAft>
                      </a:pPr>
                      <a:r>
                        <a:rPr lang="en-GB" sz="1400" dirty="0">
                          <a:effectLst/>
                        </a:rPr>
                        <a:t>ARM, BG, EE and LV – the qualification leads to a non-regulated profession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gridSpan="2">
                  <a:txBody>
                    <a:bodyPr/>
                    <a:lstStyle/>
                    <a:p>
                      <a:pPr algn="just">
                        <a:spcBef>
                          <a:spcPts val="0"/>
                        </a:spcBef>
                        <a:spcAft>
                          <a:spcPts val="0"/>
                        </a:spcAft>
                      </a:pPr>
                      <a:r>
                        <a:rPr lang="en-GB" sz="1400" dirty="0">
                          <a:effectLst/>
                        </a:rPr>
                        <a:t>UK – the qualification leads to a chartered physicist, which is a regulated profession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hMerge="1">
                  <a:txBody>
                    <a:bodyPr/>
                    <a:lstStyle/>
                    <a:p>
                      <a:pPr algn="just">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extLst>
                  <a:ext uri="{0D108BD9-81ED-4DB2-BD59-A6C34878D82A}">
                    <a16:rowId xmlns:a16="http://schemas.microsoft.com/office/drawing/2014/main" val="10008"/>
                  </a:ext>
                </a:extLst>
              </a:tr>
              <a:tr h="610148">
                <a:tc>
                  <a:txBody>
                    <a:bodyPr/>
                    <a:lstStyle/>
                    <a:p>
                      <a:pPr algn="just">
                        <a:spcBef>
                          <a:spcPts val="200"/>
                        </a:spcBef>
                        <a:spcAft>
                          <a:spcPts val="200"/>
                        </a:spcAft>
                      </a:pPr>
                      <a:r>
                        <a:rPr lang="en-GB" sz="1400" dirty="0">
                          <a:effectLst/>
                        </a:rPr>
                        <a:t>Requirements for graduation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a:txBody>
                    <a:bodyPr/>
                    <a:lstStyle/>
                    <a:p>
                      <a:pPr algn="just">
                        <a:spcBef>
                          <a:spcPts val="0"/>
                        </a:spcBef>
                        <a:spcAft>
                          <a:spcPts val="0"/>
                        </a:spcAft>
                      </a:pPr>
                      <a:r>
                        <a:rPr lang="en-GB" sz="1400" dirty="0">
                          <a:effectLst/>
                        </a:rPr>
                        <a:t>ARM, BG, EE and LV – final thesis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gridSpan="2">
                  <a:txBody>
                    <a:bodyPr/>
                    <a:lstStyle/>
                    <a:p>
                      <a:pPr algn="just">
                        <a:spcBef>
                          <a:spcPts val="0"/>
                        </a:spcBef>
                        <a:spcAft>
                          <a:spcPts val="0"/>
                        </a:spcAft>
                      </a:pPr>
                      <a:r>
                        <a:rPr lang="en-GB" sz="1400" dirty="0">
                          <a:effectLst/>
                        </a:rPr>
                        <a:t>ARM, BG, EE and LV – final thesis is worth different amount of ECTS credits </a:t>
                      </a:r>
                      <a:endParaRPr lang="en-US" sz="1400" dirty="0">
                        <a:effectLst/>
                      </a:endParaRPr>
                    </a:p>
                    <a:p>
                      <a:pPr algn="just">
                        <a:spcBef>
                          <a:spcPts val="0"/>
                        </a:spcBef>
                        <a:spcAft>
                          <a:spcPts val="0"/>
                        </a:spcAft>
                      </a:pPr>
                      <a:r>
                        <a:rPr lang="en-GB" sz="1400" dirty="0">
                          <a:effectLst/>
                        </a:rPr>
                        <a:t>UK – every study year different requirements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hMerge="1">
                  <a:txBody>
                    <a:bodyPr/>
                    <a:lstStyle/>
                    <a:p>
                      <a:pPr algn="just">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extLst>
                  <a:ext uri="{0D108BD9-81ED-4DB2-BD59-A6C34878D82A}">
                    <a16:rowId xmlns:a16="http://schemas.microsoft.com/office/drawing/2014/main" val="10009"/>
                  </a:ext>
                </a:extLst>
              </a:tr>
              <a:tr h="203383">
                <a:tc gridSpan="4">
                  <a:txBody>
                    <a:bodyPr/>
                    <a:lstStyle/>
                    <a:p>
                      <a:pPr algn="just">
                        <a:spcBef>
                          <a:spcPts val="0"/>
                        </a:spcBef>
                        <a:spcAft>
                          <a:spcPts val="0"/>
                        </a:spcAft>
                      </a:pPr>
                      <a:r>
                        <a:rPr lang="en-GB" sz="1400" dirty="0">
                          <a:effectLst/>
                        </a:rPr>
                        <a:t>Awarding of qualification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03383">
                <a:tc>
                  <a:txBody>
                    <a:bodyPr/>
                    <a:lstStyle/>
                    <a:p>
                      <a:pPr algn="just">
                        <a:spcBef>
                          <a:spcPts val="200"/>
                        </a:spcBef>
                        <a:spcAft>
                          <a:spcPts val="200"/>
                        </a:spcAft>
                      </a:pPr>
                      <a:r>
                        <a:rPr lang="en-GB" sz="1400">
                          <a:effectLst/>
                        </a:rPr>
                        <a:t>Awarding body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gridSpan="2">
                  <a:txBody>
                    <a:bodyPr/>
                    <a:lstStyle/>
                    <a:p>
                      <a:pPr algn="just">
                        <a:spcBef>
                          <a:spcPts val="0"/>
                        </a:spcBef>
                        <a:spcAft>
                          <a:spcPts val="0"/>
                        </a:spcAft>
                      </a:pPr>
                      <a:r>
                        <a:rPr lang="en-GB" sz="1400" dirty="0">
                          <a:effectLst/>
                        </a:rPr>
                        <a:t>All partner countries – HEI</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hMerge="1">
                  <a:txBody>
                    <a:bodyPr/>
                    <a:lstStyle/>
                    <a:p>
                      <a:endParaRPr lang="en-US"/>
                    </a:p>
                  </a:txBody>
                  <a:tcPr/>
                </a:tc>
                <a:tc>
                  <a:txBody>
                    <a:bodyPr/>
                    <a:lstStyle/>
                    <a:p>
                      <a:pPr algn="just">
                        <a:spcBef>
                          <a:spcPts val="0"/>
                        </a:spcBef>
                        <a:spcAft>
                          <a:spcPts val="0"/>
                        </a:spcAft>
                      </a:pPr>
                      <a:r>
                        <a:rPr lang="en-GB" sz="1400" dirty="0">
                          <a:effectLst/>
                        </a:rPr>
                        <a:t>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extLst>
                  <a:ext uri="{0D108BD9-81ED-4DB2-BD59-A6C34878D82A}">
                    <a16:rowId xmlns:a16="http://schemas.microsoft.com/office/drawing/2014/main" val="10011"/>
                  </a:ext>
                </a:extLst>
              </a:tr>
              <a:tr h="589854">
                <a:tc>
                  <a:txBody>
                    <a:bodyPr/>
                    <a:lstStyle/>
                    <a:p>
                      <a:pPr algn="just">
                        <a:spcBef>
                          <a:spcPts val="200"/>
                        </a:spcBef>
                        <a:spcAft>
                          <a:spcPts val="200"/>
                        </a:spcAft>
                      </a:pPr>
                      <a:r>
                        <a:rPr lang="en-GB" sz="1400" dirty="0">
                          <a:effectLst/>
                        </a:rPr>
                        <a:t>Diploma Supplement is awarded (Yes/No)</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gridSpan="2">
                  <a:txBody>
                    <a:bodyPr/>
                    <a:lstStyle/>
                    <a:p>
                      <a:pPr algn="just">
                        <a:spcBef>
                          <a:spcPts val="0"/>
                        </a:spcBef>
                        <a:spcAft>
                          <a:spcPts val="0"/>
                        </a:spcAft>
                      </a:pPr>
                      <a:r>
                        <a:rPr lang="en-GB" sz="1400" dirty="0">
                          <a:effectLst/>
                        </a:rPr>
                        <a:t>BG, EE, LV and ARM – Y</a:t>
                      </a:r>
                      <a:endParaRPr lang="en-US" sz="1400" dirty="0">
                        <a:effectLst/>
                      </a:endParaRPr>
                    </a:p>
                    <a:p>
                      <a:pPr algn="just">
                        <a:spcBef>
                          <a:spcPts val="0"/>
                        </a:spcBef>
                        <a:spcAft>
                          <a:spcPts val="0"/>
                        </a:spcAft>
                      </a:pPr>
                      <a:r>
                        <a:rPr lang="en-GB" sz="1400" dirty="0">
                          <a:effectLst/>
                        </a:rPr>
                        <a:t>BG, EE, LV and ARM – DS in national language and in English</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tc hMerge="1">
                  <a:txBody>
                    <a:bodyPr/>
                    <a:lstStyle/>
                    <a:p>
                      <a:endParaRPr lang="en-US"/>
                    </a:p>
                  </a:txBody>
                  <a:tcPr/>
                </a:tc>
                <a:tc>
                  <a:txBody>
                    <a:bodyPr/>
                    <a:lstStyle/>
                    <a:p>
                      <a:pPr algn="just">
                        <a:spcBef>
                          <a:spcPts val="0"/>
                        </a:spcBef>
                        <a:spcAft>
                          <a:spcPts val="0"/>
                        </a:spcAft>
                      </a:pPr>
                      <a:r>
                        <a:rPr lang="en-GB" sz="1400" dirty="0">
                          <a:effectLst/>
                        </a:rPr>
                        <a:t>UK – N (some HEIs issue the DS but it is not mandatory)</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80" marR="49480" marT="0" marB="0"/>
                </a:tc>
                <a:extLst>
                  <a:ext uri="{0D108BD9-81ED-4DB2-BD59-A6C34878D82A}">
                    <a16:rowId xmlns:a16="http://schemas.microsoft.com/office/drawing/2014/main" val="10012"/>
                  </a:ext>
                </a:extLst>
              </a:tr>
            </a:tbl>
          </a:graphicData>
        </a:graphic>
      </p:graphicFrame>
      <p:sp>
        <p:nvSpPr>
          <p:cNvPr id="5" name="Title 4"/>
          <p:cNvSpPr>
            <a:spLocks noGrp="1"/>
          </p:cNvSpPr>
          <p:nvPr>
            <p:ph type="title"/>
          </p:nvPr>
        </p:nvSpPr>
        <p:spPr>
          <a:xfrm>
            <a:off x="0" y="0"/>
            <a:ext cx="9863347" cy="446321"/>
          </a:xfrm>
        </p:spPr>
        <p:txBody>
          <a:bodyPr>
            <a:noAutofit/>
          </a:bodyPr>
          <a:lstStyle/>
          <a:p>
            <a:r>
              <a:rPr lang="en-US" sz="2000" b="1" dirty="0">
                <a:solidFill>
                  <a:schemeClr val="accent6">
                    <a:lumMod val="75000"/>
                  </a:schemeClr>
                </a:solidFill>
              </a:rPr>
              <a:t>Comparative analysis of the context information: Bachelor’s degree in Physics</a:t>
            </a:r>
          </a:p>
        </p:txBody>
      </p:sp>
    </p:spTree>
    <p:extLst>
      <p:ext uri="{BB962C8B-B14F-4D97-AF65-F5344CB8AC3E}">
        <p14:creationId xmlns:p14="http://schemas.microsoft.com/office/powerpoint/2010/main" val="4195358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11374966" cy="876300"/>
          </a:xfrm>
        </p:spPr>
        <p:txBody>
          <a:bodyPr>
            <a:normAutofit/>
          </a:bodyPr>
          <a:lstStyle/>
          <a:p>
            <a:r>
              <a:rPr lang="en-US" sz="5400" dirty="0" smtClean="0"/>
              <a:t>Recognition of these qualifications</a:t>
            </a:r>
            <a:endParaRPr lang="en-US" sz="4900" b="1" dirty="0">
              <a:solidFill>
                <a:schemeClr val="accent6">
                  <a:lumMod val="75000"/>
                </a:schemeClr>
              </a:solidFill>
            </a:endParaRPr>
          </a:p>
        </p:txBody>
      </p:sp>
      <p:sp>
        <p:nvSpPr>
          <p:cNvPr id="3" name="Content Placeholder 2"/>
          <p:cNvSpPr>
            <a:spLocks noGrp="1"/>
          </p:cNvSpPr>
          <p:nvPr>
            <p:ph idx="1"/>
          </p:nvPr>
        </p:nvSpPr>
        <p:spPr>
          <a:xfrm>
            <a:off x="254000" y="1828800"/>
            <a:ext cx="11341099" cy="4508500"/>
          </a:xfrm>
        </p:spPr>
        <p:txBody>
          <a:bodyPr>
            <a:noAutofit/>
          </a:bodyPr>
          <a:lstStyle/>
          <a:p>
            <a:pPr>
              <a:lnSpc>
                <a:spcPct val="100000"/>
              </a:lnSpc>
              <a:spcBef>
                <a:spcPts val="1800"/>
              </a:spcBef>
              <a:buClr>
                <a:schemeClr val="accent6">
                  <a:lumMod val="75000"/>
                </a:schemeClr>
              </a:buClr>
              <a:buFont typeface="Arial" panose="020B0604020202020204" pitchFamily="34" charset="0"/>
              <a:buChar char="•"/>
            </a:pPr>
            <a:r>
              <a:rPr lang="lv-LV" dirty="0" smtClean="0"/>
              <a:t> </a:t>
            </a:r>
            <a:r>
              <a:rPr lang="en-US" sz="1800" dirty="0" smtClean="0"/>
              <a:t>Considering</a:t>
            </a:r>
            <a:r>
              <a:rPr lang="lv-LV" sz="1800" dirty="0" smtClean="0"/>
              <a:t> </a:t>
            </a:r>
            <a:r>
              <a:rPr lang="en-US" sz="1800" dirty="0" smtClean="0"/>
              <a:t>the </a:t>
            </a:r>
            <a:r>
              <a:rPr lang="en-US" sz="1800" dirty="0"/>
              <a:t>contextual information and learning </a:t>
            </a:r>
            <a:r>
              <a:rPr lang="en-US" sz="1800" dirty="0" smtClean="0"/>
              <a:t>outcomes</a:t>
            </a:r>
            <a:r>
              <a:rPr lang="lv-LV" sz="1800" dirty="0" smtClean="0"/>
              <a:t>:</a:t>
            </a:r>
          </a:p>
          <a:p>
            <a:pPr lvl="1">
              <a:lnSpc>
                <a:spcPct val="100000"/>
              </a:lnSpc>
              <a:spcBef>
                <a:spcPts val="600"/>
              </a:spcBef>
              <a:buClr>
                <a:schemeClr val="accent6">
                  <a:lumMod val="75000"/>
                </a:schemeClr>
              </a:buClr>
              <a:buFont typeface="Wingdings" panose="05000000000000000000" pitchFamily="2" charset="2"/>
              <a:buChar char="Ø"/>
            </a:pPr>
            <a:r>
              <a:rPr lang="en-GB" b="1" dirty="0" smtClean="0"/>
              <a:t>Bachelor’s </a:t>
            </a:r>
            <a:r>
              <a:rPr lang="en-GB" b="1" dirty="0"/>
              <a:t>degree in Physics </a:t>
            </a:r>
            <a:r>
              <a:rPr lang="en-GB" dirty="0"/>
              <a:t>could be automatically recognised between the partner countries </a:t>
            </a:r>
            <a:r>
              <a:rPr lang="en-GB" dirty="0">
                <a:solidFill>
                  <a:schemeClr val="accent6">
                    <a:lumMod val="50000"/>
                  </a:schemeClr>
                </a:solidFill>
              </a:rPr>
              <a:t>in terms of the qualification level </a:t>
            </a:r>
            <a:r>
              <a:rPr lang="en-GB" dirty="0"/>
              <a:t>(EQF level 6)</a:t>
            </a:r>
            <a:endParaRPr lang="en-US" dirty="0"/>
          </a:p>
          <a:p>
            <a:pPr lvl="1">
              <a:lnSpc>
                <a:spcPct val="100000"/>
              </a:lnSpc>
              <a:spcBef>
                <a:spcPts val="600"/>
              </a:spcBef>
              <a:buClr>
                <a:schemeClr val="accent6">
                  <a:lumMod val="75000"/>
                </a:schemeClr>
              </a:buClr>
              <a:buFont typeface="Wingdings" panose="05000000000000000000" pitchFamily="2" charset="2"/>
              <a:buChar char="Ø"/>
            </a:pPr>
            <a:r>
              <a:rPr lang="en-GB" b="1" dirty="0" smtClean="0"/>
              <a:t>Master’s </a:t>
            </a:r>
            <a:r>
              <a:rPr lang="en-GB" b="1" dirty="0"/>
              <a:t>degree in Psychology </a:t>
            </a:r>
            <a:r>
              <a:rPr lang="en-GB" dirty="0"/>
              <a:t>could be automatically recognised between the partner countries </a:t>
            </a:r>
            <a:r>
              <a:rPr lang="en-GB" dirty="0">
                <a:solidFill>
                  <a:schemeClr val="accent6">
                    <a:lumMod val="50000"/>
                  </a:schemeClr>
                </a:solidFill>
              </a:rPr>
              <a:t>in terms of further access to the doctoral studies</a:t>
            </a:r>
            <a:endParaRPr lang="en-US" dirty="0">
              <a:solidFill>
                <a:schemeClr val="accent6">
                  <a:lumMod val="50000"/>
                </a:schemeClr>
              </a:solidFill>
            </a:endParaRPr>
          </a:p>
          <a:p>
            <a:pPr lvl="1">
              <a:lnSpc>
                <a:spcPct val="100000"/>
              </a:lnSpc>
              <a:spcBef>
                <a:spcPts val="600"/>
              </a:spcBef>
              <a:buClr>
                <a:schemeClr val="accent6">
                  <a:lumMod val="75000"/>
                </a:schemeClr>
              </a:buClr>
              <a:buFont typeface="Wingdings" panose="05000000000000000000" pitchFamily="2" charset="2"/>
              <a:buChar char="Ø"/>
            </a:pPr>
            <a:r>
              <a:rPr lang="en-GB" b="1" dirty="0" smtClean="0"/>
              <a:t>Master’s </a:t>
            </a:r>
            <a:r>
              <a:rPr lang="en-GB" b="1" dirty="0"/>
              <a:t>degree in Business Administration </a:t>
            </a:r>
            <a:r>
              <a:rPr lang="en-GB" dirty="0"/>
              <a:t>could be automatically recognised between the partner countries</a:t>
            </a:r>
            <a:endParaRPr lang="en-US" dirty="0"/>
          </a:p>
          <a:p>
            <a:pPr lvl="0">
              <a:lnSpc>
                <a:spcPct val="100000"/>
              </a:lnSpc>
              <a:spcBef>
                <a:spcPts val="1800"/>
              </a:spcBef>
              <a:buClr>
                <a:schemeClr val="accent6">
                  <a:lumMod val="75000"/>
                </a:schemeClr>
              </a:buClr>
              <a:buFont typeface="Arial" panose="020B0604020202020204" pitchFamily="34" charset="0"/>
              <a:buChar char="•"/>
            </a:pPr>
            <a:r>
              <a:rPr lang="lv-LV" b="1" dirty="0" smtClean="0"/>
              <a:t> </a:t>
            </a:r>
            <a:r>
              <a:rPr lang="en-GB" b="1" dirty="0" smtClean="0"/>
              <a:t>Regarding </a:t>
            </a:r>
            <a:r>
              <a:rPr lang="en-GB" b="1" dirty="0"/>
              <a:t>the contextual </a:t>
            </a:r>
            <a:r>
              <a:rPr lang="en-GB" b="1" dirty="0" smtClean="0"/>
              <a:t>information</a:t>
            </a:r>
            <a:r>
              <a:rPr lang="lv-LV" dirty="0" smtClean="0"/>
              <a:t>,</a:t>
            </a:r>
            <a:r>
              <a:rPr lang="en-GB" dirty="0" smtClean="0"/>
              <a:t> </a:t>
            </a:r>
            <a:r>
              <a:rPr lang="en-GB" dirty="0"/>
              <a:t>all the three </a:t>
            </a:r>
            <a:r>
              <a:rPr lang="en-GB" dirty="0" smtClean="0"/>
              <a:t>qualifications </a:t>
            </a:r>
            <a:r>
              <a:rPr lang="en-GB" dirty="0"/>
              <a:t>could be automatically recognised between all the partner countries</a:t>
            </a:r>
            <a:endParaRPr lang="lv-LV" dirty="0"/>
          </a:p>
          <a:p>
            <a:pPr lvl="0">
              <a:lnSpc>
                <a:spcPct val="100000"/>
              </a:lnSpc>
              <a:spcBef>
                <a:spcPts val="1800"/>
              </a:spcBef>
              <a:buClr>
                <a:schemeClr val="accent6">
                  <a:lumMod val="75000"/>
                </a:schemeClr>
              </a:buClr>
              <a:buFont typeface="Wingdings" panose="05000000000000000000" pitchFamily="2" charset="2"/>
              <a:buChar char="§"/>
            </a:pPr>
            <a:r>
              <a:rPr lang="lv-LV" b="1" dirty="0" smtClean="0">
                <a:solidFill>
                  <a:schemeClr val="accent6">
                    <a:lumMod val="50000"/>
                  </a:schemeClr>
                </a:solidFill>
              </a:rPr>
              <a:t> D</a:t>
            </a:r>
            <a:r>
              <a:rPr lang="en-GB" b="1" dirty="0" err="1" smtClean="0">
                <a:solidFill>
                  <a:schemeClr val="accent6">
                    <a:lumMod val="50000"/>
                  </a:schemeClr>
                </a:solidFill>
              </a:rPr>
              <a:t>ifferences</a:t>
            </a:r>
            <a:r>
              <a:rPr lang="en-GB" b="1" dirty="0" smtClean="0">
                <a:solidFill>
                  <a:schemeClr val="accent6">
                    <a:lumMod val="50000"/>
                  </a:schemeClr>
                </a:solidFill>
              </a:rPr>
              <a:t> </a:t>
            </a:r>
            <a:r>
              <a:rPr lang="en-GB" b="1" dirty="0">
                <a:solidFill>
                  <a:schemeClr val="accent6">
                    <a:lumMod val="50000"/>
                  </a:schemeClr>
                </a:solidFill>
              </a:rPr>
              <a:t>or variations in the learning outcomes </a:t>
            </a:r>
            <a:r>
              <a:rPr lang="en-GB" b="1" dirty="0" smtClean="0">
                <a:solidFill>
                  <a:schemeClr val="accent6">
                    <a:lumMod val="50000"/>
                  </a:schemeClr>
                </a:solidFill>
              </a:rPr>
              <a:t>acceptable </a:t>
            </a:r>
            <a:r>
              <a:rPr lang="en-GB" b="1" dirty="0">
                <a:solidFill>
                  <a:schemeClr val="accent6">
                    <a:lumMod val="50000"/>
                  </a:schemeClr>
                </a:solidFill>
              </a:rPr>
              <a:t>for them not to be a substantial obstacle for automatic recognition should still be explored and determined</a:t>
            </a:r>
            <a:endParaRPr lang="en-US" b="1" dirty="0">
              <a:solidFill>
                <a:schemeClr val="accent6">
                  <a:lumMod val="50000"/>
                </a:schemeClr>
              </a:solidFill>
            </a:endParaRPr>
          </a:p>
          <a:p>
            <a:pPr marL="0" indent="0">
              <a:lnSpc>
                <a:spcPct val="100000"/>
              </a:lnSpc>
              <a:spcBef>
                <a:spcPts val="1800"/>
              </a:spcBef>
              <a:buNone/>
            </a:pPr>
            <a:r>
              <a:rPr lang="en-US" dirty="0">
                <a:hlinkClick r:id="rId2"/>
              </a:rPr>
              <a:t>http://</a:t>
            </a:r>
            <a:r>
              <a:rPr lang="en-US" dirty="0" smtClean="0">
                <a:hlinkClick r:id="rId2"/>
              </a:rPr>
              <a:t>www.aic.lv/portal/en/par-aic/projects/quatrec</a:t>
            </a:r>
            <a:r>
              <a:rPr lang="lv-LV" dirty="0" smtClean="0"/>
              <a:t>  </a:t>
            </a:r>
            <a:endParaRPr lang="lv-LV" dirty="0"/>
          </a:p>
          <a:p>
            <a:pPr marL="0" indent="0">
              <a:lnSpc>
                <a:spcPct val="100000"/>
              </a:lnSpc>
              <a:spcBef>
                <a:spcPts val="1800"/>
              </a:spcBef>
              <a:buNone/>
            </a:pPr>
            <a:endParaRPr lang="en-US" sz="2400" b="1" dirty="0"/>
          </a:p>
          <a:p>
            <a:pPr>
              <a:lnSpc>
                <a:spcPct val="100000"/>
              </a:lnSpc>
              <a:spcBef>
                <a:spcPts val="1800"/>
              </a:spcBef>
            </a:pPr>
            <a:endParaRPr lang="en-US" sz="2400" dirty="0"/>
          </a:p>
        </p:txBody>
      </p:sp>
      <p:sp>
        <p:nvSpPr>
          <p:cNvPr id="4" name="TextBox 3">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1231971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Benelux and Baltic Agreement</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6217920" y="2094807"/>
            <a:ext cx="4937760" cy="3774288"/>
          </a:xfrm>
        </p:spPr>
        <p:txBody>
          <a:bodyPr/>
          <a:lstStyle/>
          <a:p>
            <a:r>
              <a:rPr lang="en-US" b="1" dirty="0" smtClean="0"/>
              <a:t>Treaty</a:t>
            </a:r>
            <a:r>
              <a:rPr lang="lv-LV" b="1" dirty="0" smtClean="0"/>
              <a:t> </a:t>
            </a:r>
            <a:r>
              <a:rPr lang="en-US" b="1" dirty="0" smtClean="0"/>
              <a:t>of</a:t>
            </a:r>
            <a:r>
              <a:rPr lang="lv-LV" b="1" dirty="0" smtClean="0"/>
              <a:t> </a:t>
            </a:r>
            <a:r>
              <a:rPr lang="en-US" b="1" dirty="0" smtClean="0"/>
              <a:t>Automatic</a:t>
            </a:r>
            <a:r>
              <a:rPr lang="lv-LV" b="1" dirty="0" smtClean="0"/>
              <a:t> </a:t>
            </a:r>
            <a:r>
              <a:rPr lang="en-US" b="1" dirty="0" smtClean="0"/>
              <a:t>Recognition</a:t>
            </a:r>
            <a:r>
              <a:rPr lang="lv-LV" b="1" dirty="0" smtClean="0"/>
              <a:t> </a:t>
            </a:r>
            <a:r>
              <a:rPr lang="en-US" b="1" dirty="0" smtClean="0"/>
              <a:t>For</a:t>
            </a:r>
            <a:r>
              <a:rPr lang="lv-LV" b="1" dirty="0" smtClean="0"/>
              <a:t> </a:t>
            </a:r>
            <a:r>
              <a:rPr lang="en-US" b="1" dirty="0" smtClean="0"/>
              <a:t>Higher</a:t>
            </a:r>
            <a:r>
              <a:rPr lang="lv-LV" b="1" dirty="0" smtClean="0"/>
              <a:t> </a:t>
            </a:r>
            <a:r>
              <a:rPr lang="en-US" b="1" dirty="0" smtClean="0"/>
              <a:t>Education</a:t>
            </a:r>
          </a:p>
          <a:p>
            <a:pPr>
              <a:buFont typeface="Arial" panose="020B0604020202020204" pitchFamily="34" charset="0"/>
              <a:buChar char="•"/>
            </a:pPr>
            <a:r>
              <a:rPr lang="lv-LV" dirty="0" smtClean="0"/>
              <a:t> </a:t>
            </a:r>
            <a:r>
              <a:rPr lang="en-US" dirty="0" smtClean="0"/>
              <a:t>Estonia</a:t>
            </a:r>
          </a:p>
          <a:p>
            <a:pPr>
              <a:buFont typeface="Arial" panose="020B0604020202020204" pitchFamily="34" charset="0"/>
              <a:buChar char="•"/>
            </a:pPr>
            <a:r>
              <a:rPr lang="lv-LV" dirty="0" smtClean="0"/>
              <a:t> Latvia</a:t>
            </a:r>
            <a:endParaRPr lang="lv-LV" dirty="0"/>
          </a:p>
          <a:p>
            <a:pPr>
              <a:buFont typeface="Arial" panose="020B0604020202020204" pitchFamily="34" charset="0"/>
              <a:buChar char="•"/>
            </a:pPr>
            <a:r>
              <a:rPr lang="lv-LV" dirty="0" smtClean="0"/>
              <a:t> </a:t>
            </a:r>
            <a:r>
              <a:rPr lang="en-US" dirty="0" smtClean="0"/>
              <a:t>Lithuania</a:t>
            </a:r>
          </a:p>
          <a:p>
            <a:pPr>
              <a:buFont typeface="Arial" panose="020B0604020202020204" pitchFamily="34" charset="0"/>
              <a:buChar char="•"/>
            </a:pPr>
            <a:r>
              <a:rPr lang="lv-LV" dirty="0" smtClean="0"/>
              <a:t> </a:t>
            </a:r>
            <a:r>
              <a:rPr lang="en-US" dirty="0" smtClean="0"/>
              <a:t>The Netherlands</a:t>
            </a:r>
          </a:p>
          <a:p>
            <a:pPr>
              <a:buFont typeface="Arial" panose="020B0604020202020204" pitchFamily="34" charset="0"/>
              <a:buChar char="•"/>
            </a:pPr>
            <a:r>
              <a:rPr lang="lv-LV" dirty="0" smtClean="0"/>
              <a:t> </a:t>
            </a:r>
            <a:r>
              <a:rPr lang="en-US" dirty="0" smtClean="0"/>
              <a:t>Belgium</a:t>
            </a:r>
          </a:p>
          <a:p>
            <a:pPr>
              <a:buFont typeface="Arial" panose="020B0604020202020204" pitchFamily="34" charset="0"/>
              <a:buChar char="•"/>
            </a:pPr>
            <a:r>
              <a:rPr lang="lv-LV" dirty="0" smtClean="0"/>
              <a:t> </a:t>
            </a:r>
            <a:r>
              <a:rPr lang="en-US" dirty="0" smtClean="0"/>
              <a:t>Luxembourg</a:t>
            </a:r>
          </a:p>
          <a:p>
            <a:endParaRPr lang="en-US" dirty="0"/>
          </a:p>
        </p:txBody>
      </p:sp>
      <p:sp>
        <p:nvSpPr>
          <p:cNvPr id="5" name="Rounded Rectangle 4"/>
          <p:cNvSpPr/>
          <p:nvPr/>
        </p:nvSpPr>
        <p:spPr>
          <a:xfrm>
            <a:off x="1238595" y="2152996"/>
            <a:ext cx="4156364" cy="32336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1496289" y="2924831"/>
            <a:ext cx="4139737" cy="212365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lumMod val="95000"/>
                  </a:schemeClr>
                </a:solidFill>
              </a:rPr>
              <a:t>Refer to Higher Education qualifications</a:t>
            </a:r>
            <a:endParaRPr lang="lv-LV" sz="2400" dirty="0" smtClean="0">
              <a:solidFill>
                <a:schemeClr val="bg1">
                  <a:lumMod val="95000"/>
                </a:schemeClr>
              </a:solidFill>
            </a:endParaRPr>
          </a:p>
          <a:p>
            <a:pPr marL="285750" indent="-285750">
              <a:buFont typeface="Arial" panose="020B0604020202020204" pitchFamily="34" charset="0"/>
              <a:buChar char="•"/>
            </a:pPr>
            <a:r>
              <a:rPr lang="en-US" sz="2400" dirty="0" smtClean="0">
                <a:solidFill>
                  <a:schemeClr val="bg1">
                    <a:lumMod val="95000"/>
                  </a:schemeClr>
                </a:solidFill>
              </a:rPr>
              <a:t>Referenced</a:t>
            </a:r>
            <a:r>
              <a:rPr lang="lv-LV" sz="2400" dirty="0" smtClean="0">
                <a:solidFill>
                  <a:schemeClr val="bg1">
                    <a:lumMod val="95000"/>
                  </a:schemeClr>
                </a:solidFill>
              </a:rPr>
              <a:t> to EQF</a:t>
            </a:r>
          </a:p>
          <a:p>
            <a:pPr marL="285750" indent="-285750">
              <a:buFont typeface="Arial" panose="020B0604020202020204" pitchFamily="34" charset="0"/>
              <a:buChar char="•"/>
            </a:pPr>
            <a:r>
              <a:rPr lang="en-US" sz="2400" dirty="0" smtClean="0">
                <a:solidFill>
                  <a:schemeClr val="bg1">
                    <a:lumMod val="95000"/>
                  </a:schemeClr>
                </a:solidFill>
              </a:rPr>
              <a:t>Quality Assessment</a:t>
            </a:r>
          </a:p>
          <a:p>
            <a:endParaRPr lang="en-US" dirty="0" smtClean="0"/>
          </a:p>
          <a:p>
            <a:endParaRPr lang="en-US" dirty="0"/>
          </a:p>
        </p:txBody>
      </p:sp>
      <p:pic>
        <p:nvPicPr>
          <p:cNvPr id="7" name="Picture 6" descr="C:\Users\Lidija\Desktop\EKI ziņojums\aic.png">
            <a:extLst>
              <a:ext uri="{FF2B5EF4-FFF2-40B4-BE49-F238E27FC236}">
                <a16:creationId xmlns:a16="http://schemas.microsoft.com/office/drawing/2014/main" id="{6785EA70-1563-4061-A1B6-D0C3E7865C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03" y="225899"/>
            <a:ext cx="1711845" cy="745062"/>
          </a:xfrm>
          <a:prstGeom prst="rect">
            <a:avLst/>
          </a:prstGeom>
          <a:noFill/>
          <a:ln>
            <a:noFill/>
          </a:ln>
        </p:spPr>
      </p:pic>
      <p:sp>
        <p:nvSpPr>
          <p:cNvPr id="8" name="TextBox 7">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2102769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D2FE746-7CEB-479D-A090-59FC0A995EE3}"/>
              </a:ext>
            </a:extLst>
          </p:cNvPr>
          <p:cNvSpPr>
            <a:spLocks noGrp="1"/>
          </p:cNvSpPr>
          <p:nvPr>
            <p:ph idx="1"/>
          </p:nvPr>
        </p:nvSpPr>
        <p:spPr>
          <a:xfrm>
            <a:off x="2267461" y="3173272"/>
            <a:ext cx="8915400" cy="2161563"/>
          </a:xfrm>
        </p:spPr>
        <p:txBody>
          <a:bodyPr/>
          <a:lstStyle/>
          <a:p>
            <a:pPr marL="0" indent="0">
              <a:buNone/>
            </a:pPr>
            <a:r>
              <a:rPr lang="en-US" sz="2000" dirty="0"/>
              <a:t>Address</a:t>
            </a:r>
            <a:r>
              <a:rPr lang="lv-LV" sz="2000" dirty="0"/>
              <a:t>: Dzirnavu </a:t>
            </a:r>
            <a:r>
              <a:rPr lang="en-US" sz="2000" dirty="0"/>
              <a:t>Street</a:t>
            </a:r>
            <a:r>
              <a:rPr lang="lv-LV" sz="2000" dirty="0"/>
              <a:t> 16 (3</a:t>
            </a:r>
            <a:r>
              <a:rPr lang="en-US" sz="2000" baseline="30000" dirty="0" err="1"/>
              <a:t>rd</a:t>
            </a:r>
            <a:r>
              <a:rPr lang="en-US" sz="2000" dirty="0"/>
              <a:t> floor</a:t>
            </a:r>
            <a:r>
              <a:rPr lang="lv-LV" sz="2000" dirty="0"/>
              <a:t>), R</a:t>
            </a:r>
            <a:r>
              <a:rPr lang="en-US" dirty="0" err="1"/>
              <a:t>i</a:t>
            </a:r>
            <a:r>
              <a:rPr lang="lv-LV" sz="2000" dirty="0" err="1"/>
              <a:t>ga</a:t>
            </a:r>
            <a:r>
              <a:rPr lang="en-US" sz="2000" dirty="0"/>
              <a:t>, LV-1010</a:t>
            </a:r>
            <a:endParaRPr lang="lv-LV" sz="2000" dirty="0"/>
          </a:p>
          <a:p>
            <a:pPr marL="0" indent="0">
              <a:buNone/>
            </a:pPr>
            <a:r>
              <a:rPr lang="en-US" sz="2000" dirty="0"/>
              <a:t>Phone</a:t>
            </a:r>
            <a:r>
              <a:rPr lang="lv-LV" sz="2000" dirty="0"/>
              <a:t>.:  (+371) 67 225 155</a:t>
            </a:r>
          </a:p>
          <a:p>
            <a:pPr marL="0" indent="0">
              <a:buNone/>
            </a:pPr>
            <a:r>
              <a:rPr lang="en-US" sz="2000" dirty="0"/>
              <a:t>E-mail</a:t>
            </a:r>
            <a:r>
              <a:rPr lang="lv-LV" sz="2000" dirty="0"/>
              <a:t>: </a:t>
            </a:r>
            <a:r>
              <a:rPr lang="lv-LV" sz="2000" dirty="0">
                <a:hlinkClick r:id="rId2"/>
              </a:rPr>
              <a:t>aic@aic.lv</a:t>
            </a:r>
            <a:endParaRPr lang="lv-LV" sz="2000" dirty="0"/>
          </a:p>
          <a:p>
            <a:pPr marL="0" indent="0">
              <a:buNone/>
            </a:pPr>
            <a:r>
              <a:rPr lang="en-US" dirty="0"/>
              <a:t>Website</a:t>
            </a:r>
            <a:r>
              <a:rPr lang="lv-LV" dirty="0"/>
              <a:t>: </a:t>
            </a:r>
            <a:r>
              <a:rPr lang="lv-LV" sz="2000" dirty="0">
                <a:hlinkClick r:id="rId3"/>
              </a:rPr>
              <a:t>www.aic.lv</a:t>
            </a:r>
            <a:endParaRPr lang="lv-LV" sz="2000" dirty="0"/>
          </a:p>
          <a:p>
            <a:pPr marL="0" indent="0">
              <a:buNone/>
            </a:pPr>
            <a:endParaRPr lang="lv-LV" dirty="0"/>
          </a:p>
          <a:p>
            <a:pPr marL="0" indent="0">
              <a:buNone/>
            </a:pPr>
            <a:endParaRPr lang="en-GB" dirty="0"/>
          </a:p>
        </p:txBody>
      </p:sp>
      <p:sp>
        <p:nvSpPr>
          <p:cNvPr id="8" name="Title 1">
            <a:extLst>
              <a:ext uri="{FF2B5EF4-FFF2-40B4-BE49-F238E27FC236}">
                <a16:creationId xmlns:a16="http://schemas.microsoft.com/office/drawing/2014/main" id="{285918FC-3196-4D5D-AD93-2B586BF1DF18}"/>
              </a:ext>
            </a:extLst>
          </p:cNvPr>
          <p:cNvSpPr txBox="1">
            <a:spLocks/>
          </p:cNvSpPr>
          <p:nvPr/>
        </p:nvSpPr>
        <p:spPr>
          <a:xfrm>
            <a:off x="2509375" y="2148110"/>
            <a:ext cx="5848945" cy="87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Academic Information Centre</a:t>
            </a:r>
            <a:endParaRPr lang="en-GB" dirty="0"/>
          </a:p>
        </p:txBody>
      </p:sp>
      <p:pic>
        <p:nvPicPr>
          <p:cNvPr id="9" name="Picture 8" descr="AIC_logo">
            <a:extLst>
              <a:ext uri="{FF2B5EF4-FFF2-40B4-BE49-F238E27FC236}">
                <a16:creationId xmlns:a16="http://schemas.microsoft.com/office/drawing/2014/main" id="{202D314A-148B-451C-9B78-0B2EAA8F1E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6248" y="778164"/>
            <a:ext cx="2095200" cy="87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132265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8117-4114-4B13-A9B9-F7FC7AF2CC4F}"/>
              </a:ext>
            </a:extLst>
          </p:cNvPr>
          <p:cNvSpPr>
            <a:spLocks noGrp="1"/>
          </p:cNvSpPr>
          <p:nvPr>
            <p:ph type="title"/>
          </p:nvPr>
        </p:nvSpPr>
        <p:spPr/>
        <p:txBody>
          <a:bodyPr>
            <a:normAutofit/>
          </a:bodyPr>
          <a:lstStyle/>
          <a:p>
            <a:pPr algn="ctr"/>
            <a:r>
              <a:rPr lang="en-US" dirty="0"/>
              <a:t>Academic Information Centre</a:t>
            </a:r>
            <a:br>
              <a:rPr lang="en-US" dirty="0"/>
            </a:br>
            <a:r>
              <a:rPr lang="en-US" sz="2000" dirty="0"/>
              <a:t>founded in 1994, implements activities delegated by the Ministry of Education and Science</a:t>
            </a:r>
            <a:endParaRPr lang="en-US" dirty="0"/>
          </a:p>
        </p:txBody>
      </p:sp>
      <p:pic>
        <p:nvPicPr>
          <p:cNvPr id="4" name="Picture 3" descr="C:\Users\Lidija\Desktop\EKI ziņojums\aic.png">
            <a:extLst>
              <a:ext uri="{FF2B5EF4-FFF2-40B4-BE49-F238E27FC236}">
                <a16:creationId xmlns:a16="http://schemas.microsoft.com/office/drawing/2014/main" id="{221B4001-7E82-45B2-B65A-F3253FC075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03" y="225899"/>
            <a:ext cx="1711845" cy="745062"/>
          </a:xfrm>
          <a:prstGeom prst="rect">
            <a:avLst/>
          </a:prstGeom>
          <a:noFill/>
          <a:ln>
            <a:noFill/>
          </a:ln>
        </p:spPr>
      </p:pic>
      <p:sp>
        <p:nvSpPr>
          <p:cNvPr id="5" name="Rectangle: Rounded Corners 8">
            <a:extLst>
              <a:ext uri="{FF2B5EF4-FFF2-40B4-BE49-F238E27FC236}">
                <a16:creationId xmlns:a16="http://schemas.microsoft.com/office/drawing/2014/main" id="{B9D71CD6-774A-49DF-9CDC-83E88A70A112}"/>
              </a:ext>
            </a:extLst>
          </p:cNvPr>
          <p:cNvSpPr txBox="1">
            <a:spLocks/>
          </p:cNvSpPr>
          <p:nvPr/>
        </p:nvSpPr>
        <p:spPr>
          <a:xfrm>
            <a:off x="479995" y="2831309"/>
            <a:ext cx="2942706" cy="173736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0">
            <a:scrgbClr r="0" g="0" b="0"/>
          </a:lnRef>
          <a:fillRef idx="0">
            <a:scrgbClr r="0" g="0" b="0"/>
          </a:fillRef>
          <a:effectRef idx="0">
            <a:scrgbClr r="0" g="0" b="0"/>
          </a:effectRef>
          <a:fontRef idx="minor">
            <a:schemeClr val="lt1"/>
          </a:fontRef>
        </p:style>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r>
              <a:rPr lang="en-US" dirty="0"/>
              <a:t>Department of Diploma recognition</a:t>
            </a:r>
            <a:r>
              <a:rPr lang="lv-LV" dirty="0"/>
              <a:t> –</a:t>
            </a:r>
            <a:endParaRPr lang="en-GB" dirty="0"/>
          </a:p>
          <a:p>
            <a:pPr algn="ctr"/>
            <a:r>
              <a:rPr lang="en-GB" dirty="0"/>
              <a:t>Latvian ENIC/NARIC</a:t>
            </a:r>
          </a:p>
          <a:p>
            <a:pPr algn="ctr"/>
            <a:r>
              <a:rPr lang="en-GB" dirty="0"/>
              <a:t>since 1995</a:t>
            </a:r>
          </a:p>
        </p:txBody>
      </p:sp>
      <p:sp>
        <p:nvSpPr>
          <p:cNvPr id="6" name="Rectangle: Rounded Corners 10">
            <a:extLst>
              <a:ext uri="{FF2B5EF4-FFF2-40B4-BE49-F238E27FC236}">
                <a16:creationId xmlns:a16="http://schemas.microsoft.com/office/drawing/2014/main" id="{40E6AA4D-F895-42BC-B3BD-B51EB0B2F33D}"/>
              </a:ext>
            </a:extLst>
          </p:cNvPr>
          <p:cNvSpPr>
            <a:spLocks noGrp="1"/>
          </p:cNvSpPr>
          <p:nvPr>
            <p:ph idx="1"/>
          </p:nvPr>
        </p:nvSpPr>
        <p:spPr>
          <a:xfrm>
            <a:off x="4284189" y="2840537"/>
            <a:ext cx="3569461" cy="173736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Quality Agency for Higher Education</a:t>
            </a:r>
          </a:p>
          <a:p>
            <a:pPr algn="ctr"/>
            <a:r>
              <a:rPr lang="en-US" dirty="0"/>
              <a:t>since 2015</a:t>
            </a:r>
            <a:endParaRPr lang="en-GB" dirty="0"/>
          </a:p>
        </p:txBody>
      </p:sp>
      <p:sp>
        <p:nvSpPr>
          <p:cNvPr id="7" name="Rectangle: Rounded Corners 11">
            <a:extLst>
              <a:ext uri="{FF2B5EF4-FFF2-40B4-BE49-F238E27FC236}">
                <a16:creationId xmlns:a16="http://schemas.microsoft.com/office/drawing/2014/main" id="{4A09D63E-0215-4934-8035-FBA4AFB723C5}"/>
              </a:ext>
            </a:extLst>
          </p:cNvPr>
          <p:cNvSpPr/>
          <p:nvPr/>
        </p:nvSpPr>
        <p:spPr>
          <a:xfrm>
            <a:off x="8589292" y="2831309"/>
            <a:ext cx="3171039" cy="172813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Projects Department</a:t>
            </a:r>
            <a:endParaRPr lang="en-GB" dirty="0"/>
          </a:p>
        </p:txBody>
      </p:sp>
      <p:sp>
        <p:nvSpPr>
          <p:cNvPr id="8" name="Arrow: Down 7">
            <a:extLst>
              <a:ext uri="{FF2B5EF4-FFF2-40B4-BE49-F238E27FC236}">
                <a16:creationId xmlns:a16="http://schemas.microsoft.com/office/drawing/2014/main" id="{5189CAA4-8C82-4090-9CAC-8EB7B63DD07E}"/>
              </a:ext>
            </a:extLst>
          </p:cNvPr>
          <p:cNvSpPr/>
          <p:nvPr/>
        </p:nvSpPr>
        <p:spPr>
          <a:xfrm>
            <a:off x="1597843" y="1960776"/>
            <a:ext cx="593889" cy="7447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779241D0-ACAC-4B26-855A-014754EA23F4}"/>
              </a:ext>
            </a:extLst>
          </p:cNvPr>
          <p:cNvSpPr/>
          <p:nvPr/>
        </p:nvSpPr>
        <p:spPr>
          <a:xfrm>
            <a:off x="5799055" y="1973956"/>
            <a:ext cx="593889" cy="7447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20E5A548-1C21-4AD5-9BD8-5D2FF7DC88AA}"/>
              </a:ext>
            </a:extLst>
          </p:cNvPr>
          <p:cNvSpPr/>
          <p:nvPr/>
        </p:nvSpPr>
        <p:spPr>
          <a:xfrm>
            <a:off x="9877868" y="1960776"/>
            <a:ext cx="593889" cy="7447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106D592-3D12-491A-9D13-DC8B383EE8F1}"/>
              </a:ext>
            </a:extLst>
          </p:cNvPr>
          <p:cNvPicPr>
            <a:picLocks noChangeAspect="1"/>
          </p:cNvPicPr>
          <p:nvPr/>
        </p:nvPicPr>
        <p:blipFill>
          <a:blip r:embed="rId3"/>
          <a:stretch>
            <a:fillRect/>
          </a:stretch>
        </p:blipFill>
        <p:spPr>
          <a:xfrm>
            <a:off x="8770402" y="4722168"/>
            <a:ext cx="1711846" cy="337606"/>
          </a:xfrm>
          <a:prstGeom prst="rect">
            <a:avLst/>
          </a:prstGeom>
        </p:spPr>
      </p:pic>
      <p:pic>
        <p:nvPicPr>
          <p:cNvPr id="17" name="Picture 16">
            <a:extLst>
              <a:ext uri="{FF2B5EF4-FFF2-40B4-BE49-F238E27FC236}">
                <a16:creationId xmlns:a16="http://schemas.microsoft.com/office/drawing/2014/main" id="{3FFFD213-1E3E-4934-9C4C-DE585634E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460" y="4984323"/>
            <a:ext cx="2075147" cy="8141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8159" y="5213718"/>
            <a:ext cx="1589623" cy="534724"/>
          </a:xfrm>
          <a:prstGeom prst="rect">
            <a:avLst/>
          </a:prstGeom>
        </p:spPr>
      </p:pic>
      <p:pic>
        <p:nvPicPr>
          <p:cNvPr id="9" name="Picture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70402" y="5748442"/>
            <a:ext cx="1390117" cy="531249"/>
          </a:xfrm>
          <a:prstGeom prst="rect">
            <a:avLst/>
          </a:prstGeom>
        </p:spPr>
      </p:pic>
      <p:pic>
        <p:nvPicPr>
          <p:cNvPr id="10" name="Picture 9"/>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81343" y="4964108"/>
            <a:ext cx="1668344" cy="834407"/>
          </a:xfrm>
          <a:prstGeom prst="rect">
            <a:avLst/>
          </a:prstGeom>
        </p:spPr>
      </p:pic>
      <p:sp>
        <p:nvSpPr>
          <p:cNvPr id="19" name="TextBox 18">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192414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5838-3490-4907-9BDB-85E9158A2AC3}"/>
              </a:ext>
            </a:extLst>
          </p:cNvPr>
          <p:cNvSpPr>
            <a:spLocks noGrp="1"/>
          </p:cNvSpPr>
          <p:nvPr>
            <p:ph type="title"/>
          </p:nvPr>
        </p:nvSpPr>
        <p:spPr/>
        <p:txBody>
          <a:bodyPr/>
          <a:lstStyle/>
          <a:p>
            <a:pPr algn="ctr"/>
            <a:r>
              <a:rPr lang="en-US" dirty="0"/>
              <a:t>Department of Diploma Recognition</a:t>
            </a:r>
          </a:p>
        </p:txBody>
      </p:sp>
      <p:sp>
        <p:nvSpPr>
          <p:cNvPr id="3" name="Content Placeholder 2">
            <a:extLst>
              <a:ext uri="{FF2B5EF4-FFF2-40B4-BE49-F238E27FC236}">
                <a16:creationId xmlns:a16="http://schemas.microsoft.com/office/drawing/2014/main" id="{92C58CFC-426A-4A0F-8A5C-8AF62BF383D7}"/>
              </a:ext>
            </a:extLst>
          </p:cNvPr>
          <p:cNvSpPr>
            <a:spLocks noGrp="1"/>
          </p:cNvSpPr>
          <p:nvPr>
            <p:ph idx="1"/>
          </p:nvPr>
        </p:nvSpPr>
        <p:spPr/>
        <p:txBody>
          <a:bodyPr>
            <a:normAutofit lnSpcReduction="10000"/>
          </a:bodyPr>
          <a:lstStyle/>
          <a:p>
            <a:pPr marL="0" indent="0" algn="just">
              <a:buNone/>
            </a:pPr>
            <a:r>
              <a:rPr lang="en-US" dirty="0"/>
              <a:t>Since</a:t>
            </a:r>
            <a:r>
              <a:rPr lang="lv-LV" dirty="0"/>
              <a:t> 1995 AIC</a:t>
            </a:r>
            <a:r>
              <a:rPr lang="en-US" dirty="0"/>
              <a:t> is a member of</a:t>
            </a:r>
            <a:r>
              <a:rPr lang="lv-LV" dirty="0"/>
              <a:t> ENIC/NARIC </a:t>
            </a:r>
            <a:r>
              <a:rPr lang="en-US" dirty="0"/>
              <a:t>network</a:t>
            </a:r>
            <a:r>
              <a:rPr lang="lv-LV" dirty="0"/>
              <a:t> (</a:t>
            </a:r>
            <a:r>
              <a:rPr lang="lv-LV" dirty="0">
                <a:hlinkClick r:id="rId2"/>
              </a:rPr>
              <a:t>www.enic-naric.net</a:t>
            </a:r>
            <a:r>
              <a:rPr lang="lv-LV" dirty="0"/>
              <a:t>)</a:t>
            </a:r>
          </a:p>
          <a:p>
            <a:pPr algn="just">
              <a:buFont typeface="Arial" panose="020B0604020202020204" pitchFamily="34" charset="0"/>
              <a:buChar char="•"/>
            </a:pPr>
            <a:r>
              <a:rPr lang="en-US" dirty="0"/>
              <a:t> </a:t>
            </a:r>
            <a:r>
              <a:rPr lang="en-US" b="1" dirty="0"/>
              <a:t>Recognition of Foreign Diplomas:</a:t>
            </a:r>
          </a:p>
          <a:p>
            <a:pPr marL="0" indent="0" algn="just">
              <a:buNone/>
            </a:pPr>
            <a:r>
              <a:rPr lang="en-US" dirty="0"/>
              <a:t>     - </a:t>
            </a:r>
            <a:r>
              <a:rPr lang="en-US" b="1" dirty="0"/>
              <a:t>Academic</a:t>
            </a:r>
            <a:r>
              <a:rPr lang="en-US" dirty="0"/>
              <a:t> </a:t>
            </a:r>
            <a:r>
              <a:rPr lang="en-US" b="1" dirty="0"/>
              <a:t>recognition</a:t>
            </a:r>
            <a:r>
              <a:rPr lang="en-US" dirty="0"/>
              <a:t> of foreign qualifications - to continue education or work in non-regulated </a:t>
            </a:r>
            <a:r>
              <a:rPr lang="en-US" dirty="0" smtClean="0"/>
              <a:t>professions</a:t>
            </a:r>
            <a:endParaRPr lang="lv-LV" dirty="0" smtClean="0"/>
          </a:p>
          <a:p>
            <a:pPr lvl="1" algn="just">
              <a:buFont typeface="Wingdings" panose="05000000000000000000" pitchFamily="2" charset="2"/>
              <a:buChar char="§"/>
            </a:pPr>
            <a:r>
              <a:rPr lang="lv-LV" dirty="0" smtClean="0"/>
              <a:t>AIC </a:t>
            </a:r>
            <a:r>
              <a:rPr lang="en-US" dirty="0" smtClean="0"/>
              <a:t>evaluation statement</a:t>
            </a:r>
          </a:p>
          <a:p>
            <a:pPr lvl="1" algn="just">
              <a:buFont typeface="Wingdings" panose="05000000000000000000" pitchFamily="2" charset="2"/>
              <a:buChar char="§"/>
            </a:pPr>
            <a:r>
              <a:rPr lang="en-US" dirty="0" smtClean="0"/>
              <a:t>HEIs</a:t>
            </a:r>
            <a:r>
              <a:rPr lang="lv-LV" dirty="0" smtClean="0"/>
              <a:t> </a:t>
            </a:r>
            <a:r>
              <a:rPr lang="en-US" dirty="0" smtClean="0"/>
              <a:t>make</a:t>
            </a:r>
            <a:r>
              <a:rPr lang="lv-LV" dirty="0" smtClean="0"/>
              <a:t> a </a:t>
            </a:r>
            <a:r>
              <a:rPr lang="en-US" dirty="0" smtClean="0"/>
              <a:t>decision</a:t>
            </a:r>
            <a:r>
              <a:rPr lang="lv-LV" dirty="0" smtClean="0"/>
              <a:t> </a:t>
            </a:r>
            <a:r>
              <a:rPr lang="en-US" dirty="0" smtClean="0"/>
              <a:t>based</a:t>
            </a:r>
            <a:r>
              <a:rPr lang="lv-LV" dirty="0" smtClean="0"/>
              <a:t> </a:t>
            </a:r>
            <a:r>
              <a:rPr lang="en-US" dirty="0" smtClean="0"/>
              <a:t>on</a:t>
            </a:r>
            <a:r>
              <a:rPr lang="lv-LV" dirty="0" smtClean="0"/>
              <a:t> AIC </a:t>
            </a:r>
            <a:r>
              <a:rPr lang="en-US" dirty="0" smtClean="0"/>
              <a:t>statement</a:t>
            </a:r>
          </a:p>
          <a:p>
            <a:pPr marL="0" indent="0" algn="just">
              <a:buNone/>
            </a:pPr>
            <a:r>
              <a:rPr lang="en-US" dirty="0" smtClean="0"/>
              <a:t>     </a:t>
            </a:r>
            <a:r>
              <a:rPr lang="en-US" dirty="0"/>
              <a:t>- Since 2003 </a:t>
            </a:r>
            <a:r>
              <a:rPr lang="en-US" dirty="0" smtClean="0"/>
              <a:t>– Assistance Centre for </a:t>
            </a:r>
            <a:r>
              <a:rPr lang="en-US" b="1" dirty="0" smtClean="0"/>
              <a:t>Professional</a:t>
            </a:r>
            <a:r>
              <a:rPr lang="en-US" dirty="0" smtClean="0"/>
              <a:t> </a:t>
            </a:r>
            <a:r>
              <a:rPr lang="en-US" b="1" dirty="0"/>
              <a:t>recognition</a:t>
            </a:r>
            <a:r>
              <a:rPr lang="en-US" dirty="0"/>
              <a:t> of foreign qualifications - to work in a regulated professions;</a:t>
            </a:r>
          </a:p>
          <a:p>
            <a:pPr lvl="1" algn="just">
              <a:buFont typeface="Wingdings" panose="05000000000000000000" pitchFamily="2" charset="2"/>
              <a:buChar char="§"/>
            </a:pPr>
            <a:r>
              <a:rPr lang="en-US" dirty="0"/>
              <a:t>Database of Regulated professions in Latvia</a:t>
            </a:r>
            <a:r>
              <a:rPr lang="lv-LV" dirty="0"/>
              <a:t>: </a:t>
            </a:r>
            <a:r>
              <a:rPr lang="lv-LV" dirty="0">
                <a:hlinkClick r:id="rId3"/>
              </a:rPr>
              <a:t>http://www.aic.lv/regdip/</a:t>
            </a:r>
            <a:r>
              <a:rPr lang="lv-LV" dirty="0"/>
              <a:t> </a:t>
            </a:r>
          </a:p>
          <a:p>
            <a:pPr algn="just">
              <a:buFont typeface="Arial" panose="020B0604020202020204" pitchFamily="34" charset="0"/>
              <a:buChar char="•"/>
            </a:pPr>
            <a:r>
              <a:rPr lang="en-US" dirty="0"/>
              <a:t> </a:t>
            </a:r>
            <a:r>
              <a:rPr lang="en-US" b="1" dirty="0"/>
              <a:t>Recognition of </a:t>
            </a:r>
            <a:r>
              <a:rPr lang="en-US" b="1" dirty="0" smtClean="0"/>
              <a:t>Pre- Bologna </a:t>
            </a:r>
            <a:r>
              <a:rPr lang="en-US" b="1" dirty="0"/>
              <a:t>Diplomas in Latvia </a:t>
            </a:r>
            <a:endParaRPr lang="en-US" b="1" dirty="0" smtClean="0"/>
          </a:p>
          <a:p>
            <a:pPr algn="just">
              <a:buFont typeface="Arial" panose="020B0604020202020204" pitchFamily="34" charset="0"/>
              <a:buChar char="•"/>
            </a:pPr>
            <a:r>
              <a:rPr lang="en-US" b="1" dirty="0" smtClean="0"/>
              <a:t>Automatic </a:t>
            </a:r>
            <a:r>
              <a:rPr lang="en-US" b="1" dirty="0"/>
              <a:t>academic recognition in Baltic States</a:t>
            </a:r>
          </a:p>
        </p:txBody>
      </p:sp>
      <p:pic>
        <p:nvPicPr>
          <p:cNvPr id="4" name="Picture 3" descr="C:\Users\Lidija\Desktop\EKI ziņojums\aic.png">
            <a:extLst>
              <a:ext uri="{FF2B5EF4-FFF2-40B4-BE49-F238E27FC236}">
                <a16:creationId xmlns:a16="http://schemas.microsoft.com/office/drawing/2014/main" id="{552C4C22-A06C-4E7A-AB73-57B004762B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7" y="103351"/>
            <a:ext cx="1711845" cy="745062"/>
          </a:xfrm>
          <a:prstGeom prst="rect">
            <a:avLst/>
          </a:prstGeom>
          <a:noFill/>
          <a:ln>
            <a:noFill/>
          </a:ln>
        </p:spPr>
      </p:pic>
      <p:sp>
        <p:nvSpPr>
          <p:cNvPr id="5" name="Rounded Rectangle 5">
            <a:extLst>
              <a:ext uri="{FF2B5EF4-FFF2-40B4-BE49-F238E27FC236}">
                <a16:creationId xmlns:a16="http://schemas.microsoft.com/office/drawing/2014/main" id="{43584852-6FAB-4BCD-A80D-9DD0E37650B4}"/>
              </a:ext>
            </a:extLst>
          </p:cNvPr>
          <p:cNvSpPr/>
          <p:nvPr/>
        </p:nvSpPr>
        <p:spPr>
          <a:xfrm>
            <a:off x="7768243" y="5004570"/>
            <a:ext cx="4114800" cy="10307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985DB9-B242-40A2-B3C1-BB6493E24C13}"/>
              </a:ext>
            </a:extLst>
          </p:cNvPr>
          <p:cNvSpPr txBox="1"/>
          <p:nvPr/>
        </p:nvSpPr>
        <p:spPr>
          <a:xfrm>
            <a:off x="7768242" y="5073683"/>
            <a:ext cx="3930421" cy="892552"/>
          </a:xfrm>
          <a:prstGeom prst="rect">
            <a:avLst/>
          </a:prstGeom>
          <a:noFill/>
        </p:spPr>
        <p:txBody>
          <a:bodyPr wrap="square" rtlCol="0">
            <a:spAutoFit/>
          </a:bodyPr>
          <a:lstStyle/>
          <a:p>
            <a:pPr marL="201168" lvl="1" indent="0" algn="ctr">
              <a:buNone/>
            </a:pPr>
            <a:r>
              <a:rPr lang="lv-LV" sz="2400" dirty="0">
                <a:solidFill>
                  <a:schemeClr val="bg1"/>
                </a:solidFill>
              </a:rPr>
              <a:t>www.aic.lv</a:t>
            </a:r>
            <a:r>
              <a:rPr lang="lv-LV" sz="2400" dirty="0">
                <a:solidFill>
                  <a:schemeClr val="bg1">
                    <a:lumMod val="95000"/>
                  </a:schemeClr>
                </a:solidFill>
              </a:rPr>
              <a:t> </a:t>
            </a:r>
          </a:p>
          <a:p>
            <a:pPr marL="201168" lvl="1" indent="0" algn="ctr">
              <a:buNone/>
            </a:pPr>
            <a:endParaRPr lang="en-US" sz="1400" dirty="0">
              <a:solidFill>
                <a:schemeClr val="bg1">
                  <a:lumMod val="95000"/>
                </a:schemeClr>
              </a:solidFill>
            </a:endParaRPr>
          </a:p>
          <a:p>
            <a:pPr marL="201168" lvl="1" indent="0" algn="ctr">
              <a:buNone/>
            </a:pPr>
            <a:r>
              <a:rPr lang="en-US" sz="1400" dirty="0">
                <a:solidFill>
                  <a:schemeClr val="bg1">
                    <a:lumMod val="95000"/>
                  </a:schemeClr>
                </a:solidFill>
              </a:rPr>
              <a:t>section</a:t>
            </a:r>
            <a:r>
              <a:rPr lang="lv-LV" sz="1400" dirty="0">
                <a:solidFill>
                  <a:schemeClr val="bg1">
                    <a:lumMod val="95000"/>
                  </a:schemeClr>
                </a:solidFill>
              </a:rPr>
              <a:t> «</a:t>
            </a:r>
            <a:r>
              <a:rPr lang="en-US" sz="1400" dirty="0">
                <a:solidFill>
                  <a:schemeClr val="bg1">
                    <a:lumMod val="95000"/>
                  </a:schemeClr>
                </a:solidFill>
              </a:rPr>
              <a:t>Recognition of Foreign Diplomas</a:t>
            </a:r>
            <a:r>
              <a:rPr lang="lv-LV" sz="1400" dirty="0">
                <a:solidFill>
                  <a:schemeClr val="bg1">
                    <a:lumMod val="95000"/>
                  </a:schemeClr>
                </a:solidFill>
              </a:rPr>
              <a:t>»</a:t>
            </a:r>
          </a:p>
        </p:txBody>
      </p:sp>
      <p:sp>
        <p:nvSpPr>
          <p:cNvPr id="7" name="TextBox 6">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233837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7308-06E2-410A-A811-0D7F59304009}"/>
              </a:ext>
            </a:extLst>
          </p:cNvPr>
          <p:cNvSpPr>
            <a:spLocks noGrp="1"/>
          </p:cNvSpPr>
          <p:nvPr>
            <p:ph type="title"/>
          </p:nvPr>
        </p:nvSpPr>
        <p:spPr>
          <a:xfrm>
            <a:off x="1097280" y="286603"/>
            <a:ext cx="10058400" cy="1450757"/>
          </a:xfrm>
        </p:spPr>
        <p:txBody>
          <a:bodyPr/>
          <a:lstStyle/>
          <a:p>
            <a:pPr algn="ctr"/>
            <a:r>
              <a:rPr lang="en-US" dirty="0"/>
              <a:t>Baltic States towards automatic recognition</a:t>
            </a:r>
          </a:p>
        </p:txBody>
      </p:sp>
      <p:sp>
        <p:nvSpPr>
          <p:cNvPr id="3" name="Content Placeholder 2">
            <a:extLst>
              <a:ext uri="{FF2B5EF4-FFF2-40B4-BE49-F238E27FC236}">
                <a16:creationId xmlns:a16="http://schemas.microsoft.com/office/drawing/2014/main" id="{4659AC92-212F-4612-B981-A83F3D0DEFE8}"/>
              </a:ext>
            </a:extLst>
          </p:cNvPr>
          <p:cNvSpPr>
            <a:spLocks noGrp="1"/>
          </p:cNvSpPr>
          <p:nvPr>
            <p:ph idx="1"/>
          </p:nvPr>
        </p:nvSpPr>
        <p:spPr>
          <a:xfrm>
            <a:off x="967190" y="1989055"/>
            <a:ext cx="10058400" cy="3672649"/>
          </a:xfrm>
        </p:spPr>
        <p:txBody>
          <a:bodyPr/>
          <a:lstStyle/>
          <a:p>
            <a:endParaRPr lang="lv-LV" dirty="0"/>
          </a:p>
          <a:p>
            <a:pPr marL="0" indent="0">
              <a:buNone/>
            </a:pPr>
            <a:r>
              <a:rPr lang="en-US" sz="2800" b="1" dirty="0"/>
              <a:t>Background:</a:t>
            </a:r>
          </a:p>
          <a:p>
            <a:pPr>
              <a:lnSpc>
                <a:spcPct val="150000"/>
              </a:lnSpc>
              <a:buFont typeface="Arial" panose="020B0604020202020204" pitchFamily="34" charset="0"/>
              <a:buChar char="•"/>
            </a:pPr>
            <a:r>
              <a:rPr lang="en-US" sz="2800" dirty="0"/>
              <a:t> Making recognition among Baltic States more open</a:t>
            </a:r>
          </a:p>
          <a:p>
            <a:pPr>
              <a:buFont typeface="Arial" panose="020B0604020202020204" pitchFamily="34" charset="0"/>
              <a:buChar char="•"/>
            </a:pPr>
            <a:r>
              <a:rPr lang="en-US" sz="2800" dirty="0"/>
              <a:t> Avoiding bureaucratic burdens</a:t>
            </a:r>
          </a:p>
          <a:p>
            <a:pPr>
              <a:buFont typeface="Arial" panose="020B0604020202020204" pitchFamily="34" charset="0"/>
              <a:buChar char="•"/>
            </a:pPr>
            <a:r>
              <a:rPr lang="en-US" sz="2800" dirty="0"/>
              <a:t> Increasing mutual trust</a:t>
            </a:r>
          </a:p>
        </p:txBody>
      </p:sp>
      <p:pic>
        <p:nvPicPr>
          <p:cNvPr id="4" name="Picture 3" descr="C:\Users\Lidija\Desktop\EKI ziņojums\aic.png">
            <a:extLst>
              <a:ext uri="{FF2B5EF4-FFF2-40B4-BE49-F238E27FC236}">
                <a16:creationId xmlns:a16="http://schemas.microsoft.com/office/drawing/2014/main" id="{FD9C0B2A-9A80-4177-BF8F-334612999F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67" y="169338"/>
            <a:ext cx="1711845" cy="745062"/>
          </a:xfrm>
          <a:prstGeom prst="rect">
            <a:avLst/>
          </a:prstGeom>
          <a:noFill/>
          <a:ln>
            <a:noFill/>
          </a:ln>
        </p:spPr>
      </p:pic>
      <p:sp>
        <p:nvSpPr>
          <p:cNvPr id="5" name="TextBox 4">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10374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EB8E-05D7-4704-806C-B3275F3E4CE8}"/>
              </a:ext>
            </a:extLst>
          </p:cNvPr>
          <p:cNvSpPr>
            <a:spLocks noGrp="1"/>
          </p:cNvSpPr>
          <p:nvPr>
            <p:ph type="title"/>
          </p:nvPr>
        </p:nvSpPr>
        <p:spPr/>
        <p:txBody>
          <a:bodyPr/>
          <a:lstStyle/>
          <a:p>
            <a:pPr algn="ctr"/>
            <a:r>
              <a:rPr lang="lv-LV" dirty="0" err="1"/>
              <a:t>Aurbell</a:t>
            </a:r>
            <a:r>
              <a:rPr lang="lv-LV" dirty="0"/>
              <a:t> </a:t>
            </a:r>
            <a:r>
              <a:rPr lang="lv-LV" dirty="0" err="1"/>
              <a:t>project</a:t>
            </a:r>
            <a:r>
              <a:rPr lang="lv-LV" dirty="0"/>
              <a:t> 2014-2016 </a:t>
            </a:r>
            <a:endParaRPr lang="en-US" dirty="0"/>
          </a:p>
        </p:txBody>
      </p:sp>
      <p:pic>
        <p:nvPicPr>
          <p:cNvPr id="1026" name="Picture 2" descr="Latvian business culture: Latvia advice for your work and study trip">
            <a:extLst>
              <a:ext uri="{FF2B5EF4-FFF2-40B4-BE49-F238E27FC236}">
                <a16:creationId xmlns:a16="http://schemas.microsoft.com/office/drawing/2014/main" id="{59007F0D-67F1-48F6-AC86-D3FFDD1F3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352933"/>
            <a:ext cx="22860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llpaper Flag, Lithuania, Lithuania Large Flag, Flag Of Lithuania, Lithuanian  Flag images for desktop, section текстуры - download">
            <a:extLst>
              <a:ext uri="{FF2B5EF4-FFF2-40B4-BE49-F238E27FC236}">
                <a16:creationId xmlns:a16="http://schemas.microsoft.com/office/drawing/2014/main" id="{0A1A6585-1678-423C-B857-AA5053E22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343" y="2352932"/>
            <a:ext cx="2423742"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tonica.org - Estonian national flag">
            <a:extLst>
              <a:ext uri="{FF2B5EF4-FFF2-40B4-BE49-F238E27FC236}">
                <a16:creationId xmlns:a16="http://schemas.microsoft.com/office/drawing/2014/main" id="{BC059650-A2D8-4F8B-AA82-D9E9FFD87F5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411671" y="2352932"/>
            <a:ext cx="2445956" cy="1552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95CCFFC-80DC-420F-B832-8EE8F38245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6846" y="4476910"/>
            <a:ext cx="3002916" cy="791042"/>
          </a:xfrm>
          <a:prstGeom prst="rect">
            <a:avLst/>
          </a:prstGeom>
        </p:spPr>
      </p:pic>
      <p:pic>
        <p:nvPicPr>
          <p:cNvPr id="8" name="Picture 7">
            <a:extLst>
              <a:ext uri="{FF2B5EF4-FFF2-40B4-BE49-F238E27FC236}">
                <a16:creationId xmlns:a16="http://schemas.microsoft.com/office/drawing/2014/main" id="{0C95476B-6C89-47D5-9CDF-12AEEF4FF0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7241" y="4203512"/>
            <a:ext cx="2092351" cy="1408653"/>
          </a:xfrm>
          <a:prstGeom prst="rect">
            <a:avLst/>
          </a:prstGeom>
        </p:spPr>
      </p:pic>
      <p:pic>
        <p:nvPicPr>
          <p:cNvPr id="12" name="Picture 11" descr="C:\Users\Lidija\Desktop\EKI ziņojums\aic.png">
            <a:extLst>
              <a:ext uri="{FF2B5EF4-FFF2-40B4-BE49-F238E27FC236}">
                <a16:creationId xmlns:a16="http://schemas.microsoft.com/office/drawing/2014/main" id="{29336D5D-2D71-4BFF-BE56-DE4C4767722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3987" y="4372669"/>
            <a:ext cx="2286000" cy="999525"/>
          </a:xfrm>
          <a:prstGeom prst="rect">
            <a:avLst/>
          </a:prstGeom>
          <a:noFill/>
          <a:ln>
            <a:noFill/>
          </a:ln>
        </p:spPr>
      </p:pic>
      <p:sp>
        <p:nvSpPr>
          <p:cNvPr id="13" name="TextBox 12">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293378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ACEF-387B-4C09-9F12-E3A2879B3E4A}"/>
              </a:ext>
            </a:extLst>
          </p:cNvPr>
          <p:cNvSpPr>
            <a:spLocks noGrp="1"/>
          </p:cNvSpPr>
          <p:nvPr>
            <p:ph type="title"/>
          </p:nvPr>
        </p:nvSpPr>
        <p:spPr/>
        <p:txBody>
          <a:bodyPr/>
          <a:lstStyle/>
          <a:p>
            <a:pPr algn="ctr"/>
            <a:r>
              <a:rPr lang="en-US" dirty="0" err="1"/>
              <a:t>Aurbell</a:t>
            </a:r>
            <a:r>
              <a:rPr lang="en-US" dirty="0"/>
              <a:t> project 2014-2016 </a:t>
            </a:r>
          </a:p>
        </p:txBody>
      </p:sp>
      <p:pic>
        <p:nvPicPr>
          <p:cNvPr id="5" name="Content Placeholder 4">
            <a:extLst>
              <a:ext uri="{FF2B5EF4-FFF2-40B4-BE49-F238E27FC236}">
                <a16:creationId xmlns:a16="http://schemas.microsoft.com/office/drawing/2014/main" id="{EECCD6B9-E0E4-420F-A585-65590811CE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2135846"/>
            <a:ext cx="2772266" cy="3906179"/>
          </a:xfrm>
        </p:spPr>
      </p:pic>
      <p:sp>
        <p:nvSpPr>
          <p:cNvPr id="6" name="TextBox 5">
            <a:extLst>
              <a:ext uri="{FF2B5EF4-FFF2-40B4-BE49-F238E27FC236}">
                <a16:creationId xmlns:a16="http://schemas.microsoft.com/office/drawing/2014/main" id="{173A9C69-B702-4589-9379-890244939498}"/>
              </a:ext>
            </a:extLst>
          </p:cNvPr>
          <p:cNvSpPr txBox="1"/>
          <p:nvPr/>
        </p:nvSpPr>
        <p:spPr>
          <a:xfrm>
            <a:off x="4562573" y="2248424"/>
            <a:ext cx="6593107" cy="3785652"/>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Educational systems</a:t>
            </a:r>
          </a:p>
          <a:p>
            <a:pPr marL="285750" indent="-285750">
              <a:buFont typeface="Arial" panose="020B0604020202020204" pitchFamily="34" charset="0"/>
              <a:buChar char="•"/>
            </a:pPr>
            <a:r>
              <a:rPr lang="en-US" sz="3200" dirty="0" smtClean="0"/>
              <a:t>Quality assessment</a:t>
            </a:r>
          </a:p>
          <a:p>
            <a:pPr marL="285750" indent="-285750">
              <a:buFont typeface="Arial" panose="020B0604020202020204" pitchFamily="34" charset="0"/>
              <a:buChar char="•"/>
            </a:pPr>
            <a:r>
              <a:rPr lang="en-US" sz="3200" dirty="0" smtClean="0"/>
              <a:t>Recognition practices</a:t>
            </a:r>
          </a:p>
          <a:p>
            <a:pPr marL="285750" indent="-285750">
              <a:buFont typeface="Arial" panose="020B0604020202020204" pitchFamily="34" charset="0"/>
              <a:buChar char="•"/>
            </a:pPr>
            <a:r>
              <a:rPr lang="en-US" sz="3200" dirty="0" smtClean="0"/>
              <a:t>Proposal</a:t>
            </a:r>
            <a:r>
              <a:rPr lang="lv-LV" sz="3200" dirty="0" smtClean="0"/>
              <a:t> </a:t>
            </a:r>
            <a:r>
              <a:rPr lang="en-US" sz="3200" dirty="0" smtClean="0"/>
              <a:t>for mutual agreement</a:t>
            </a:r>
          </a:p>
          <a:p>
            <a:endParaRPr lang="en-US" sz="3200" dirty="0"/>
          </a:p>
          <a:p>
            <a:r>
              <a:rPr lang="en-US" sz="3200" dirty="0"/>
              <a:t>Comparative study report: </a:t>
            </a:r>
            <a:r>
              <a:rPr lang="lv-LV" sz="2400" dirty="0">
                <a:hlinkClick r:id="rId3"/>
              </a:rPr>
              <a:t>http://www.aic.lv/portal/content/files/AURBELL_report_EN.pdf</a:t>
            </a:r>
            <a:r>
              <a:rPr lang="en-US" sz="2400" dirty="0"/>
              <a:t> </a:t>
            </a:r>
            <a:endParaRPr lang="lv-LV" sz="2400" dirty="0"/>
          </a:p>
        </p:txBody>
      </p:sp>
      <p:pic>
        <p:nvPicPr>
          <p:cNvPr id="7" name="Picture 6" descr="C:\Users\Lidija\Desktop\EKI ziņojums\aic.png">
            <a:extLst>
              <a:ext uri="{FF2B5EF4-FFF2-40B4-BE49-F238E27FC236}">
                <a16:creationId xmlns:a16="http://schemas.microsoft.com/office/drawing/2014/main" id="{7E521111-449B-401A-BB78-C0D154820BB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503" y="225899"/>
            <a:ext cx="1711845" cy="745062"/>
          </a:xfrm>
          <a:prstGeom prst="rect">
            <a:avLst/>
          </a:prstGeom>
          <a:noFill/>
          <a:ln>
            <a:noFill/>
          </a:ln>
        </p:spPr>
      </p:pic>
      <p:sp>
        <p:nvSpPr>
          <p:cNvPr id="8" name="TextBox 7">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71330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0C73-D000-43B6-8BA9-7264F478C9ED}"/>
              </a:ext>
            </a:extLst>
          </p:cNvPr>
          <p:cNvSpPr>
            <a:spLocks noGrp="1"/>
          </p:cNvSpPr>
          <p:nvPr>
            <p:ph type="title"/>
          </p:nvPr>
        </p:nvSpPr>
        <p:spPr>
          <a:xfrm>
            <a:off x="1097280" y="298960"/>
            <a:ext cx="10058400" cy="998500"/>
          </a:xfrm>
        </p:spPr>
        <p:txBody>
          <a:bodyPr/>
          <a:lstStyle/>
          <a:p>
            <a:pPr algn="ctr"/>
            <a:r>
              <a:rPr lang="lv-LV" dirty="0" err="1"/>
              <a:t>Aurbell</a:t>
            </a:r>
            <a:r>
              <a:rPr lang="lv-LV" dirty="0"/>
              <a:t> </a:t>
            </a:r>
            <a:r>
              <a:rPr lang="en-US" dirty="0" smtClean="0"/>
              <a:t>project</a:t>
            </a:r>
            <a:r>
              <a:rPr lang="lv-LV" dirty="0" smtClean="0"/>
              <a:t> </a:t>
            </a:r>
            <a:r>
              <a:rPr lang="lv-LV" dirty="0"/>
              <a:t>2014-2016 </a:t>
            </a:r>
            <a:endParaRPr lang="en-US" dirty="0"/>
          </a:p>
        </p:txBody>
      </p:sp>
      <p:sp>
        <p:nvSpPr>
          <p:cNvPr id="3" name="Content Placeholder 2">
            <a:extLst>
              <a:ext uri="{FF2B5EF4-FFF2-40B4-BE49-F238E27FC236}">
                <a16:creationId xmlns:a16="http://schemas.microsoft.com/office/drawing/2014/main" id="{DE7B87D9-FE44-4805-A739-C335EC20841E}"/>
              </a:ext>
            </a:extLst>
          </p:cNvPr>
          <p:cNvSpPr>
            <a:spLocks noGrp="1"/>
          </p:cNvSpPr>
          <p:nvPr>
            <p:ph idx="1"/>
          </p:nvPr>
        </p:nvSpPr>
        <p:spPr>
          <a:xfrm>
            <a:off x="1097280" y="1787236"/>
            <a:ext cx="10058400" cy="4081858"/>
          </a:xfrm>
        </p:spPr>
        <p:txBody>
          <a:bodyPr>
            <a:normAutofit lnSpcReduction="10000"/>
          </a:bodyPr>
          <a:lstStyle/>
          <a:p>
            <a:endParaRPr lang="lv-LV" sz="2800" dirty="0" smtClean="0"/>
          </a:p>
          <a:p>
            <a:r>
              <a:rPr lang="en-US" sz="2800" dirty="0" smtClean="0"/>
              <a:t>Comparative</a:t>
            </a:r>
            <a:r>
              <a:rPr lang="lv-LV" sz="2800" dirty="0" smtClean="0"/>
              <a:t> </a:t>
            </a:r>
            <a:r>
              <a:rPr lang="en-US" sz="2800" dirty="0" smtClean="0"/>
              <a:t>study of:</a:t>
            </a:r>
          </a:p>
          <a:p>
            <a:pPr lvl="1">
              <a:lnSpc>
                <a:spcPct val="100000"/>
              </a:lnSpc>
              <a:spcBef>
                <a:spcPts val="0"/>
              </a:spcBef>
              <a:spcAft>
                <a:spcPts val="0"/>
              </a:spcAft>
              <a:buFont typeface="Arial" panose="020B0604020202020204" pitchFamily="34" charset="0"/>
              <a:buChar char="•"/>
            </a:pPr>
            <a:r>
              <a:rPr lang="lv-LV" sz="1600" dirty="0" smtClean="0"/>
              <a:t> </a:t>
            </a:r>
            <a:r>
              <a:rPr lang="en-GB" sz="2000" dirty="0" smtClean="0"/>
              <a:t>Access requirements</a:t>
            </a:r>
          </a:p>
          <a:p>
            <a:pPr lvl="1">
              <a:lnSpc>
                <a:spcPct val="100000"/>
              </a:lnSpc>
              <a:spcBef>
                <a:spcPts val="0"/>
              </a:spcBef>
              <a:spcAft>
                <a:spcPts val="0"/>
              </a:spcAft>
              <a:buFont typeface="Arial" panose="020B0604020202020204" pitchFamily="34" charset="0"/>
              <a:buChar char="•"/>
            </a:pPr>
            <a:r>
              <a:rPr lang="lv-LV" sz="2000" dirty="0" smtClean="0"/>
              <a:t> </a:t>
            </a:r>
            <a:r>
              <a:rPr lang="en-GB" sz="2000" dirty="0" smtClean="0"/>
              <a:t>Structure of qualifications – Components, ECTS</a:t>
            </a:r>
          </a:p>
          <a:p>
            <a:pPr lvl="1">
              <a:lnSpc>
                <a:spcPct val="100000"/>
              </a:lnSpc>
              <a:spcBef>
                <a:spcPts val="0"/>
              </a:spcBef>
              <a:spcAft>
                <a:spcPts val="0"/>
              </a:spcAft>
              <a:buFont typeface="Arial" panose="020B0604020202020204" pitchFamily="34" charset="0"/>
              <a:buChar char="•"/>
            </a:pPr>
            <a:r>
              <a:rPr lang="lv-LV" sz="2000" dirty="0" smtClean="0"/>
              <a:t> </a:t>
            </a:r>
            <a:r>
              <a:rPr lang="en-GB" sz="2000" dirty="0" smtClean="0"/>
              <a:t>Workload</a:t>
            </a:r>
          </a:p>
          <a:p>
            <a:pPr lvl="1">
              <a:lnSpc>
                <a:spcPct val="100000"/>
              </a:lnSpc>
              <a:spcBef>
                <a:spcPts val="0"/>
              </a:spcBef>
              <a:spcAft>
                <a:spcPts val="0"/>
              </a:spcAft>
              <a:buFont typeface="Arial" panose="020B0604020202020204" pitchFamily="34" charset="0"/>
              <a:buChar char="•"/>
            </a:pPr>
            <a:r>
              <a:rPr lang="lv-LV" sz="2000" dirty="0" smtClean="0"/>
              <a:t> </a:t>
            </a:r>
            <a:r>
              <a:rPr lang="en-GB" sz="2000" dirty="0" smtClean="0"/>
              <a:t>Graduation requirements</a:t>
            </a:r>
          </a:p>
          <a:p>
            <a:pPr lvl="1">
              <a:lnSpc>
                <a:spcPct val="100000"/>
              </a:lnSpc>
              <a:spcBef>
                <a:spcPts val="0"/>
              </a:spcBef>
              <a:spcAft>
                <a:spcPts val="0"/>
              </a:spcAft>
              <a:buFont typeface="Arial" panose="020B0604020202020204" pitchFamily="34" charset="0"/>
              <a:buChar char="•"/>
            </a:pPr>
            <a:r>
              <a:rPr lang="lv-LV" sz="2000" dirty="0" smtClean="0"/>
              <a:t> </a:t>
            </a:r>
            <a:r>
              <a:rPr lang="en-GB" sz="2000" dirty="0" smtClean="0"/>
              <a:t>Type of awarding institutions</a:t>
            </a:r>
          </a:p>
          <a:p>
            <a:pPr lvl="1">
              <a:lnSpc>
                <a:spcPct val="100000"/>
              </a:lnSpc>
              <a:spcBef>
                <a:spcPts val="0"/>
              </a:spcBef>
              <a:spcAft>
                <a:spcPts val="0"/>
              </a:spcAft>
              <a:buFont typeface="Arial" panose="020B0604020202020204" pitchFamily="34" charset="0"/>
              <a:buChar char="•"/>
            </a:pPr>
            <a:r>
              <a:rPr lang="lv-LV" sz="2000" dirty="0" smtClean="0"/>
              <a:t> </a:t>
            </a:r>
            <a:r>
              <a:rPr lang="en-GB" sz="2000" dirty="0" smtClean="0"/>
              <a:t>Access to further studies</a:t>
            </a:r>
          </a:p>
          <a:p>
            <a:pPr lvl="1">
              <a:lnSpc>
                <a:spcPct val="100000"/>
              </a:lnSpc>
              <a:spcBef>
                <a:spcPts val="0"/>
              </a:spcBef>
              <a:spcAft>
                <a:spcPts val="0"/>
              </a:spcAft>
              <a:buFont typeface="Arial" panose="020B0604020202020204" pitchFamily="34" charset="0"/>
              <a:buChar char="•"/>
            </a:pPr>
            <a:r>
              <a:rPr lang="lv-LV" sz="2000" dirty="0" smtClean="0"/>
              <a:t> </a:t>
            </a:r>
            <a:r>
              <a:rPr lang="en-GB" sz="2000" dirty="0" smtClean="0"/>
              <a:t>Formal rights to employment</a:t>
            </a:r>
          </a:p>
          <a:p>
            <a:pPr lvl="1">
              <a:lnSpc>
                <a:spcPct val="100000"/>
              </a:lnSpc>
              <a:spcBef>
                <a:spcPts val="0"/>
              </a:spcBef>
              <a:spcAft>
                <a:spcPts val="0"/>
              </a:spcAft>
              <a:buFont typeface="Arial" panose="020B0604020202020204" pitchFamily="34" charset="0"/>
              <a:buChar char="•"/>
            </a:pPr>
            <a:r>
              <a:rPr lang="lv-LV" sz="2000" dirty="0" smtClean="0"/>
              <a:t> </a:t>
            </a:r>
            <a:r>
              <a:rPr lang="en-GB" sz="2000" dirty="0" smtClean="0"/>
              <a:t>Diploma Supplement</a:t>
            </a:r>
          </a:p>
          <a:p>
            <a:pPr lvl="1">
              <a:lnSpc>
                <a:spcPct val="100000"/>
              </a:lnSpc>
              <a:spcBef>
                <a:spcPts val="0"/>
              </a:spcBef>
              <a:spcAft>
                <a:spcPts val="0"/>
              </a:spcAft>
              <a:buFont typeface="Arial" panose="020B0604020202020204" pitchFamily="34" charset="0"/>
              <a:buChar char="•"/>
            </a:pPr>
            <a:r>
              <a:rPr lang="lv-LV" sz="2000" dirty="0" smtClean="0"/>
              <a:t> </a:t>
            </a:r>
            <a:r>
              <a:rPr lang="en-GB" sz="2000" dirty="0" smtClean="0"/>
              <a:t>Quality Assurance</a:t>
            </a:r>
            <a:endParaRPr lang="lv-LV" sz="2000" dirty="0" smtClean="0"/>
          </a:p>
          <a:p>
            <a:pPr lvl="1">
              <a:lnSpc>
                <a:spcPct val="100000"/>
              </a:lnSpc>
              <a:spcBef>
                <a:spcPts val="0"/>
              </a:spcBef>
              <a:spcAft>
                <a:spcPts val="0"/>
              </a:spcAft>
              <a:buFont typeface="Arial" panose="020B0604020202020204" pitchFamily="34" charset="0"/>
              <a:buChar char="•"/>
            </a:pPr>
            <a:r>
              <a:rPr lang="lv-LV" sz="2000" dirty="0" smtClean="0"/>
              <a:t> </a:t>
            </a:r>
            <a:r>
              <a:rPr lang="en-US" sz="2000" dirty="0" smtClean="0"/>
              <a:t>Qualifications Framework/Learning outcomes</a:t>
            </a:r>
          </a:p>
          <a:p>
            <a:endParaRPr lang="lv-LV" sz="1600" dirty="0" smtClean="0"/>
          </a:p>
          <a:p>
            <a:endParaRPr lang="lv-LV" dirty="0" smtClean="0"/>
          </a:p>
          <a:p>
            <a:endParaRPr lang="en-US" dirty="0" smtClean="0"/>
          </a:p>
          <a:p>
            <a:endParaRPr lang="en-US" dirty="0" smtClean="0"/>
          </a:p>
          <a:p>
            <a:endParaRPr lang="en-US" dirty="0"/>
          </a:p>
        </p:txBody>
      </p:sp>
      <p:pic>
        <p:nvPicPr>
          <p:cNvPr id="4" name="Picture 3" descr="C:\Users\Lidija\Desktop\EKI ziņojums\aic.png">
            <a:extLst>
              <a:ext uri="{FF2B5EF4-FFF2-40B4-BE49-F238E27FC236}">
                <a16:creationId xmlns:a16="http://schemas.microsoft.com/office/drawing/2014/main" id="{3DC23ABB-93E5-4A9B-AC28-6BF3F11AE90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67" y="169338"/>
            <a:ext cx="1711845" cy="745062"/>
          </a:xfrm>
          <a:prstGeom prst="rect">
            <a:avLst/>
          </a:prstGeom>
          <a:noFill/>
          <a:ln>
            <a:noFill/>
          </a:ln>
        </p:spPr>
      </p:pic>
      <p:sp>
        <p:nvSpPr>
          <p:cNvPr id="5" name="TextBox 4">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1008927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32AA70-D3C0-484F-9345-02C731C76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70" y="113122"/>
            <a:ext cx="10912424" cy="6202098"/>
          </a:xfrm>
          <a:prstGeom prst="rect">
            <a:avLst/>
          </a:prstGeom>
        </p:spPr>
      </p:pic>
      <p:sp>
        <p:nvSpPr>
          <p:cNvPr id="3" name="TextBox 2">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362751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ACEF-387B-4C09-9F12-E3A2879B3E4A}"/>
              </a:ext>
            </a:extLst>
          </p:cNvPr>
          <p:cNvSpPr>
            <a:spLocks noGrp="1"/>
          </p:cNvSpPr>
          <p:nvPr>
            <p:ph type="title"/>
          </p:nvPr>
        </p:nvSpPr>
        <p:spPr/>
        <p:txBody>
          <a:bodyPr/>
          <a:lstStyle/>
          <a:p>
            <a:pPr algn="ctr"/>
            <a:r>
              <a:rPr lang="lv-LV" dirty="0" err="1"/>
              <a:t>Aurbell</a:t>
            </a:r>
            <a:r>
              <a:rPr lang="lv-LV" dirty="0"/>
              <a:t> </a:t>
            </a:r>
            <a:r>
              <a:rPr lang="en-US" dirty="0" smtClean="0"/>
              <a:t>project</a:t>
            </a:r>
            <a:r>
              <a:rPr lang="lv-LV" dirty="0" smtClean="0"/>
              <a:t> </a:t>
            </a:r>
            <a:r>
              <a:rPr lang="lv-LV" sz="2400" dirty="0" smtClean="0"/>
              <a:t>(2014-2016)</a:t>
            </a:r>
            <a:r>
              <a:rPr lang="lv-LV" dirty="0" smtClean="0"/>
              <a:t> / </a:t>
            </a:r>
            <a:r>
              <a:rPr lang="en-US" dirty="0" smtClean="0"/>
              <a:t>Agreement</a:t>
            </a:r>
            <a:r>
              <a:rPr lang="lv-LV" dirty="0" smtClean="0"/>
              <a:t> </a:t>
            </a:r>
            <a:r>
              <a:rPr lang="lv-LV" sz="2400" dirty="0" smtClean="0"/>
              <a:t>(2019)</a:t>
            </a:r>
            <a:endParaRPr lang="lv-LV" sz="2400" dirty="0"/>
          </a:p>
        </p:txBody>
      </p:sp>
      <p:pic>
        <p:nvPicPr>
          <p:cNvPr id="7" name="Picture 6" descr="C:\Users\Lidija\Desktop\EKI ziņojums\aic.png">
            <a:extLst>
              <a:ext uri="{FF2B5EF4-FFF2-40B4-BE49-F238E27FC236}">
                <a16:creationId xmlns:a16="http://schemas.microsoft.com/office/drawing/2014/main" id="{7E521111-449B-401A-BB78-C0D154820BB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03" y="225899"/>
            <a:ext cx="1711845" cy="745062"/>
          </a:xfrm>
          <a:prstGeom prst="rect">
            <a:avLst/>
          </a:prstGeom>
          <a:noFill/>
          <a:ln>
            <a:noFill/>
          </a:ln>
        </p:spPr>
      </p:pic>
      <p:pic>
        <p:nvPicPr>
          <p:cNvPr id="8" name="Picture 7">
            <a:extLst>
              <a:ext uri="{FF2B5EF4-FFF2-40B4-BE49-F238E27FC236}">
                <a16:creationId xmlns:a16="http://schemas.microsoft.com/office/drawing/2014/main" id="{29B4FCA7-BA61-4768-B643-D859928F62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2" y="2563347"/>
            <a:ext cx="5071621" cy="2821561"/>
          </a:xfrm>
          <a:prstGeom prst="rect">
            <a:avLst/>
          </a:prstGeom>
        </p:spPr>
      </p:pic>
      <p:pic>
        <p:nvPicPr>
          <p:cNvPr id="9" name="Picture 8">
            <a:extLst>
              <a:ext uri="{FF2B5EF4-FFF2-40B4-BE49-F238E27FC236}">
                <a16:creationId xmlns:a16="http://schemas.microsoft.com/office/drawing/2014/main" id="{3E468C4D-54BD-4602-AA44-ED6960DA0C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6726" y="2673047"/>
            <a:ext cx="5395274" cy="2810954"/>
          </a:xfrm>
          <a:prstGeom prst="rect">
            <a:avLst/>
          </a:prstGeom>
        </p:spPr>
      </p:pic>
      <p:sp>
        <p:nvSpPr>
          <p:cNvPr id="10" name="Arrow: Right 9">
            <a:extLst>
              <a:ext uri="{FF2B5EF4-FFF2-40B4-BE49-F238E27FC236}">
                <a16:creationId xmlns:a16="http://schemas.microsoft.com/office/drawing/2014/main" id="{2B1CDF39-0052-40DB-850D-A5892930A677}"/>
              </a:ext>
            </a:extLst>
          </p:cNvPr>
          <p:cNvSpPr/>
          <p:nvPr/>
        </p:nvSpPr>
        <p:spPr>
          <a:xfrm>
            <a:off x="5226220" y="3548267"/>
            <a:ext cx="952107" cy="452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58A1974-FB69-4F2E-AA61-5CBEB3EE46ED}"/>
              </a:ext>
            </a:extLst>
          </p:cNvPr>
          <p:cNvSpPr txBox="1"/>
          <p:nvPr/>
        </p:nvSpPr>
        <p:spPr>
          <a:xfrm>
            <a:off x="1601014" y="6488998"/>
            <a:ext cx="11180188" cy="307777"/>
          </a:xfrm>
          <a:prstGeom prst="rect">
            <a:avLst/>
          </a:prstGeom>
          <a:noFill/>
        </p:spPr>
        <p:txBody>
          <a:bodyPr wrap="square" rtlCol="0">
            <a:spAutoFit/>
          </a:bodyPr>
          <a:lstStyle/>
          <a:p>
            <a:r>
              <a:rPr lang="en-US" sz="1400" dirty="0">
                <a:solidFill>
                  <a:schemeClr val="bg1">
                    <a:lumMod val="95000"/>
                  </a:schemeClr>
                </a:solidFill>
              </a:rPr>
              <a:t>Search Engine project “1</a:t>
            </a:r>
            <a:r>
              <a:rPr lang="en-US" sz="1400" baseline="30000" dirty="0">
                <a:solidFill>
                  <a:schemeClr val="bg1">
                    <a:lumMod val="95000"/>
                  </a:schemeClr>
                </a:solidFill>
              </a:rPr>
              <a:t>st</a:t>
            </a:r>
            <a:r>
              <a:rPr lang="en-US" sz="1400" dirty="0">
                <a:solidFill>
                  <a:schemeClr val="bg1">
                    <a:lumMod val="95000"/>
                  </a:schemeClr>
                </a:solidFill>
              </a:rPr>
              <a:t> Introductory webinar on Automatic Recognition of Foreign Education”, 25.03.2021.</a:t>
            </a:r>
          </a:p>
        </p:txBody>
      </p:sp>
    </p:spTree>
    <p:extLst>
      <p:ext uri="{BB962C8B-B14F-4D97-AF65-F5344CB8AC3E}">
        <p14:creationId xmlns:p14="http://schemas.microsoft.com/office/powerpoint/2010/main" val="916734611"/>
      </p:ext>
    </p:extLst>
  </p:cSld>
  <p:clrMapOvr>
    <a:masterClrMapping/>
  </p:clrMapOvr>
</p:sld>
</file>

<file path=ppt/theme/theme1.xml><?xml version="1.0" encoding="utf-8"?>
<a:theme xmlns:a="http://schemas.openxmlformats.org/drawingml/2006/main" name="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546</TotalTime>
  <Words>1306</Words>
  <Application>Microsoft Office PowerPoint</Application>
  <PresentationFormat>Widescreen</PresentationFormat>
  <Paragraphs>181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Retrospect</vt:lpstr>
      <vt:lpstr> Baltic States towards automatic recognition</vt:lpstr>
      <vt:lpstr>Academic Information Centre founded in 1994, implements activities delegated by the Ministry of Education and Science</vt:lpstr>
      <vt:lpstr>Department of Diploma Recognition</vt:lpstr>
      <vt:lpstr>Baltic States towards automatic recognition</vt:lpstr>
      <vt:lpstr>Aurbell project 2014-2016 </vt:lpstr>
      <vt:lpstr>Aurbell project 2014-2016 </vt:lpstr>
      <vt:lpstr>Aurbell project 2014-2016 </vt:lpstr>
      <vt:lpstr>PowerPoint Presentation</vt:lpstr>
      <vt:lpstr>Aurbell project (2014-2016) / Agreement (2019)</vt:lpstr>
      <vt:lpstr>Aurbell project (2014-2016) / Agreement (2019)</vt:lpstr>
      <vt:lpstr>PowerPoint Presentation</vt:lpstr>
      <vt:lpstr>PowerPoint Presentation</vt:lpstr>
      <vt:lpstr>From theory to practice</vt:lpstr>
      <vt:lpstr>Erasmus+ NARIC project   “Comparing qualifications for reliable recognition” (QUATREC) 2018-2020</vt:lpstr>
      <vt:lpstr>Comparative analysis of the context information: Bachelor’s degree in Physics</vt:lpstr>
      <vt:lpstr>Recognition of these qualifications</vt:lpstr>
      <vt:lpstr>Benelux and Baltic Agreement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Baltic States towards automatic recognition</dc:title>
  <dc:creator>solvita</dc:creator>
  <cp:lastModifiedBy>Gunta</cp:lastModifiedBy>
  <cp:revision>42</cp:revision>
  <cp:lastPrinted>2021-03-24T08:17:14Z</cp:lastPrinted>
  <dcterms:created xsi:type="dcterms:W3CDTF">2021-03-22T13:50:26Z</dcterms:created>
  <dcterms:modified xsi:type="dcterms:W3CDTF">2021-03-24T09:00:12Z</dcterms:modified>
</cp:coreProperties>
</file>