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0" r:id="rId2"/>
    <p:sldId id="263" r:id="rId3"/>
    <p:sldId id="319" r:id="rId4"/>
    <p:sldId id="314" r:id="rId5"/>
    <p:sldId id="307" r:id="rId6"/>
    <p:sldId id="324" r:id="rId7"/>
    <p:sldId id="311" r:id="rId8"/>
    <p:sldId id="325" r:id="rId9"/>
    <p:sldId id="318" r:id="rId10"/>
    <p:sldId id="321" r:id="rId11"/>
    <p:sldId id="326" r:id="rId12"/>
    <p:sldId id="308" r:id="rId13"/>
    <p:sldId id="302" r:id="rId14"/>
    <p:sldId id="327" r:id="rId15"/>
    <p:sldId id="330" r:id="rId16"/>
    <p:sldId id="312" r:id="rId17"/>
    <p:sldId id="299" r:id="rId18"/>
  </p:sldIdLst>
  <p:sldSz cx="20104100" cy="1130935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F7C876C-9C35-48CC-9626-460BBD75EDE8}">
          <p14:sldIdLst>
            <p14:sldId id="260"/>
            <p14:sldId id="263"/>
            <p14:sldId id="319"/>
            <p14:sldId id="314"/>
            <p14:sldId id="307"/>
            <p14:sldId id="324"/>
            <p14:sldId id="311"/>
            <p14:sldId id="325"/>
            <p14:sldId id="318"/>
            <p14:sldId id="321"/>
            <p14:sldId id="326"/>
            <p14:sldId id="308"/>
            <p14:sldId id="302"/>
            <p14:sldId id="327"/>
            <p14:sldId id="330"/>
            <p14:sldId id="31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ndula Kubátová" initials="VK" lastIdx="18" clrIdx="0">
    <p:extLst>
      <p:ext uri="{19B8F6BF-5375-455C-9EA6-DF929625EA0E}">
        <p15:presenceInfo xmlns:p15="http://schemas.microsoft.com/office/powerpoint/2012/main" userId="Vendula Kubát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41" autoAdjust="0"/>
    <p:restoredTop sz="94660"/>
  </p:normalViewPr>
  <p:slideViewPr>
    <p:cSldViewPr snapToGrid="0">
      <p:cViewPr varScale="1">
        <p:scale>
          <a:sx n="41" d="100"/>
          <a:sy n="41" d="100"/>
        </p:scale>
        <p:origin x="248" y="68"/>
      </p:cViewPr>
      <p:guideLst>
        <p:guide orient="horz" pos="3562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ndyman\users\kubatovv\Desktop\Nostrifikace\Data\Uzn&#225;v&#225;n&#237;%20v%20P&#34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200" dirty="0" err="1"/>
              <a:t>Number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applications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asessment</a:t>
            </a:r>
            <a:r>
              <a:rPr lang="cs-CZ" sz="3200" baseline="0" dirty="0"/>
              <a:t> </a:t>
            </a:r>
            <a:r>
              <a:rPr lang="cs-CZ" sz="3200" baseline="0" dirty="0" err="1"/>
              <a:t>of</a:t>
            </a:r>
            <a:r>
              <a:rPr lang="cs-CZ" sz="3200" baseline="0" dirty="0"/>
              <a:t> </a:t>
            </a:r>
            <a:r>
              <a:rPr lang="cs-CZ" sz="3200" baseline="0" dirty="0" err="1"/>
              <a:t>previous</a:t>
            </a:r>
            <a:r>
              <a:rPr lang="cs-CZ" sz="3200" baseline="0" dirty="0"/>
              <a:t> </a:t>
            </a:r>
            <a:r>
              <a:rPr lang="cs-CZ" sz="3200" baseline="0" dirty="0" err="1"/>
              <a:t>education</a:t>
            </a:r>
            <a:r>
              <a:rPr lang="cs-CZ" sz="3200" baseline="0" dirty="0"/>
              <a:t> </a:t>
            </a:r>
            <a:r>
              <a:rPr lang="cs-CZ" sz="3200" baseline="0" dirty="0" err="1"/>
              <a:t>for</a:t>
            </a:r>
            <a:r>
              <a:rPr lang="cs-CZ" sz="3200" baseline="0" dirty="0"/>
              <a:t> </a:t>
            </a:r>
            <a:r>
              <a:rPr lang="cs-CZ" sz="3200" baseline="0" dirty="0" err="1"/>
              <a:t>the</a:t>
            </a:r>
            <a:r>
              <a:rPr lang="cs-CZ" sz="3200" baseline="0" dirty="0"/>
              <a:t> </a:t>
            </a:r>
            <a:r>
              <a:rPr lang="cs-CZ" sz="3200" baseline="0" dirty="0" err="1"/>
              <a:t>purpose</a:t>
            </a:r>
            <a:r>
              <a:rPr lang="cs-CZ" sz="3200" baseline="0" dirty="0"/>
              <a:t> </a:t>
            </a:r>
            <a:r>
              <a:rPr lang="cs-CZ" sz="3200" baseline="0" dirty="0" err="1"/>
              <a:t>of</a:t>
            </a:r>
            <a:r>
              <a:rPr lang="cs-CZ" sz="3200" baseline="0" dirty="0"/>
              <a:t> </a:t>
            </a:r>
            <a:r>
              <a:rPr lang="cs-CZ" sz="3200" baseline="0" dirty="0" err="1"/>
              <a:t>admission</a:t>
            </a:r>
            <a:endParaRPr lang="cs-CZ" sz="3200" baseline="0" dirty="0"/>
          </a:p>
        </c:rich>
      </c:tx>
      <c:layout>
        <c:manualLayout>
          <c:xMode val="edge"/>
          <c:yMode val="edge"/>
          <c:x val="0.11679871574603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6093257255774646E-2"/>
          <c:y val="0.21543201074233836"/>
          <c:w val="0.91737135202338027"/>
          <c:h val="0.53281484191061934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List1!$D$10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List1!$B$11:$B$14</c:f>
              <c:strCache>
                <c:ptCount val="1"/>
                <c:pt idx="0">
                  <c:v>zahraničním dokladem o zahraničním vysokoškolském vzdělání (posuzuje se)</c:v>
                </c:pt>
              </c:strCache>
              <c:extLst/>
            </c:strRef>
          </c:cat>
          <c:val>
            <c:numRef>
              <c:f>List1!$D$11:$D$14</c:f>
              <c:numCache>
                <c:formatCode>General</c:formatCode>
                <c:ptCount val="1"/>
                <c:pt idx="0">
                  <c:v>560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09F-4415-A933-7EA11046DC90}"/>
            </c:ext>
          </c:extLst>
        </c:ser>
        <c:ser>
          <c:idx val="2"/>
          <c:order val="2"/>
          <c:tx>
            <c:strRef>
              <c:f>List1!$E$10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List1!$B$11:$B$14</c:f>
              <c:strCache>
                <c:ptCount val="1"/>
                <c:pt idx="0">
                  <c:v>zahraničním dokladem o zahraničním vysokoškolském vzdělání (posuzuje se)</c:v>
                </c:pt>
              </c:strCache>
              <c:extLst/>
            </c:strRef>
          </c:cat>
          <c:val>
            <c:numRef>
              <c:f>List1!$E$11:$E$14</c:f>
              <c:numCache>
                <c:formatCode>General</c:formatCode>
                <c:ptCount val="1"/>
                <c:pt idx="0">
                  <c:v>1013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09F-4415-A933-7EA11046DC90}"/>
            </c:ext>
          </c:extLst>
        </c:ser>
        <c:ser>
          <c:idx val="3"/>
          <c:order val="3"/>
          <c:tx>
            <c:strRef>
              <c:f>List1!$F$10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List1!$B$11:$B$14</c:f>
              <c:strCache>
                <c:ptCount val="1"/>
                <c:pt idx="0">
                  <c:v>zahraničním dokladem o zahraničním vysokoškolském vzdělání (posuzuje se)</c:v>
                </c:pt>
              </c:strCache>
              <c:extLst/>
            </c:strRef>
          </c:cat>
          <c:val>
            <c:numRef>
              <c:f>List1!$F$11:$F$14</c:f>
              <c:numCache>
                <c:formatCode>General</c:formatCode>
                <c:ptCount val="1"/>
                <c:pt idx="0">
                  <c:v>2797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09F-4415-A933-7EA11046DC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01343912"/>
        <c:axId val="4013432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List1!$C$10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List1!$B$11:$B$14</c15:sqref>
                        </c15:formulaRef>
                      </c:ext>
                    </c:extLst>
                    <c:strCache>
                      <c:ptCount val="1"/>
                      <c:pt idx="0">
                        <c:v>zahraničním dokladem o zahraničním vysokoškolském vzdělání (posuzuje se)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List1!$C$11:$C$14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09F-4415-A933-7EA11046DC90}"/>
                  </c:ext>
                </c:extLst>
              </c15:ser>
            </c15:filteredBarSeries>
          </c:ext>
        </c:extLst>
      </c:barChart>
      <c:catAx>
        <c:axId val="401343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1343256"/>
        <c:crosses val="autoZero"/>
        <c:auto val="1"/>
        <c:lblAlgn val="ctr"/>
        <c:lblOffset val="100"/>
        <c:noMultiLvlLbl val="0"/>
      </c:catAx>
      <c:valAx>
        <c:axId val="401343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134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01A4A-A955-42F7-BBC2-12860F83B4CA}" type="datetimeFigureOut">
              <a:rPr lang="cs-CZ" smtClean="0"/>
              <a:t>16.03.2021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A1D89-B2AE-4847-B813-1B16C7FCE8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078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A29C-D549-4D52-9BE9-55DD6DF51756}" type="datetimeFigureOut">
              <a:rPr lang="cs-CZ" smtClean="0"/>
              <a:t>16.03.2021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87A8-2573-42E8-8C4A-4D8D8E332AA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1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0414D99A-EF63-4E13-8223-10F772D93ABC}"/>
              </a:ext>
            </a:extLst>
          </p:cNvPr>
          <p:cNvSpPr/>
          <p:nvPr userDrawn="1"/>
        </p:nvSpPr>
        <p:spPr>
          <a:xfrm>
            <a:off x="0" y="0"/>
            <a:ext cx="20104100" cy="167640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32D3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B8B494-74F2-4D67-AE81-F452476F4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260" y="167640"/>
            <a:ext cx="9407839" cy="11141710"/>
          </a:xfrm>
          <a:prstGeom prst="rect">
            <a:avLst/>
          </a:prstGeom>
        </p:spPr>
      </p:pic>
      <p:sp>
        <p:nvSpPr>
          <p:cNvPr id="32" name="object 33">
            <a:extLst>
              <a:ext uri="{FF2B5EF4-FFF2-40B4-BE49-F238E27FC236}">
                <a16:creationId xmlns:a16="http://schemas.microsoft.com/office/drawing/2014/main" id="{66AA2E40-9943-42F7-9B11-49E536313CF5}"/>
              </a:ext>
            </a:extLst>
          </p:cNvPr>
          <p:cNvSpPr txBox="1"/>
          <p:nvPr userDrawn="1"/>
        </p:nvSpPr>
        <p:spPr>
          <a:xfrm>
            <a:off x="1019640" y="7128540"/>
            <a:ext cx="997204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6600" b="1" dirty="0">
                <a:solidFill>
                  <a:srgbClr val="C00000"/>
                </a:solidFill>
                <a:latin typeface="Gill Sans MT" panose="020B0502020104020203" pitchFamily="34" charset="-18"/>
                <a:cs typeface="Gill Sans MT"/>
              </a:rPr>
              <a:t>	Charles University					</a:t>
            </a:r>
            <a:r>
              <a:rPr lang="cs-CZ" sz="4800" b="1" dirty="0">
                <a:solidFill>
                  <a:srgbClr val="C00000"/>
                </a:solidFill>
                <a:latin typeface="Gill Sans MT" panose="020B0502020104020203" pitchFamily="34" charset="-18"/>
                <a:cs typeface="Gill Sans MT"/>
              </a:rPr>
              <a:t>Prague, Czech Republic</a:t>
            </a:r>
            <a:endParaRPr sz="6600" b="1" dirty="0">
              <a:solidFill>
                <a:srgbClr val="C00000"/>
              </a:solidFill>
              <a:latin typeface="Gill Sans MT" panose="020B0502020104020203" pitchFamily="34" charset="-18"/>
              <a:cs typeface="Gill Sans MT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9180AFE3-1014-4C70-9454-8A4AFB3A5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865" y="3601007"/>
            <a:ext cx="7155786" cy="27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16.03.2021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6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16.03.2021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96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0A3-E9CC-4454-BBF9-664814D4ED2B}" type="datetimeFigureOut">
              <a:rPr lang="cs-CZ" smtClean="0"/>
              <a:t>16.03.2021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25DF-D996-46F3-B8FE-4BA2A55A6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00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6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  <a:prstGeom prst="rect">
            <a:avLst/>
          </a:prstGeom>
        </p:spPr>
        <p:txBody>
          <a:bodyPr anchor="b"/>
          <a:lstStyle>
            <a:lvl1pPr>
              <a:defRPr sz="989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16.03.2021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12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16.03.2021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79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16.03.2021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10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16.03.2021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32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16.03.2021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28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16.03.2021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34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16.03.2021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ADADEDA-A891-4533-B698-C3F52D37E910}"/>
              </a:ext>
            </a:extLst>
          </p:cNvPr>
          <p:cNvCxnSpPr>
            <a:cxnSpLocks/>
          </p:cNvCxnSpPr>
          <p:nvPr userDrawn="1"/>
        </p:nvCxnSpPr>
        <p:spPr>
          <a:xfrm>
            <a:off x="866731" y="10056659"/>
            <a:ext cx="164859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5">
            <a:extLst>
              <a:ext uri="{FF2B5EF4-FFF2-40B4-BE49-F238E27FC236}">
                <a16:creationId xmlns:a16="http://schemas.microsoft.com/office/drawing/2014/main" id="{E6F024E8-B807-4260-AB14-E12C9BACBDF3}"/>
              </a:ext>
            </a:extLst>
          </p:cNvPr>
          <p:cNvSpPr/>
          <p:nvPr userDrawn="1"/>
        </p:nvSpPr>
        <p:spPr>
          <a:xfrm>
            <a:off x="0" y="0"/>
            <a:ext cx="20104100" cy="1576934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551D88-313F-4E9F-A50F-CD4813224B22}"/>
              </a:ext>
            </a:extLst>
          </p:cNvPr>
          <p:cNvSpPr txBox="1"/>
          <p:nvPr userDrawn="1"/>
        </p:nvSpPr>
        <p:spPr>
          <a:xfrm>
            <a:off x="495946" y="1968285"/>
            <a:ext cx="838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cs-CZ" dirty="0"/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</a:pPr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AD13AF40-CD37-4305-8B60-26E85D83602E}"/>
              </a:ext>
            </a:extLst>
          </p:cNvPr>
          <p:cNvSpPr txBox="1">
            <a:spLocks/>
          </p:cNvSpPr>
          <p:nvPr userDrawn="1"/>
        </p:nvSpPr>
        <p:spPr>
          <a:xfrm>
            <a:off x="866731" y="10179591"/>
            <a:ext cx="4972572" cy="825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5750" b="1">
                <a:latin typeface="Gill Sans MT"/>
                <a:ea typeface="+mj-ea"/>
                <a:cs typeface="Gill Sans MT"/>
              </a:defRPr>
            </a:lvl1pPr>
          </a:lstStyle>
          <a:p>
            <a:r>
              <a:rPr lang="cs-CZ" sz="4000" kern="0" dirty="0">
                <a:latin typeface="Gill Sans"/>
              </a:rPr>
              <a:t>Charles University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C2194D-84FF-4792-AA2C-38ACA762CCA1}"/>
              </a:ext>
            </a:extLst>
          </p:cNvPr>
          <p:cNvSpPr txBox="1">
            <a:spLocks/>
          </p:cNvSpPr>
          <p:nvPr userDrawn="1"/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5984D4-0F36-4872-89E1-8934F1F66B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2678" y="9020401"/>
            <a:ext cx="2738383" cy="20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3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ostrifikace@ruk.cuni.cz" TargetMode="External"/><Relationship Id="rId2" Type="http://schemas.openxmlformats.org/officeDocument/2006/relationships/hyperlink" Target="mailto:milena.kralickova@ruk.cuni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-358008"/>
            <a:ext cx="8382000" cy="1715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>
                <a:solidFill>
                  <a:schemeClr val="bg1"/>
                </a:solidFill>
                <a:latin typeface="Gill Sans"/>
              </a:rPr>
              <a:t>About</a:t>
            </a:r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Charles</a:t>
            </a:r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Uni</a:t>
            </a:r>
            <a:r>
              <a:rPr lang="cs-CZ" sz="5400" b="1" spc="-204" dirty="0">
                <a:solidFill>
                  <a:schemeClr val="bg1"/>
                </a:solidFill>
                <a:latin typeface="Gill Sans"/>
              </a:rPr>
              <a:t>v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ersity</a:t>
            </a:r>
          </a:p>
        </p:txBody>
      </p:sp>
      <p:sp>
        <p:nvSpPr>
          <p:cNvPr id="12" name="object 35"/>
          <p:cNvSpPr/>
          <p:nvPr/>
        </p:nvSpPr>
        <p:spPr>
          <a:xfrm>
            <a:off x="0" y="0"/>
            <a:ext cx="20104100" cy="167640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32D3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F4964E5-7996-4BD8-BE97-09DAA230B48A}"/>
              </a:ext>
            </a:extLst>
          </p:cNvPr>
          <p:cNvSpPr/>
          <p:nvPr/>
        </p:nvSpPr>
        <p:spPr>
          <a:xfrm>
            <a:off x="4" y="-164713"/>
            <a:ext cx="20104096" cy="797608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2073743" y="8004663"/>
            <a:ext cx="16263256" cy="173662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D22D40"/>
                </a:solidFill>
              </a:rPr>
              <a:t>Recognition of foreign education </a:t>
            </a:r>
            <a:endParaRPr lang="cs-CZ" sz="6000" dirty="0">
              <a:solidFill>
                <a:srgbClr val="D22D40"/>
              </a:solidFill>
            </a:endParaRPr>
          </a:p>
          <a:p>
            <a:r>
              <a:rPr lang="cs-CZ" sz="6000" dirty="0">
                <a:solidFill>
                  <a:srgbClr val="D22D40"/>
                </a:solidFill>
              </a:rPr>
              <a:t>a</a:t>
            </a:r>
            <a:r>
              <a:rPr lang="en-US" sz="6000" dirty="0">
                <a:solidFill>
                  <a:srgbClr val="D22D40"/>
                </a:solidFill>
              </a:rPr>
              <a:t>t Charles University </a:t>
            </a:r>
            <a:endParaRPr lang="en-US" sz="7200" dirty="0">
              <a:solidFill>
                <a:srgbClr val="D22D4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017" y="10291864"/>
            <a:ext cx="18434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Milena Králíčková, Charles University                                                                                 </a:t>
            </a:r>
            <a:r>
              <a:rPr lang="cs-CZ" sz="3200" dirty="0" err="1"/>
              <a:t>March</a:t>
            </a:r>
            <a:r>
              <a:rPr lang="cs-CZ" sz="3200" dirty="0"/>
              <a:t> 25th, 2021</a:t>
            </a:r>
          </a:p>
        </p:txBody>
      </p:sp>
    </p:spTree>
    <p:extLst>
      <p:ext uri="{BB962C8B-B14F-4D97-AF65-F5344CB8AC3E}">
        <p14:creationId xmlns:p14="http://schemas.microsoft.com/office/powerpoint/2010/main" val="2355369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0319657" y="2569029"/>
            <a:ext cx="9180453" cy="7280996"/>
          </a:xfrm>
          <a:prstGeom prst="rect">
            <a:avLst/>
          </a:prstGeom>
          <a:noFill/>
        </p:spPr>
        <p:txBody>
          <a:bodyPr/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Not to be assessed: </a:t>
            </a:r>
            <a:r>
              <a:rPr lang="en-US" dirty="0"/>
              <a:t>content of study </a:t>
            </a:r>
            <a:r>
              <a:rPr lang="en-US" dirty="0" err="1"/>
              <a:t>programmes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To be assessed:</a:t>
            </a:r>
          </a:p>
          <a:p>
            <a:pPr marL="0" indent="0">
              <a:buNone/>
            </a:pPr>
            <a:r>
              <a:rPr lang="en-US" dirty="0"/>
              <a:t>   - Accreditation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institution</a:t>
            </a:r>
            <a:r>
              <a:rPr lang="cs-CZ" dirty="0"/>
              <a:t> and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study </a:t>
            </a:r>
            <a:r>
              <a:rPr lang="cs-CZ" dirty="0" err="1"/>
              <a:t>programme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 Completion of the level of previous study required by Czech law</a:t>
            </a:r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cs-CZ" dirty="0"/>
              <a:t>R</a:t>
            </a:r>
            <a:r>
              <a:rPr lang="en-US" dirty="0" err="1"/>
              <a:t>elevant</a:t>
            </a:r>
            <a:r>
              <a:rPr lang="en-US" dirty="0"/>
              <a:t> level of study </a:t>
            </a:r>
            <a:r>
              <a:rPr lang="en-US" dirty="0" err="1"/>
              <a:t>programme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Time saving and cost saving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42452" y="1740310"/>
            <a:ext cx="8518669" cy="8627806"/>
          </a:xfrm>
          <a:noFill/>
        </p:spPr>
        <p:txBody>
          <a:bodyPr/>
          <a:lstStyle/>
          <a:p>
            <a:endParaRPr lang="cs-CZ" b="1" dirty="0"/>
          </a:p>
          <a:p>
            <a:r>
              <a:rPr lang="en-US" b="1" dirty="0"/>
              <a:t>Assessment valid </a:t>
            </a:r>
            <a:r>
              <a:rPr lang="en-US" dirty="0"/>
              <a:t>for a </a:t>
            </a:r>
            <a:r>
              <a:rPr lang="cs-CZ" dirty="0" err="1"/>
              <a:t>particular</a:t>
            </a:r>
            <a:r>
              <a:rPr lang="en-US" dirty="0"/>
              <a:t> </a:t>
            </a:r>
            <a:r>
              <a:rPr lang="en-US" b="1" dirty="0"/>
              <a:t>admission process</a:t>
            </a:r>
            <a:r>
              <a:rPr lang="cs-CZ" b="1" dirty="0"/>
              <a:t> </a:t>
            </a:r>
            <a:r>
              <a:rPr lang="cs-CZ" dirty="0" err="1"/>
              <a:t>only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Valid</a:t>
            </a:r>
            <a:r>
              <a:rPr lang="cs-CZ" dirty="0"/>
              <a:t> </a:t>
            </a:r>
            <a:r>
              <a:rPr lang="en-US" dirty="0"/>
              <a:t>for </a:t>
            </a:r>
            <a:r>
              <a:rPr lang="en-US" b="1" dirty="0"/>
              <a:t>applicants to study </a:t>
            </a:r>
            <a:r>
              <a:rPr lang="en-US" b="1" dirty="0" err="1"/>
              <a:t>programmes</a:t>
            </a:r>
            <a:r>
              <a:rPr lang="en-US" dirty="0"/>
              <a:t> realized </a:t>
            </a:r>
            <a:r>
              <a:rPr lang="cs-CZ" dirty="0" err="1"/>
              <a:t>at</a:t>
            </a:r>
            <a:r>
              <a:rPr lang="en-US" dirty="0"/>
              <a:t> Charles University</a:t>
            </a:r>
            <a:r>
              <a:rPr lang="cs-CZ" dirty="0"/>
              <a:t> </a:t>
            </a:r>
            <a:r>
              <a:rPr lang="cs-CZ" dirty="0" err="1"/>
              <a:t>only</a:t>
            </a:r>
            <a:endParaRPr lang="en-US" dirty="0"/>
          </a:p>
          <a:p>
            <a:endParaRPr lang="en-US" dirty="0"/>
          </a:p>
          <a:p>
            <a:r>
              <a:rPr lang="cs-CZ" b="1" dirty="0" err="1"/>
              <a:t>Assessment</a:t>
            </a:r>
            <a:r>
              <a:rPr lang="en-US" b="1" dirty="0"/>
              <a:t> </a:t>
            </a:r>
            <a:r>
              <a:rPr lang="en-US" dirty="0"/>
              <a:t>of foreign secondary and higher education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No separate decision (a part of admission process)</a:t>
            </a:r>
          </a:p>
        </p:txBody>
      </p:sp>
      <p:sp>
        <p:nvSpPr>
          <p:cNvPr id="7" name="TextovéPole 6"/>
          <p:cNvSpPr txBox="1">
            <a:spLocks noChangeAspect="1"/>
          </p:cNvSpPr>
          <p:nvPr/>
        </p:nvSpPr>
        <p:spPr>
          <a:xfrm>
            <a:off x="0" y="0"/>
            <a:ext cx="20104100" cy="2308324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Assessment of foreign secondary and higher education for the purpose of admission process</a:t>
            </a:r>
          </a:p>
        </p:txBody>
      </p:sp>
    </p:spTree>
    <p:extLst>
      <p:ext uri="{BB962C8B-B14F-4D97-AF65-F5344CB8AC3E}">
        <p14:creationId xmlns:p14="http://schemas.microsoft.com/office/powerpoint/2010/main" val="187018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9766571" y="2451370"/>
            <a:ext cx="9733540" cy="7398655"/>
          </a:xfrm>
          <a:prstGeom prst="rect">
            <a:avLst/>
          </a:prstGeom>
          <a:noFill/>
        </p:spPr>
        <p:txBody>
          <a:bodyPr/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400" b="1" dirty="0"/>
              <a:t>For f</a:t>
            </a:r>
            <a:r>
              <a:rPr lang="en-GB" sz="4400" b="1" dirty="0"/>
              <a:t>faculties</a:t>
            </a:r>
          </a:p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Advantages</a:t>
            </a:r>
          </a:p>
          <a:p>
            <a:r>
              <a:rPr lang="en-GB" dirty="0"/>
              <a:t>Flexible assessment without necessity to ask for a certificate of general recognition</a:t>
            </a:r>
          </a:p>
          <a:p>
            <a:r>
              <a:rPr lang="en-GB" dirty="0"/>
              <a:t>More convenient for admission process</a:t>
            </a:r>
          </a:p>
          <a:p>
            <a:r>
              <a:rPr lang="en-GB" dirty="0"/>
              <a:t>Cost efficient for faculties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chemeClr val="accent1"/>
                </a:solidFill>
              </a:rPr>
              <a:t>Disadvantages</a:t>
            </a:r>
          </a:p>
          <a:p>
            <a:r>
              <a:rPr lang="en-GB" dirty="0"/>
              <a:t>Bureaucratic burden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0196" y="2308323"/>
            <a:ext cx="8610926" cy="8683931"/>
          </a:xfrm>
          <a:noFill/>
        </p:spPr>
        <p:txBody>
          <a:bodyPr/>
          <a:lstStyle/>
          <a:p>
            <a:pPr marL="0" indent="0">
              <a:buNone/>
            </a:pPr>
            <a:r>
              <a:rPr lang="cs-CZ" sz="4400" b="1" dirty="0"/>
              <a:t>For a</a:t>
            </a:r>
            <a:r>
              <a:rPr lang="en-US" sz="4400" b="1" dirty="0"/>
              <a:t>applicants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Advantages</a:t>
            </a:r>
          </a:p>
          <a:p>
            <a:r>
              <a:rPr lang="en-US" dirty="0"/>
              <a:t>Time saving and cost saving</a:t>
            </a:r>
          </a:p>
          <a:p>
            <a:r>
              <a:rPr lang="en-US" dirty="0"/>
              <a:t>No need to take a process of general </a:t>
            </a:r>
            <a:r>
              <a:rPr lang="en-US" dirty="0" err="1"/>
              <a:t>nostrification</a:t>
            </a:r>
            <a:r>
              <a:rPr lang="en-US" dirty="0"/>
              <a:t> (strict requirements of authorities recognizing foreign secondary education)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Disadvantages</a:t>
            </a:r>
          </a:p>
          <a:p>
            <a:r>
              <a:rPr lang="en-US" dirty="0"/>
              <a:t>Valid just for a specific admission process</a:t>
            </a:r>
          </a:p>
          <a:p>
            <a:r>
              <a:rPr lang="en-US" dirty="0"/>
              <a:t>The result of assessment cannot be used for other institutions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7" name="TextovéPole 6"/>
          <p:cNvSpPr txBox="1">
            <a:spLocks noChangeAspect="1"/>
          </p:cNvSpPr>
          <p:nvPr/>
        </p:nvSpPr>
        <p:spPr>
          <a:xfrm>
            <a:off x="0" y="0"/>
            <a:ext cx="20104100" cy="2308324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7200" dirty="0" err="1">
                <a:solidFill>
                  <a:schemeClr val="bg1"/>
                </a:solidFill>
              </a:rPr>
              <a:t>Impact</a:t>
            </a:r>
            <a:r>
              <a:rPr lang="cs-CZ" sz="7200" dirty="0">
                <a:solidFill>
                  <a:schemeClr val="bg1"/>
                </a:solidFill>
              </a:rPr>
              <a:t> </a:t>
            </a:r>
            <a:r>
              <a:rPr lang="cs-CZ" sz="7200" dirty="0" err="1">
                <a:solidFill>
                  <a:schemeClr val="bg1"/>
                </a:solidFill>
              </a:rPr>
              <a:t>of</a:t>
            </a:r>
            <a:r>
              <a:rPr lang="cs-CZ" sz="7200" dirty="0">
                <a:solidFill>
                  <a:schemeClr val="bg1"/>
                </a:solidFill>
              </a:rPr>
              <a:t> a</a:t>
            </a:r>
            <a:r>
              <a:rPr lang="en-US" sz="7200" dirty="0" err="1">
                <a:solidFill>
                  <a:schemeClr val="bg1"/>
                </a:solidFill>
              </a:rPr>
              <a:t>ssessment</a:t>
            </a:r>
            <a:r>
              <a:rPr lang="en-US" sz="7200" dirty="0">
                <a:solidFill>
                  <a:schemeClr val="bg1"/>
                </a:solidFill>
              </a:rPr>
              <a:t> of foreign secondary and higher education for the purpose of admission process</a:t>
            </a:r>
          </a:p>
        </p:txBody>
      </p:sp>
    </p:spTree>
    <p:extLst>
      <p:ext uri="{BB962C8B-B14F-4D97-AF65-F5344CB8AC3E}">
        <p14:creationId xmlns:p14="http://schemas.microsoft.com/office/powerpoint/2010/main" val="133097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Increasing number </a:t>
            </a:r>
            <a:r>
              <a:rPr lang="en-US" dirty="0"/>
              <a:t>of applications for recognition of foreign education for the purpose of admission process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Most often assessed </a:t>
            </a:r>
            <a:r>
              <a:rPr lang="en-US" dirty="0"/>
              <a:t>applications from:</a:t>
            </a:r>
          </a:p>
          <a:p>
            <a:r>
              <a:rPr lang="en-US" dirty="0"/>
              <a:t>Russian Federation</a:t>
            </a:r>
          </a:p>
          <a:p>
            <a:r>
              <a:rPr lang="en-US" dirty="0"/>
              <a:t>United Kingdom of Great Britain and Northern Ireland</a:t>
            </a:r>
          </a:p>
          <a:p>
            <a:r>
              <a:rPr lang="en-US" dirty="0"/>
              <a:t>United Arab Emirates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8" name="TextovéPole 7"/>
          <p:cNvSpPr txBox="1">
            <a:spLocks noChangeAspect="1"/>
          </p:cNvSpPr>
          <p:nvPr/>
        </p:nvSpPr>
        <p:spPr>
          <a:xfrm>
            <a:off x="0" y="-1"/>
            <a:ext cx="20104100" cy="2308324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Assessment of foreign education </a:t>
            </a:r>
            <a:endParaRPr lang="cs-CZ" sz="7200" dirty="0">
              <a:solidFill>
                <a:schemeClr val="bg1"/>
              </a:solidFill>
            </a:endParaRPr>
          </a:p>
          <a:p>
            <a:pPr algn="ctr"/>
            <a:r>
              <a:rPr lang="en-US" sz="7200" dirty="0">
                <a:solidFill>
                  <a:schemeClr val="bg1"/>
                </a:solidFill>
              </a:rPr>
              <a:t>for the purpose of admission process in the practice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551927"/>
              </p:ext>
            </p:extLst>
          </p:nvPr>
        </p:nvGraphicFramePr>
        <p:xfrm>
          <a:off x="10966450" y="3010591"/>
          <a:ext cx="8760884" cy="7742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05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4278" y="2691095"/>
            <a:ext cx="18949742" cy="8417733"/>
          </a:xfrm>
        </p:spPr>
        <p:txBody>
          <a:bodyPr/>
          <a:lstStyle/>
          <a:p>
            <a:r>
              <a:rPr lang="en-US" sz="4400" dirty="0"/>
              <a:t>Inconsistency of databases</a:t>
            </a:r>
          </a:p>
          <a:p>
            <a:r>
              <a:rPr lang="en-US" sz="4400" dirty="0"/>
              <a:t>Differences in admission requirements</a:t>
            </a:r>
            <a:endParaRPr lang="en-US" dirty="0"/>
          </a:p>
          <a:p>
            <a:r>
              <a:rPr lang="en-US" sz="4400" dirty="0"/>
              <a:t>Title of academic degree and a duration of study </a:t>
            </a:r>
            <a:r>
              <a:rPr lang="en-US" sz="4400" dirty="0" err="1"/>
              <a:t>programme</a:t>
            </a:r>
            <a:endParaRPr lang="en-US" sz="4400" dirty="0"/>
          </a:p>
          <a:p>
            <a:r>
              <a:rPr lang="en-US" sz="4400" dirty="0"/>
              <a:t>Issuing of a diploma with a delay</a:t>
            </a:r>
          </a:p>
          <a:p>
            <a:r>
              <a:rPr lang="en-US" sz="4400" dirty="0"/>
              <a:t>Master degree integrated into doctoral degree</a:t>
            </a:r>
          </a:p>
          <a:p>
            <a:r>
              <a:rPr lang="cs-CZ" sz="4400" dirty="0" err="1"/>
              <a:t>Disputable</a:t>
            </a:r>
            <a:r>
              <a:rPr lang="cs-CZ" sz="4400" dirty="0"/>
              <a:t> </a:t>
            </a:r>
            <a:r>
              <a:rPr lang="cs-CZ" sz="4400" dirty="0" err="1"/>
              <a:t>qualifications</a:t>
            </a:r>
            <a:endParaRPr lang="en-US" sz="4400" dirty="0"/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cs-CZ" dirty="0"/>
              <a:t>S</a:t>
            </a:r>
            <a:r>
              <a:rPr lang="en-US" dirty="0" err="1"/>
              <a:t>econdary</a:t>
            </a:r>
            <a:r>
              <a:rPr lang="en-US" dirty="0"/>
              <a:t> education according to British curriculum</a:t>
            </a:r>
          </a:p>
          <a:p>
            <a:pPr marL="0" indent="0">
              <a:buNone/>
            </a:pPr>
            <a:r>
              <a:rPr lang="en-US" dirty="0"/>
              <a:t>   - German qualifications </a:t>
            </a:r>
            <a:r>
              <a:rPr lang="en-US" dirty="0" err="1"/>
              <a:t>Fachschulreife</a:t>
            </a:r>
            <a:r>
              <a:rPr lang="en-US" dirty="0"/>
              <a:t> with access just to </a:t>
            </a:r>
            <a:r>
              <a:rPr lang="en-US" dirty="0" err="1"/>
              <a:t>Fachhochschule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 Intermediate qualifications within the first cycle (i.e. Bachelor Ordinary)</a:t>
            </a:r>
          </a:p>
          <a:p>
            <a:pPr marL="0" indent="0">
              <a:buNone/>
            </a:pPr>
            <a:r>
              <a:rPr lang="en-US" dirty="0"/>
              <a:t>   - Intermediate qualifications within the second cycle (i.e. Postgraduate Diploma)</a:t>
            </a:r>
          </a:p>
        </p:txBody>
      </p:sp>
      <p:sp>
        <p:nvSpPr>
          <p:cNvPr id="9" name="TextovéPole 8"/>
          <p:cNvSpPr txBox="1">
            <a:spLocks noChangeAspect="1"/>
          </p:cNvSpPr>
          <p:nvPr/>
        </p:nvSpPr>
        <p:spPr>
          <a:xfrm>
            <a:off x="0" y="0"/>
            <a:ext cx="20104100" cy="2308324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Problems and difficulties in recognition and assessment practice</a:t>
            </a:r>
          </a:p>
        </p:txBody>
      </p:sp>
    </p:spTree>
    <p:extLst>
      <p:ext uri="{BB962C8B-B14F-4D97-AF65-F5344CB8AC3E}">
        <p14:creationId xmlns:p14="http://schemas.microsoft.com/office/powerpoint/2010/main" val="125349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830" y="1420238"/>
            <a:ext cx="19463456" cy="972765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Consecutive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master degree </a:t>
            </a:r>
            <a:r>
              <a:rPr lang="en-GB" b="1" dirty="0"/>
              <a:t>admission requirements according to HEA in C</a:t>
            </a:r>
            <a:r>
              <a:rPr lang="cs-CZ" b="1" dirty="0"/>
              <a:t>Z</a:t>
            </a:r>
            <a:r>
              <a:rPr lang="en-GB" b="1" dirty="0"/>
              <a:t> </a:t>
            </a:r>
          </a:p>
          <a:p>
            <a:r>
              <a:rPr lang="en-GB" dirty="0"/>
              <a:t>Completion of any type of higher education degree programme </a:t>
            </a:r>
          </a:p>
          <a:p>
            <a:r>
              <a:rPr lang="en-GB" dirty="0"/>
              <a:t>At least EQF 6 (bachelor degree)</a:t>
            </a:r>
          </a:p>
          <a:p>
            <a:pPr marL="0" indent="0">
              <a:buNone/>
            </a:pPr>
            <a:r>
              <a:rPr lang="en-GB" b="1" dirty="0"/>
              <a:t>Consecutive master degree admission requirements in foreign countries</a:t>
            </a:r>
          </a:p>
          <a:p>
            <a:r>
              <a:rPr lang="en-GB" dirty="0"/>
              <a:t>In some countries (</a:t>
            </a:r>
            <a:r>
              <a:rPr lang="en-GB" dirty="0" err="1"/>
              <a:t>nordic</a:t>
            </a:r>
            <a:r>
              <a:rPr lang="en-GB" dirty="0"/>
              <a:t> countries, USA, UK) their national requirements are different from requirements of HEA in C</a:t>
            </a:r>
            <a:r>
              <a:rPr lang="cs-CZ" dirty="0"/>
              <a:t>Z</a:t>
            </a:r>
            <a:r>
              <a:rPr lang="en-GB" dirty="0"/>
              <a:t> – in some cases for the admission process level not reaching bachelor degree is also sufficient</a:t>
            </a:r>
          </a:p>
          <a:p>
            <a:r>
              <a:rPr lang="en-GB" dirty="0"/>
              <a:t>Even EQF 5 or EQF 4 together with experience in the field (problem for recognition in C</a:t>
            </a:r>
            <a:r>
              <a:rPr lang="cs-CZ" dirty="0"/>
              <a:t>Z</a:t>
            </a:r>
            <a:r>
              <a:rPr lang="en-GB" dirty="0"/>
              <a:t> - requirement of HEA not fulfilled)</a:t>
            </a:r>
          </a:p>
          <a:p>
            <a:pPr marL="0" indent="0">
              <a:buNone/>
            </a:pPr>
            <a:r>
              <a:rPr lang="en-GB" b="1" i="1" dirty="0"/>
              <a:t>For example…</a:t>
            </a:r>
          </a:p>
          <a:p>
            <a:pPr marL="0" indent="0">
              <a:buNone/>
            </a:pPr>
            <a:r>
              <a:rPr lang="en-GB" b="1" i="1" dirty="0"/>
              <a:t>Diploma Supplement Norway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extovéPole 8"/>
          <p:cNvSpPr txBox="1">
            <a:spLocks noChangeAspect="1"/>
          </p:cNvSpPr>
          <p:nvPr/>
        </p:nvSpPr>
        <p:spPr>
          <a:xfrm>
            <a:off x="0" y="0"/>
            <a:ext cx="20104100" cy="1200329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7200" dirty="0" err="1">
                <a:solidFill>
                  <a:schemeClr val="bg1"/>
                </a:solidFill>
              </a:rPr>
              <a:t>Differencies</a:t>
            </a:r>
            <a:r>
              <a:rPr lang="cs-CZ" sz="7200" dirty="0">
                <a:solidFill>
                  <a:schemeClr val="bg1"/>
                </a:solidFill>
              </a:rPr>
              <a:t> in </a:t>
            </a:r>
            <a:r>
              <a:rPr lang="cs-CZ" sz="7200" dirty="0" err="1">
                <a:solidFill>
                  <a:schemeClr val="bg1"/>
                </a:solidFill>
              </a:rPr>
              <a:t>admission</a:t>
            </a:r>
            <a:r>
              <a:rPr lang="cs-CZ" sz="7200" dirty="0">
                <a:solidFill>
                  <a:schemeClr val="bg1"/>
                </a:solidFill>
              </a:rPr>
              <a:t> </a:t>
            </a:r>
            <a:r>
              <a:rPr lang="cs-CZ" sz="7200" dirty="0" err="1">
                <a:solidFill>
                  <a:schemeClr val="bg1"/>
                </a:solidFill>
              </a:rPr>
              <a:t>requirements</a:t>
            </a:r>
            <a:r>
              <a:rPr lang="cs-CZ" sz="7200" dirty="0">
                <a:solidFill>
                  <a:schemeClr val="bg1"/>
                </a:solidFill>
              </a:rPr>
              <a:t> 1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451" y="6939127"/>
            <a:ext cx="10107199" cy="40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1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590049" y="1556426"/>
            <a:ext cx="10049599" cy="926397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Doctoral degree </a:t>
            </a:r>
            <a:r>
              <a:rPr lang="en-GB" b="1" dirty="0"/>
              <a:t>admission requirements according to HEA in C</a:t>
            </a:r>
            <a:r>
              <a:rPr lang="cs-CZ" b="1" dirty="0"/>
              <a:t>Z</a:t>
            </a:r>
            <a:endParaRPr lang="en-GB" b="1" dirty="0"/>
          </a:p>
          <a:p>
            <a:r>
              <a:rPr lang="en-GB" dirty="0"/>
              <a:t>Completion of studies in a Master degree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Doctoral degree admission requirements in foreign countries</a:t>
            </a:r>
          </a:p>
          <a:p>
            <a:r>
              <a:rPr lang="en-GB" dirty="0"/>
              <a:t>In some cases (Latin America, USA, GB) completion of bachelor degree is sufficient</a:t>
            </a:r>
          </a:p>
          <a:p>
            <a:r>
              <a:rPr lang="en-GB" dirty="0"/>
              <a:t>Problem for recognition: admission requirement set by HEA in </a:t>
            </a:r>
            <a:r>
              <a:rPr lang="cs-CZ" dirty="0"/>
              <a:t>CZ</a:t>
            </a:r>
            <a:r>
              <a:rPr lang="en-GB" dirty="0"/>
              <a:t> not fulfilled</a:t>
            </a:r>
          </a:p>
          <a:p>
            <a:r>
              <a:rPr lang="en-GB" dirty="0"/>
              <a:t>Requirement set by HEA is fulfilled if consecutive master degree is implemented into doctoral study programme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11022828" y="1556426"/>
            <a:ext cx="7699116" cy="877774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b="1" i="1" dirty="0" err="1"/>
              <a:t>For</a:t>
            </a:r>
            <a:r>
              <a:rPr lang="cs-CZ" b="1" i="1" dirty="0"/>
              <a:t> </a:t>
            </a:r>
            <a:r>
              <a:rPr lang="cs-CZ" b="1" i="1" dirty="0" err="1"/>
              <a:t>example</a:t>
            </a:r>
            <a:r>
              <a:rPr lang="cs-CZ" b="1" i="1" dirty="0"/>
              <a:t>…</a:t>
            </a:r>
          </a:p>
          <a:p>
            <a:pPr marL="0" indent="0">
              <a:buNone/>
            </a:pPr>
            <a:r>
              <a:rPr lang="cs-CZ" b="1" i="1" dirty="0" err="1"/>
              <a:t>Educational</a:t>
            </a:r>
            <a:r>
              <a:rPr lang="cs-CZ" b="1" i="1" dirty="0"/>
              <a:t> </a:t>
            </a:r>
            <a:r>
              <a:rPr lang="cs-CZ" b="1" i="1" dirty="0" err="1"/>
              <a:t>system</a:t>
            </a:r>
            <a:r>
              <a:rPr lang="cs-CZ" b="1" i="1" dirty="0"/>
              <a:t> Chile</a:t>
            </a:r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>
            <a:spLocks noChangeAspect="1"/>
          </p:cNvSpPr>
          <p:nvPr/>
        </p:nvSpPr>
        <p:spPr>
          <a:xfrm>
            <a:off x="0" y="-244090"/>
            <a:ext cx="20104100" cy="1200329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7200" dirty="0" err="1">
                <a:solidFill>
                  <a:schemeClr val="bg1"/>
                </a:solidFill>
              </a:rPr>
              <a:t>Differencies</a:t>
            </a:r>
            <a:r>
              <a:rPr lang="cs-CZ" sz="7200" dirty="0">
                <a:solidFill>
                  <a:schemeClr val="bg1"/>
                </a:solidFill>
              </a:rPr>
              <a:t> in </a:t>
            </a:r>
            <a:r>
              <a:rPr lang="cs-CZ" sz="7200" dirty="0" err="1">
                <a:solidFill>
                  <a:schemeClr val="bg1"/>
                </a:solidFill>
              </a:rPr>
              <a:t>admission</a:t>
            </a:r>
            <a:r>
              <a:rPr lang="cs-CZ" sz="7200" dirty="0">
                <a:solidFill>
                  <a:schemeClr val="bg1"/>
                </a:solidFill>
              </a:rPr>
              <a:t> </a:t>
            </a:r>
            <a:r>
              <a:rPr lang="cs-CZ" sz="7200" dirty="0" err="1">
                <a:solidFill>
                  <a:schemeClr val="bg1"/>
                </a:solidFill>
              </a:rPr>
              <a:t>requirements</a:t>
            </a:r>
            <a:r>
              <a:rPr lang="cs-CZ" sz="7200" dirty="0">
                <a:solidFill>
                  <a:schemeClr val="bg1"/>
                </a:solidFill>
              </a:rPr>
              <a:t> 11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827" y="2879387"/>
            <a:ext cx="8082296" cy="74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509486" y="2024961"/>
            <a:ext cx="17027700" cy="1298810"/>
          </a:xfrm>
        </p:spPr>
        <p:txBody>
          <a:bodyPr/>
          <a:lstStyle/>
          <a:p>
            <a:r>
              <a:rPr lang="en-US" sz="4800" b="1" dirty="0"/>
              <a:t>Support </a:t>
            </a:r>
            <a:r>
              <a:rPr lang="cs-CZ" sz="4800" b="1" dirty="0"/>
              <a:t>for </a:t>
            </a:r>
            <a:r>
              <a:rPr lang="en-US" sz="4800" b="1" dirty="0"/>
              <a:t>higher education institutions</a:t>
            </a:r>
            <a:r>
              <a:rPr lang="cs-CZ" sz="4800" b="1"/>
              <a:t> (HEI)</a:t>
            </a:r>
            <a:endParaRPr lang="en-US" sz="48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765544" y="4022759"/>
            <a:ext cx="18500651" cy="6163511"/>
          </a:xfrm>
        </p:spPr>
        <p:txBody>
          <a:bodyPr/>
          <a:lstStyle/>
          <a:p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en-US" dirty="0"/>
              <a:t>problematic questions regarding the assessment of foreign secondary education for the purpose of admission process</a:t>
            </a:r>
          </a:p>
          <a:p>
            <a:endParaRPr lang="en-US" dirty="0"/>
          </a:p>
          <a:p>
            <a:r>
              <a:rPr lang="cs-CZ" dirty="0"/>
              <a:t>M</a:t>
            </a:r>
            <a:r>
              <a:rPr lang="en-US" dirty="0" err="1"/>
              <a:t>ethodical</a:t>
            </a:r>
            <a:r>
              <a:rPr lang="en-US" dirty="0"/>
              <a:t> meetings </a:t>
            </a:r>
            <a:r>
              <a:rPr lang="cs-CZ" dirty="0" err="1"/>
              <a:t>of</a:t>
            </a:r>
            <a:r>
              <a:rPr lang="cs-CZ" dirty="0"/>
              <a:t> HEI </a:t>
            </a:r>
            <a:r>
              <a:rPr lang="cs-CZ" dirty="0" err="1"/>
              <a:t>of</a:t>
            </a:r>
            <a:r>
              <a:rPr lang="cs-CZ" dirty="0"/>
              <a:t> CZ and MEYS</a:t>
            </a:r>
            <a:r>
              <a:rPr lang="en-US" dirty="0"/>
              <a:t> to discuss difficulties concerning recognition practice</a:t>
            </a:r>
          </a:p>
        </p:txBody>
      </p:sp>
      <p:sp>
        <p:nvSpPr>
          <p:cNvPr id="9" name="TextovéPole 8"/>
          <p:cNvSpPr txBox="1">
            <a:spLocks noChangeAspect="1"/>
          </p:cNvSpPr>
          <p:nvPr/>
        </p:nvSpPr>
        <p:spPr>
          <a:xfrm>
            <a:off x="0" y="-265470"/>
            <a:ext cx="20104100" cy="1200329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How can </a:t>
            </a:r>
            <a:r>
              <a:rPr lang="cs-CZ" sz="7200" dirty="0">
                <a:solidFill>
                  <a:schemeClr val="bg1"/>
                </a:solidFill>
              </a:rPr>
              <a:t>MEYS</a:t>
            </a:r>
            <a:r>
              <a:rPr lang="en-US" sz="7200" dirty="0">
                <a:solidFill>
                  <a:schemeClr val="bg1"/>
                </a:solidFill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189096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A869607-66BA-40BC-AF9E-2976597B7D03}"/>
              </a:ext>
            </a:extLst>
          </p:cNvPr>
          <p:cNvSpPr txBox="1">
            <a:spLocks/>
          </p:cNvSpPr>
          <p:nvPr/>
        </p:nvSpPr>
        <p:spPr>
          <a:xfrm>
            <a:off x="-1" y="327099"/>
            <a:ext cx="13963974" cy="92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9056D1B-7380-48CC-82B5-F0A9F41E7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68" y="3461048"/>
            <a:ext cx="1506901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969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2700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  <a:p>
            <a:pPr marL="12700" indent="0" algn="ctr" eaLnBrk="1" hangingPunct="1">
              <a:buClr>
                <a:srgbClr val="D32D3F"/>
              </a:buClr>
            </a:pPr>
            <a:endParaRPr 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en-GB" alt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1C886018-7E6B-4040-8D61-445BF7D4CB3E}"/>
              </a:ext>
            </a:extLst>
          </p:cNvPr>
          <p:cNvSpPr/>
          <p:nvPr/>
        </p:nvSpPr>
        <p:spPr>
          <a:xfrm>
            <a:off x="0" y="0"/>
            <a:ext cx="20104100" cy="1576934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5F48BCA-29ED-43AB-B699-E2935AA9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011" y="5654675"/>
            <a:ext cx="1864681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cs-CZ" sz="4400" dirty="0"/>
              <a:t>									</a:t>
            </a:r>
            <a:r>
              <a:rPr lang="en-US" sz="4400" dirty="0"/>
              <a:t>Thank you for your attention!</a:t>
            </a:r>
            <a:endParaRPr lang="cs-CZ" sz="4400" dirty="0"/>
          </a:p>
          <a:p>
            <a:endParaRPr lang="en-US" sz="4400" dirty="0"/>
          </a:p>
          <a:p>
            <a:r>
              <a:rPr lang="en-US" sz="4400" dirty="0"/>
              <a:t>Contact: </a:t>
            </a:r>
            <a:r>
              <a:rPr lang="cs-CZ" sz="4400" dirty="0"/>
              <a:t>            </a:t>
            </a:r>
            <a:r>
              <a:rPr lang="cs-CZ" sz="3600" dirty="0"/>
              <a:t>Prof. MUDr. Milena Králíčková, Ph.D., </a:t>
            </a:r>
            <a:r>
              <a:rPr lang="cs-CZ" sz="3600" dirty="0">
                <a:hlinkClick r:id="rId2"/>
              </a:rPr>
              <a:t>milena.kralickova@ruk.cuni.cz</a:t>
            </a:r>
            <a:endParaRPr lang="cs-CZ" sz="3600" dirty="0"/>
          </a:p>
          <a:p>
            <a:endParaRPr lang="en-US" sz="3600" dirty="0"/>
          </a:p>
          <a:p>
            <a:pPr marL="4133850">
              <a:buNone/>
              <a:tabLst>
                <a:tab pos="1320800" algn="l"/>
                <a:tab pos="5018088" algn="l"/>
              </a:tabLst>
            </a:pPr>
            <a:r>
              <a:rPr lang="en-US" sz="3600" dirty="0"/>
              <a:t>Rectorate of Charles University</a:t>
            </a:r>
          </a:p>
          <a:p>
            <a:pPr marL="4133850">
              <a:buNone/>
              <a:tabLst>
                <a:tab pos="1320800" algn="l"/>
                <a:tab pos="5018088" algn="l"/>
              </a:tabLst>
            </a:pPr>
            <a:r>
              <a:rPr lang="en-US" sz="3600" dirty="0"/>
              <a:t>Documents, Registers and Recognition of Foreign Degrees Office</a:t>
            </a:r>
          </a:p>
          <a:p>
            <a:pPr marL="4133850">
              <a:buNone/>
              <a:tabLst>
                <a:tab pos="1320800" algn="l"/>
                <a:tab pos="5018088" algn="l"/>
              </a:tabLst>
            </a:pPr>
            <a:r>
              <a:rPr lang="cs-CZ" sz="3600" dirty="0">
                <a:hlinkClick r:id="rId3"/>
              </a:rPr>
              <a:t>nostrifikace@ruk.cuni.cz</a:t>
            </a:r>
            <a:endParaRPr lang="cs-CZ" sz="3600" dirty="0"/>
          </a:p>
          <a:p>
            <a:pPr algn="ctr" eaLnBrk="1" hangingPunct="1"/>
            <a:endParaRPr lang="cs-CZ" altLang="cs-CZ" sz="3600" dirty="0">
              <a:latin typeface="Gill Sans MT" pitchFamily="34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38F30D-3A31-47BF-9C3C-835DC29823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04100" cy="56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A869607-66BA-40BC-AF9E-2976597B7D03}"/>
              </a:ext>
            </a:extLst>
          </p:cNvPr>
          <p:cNvSpPr txBox="1">
            <a:spLocks/>
          </p:cNvSpPr>
          <p:nvPr/>
        </p:nvSpPr>
        <p:spPr>
          <a:xfrm>
            <a:off x="0" y="327099"/>
            <a:ext cx="8862510" cy="92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>
                <a:solidFill>
                  <a:srgbClr val="FFFF00"/>
                </a:solidFill>
                <a:latin typeface="Gill Sans"/>
              </a:rPr>
              <a:t>Obsah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01B1312-AFC9-45D4-B428-B24359645F09}"/>
              </a:ext>
            </a:extLst>
          </p:cNvPr>
          <p:cNvSpPr txBox="1"/>
          <p:nvPr/>
        </p:nvSpPr>
        <p:spPr>
          <a:xfrm>
            <a:off x="1190847" y="2028692"/>
            <a:ext cx="18415590" cy="765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30000"/>
              </a:lnSpc>
              <a:buClr>
                <a:srgbClr val="D32D3F"/>
              </a:buClr>
              <a:buFont typeface="+mj-lt"/>
              <a:buAutoNum type="arabicPeriod"/>
            </a:pPr>
            <a:r>
              <a:rPr lang="en-US" altLang="cs-CZ" sz="5400" b="1" dirty="0">
                <a:latin typeface="Gill Sans MT" pitchFamily="34" charset="-18"/>
              </a:rPr>
              <a:t>Introduction of Charles University</a:t>
            </a:r>
          </a:p>
          <a:p>
            <a:pPr marL="914400" indent="-914400">
              <a:lnSpc>
                <a:spcPct val="130000"/>
              </a:lnSpc>
              <a:buClr>
                <a:srgbClr val="D32D3F"/>
              </a:buClr>
              <a:buFont typeface="+mj-lt"/>
              <a:buAutoNum type="arabicPeriod"/>
            </a:pPr>
            <a:r>
              <a:rPr lang="en-US" altLang="cs-CZ" sz="5400" b="1" dirty="0">
                <a:latin typeface="Gill Sans MT" pitchFamily="34" charset="-18"/>
              </a:rPr>
              <a:t>General recognition </a:t>
            </a:r>
            <a:r>
              <a:rPr lang="en-US" altLang="cs-CZ" sz="5400" dirty="0">
                <a:latin typeface="Gill Sans MT" pitchFamily="34" charset="-18"/>
              </a:rPr>
              <a:t>of foreign higher education</a:t>
            </a:r>
            <a:r>
              <a:rPr lang="cs-CZ" altLang="cs-CZ" sz="5400" dirty="0">
                <a:latin typeface="Gill Sans MT" pitchFamily="34" charset="-18"/>
              </a:rPr>
              <a:t> </a:t>
            </a:r>
            <a:r>
              <a:rPr lang="en-US" altLang="cs-CZ" sz="5400" dirty="0">
                <a:latin typeface="Gill Sans MT" pitchFamily="34" charset="-18"/>
              </a:rPr>
              <a:t> </a:t>
            </a:r>
            <a:r>
              <a:rPr lang="cs-CZ" altLang="cs-CZ" sz="5400" dirty="0">
                <a:latin typeface="Gill Sans MT" pitchFamily="34" charset="-18"/>
              </a:rPr>
              <a:t>	   							</a:t>
            </a:r>
            <a:r>
              <a:rPr lang="cs-CZ" altLang="cs-CZ" sz="5400" dirty="0" err="1">
                <a:latin typeface="Gill Sans MT" pitchFamily="34" charset="-18"/>
              </a:rPr>
              <a:t>previous</a:t>
            </a:r>
            <a:r>
              <a:rPr lang="en-US" altLang="cs-CZ" sz="5400" dirty="0">
                <a:latin typeface="Gill Sans MT" pitchFamily="34" charset="-18"/>
              </a:rPr>
              <a:t> and contemporary practice, changes</a:t>
            </a:r>
          </a:p>
          <a:p>
            <a:pPr marL="914400" indent="-914400">
              <a:lnSpc>
                <a:spcPct val="130000"/>
              </a:lnSpc>
              <a:buClr>
                <a:srgbClr val="D32D3F"/>
              </a:buClr>
              <a:buFont typeface="+mj-lt"/>
              <a:buAutoNum type="arabicPeriod"/>
            </a:pPr>
            <a:r>
              <a:rPr lang="en-US" altLang="cs-CZ" sz="5400" b="1" dirty="0">
                <a:latin typeface="Gill Sans MT" pitchFamily="34" charset="-18"/>
              </a:rPr>
              <a:t>Assessment</a:t>
            </a:r>
            <a:r>
              <a:rPr lang="en-US" altLang="cs-CZ" sz="5400" dirty="0">
                <a:latin typeface="Gill Sans MT" pitchFamily="34" charset="-18"/>
              </a:rPr>
              <a:t> of foreign secondary and higher education for the purpose of admission process</a:t>
            </a:r>
          </a:p>
          <a:p>
            <a:pPr>
              <a:lnSpc>
                <a:spcPct val="130000"/>
              </a:lnSpc>
              <a:buClr>
                <a:srgbClr val="D32D3F"/>
              </a:buClr>
            </a:pPr>
            <a:r>
              <a:rPr lang="cs-CZ" altLang="cs-CZ" sz="5400" dirty="0">
                <a:latin typeface="Gill Sans MT" pitchFamily="34" charset="-18"/>
              </a:rPr>
              <a:t>					</a:t>
            </a:r>
            <a:r>
              <a:rPr lang="en-US" altLang="cs-CZ" sz="5400" dirty="0">
                <a:latin typeface="Gill Sans MT" pitchFamily="34" charset="-18"/>
              </a:rPr>
              <a:t>proceeding</a:t>
            </a:r>
            <a:r>
              <a:rPr lang="cs-CZ" altLang="cs-CZ" sz="5400" dirty="0">
                <a:latin typeface="Gill Sans MT" pitchFamily="34" charset="-18"/>
              </a:rPr>
              <a:t>s</a:t>
            </a:r>
            <a:r>
              <a:rPr lang="en-US" altLang="cs-CZ" sz="5400" dirty="0">
                <a:latin typeface="Gill Sans MT" pitchFamily="34" charset="-18"/>
              </a:rPr>
              <a:t>, practice</a:t>
            </a:r>
          </a:p>
          <a:p>
            <a:pPr marL="914400" indent="-914400">
              <a:lnSpc>
                <a:spcPct val="130000"/>
              </a:lnSpc>
              <a:buClr>
                <a:srgbClr val="D32D3F"/>
              </a:buClr>
              <a:buFont typeface="+mj-lt"/>
              <a:buAutoNum type="arabicPeriod" startAt="4"/>
            </a:pPr>
            <a:r>
              <a:rPr lang="en-US" altLang="cs-CZ" sz="5400" b="1" dirty="0">
                <a:latin typeface="Gill Sans MT" pitchFamily="34" charset="-18"/>
              </a:rPr>
              <a:t>Problems in the recognition practice</a:t>
            </a:r>
          </a:p>
        </p:txBody>
      </p:sp>
      <p:sp>
        <p:nvSpPr>
          <p:cNvPr id="2" name="TextovéPole 1"/>
          <p:cNvSpPr txBox="1">
            <a:spLocks noChangeAspect="1"/>
          </p:cNvSpPr>
          <p:nvPr/>
        </p:nvSpPr>
        <p:spPr>
          <a:xfrm>
            <a:off x="0" y="-1"/>
            <a:ext cx="20104100" cy="1209562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7260" dirty="0">
                <a:solidFill>
                  <a:schemeClr val="bg1"/>
                </a:solidFill>
              </a:rPr>
              <a:t>			</a:t>
            </a:r>
            <a:r>
              <a:rPr lang="en-GB" sz="7200" dirty="0">
                <a:solidFill>
                  <a:schemeClr val="bg1"/>
                </a:solidFill>
              </a:rPr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345492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490" y="269610"/>
            <a:ext cx="17030035" cy="1268245"/>
          </a:xfrm>
        </p:spPr>
        <p:txBody>
          <a:bodyPr/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Charles University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61507" y="2102610"/>
            <a:ext cx="12307993" cy="77830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History:</a:t>
            </a:r>
          </a:p>
          <a:p>
            <a:r>
              <a:rPr lang="en-US" dirty="0"/>
              <a:t>Rich tradition, founded at 1348</a:t>
            </a:r>
          </a:p>
          <a:p>
            <a:r>
              <a:rPr lang="en-US" dirty="0"/>
              <a:t>3 Nobel prize winners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Charles University today:</a:t>
            </a:r>
          </a:p>
          <a:p>
            <a:r>
              <a:rPr lang="en-US" dirty="0"/>
              <a:t>17 faculties</a:t>
            </a:r>
          </a:p>
          <a:p>
            <a:r>
              <a:rPr lang="en-US" dirty="0"/>
              <a:t>over 48 000 students (20% foreign students)</a:t>
            </a:r>
          </a:p>
          <a:p>
            <a:r>
              <a:rPr lang="en-US" dirty="0"/>
              <a:t>over 500 study program</a:t>
            </a:r>
            <a:r>
              <a:rPr lang="cs-CZ" dirty="0" err="1"/>
              <a:t>me</a:t>
            </a:r>
            <a:r>
              <a:rPr lang="en-US" dirty="0"/>
              <a:t>s</a:t>
            </a:r>
          </a:p>
          <a:p>
            <a:r>
              <a:rPr lang="en-US" dirty="0"/>
              <a:t>around 8 000 graduates per year </a:t>
            </a:r>
          </a:p>
          <a:p>
            <a:r>
              <a:rPr lang="en-US" dirty="0"/>
              <a:t>in rankings: belongs to 2% of the best world universities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8114" y="2102610"/>
            <a:ext cx="6234281" cy="64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5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524" y="1570581"/>
            <a:ext cx="19415051" cy="820957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Based on: 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en-GB" dirty="0"/>
              <a:t>Higher Education Act („HEA“), Lisbon Convention, other international agreements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Assessment</a:t>
            </a:r>
            <a:r>
              <a:rPr lang="en-GB" dirty="0"/>
              <a:t>: higher education study programmes only</a:t>
            </a:r>
            <a:endParaRPr lang="cs-CZ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Main conditions to be assessed</a:t>
            </a:r>
            <a:r>
              <a:rPr lang="en-GB" dirty="0"/>
              <a:t>:</a:t>
            </a:r>
          </a:p>
          <a:p>
            <a:r>
              <a:rPr lang="en-GB" dirty="0"/>
              <a:t>Accreditation of the institution and of the study programme</a:t>
            </a:r>
          </a:p>
          <a:p>
            <a:r>
              <a:rPr lang="en-GB" dirty="0"/>
              <a:t>Completion of the level of previous study required by Czech law</a:t>
            </a:r>
          </a:p>
          <a:p>
            <a:r>
              <a:rPr lang="en-GB" dirty="0"/>
              <a:t>Relevant level of study programme</a:t>
            </a:r>
            <a:endParaRPr lang="cs-CZ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Document </a:t>
            </a:r>
            <a:r>
              <a:rPr lang="en-GB" dirty="0"/>
              <a:t>proving the recognition is </a:t>
            </a:r>
            <a:r>
              <a:rPr lang="en-GB" b="1" dirty="0"/>
              <a:t>valid generally.</a:t>
            </a:r>
          </a:p>
          <a:p>
            <a:pPr marL="0" indent="0">
              <a:buNone/>
            </a:pPr>
            <a:r>
              <a:rPr lang="en-GB" b="1" dirty="0"/>
              <a:t>Everybody </a:t>
            </a:r>
            <a:r>
              <a:rPr lang="en-GB" dirty="0"/>
              <a:t>can apply for</a:t>
            </a:r>
            <a:r>
              <a:rPr lang="en-GB" b="1" dirty="0"/>
              <a:t> a general recognition.</a:t>
            </a:r>
          </a:p>
          <a:p>
            <a:pPr marL="0" indent="0">
              <a:buNone/>
            </a:pPr>
            <a:r>
              <a:rPr lang="en-GB" dirty="0"/>
              <a:t>In case of negative decision possibility of </a:t>
            </a:r>
            <a:r>
              <a:rPr lang="en-GB" b="1" dirty="0"/>
              <a:t>appeal</a:t>
            </a:r>
            <a:r>
              <a:rPr lang="en-GB" dirty="0"/>
              <a:t> to the Ministry of Education, Youth and Sports (MEYS).</a:t>
            </a:r>
          </a:p>
        </p:txBody>
      </p:sp>
      <p:sp>
        <p:nvSpPr>
          <p:cNvPr id="7" name="TextovéPole 6"/>
          <p:cNvSpPr txBox="1">
            <a:spLocks noChangeAspect="1"/>
          </p:cNvSpPr>
          <p:nvPr/>
        </p:nvSpPr>
        <p:spPr>
          <a:xfrm>
            <a:off x="0" y="1"/>
            <a:ext cx="20104100" cy="1200329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General recognition of foreign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104035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 noChangeAspect="1"/>
          </p:cNvSpPr>
          <p:nvPr>
            <p:ph type="title"/>
          </p:nvPr>
        </p:nvSpPr>
        <p:spPr>
          <a:xfrm>
            <a:off x="0" y="-13342"/>
            <a:ext cx="20104100" cy="1218688"/>
          </a:xfrm>
          <a:solidFill>
            <a:srgbClr val="D22D40"/>
          </a:solidFill>
        </p:spPr>
        <p:txBody>
          <a:bodyPr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General recognition in the past and nowadays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9200" y="1850571"/>
            <a:ext cx="6730181" cy="1663794"/>
          </a:xfrm>
          <a:noFill/>
        </p:spPr>
        <p:txBody>
          <a:bodyPr/>
          <a:lstStyle/>
          <a:p>
            <a:r>
              <a:rPr lang="en-US" dirty="0"/>
              <a:t>Recognition practice </a:t>
            </a:r>
          </a:p>
          <a:p>
            <a:r>
              <a:rPr lang="en-US" dirty="0"/>
              <a:t>In the past…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9200" y="3748283"/>
            <a:ext cx="8670552" cy="6810859"/>
          </a:xfrm>
        </p:spPr>
        <p:txBody>
          <a:bodyPr/>
          <a:lstStyle/>
          <a:p>
            <a:r>
              <a:rPr lang="cs-CZ" dirty="0" err="1"/>
              <a:t>Till</a:t>
            </a:r>
            <a:r>
              <a:rPr lang="cs-CZ" dirty="0"/>
              <a:t> 12/2019</a:t>
            </a:r>
          </a:p>
          <a:p>
            <a:r>
              <a:rPr lang="en-US" dirty="0"/>
              <a:t>Recognition in the </a:t>
            </a:r>
            <a:r>
              <a:rPr lang="cs-CZ" dirty="0" err="1"/>
              <a:t>specific</a:t>
            </a:r>
            <a:r>
              <a:rPr lang="en-US" dirty="0"/>
              <a:t> study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Applications were assessed first by </a:t>
            </a:r>
            <a:r>
              <a:rPr lang="cs-CZ" dirty="0" err="1"/>
              <a:t>the</a:t>
            </a:r>
            <a:r>
              <a:rPr lang="en-US" dirty="0"/>
              <a:t> rectorate (</a:t>
            </a:r>
            <a:r>
              <a:rPr lang="cs-CZ" dirty="0" err="1"/>
              <a:t>main</a:t>
            </a:r>
            <a:r>
              <a:rPr lang="en-US" dirty="0"/>
              <a:t> conditions) and then by a faculty (comparison of the content of study </a:t>
            </a:r>
            <a:r>
              <a:rPr lang="en-US" dirty="0" err="1"/>
              <a:t>programme</a:t>
            </a:r>
            <a:r>
              <a:rPr lang="en-US" dirty="0"/>
              <a:t>)</a:t>
            </a:r>
          </a:p>
          <a:p>
            <a:r>
              <a:rPr lang="en-US" dirty="0"/>
              <a:t>This recognition practice is kept by medical faculties</a:t>
            </a:r>
          </a:p>
          <a:p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consuming</a:t>
            </a:r>
            <a:r>
              <a:rPr lang="en-US" dirty="0"/>
              <a:t> proceeding, bureaucratically demanding</a:t>
            </a:r>
          </a:p>
          <a:p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10363199" y="2373086"/>
            <a:ext cx="6799347" cy="1141279"/>
          </a:xfrm>
          <a:noFill/>
        </p:spPr>
        <p:txBody>
          <a:bodyPr/>
          <a:lstStyle/>
          <a:p>
            <a:r>
              <a:rPr lang="en-US" dirty="0"/>
              <a:t>Recognition practice</a:t>
            </a:r>
          </a:p>
          <a:p>
            <a:r>
              <a:rPr lang="en-US" dirty="0"/>
              <a:t>Now…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10363200" y="3748285"/>
            <a:ext cx="8361362" cy="6810858"/>
          </a:xfrm>
        </p:spPr>
        <p:txBody>
          <a:bodyPr/>
          <a:lstStyle/>
          <a:p>
            <a:r>
              <a:rPr lang="cs-CZ" dirty="0" err="1"/>
              <a:t>Since</a:t>
            </a:r>
            <a:r>
              <a:rPr lang="cs-CZ" dirty="0"/>
              <a:t> 1/2021</a:t>
            </a:r>
          </a:p>
          <a:p>
            <a:r>
              <a:rPr lang="en-US" dirty="0"/>
              <a:t>Recognition in the field of study covering the study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cs-CZ" dirty="0" err="1"/>
              <a:t>Main</a:t>
            </a:r>
            <a:r>
              <a:rPr lang="en-US" dirty="0"/>
              <a:t> conditions of recognition assessed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rectorate</a:t>
            </a:r>
          </a:p>
          <a:p>
            <a:r>
              <a:rPr lang="en-US" dirty="0"/>
              <a:t>Comparison of the content of study by a faculty for medical study </a:t>
            </a:r>
            <a:r>
              <a:rPr lang="en-US" dirty="0" err="1"/>
              <a:t>programmes</a:t>
            </a:r>
            <a:r>
              <a:rPr lang="cs-CZ" dirty="0"/>
              <a:t> </a:t>
            </a:r>
            <a:r>
              <a:rPr lang="cs-CZ" dirty="0" err="1"/>
              <a:t>only</a:t>
            </a:r>
            <a:endParaRPr lang="en-US" dirty="0"/>
          </a:p>
          <a:p>
            <a:r>
              <a:rPr lang="en-US" dirty="0"/>
              <a:t>More flexible and time saving proceeding, Lisbon Convention fully applicable</a:t>
            </a:r>
          </a:p>
        </p:txBody>
      </p:sp>
    </p:spTree>
    <p:extLst>
      <p:ext uri="{BB962C8B-B14F-4D97-AF65-F5344CB8AC3E}">
        <p14:creationId xmlns:p14="http://schemas.microsoft.com/office/powerpoint/2010/main" val="182861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 noChangeAspect="1"/>
          </p:cNvSpPr>
          <p:nvPr>
            <p:ph type="title"/>
          </p:nvPr>
        </p:nvSpPr>
        <p:spPr>
          <a:xfrm>
            <a:off x="0" y="-13343"/>
            <a:ext cx="20104100" cy="1863913"/>
          </a:xfrm>
          <a:solidFill>
            <a:srgbClr val="D22D40"/>
          </a:solidFill>
        </p:spPr>
        <p:txBody>
          <a:bodyPr/>
          <a:lstStyle/>
          <a:p>
            <a:pPr algn="ctr"/>
            <a:r>
              <a:rPr lang="cs-CZ" sz="6600" dirty="0" err="1">
                <a:solidFill>
                  <a:schemeClr val="bg1"/>
                </a:solidFill>
              </a:rPr>
              <a:t>Reasons</a:t>
            </a:r>
            <a:r>
              <a:rPr lang="cs-CZ" sz="6600" dirty="0">
                <a:solidFill>
                  <a:schemeClr val="bg1"/>
                </a:solidFill>
              </a:rPr>
              <a:t> </a:t>
            </a:r>
            <a:r>
              <a:rPr lang="cs-CZ" sz="6600" dirty="0" err="1">
                <a:solidFill>
                  <a:schemeClr val="bg1"/>
                </a:solidFill>
              </a:rPr>
              <a:t>leading</a:t>
            </a:r>
            <a:r>
              <a:rPr lang="cs-CZ" sz="6600" dirty="0">
                <a:solidFill>
                  <a:schemeClr val="bg1"/>
                </a:solidFill>
              </a:rPr>
              <a:t> to </a:t>
            </a:r>
            <a:r>
              <a:rPr lang="cs-CZ" sz="6600" dirty="0" err="1">
                <a:solidFill>
                  <a:schemeClr val="bg1"/>
                </a:solidFill>
              </a:rPr>
              <a:t>changes</a:t>
            </a:r>
            <a:r>
              <a:rPr lang="cs-CZ" sz="6600" dirty="0">
                <a:solidFill>
                  <a:schemeClr val="bg1"/>
                </a:solidFill>
              </a:rPr>
              <a:t> </a:t>
            </a:r>
            <a:br>
              <a:rPr lang="cs-CZ" sz="6600" dirty="0">
                <a:solidFill>
                  <a:schemeClr val="bg1"/>
                </a:solidFill>
              </a:rPr>
            </a:br>
            <a:r>
              <a:rPr lang="cs-CZ" sz="6600" dirty="0">
                <a:solidFill>
                  <a:schemeClr val="bg1"/>
                </a:solidFill>
              </a:rPr>
              <a:t>in </a:t>
            </a:r>
            <a:r>
              <a:rPr lang="cs-CZ" sz="6600" dirty="0" err="1">
                <a:solidFill>
                  <a:schemeClr val="bg1"/>
                </a:solidFill>
              </a:rPr>
              <a:t>general</a:t>
            </a:r>
            <a:r>
              <a:rPr lang="cs-CZ" sz="6600" dirty="0">
                <a:solidFill>
                  <a:schemeClr val="bg1"/>
                </a:solidFill>
              </a:rPr>
              <a:t> </a:t>
            </a:r>
            <a:r>
              <a:rPr lang="cs-CZ" sz="6600" dirty="0" err="1">
                <a:solidFill>
                  <a:schemeClr val="bg1"/>
                </a:solidFill>
              </a:rPr>
              <a:t>recognition</a:t>
            </a:r>
            <a:r>
              <a:rPr lang="cs-CZ" sz="6600" dirty="0">
                <a:solidFill>
                  <a:schemeClr val="bg1"/>
                </a:solidFill>
              </a:rPr>
              <a:t> </a:t>
            </a:r>
            <a:r>
              <a:rPr lang="cs-CZ" sz="6600" dirty="0" err="1">
                <a:solidFill>
                  <a:schemeClr val="bg1"/>
                </a:solidFill>
              </a:rPr>
              <a:t>practice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71863" y="2139095"/>
            <a:ext cx="18560374" cy="8477424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/>
              <a:t>Why Charles University has changed the general recognition practice?</a:t>
            </a:r>
          </a:p>
          <a:p>
            <a:r>
              <a:rPr lang="en-US" dirty="0"/>
              <a:t>Reaction to the </a:t>
            </a:r>
            <a:r>
              <a:rPr lang="en-US" b="1" dirty="0"/>
              <a:t>recognition practice of MEYS </a:t>
            </a:r>
            <a:r>
              <a:rPr lang="en-US" dirty="0"/>
              <a:t>– more simple and flexible process keeping the quality of recognition</a:t>
            </a:r>
          </a:p>
          <a:p>
            <a:pPr marL="0" indent="0">
              <a:buNone/>
            </a:pPr>
            <a:r>
              <a:rPr lang="en-US" dirty="0"/>
              <a:t>MEYS considered „substantial differences“ for negative decisions of Charles University as non substantial and recognized according to the Lisbon Convention.</a:t>
            </a:r>
            <a:endParaRPr lang="cs-CZ" dirty="0"/>
          </a:p>
          <a:p>
            <a:r>
              <a:rPr lang="en-US" b="1" dirty="0"/>
              <a:t>Trends in Europe </a:t>
            </a:r>
            <a:r>
              <a:rPr lang="en-US" dirty="0"/>
              <a:t>– interconnectedness of universities and decrease in bureaucracy</a:t>
            </a:r>
          </a:p>
          <a:p>
            <a:r>
              <a:rPr lang="cs-CZ" b="1" dirty="0" err="1"/>
              <a:t>Chances</a:t>
            </a:r>
            <a:r>
              <a:rPr lang="cs-CZ" b="1" dirty="0"/>
              <a:t> for </a:t>
            </a:r>
            <a:r>
              <a:rPr lang="en-US" b="1" dirty="0"/>
              <a:t>recognition </a:t>
            </a:r>
            <a:r>
              <a:rPr lang="en-US" dirty="0"/>
              <a:t>of studying </a:t>
            </a:r>
            <a:r>
              <a:rPr lang="en-US" dirty="0" err="1"/>
              <a:t>programmes</a:t>
            </a:r>
            <a:r>
              <a:rPr lang="en-US" dirty="0"/>
              <a:t> not realized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en-US" dirty="0"/>
              <a:t>Charles university, recognition in a field of study covering the foreign study </a:t>
            </a:r>
            <a:r>
              <a:rPr lang="en-US" dirty="0" err="1"/>
              <a:t>programme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4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631371" y="1567544"/>
            <a:ext cx="9295029" cy="925285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Recognition practice </a:t>
            </a:r>
          </a:p>
          <a:p>
            <a:pPr marL="0" indent="0">
              <a:buNone/>
            </a:pPr>
            <a:r>
              <a:rPr lang="en-US" b="1" dirty="0"/>
              <a:t>In the past…</a:t>
            </a:r>
          </a:p>
          <a:p>
            <a:r>
              <a:rPr lang="en-US" dirty="0"/>
              <a:t>Average processing time of the application:</a:t>
            </a:r>
          </a:p>
          <a:p>
            <a:pPr marL="0" indent="0">
              <a:buNone/>
            </a:pPr>
            <a:r>
              <a:rPr lang="en-US" dirty="0"/>
              <a:t>   2 months</a:t>
            </a:r>
          </a:p>
          <a:p>
            <a:r>
              <a:rPr lang="en-US" dirty="0"/>
              <a:t>Bureaucratically demanding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lot of negative decisions due to substantial differences</a:t>
            </a:r>
          </a:p>
          <a:p>
            <a:r>
              <a:rPr lang="en-US" dirty="0"/>
              <a:t>Recognized by M</a:t>
            </a:r>
            <a:r>
              <a:rPr lang="cs-CZ" dirty="0"/>
              <a:t>EYS</a:t>
            </a:r>
            <a:r>
              <a:rPr lang="en-US" dirty="0"/>
              <a:t> in appeal proceedings according to Lisbon Convention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10080172" y="1567544"/>
            <a:ext cx="8641772" cy="876662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Recognition practice</a:t>
            </a:r>
          </a:p>
          <a:p>
            <a:pPr marL="0" indent="0">
              <a:buNone/>
            </a:pPr>
            <a:r>
              <a:rPr lang="en-US" b="1" dirty="0"/>
              <a:t>Now…</a:t>
            </a:r>
          </a:p>
          <a:p>
            <a:r>
              <a:rPr lang="en-US" dirty="0"/>
              <a:t>Average processing time of the application: </a:t>
            </a:r>
          </a:p>
          <a:p>
            <a:pPr marL="0" indent="0">
              <a:buNone/>
            </a:pPr>
            <a:r>
              <a:rPr lang="en-US" dirty="0"/>
              <a:t>  1 month</a:t>
            </a:r>
          </a:p>
          <a:p>
            <a:r>
              <a:rPr lang="en-US" dirty="0"/>
              <a:t>Effectivity of the proceeding</a:t>
            </a:r>
          </a:p>
          <a:p>
            <a:pPr marL="0" indent="0">
              <a:buNone/>
            </a:pPr>
            <a:endParaRPr lang="en-US" dirty="0"/>
          </a:p>
          <a:p>
            <a:r>
              <a:rPr lang="cs-CZ" dirty="0"/>
              <a:t>D</a:t>
            </a:r>
            <a:r>
              <a:rPr lang="en-US" dirty="0" err="1"/>
              <a:t>ecrease</a:t>
            </a:r>
            <a:r>
              <a:rPr lang="en-US" dirty="0"/>
              <a:t> </a:t>
            </a:r>
            <a:r>
              <a:rPr lang="cs-CZ" dirty="0"/>
              <a:t>in</a:t>
            </a:r>
            <a:r>
              <a:rPr lang="en-US" dirty="0"/>
              <a:t> number of negative decisions</a:t>
            </a:r>
            <a:endParaRPr lang="cs-CZ" dirty="0"/>
          </a:p>
          <a:p>
            <a:r>
              <a:rPr lang="en-US" dirty="0"/>
              <a:t>Flexible recognition according to Lisbon Convention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5" name="TextovéPole 4"/>
          <p:cNvSpPr txBox="1">
            <a:spLocks noChangeAspect="1"/>
          </p:cNvSpPr>
          <p:nvPr/>
        </p:nvSpPr>
        <p:spPr>
          <a:xfrm>
            <a:off x="0" y="-244090"/>
            <a:ext cx="20104100" cy="1200329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Changes in general recognition practice</a:t>
            </a:r>
          </a:p>
        </p:txBody>
      </p:sp>
    </p:spTree>
    <p:extLst>
      <p:ext uri="{BB962C8B-B14F-4D97-AF65-F5344CB8AC3E}">
        <p14:creationId xmlns:p14="http://schemas.microsoft.com/office/powerpoint/2010/main" val="315191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631371" y="1567544"/>
            <a:ext cx="9295029" cy="9252856"/>
          </a:xfrm>
        </p:spPr>
        <p:txBody>
          <a:bodyPr/>
          <a:lstStyle/>
          <a:p>
            <a:pPr marL="0" indent="0">
              <a:buNone/>
            </a:pPr>
            <a:r>
              <a:rPr lang="cs-CZ" sz="4400" b="1" dirty="0"/>
              <a:t>For a</a:t>
            </a:r>
            <a:r>
              <a:rPr lang="en-GB" sz="4400" b="1" dirty="0" err="1"/>
              <a:t>pplicants</a:t>
            </a:r>
            <a:endParaRPr lang="en-GB" sz="4400" b="1" dirty="0"/>
          </a:p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Advantages</a:t>
            </a:r>
          </a:p>
          <a:p>
            <a:r>
              <a:rPr lang="en-GB" dirty="0"/>
              <a:t>Processing of the application in </a:t>
            </a:r>
            <a:r>
              <a:rPr lang="en-GB" dirty="0">
                <a:solidFill>
                  <a:srgbClr val="FF0000"/>
                </a:solidFill>
              </a:rPr>
              <a:t>shorter time</a:t>
            </a:r>
          </a:p>
          <a:p>
            <a:r>
              <a:rPr lang="en-GB" dirty="0"/>
              <a:t>Higher probability of the positive result of decision on recognition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university –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appeals</a:t>
            </a:r>
            <a:r>
              <a:rPr lang="cs-CZ" dirty="0"/>
              <a:t> to MEYS</a:t>
            </a:r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Disadvantages</a:t>
            </a:r>
          </a:p>
          <a:p>
            <a:r>
              <a:rPr lang="en-GB" dirty="0"/>
              <a:t>Recognition in the field of study covering the study programme, not in a specific study programme</a:t>
            </a:r>
          </a:p>
          <a:p>
            <a:r>
              <a:rPr lang="en-GB" dirty="0"/>
              <a:t>It might cause misunderstanding for the authority recognizing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professional qualification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10080171" y="1567544"/>
            <a:ext cx="9568795" cy="8766627"/>
          </a:xfrm>
        </p:spPr>
        <p:txBody>
          <a:bodyPr/>
          <a:lstStyle/>
          <a:p>
            <a:pPr marL="0" indent="0">
              <a:buNone/>
            </a:pPr>
            <a:r>
              <a:rPr lang="cs-CZ" sz="4400" b="1" dirty="0"/>
              <a:t>For u</a:t>
            </a:r>
            <a:r>
              <a:rPr lang="en-GB" sz="4400" b="1" dirty="0" err="1"/>
              <a:t>niversity</a:t>
            </a:r>
            <a:endParaRPr lang="en-GB" sz="4400" b="1" dirty="0"/>
          </a:p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Advantages</a:t>
            </a:r>
          </a:p>
          <a:p>
            <a:r>
              <a:rPr lang="en-GB" dirty="0"/>
              <a:t>No need to forward applications to faculties (exception: medical study programmes )</a:t>
            </a:r>
          </a:p>
          <a:p>
            <a:r>
              <a:rPr lang="en-GB" dirty="0"/>
              <a:t>No need of assessment of a detailed content of study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Disadvantages</a:t>
            </a:r>
          </a:p>
          <a:p>
            <a:r>
              <a:rPr lang="en-GB" dirty="0"/>
              <a:t>Necessity to issue a document specifying  that foreign study programme is related to a study programme required for the recognition of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professional qualification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5" name="TextovéPole 4"/>
          <p:cNvSpPr txBox="1">
            <a:spLocks noChangeAspect="1"/>
          </p:cNvSpPr>
          <p:nvPr/>
        </p:nvSpPr>
        <p:spPr>
          <a:xfrm>
            <a:off x="0" y="-244090"/>
            <a:ext cx="20104100" cy="1200329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7200" dirty="0" err="1">
                <a:solidFill>
                  <a:schemeClr val="bg1"/>
                </a:solidFill>
              </a:rPr>
              <a:t>Impact</a:t>
            </a:r>
            <a:r>
              <a:rPr lang="cs-CZ" sz="7200" dirty="0">
                <a:solidFill>
                  <a:schemeClr val="bg1"/>
                </a:solidFill>
              </a:rPr>
              <a:t> </a:t>
            </a:r>
            <a:r>
              <a:rPr lang="cs-CZ" sz="7200" dirty="0" err="1">
                <a:solidFill>
                  <a:schemeClr val="bg1"/>
                </a:solidFill>
              </a:rPr>
              <a:t>of</a:t>
            </a:r>
            <a:r>
              <a:rPr lang="cs-CZ" sz="7200" dirty="0">
                <a:solidFill>
                  <a:schemeClr val="bg1"/>
                </a:solidFill>
              </a:rPr>
              <a:t> c</a:t>
            </a:r>
            <a:r>
              <a:rPr lang="en-US" sz="7200" dirty="0" err="1">
                <a:solidFill>
                  <a:schemeClr val="bg1"/>
                </a:solidFill>
              </a:rPr>
              <a:t>hanges</a:t>
            </a:r>
            <a:r>
              <a:rPr lang="en-US" sz="7200" dirty="0">
                <a:solidFill>
                  <a:schemeClr val="bg1"/>
                </a:solidFill>
              </a:rPr>
              <a:t> in general recognition practice</a:t>
            </a:r>
          </a:p>
        </p:txBody>
      </p:sp>
    </p:spTree>
    <p:extLst>
      <p:ext uri="{BB962C8B-B14F-4D97-AF65-F5344CB8AC3E}">
        <p14:creationId xmlns:p14="http://schemas.microsoft.com/office/powerpoint/2010/main" val="303090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5294" y="3193840"/>
            <a:ext cx="19578806" cy="7897290"/>
          </a:xfrm>
          <a:noFill/>
        </p:spPr>
        <p:txBody>
          <a:bodyPr/>
          <a:lstStyle/>
          <a:p>
            <a:r>
              <a:rPr lang="en-GB" dirty="0"/>
              <a:t>The possibility of assessment was generally set out by amendment to HEA 2016</a:t>
            </a:r>
            <a:endParaRPr lang="cs-CZ" dirty="0"/>
          </a:p>
          <a:p>
            <a:endParaRPr lang="en-GB" dirty="0"/>
          </a:p>
          <a:p>
            <a:r>
              <a:rPr lang="en-GB" dirty="0"/>
              <a:t>HEA gives this possibility to Charles University based on the  institutional accreditation gained 2018</a:t>
            </a:r>
            <a:endParaRPr lang="cs-CZ" dirty="0"/>
          </a:p>
          <a:p>
            <a:endParaRPr lang="en-GB" dirty="0"/>
          </a:p>
          <a:p>
            <a:r>
              <a:rPr lang="en-GB" dirty="0"/>
              <a:t>At Charles University since admission process related to academic year 2018/2019</a:t>
            </a:r>
            <a:endParaRPr lang="cs-CZ" dirty="0"/>
          </a:p>
          <a:p>
            <a:endParaRPr lang="en-GB" dirty="0"/>
          </a:p>
          <a:p>
            <a:r>
              <a:rPr lang="en-GB" dirty="0"/>
              <a:t>Modifications of the system – for applicants, for faculties</a:t>
            </a:r>
            <a:endParaRPr lang="cs-CZ" dirty="0"/>
          </a:p>
          <a:p>
            <a:endParaRPr lang="en-GB" dirty="0"/>
          </a:p>
          <a:p>
            <a:r>
              <a:rPr lang="en-GB" dirty="0"/>
              <a:t>Support to faculties – consultations, trainings, methodology</a:t>
            </a:r>
          </a:p>
        </p:txBody>
      </p:sp>
      <p:sp>
        <p:nvSpPr>
          <p:cNvPr id="7" name="TextovéPole 6"/>
          <p:cNvSpPr txBox="1">
            <a:spLocks noChangeAspect="1"/>
          </p:cNvSpPr>
          <p:nvPr/>
        </p:nvSpPr>
        <p:spPr>
          <a:xfrm>
            <a:off x="0" y="0"/>
            <a:ext cx="20104100" cy="2308324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Assessment of foreign secondary and higher education for the purpose of admission process</a:t>
            </a:r>
          </a:p>
        </p:txBody>
      </p:sp>
    </p:spTree>
    <p:extLst>
      <p:ext uri="{BB962C8B-B14F-4D97-AF65-F5344CB8AC3E}">
        <p14:creationId xmlns:p14="http://schemas.microsoft.com/office/powerpoint/2010/main" val="40306875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171616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bout UK_prezentace">
      <a:majorFont>
        <a:latin typeface="Gill Sans"/>
        <a:ea typeface=""/>
        <a:cs typeface=""/>
      </a:majorFont>
      <a:minorFont>
        <a:latin typeface="Gill Sans MT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8FAFAA9-7A0A-45B5-B503-C82087B6CA4C}">
  <we:reference id="wa104178141" version="3.10.0.7" store="cs-CZ" storeType="OMEX"/>
  <we:alternateReferences>
    <we:reference id="WA104178141" version="3.10.0.7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3673</TotalTime>
  <Words>1136</Words>
  <Application>Microsoft Office PowerPoint</Application>
  <PresentationFormat>Vlastní</PresentationFormat>
  <Paragraphs>191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Gill Sans</vt:lpstr>
      <vt:lpstr>Gill Sans MT</vt:lpstr>
      <vt:lpstr>Wingdings</vt:lpstr>
      <vt:lpstr>Motiv Office</vt:lpstr>
      <vt:lpstr>Prezentace aplikace PowerPoint</vt:lpstr>
      <vt:lpstr>Prezentace aplikace PowerPoint</vt:lpstr>
      <vt:lpstr>Charles University</vt:lpstr>
      <vt:lpstr>Prezentace aplikace PowerPoint</vt:lpstr>
      <vt:lpstr>General recognition in the past and nowadays</vt:lpstr>
      <vt:lpstr>Reasons leading to changes  in general recognition practice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Support for higher education institutions (HEI)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Podzimek</dc:creator>
  <cp:lastModifiedBy>Škrábalová Lenka, PhDr., Ph.D.</cp:lastModifiedBy>
  <cp:revision>328</cp:revision>
  <cp:lastPrinted>2017-12-01T09:41:49Z</cp:lastPrinted>
  <dcterms:created xsi:type="dcterms:W3CDTF">2017-06-20T08:09:59Z</dcterms:created>
  <dcterms:modified xsi:type="dcterms:W3CDTF">2021-03-16T13:50:59Z</dcterms:modified>
</cp:coreProperties>
</file>