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7" r:id="rId2"/>
    <p:sldId id="284" r:id="rId3"/>
    <p:sldId id="290" r:id="rId4"/>
    <p:sldId id="472" r:id="rId5"/>
    <p:sldId id="291" r:id="rId6"/>
    <p:sldId id="465" r:id="rId7"/>
    <p:sldId id="468" r:id="rId8"/>
    <p:sldId id="462" r:id="rId9"/>
    <p:sldId id="469" r:id="rId10"/>
    <p:sldId id="444" r:id="rId11"/>
    <p:sldId id="470" r:id="rId12"/>
    <p:sldId id="466" r:id="rId13"/>
    <p:sldId id="294" r:id="rId14"/>
    <p:sldId id="467" r:id="rId15"/>
    <p:sldId id="471" r:id="rId16"/>
    <p:sldId id="271" r:id="rId1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941"/>
    <a:srgbClr val="94282A"/>
    <a:srgbClr val="6F1E21"/>
    <a:srgbClr val="C9353C"/>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42"/>
    <p:restoredTop sz="96327"/>
  </p:normalViewPr>
  <p:slideViewPr>
    <p:cSldViewPr snapToGrid="0" snapToObjects="1">
      <p:cViewPr varScale="1">
        <p:scale>
          <a:sx n="124" d="100"/>
          <a:sy n="124" d="100"/>
        </p:scale>
        <p:origin x="1080" y="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E670FD-B665-E74A-BB43-52FBD47DB1A4}" type="datetimeFigureOut">
              <a:rPr lang="it-IT" smtClean="0"/>
              <a:t>25/03/21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F45F07-C1BF-CF45-B79E-8A73F00599B1}" type="slidenum">
              <a:rPr lang="it-IT" smtClean="0"/>
              <a:t>‹N›</a:t>
            </a:fld>
            <a:endParaRPr lang="it-IT"/>
          </a:p>
        </p:txBody>
      </p:sp>
    </p:spTree>
    <p:extLst>
      <p:ext uri="{BB962C8B-B14F-4D97-AF65-F5344CB8AC3E}">
        <p14:creationId xmlns:p14="http://schemas.microsoft.com/office/powerpoint/2010/main" val="3698248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18C204F-1D6A-6F49-9F41-6E603DE9D321}" type="slidenum">
              <a:rPr lang="it-IT" smtClean="0"/>
              <a:t>16</a:t>
            </a:fld>
            <a:endParaRPr lang="it-IT"/>
          </a:p>
        </p:txBody>
      </p:sp>
    </p:spTree>
    <p:extLst>
      <p:ext uri="{BB962C8B-B14F-4D97-AF65-F5344CB8AC3E}">
        <p14:creationId xmlns:p14="http://schemas.microsoft.com/office/powerpoint/2010/main" val="1649552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25A9E5-129A-C249-AA16-3D5C5A1399ED}"/>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E1290B39-3EE8-F649-BEE3-406B15C3E8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8218DFA7-DEF5-2E4B-BEB5-CD19807B71E3}"/>
              </a:ext>
            </a:extLst>
          </p:cNvPr>
          <p:cNvSpPr>
            <a:spLocks noGrp="1"/>
          </p:cNvSpPr>
          <p:nvPr>
            <p:ph type="dt" sz="half" idx="10"/>
          </p:nvPr>
        </p:nvSpPr>
        <p:spPr/>
        <p:txBody>
          <a:bodyPr/>
          <a:lstStyle/>
          <a:p>
            <a:fld id="{782A38A7-9512-0648-BA8A-0783A207BF82}" type="datetimeFigureOut">
              <a:rPr lang="it-IT" smtClean="0"/>
              <a:t>25/03/21</a:t>
            </a:fld>
            <a:endParaRPr lang="it-IT"/>
          </a:p>
        </p:txBody>
      </p:sp>
      <p:sp>
        <p:nvSpPr>
          <p:cNvPr id="5" name="Segnaposto piè di pagina 4">
            <a:extLst>
              <a:ext uri="{FF2B5EF4-FFF2-40B4-BE49-F238E27FC236}">
                <a16:creationId xmlns:a16="http://schemas.microsoft.com/office/drawing/2014/main" id="{A118F6A2-4967-2D4F-847A-6AA8976A59D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AF1BB74-FA4B-ED46-B8FF-82D9025EF2C8}"/>
              </a:ext>
            </a:extLst>
          </p:cNvPr>
          <p:cNvSpPr>
            <a:spLocks noGrp="1"/>
          </p:cNvSpPr>
          <p:nvPr>
            <p:ph type="sldNum" sz="quarter" idx="12"/>
          </p:nvPr>
        </p:nvSpPr>
        <p:spPr/>
        <p:txBody>
          <a:bodyPr/>
          <a:lstStyle/>
          <a:p>
            <a:fld id="{2D610781-4CF3-C845-AFAD-2B11942215B2}" type="slidenum">
              <a:rPr lang="it-IT" smtClean="0"/>
              <a:t>‹N›</a:t>
            </a:fld>
            <a:endParaRPr lang="it-IT"/>
          </a:p>
        </p:txBody>
      </p:sp>
    </p:spTree>
    <p:extLst>
      <p:ext uri="{BB962C8B-B14F-4D97-AF65-F5344CB8AC3E}">
        <p14:creationId xmlns:p14="http://schemas.microsoft.com/office/powerpoint/2010/main" val="1133268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B786C6-AFED-7546-A905-A41644A855F4}"/>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C67492F-29B6-B644-A432-FD4D5D311A4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374D556-A3A0-D647-B470-DCE1743B6975}"/>
              </a:ext>
            </a:extLst>
          </p:cNvPr>
          <p:cNvSpPr>
            <a:spLocks noGrp="1"/>
          </p:cNvSpPr>
          <p:nvPr>
            <p:ph type="dt" sz="half" idx="10"/>
          </p:nvPr>
        </p:nvSpPr>
        <p:spPr/>
        <p:txBody>
          <a:bodyPr/>
          <a:lstStyle/>
          <a:p>
            <a:fld id="{782A38A7-9512-0648-BA8A-0783A207BF82}" type="datetimeFigureOut">
              <a:rPr lang="it-IT" smtClean="0"/>
              <a:t>25/03/21</a:t>
            </a:fld>
            <a:endParaRPr lang="it-IT"/>
          </a:p>
        </p:txBody>
      </p:sp>
      <p:sp>
        <p:nvSpPr>
          <p:cNvPr id="5" name="Segnaposto piè di pagina 4">
            <a:extLst>
              <a:ext uri="{FF2B5EF4-FFF2-40B4-BE49-F238E27FC236}">
                <a16:creationId xmlns:a16="http://schemas.microsoft.com/office/drawing/2014/main" id="{EDD156E8-4D8A-B74B-8BB6-02D37534BB0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7AFD356-BDE2-D64D-8A62-4497F81AB563}"/>
              </a:ext>
            </a:extLst>
          </p:cNvPr>
          <p:cNvSpPr>
            <a:spLocks noGrp="1"/>
          </p:cNvSpPr>
          <p:nvPr>
            <p:ph type="sldNum" sz="quarter" idx="12"/>
          </p:nvPr>
        </p:nvSpPr>
        <p:spPr/>
        <p:txBody>
          <a:bodyPr/>
          <a:lstStyle/>
          <a:p>
            <a:fld id="{2D610781-4CF3-C845-AFAD-2B11942215B2}" type="slidenum">
              <a:rPr lang="it-IT" smtClean="0"/>
              <a:t>‹N›</a:t>
            </a:fld>
            <a:endParaRPr lang="it-IT"/>
          </a:p>
        </p:txBody>
      </p:sp>
    </p:spTree>
    <p:extLst>
      <p:ext uri="{BB962C8B-B14F-4D97-AF65-F5344CB8AC3E}">
        <p14:creationId xmlns:p14="http://schemas.microsoft.com/office/powerpoint/2010/main" val="2639785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86995A12-7518-5240-94C2-961B60ECDECA}"/>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6CF04C9-4F87-4D43-9794-EF976AFC1F06}"/>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1DB2406-0E43-F24D-B40B-459A25709AA9}"/>
              </a:ext>
            </a:extLst>
          </p:cNvPr>
          <p:cNvSpPr>
            <a:spLocks noGrp="1"/>
          </p:cNvSpPr>
          <p:nvPr>
            <p:ph type="dt" sz="half" idx="10"/>
          </p:nvPr>
        </p:nvSpPr>
        <p:spPr/>
        <p:txBody>
          <a:bodyPr/>
          <a:lstStyle/>
          <a:p>
            <a:fld id="{782A38A7-9512-0648-BA8A-0783A207BF82}" type="datetimeFigureOut">
              <a:rPr lang="it-IT" smtClean="0"/>
              <a:t>25/03/21</a:t>
            </a:fld>
            <a:endParaRPr lang="it-IT"/>
          </a:p>
        </p:txBody>
      </p:sp>
      <p:sp>
        <p:nvSpPr>
          <p:cNvPr id="5" name="Segnaposto piè di pagina 4">
            <a:extLst>
              <a:ext uri="{FF2B5EF4-FFF2-40B4-BE49-F238E27FC236}">
                <a16:creationId xmlns:a16="http://schemas.microsoft.com/office/drawing/2014/main" id="{0D3F46DB-C245-2C49-B95E-04630A7FAC0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3C82434-25C2-3745-8C64-AF349A8DA147}"/>
              </a:ext>
            </a:extLst>
          </p:cNvPr>
          <p:cNvSpPr>
            <a:spLocks noGrp="1"/>
          </p:cNvSpPr>
          <p:nvPr>
            <p:ph type="sldNum" sz="quarter" idx="12"/>
          </p:nvPr>
        </p:nvSpPr>
        <p:spPr/>
        <p:txBody>
          <a:bodyPr/>
          <a:lstStyle/>
          <a:p>
            <a:fld id="{2D610781-4CF3-C845-AFAD-2B11942215B2}" type="slidenum">
              <a:rPr lang="it-IT" smtClean="0"/>
              <a:t>‹N›</a:t>
            </a:fld>
            <a:endParaRPr lang="it-IT"/>
          </a:p>
        </p:txBody>
      </p:sp>
    </p:spTree>
    <p:extLst>
      <p:ext uri="{BB962C8B-B14F-4D97-AF65-F5344CB8AC3E}">
        <p14:creationId xmlns:p14="http://schemas.microsoft.com/office/powerpoint/2010/main" val="3929639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958736-6374-5A45-BC73-51709A7E3C2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5CDB5C0-3E91-7C4D-B9F6-617210DC0BDB}"/>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70B2CAB-674E-B54F-9F29-5EBEAA0B1326}"/>
              </a:ext>
            </a:extLst>
          </p:cNvPr>
          <p:cNvSpPr>
            <a:spLocks noGrp="1"/>
          </p:cNvSpPr>
          <p:nvPr>
            <p:ph type="dt" sz="half" idx="10"/>
          </p:nvPr>
        </p:nvSpPr>
        <p:spPr/>
        <p:txBody>
          <a:bodyPr/>
          <a:lstStyle/>
          <a:p>
            <a:fld id="{782A38A7-9512-0648-BA8A-0783A207BF82}" type="datetimeFigureOut">
              <a:rPr lang="it-IT" smtClean="0"/>
              <a:t>25/03/21</a:t>
            </a:fld>
            <a:endParaRPr lang="it-IT"/>
          </a:p>
        </p:txBody>
      </p:sp>
      <p:sp>
        <p:nvSpPr>
          <p:cNvPr id="5" name="Segnaposto piè di pagina 4">
            <a:extLst>
              <a:ext uri="{FF2B5EF4-FFF2-40B4-BE49-F238E27FC236}">
                <a16:creationId xmlns:a16="http://schemas.microsoft.com/office/drawing/2014/main" id="{63693632-BB7A-5B4B-B8A9-4EF92583E15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4B999FD-C017-9444-9D1D-D2057E2E50A3}"/>
              </a:ext>
            </a:extLst>
          </p:cNvPr>
          <p:cNvSpPr>
            <a:spLocks noGrp="1"/>
          </p:cNvSpPr>
          <p:nvPr>
            <p:ph type="sldNum" sz="quarter" idx="12"/>
          </p:nvPr>
        </p:nvSpPr>
        <p:spPr/>
        <p:txBody>
          <a:bodyPr/>
          <a:lstStyle/>
          <a:p>
            <a:fld id="{2D610781-4CF3-C845-AFAD-2B11942215B2}" type="slidenum">
              <a:rPr lang="it-IT" smtClean="0"/>
              <a:t>‹N›</a:t>
            </a:fld>
            <a:endParaRPr lang="it-IT"/>
          </a:p>
        </p:txBody>
      </p:sp>
    </p:spTree>
    <p:extLst>
      <p:ext uri="{BB962C8B-B14F-4D97-AF65-F5344CB8AC3E}">
        <p14:creationId xmlns:p14="http://schemas.microsoft.com/office/powerpoint/2010/main" val="989739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198992-A2DF-CD4D-ACE0-FB2A1093945D}"/>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9B2341D9-05EA-2F47-8A60-525B067F0D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AEADBCB5-82F0-354C-9174-012CD69D0C4A}"/>
              </a:ext>
            </a:extLst>
          </p:cNvPr>
          <p:cNvSpPr>
            <a:spLocks noGrp="1"/>
          </p:cNvSpPr>
          <p:nvPr>
            <p:ph type="dt" sz="half" idx="10"/>
          </p:nvPr>
        </p:nvSpPr>
        <p:spPr/>
        <p:txBody>
          <a:bodyPr/>
          <a:lstStyle/>
          <a:p>
            <a:fld id="{782A38A7-9512-0648-BA8A-0783A207BF82}" type="datetimeFigureOut">
              <a:rPr lang="it-IT" smtClean="0"/>
              <a:t>25/03/21</a:t>
            </a:fld>
            <a:endParaRPr lang="it-IT"/>
          </a:p>
        </p:txBody>
      </p:sp>
      <p:sp>
        <p:nvSpPr>
          <p:cNvPr id="5" name="Segnaposto piè di pagina 4">
            <a:extLst>
              <a:ext uri="{FF2B5EF4-FFF2-40B4-BE49-F238E27FC236}">
                <a16:creationId xmlns:a16="http://schemas.microsoft.com/office/drawing/2014/main" id="{82499509-F5AE-C248-B806-41BD1E9DBB7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180352C-7E8B-744D-9C7A-14A251CF4A0C}"/>
              </a:ext>
            </a:extLst>
          </p:cNvPr>
          <p:cNvSpPr>
            <a:spLocks noGrp="1"/>
          </p:cNvSpPr>
          <p:nvPr>
            <p:ph type="sldNum" sz="quarter" idx="12"/>
          </p:nvPr>
        </p:nvSpPr>
        <p:spPr/>
        <p:txBody>
          <a:bodyPr/>
          <a:lstStyle/>
          <a:p>
            <a:fld id="{2D610781-4CF3-C845-AFAD-2B11942215B2}" type="slidenum">
              <a:rPr lang="it-IT" smtClean="0"/>
              <a:t>‹N›</a:t>
            </a:fld>
            <a:endParaRPr lang="it-IT"/>
          </a:p>
        </p:txBody>
      </p:sp>
    </p:spTree>
    <p:extLst>
      <p:ext uri="{BB962C8B-B14F-4D97-AF65-F5344CB8AC3E}">
        <p14:creationId xmlns:p14="http://schemas.microsoft.com/office/powerpoint/2010/main" val="1063136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06FD18-BAAD-A644-B2A5-158800373DF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562603C-1DCB-D74E-8E62-6AD2B49B62E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636EDD9D-F5CC-4945-81CF-2B23A27797FA}"/>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C97CCEA4-2332-194E-94E4-156E2D46D5CC}"/>
              </a:ext>
            </a:extLst>
          </p:cNvPr>
          <p:cNvSpPr>
            <a:spLocks noGrp="1"/>
          </p:cNvSpPr>
          <p:nvPr>
            <p:ph type="dt" sz="half" idx="10"/>
          </p:nvPr>
        </p:nvSpPr>
        <p:spPr/>
        <p:txBody>
          <a:bodyPr/>
          <a:lstStyle/>
          <a:p>
            <a:fld id="{782A38A7-9512-0648-BA8A-0783A207BF82}" type="datetimeFigureOut">
              <a:rPr lang="it-IT" smtClean="0"/>
              <a:t>25/03/21</a:t>
            </a:fld>
            <a:endParaRPr lang="it-IT"/>
          </a:p>
        </p:txBody>
      </p:sp>
      <p:sp>
        <p:nvSpPr>
          <p:cNvPr id="6" name="Segnaposto piè di pagina 5">
            <a:extLst>
              <a:ext uri="{FF2B5EF4-FFF2-40B4-BE49-F238E27FC236}">
                <a16:creationId xmlns:a16="http://schemas.microsoft.com/office/drawing/2014/main" id="{5D969BC7-3F22-D74A-B015-FF1F96EC0BD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EE310C9-84CF-9240-8A3F-C2474B663922}"/>
              </a:ext>
            </a:extLst>
          </p:cNvPr>
          <p:cNvSpPr>
            <a:spLocks noGrp="1"/>
          </p:cNvSpPr>
          <p:nvPr>
            <p:ph type="sldNum" sz="quarter" idx="12"/>
          </p:nvPr>
        </p:nvSpPr>
        <p:spPr/>
        <p:txBody>
          <a:bodyPr/>
          <a:lstStyle/>
          <a:p>
            <a:fld id="{2D610781-4CF3-C845-AFAD-2B11942215B2}" type="slidenum">
              <a:rPr lang="it-IT" smtClean="0"/>
              <a:t>‹N›</a:t>
            </a:fld>
            <a:endParaRPr lang="it-IT"/>
          </a:p>
        </p:txBody>
      </p:sp>
    </p:spTree>
    <p:extLst>
      <p:ext uri="{BB962C8B-B14F-4D97-AF65-F5344CB8AC3E}">
        <p14:creationId xmlns:p14="http://schemas.microsoft.com/office/powerpoint/2010/main" val="2175901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25B1A4-463E-6841-AFA6-B542A69B26E1}"/>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C4B7549-4100-A04A-B708-99B5375580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7F17BD9E-EF4D-9949-9DE0-1ED76566A300}"/>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AAC5F1CE-C3F9-3F46-8DE8-25FD9C45E7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0789659F-B9CB-0D43-8AF8-CB6FB23C1EF8}"/>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0974AF57-81AD-AD45-A289-2C3E82E602A7}"/>
              </a:ext>
            </a:extLst>
          </p:cNvPr>
          <p:cNvSpPr>
            <a:spLocks noGrp="1"/>
          </p:cNvSpPr>
          <p:nvPr>
            <p:ph type="dt" sz="half" idx="10"/>
          </p:nvPr>
        </p:nvSpPr>
        <p:spPr/>
        <p:txBody>
          <a:bodyPr/>
          <a:lstStyle/>
          <a:p>
            <a:fld id="{782A38A7-9512-0648-BA8A-0783A207BF82}" type="datetimeFigureOut">
              <a:rPr lang="it-IT" smtClean="0"/>
              <a:t>25/03/21</a:t>
            </a:fld>
            <a:endParaRPr lang="it-IT"/>
          </a:p>
        </p:txBody>
      </p:sp>
      <p:sp>
        <p:nvSpPr>
          <p:cNvPr id="8" name="Segnaposto piè di pagina 7">
            <a:extLst>
              <a:ext uri="{FF2B5EF4-FFF2-40B4-BE49-F238E27FC236}">
                <a16:creationId xmlns:a16="http://schemas.microsoft.com/office/drawing/2014/main" id="{674EEA35-603F-2349-B0AA-C5CAC5F133A6}"/>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F7D3A169-6872-3844-B5EC-5C528B66DAB0}"/>
              </a:ext>
            </a:extLst>
          </p:cNvPr>
          <p:cNvSpPr>
            <a:spLocks noGrp="1"/>
          </p:cNvSpPr>
          <p:nvPr>
            <p:ph type="sldNum" sz="quarter" idx="12"/>
          </p:nvPr>
        </p:nvSpPr>
        <p:spPr/>
        <p:txBody>
          <a:bodyPr/>
          <a:lstStyle/>
          <a:p>
            <a:fld id="{2D610781-4CF3-C845-AFAD-2B11942215B2}" type="slidenum">
              <a:rPr lang="it-IT" smtClean="0"/>
              <a:t>‹N›</a:t>
            </a:fld>
            <a:endParaRPr lang="it-IT"/>
          </a:p>
        </p:txBody>
      </p:sp>
    </p:spTree>
    <p:extLst>
      <p:ext uri="{BB962C8B-B14F-4D97-AF65-F5344CB8AC3E}">
        <p14:creationId xmlns:p14="http://schemas.microsoft.com/office/powerpoint/2010/main" val="589879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64A8F4-C101-0A41-8D79-6BDEE26D7741}"/>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EAD6589A-CC82-E440-A327-0862527ABFDD}"/>
              </a:ext>
            </a:extLst>
          </p:cNvPr>
          <p:cNvSpPr>
            <a:spLocks noGrp="1"/>
          </p:cNvSpPr>
          <p:nvPr>
            <p:ph type="dt" sz="half" idx="10"/>
          </p:nvPr>
        </p:nvSpPr>
        <p:spPr/>
        <p:txBody>
          <a:bodyPr/>
          <a:lstStyle/>
          <a:p>
            <a:fld id="{782A38A7-9512-0648-BA8A-0783A207BF82}" type="datetimeFigureOut">
              <a:rPr lang="it-IT" smtClean="0"/>
              <a:t>25/03/21</a:t>
            </a:fld>
            <a:endParaRPr lang="it-IT"/>
          </a:p>
        </p:txBody>
      </p:sp>
      <p:sp>
        <p:nvSpPr>
          <p:cNvPr id="4" name="Segnaposto piè di pagina 3">
            <a:extLst>
              <a:ext uri="{FF2B5EF4-FFF2-40B4-BE49-F238E27FC236}">
                <a16:creationId xmlns:a16="http://schemas.microsoft.com/office/drawing/2014/main" id="{3C522F8A-5E07-EA43-BB77-4CA3D18ADF70}"/>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F9FA535C-FCB2-6140-9292-3A67EE244E85}"/>
              </a:ext>
            </a:extLst>
          </p:cNvPr>
          <p:cNvSpPr>
            <a:spLocks noGrp="1"/>
          </p:cNvSpPr>
          <p:nvPr>
            <p:ph type="sldNum" sz="quarter" idx="12"/>
          </p:nvPr>
        </p:nvSpPr>
        <p:spPr/>
        <p:txBody>
          <a:bodyPr/>
          <a:lstStyle/>
          <a:p>
            <a:fld id="{2D610781-4CF3-C845-AFAD-2B11942215B2}" type="slidenum">
              <a:rPr lang="it-IT" smtClean="0"/>
              <a:t>‹N›</a:t>
            </a:fld>
            <a:endParaRPr lang="it-IT"/>
          </a:p>
        </p:txBody>
      </p:sp>
    </p:spTree>
    <p:extLst>
      <p:ext uri="{BB962C8B-B14F-4D97-AF65-F5344CB8AC3E}">
        <p14:creationId xmlns:p14="http://schemas.microsoft.com/office/powerpoint/2010/main" val="3391886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F908F588-AD6F-114F-9970-B0AE6EE9E880}"/>
              </a:ext>
            </a:extLst>
          </p:cNvPr>
          <p:cNvSpPr>
            <a:spLocks noGrp="1"/>
          </p:cNvSpPr>
          <p:nvPr>
            <p:ph type="dt" sz="half" idx="10"/>
          </p:nvPr>
        </p:nvSpPr>
        <p:spPr/>
        <p:txBody>
          <a:bodyPr/>
          <a:lstStyle/>
          <a:p>
            <a:fld id="{782A38A7-9512-0648-BA8A-0783A207BF82}" type="datetimeFigureOut">
              <a:rPr lang="it-IT" smtClean="0"/>
              <a:t>25/03/21</a:t>
            </a:fld>
            <a:endParaRPr lang="it-IT"/>
          </a:p>
        </p:txBody>
      </p:sp>
      <p:sp>
        <p:nvSpPr>
          <p:cNvPr id="3" name="Segnaposto piè di pagina 2">
            <a:extLst>
              <a:ext uri="{FF2B5EF4-FFF2-40B4-BE49-F238E27FC236}">
                <a16:creationId xmlns:a16="http://schemas.microsoft.com/office/drawing/2014/main" id="{BE49C377-029C-CA41-AFFF-8484273B396B}"/>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5EEC2D76-BF9F-CF48-8236-ACFD30C4FA4A}"/>
              </a:ext>
            </a:extLst>
          </p:cNvPr>
          <p:cNvSpPr>
            <a:spLocks noGrp="1"/>
          </p:cNvSpPr>
          <p:nvPr>
            <p:ph type="sldNum" sz="quarter" idx="12"/>
          </p:nvPr>
        </p:nvSpPr>
        <p:spPr/>
        <p:txBody>
          <a:bodyPr/>
          <a:lstStyle/>
          <a:p>
            <a:fld id="{2D610781-4CF3-C845-AFAD-2B11942215B2}" type="slidenum">
              <a:rPr lang="it-IT" smtClean="0"/>
              <a:t>‹N›</a:t>
            </a:fld>
            <a:endParaRPr lang="it-IT"/>
          </a:p>
        </p:txBody>
      </p:sp>
    </p:spTree>
    <p:extLst>
      <p:ext uri="{BB962C8B-B14F-4D97-AF65-F5344CB8AC3E}">
        <p14:creationId xmlns:p14="http://schemas.microsoft.com/office/powerpoint/2010/main" val="2951614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D0AD4B-FED3-E44E-81AD-9E16857CF7A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541E6A6-4FAE-7342-9D26-F9CAE0F5AB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370D88D0-A639-514F-B149-810DD889C5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32FE917A-AF6B-4B48-9BB9-10090EB2B887}"/>
              </a:ext>
            </a:extLst>
          </p:cNvPr>
          <p:cNvSpPr>
            <a:spLocks noGrp="1"/>
          </p:cNvSpPr>
          <p:nvPr>
            <p:ph type="dt" sz="half" idx="10"/>
          </p:nvPr>
        </p:nvSpPr>
        <p:spPr/>
        <p:txBody>
          <a:bodyPr/>
          <a:lstStyle/>
          <a:p>
            <a:fld id="{782A38A7-9512-0648-BA8A-0783A207BF82}" type="datetimeFigureOut">
              <a:rPr lang="it-IT" smtClean="0"/>
              <a:t>25/03/21</a:t>
            </a:fld>
            <a:endParaRPr lang="it-IT"/>
          </a:p>
        </p:txBody>
      </p:sp>
      <p:sp>
        <p:nvSpPr>
          <p:cNvPr id="6" name="Segnaposto piè di pagina 5">
            <a:extLst>
              <a:ext uri="{FF2B5EF4-FFF2-40B4-BE49-F238E27FC236}">
                <a16:creationId xmlns:a16="http://schemas.microsoft.com/office/drawing/2014/main" id="{413D9F31-F020-094B-8566-F3002D7928E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7777F65-C9DA-814C-91D1-37E69BE726F1}"/>
              </a:ext>
            </a:extLst>
          </p:cNvPr>
          <p:cNvSpPr>
            <a:spLocks noGrp="1"/>
          </p:cNvSpPr>
          <p:nvPr>
            <p:ph type="sldNum" sz="quarter" idx="12"/>
          </p:nvPr>
        </p:nvSpPr>
        <p:spPr/>
        <p:txBody>
          <a:bodyPr/>
          <a:lstStyle/>
          <a:p>
            <a:fld id="{2D610781-4CF3-C845-AFAD-2B11942215B2}" type="slidenum">
              <a:rPr lang="it-IT" smtClean="0"/>
              <a:t>‹N›</a:t>
            </a:fld>
            <a:endParaRPr lang="it-IT"/>
          </a:p>
        </p:txBody>
      </p:sp>
    </p:spTree>
    <p:extLst>
      <p:ext uri="{BB962C8B-B14F-4D97-AF65-F5344CB8AC3E}">
        <p14:creationId xmlns:p14="http://schemas.microsoft.com/office/powerpoint/2010/main" val="3892737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97E339-C005-6D44-B1AA-A176E934591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2ECA1337-5423-994F-B276-F0C6605A47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F59011D8-E062-604A-8166-2542FFE2DC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CCE255A-1835-5A46-8AFB-13945B63DE5B}"/>
              </a:ext>
            </a:extLst>
          </p:cNvPr>
          <p:cNvSpPr>
            <a:spLocks noGrp="1"/>
          </p:cNvSpPr>
          <p:nvPr>
            <p:ph type="dt" sz="half" idx="10"/>
          </p:nvPr>
        </p:nvSpPr>
        <p:spPr/>
        <p:txBody>
          <a:bodyPr/>
          <a:lstStyle/>
          <a:p>
            <a:fld id="{782A38A7-9512-0648-BA8A-0783A207BF82}" type="datetimeFigureOut">
              <a:rPr lang="it-IT" smtClean="0"/>
              <a:t>25/03/21</a:t>
            </a:fld>
            <a:endParaRPr lang="it-IT"/>
          </a:p>
        </p:txBody>
      </p:sp>
      <p:sp>
        <p:nvSpPr>
          <p:cNvPr id="6" name="Segnaposto piè di pagina 5">
            <a:extLst>
              <a:ext uri="{FF2B5EF4-FFF2-40B4-BE49-F238E27FC236}">
                <a16:creationId xmlns:a16="http://schemas.microsoft.com/office/drawing/2014/main" id="{47F75ED6-0B98-F147-AE9D-0506B42C969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63ED342-74BC-D148-969C-F830CEE55F4B}"/>
              </a:ext>
            </a:extLst>
          </p:cNvPr>
          <p:cNvSpPr>
            <a:spLocks noGrp="1"/>
          </p:cNvSpPr>
          <p:nvPr>
            <p:ph type="sldNum" sz="quarter" idx="12"/>
          </p:nvPr>
        </p:nvSpPr>
        <p:spPr/>
        <p:txBody>
          <a:bodyPr/>
          <a:lstStyle/>
          <a:p>
            <a:fld id="{2D610781-4CF3-C845-AFAD-2B11942215B2}" type="slidenum">
              <a:rPr lang="it-IT" smtClean="0"/>
              <a:t>‹N›</a:t>
            </a:fld>
            <a:endParaRPr lang="it-IT"/>
          </a:p>
        </p:txBody>
      </p:sp>
    </p:spTree>
    <p:extLst>
      <p:ext uri="{BB962C8B-B14F-4D97-AF65-F5344CB8AC3E}">
        <p14:creationId xmlns:p14="http://schemas.microsoft.com/office/powerpoint/2010/main" val="153523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6F24FF68-0FC4-644A-AAC6-10B6B68F2F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3EDDEE8-4E09-B446-A767-A22D640DA5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775123D-58AE-434E-88B7-E39D5D6E6D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2A38A7-9512-0648-BA8A-0783A207BF82}" type="datetimeFigureOut">
              <a:rPr lang="it-IT" smtClean="0"/>
              <a:t>25/03/21</a:t>
            </a:fld>
            <a:endParaRPr lang="it-IT"/>
          </a:p>
        </p:txBody>
      </p:sp>
      <p:sp>
        <p:nvSpPr>
          <p:cNvPr id="5" name="Segnaposto piè di pagina 4">
            <a:extLst>
              <a:ext uri="{FF2B5EF4-FFF2-40B4-BE49-F238E27FC236}">
                <a16:creationId xmlns:a16="http://schemas.microsoft.com/office/drawing/2014/main" id="{644E5CD5-219C-1242-BACB-19E9C77AB9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1E02FEDA-A9EF-8F4B-BB0A-C9D5C069F7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610781-4CF3-C845-AFAD-2B11942215B2}" type="slidenum">
              <a:rPr lang="it-IT" smtClean="0"/>
              <a:t>‹N›</a:t>
            </a:fld>
            <a:endParaRPr lang="it-IT"/>
          </a:p>
        </p:txBody>
      </p:sp>
    </p:spTree>
    <p:extLst>
      <p:ext uri="{BB962C8B-B14F-4D97-AF65-F5344CB8AC3E}">
        <p14:creationId xmlns:p14="http://schemas.microsoft.com/office/powerpoint/2010/main" val="3430678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cimea.it/en/projects-list/diplome-blockchain4people/home-page-blockchain.aspx"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hyperlink" Target="http://www.cimea.i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www.q-entry.e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
            <a:extLst>
              <a:ext uri="{FF2B5EF4-FFF2-40B4-BE49-F238E27FC236}">
                <a16:creationId xmlns:a16="http://schemas.microsoft.com/office/drawing/2014/main" id="{58DD4BB6-0B9F-5C4D-A0C1-4E742A8D9524}"/>
              </a:ext>
            </a:extLst>
          </p:cNvPr>
          <p:cNvSpPr>
            <a:spLocks/>
          </p:cNvSpPr>
          <p:nvPr/>
        </p:nvSpPr>
        <p:spPr bwMode="auto">
          <a:xfrm>
            <a:off x="0" y="0"/>
            <a:ext cx="12192000" cy="6858000"/>
          </a:xfrm>
          <a:prstGeom prst="rect">
            <a:avLst/>
          </a:prstGeom>
          <a:solidFill>
            <a:schemeClr val="tx1"/>
          </a:solidFill>
          <a:ln w="25400">
            <a:noFill/>
            <a:miter lim="800000"/>
            <a:headEnd/>
            <a:tailEnd/>
          </a:ln>
        </p:spPr>
        <p:txBody>
          <a:bodyPr lIns="0" tIns="0" rIns="0" bIns="0"/>
          <a:lstStyle>
            <a:lvl1pPr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eaLnBrk="1" hangingPunct="1"/>
            <a:endParaRPr lang="it-IT" altLang="it-IT" sz="7600"/>
          </a:p>
        </p:txBody>
      </p:sp>
      <p:sp>
        <p:nvSpPr>
          <p:cNvPr id="16" name="Rectangle 5">
            <a:extLst>
              <a:ext uri="{FF2B5EF4-FFF2-40B4-BE49-F238E27FC236}">
                <a16:creationId xmlns:a16="http://schemas.microsoft.com/office/drawing/2014/main" id="{D2AEED3D-3A69-DC4E-8730-B9E8795A0B29}"/>
              </a:ext>
            </a:extLst>
          </p:cNvPr>
          <p:cNvSpPr>
            <a:spLocks/>
          </p:cNvSpPr>
          <p:nvPr/>
        </p:nvSpPr>
        <p:spPr bwMode="auto">
          <a:xfrm>
            <a:off x="9644214" y="3728082"/>
            <a:ext cx="2256497" cy="6662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nchor="ctr"/>
          <a:lstStyle>
            <a:lvl1pPr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r" eaLnBrk="1" hangingPunct="1"/>
            <a:endParaRPr lang="en-US" altLang="it-IT" sz="1867" b="1" dirty="0">
              <a:solidFill>
                <a:srgbClr val="FFFFFF"/>
              </a:solidFill>
              <a:latin typeface="Arial"/>
              <a:ea typeface="ＭＳ Ｐゴシック" panose="020B0600070205080204" pitchFamily="34" charset="-128"/>
              <a:cs typeface="Arial"/>
              <a:sym typeface="Titillium Bold" pitchFamily="-84" charset="0"/>
            </a:endParaRPr>
          </a:p>
        </p:txBody>
      </p:sp>
      <p:grpSp>
        <p:nvGrpSpPr>
          <p:cNvPr id="13" name="Group 4">
            <a:extLst>
              <a:ext uri="{FF2B5EF4-FFF2-40B4-BE49-F238E27FC236}">
                <a16:creationId xmlns:a16="http://schemas.microsoft.com/office/drawing/2014/main" id="{F287C643-3DE8-AF44-97D8-9EE3175495D6}"/>
              </a:ext>
            </a:extLst>
          </p:cNvPr>
          <p:cNvGrpSpPr>
            <a:grpSpLocks/>
          </p:cNvGrpSpPr>
          <p:nvPr/>
        </p:nvGrpSpPr>
        <p:grpSpPr bwMode="auto">
          <a:xfrm>
            <a:off x="-2859087" y="2794532"/>
            <a:ext cx="9128704" cy="1266651"/>
            <a:chOff x="0" y="0"/>
            <a:chExt cx="10551" cy="1464"/>
          </a:xfrm>
          <a:solidFill>
            <a:srgbClr val="EB1126"/>
          </a:solidFill>
        </p:grpSpPr>
        <p:sp>
          <p:nvSpPr>
            <p:cNvPr id="14" name="Freeform 2">
              <a:extLst>
                <a:ext uri="{FF2B5EF4-FFF2-40B4-BE49-F238E27FC236}">
                  <a16:creationId xmlns:a16="http://schemas.microsoft.com/office/drawing/2014/main" id="{C039C336-F92B-7048-8536-715FDBC0AE97}"/>
                </a:ext>
              </a:extLst>
            </p:cNvPr>
            <p:cNvSpPr>
              <a:spLocks/>
            </p:cNvSpPr>
            <p:nvPr/>
          </p:nvSpPr>
          <p:spPr bwMode="auto">
            <a:xfrm>
              <a:off x="0" y="17"/>
              <a:ext cx="9805" cy="1447"/>
            </a:xfrm>
            <a:custGeom>
              <a:avLst/>
              <a:gdLst>
                <a:gd name="T0" fmla="*/ 0 w 21600"/>
                <a:gd name="T1" fmla="*/ 0 h 21600"/>
                <a:gd name="T2" fmla="*/ 86 w 21600"/>
                <a:gd name="T3" fmla="*/ 0 h 21600"/>
                <a:gd name="T4" fmla="*/ 77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9" y="21600"/>
                  </a:moveTo>
                  <a:lnTo>
                    <a:pt x="21600" y="21600"/>
                  </a:lnTo>
                  <a:lnTo>
                    <a:pt x="19332" y="0"/>
                  </a:lnTo>
                  <a:lnTo>
                    <a:pt x="0" y="0"/>
                  </a:lnTo>
                  <a:lnTo>
                    <a:pt x="29" y="21600"/>
                  </a:lnTo>
                  <a:close/>
                  <a:moveTo>
                    <a:pt x="29" y="21600"/>
                  </a:moveTo>
                </a:path>
              </a:pathLst>
            </a:custGeom>
            <a:solidFill>
              <a:srgbClr val="94282B"/>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pPr>
                <a:defRPr/>
              </a:pPr>
              <a:endParaRPr lang="en-US" sz="2400" dirty="0">
                <a:latin typeface="Gill Sans" charset="0"/>
                <a:ea typeface="ヒラギノ角ゴ ProN W3" charset="0"/>
                <a:sym typeface="Gill Sans" charset="0"/>
              </a:endParaRPr>
            </a:p>
          </p:txBody>
        </p:sp>
        <p:sp>
          <p:nvSpPr>
            <p:cNvPr id="15" name="Freeform 3">
              <a:extLst>
                <a:ext uri="{FF2B5EF4-FFF2-40B4-BE49-F238E27FC236}">
                  <a16:creationId xmlns:a16="http://schemas.microsoft.com/office/drawing/2014/main" id="{48D69C0C-4A4D-BE42-BD98-688934EACE9F}"/>
                </a:ext>
              </a:extLst>
            </p:cNvPr>
            <p:cNvSpPr>
              <a:spLocks/>
            </p:cNvSpPr>
            <p:nvPr/>
          </p:nvSpPr>
          <p:spPr bwMode="auto">
            <a:xfrm>
              <a:off x="9051" y="0"/>
              <a:ext cx="1500" cy="144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4688" y="21600"/>
                  </a:moveTo>
                  <a:lnTo>
                    <a:pt x="21600" y="21600"/>
                  </a:lnTo>
                  <a:lnTo>
                    <a:pt x="6777" y="0"/>
                  </a:lnTo>
                  <a:lnTo>
                    <a:pt x="0" y="0"/>
                  </a:lnTo>
                  <a:lnTo>
                    <a:pt x="14688" y="21600"/>
                  </a:lnTo>
                  <a:close/>
                  <a:moveTo>
                    <a:pt x="14688" y="21600"/>
                  </a:moveTo>
                </a:path>
              </a:pathLst>
            </a:custGeom>
            <a:solidFill>
              <a:schemeClr val="bg1"/>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pPr>
                <a:defRPr/>
              </a:pPr>
              <a:endParaRPr lang="en-US" sz="2400" dirty="0">
                <a:latin typeface="Gill Sans" charset="0"/>
                <a:ea typeface="ヒラギノ角ゴ ProN W3" charset="0"/>
                <a:sym typeface="Gill Sans" charset="0"/>
              </a:endParaRPr>
            </a:p>
          </p:txBody>
        </p:sp>
      </p:grpSp>
      <p:sp>
        <p:nvSpPr>
          <p:cNvPr id="17" name="Freeform 6">
            <a:extLst>
              <a:ext uri="{FF2B5EF4-FFF2-40B4-BE49-F238E27FC236}">
                <a16:creationId xmlns:a16="http://schemas.microsoft.com/office/drawing/2014/main" id="{6861B9D4-2D20-A34A-8A61-923B067FF70C}"/>
              </a:ext>
            </a:extLst>
          </p:cNvPr>
          <p:cNvSpPr>
            <a:spLocks/>
          </p:cNvSpPr>
          <p:nvPr/>
        </p:nvSpPr>
        <p:spPr bwMode="auto">
          <a:xfrm>
            <a:off x="4970063" y="4215403"/>
            <a:ext cx="2332573" cy="2249515"/>
          </a:xfrm>
          <a:custGeom>
            <a:avLst/>
            <a:gdLst>
              <a:gd name="T0" fmla="*/ 2147483647 w 21600"/>
              <a:gd name="T1" fmla="*/ 2147483647 h 21600"/>
              <a:gd name="T2" fmla="*/ 2147483647 w 21600"/>
              <a:gd name="T3" fmla="*/ 2147483647 h 21600"/>
              <a:gd name="T4" fmla="*/ 2147483647 w 21600"/>
              <a:gd name="T5" fmla="*/ 0 h 21600"/>
              <a:gd name="T6" fmla="*/ 0 w 21600"/>
              <a:gd name="T7" fmla="*/ 0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4688" y="21600"/>
                </a:moveTo>
                <a:lnTo>
                  <a:pt x="21600" y="21600"/>
                </a:lnTo>
                <a:lnTo>
                  <a:pt x="6777" y="0"/>
                </a:lnTo>
                <a:lnTo>
                  <a:pt x="0" y="0"/>
                </a:lnTo>
                <a:lnTo>
                  <a:pt x="14688" y="21600"/>
                </a:lnTo>
                <a:close/>
                <a:moveTo>
                  <a:pt x="14688" y="21600"/>
                </a:moveTo>
              </a:path>
            </a:pathLst>
          </a:custGeom>
          <a:solidFill>
            <a:srgbClr val="94282B"/>
          </a:solidFill>
          <a:ln>
            <a:noFill/>
          </a:ln>
        </p:spPr>
        <p:txBody>
          <a:bodyPr lIns="0" tIns="0" rIns="0" bIns="0"/>
          <a:lstStyle/>
          <a:p>
            <a:endParaRPr lang="it-IT" sz="2400"/>
          </a:p>
        </p:txBody>
      </p:sp>
      <p:sp>
        <p:nvSpPr>
          <p:cNvPr id="18" name="Freeform 7">
            <a:extLst>
              <a:ext uri="{FF2B5EF4-FFF2-40B4-BE49-F238E27FC236}">
                <a16:creationId xmlns:a16="http://schemas.microsoft.com/office/drawing/2014/main" id="{B0E209E6-276B-A14F-AFE2-EB2F6E7896D7}"/>
              </a:ext>
            </a:extLst>
          </p:cNvPr>
          <p:cNvSpPr>
            <a:spLocks/>
          </p:cNvSpPr>
          <p:nvPr/>
        </p:nvSpPr>
        <p:spPr bwMode="auto">
          <a:xfrm>
            <a:off x="3680151" y="1742451"/>
            <a:ext cx="934415" cy="899805"/>
          </a:xfrm>
          <a:custGeom>
            <a:avLst/>
            <a:gdLst>
              <a:gd name="T0" fmla="*/ 2147483647 w 21600"/>
              <a:gd name="T1" fmla="*/ 2147483647 h 21600"/>
              <a:gd name="T2" fmla="*/ 2147483647 w 21600"/>
              <a:gd name="T3" fmla="*/ 2147483647 h 21600"/>
              <a:gd name="T4" fmla="*/ 2147483647 w 21600"/>
              <a:gd name="T5" fmla="*/ 0 h 21600"/>
              <a:gd name="T6" fmla="*/ 0 w 21600"/>
              <a:gd name="T7" fmla="*/ 0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4688" y="21600"/>
                </a:moveTo>
                <a:lnTo>
                  <a:pt x="21600" y="21600"/>
                </a:lnTo>
                <a:lnTo>
                  <a:pt x="6777" y="0"/>
                </a:lnTo>
                <a:lnTo>
                  <a:pt x="0" y="0"/>
                </a:lnTo>
                <a:lnTo>
                  <a:pt x="14688" y="21600"/>
                </a:lnTo>
                <a:close/>
                <a:moveTo>
                  <a:pt x="14688" y="21600"/>
                </a:moveTo>
              </a:path>
            </a:pathLst>
          </a:custGeom>
          <a:solidFill>
            <a:srgbClr val="94282B"/>
          </a:solidFill>
          <a:ln>
            <a:noFill/>
          </a:ln>
        </p:spPr>
        <p:txBody>
          <a:bodyPr lIns="0" tIns="0" rIns="0" bIns="0"/>
          <a:lstStyle/>
          <a:p>
            <a:endParaRPr lang="it-IT" sz="2400"/>
          </a:p>
        </p:txBody>
      </p:sp>
      <p:pic>
        <p:nvPicPr>
          <p:cNvPr id="20" name="Immagine 19">
            <a:extLst>
              <a:ext uri="{FF2B5EF4-FFF2-40B4-BE49-F238E27FC236}">
                <a16:creationId xmlns:a16="http://schemas.microsoft.com/office/drawing/2014/main" id="{1ADAD045-3FC7-DD4B-9C0B-9DE38ACE5D2D}"/>
              </a:ext>
            </a:extLst>
          </p:cNvPr>
          <p:cNvPicPr>
            <a:picLocks noChangeAspect="1"/>
          </p:cNvPicPr>
          <p:nvPr/>
        </p:nvPicPr>
        <p:blipFill>
          <a:blip r:embed="rId2"/>
          <a:stretch>
            <a:fillRect/>
          </a:stretch>
        </p:blipFill>
        <p:spPr>
          <a:xfrm>
            <a:off x="1489431" y="2879234"/>
            <a:ext cx="3277092" cy="1058228"/>
          </a:xfrm>
          <a:prstGeom prst="rect">
            <a:avLst/>
          </a:prstGeom>
        </p:spPr>
      </p:pic>
      <p:sp>
        <p:nvSpPr>
          <p:cNvPr id="21" name="Rectangle 8">
            <a:extLst>
              <a:ext uri="{FF2B5EF4-FFF2-40B4-BE49-F238E27FC236}">
                <a16:creationId xmlns:a16="http://schemas.microsoft.com/office/drawing/2014/main" id="{24A1834A-1BD1-774D-87BA-8D92CA4C68F1}"/>
              </a:ext>
            </a:extLst>
          </p:cNvPr>
          <p:cNvSpPr>
            <a:spLocks/>
          </p:cNvSpPr>
          <p:nvPr/>
        </p:nvSpPr>
        <p:spPr bwMode="auto">
          <a:xfrm>
            <a:off x="5384769" y="593968"/>
            <a:ext cx="6185484" cy="6374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nchor="ctr"/>
          <a:lstStyle>
            <a:lvl1pPr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r" eaLnBrk="1" hangingPunct="1"/>
            <a:endParaRPr lang="en-US" altLang="it-IT" sz="4800" dirty="0">
              <a:solidFill>
                <a:schemeClr val="bg1"/>
              </a:solidFill>
              <a:latin typeface="Arial"/>
              <a:ea typeface="Apple Color Emoji" pitchFamily="2" charset="0"/>
              <a:cs typeface="Arial"/>
              <a:sym typeface="Titillium Regular" pitchFamily="-84" charset="0"/>
            </a:endParaRPr>
          </a:p>
        </p:txBody>
      </p:sp>
      <p:sp>
        <p:nvSpPr>
          <p:cNvPr id="22" name="Rectangle 8">
            <a:extLst>
              <a:ext uri="{FF2B5EF4-FFF2-40B4-BE49-F238E27FC236}">
                <a16:creationId xmlns:a16="http://schemas.microsoft.com/office/drawing/2014/main" id="{E1B2751B-4BD7-B447-9B90-353F1AC0FBDA}"/>
              </a:ext>
            </a:extLst>
          </p:cNvPr>
          <p:cNvSpPr>
            <a:spLocks/>
          </p:cNvSpPr>
          <p:nvPr/>
        </p:nvSpPr>
        <p:spPr bwMode="auto">
          <a:xfrm>
            <a:off x="5282565" y="2677036"/>
            <a:ext cx="6760376" cy="26587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nchor="ctr"/>
          <a:lstStyle>
            <a:lvl1pPr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r" eaLnBrk="1" hangingPunct="1"/>
            <a:endParaRPr lang="en-US" altLang="it-IT" sz="2800" dirty="0">
              <a:solidFill>
                <a:schemeClr val="bg1"/>
              </a:solidFill>
              <a:latin typeface="Avenir Book" panose="02000503020000020003" pitchFamily="2" charset="0"/>
              <a:ea typeface="Apple Color Emoji" pitchFamily="2" charset="0"/>
              <a:sym typeface="Titillium Regular" pitchFamily="-84" charset="0"/>
            </a:endParaRPr>
          </a:p>
          <a:p>
            <a:pPr algn="r" eaLnBrk="1" hangingPunct="1"/>
            <a:r>
              <a:rPr lang="en-US" altLang="it-IT" sz="3600" dirty="0">
                <a:solidFill>
                  <a:schemeClr val="bg1"/>
                </a:solidFill>
                <a:latin typeface="Avenir Book" panose="02000503020000020003" pitchFamily="2" charset="0"/>
                <a:ea typeface="Apple Color Emoji" pitchFamily="2" charset="0"/>
                <a:sym typeface="Titillium Regular" pitchFamily="-84" charset="0"/>
              </a:rPr>
              <a:t>Tools to foster Automatic Recognition</a:t>
            </a:r>
          </a:p>
          <a:p>
            <a:pPr algn="r" eaLnBrk="1" hangingPunct="1"/>
            <a:endParaRPr lang="en-US" altLang="it-IT" sz="3600" dirty="0">
              <a:solidFill>
                <a:schemeClr val="bg1"/>
              </a:solidFill>
              <a:latin typeface="Avenir Book" panose="02000503020000020003" pitchFamily="2" charset="0"/>
              <a:ea typeface="Apple Color Emoji" pitchFamily="2" charset="0"/>
              <a:sym typeface="Titillium Regular" pitchFamily="-84" charset="0"/>
            </a:endParaRPr>
          </a:p>
          <a:p>
            <a:pPr algn="r" eaLnBrk="1" hangingPunct="1"/>
            <a:endParaRPr lang="en-US" altLang="it-IT" sz="3600" dirty="0">
              <a:solidFill>
                <a:schemeClr val="bg1"/>
              </a:solidFill>
              <a:latin typeface="Avenir Book" panose="02000503020000020003" pitchFamily="2" charset="0"/>
              <a:ea typeface="Apple Color Emoji" pitchFamily="2" charset="0"/>
              <a:sym typeface="Titillium Regular" pitchFamily="-84" charset="0"/>
            </a:endParaRPr>
          </a:p>
          <a:p>
            <a:pPr algn="r" eaLnBrk="1" hangingPunct="1"/>
            <a:r>
              <a:rPr lang="en-US" altLang="it-IT" sz="1800" dirty="0">
                <a:solidFill>
                  <a:schemeClr val="bg1"/>
                </a:solidFill>
                <a:latin typeface="Avenir Book" panose="02000503020000020003" pitchFamily="2" charset="0"/>
                <a:ea typeface="Apple Color Emoji" pitchFamily="2" charset="0"/>
                <a:sym typeface="Titillium Regular" pitchFamily="-84" charset="0"/>
              </a:rPr>
              <a:t>Silvia Bianco – CIMEA</a:t>
            </a:r>
          </a:p>
          <a:p>
            <a:pPr algn="r" eaLnBrk="1" hangingPunct="1"/>
            <a:r>
              <a:rPr lang="en-US" altLang="it-IT" sz="1400" dirty="0">
                <a:solidFill>
                  <a:schemeClr val="bg1"/>
                </a:solidFill>
                <a:latin typeface="Avenir Book" panose="02000503020000020003" pitchFamily="2" charset="0"/>
                <a:ea typeface="Apple Color Emoji" pitchFamily="2" charset="0"/>
                <a:sym typeface="Titillium Regular" pitchFamily="-84" charset="0"/>
              </a:rPr>
              <a:t>1</a:t>
            </a:r>
            <a:r>
              <a:rPr lang="en-US" altLang="it-IT" sz="1400" baseline="30000" dirty="0">
                <a:solidFill>
                  <a:schemeClr val="bg1"/>
                </a:solidFill>
                <a:latin typeface="Avenir Book" panose="02000503020000020003" pitchFamily="2" charset="0"/>
                <a:ea typeface="Apple Color Emoji" pitchFamily="2" charset="0"/>
                <a:sym typeface="Titillium Regular" pitchFamily="-84" charset="0"/>
              </a:rPr>
              <a:t>st</a:t>
            </a:r>
            <a:r>
              <a:rPr lang="en-US" altLang="it-IT" sz="1400" dirty="0">
                <a:solidFill>
                  <a:schemeClr val="bg1"/>
                </a:solidFill>
                <a:latin typeface="Avenir Book" panose="02000503020000020003" pitchFamily="2" charset="0"/>
                <a:ea typeface="Apple Color Emoji" pitchFamily="2" charset="0"/>
                <a:sym typeface="Titillium Regular" pitchFamily="-84" charset="0"/>
              </a:rPr>
              <a:t> Introductory webinar on Automatic Recognition of Foreign Education</a:t>
            </a:r>
          </a:p>
          <a:p>
            <a:pPr algn="r" eaLnBrk="1" hangingPunct="1"/>
            <a:r>
              <a:rPr lang="en-US" altLang="it-IT" sz="1400" dirty="0">
                <a:solidFill>
                  <a:schemeClr val="bg1"/>
                </a:solidFill>
                <a:latin typeface="Avenir Book" panose="02000503020000020003" pitchFamily="2" charset="0"/>
                <a:ea typeface="Apple Color Emoji" pitchFamily="2" charset="0"/>
                <a:sym typeface="Titillium Regular" pitchFamily="-84" charset="0"/>
              </a:rPr>
              <a:t>SEARCH ENGINE project</a:t>
            </a:r>
          </a:p>
          <a:p>
            <a:pPr algn="r" eaLnBrk="1" hangingPunct="1"/>
            <a:r>
              <a:rPr lang="en-US" altLang="it-IT" sz="1400" dirty="0">
                <a:solidFill>
                  <a:schemeClr val="bg1"/>
                </a:solidFill>
                <a:latin typeface="Avenir Book" panose="02000503020000020003" pitchFamily="2" charset="0"/>
                <a:ea typeface="Apple Color Emoji" pitchFamily="2" charset="0"/>
                <a:sym typeface="Titillium Regular" pitchFamily="-84" charset="0"/>
              </a:rPr>
              <a:t>25.03.2021</a:t>
            </a:r>
          </a:p>
          <a:p>
            <a:pPr algn="r" eaLnBrk="1" hangingPunct="1"/>
            <a:endParaRPr lang="en-US" altLang="it-IT" sz="1800" dirty="0">
              <a:solidFill>
                <a:schemeClr val="bg1"/>
              </a:solidFill>
              <a:latin typeface="Avenir Book" panose="02000503020000020003" pitchFamily="2" charset="0"/>
              <a:ea typeface="Apple Color Emoji" pitchFamily="2" charset="0"/>
              <a:sym typeface="Titillium Regular" pitchFamily="-84" charset="0"/>
            </a:endParaRPr>
          </a:p>
          <a:p>
            <a:pPr algn="r" eaLnBrk="1" hangingPunct="1"/>
            <a:endParaRPr lang="en-US" altLang="it-IT" sz="1800" dirty="0">
              <a:solidFill>
                <a:schemeClr val="bg1"/>
              </a:solidFill>
              <a:latin typeface="Avenir Book" panose="02000503020000020003" pitchFamily="2" charset="0"/>
              <a:ea typeface="Apple Color Emoji" pitchFamily="2" charset="0"/>
              <a:sym typeface="Titillium Regular" pitchFamily="-84" charset="0"/>
            </a:endParaRPr>
          </a:p>
        </p:txBody>
      </p:sp>
    </p:spTree>
    <p:extLst>
      <p:ext uri="{BB962C8B-B14F-4D97-AF65-F5344CB8AC3E}">
        <p14:creationId xmlns:p14="http://schemas.microsoft.com/office/powerpoint/2010/main" val="131394971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4">
            <a:extLst>
              <a:ext uri="{FF2B5EF4-FFF2-40B4-BE49-F238E27FC236}">
                <a16:creationId xmlns:a16="http://schemas.microsoft.com/office/drawing/2014/main" id="{CB21AEF2-E6F2-914E-8406-9B51118E0F78}"/>
              </a:ext>
            </a:extLst>
          </p:cNvPr>
          <p:cNvGrpSpPr>
            <a:grpSpLocks/>
          </p:cNvGrpSpPr>
          <p:nvPr/>
        </p:nvGrpSpPr>
        <p:grpSpPr bwMode="auto">
          <a:xfrm>
            <a:off x="-5021585" y="3441473"/>
            <a:ext cx="9128704" cy="1266651"/>
            <a:chOff x="0" y="0"/>
            <a:chExt cx="10551" cy="1464"/>
          </a:xfrm>
          <a:solidFill>
            <a:srgbClr val="EB1126"/>
          </a:solidFill>
        </p:grpSpPr>
        <p:sp>
          <p:nvSpPr>
            <p:cNvPr id="39" name="Freeform 2">
              <a:extLst>
                <a:ext uri="{FF2B5EF4-FFF2-40B4-BE49-F238E27FC236}">
                  <a16:creationId xmlns:a16="http://schemas.microsoft.com/office/drawing/2014/main" id="{6920DC2B-6329-F24E-832C-651351755B1C}"/>
                </a:ext>
              </a:extLst>
            </p:cNvPr>
            <p:cNvSpPr>
              <a:spLocks/>
            </p:cNvSpPr>
            <p:nvPr/>
          </p:nvSpPr>
          <p:spPr bwMode="auto">
            <a:xfrm>
              <a:off x="0" y="17"/>
              <a:ext cx="9805" cy="1447"/>
            </a:xfrm>
            <a:custGeom>
              <a:avLst/>
              <a:gdLst>
                <a:gd name="T0" fmla="*/ 0 w 21600"/>
                <a:gd name="T1" fmla="*/ 0 h 21600"/>
                <a:gd name="T2" fmla="*/ 86 w 21600"/>
                <a:gd name="T3" fmla="*/ 0 h 21600"/>
                <a:gd name="T4" fmla="*/ 77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9" y="21600"/>
                  </a:moveTo>
                  <a:lnTo>
                    <a:pt x="21600" y="21600"/>
                  </a:lnTo>
                  <a:lnTo>
                    <a:pt x="19332" y="0"/>
                  </a:lnTo>
                  <a:lnTo>
                    <a:pt x="0" y="0"/>
                  </a:lnTo>
                  <a:lnTo>
                    <a:pt x="29" y="21600"/>
                  </a:lnTo>
                  <a:close/>
                  <a:moveTo>
                    <a:pt x="29" y="21600"/>
                  </a:moveTo>
                </a:path>
              </a:pathLst>
            </a:custGeom>
            <a:solidFill>
              <a:srgbClr val="94282B"/>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pPr defTabSz="914377">
                <a:defRPr/>
              </a:pPr>
              <a:endParaRPr lang="en-US" dirty="0">
                <a:solidFill>
                  <a:prstClr val="black"/>
                </a:solidFill>
                <a:latin typeface="Gill Sans" charset="0"/>
                <a:ea typeface="ヒラギノ角ゴ ProN W3" charset="0"/>
                <a:sym typeface="Gill Sans" charset="0"/>
              </a:endParaRPr>
            </a:p>
          </p:txBody>
        </p:sp>
        <p:sp>
          <p:nvSpPr>
            <p:cNvPr id="40" name="Freeform 3">
              <a:extLst>
                <a:ext uri="{FF2B5EF4-FFF2-40B4-BE49-F238E27FC236}">
                  <a16:creationId xmlns:a16="http://schemas.microsoft.com/office/drawing/2014/main" id="{8A00E6C9-0D4D-294B-A78E-9297FD0EFE11}"/>
                </a:ext>
              </a:extLst>
            </p:cNvPr>
            <p:cNvSpPr>
              <a:spLocks/>
            </p:cNvSpPr>
            <p:nvPr/>
          </p:nvSpPr>
          <p:spPr bwMode="auto">
            <a:xfrm>
              <a:off x="9051" y="0"/>
              <a:ext cx="1500" cy="144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4688" y="21600"/>
                  </a:moveTo>
                  <a:lnTo>
                    <a:pt x="21600" y="21600"/>
                  </a:lnTo>
                  <a:lnTo>
                    <a:pt x="6777" y="0"/>
                  </a:lnTo>
                  <a:lnTo>
                    <a:pt x="0" y="0"/>
                  </a:lnTo>
                  <a:lnTo>
                    <a:pt x="14688" y="21600"/>
                  </a:lnTo>
                  <a:close/>
                  <a:moveTo>
                    <a:pt x="14688" y="21600"/>
                  </a:moveTo>
                </a:path>
              </a:pathLst>
            </a:custGeom>
            <a:solidFill>
              <a:schemeClr val="bg1">
                <a:lumMod val="65000"/>
              </a:schemeClr>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pPr defTabSz="914377">
                <a:defRPr/>
              </a:pPr>
              <a:endParaRPr lang="en-US" dirty="0">
                <a:solidFill>
                  <a:prstClr val="black"/>
                </a:solidFill>
                <a:latin typeface="Gill Sans" charset="0"/>
                <a:ea typeface="ヒラギノ角ゴ ProN W3" charset="0"/>
                <a:sym typeface="Gill Sans" charset="0"/>
              </a:endParaRPr>
            </a:p>
          </p:txBody>
        </p:sp>
      </p:grpSp>
      <p:sp>
        <p:nvSpPr>
          <p:cNvPr id="41" name="Freeform 6">
            <a:extLst>
              <a:ext uri="{FF2B5EF4-FFF2-40B4-BE49-F238E27FC236}">
                <a16:creationId xmlns:a16="http://schemas.microsoft.com/office/drawing/2014/main" id="{EA9BF4FE-6446-B441-95B0-4B49DD4CCCB0}"/>
              </a:ext>
            </a:extLst>
          </p:cNvPr>
          <p:cNvSpPr>
            <a:spLocks/>
          </p:cNvSpPr>
          <p:nvPr/>
        </p:nvSpPr>
        <p:spPr bwMode="auto">
          <a:xfrm>
            <a:off x="2807564" y="4862344"/>
            <a:ext cx="2332573" cy="2249515"/>
          </a:xfrm>
          <a:custGeom>
            <a:avLst/>
            <a:gdLst>
              <a:gd name="T0" fmla="*/ 2147483647 w 21600"/>
              <a:gd name="T1" fmla="*/ 2147483647 h 21600"/>
              <a:gd name="T2" fmla="*/ 2147483647 w 21600"/>
              <a:gd name="T3" fmla="*/ 2147483647 h 21600"/>
              <a:gd name="T4" fmla="*/ 2147483647 w 21600"/>
              <a:gd name="T5" fmla="*/ 0 h 21600"/>
              <a:gd name="T6" fmla="*/ 0 w 21600"/>
              <a:gd name="T7" fmla="*/ 0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4688" y="21600"/>
                </a:moveTo>
                <a:lnTo>
                  <a:pt x="21600" y="21600"/>
                </a:lnTo>
                <a:lnTo>
                  <a:pt x="6777" y="0"/>
                </a:lnTo>
                <a:lnTo>
                  <a:pt x="0" y="0"/>
                </a:lnTo>
                <a:lnTo>
                  <a:pt x="14688" y="21600"/>
                </a:lnTo>
                <a:close/>
                <a:moveTo>
                  <a:pt x="14688" y="21600"/>
                </a:moveTo>
              </a:path>
            </a:pathLst>
          </a:custGeom>
          <a:solidFill>
            <a:srgbClr val="94282B"/>
          </a:solidFill>
          <a:ln>
            <a:noFill/>
          </a:ln>
        </p:spPr>
        <p:txBody>
          <a:bodyPr lIns="0" tIns="0" rIns="0" bIns="0"/>
          <a:lstStyle/>
          <a:p>
            <a:pPr defTabSz="914377"/>
            <a:endParaRPr lang="it-IT">
              <a:solidFill>
                <a:prstClr val="black"/>
              </a:solidFill>
              <a:latin typeface="Calibri"/>
            </a:endParaRPr>
          </a:p>
        </p:txBody>
      </p:sp>
      <p:sp>
        <p:nvSpPr>
          <p:cNvPr id="42" name="Freeform 7">
            <a:extLst>
              <a:ext uri="{FF2B5EF4-FFF2-40B4-BE49-F238E27FC236}">
                <a16:creationId xmlns:a16="http://schemas.microsoft.com/office/drawing/2014/main" id="{2D244707-A3D0-7B4D-B8CB-E20F226ED6C2}"/>
              </a:ext>
            </a:extLst>
          </p:cNvPr>
          <p:cNvSpPr>
            <a:spLocks/>
          </p:cNvSpPr>
          <p:nvPr/>
        </p:nvSpPr>
        <p:spPr bwMode="auto">
          <a:xfrm>
            <a:off x="441218" y="2402156"/>
            <a:ext cx="934415" cy="899805"/>
          </a:xfrm>
          <a:custGeom>
            <a:avLst/>
            <a:gdLst>
              <a:gd name="T0" fmla="*/ 2147483647 w 21600"/>
              <a:gd name="T1" fmla="*/ 2147483647 h 21600"/>
              <a:gd name="T2" fmla="*/ 2147483647 w 21600"/>
              <a:gd name="T3" fmla="*/ 2147483647 h 21600"/>
              <a:gd name="T4" fmla="*/ 2147483647 w 21600"/>
              <a:gd name="T5" fmla="*/ 0 h 21600"/>
              <a:gd name="T6" fmla="*/ 0 w 21600"/>
              <a:gd name="T7" fmla="*/ 0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4688" y="21600"/>
                </a:moveTo>
                <a:lnTo>
                  <a:pt x="21600" y="21600"/>
                </a:lnTo>
                <a:lnTo>
                  <a:pt x="6777" y="0"/>
                </a:lnTo>
                <a:lnTo>
                  <a:pt x="0" y="0"/>
                </a:lnTo>
                <a:lnTo>
                  <a:pt x="14688" y="21600"/>
                </a:lnTo>
                <a:close/>
                <a:moveTo>
                  <a:pt x="14688" y="21600"/>
                </a:moveTo>
              </a:path>
            </a:pathLst>
          </a:custGeom>
          <a:solidFill>
            <a:srgbClr val="94282B"/>
          </a:solidFill>
          <a:ln>
            <a:noFill/>
          </a:ln>
        </p:spPr>
        <p:txBody>
          <a:bodyPr lIns="0" tIns="0" rIns="0" bIns="0"/>
          <a:lstStyle/>
          <a:p>
            <a:pPr defTabSz="914377"/>
            <a:endParaRPr lang="it-IT" dirty="0">
              <a:solidFill>
                <a:prstClr val="black"/>
              </a:solidFill>
              <a:latin typeface="Calibri"/>
            </a:endParaRPr>
          </a:p>
        </p:txBody>
      </p:sp>
      <p:cxnSp>
        <p:nvCxnSpPr>
          <p:cNvPr id="11" name="Connettore 1 10">
            <a:extLst>
              <a:ext uri="{FF2B5EF4-FFF2-40B4-BE49-F238E27FC236}">
                <a16:creationId xmlns:a16="http://schemas.microsoft.com/office/drawing/2014/main" id="{A3CC80F1-C710-8043-AA70-C1B667855BDE}"/>
              </a:ext>
            </a:extLst>
          </p:cNvPr>
          <p:cNvCxnSpPr/>
          <p:nvPr/>
        </p:nvCxnSpPr>
        <p:spPr>
          <a:xfrm>
            <a:off x="5381736" y="867420"/>
            <a:ext cx="0" cy="506096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5" name="Immagine 44">
            <a:extLst>
              <a:ext uri="{FF2B5EF4-FFF2-40B4-BE49-F238E27FC236}">
                <a16:creationId xmlns:a16="http://schemas.microsoft.com/office/drawing/2014/main" id="{932A4149-818B-544C-9CFF-7B82C133A985}"/>
              </a:ext>
            </a:extLst>
          </p:cNvPr>
          <p:cNvPicPr>
            <a:picLocks noChangeAspect="1"/>
          </p:cNvPicPr>
          <p:nvPr/>
        </p:nvPicPr>
        <p:blipFill>
          <a:blip r:embed="rId2"/>
          <a:stretch>
            <a:fillRect/>
          </a:stretch>
        </p:blipFill>
        <p:spPr>
          <a:xfrm>
            <a:off x="511479" y="3734122"/>
            <a:ext cx="2061773" cy="665781"/>
          </a:xfrm>
          <a:prstGeom prst="rect">
            <a:avLst/>
          </a:prstGeom>
        </p:spPr>
      </p:pic>
      <p:sp>
        <p:nvSpPr>
          <p:cNvPr id="2" name="CasellaDiTesto 1">
            <a:extLst>
              <a:ext uri="{FF2B5EF4-FFF2-40B4-BE49-F238E27FC236}">
                <a16:creationId xmlns:a16="http://schemas.microsoft.com/office/drawing/2014/main" id="{CDBBB2DB-B7C1-7443-9795-C1D31F7459EC}"/>
              </a:ext>
            </a:extLst>
          </p:cNvPr>
          <p:cNvSpPr txBox="1"/>
          <p:nvPr/>
        </p:nvSpPr>
        <p:spPr>
          <a:xfrm>
            <a:off x="441218" y="472611"/>
            <a:ext cx="2938975" cy="954107"/>
          </a:xfrm>
          <a:prstGeom prst="rect">
            <a:avLst/>
          </a:prstGeom>
          <a:noFill/>
        </p:spPr>
        <p:txBody>
          <a:bodyPr wrap="square" rtlCol="0">
            <a:spAutoFit/>
          </a:bodyPr>
          <a:lstStyle/>
          <a:p>
            <a:r>
              <a:rPr lang="it-IT" sz="2800" b="1" dirty="0" err="1">
                <a:solidFill>
                  <a:srgbClr val="94282A"/>
                </a:solidFill>
                <a:latin typeface="Avenir Book" panose="02000503020000020003" pitchFamily="2" charset="0"/>
              </a:rPr>
              <a:t>Outcomes</a:t>
            </a:r>
            <a:r>
              <a:rPr lang="it-IT" sz="2800" b="1" dirty="0">
                <a:solidFill>
                  <a:srgbClr val="94282A"/>
                </a:solidFill>
                <a:latin typeface="Avenir Book" panose="02000503020000020003" pitchFamily="2" charset="0"/>
              </a:rPr>
              <a:t> of the AdReN </a:t>
            </a:r>
            <a:r>
              <a:rPr lang="it-IT" sz="2800" b="1" dirty="0" err="1">
                <a:solidFill>
                  <a:srgbClr val="94282A"/>
                </a:solidFill>
                <a:latin typeface="Avenir Book" panose="02000503020000020003" pitchFamily="2" charset="0"/>
              </a:rPr>
              <a:t>project</a:t>
            </a:r>
            <a:endParaRPr lang="it-IT" sz="2800" b="1" dirty="0">
              <a:solidFill>
                <a:srgbClr val="94282A"/>
              </a:solidFill>
              <a:latin typeface="Avenir Book" panose="02000503020000020003" pitchFamily="2" charset="0"/>
            </a:endParaRPr>
          </a:p>
        </p:txBody>
      </p:sp>
      <p:sp>
        <p:nvSpPr>
          <p:cNvPr id="13" name="Segnaposto contenuto 3">
            <a:extLst>
              <a:ext uri="{FF2B5EF4-FFF2-40B4-BE49-F238E27FC236}">
                <a16:creationId xmlns:a16="http://schemas.microsoft.com/office/drawing/2014/main" id="{9DB9E89E-8135-7145-9497-0AF053184B67}"/>
              </a:ext>
            </a:extLst>
          </p:cNvPr>
          <p:cNvSpPr txBox="1">
            <a:spLocks/>
          </p:cNvSpPr>
          <p:nvPr/>
        </p:nvSpPr>
        <p:spPr>
          <a:xfrm>
            <a:off x="5479398" y="2236576"/>
            <a:ext cx="6201123" cy="5251536"/>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2000" dirty="0">
                <a:latin typeface="Avenir Book" panose="02000503020000020003" pitchFamily="2" charset="0"/>
              </a:rPr>
              <a:t>Enhancing and maintaining the </a:t>
            </a:r>
            <a:r>
              <a:rPr lang="en-GB" sz="2000" b="1" dirty="0">
                <a:latin typeface="Avenir Book" panose="02000503020000020003" pitchFamily="2" charset="0"/>
              </a:rPr>
              <a:t>AdReN network</a:t>
            </a:r>
          </a:p>
          <a:p>
            <a:r>
              <a:rPr lang="en-GB" sz="2000" dirty="0">
                <a:latin typeface="Avenir Book" panose="02000503020000020003" pitchFamily="2" charset="0"/>
              </a:rPr>
              <a:t>Creation of the </a:t>
            </a:r>
            <a:r>
              <a:rPr lang="en-GB" sz="2000" b="1" dirty="0">
                <a:latin typeface="Avenir Book" panose="02000503020000020003" pitchFamily="2" charset="0"/>
              </a:rPr>
              <a:t>table of comparison </a:t>
            </a:r>
            <a:r>
              <a:rPr lang="en-GB" sz="2000" dirty="0">
                <a:latin typeface="Avenir Book" panose="02000503020000020003" pitchFamily="2" charset="0"/>
              </a:rPr>
              <a:t>of qualifications (both pre and Bologna)</a:t>
            </a:r>
          </a:p>
          <a:p>
            <a:r>
              <a:rPr lang="en-GB" sz="2000" dirty="0">
                <a:solidFill>
                  <a:prstClr val="black"/>
                </a:solidFill>
                <a:latin typeface="Avenir Book" panose="02000503020000020003" pitchFamily="2" charset="0"/>
              </a:rPr>
              <a:t>Study on </a:t>
            </a:r>
            <a:r>
              <a:rPr lang="en-GB" sz="2000" b="1" dirty="0">
                <a:solidFill>
                  <a:prstClr val="black"/>
                </a:solidFill>
                <a:latin typeface="Avenir Book" panose="02000503020000020003" pitchFamily="2" charset="0"/>
              </a:rPr>
              <a:t>Substantial Differences </a:t>
            </a:r>
            <a:r>
              <a:rPr lang="en-GB" sz="2000" dirty="0">
                <a:solidFill>
                  <a:prstClr val="black"/>
                </a:solidFill>
                <a:latin typeface="Avenir Book" panose="02000503020000020003" pitchFamily="2" charset="0"/>
              </a:rPr>
              <a:t>and </a:t>
            </a:r>
            <a:r>
              <a:rPr lang="en-GB" sz="2000" b="1" dirty="0">
                <a:solidFill>
                  <a:prstClr val="black"/>
                </a:solidFill>
                <a:latin typeface="Avenir Book" panose="02000503020000020003" pitchFamily="2" charset="0"/>
              </a:rPr>
              <a:t>Transnational Education</a:t>
            </a:r>
            <a:r>
              <a:rPr lang="en-GB" sz="2000" dirty="0">
                <a:solidFill>
                  <a:prstClr val="black"/>
                </a:solidFill>
                <a:latin typeface="Avenir Book" panose="02000503020000020003" pitchFamily="2" charset="0"/>
              </a:rPr>
              <a:t> in partner countries</a:t>
            </a:r>
          </a:p>
          <a:p>
            <a:pPr marL="0" indent="0">
              <a:buNone/>
            </a:pPr>
            <a:endParaRPr lang="en-GB" sz="1800" dirty="0">
              <a:latin typeface="Avenir Book" panose="02000503020000020003" pitchFamily="2" charset="0"/>
            </a:endParaRPr>
          </a:p>
          <a:p>
            <a:pPr marL="0" indent="0">
              <a:buNone/>
            </a:pPr>
            <a:endParaRPr lang="en-GB" sz="1800" dirty="0">
              <a:latin typeface="Avenir Book" panose="02000503020000020003" pitchFamily="2" charset="0"/>
            </a:endParaRPr>
          </a:p>
          <a:p>
            <a:pPr marL="0" indent="0" algn="just">
              <a:buNone/>
            </a:pPr>
            <a:endParaRPr lang="en-GB" sz="2400" dirty="0">
              <a:latin typeface="Avenir Book" panose="02000503020000020003" pitchFamily="2" charset="0"/>
            </a:endParaRPr>
          </a:p>
        </p:txBody>
      </p:sp>
      <p:pic>
        <p:nvPicPr>
          <p:cNvPr id="14" name="Immagine 13">
            <a:extLst>
              <a:ext uri="{FF2B5EF4-FFF2-40B4-BE49-F238E27FC236}">
                <a16:creationId xmlns:a16="http://schemas.microsoft.com/office/drawing/2014/main" id="{C5D5DA23-E097-EC48-AF9F-B6AFAF51C2B6}"/>
              </a:ext>
            </a:extLst>
          </p:cNvPr>
          <p:cNvPicPr>
            <a:picLocks noChangeAspect="1"/>
          </p:cNvPicPr>
          <p:nvPr/>
        </p:nvPicPr>
        <p:blipFill>
          <a:blip r:embed="rId3"/>
          <a:stretch>
            <a:fillRect/>
          </a:stretch>
        </p:blipFill>
        <p:spPr>
          <a:xfrm>
            <a:off x="10045808" y="6251042"/>
            <a:ext cx="2146193" cy="612873"/>
          </a:xfrm>
          <a:prstGeom prst="rect">
            <a:avLst/>
          </a:prstGeom>
        </p:spPr>
      </p:pic>
    </p:spTree>
    <p:extLst>
      <p:ext uri="{BB962C8B-B14F-4D97-AF65-F5344CB8AC3E}">
        <p14:creationId xmlns:p14="http://schemas.microsoft.com/office/powerpoint/2010/main" val="2905097068"/>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
            <a:extLst>
              <a:ext uri="{FF2B5EF4-FFF2-40B4-BE49-F238E27FC236}">
                <a16:creationId xmlns:a16="http://schemas.microsoft.com/office/drawing/2014/main" id="{A22BCE76-C7FB-6C49-956F-CBCD090FF657}"/>
              </a:ext>
            </a:extLst>
          </p:cNvPr>
          <p:cNvSpPr>
            <a:spLocks/>
          </p:cNvSpPr>
          <p:nvPr/>
        </p:nvSpPr>
        <p:spPr bwMode="auto">
          <a:xfrm>
            <a:off x="0" y="0"/>
            <a:ext cx="12192000" cy="6858000"/>
          </a:xfrm>
          <a:prstGeom prst="rect">
            <a:avLst/>
          </a:prstGeom>
          <a:solidFill>
            <a:schemeClr val="bg1">
              <a:lumMod val="65000"/>
            </a:schemeClr>
          </a:solidFill>
          <a:ln w="25400">
            <a:noFill/>
            <a:miter lim="800000"/>
            <a:headEnd/>
            <a:tailEnd/>
          </a:ln>
        </p:spPr>
        <p:txBody>
          <a:bodyPr lIns="0" tIns="0" rIns="0" bIns="0"/>
          <a:lstStyle>
            <a:lvl1pPr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eaLnBrk="1" hangingPunct="1"/>
            <a:endParaRPr lang="it-IT" altLang="it-IT" sz="7600" dirty="0">
              <a:solidFill>
                <a:srgbClr val="94282B"/>
              </a:solidFill>
            </a:endParaRPr>
          </a:p>
        </p:txBody>
      </p:sp>
      <p:grpSp>
        <p:nvGrpSpPr>
          <p:cNvPr id="17" name="Group 4">
            <a:extLst>
              <a:ext uri="{FF2B5EF4-FFF2-40B4-BE49-F238E27FC236}">
                <a16:creationId xmlns:a16="http://schemas.microsoft.com/office/drawing/2014/main" id="{7E928023-58AE-DF4E-A489-903E09A2C1A2}"/>
              </a:ext>
            </a:extLst>
          </p:cNvPr>
          <p:cNvGrpSpPr>
            <a:grpSpLocks/>
          </p:cNvGrpSpPr>
          <p:nvPr/>
        </p:nvGrpSpPr>
        <p:grpSpPr bwMode="auto">
          <a:xfrm>
            <a:off x="-2859087" y="2794532"/>
            <a:ext cx="9128704" cy="1266651"/>
            <a:chOff x="0" y="0"/>
            <a:chExt cx="10551" cy="1464"/>
          </a:xfrm>
          <a:solidFill>
            <a:srgbClr val="EB1126"/>
          </a:solidFill>
        </p:grpSpPr>
        <p:sp>
          <p:nvSpPr>
            <p:cNvPr id="18" name="Freeform 2">
              <a:extLst>
                <a:ext uri="{FF2B5EF4-FFF2-40B4-BE49-F238E27FC236}">
                  <a16:creationId xmlns:a16="http://schemas.microsoft.com/office/drawing/2014/main" id="{796B0E77-2D8E-6E48-B28B-A084C417B036}"/>
                </a:ext>
              </a:extLst>
            </p:cNvPr>
            <p:cNvSpPr>
              <a:spLocks/>
            </p:cNvSpPr>
            <p:nvPr/>
          </p:nvSpPr>
          <p:spPr bwMode="auto">
            <a:xfrm>
              <a:off x="0" y="17"/>
              <a:ext cx="9805" cy="1447"/>
            </a:xfrm>
            <a:custGeom>
              <a:avLst/>
              <a:gdLst>
                <a:gd name="T0" fmla="*/ 0 w 21600"/>
                <a:gd name="T1" fmla="*/ 0 h 21600"/>
                <a:gd name="T2" fmla="*/ 86 w 21600"/>
                <a:gd name="T3" fmla="*/ 0 h 21600"/>
                <a:gd name="T4" fmla="*/ 77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9" y="21600"/>
                  </a:moveTo>
                  <a:lnTo>
                    <a:pt x="21600" y="21600"/>
                  </a:lnTo>
                  <a:lnTo>
                    <a:pt x="19332" y="0"/>
                  </a:lnTo>
                  <a:lnTo>
                    <a:pt x="0" y="0"/>
                  </a:lnTo>
                  <a:lnTo>
                    <a:pt x="29" y="21600"/>
                  </a:lnTo>
                  <a:close/>
                  <a:moveTo>
                    <a:pt x="29" y="21600"/>
                  </a:moveTo>
                </a:path>
              </a:pathLst>
            </a:custGeom>
            <a:solidFill>
              <a:srgbClr val="94282B"/>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a:defRPr/>
              </a:pPr>
              <a:endParaRPr lang="en-US" sz="2400" dirty="0">
                <a:latin typeface="Gill Sans" charset="0"/>
                <a:ea typeface="ヒラギノ角ゴ ProN W3" charset="0"/>
                <a:sym typeface="Gill Sans" charset="0"/>
              </a:endParaRPr>
            </a:p>
          </p:txBody>
        </p:sp>
        <p:sp>
          <p:nvSpPr>
            <p:cNvPr id="30" name="Freeform 3">
              <a:extLst>
                <a:ext uri="{FF2B5EF4-FFF2-40B4-BE49-F238E27FC236}">
                  <a16:creationId xmlns:a16="http://schemas.microsoft.com/office/drawing/2014/main" id="{9F7C3E05-46EF-D14C-8F30-2D6466A21192}"/>
                </a:ext>
              </a:extLst>
            </p:cNvPr>
            <p:cNvSpPr>
              <a:spLocks/>
            </p:cNvSpPr>
            <p:nvPr/>
          </p:nvSpPr>
          <p:spPr bwMode="auto">
            <a:xfrm>
              <a:off x="9051" y="0"/>
              <a:ext cx="1500" cy="144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4688" y="21600"/>
                  </a:moveTo>
                  <a:lnTo>
                    <a:pt x="21600" y="21600"/>
                  </a:lnTo>
                  <a:lnTo>
                    <a:pt x="6777" y="0"/>
                  </a:lnTo>
                  <a:lnTo>
                    <a:pt x="0" y="0"/>
                  </a:lnTo>
                  <a:lnTo>
                    <a:pt x="14688" y="21600"/>
                  </a:lnTo>
                  <a:close/>
                  <a:moveTo>
                    <a:pt x="14688" y="21600"/>
                  </a:moveTo>
                </a:path>
              </a:pathLst>
            </a:custGeom>
            <a:solidFill>
              <a:schemeClr val="bg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a:defRPr/>
              </a:pPr>
              <a:endParaRPr lang="en-US" sz="2400" dirty="0">
                <a:latin typeface="Gill Sans" charset="0"/>
                <a:ea typeface="ヒラギノ角ゴ ProN W3" charset="0"/>
                <a:sym typeface="Gill Sans" charset="0"/>
              </a:endParaRPr>
            </a:p>
          </p:txBody>
        </p:sp>
      </p:grpSp>
      <p:sp>
        <p:nvSpPr>
          <p:cNvPr id="32" name="Freeform 7">
            <a:extLst>
              <a:ext uri="{FF2B5EF4-FFF2-40B4-BE49-F238E27FC236}">
                <a16:creationId xmlns:a16="http://schemas.microsoft.com/office/drawing/2014/main" id="{8CA1ABAB-7B84-5140-B0DF-E300002759D3}"/>
              </a:ext>
            </a:extLst>
          </p:cNvPr>
          <p:cNvSpPr>
            <a:spLocks/>
          </p:cNvSpPr>
          <p:nvPr/>
        </p:nvSpPr>
        <p:spPr bwMode="auto">
          <a:xfrm>
            <a:off x="3680151" y="1742451"/>
            <a:ext cx="934415" cy="899805"/>
          </a:xfrm>
          <a:custGeom>
            <a:avLst/>
            <a:gdLst>
              <a:gd name="T0" fmla="*/ 2147483647 w 21600"/>
              <a:gd name="T1" fmla="*/ 2147483647 h 21600"/>
              <a:gd name="T2" fmla="*/ 2147483647 w 21600"/>
              <a:gd name="T3" fmla="*/ 2147483647 h 21600"/>
              <a:gd name="T4" fmla="*/ 2147483647 w 21600"/>
              <a:gd name="T5" fmla="*/ 0 h 21600"/>
              <a:gd name="T6" fmla="*/ 0 w 21600"/>
              <a:gd name="T7" fmla="*/ 0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4688" y="21600"/>
                </a:moveTo>
                <a:lnTo>
                  <a:pt x="21600" y="21600"/>
                </a:lnTo>
                <a:lnTo>
                  <a:pt x="6777" y="0"/>
                </a:lnTo>
                <a:lnTo>
                  <a:pt x="0" y="0"/>
                </a:lnTo>
                <a:lnTo>
                  <a:pt x="14688" y="21600"/>
                </a:lnTo>
                <a:close/>
                <a:moveTo>
                  <a:pt x="14688" y="21600"/>
                </a:moveTo>
              </a:path>
            </a:pathLst>
          </a:custGeom>
          <a:solidFill>
            <a:srgbClr val="94282B"/>
          </a:solidFill>
          <a:ln>
            <a:noFill/>
          </a:ln>
        </p:spPr>
        <p:txBody>
          <a:bodyPr lIns="0" tIns="0" rIns="0" bIns="0"/>
          <a:lstStyle/>
          <a:p>
            <a:endParaRPr lang="it-IT" sz="2400"/>
          </a:p>
        </p:txBody>
      </p:sp>
      <p:pic>
        <p:nvPicPr>
          <p:cNvPr id="33" name="Immagine 32">
            <a:extLst>
              <a:ext uri="{FF2B5EF4-FFF2-40B4-BE49-F238E27FC236}">
                <a16:creationId xmlns:a16="http://schemas.microsoft.com/office/drawing/2014/main" id="{AA5F794A-A456-9945-977D-5B370F57A0EF}"/>
              </a:ext>
            </a:extLst>
          </p:cNvPr>
          <p:cNvPicPr>
            <a:picLocks noChangeAspect="1"/>
          </p:cNvPicPr>
          <p:nvPr/>
        </p:nvPicPr>
        <p:blipFill>
          <a:blip r:embed="rId2"/>
          <a:stretch>
            <a:fillRect/>
          </a:stretch>
        </p:blipFill>
        <p:spPr>
          <a:xfrm>
            <a:off x="1489431" y="2879234"/>
            <a:ext cx="3277092" cy="1058228"/>
          </a:xfrm>
          <a:prstGeom prst="rect">
            <a:avLst/>
          </a:prstGeom>
        </p:spPr>
      </p:pic>
      <p:sp>
        <p:nvSpPr>
          <p:cNvPr id="14" name="CasellaDiTesto 13">
            <a:extLst>
              <a:ext uri="{FF2B5EF4-FFF2-40B4-BE49-F238E27FC236}">
                <a16:creationId xmlns:a16="http://schemas.microsoft.com/office/drawing/2014/main" id="{DE38D0ED-272C-9245-885A-B216E21A60B4}"/>
              </a:ext>
            </a:extLst>
          </p:cNvPr>
          <p:cNvSpPr txBox="1"/>
          <p:nvPr/>
        </p:nvSpPr>
        <p:spPr>
          <a:xfrm>
            <a:off x="6304771" y="3005441"/>
            <a:ext cx="7310341" cy="707886"/>
          </a:xfrm>
          <a:prstGeom prst="rect">
            <a:avLst/>
          </a:prstGeom>
          <a:noFill/>
        </p:spPr>
        <p:txBody>
          <a:bodyPr wrap="square" rtlCol="0">
            <a:spAutoFit/>
          </a:bodyPr>
          <a:lstStyle/>
          <a:p>
            <a:r>
              <a:rPr lang="en-GB" sz="4000" dirty="0">
                <a:solidFill>
                  <a:srgbClr val="94282B"/>
                </a:solidFill>
                <a:latin typeface="Avenir Light" panose="020B0402020203020204" pitchFamily="34" charset="77"/>
              </a:rPr>
              <a:t>The </a:t>
            </a:r>
            <a:r>
              <a:rPr lang="en-GB" sz="4000" dirty="0" err="1">
                <a:solidFill>
                  <a:srgbClr val="94282B"/>
                </a:solidFill>
                <a:latin typeface="Avenir Light" panose="020B0402020203020204" pitchFamily="34" charset="77"/>
              </a:rPr>
              <a:t>Diplome</a:t>
            </a:r>
            <a:r>
              <a:rPr lang="en-GB" sz="4000" dirty="0">
                <a:solidFill>
                  <a:srgbClr val="94282B"/>
                </a:solidFill>
                <a:latin typeface="Avenir Light" panose="020B0402020203020204" pitchFamily="34" charset="77"/>
              </a:rPr>
              <a:t> platform</a:t>
            </a:r>
            <a:endParaRPr lang="en-GB" altLang="it-IT" sz="4000" dirty="0">
              <a:solidFill>
                <a:srgbClr val="94282B"/>
              </a:solidFill>
              <a:latin typeface="Avenir Light" panose="020B0402020203020204" pitchFamily="34" charset="77"/>
              <a:ea typeface="Apple Color Emoji" pitchFamily="2" charset="0"/>
              <a:sym typeface="Titillium Regular" pitchFamily="-84" charset="0"/>
            </a:endParaRPr>
          </a:p>
        </p:txBody>
      </p:sp>
      <p:sp>
        <p:nvSpPr>
          <p:cNvPr id="31" name="Freeform 6">
            <a:extLst>
              <a:ext uri="{FF2B5EF4-FFF2-40B4-BE49-F238E27FC236}">
                <a16:creationId xmlns:a16="http://schemas.microsoft.com/office/drawing/2014/main" id="{8E2D93E4-9059-6F4B-B073-9BA594E9B6A7}"/>
              </a:ext>
            </a:extLst>
          </p:cNvPr>
          <p:cNvSpPr>
            <a:spLocks/>
          </p:cNvSpPr>
          <p:nvPr/>
        </p:nvSpPr>
        <p:spPr bwMode="auto">
          <a:xfrm>
            <a:off x="4970063" y="4215403"/>
            <a:ext cx="2332573" cy="2249515"/>
          </a:xfrm>
          <a:custGeom>
            <a:avLst/>
            <a:gdLst>
              <a:gd name="T0" fmla="*/ 2147483647 w 21600"/>
              <a:gd name="T1" fmla="*/ 2147483647 h 21600"/>
              <a:gd name="T2" fmla="*/ 2147483647 w 21600"/>
              <a:gd name="T3" fmla="*/ 2147483647 h 21600"/>
              <a:gd name="T4" fmla="*/ 2147483647 w 21600"/>
              <a:gd name="T5" fmla="*/ 0 h 21600"/>
              <a:gd name="T6" fmla="*/ 0 w 21600"/>
              <a:gd name="T7" fmla="*/ 0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4688" y="21600"/>
                </a:moveTo>
                <a:lnTo>
                  <a:pt x="21600" y="21600"/>
                </a:lnTo>
                <a:lnTo>
                  <a:pt x="6777" y="0"/>
                </a:lnTo>
                <a:lnTo>
                  <a:pt x="0" y="0"/>
                </a:lnTo>
                <a:lnTo>
                  <a:pt x="14688" y="21600"/>
                </a:lnTo>
                <a:close/>
                <a:moveTo>
                  <a:pt x="14688" y="21600"/>
                </a:moveTo>
              </a:path>
            </a:pathLst>
          </a:custGeom>
          <a:solidFill>
            <a:srgbClr val="94282B"/>
          </a:solidFill>
          <a:ln>
            <a:noFill/>
          </a:ln>
        </p:spPr>
        <p:txBody>
          <a:bodyPr lIns="0" tIns="0" rIns="0" bIns="0"/>
          <a:lstStyle/>
          <a:p>
            <a:endParaRPr lang="it-IT" sz="2400"/>
          </a:p>
        </p:txBody>
      </p:sp>
    </p:spTree>
    <p:extLst>
      <p:ext uri="{BB962C8B-B14F-4D97-AF65-F5344CB8AC3E}">
        <p14:creationId xmlns:p14="http://schemas.microsoft.com/office/powerpoint/2010/main" val="4058103781"/>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1">
            <a:extLst>
              <a:ext uri="{FF2B5EF4-FFF2-40B4-BE49-F238E27FC236}">
                <a16:creationId xmlns:a16="http://schemas.microsoft.com/office/drawing/2014/main" id="{B10FD394-D9C1-8A4B-8F0E-06B9D30BC225}"/>
              </a:ext>
            </a:extLst>
          </p:cNvPr>
          <p:cNvSpPr>
            <a:spLocks/>
          </p:cNvSpPr>
          <p:nvPr/>
        </p:nvSpPr>
        <p:spPr bwMode="auto">
          <a:xfrm>
            <a:off x="0" y="0"/>
            <a:ext cx="12192000" cy="6858000"/>
          </a:xfrm>
          <a:prstGeom prst="rect">
            <a:avLst/>
          </a:prstGeom>
          <a:solidFill>
            <a:schemeClr val="bg1">
              <a:alpha val="60000"/>
            </a:schemeClr>
          </a:solidFill>
          <a:ln w="25400">
            <a:noFill/>
            <a:miter lim="800000"/>
            <a:headEnd/>
            <a:tailEnd/>
          </a:ln>
        </p:spPr>
        <p:txBody>
          <a:bodyPr lIns="0" tIns="0" rIns="0" bIns="0"/>
          <a:lstStyle>
            <a:lvl1pPr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eaLnBrk="1" hangingPunct="1"/>
            <a:endParaRPr lang="en-GB" altLang="it-IT" sz="7600" dirty="0"/>
          </a:p>
        </p:txBody>
      </p:sp>
      <p:sp>
        <p:nvSpPr>
          <p:cNvPr id="7" name="CasellaDiTesto 6">
            <a:extLst>
              <a:ext uri="{FF2B5EF4-FFF2-40B4-BE49-F238E27FC236}">
                <a16:creationId xmlns:a16="http://schemas.microsoft.com/office/drawing/2014/main" id="{144EE365-57C2-9941-9D5C-9C0A67CC3D55}"/>
              </a:ext>
            </a:extLst>
          </p:cNvPr>
          <p:cNvSpPr txBox="1"/>
          <p:nvPr/>
        </p:nvSpPr>
        <p:spPr>
          <a:xfrm>
            <a:off x="968478" y="534647"/>
            <a:ext cx="4460791" cy="1384995"/>
          </a:xfrm>
          <a:prstGeom prst="rect">
            <a:avLst/>
          </a:prstGeom>
          <a:noFill/>
        </p:spPr>
        <p:txBody>
          <a:bodyPr wrap="square" rtlCol="0">
            <a:spAutoFit/>
          </a:bodyPr>
          <a:lstStyle/>
          <a:p>
            <a:pPr algn="r"/>
            <a:r>
              <a:rPr lang="it-IT" sz="2800" dirty="0">
                <a:solidFill>
                  <a:srgbClr val="89312F"/>
                </a:solidFill>
                <a:latin typeface="Avenir Light" panose="020B0402020203020204" pitchFamily="34" charset="77"/>
                <a:cs typeface="Arial"/>
              </a:rPr>
              <a:t>CIMEA / 1.1</a:t>
            </a:r>
          </a:p>
          <a:p>
            <a:pPr algn="r"/>
            <a:r>
              <a:rPr lang="it-IT" sz="2800" dirty="0" err="1">
                <a:solidFill>
                  <a:srgbClr val="89312F"/>
                </a:solidFill>
                <a:latin typeface="Avenir Light" panose="020B0402020203020204" pitchFamily="34" charset="77"/>
                <a:cs typeface="Arial"/>
              </a:rPr>
              <a:t>Diplome</a:t>
            </a:r>
            <a:r>
              <a:rPr lang="it-IT" sz="2800" dirty="0">
                <a:solidFill>
                  <a:srgbClr val="89312F"/>
                </a:solidFill>
                <a:latin typeface="Avenir Light" panose="020B0402020203020204" pitchFamily="34" charset="77"/>
                <a:cs typeface="Arial"/>
              </a:rPr>
              <a:t> – Blockchain </a:t>
            </a:r>
            <a:r>
              <a:rPr lang="it-IT" sz="2800" dirty="0" err="1">
                <a:solidFill>
                  <a:srgbClr val="89312F"/>
                </a:solidFill>
                <a:latin typeface="Avenir Light" panose="020B0402020203020204" pitchFamily="34" charset="77"/>
                <a:cs typeface="Arial"/>
              </a:rPr>
              <a:t>based</a:t>
            </a:r>
            <a:r>
              <a:rPr lang="it-IT" sz="2800" dirty="0">
                <a:solidFill>
                  <a:srgbClr val="89312F"/>
                </a:solidFill>
                <a:latin typeface="Avenir Light" panose="020B0402020203020204" pitchFamily="34" charset="77"/>
                <a:cs typeface="Arial"/>
              </a:rPr>
              <a:t> </a:t>
            </a:r>
            <a:r>
              <a:rPr lang="it-IT" sz="2800" dirty="0" err="1">
                <a:solidFill>
                  <a:srgbClr val="89312F"/>
                </a:solidFill>
                <a:latin typeface="Avenir Light" panose="020B0402020203020204" pitchFamily="34" charset="77"/>
                <a:cs typeface="Arial"/>
              </a:rPr>
              <a:t>platform</a:t>
            </a:r>
            <a:endParaRPr lang="en-US" altLang="it-IT" sz="2800" dirty="0">
              <a:solidFill>
                <a:srgbClr val="89312F"/>
              </a:solidFill>
              <a:latin typeface="Avenir Light" panose="020B0402020203020204" pitchFamily="34" charset="77"/>
              <a:ea typeface="Apple Color Emoji" pitchFamily="2" charset="0"/>
              <a:cs typeface="Arial"/>
              <a:sym typeface="Titillium Regular" pitchFamily="-84" charset="0"/>
            </a:endParaRPr>
          </a:p>
        </p:txBody>
      </p:sp>
      <p:sp>
        <p:nvSpPr>
          <p:cNvPr id="9" name="Segnaposto contenuto 2">
            <a:extLst>
              <a:ext uri="{FF2B5EF4-FFF2-40B4-BE49-F238E27FC236}">
                <a16:creationId xmlns:a16="http://schemas.microsoft.com/office/drawing/2014/main" id="{5D279CB4-CEB3-164E-A05F-8AADADA7A586}"/>
              </a:ext>
            </a:extLst>
          </p:cNvPr>
          <p:cNvSpPr txBox="1">
            <a:spLocks/>
          </p:cNvSpPr>
          <p:nvPr/>
        </p:nvSpPr>
        <p:spPr>
          <a:xfrm>
            <a:off x="6048953" y="999067"/>
            <a:ext cx="5600387" cy="6048749"/>
          </a:xfrm>
          <a:prstGeom prst="rect">
            <a:avLst/>
          </a:prstGeom>
        </p:spPr>
        <p:txBody>
          <a:bodyPr vert="horz" lIns="91440" tIns="45720" rIns="91440" bIns="45720" rtlCol="0">
            <a:normAutofit/>
          </a:bodyPr>
          <a:lstStyle>
            <a:lvl1pPr marL="0" indent="0" algn="ctr" defTabSz="914400" rtl="0" eaLnBrk="1" latinLnBrk="0" hangingPunct="1">
              <a:spcBef>
                <a:spcPts val="2000"/>
              </a:spcBef>
              <a:buClr>
                <a:schemeClr val="bg1">
                  <a:lumMod val="65000"/>
                </a:schemeClr>
              </a:buClr>
              <a:buSzPct val="90000"/>
              <a:buFont typeface="Wingdings" pitchFamily="2" charset="2"/>
              <a:buNone/>
              <a:defRPr sz="1800" kern="1200">
                <a:solidFill>
                  <a:schemeClr val="tx1">
                    <a:lumMod val="85000"/>
                    <a:lumOff val="15000"/>
                  </a:schemeClr>
                </a:solidFill>
                <a:latin typeface="+mn-lt"/>
                <a:ea typeface="+mn-ea"/>
                <a:cs typeface="+mn-cs"/>
              </a:defRPr>
            </a:lvl1pPr>
            <a:lvl2pPr marL="342900" indent="0" algn="ctr" defTabSz="914400" rtl="0" eaLnBrk="1" latinLnBrk="0" hangingPunct="1">
              <a:spcBef>
                <a:spcPts val="600"/>
              </a:spcBef>
              <a:buClr>
                <a:schemeClr val="tx1">
                  <a:lumMod val="75000"/>
                  <a:lumOff val="25000"/>
                </a:schemeClr>
              </a:buClr>
              <a:buSzPct val="90000"/>
              <a:buFont typeface="Wingdings" pitchFamily="2" charset="2"/>
              <a:buNone/>
              <a:defRPr sz="1500" kern="1200">
                <a:solidFill>
                  <a:schemeClr val="tx1">
                    <a:lumMod val="85000"/>
                    <a:lumOff val="15000"/>
                  </a:schemeClr>
                </a:solidFill>
                <a:latin typeface="+mn-lt"/>
                <a:ea typeface="+mn-ea"/>
                <a:cs typeface="+mn-cs"/>
              </a:defRPr>
            </a:lvl2pPr>
            <a:lvl3pPr marL="685800" indent="0" algn="ctr" defTabSz="914400" rtl="0" eaLnBrk="1" latinLnBrk="0" hangingPunct="1">
              <a:spcBef>
                <a:spcPts val="600"/>
              </a:spcBef>
              <a:buClr>
                <a:schemeClr val="bg1">
                  <a:lumMod val="65000"/>
                </a:schemeClr>
              </a:buClr>
              <a:buSzPct val="90000"/>
              <a:buFont typeface="Wingdings" pitchFamily="2" charset="2"/>
              <a:buNone/>
              <a:defRPr sz="1350" kern="1200">
                <a:solidFill>
                  <a:schemeClr val="tx1">
                    <a:lumMod val="85000"/>
                    <a:lumOff val="15000"/>
                  </a:schemeClr>
                </a:solidFill>
                <a:latin typeface="+mn-lt"/>
                <a:ea typeface="+mn-ea"/>
                <a:cs typeface="+mn-cs"/>
              </a:defRPr>
            </a:lvl3pPr>
            <a:lvl4pPr marL="1028700" indent="0" algn="ctr" defTabSz="914400" rtl="0" eaLnBrk="1" latinLnBrk="0" hangingPunct="1">
              <a:spcBef>
                <a:spcPts val="600"/>
              </a:spcBef>
              <a:buClr>
                <a:schemeClr val="tx1">
                  <a:lumMod val="75000"/>
                  <a:lumOff val="25000"/>
                </a:schemeClr>
              </a:buClr>
              <a:buSzPct val="90000"/>
              <a:buFont typeface="Wingdings" pitchFamily="2" charset="2"/>
              <a:buNone/>
              <a:defRPr sz="1200" kern="1200">
                <a:solidFill>
                  <a:schemeClr val="tx1">
                    <a:lumMod val="85000"/>
                    <a:lumOff val="15000"/>
                  </a:schemeClr>
                </a:solidFill>
                <a:latin typeface="+mn-lt"/>
                <a:ea typeface="+mn-ea"/>
                <a:cs typeface="+mn-cs"/>
              </a:defRPr>
            </a:lvl4pPr>
            <a:lvl5pPr marL="1371600" indent="0" algn="ctr" defTabSz="914400" rtl="0" eaLnBrk="1" latinLnBrk="0" hangingPunct="1">
              <a:spcBef>
                <a:spcPts val="600"/>
              </a:spcBef>
              <a:buClr>
                <a:schemeClr val="bg1">
                  <a:lumMod val="65000"/>
                </a:schemeClr>
              </a:buClr>
              <a:buSzPct val="90000"/>
              <a:buFont typeface="Wingdings" pitchFamily="2" charset="2"/>
              <a:buNone/>
              <a:defRPr sz="1200" kern="1200">
                <a:solidFill>
                  <a:schemeClr val="tx1">
                    <a:lumMod val="85000"/>
                    <a:lumOff val="15000"/>
                  </a:schemeClr>
                </a:solidFill>
                <a:latin typeface="+mn-lt"/>
                <a:ea typeface="+mn-ea"/>
                <a:cs typeface="+mn-cs"/>
              </a:defRPr>
            </a:lvl5pPr>
            <a:lvl6pPr marL="1714500" indent="0" algn="ctr" defTabSz="914400" rtl="0" eaLnBrk="1" latinLnBrk="0" hangingPunct="1">
              <a:spcBef>
                <a:spcPts val="600"/>
              </a:spcBef>
              <a:buClr>
                <a:schemeClr val="tx1">
                  <a:lumMod val="75000"/>
                  <a:lumOff val="25000"/>
                </a:schemeClr>
              </a:buClr>
              <a:buSzPct val="90000"/>
              <a:buFont typeface="Wingdings" pitchFamily="2" charset="2"/>
              <a:buNone/>
              <a:defRPr lang="en-US" sz="1200" kern="1200">
                <a:solidFill>
                  <a:schemeClr val="tx1">
                    <a:lumMod val="85000"/>
                    <a:lumOff val="15000"/>
                  </a:schemeClr>
                </a:solidFill>
                <a:latin typeface="+mn-lt"/>
                <a:ea typeface="+mn-ea"/>
                <a:cs typeface="+mn-cs"/>
              </a:defRPr>
            </a:lvl6pPr>
            <a:lvl7pPr marL="2057400" indent="0" algn="ctr" defTabSz="914400" rtl="0" eaLnBrk="1" latinLnBrk="0" hangingPunct="1">
              <a:spcBef>
                <a:spcPts val="600"/>
              </a:spcBef>
              <a:buClr>
                <a:schemeClr val="bg1">
                  <a:lumMod val="65000"/>
                </a:schemeClr>
              </a:buClr>
              <a:buSzPct val="90000"/>
              <a:buFont typeface="Wingdings" pitchFamily="2" charset="2"/>
              <a:buNone/>
              <a:defRPr lang="en-US" sz="1200" kern="1200">
                <a:solidFill>
                  <a:schemeClr val="tx1">
                    <a:lumMod val="85000"/>
                    <a:lumOff val="15000"/>
                  </a:schemeClr>
                </a:solidFill>
                <a:latin typeface="+mn-lt"/>
                <a:ea typeface="+mn-ea"/>
                <a:cs typeface="+mn-cs"/>
              </a:defRPr>
            </a:lvl7pPr>
            <a:lvl8pPr marL="2400300" indent="0" algn="ctr" defTabSz="914400" rtl="0" eaLnBrk="1" latinLnBrk="0" hangingPunct="1">
              <a:spcBef>
                <a:spcPts val="600"/>
              </a:spcBef>
              <a:buClr>
                <a:schemeClr val="tx1">
                  <a:lumMod val="75000"/>
                  <a:lumOff val="25000"/>
                </a:schemeClr>
              </a:buClr>
              <a:buSzPct val="90000"/>
              <a:buFont typeface="Wingdings" pitchFamily="2" charset="2"/>
              <a:buNone/>
              <a:defRPr lang="en-US" sz="1200" kern="1200">
                <a:solidFill>
                  <a:schemeClr val="tx1">
                    <a:lumMod val="85000"/>
                    <a:lumOff val="15000"/>
                  </a:schemeClr>
                </a:solidFill>
                <a:latin typeface="+mn-lt"/>
                <a:ea typeface="+mn-ea"/>
                <a:cs typeface="+mn-cs"/>
              </a:defRPr>
            </a:lvl8pPr>
            <a:lvl9pPr marL="2743200" indent="0" algn="ctr" defTabSz="914400" rtl="0" eaLnBrk="1" latinLnBrk="0" hangingPunct="1">
              <a:spcBef>
                <a:spcPts val="600"/>
              </a:spcBef>
              <a:buClr>
                <a:schemeClr val="bg1">
                  <a:lumMod val="65000"/>
                </a:schemeClr>
              </a:buClr>
              <a:buSzPct val="90000"/>
              <a:buFont typeface="Wingdings" pitchFamily="2" charset="2"/>
              <a:buNone/>
              <a:defRPr lang="en-US" sz="1200" kern="1200">
                <a:solidFill>
                  <a:schemeClr val="tx1">
                    <a:lumMod val="85000"/>
                    <a:lumOff val="15000"/>
                  </a:schemeClr>
                </a:solidFill>
                <a:latin typeface="+mn-lt"/>
                <a:ea typeface="+mn-ea"/>
                <a:cs typeface="+mn-cs"/>
              </a:defRPr>
            </a:lvl9pPr>
          </a:lstStyle>
          <a:p>
            <a:pPr algn="just"/>
            <a:r>
              <a:rPr lang="en-GB" sz="1700" dirty="0">
                <a:latin typeface="Avenir Light" panose="020B0402020203020204" pitchFamily="34" charset="77"/>
              </a:rPr>
              <a:t>Italy, with CIMEA, is the first country using the blockchain technology in the field of recognition of qualifications. </a:t>
            </a:r>
          </a:p>
          <a:p>
            <a:pPr algn="just"/>
            <a:r>
              <a:rPr lang="en-GB" sz="1700" dirty="0">
                <a:solidFill>
                  <a:srgbClr val="900000"/>
                </a:solidFill>
                <a:latin typeface="Avenir Light" panose="020B0402020203020204" pitchFamily="34" charset="77"/>
              </a:rPr>
              <a:t>Why blockchain for recognition:</a:t>
            </a:r>
          </a:p>
          <a:p>
            <a:pPr marL="342891" indent="-342891" algn="just">
              <a:spcBef>
                <a:spcPts val="0"/>
              </a:spcBef>
              <a:buFont typeface="+mj-lt"/>
              <a:buAutoNum type="arabicPeriod"/>
            </a:pPr>
            <a:r>
              <a:rPr lang="en-GB" sz="1700" dirty="0">
                <a:solidFill>
                  <a:schemeClr val="tx1"/>
                </a:solidFill>
                <a:latin typeface="Avenir Light" panose="020B0402020203020204" pitchFamily="34" charset="77"/>
              </a:rPr>
              <a:t>Digitalization of the recognition process</a:t>
            </a:r>
            <a:endParaRPr lang="en-GB" sz="1700" dirty="0">
              <a:solidFill>
                <a:schemeClr val="tx1"/>
              </a:solidFill>
              <a:latin typeface="Avenir Light" panose="020B0402020203020204" pitchFamily="34" charset="77"/>
              <a:ea typeface="돋움" panose="020B0600000101010101" pitchFamily="34" charset="-127"/>
              <a:cs typeface="Arial" panose="020B0604020202020204" pitchFamily="34" charset="0"/>
            </a:endParaRPr>
          </a:p>
          <a:p>
            <a:pPr marL="342891" indent="-342891" algn="just">
              <a:spcBef>
                <a:spcPts val="0"/>
              </a:spcBef>
              <a:buFont typeface="+mj-lt"/>
              <a:buAutoNum type="arabicPeriod"/>
            </a:pPr>
            <a:r>
              <a:rPr lang="en-GB" sz="1700" dirty="0">
                <a:solidFill>
                  <a:schemeClr val="tx1"/>
                </a:solidFill>
                <a:latin typeface="Avenir Light" panose="020B0402020203020204" pitchFamily="34" charset="77"/>
              </a:rPr>
              <a:t>Student-</a:t>
            </a:r>
            <a:r>
              <a:rPr lang="en-GB" sz="1700" dirty="0" err="1">
                <a:solidFill>
                  <a:schemeClr val="tx1"/>
                </a:solidFill>
                <a:latin typeface="Avenir Light" panose="020B0402020203020204" pitchFamily="34" charset="77"/>
              </a:rPr>
              <a:t>centered</a:t>
            </a:r>
            <a:r>
              <a:rPr lang="en-GB" sz="1700" dirty="0">
                <a:solidFill>
                  <a:schemeClr val="tx1"/>
                </a:solidFill>
                <a:latin typeface="Avenir Light" panose="020B0402020203020204" pitchFamily="34" charset="77"/>
              </a:rPr>
              <a:t> approach</a:t>
            </a:r>
            <a:endParaRPr lang="en-GB" sz="1700" dirty="0">
              <a:solidFill>
                <a:schemeClr val="tx1"/>
              </a:solidFill>
              <a:latin typeface="Avenir Light" panose="020B0402020203020204" pitchFamily="34" charset="77"/>
              <a:ea typeface="돋움" panose="020B0600000101010101" pitchFamily="34" charset="-127"/>
              <a:cs typeface="Arial" panose="020B0604020202020204" pitchFamily="34" charset="0"/>
            </a:endParaRPr>
          </a:p>
          <a:p>
            <a:pPr marL="342891" marR="13334" indent="-342891" algn="just">
              <a:spcBef>
                <a:spcPts val="0"/>
              </a:spcBef>
              <a:buFont typeface="+mj-lt"/>
              <a:buAutoNum type="arabicPeriod"/>
              <a:tabLst>
                <a:tab pos="6210779" algn="l"/>
                <a:tab pos="6300948" algn="l"/>
              </a:tabLst>
            </a:pPr>
            <a:r>
              <a:rPr lang="en-GB" sz="1700" dirty="0">
                <a:solidFill>
                  <a:schemeClr val="tx1"/>
                </a:solidFill>
                <a:latin typeface="Avenir Light" panose="020B0402020203020204" pitchFamily="34" charset="77"/>
              </a:rPr>
              <a:t>Data security and privacy</a:t>
            </a:r>
            <a:endParaRPr lang="en-GB" sz="1700" dirty="0">
              <a:solidFill>
                <a:schemeClr val="tx1"/>
              </a:solidFill>
              <a:latin typeface="Avenir Light" panose="020B0402020203020204" pitchFamily="34" charset="77"/>
              <a:ea typeface="돋움" panose="020B0600000101010101" pitchFamily="34" charset="-127"/>
              <a:cs typeface="Arial" panose="020B0604020202020204" pitchFamily="34" charset="0"/>
            </a:endParaRPr>
          </a:p>
          <a:p>
            <a:pPr marL="342891" marR="13334" indent="-342891" algn="just">
              <a:spcBef>
                <a:spcPts val="0"/>
              </a:spcBef>
              <a:buFont typeface="+mj-lt"/>
              <a:buAutoNum type="arabicPeriod"/>
              <a:tabLst>
                <a:tab pos="6210779" algn="l"/>
                <a:tab pos="6300948" algn="l"/>
              </a:tabLst>
            </a:pPr>
            <a:r>
              <a:rPr lang="en-GB" sz="1700" dirty="0">
                <a:solidFill>
                  <a:schemeClr val="tx1"/>
                </a:solidFill>
                <a:latin typeface="Avenir Light" panose="020B0402020203020204" pitchFamily="34" charset="77"/>
              </a:rPr>
              <a:t>Fraud minimization</a:t>
            </a:r>
            <a:endParaRPr lang="en-GB" sz="1700" dirty="0">
              <a:solidFill>
                <a:srgbClr val="900000"/>
              </a:solidFill>
              <a:latin typeface="Avenir Light" panose="020B0402020203020204" pitchFamily="34" charset="77"/>
            </a:endParaRPr>
          </a:p>
          <a:p>
            <a:pPr marR="13334" algn="just">
              <a:spcBef>
                <a:spcPts val="0"/>
              </a:spcBef>
              <a:tabLst>
                <a:tab pos="6210779" algn="l"/>
                <a:tab pos="6300948" algn="l"/>
              </a:tabLst>
            </a:pPr>
            <a:endParaRPr lang="en-GB" sz="1700" dirty="0">
              <a:solidFill>
                <a:srgbClr val="900000"/>
              </a:solidFill>
              <a:latin typeface="Avenir Light" panose="020B0402020203020204" pitchFamily="34" charset="77"/>
            </a:endParaRPr>
          </a:p>
          <a:p>
            <a:pPr marR="13334" algn="just">
              <a:spcBef>
                <a:spcPts val="0"/>
              </a:spcBef>
              <a:tabLst>
                <a:tab pos="6210779" algn="l"/>
                <a:tab pos="6300948" algn="l"/>
              </a:tabLst>
            </a:pPr>
            <a:r>
              <a:rPr lang="en-GB" sz="1700" dirty="0">
                <a:solidFill>
                  <a:srgbClr val="900000"/>
                </a:solidFill>
                <a:latin typeface="Avenir Light" panose="020B0402020203020204" pitchFamily="34" charset="77"/>
              </a:rPr>
              <a:t>The concept</a:t>
            </a:r>
          </a:p>
          <a:p>
            <a:pPr marR="13334" algn="just">
              <a:spcBef>
                <a:spcPts val="0"/>
              </a:spcBef>
              <a:tabLst>
                <a:tab pos="6210779" algn="l"/>
                <a:tab pos="6300948" algn="l"/>
              </a:tabLst>
            </a:pPr>
            <a:r>
              <a:rPr lang="en-GB" sz="1700" dirty="0">
                <a:latin typeface="Avenir Light" panose="020B0402020203020204" pitchFamily="34" charset="77"/>
              </a:rPr>
              <a:t>Individuals get assigned a secure wallet where they can store their qualifications using the blockchain technology, therefore creating a decentralized, transparent, certified and tamper-proof ecosystem with the goal to simplify the procedure for a student, a graduate or a professional to </a:t>
            </a:r>
            <a:r>
              <a:rPr lang="en-GB" sz="1700" dirty="0" err="1">
                <a:latin typeface="Avenir Light" panose="020B0402020203020204" pitchFamily="34" charset="77"/>
              </a:rPr>
              <a:t>enroll</a:t>
            </a:r>
            <a:r>
              <a:rPr lang="en-GB" sz="1700" dirty="0">
                <a:latin typeface="Avenir Light" panose="020B0402020203020204" pitchFamily="34" charset="77"/>
              </a:rPr>
              <a:t> in a university or to apply for a job in the labour market of another country. </a:t>
            </a:r>
            <a:endParaRPr lang="en-GB" sz="1700" dirty="0">
              <a:solidFill>
                <a:srgbClr val="900000"/>
              </a:solidFill>
              <a:latin typeface="Avenir Light" panose="020B0402020203020204" pitchFamily="34" charset="77"/>
            </a:endParaRPr>
          </a:p>
          <a:p>
            <a:pPr marR="13334" algn="just">
              <a:spcBef>
                <a:spcPts val="0"/>
              </a:spcBef>
              <a:tabLst>
                <a:tab pos="6210779" algn="l"/>
                <a:tab pos="6300948" algn="l"/>
              </a:tabLst>
            </a:pPr>
            <a:endParaRPr lang="en-GB" sz="1700" dirty="0">
              <a:solidFill>
                <a:srgbClr val="900000"/>
              </a:solidFill>
              <a:latin typeface="Avenir Light" panose="020B0402020203020204" pitchFamily="34" charset="77"/>
            </a:endParaRPr>
          </a:p>
          <a:p>
            <a:pPr marR="13334" algn="just">
              <a:spcBef>
                <a:spcPts val="0"/>
              </a:spcBef>
              <a:tabLst>
                <a:tab pos="6210779" algn="l"/>
                <a:tab pos="6300948" algn="l"/>
              </a:tabLst>
            </a:pPr>
            <a:endParaRPr lang="en-GB" sz="1700" dirty="0">
              <a:solidFill>
                <a:schemeClr val="tx1"/>
              </a:solidFill>
              <a:latin typeface="Avenir Light" panose="020B0402020203020204" pitchFamily="34" charset="77"/>
            </a:endParaRPr>
          </a:p>
        </p:txBody>
      </p:sp>
      <p:pic>
        <p:nvPicPr>
          <p:cNvPr id="10" name="Immagine 9" descr="Immagine che contiene segnale&#10;&#10;Descrizione generata automaticamente">
            <a:hlinkClick r:id="rId2"/>
            <a:extLst>
              <a:ext uri="{FF2B5EF4-FFF2-40B4-BE49-F238E27FC236}">
                <a16:creationId xmlns:a16="http://schemas.microsoft.com/office/drawing/2014/main" id="{637C4662-89DC-E840-8730-60C3528E20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478" y="1875650"/>
            <a:ext cx="4525617" cy="4525617"/>
          </a:xfrm>
          <a:prstGeom prst="rect">
            <a:avLst/>
          </a:prstGeom>
        </p:spPr>
      </p:pic>
      <p:pic>
        <p:nvPicPr>
          <p:cNvPr id="8" name="Immagine 7" descr="Immagine che contiene clipart&#10;&#10;&#10;&#10;Descrizione generata automaticamente">
            <a:extLst>
              <a:ext uri="{FF2B5EF4-FFF2-40B4-BE49-F238E27FC236}">
                <a16:creationId xmlns:a16="http://schemas.microsoft.com/office/drawing/2014/main" id="{E63C5B7B-FFED-A04C-AF22-520704E060CF}"/>
              </a:ext>
            </a:extLst>
          </p:cNvPr>
          <p:cNvPicPr>
            <a:picLocks noChangeAspect="1"/>
          </p:cNvPicPr>
          <p:nvPr/>
        </p:nvPicPr>
        <p:blipFill>
          <a:blip r:embed="rId4">
            <a:alphaModFix amt="85000"/>
          </a:blip>
          <a:stretch>
            <a:fillRect/>
          </a:stretch>
        </p:blipFill>
        <p:spPr>
          <a:xfrm>
            <a:off x="1" y="6165176"/>
            <a:ext cx="2377439" cy="704653"/>
          </a:xfrm>
          <a:prstGeom prst="rect">
            <a:avLst/>
          </a:prstGeom>
        </p:spPr>
      </p:pic>
    </p:spTree>
    <p:extLst>
      <p:ext uri="{BB962C8B-B14F-4D97-AF65-F5344CB8AC3E}">
        <p14:creationId xmlns:p14="http://schemas.microsoft.com/office/powerpoint/2010/main" val="4170312525"/>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
            <a:extLst>
              <a:ext uri="{FF2B5EF4-FFF2-40B4-BE49-F238E27FC236}">
                <a16:creationId xmlns:a16="http://schemas.microsoft.com/office/drawing/2014/main" id="{B10FD394-D9C1-8A4B-8F0E-06B9D30BC225}"/>
              </a:ext>
            </a:extLst>
          </p:cNvPr>
          <p:cNvSpPr>
            <a:spLocks/>
          </p:cNvSpPr>
          <p:nvPr/>
        </p:nvSpPr>
        <p:spPr bwMode="auto">
          <a:xfrm>
            <a:off x="0" y="0"/>
            <a:ext cx="12192000" cy="6858000"/>
          </a:xfrm>
          <a:prstGeom prst="rect">
            <a:avLst/>
          </a:prstGeom>
          <a:solidFill>
            <a:schemeClr val="bg1">
              <a:lumMod val="85000"/>
              <a:alpha val="60000"/>
            </a:schemeClr>
          </a:solidFill>
          <a:ln w="25400">
            <a:noFill/>
            <a:miter lim="800000"/>
            <a:headEnd/>
            <a:tailEnd/>
          </a:ln>
        </p:spPr>
        <p:txBody>
          <a:bodyPr lIns="0" tIns="0" rIns="0" bIns="0"/>
          <a:lstStyle>
            <a:lvl1pPr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eaLnBrk="1" hangingPunct="1"/>
            <a:endParaRPr lang="it-IT" altLang="it-IT" sz="7600" dirty="0"/>
          </a:p>
        </p:txBody>
      </p:sp>
      <p:sp>
        <p:nvSpPr>
          <p:cNvPr id="30" name="CasellaDiTesto 29">
            <a:extLst>
              <a:ext uri="{FF2B5EF4-FFF2-40B4-BE49-F238E27FC236}">
                <a16:creationId xmlns:a16="http://schemas.microsoft.com/office/drawing/2014/main" id="{FDEC5A7A-9E83-8548-BF3B-327AD75E5E0A}"/>
              </a:ext>
            </a:extLst>
          </p:cNvPr>
          <p:cNvSpPr txBox="1"/>
          <p:nvPr/>
        </p:nvSpPr>
        <p:spPr>
          <a:xfrm>
            <a:off x="0" y="716821"/>
            <a:ext cx="4830832" cy="584775"/>
          </a:xfrm>
          <a:prstGeom prst="rect">
            <a:avLst/>
          </a:prstGeom>
          <a:noFill/>
        </p:spPr>
        <p:txBody>
          <a:bodyPr wrap="square" rtlCol="0">
            <a:spAutoFit/>
          </a:bodyPr>
          <a:lstStyle/>
          <a:p>
            <a:pPr algn="r"/>
            <a:r>
              <a:rPr lang="it-IT" altLang="it-IT" sz="3200" b="1" dirty="0" err="1">
                <a:solidFill>
                  <a:srgbClr val="94282B"/>
                </a:solidFill>
                <a:latin typeface="Avenir Book" panose="02000503020000020003" pitchFamily="2" charset="0"/>
                <a:cs typeface="Arial"/>
                <a:sym typeface="Titillium Regular" pitchFamily="-84" charset="0"/>
              </a:rPr>
              <a:t>Sneak</a:t>
            </a:r>
            <a:r>
              <a:rPr lang="it-IT" altLang="it-IT" sz="3200" b="1" dirty="0">
                <a:solidFill>
                  <a:srgbClr val="94282B"/>
                </a:solidFill>
                <a:latin typeface="Avenir Book" panose="02000503020000020003" pitchFamily="2" charset="0"/>
                <a:cs typeface="Arial"/>
                <a:sym typeface="Titillium Regular" pitchFamily="-84" charset="0"/>
              </a:rPr>
              <a:t> </a:t>
            </a:r>
            <a:r>
              <a:rPr lang="it-IT" altLang="it-IT" sz="3200" b="1" dirty="0" err="1">
                <a:solidFill>
                  <a:srgbClr val="94282B"/>
                </a:solidFill>
                <a:latin typeface="Avenir Book" panose="02000503020000020003" pitchFamily="2" charset="0"/>
                <a:cs typeface="Arial"/>
                <a:sym typeface="Titillium Regular" pitchFamily="-84" charset="0"/>
              </a:rPr>
              <a:t>peek</a:t>
            </a:r>
            <a:endParaRPr lang="en-US" altLang="it-IT" sz="3200" b="1" i="1" dirty="0">
              <a:solidFill>
                <a:srgbClr val="94282B"/>
              </a:solidFill>
              <a:latin typeface="Avenir Book" panose="02000503020000020003" pitchFamily="2" charset="0"/>
              <a:ea typeface="Apple Color Emoji" pitchFamily="2" charset="0"/>
              <a:sym typeface="Titillium Regular" pitchFamily="-84" charset="0"/>
            </a:endParaRPr>
          </a:p>
        </p:txBody>
      </p:sp>
      <p:grpSp>
        <p:nvGrpSpPr>
          <p:cNvPr id="38" name="Group 4">
            <a:extLst>
              <a:ext uri="{FF2B5EF4-FFF2-40B4-BE49-F238E27FC236}">
                <a16:creationId xmlns:a16="http://schemas.microsoft.com/office/drawing/2014/main" id="{CB21AEF2-E6F2-914E-8406-9B51118E0F78}"/>
              </a:ext>
            </a:extLst>
          </p:cNvPr>
          <p:cNvGrpSpPr>
            <a:grpSpLocks/>
          </p:cNvGrpSpPr>
          <p:nvPr/>
        </p:nvGrpSpPr>
        <p:grpSpPr bwMode="auto">
          <a:xfrm>
            <a:off x="-5021585" y="3441473"/>
            <a:ext cx="9128704" cy="1266651"/>
            <a:chOff x="0" y="0"/>
            <a:chExt cx="10551" cy="1464"/>
          </a:xfrm>
          <a:solidFill>
            <a:srgbClr val="EB1126"/>
          </a:solidFill>
        </p:grpSpPr>
        <p:sp>
          <p:nvSpPr>
            <p:cNvPr id="39" name="Freeform 2">
              <a:extLst>
                <a:ext uri="{FF2B5EF4-FFF2-40B4-BE49-F238E27FC236}">
                  <a16:creationId xmlns:a16="http://schemas.microsoft.com/office/drawing/2014/main" id="{6920DC2B-6329-F24E-832C-651351755B1C}"/>
                </a:ext>
              </a:extLst>
            </p:cNvPr>
            <p:cNvSpPr>
              <a:spLocks/>
            </p:cNvSpPr>
            <p:nvPr/>
          </p:nvSpPr>
          <p:spPr bwMode="auto">
            <a:xfrm>
              <a:off x="0" y="17"/>
              <a:ext cx="9805" cy="1447"/>
            </a:xfrm>
            <a:custGeom>
              <a:avLst/>
              <a:gdLst>
                <a:gd name="T0" fmla="*/ 0 w 21600"/>
                <a:gd name="T1" fmla="*/ 0 h 21600"/>
                <a:gd name="T2" fmla="*/ 86 w 21600"/>
                <a:gd name="T3" fmla="*/ 0 h 21600"/>
                <a:gd name="T4" fmla="*/ 77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9" y="21600"/>
                  </a:moveTo>
                  <a:lnTo>
                    <a:pt x="21600" y="21600"/>
                  </a:lnTo>
                  <a:lnTo>
                    <a:pt x="19332" y="0"/>
                  </a:lnTo>
                  <a:lnTo>
                    <a:pt x="0" y="0"/>
                  </a:lnTo>
                  <a:lnTo>
                    <a:pt x="29" y="21600"/>
                  </a:lnTo>
                  <a:close/>
                  <a:moveTo>
                    <a:pt x="29" y="21600"/>
                  </a:moveTo>
                </a:path>
              </a:pathLst>
            </a:custGeom>
            <a:solidFill>
              <a:srgbClr val="95292B"/>
            </a:solidFill>
            <a:ln>
              <a:noFill/>
            </a:ln>
            <a:extLst>
              <a:ext uri="{91240B29-F687-4f45-9708-019B960494DF}">
                <a14:hiddenLine xmlns="" xmlns:a14="http://schemas.microsoft.com/office/drawing/2010/main" w="25400" cap="flat">
                  <a:solidFill>
                    <a:schemeClr val="tx1"/>
                  </a:solidFill>
                  <a:miter lim="800000"/>
                  <a:headEnd type="none" w="med" len="med"/>
                  <a:tailEnd type="none" w="med" len="med"/>
                </a14:hiddenLine>
              </a:ext>
            </a:extLst>
          </p:spPr>
          <p:txBody>
            <a:bodyPr lIns="0" tIns="0" rIns="0" bIns="0"/>
            <a:lstStyle/>
            <a:p>
              <a:pPr>
                <a:defRPr/>
              </a:pPr>
              <a:endParaRPr lang="en-US" sz="2400" dirty="0">
                <a:latin typeface="Gill Sans" charset="0"/>
                <a:ea typeface="ヒラギノ角ゴ ProN W3" charset="0"/>
                <a:sym typeface="Gill Sans" charset="0"/>
              </a:endParaRPr>
            </a:p>
          </p:txBody>
        </p:sp>
        <p:sp>
          <p:nvSpPr>
            <p:cNvPr id="40" name="Freeform 3">
              <a:extLst>
                <a:ext uri="{FF2B5EF4-FFF2-40B4-BE49-F238E27FC236}">
                  <a16:creationId xmlns:a16="http://schemas.microsoft.com/office/drawing/2014/main" id="{8A00E6C9-0D4D-294B-A78E-9297FD0EFE11}"/>
                </a:ext>
              </a:extLst>
            </p:cNvPr>
            <p:cNvSpPr>
              <a:spLocks/>
            </p:cNvSpPr>
            <p:nvPr/>
          </p:nvSpPr>
          <p:spPr bwMode="auto">
            <a:xfrm>
              <a:off x="9051" y="0"/>
              <a:ext cx="1500" cy="144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4688" y="21600"/>
                  </a:moveTo>
                  <a:lnTo>
                    <a:pt x="21600" y="21600"/>
                  </a:lnTo>
                  <a:lnTo>
                    <a:pt x="6777" y="0"/>
                  </a:lnTo>
                  <a:lnTo>
                    <a:pt x="0" y="0"/>
                  </a:lnTo>
                  <a:lnTo>
                    <a:pt x="14688" y="21600"/>
                  </a:lnTo>
                  <a:close/>
                  <a:moveTo>
                    <a:pt x="14688" y="21600"/>
                  </a:moveTo>
                </a:path>
              </a:pathLst>
            </a:custGeom>
            <a:solidFill>
              <a:schemeClr val="bg1">
                <a:lumMod val="65000"/>
              </a:schemeClr>
            </a:solidFill>
            <a:ln>
              <a:noFill/>
            </a:ln>
            <a:extLst>
              <a:ext uri="{91240B29-F687-4f45-9708-019B960494DF}">
                <a14:hiddenLine xmlns="" xmlns:a14="http://schemas.microsoft.com/office/drawing/2010/main" w="25400" cap="flat">
                  <a:solidFill>
                    <a:schemeClr val="tx1"/>
                  </a:solidFill>
                  <a:miter lim="800000"/>
                  <a:headEnd type="none" w="med" len="med"/>
                  <a:tailEnd type="none" w="med" len="med"/>
                </a14:hiddenLine>
              </a:ext>
            </a:extLst>
          </p:spPr>
          <p:txBody>
            <a:bodyPr lIns="0" tIns="0" rIns="0" bIns="0"/>
            <a:lstStyle/>
            <a:p>
              <a:pPr>
                <a:defRPr/>
              </a:pPr>
              <a:endParaRPr lang="en-US" sz="2400" dirty="0">
                <a:latin typeface="Gill Sans" charset="0"/>
                <a:ea typeface="ヒラギノ角ゴ ProN W3" charset="0"/>
                <a:sym typeface="Gill Sans" charset="0"/>
              </a:endParaRPr>
            </a:p>
          </p:txBody>
        </p:sp>
      </p:grpSp>
      <p:sp>
        <p:nvSpPr>
          <p:cNvPr id="41" name="Freeform 6">
            <a:extLst>
              <a:ext uri="{FF2B5EF4-FFF2-40B4-BE49-F238E27FC236}">
                <a16:creationId xmlns:a16="http://schemas.microsoft.com/office/drawing/2014/main" id="{EA9BF4FE-6446-B441-95B0-4B49DD4CCCB0}"/>
              </a:ext>
            </a:extLst>
          </p:cNvPr>
          <p:cNvSpPr>
            <a:spLocks/>
          </p:cNvSpPr>
          <p:nvPr/>
        </p:nvSpPr>
        <p:spPr bwMode="auto">
          <a:xfrm>
            <a:off x="2807564" y="4862344"/>
            <a:ext cx="2332573" cy="2249515"/>
          </a:xfrm>
          <a:custGeom>
            <a:avLst/>
            <a:gdLst>
              <a:gd name="T0" fmla="*/ 2147483647 w 21600"/>
              <a:gd name="T1" fmla="*/ 2147483647 h 21600"/>
              <a:gd name="T2" fmla="*/ 2147483647 w 21600"/>
              <a:gd name="T3" fmla="*/ 2147483647 h 21600"/>
              <a:gd name="T4" fmla="*/ 2147483647 w 21600"/>
              <a:gd name="T5" fmla="*/ 0 h 21600"/>
              <a:gd name="T6" fmla="*/ 0 w 21600"/>
              <a:gd name="T7" fmla="*/ 0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4688" y="21600"/>
                </a:moveTo>
                <a:lnTo>
                  <a:pt x="21600" y="21600"/>
                </a:lnTo>
                <a:lnTo>
                  <a:pt x="6777" y="0"/>
                </a:lnTo>
                <a:lnTo>
                  <a:pt x="0" y="0"/>
                </a:lnTo>
                <a:lnTo>
                  <a:pt x="14688" y="21600"/>
                </a:lnTo>
                <a:close/>
                <a:moveTo>
                  <a:pt x="14688" y="21600"/>
                </a:moveTo>
              </a:path>
            </a:pathLst>
          </a:custGeom>
          <a:solidFill>
            <a:srgbClr val="95292B"/>
          </a:solidFill>
          <a:ln>
            <a:noFill/>
          </a:ln>
        </p:spPr>
        <p:txBody>
          <a:bodyPr lIns="0" tIns="0" rIns="0" bIns="0"/>
          <a:lstStyle/>
          <a:p>
            <a:endParaRPr lang="it-IT" sz="2400"/>
          </a:p>
        </p:txBody>
      </p:sp>
      <p:sp>
        <p:nvSpPr>
          <p:cNvPr id="42" name="Freeform 7">
            <a:extLst>
              <a:ext uri="{FF2B5EF4-FFF2-40B4-BE49-F238E27FC236}">
                <a16:creationId xmlns:a16="http://schemas.microsoft.com/office/drawing/2014/main" id="{2D244707-A3D0-7B4D-B8CB-E20F226ED6C2}"/>
              </a:ext>
            </a:extLst>
          </p:cNvPr>
          <p:cNvSpPr>
            <a:spLocks/>
          </p:cNvSpPr>
          <p:nvPr/>
        </p:nvSpPr>
        <p:spPr bwMode="auto">
          <a:xfrm>
            <a:off x="441218" y="2402156"/>
            <a:ext cx="934415" cy="899805"/>
          </a:xfrm>
          <a:custGeom>
            <a:avLst/>
            <a:gdLst>
              <a:gd name="T0" fmla="*/ 2147483647 w 21600"/>
              <a:gd name="T1" fmla="*/ 2147483647 h 21600"/>
              <a:gd name="T2" fmla="*/ 2147483647 w 21600"/>
              <a:gd name="T3" fmla="*/ 2147483647 h 21600"/>
              <a:gd name="T4" fmla="*/ 2147483647 w 21600"/>
              <a:gd name="T5" fmla="*/ 0 h 21600"/>
              <a:gd name="T6" fmla="*/ 0 w 21600"/>
              <a:gd name="T7" fmla="*/ 0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4688" y="21600"/>
                </a:moveTo>
                <a:lnTo>
                  <a:pt x="21600" y="21600"/>
                </a:lnTo>
                <a:lnTo>
                  <a:pt x="6777" y="0"/>
                </a:lnTo>
                <a:lnTo>
                  <a:pt x="0" y="0"/>
                </a:lnTo>
                <a:lnTo>
                  <a:pt x="14688" y="21600"/>
                </a:lnTo>
                <a:close/>
                <a:moveTo>
                  <a:pt x="14688" y="21600"/>
                </a:moveTo>
              </a:path>
            </a:pathLst>
          </a:custGeom>
          <a:solidFill>
            <a:srgbClr val="95292B"/>
          </a:solidFill>
          <a:ln>
            <a:noFill/>
          </a:ln>
        </p:spPr>
        <p:txBody>
          <a:bodyPr lIns="0" tIns="0" rIns="0" bIns="0"/>
          <a:lstStyle/>
          <a:p>
            <a:endParaRPr lang="it-IT" sz="2400" dirty="0"/>
          </a:p>
        </p:txBody>
      </p:sp>
      <p:cxnSp>
        <p:nvCxnSpPr>
          <p:cNvPr id="11" name="Connettore 1 10">
            <a:extLst>
              <a:ext uri="{FF2B5EF4-FFF2-40B4-BE49-F238E27FC236}">
                <a16:creationId xmlns:a16="http://schemas.microsoft.com/office/drawing/2014/main" id="{A3CC80F1-C710-8043-AA70-C1B667855BDE}"/>
              </a:ext>
            </a:extLst>
          </p:cNvPr>
          <p:cNvCxnSpPr/>
          <p:nvPr/>
        </p:nvCxnSpPr>
        <p:spPr>
          <a:xfrm>
            <a:off x="4975655" y="867420"/>
            <a:ext cx="0" cy="506096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51" name="Immagine 50">
            <a:extLst>
              <a:ext uri="{FF2B5EF4-FFF2-40B4-BE49-F238E27FC236}">
                <a16:creationId xmlns:a16="http://schemas.microsoft.com/office/drawing/2014/main" id="{D7BE9E6E-5C70-E54C-B51A-DF511D7C8D5F}"/>
              </a:ext>
            </a:extLst>
          </p:cNvPr>
          <p:cNvPicPr>
            <a:picLocks noChangeAspect="1"/>
          </p:cNvPicPr>
          <p:nvPr/>
        </p:nvPicPr>
        <p:blipFill>
          <a:blip r:embed="rId2"/>
          <a:stretch>
            <a:fillRect/>
          </a:stretch>
        </p:blipFill>
        <p:spPr>
          <a:xfrm>
            <a:off x="511479" y="3734122"/>
            <a:ext cx="2061773" cy="665781"/>
          </a:xfrm>
          <a:prstGeom prst="rect">
            <a:avLst/>
          </a:prstGeom>
        </p:spPr>
      </p:pic>
      <p:pic>
        <p:nvPicPr>
          <p:cNvPr id="13" name="Picture 12" descr="Screenshot 2019-02-04 at 22.13.0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2905" y="3881712"/>
            <a:ext cx="6079435" cy="2976288"/>
          </a:xfrm>
          <a:prstGeom prst="rect">
            <a:avLst/>
          </a:prstGeom>
        </p:spPr>
      </p:pic>
      <p:pic>
        <p:nvPicPr>
          <p:cNvPr id="14" name="Picture 13" descr="Screenshot 2019-02-04 at 22.21.3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0137" y="867420"/>
            <a:ext cx="6915523" cy="3329696"/>
          </a:xfrm>
          <a:prstGeom prst="rect">
            <a:avLst/>
          </a:prstGeom>
        </p:spPr>
      </p:pic>
    </p:spTree>
    <p:extLst>
      <p:ext uri="{BB962C8B-B14F-4D97-AF65-F5344CB8AC3E}">
        <p14:creationId xmlns:p14="http://schemas.microsoft.com/office/powerpoint/2010/main" val="2919929477"/>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1">
            <a:extLst>
              <a:ext uri="{FF2B5EF4-FFF2-40B4-BE49-F238E27FC236}">
                <a16:creationId xmlns:a16="http://schemas.microsoft.com/office/drawing/2014/main" id="{B10FD394-D9C1-8A4B-8F0E-06B9D30BC225}"/>
              </a:ext>
            </a:extLst>
          </p:cNvPr>
          <p:cNvSpPr>
            <a:spLocks/>
          </p:cNvSpPr>
          <p:nvPr/>
        </p:nvSpPr>
        <p:spPr bwMode="auto">
          <a:xfrm>
            <a:off x="0" y="0"/>
            <a:ext cx="12192000" cy="6858000"/>
          </a:xfrm>
          <a:prstGeom prst="rect">
            <a:avLst/>
          </a:prstGeom>
          <a:solidFill>
            <a:schemeClr val="bg1">
              <a:alpha val="60000"/>
            </a:schemeClr>
          </a:solidFill>
          <a:ln w="25400">
            <a:noFill/>
            <a:miter lim="800000"/>
            <a:headEnd/>
            <a:tailEnd/>
          </a:ln>
        </p:spPr>
        <p:txBody>
          <a:bodyPr lIns="0" tIns="0" rIns="0" bIns="0"/>
          <a:lstStyle>
            <a:lvl1pPr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eaLnBrk="1" hangingPunct="1"/>
            <a:endParaRPr lang="en-GB" altLang="it-IT" sz="7600" dirty="0"/>
          </a:p>
        </p:txBody>
      </p:sp>
      <p:pic>
        <p:nvPicPr>
          <p:cNvPr id="17" name="Immagine 16" descr="Immagine che contiene clipart&#10;&#10;&#10;&#10;Descrizione generata automaticamente">
            <a:extLst>
              <a:ext uri="{FF2B5EF4-FFF2-40B4-BE49-F238E27FC236}">
                <a16:creationId xmlns:a16="http://schemas.microsoft.com/office/drawing/2014/main" id="{ECAB0A7C-E59D-3241-952F-84E4FF939790}"/>
              </a:ext>
            </a:extLst>
          </p:cNvPr>
          <p:cNvPicPr>
            <a:picLocks noChangeAspect="1"/>
          </p:cNvPicPr>
          <p:nvPr/>
        </p:nvPicPr>
        <p:blipFill>
          <a:blip r:embed="rId2">
            <a:alphaModFix amt="85000"/>
          </a:blip>
          <a:stretch>
            <a:fillRect/>
          </a:stretch>
        </p:blipFill>
        <p:spPr>
          <a:xfrm>
            <a:off x="1" y="6165176"/>
            <a:ext cx="2377439" cy="704653"/>
          </a:xfrm>
          <a:prstGeom prst="rect">
            <a:avLst/>
          </a:prstGeom>
        </p:spPr>
      </p:pic>
      <p:pic>
        <p:nvPicPr>
          <p:cNvPr id="7" name="Segnaposto contenuto 4">
            <a:extLst>
              <a:ext uri="{FF2B5EF4-FFF2-40B4-BE49-F238E27FC236}">
                <a16:creationId xmlns:a16="http://schemas.microsoft.com/office/drawing/2014/main" id="{5D2F0EAD-2D6C-9D44-ADBB-991C0BDDCB99}"/>
              </a:ext>
            </a:extLst>
          </p:cNvPr>
          <p:cNvPicPr>
            <a:picLocks noChangeAspect="1"/>
          </p:cNvPicPr>
          <p:nvPr/>
        </p:nvPicPr>
        <p:blipFill>
          <a:blip r:embed="rId3"/>
          <a:stretch>
            <a:fillRect/>
          </a:stretch>
        </p:blipFill>
        <p:spPr>
          <a:xfrm>
            <a:off x="3605967" y="0"/>
            <a:ext cx="5065475" cy="7115759"/>
          </a:xfrm>
          <a:prstGeom prst="rect">
            <a:avLst/>
          </a:prstGeom>
        </p:spPr>
      </p:pic>
      <p:sp>
        <p:nvSpPr>
          <p:cNvPr id="9" name="CasellaDiTesto 8">
            <a:extLst>
              <a:ext uri="{FF2B5EF4-FFF2-40B4-BE49-F238E27FC236}">
                <a16:creationId xmlns:a16="http://schemas.microsoft.com/office/drawing/2014/main" id="{E61964FE-B3F5-C54D-ACC9-2AE8A302628F}"/>
              </a:ext>
            </a:extLst>
          </p:cNvPr>
          <p:cNvSpPr txBox="1"/>
          <p:nvPr/>
        </p:nvSpPr>
        <p:spPr>
          <a:xfrm>
            <a:off x="9465589" y="5681764"/>
            <a:ext cx="1326630" cy="369332"/>
          </a:xfrm>
          <a:prstGeom prst="rect">
            <a:avLst/>
          </a:prstGeom>
          <a:noFill/>
        </p:spPr>
        <p:txBody>
          <a:bodyPr wrap="square" rtlCol="0">
            <a:spAutoFit/>
          </a:bodyPr>
          <a:lstStyle/>
          <a:p>
            <a:pPr algn="ctr"/>
            <a:r>
              <a:rPr lang="it-IT" dirty="0" err="1">
                <a:latin typeface="Avenir Book" panose="02000503020000020003" pitchFamily="2" charset="0"/>
              </a:rPr>
              <a:t>Verification</a:t>
            </a:r>
            <a:endParaRPr lang="it-IT" dirty="0">
              <a:latin typeface="Avenir Book" panose="02000503020000020003" pitchFamily="2" charset="0"/>
            </a:endParaRPr>
          </a:p>
        </p:txBody>
      </p:sp>
      <p:sp>
        <p:nvSpPr>
          <p:cNvPr id="10" name="CasellaDiTesto 9">
            <a:extLst>
              <a:ext uri="{FF2B5EF4-FFF2-40B4-BE49-F238E27FC236}">
                <a16:creationId xmlns:a16="http://schemas.microsoft.com/office/drawing/2014/main" id="{4B11118E-9889-304E-8730-1BB64805CE42}"/>
              </a:ext>
            </a:extLst>
          </p:cNvPr>
          <p:cNvSpPr txBox="1"/>
          <p:nvPr/>
        </p:nvSpPr>
        <p:spPr>
          <a:xfrm>
            <a:off x="1278978" y="5241846"/>
            <a:ext cx="1925865" cy="923330"/>
          </a:xfrm>
          <a:prstGeom prst="rect">
            <a:avLst/>
          </a:prstGeom>
          <a:noFill/>
        </p:spPr>
        <p:txBody>
          <a:bodyPr wrap="square" rtlCol="0">
            <a:spAutoFit/>
          </a:bodyPr>
          <a:lstStyle/>
          <a:p>
            <a:pPr algn="ctr"/>
            <a:r>
              <a:rPr lang="it-IT" dirty="0">
                <a:latin typeface="Avenir Book" panose="02000503020000020003" pitchFamily="2" charset="0"/>
              </a:rPr>
              <a:t>Statement </a:t>
            </a:r>
            <a:r>
              <a:rPr lang="it-IT" dirty="0" err="1">
                <a:latin typeface="Avenir Book" panose="02000503020000020003" pitchFamily="2" charset="0"/>
              </a:rPr>
              <a:t>issued</a:t>
            </a:r>
            <a:r>
              <a:rPr lang="it-IT" dirty="0">
                <a:latin typeface="Avenir Book" panose="02000503020000020003" pitchFamily="2" charset="0"/>
              </a:rPr>
              <a:t> via </a:t>
            </a:r>
            <a:r>
              <a:rPr lang="it-IT" dirty="0" err="1">
                <a:latin typeface="Avenir Book" panose="02000503020000020003" pitchFamily="2" charset="0"/>
              </a:rPr>
              <a:t>blockchain</a:t>
            </a:r>
            <a:endParaRPr lang="it-IT" dirty="0">
              <a:latin typeface="Avenir Book" panose="02000503020000020003" pitchFamily="2" charset="0"/>
            </a:endParaRPr>
          </a:p>
        </p:txBody>
      </p:sp>
      <p:cxnSp>
        <p:nvCxnSpPr>
          <p:cNvPr id="12" name="Connettore 2 11">
            <a:extLst>
              <a:ext uri="{FF2B5EF4-FFF2-40B4-BE49-F238E27FC236}">
                <a16:creationId xmlns:a16="http://schemas.microsoft.com/office/drawing/2014/main" id="{907C4EA8-C4C6-A041-ACDF-D97EAA4DAC9A}"/>
              </a:ext>
            </a:extLst>
          </p:cNvPr>
          <p:cNvCxnSpPr>
            <a:cxnSpLocks/>
            <a:endCxn id="9" idx="1"/>
          </p:cNvCxnSpPr>
          <p:nvPr/>
        </p:nvCxnSpPr>
        <p:spPr>
          <a:xfrm flipV="1">
            <a:off x="8606373" y="5866430"/>
            <a:ext cx="859216" cy="31686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 name="Connettore 2 12">
            <a:extLst>
              <a:ext uri="{FF2B5EF4-FFF2-40B4-BE49-F238E27FC236}">
                <a16:creationId xmlns:a16="http://schemas.microsoft.com/office/drawing/2014/main" id="{1CB46373-E30A-4344-8AEA-E57C9A7E3B37}"/>
              </a:ext>
            </a:extLst>
          </p:cNvPr>
          <p:cNvCxnSpPr>
            <a:cxnSpLocks/>
          </p:cNvCxnSpPr>
          <p:nvPr/>
        </p:nvCxnSpPr>
        <p:spPr>
          <a:xfrm flipH="1" flipV="1">
            <a:off x="2947694" y="5830112"/>
            <a:ext cx="950798" cy="48538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4" name="CasellaDiTesto 13">
            <a:extLst>
              <a:ext uri="{FF2B5EF4-FFF2-40B4-BE49-F238E27FC236}">
                <a16:creationId xmlns:a16="http://schemas.microsoft.com/office/drawing/2014/main" id="{D29329AD-D435-5446-9D2B-6924F6463891}"/>
              </a:ext>
            </a:extLst>
          </p:cNvPr>
          <p:cNvSpPr txBox="1"/>
          <p:nvPr/>
        </p:nvSpPr>
        <p:spPr>
          <a:xfrm>
            <a:off x="1021829" y="3925194"/>
            <a:ext cx="1925865" cy="923330"/>
          </a:xfrm>
          <a:prstGeom prst="rect">
            <a:avLst/>
          </a:prstGeom>
          <a:noFill/>
        </p:spPr>
        <p:txBody>
          <a:bodyPr wrap="square" rtlCol="0">
            <a:spAutoFit/>
          </a:bodyPr>
          <a:lstStyle/>
          <a:p>
            <a:pPr algn="ctr"/>
            <a:r>
              <a:rPr lang="it-IT" dirty="0">
                <a:latin typeface="Avenir Book" panose="02000503020000020003" pitchFamily="2" charset="0"/>
              </a:rPr>
              <a:t>Notes of the </a:t>
            </a:r>
            <a:r>
              <a:rPr lang="it-IT" dirty="0" err="1">
                <a:latin typeface="Avenir Book" panose="02000503020000020003" pitchFamily="2" charset="0"/>
              </a:rPr>
              <a:t>credential</a:t>
            </a:r>
            <a:r>
              <a:rPr lang="it-IT" dirty="0">
                <a:latin typeface="Avenir Book" panose="02000503020000020003" pitchFamily="2" charset="0"/>
              </a:rPr>
              <a:t> </a:t>
            </a:r>
            <a:r>
              <a:rPr lang="it-IT" dirty="0" err="1">
                <a:latin typeface="Avenir Book" panose="02000503020000020003" pitchFamily="2" charset="0"/>
              </a:rPr>
              <a:t>evaluator</a:t>
            </a:r>
            <a:endParaRPr lang="it-IT" dirty="0">
              <a:latin typeface="Avenir Book" panose="02000503020000020003" pitchFamily="2" charset="0"/>
            </a:endParaRPr>
          </a:p>
        </p:txBody>
      </p:sp>
      <p:cxnSp>
        <p:nvCxnSpPr>
          <p:cNvPr id="16" name="Connettore 2 15">
            <a:extLst>
              <a:ext uri="{FF2B5EF4-FFF2-40B4-BE49-F238E27FC236}">
                <a16:creationId xmlns:a16="http://schemas.microsoft.com/office/drawing/2014/main" id="{CBE6BBFD-3C33-1043-9CA0-C41BFCA0092B}"/>
              </a:ext>
            </a:extLst>
          </p:cNvPr>
          <p:cNvCxnSpPr>
            <a:cxnSpLocks/>
          </p:cNvCxnSpPr>
          <p:nvPr/>
        </p:nvCxnSpPr>
        <p:spPr>
          <a:xfrm flipH="1" flipV="1">
            <a:off x="2680784" y="4386859"/>
            <a:ext cx="824354" cy="24356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8" name="Anello 17">
            <a:extLst>
              <a:ext uri="{FF2B5EF4-FFF2-40B4-BE49-F238E27FC236}">
                <a16:creationId xmlns:a16="http://schemas.microsoft.com/office/drawing/2014/main" id="{0CCDC39F-9F06-8445-91FE-C5E65F61AE1F}"/>
              </a:ext>
            </a:extLst>
          </p:cNvPr>
          <p:cNvSpPr/>
          <p:nvPr/>
        </p:nvSpPr>
        <p:spPr>
          <a:xfrm>
            <a:off x="4592097" y="1412261"/>
            <a:ext cx="1193283" cy="412229"/>
          </a:xfrm>
          <a:prstGeom prst="donut">
            <a:avLst>
              <a:gd name="adj" fmla="val 1148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9" name="Anello 18">
            <a:extLst>
              <a:ext uri="{FF2B5EF4-FFF2-40B4-BE49-F238E27FC236}">
                <a16:creationId xmlns:a16="http://schemas.microsoft.com/office/drawing/2014/main" id="{5C1B2AF9-0F06-9444-8578-C3904EFBD08B}"/>
              </a:ext>
            </a:extLst>
          </p:cNvPr>
          <p:cNvSpPr/>
          <p:nvPr/>
        </p:nvSpPr>
        <p:spPr>
          <a:xfrm>
            <a:off x="5638539" y="3270839"/>
            <a:ext cx="1645432" cy="349560"/>
          </a:xfrm>
          <a:prstGeom prst="donut">
            <a:avLst>
              <a:gd name="adj" fmla="val 1148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0" name="Anello 19">
            <a:extLst>
              <a:ext uri="{FF2B5EF4-FFF2-40B4-BE49-F238E27FC236}">
                <a16:creationId xmlns:a16="http://schemas.microsoft.com/office/drawing/2014/main" id="{300471C6-4B89-8648-8382-ABB22258092F}"/>
              </a:ext>
            </a:extLst>
          </p:cNvPr>
          <p:cNvSpPr/>
          <p:nvPr/>
        </p:nvSpPr>
        <p:spPr>
          <a:xfrm>
            <a:off x="3505138" y="4259590"/>
            <a:ext cx="5226817" cy="1064338"/>
          </a:xfrm>
          <a:prstGeom prst="donut">
            <a:avLst>
              <a:gd name="adj" fmla="val 604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1" name="Anello 20">
            <a:extLst>
              <a:ext uri="{FF2B5EF4-FFF2-40B4-BE49-F238E27FC236}">
                <a16:creationId xmlns:a16="http://schemas.microsoft.com/office/drawing/2014/main" id="{40A43E4D-6A61-D04A-AF86-E4BE11C213A9}"/>
              </a:ext>
            </a:extLst>
          </p:cNvPr>
          <p:cNvSpPr/>
          <p:nvPr/>
        </p:nvSpPr>
        <p:spPr>
          <a:xfrm>
            <a:off x="7394364" y="6051096"/>
            <a:ext cx="1293595" cy="906710"/>
          </a:xfrm>
          <a:prstGeom prst="donut">
            <a:avLst>
              <a:gd name="adj" fmla="val 1148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2" name="Anello 21">
            <a:extLst>
              <a:ext uri="{FF2B5EF4-FFF2-40B4-BE49-F238E27FC236}">
                <a16:creationId xmlns:a16="http://schemas.microsoft.com/office/drawing/2014/main" id="{D1724A5A-19E3-D643-9AD9-71263AB75397}"/>
              </a:ext>
            </a:extLst>
          </p:cNvPr>
          <p:cNvSpPr/>
          <p:nvPr/>
        </p:nvSpPr>
        <p:spPr>
          <a:xfrm>
            <a:off x="3813331" y="6001193"/>
            <a:ext cx="1825208" cy="906710"/>
          </a:xfrm>
          <a:prstGeom prst="donut">
            <a:avLst>
              <a:gd name="adj" fmla="val 1148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3194067192"/>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magine 14">
            <a:extLst>
              <a:ext uri="{FF2B5EF4-FFF2-40B4-BE49-F238E27FC236}">
                <a16:creationId xmlns:a16="http://schemas.microsoft.com/office/drawing/2014/main" id="{A5662917-E82C-064C-839E-842812E5B955}"/>
              </a:ext>
            </a:extLst>
          </p:cNvPr>
          <p:cNvPicPr>
            <a:picLocks noChangeAspect="1"/>
          </p:cNvPicPr>
          <p:nvPr/>
        </p:nvPicPr>
        <p:blipFill>
          <a:blip r:embed="rId2"/>
          <a:stretch>
            <a:fillRect/>
          </a:stretch>
        </p:blipFill>
        <p:spPr>
          <a:xfrm>
            <a:off x="10045808" y="6251042"/>
            <a:ext cx="2146193" cy="612873"/>
          </a:xfrm>
          <a:prstGeom prst="rect">
            <a:avLst/>
          </a:prstGeom>
        </p:spPr>
      </p:pic>
      <p:pic>
        <p:nvPicPr>
          <p:cNvPr id="17" name="Immagine 16" descr="Immagine che contiene clipart&#10;&#10;&#10;&#10;Descrizione generata automaticamente">
            <a:extLst>
              <a:ext uri="{FF2B5EF4-FFF2-40B4-BE49-F238E27FC236}">
                <a16:creationId xmlns:a16="http://schemas.microsoft.com/office/drawing/2014/main" id="{ECAB0A7C-E59D-3241-952F-84E4FF939790}"/>
              </a:ext>
            </a:extLst>
          </p:cNvPr>
          <p:cNvPicPr>
            <a:picLocks noChangeAspect="1"/>
          </p:cNvPicPr>
          <p:nvPr/>
        </p:nvPicPr>
        <p:blipFill>
          <a:blip r:embed="rId3">
            <a:alphaModFix amt="85000"/>
          </a:blip>
          <a:stretch>
            <a:fillRect/>
          </a:stretch>
        </p:blipFill>
        <p:spPr>
          <a:xfrm>
            <a:off x="1" y="6165176"/>
            <a:ext cx="2377439" cy="704653"/>
          </a:xfrm>
          <a:prstGeom prst="rect">
            <a:avLst/>
          </a:prstGeom>
        </p:spPr>
      </p:pic>
      <p:sp>
        <p:nvSpPr>
          <p:cNvPr id="23" name="CasellaDiTesto 22">
            <a:extLst>
              <a:ext uri="{FF2B5EF4-FFF2-40B4-BE49-F238E27FC236}">
                <a16:creationId xmlns:a16="http://schemas.microsoft.com/office/drawing/2014/main" id="{83F73620-9391-5849-8C4A-063B87CEFE88}"/>
              </a:ext>
            </a:extLst>
          </p:cNvPr>
          <p:cNvSpPr txBox="1"/>
          <p:nvPr/>
        </p:nvSpPr>
        <p:spPr>
          <a:xfrm>
            <a:off x="-633951" y="265748"/>
            <a:ext cx="4460791" cy="954107"/>
          </a:xfrm>
          <a:prstGeom prst="rect">
            <a:avLst/>
          </a:prstGeom>
          <a:noFill/>
        </p:spPr>
        <p:txBody>
          <a:bodyPr wrap="square" rtlCol="0">
            <a:spAutoFit/>
          </a:bodyPr>
          <a:lstStyle/>
          <a:p>
            <a:pPr algn="r"/>
            <a:r>
              <a:rPr lang="it-IT" sz="2800" dirty="0" err="1">
                <a:solidFill>
                  <a:srgbClr val="89312F"/>
                </a:solidFill>
                <a:latin typeface="Avenir Light" panose="020B0402020203020204" pitchFamily="34" charset="77"/>
                <a:cs typeface="Arial"/>
              </a:rPr>
              <a:t>Implementation</a:t>
            </a:r>
            <a:r>
              <a:rPr lang="it-IT" sz="2800" dirty="0">
                <a:solidFill>
                  <a:srgbClr val="89312F"/>
                </a:solidFill>
                <a:latin typeface="Avenir Light" panose="020B0402020203020204" pitchFamily="34" charset="77"/>
                <a:cs typeface="Arial"/>
              </a:rPr>
              <a:t> of the DEQAR database</a:t>
            </a:r>
            <a:endParaRPr lang="en-US" altLang="it-IT" sz="2800" dirty="0">
              <a:solidFill>
                <a:srgbClr val="89312F"/>
              </a:solidFill>
              <a:latin typeface="Avenir Light" panose="020B0402020203020204" pitchFamily="34" charset="77"/>
              <a:ea typeface="Apple Color Emoji" pitchFamily="2" charset="0"/>
              <a:cs typeface="Arial"/>
              <a:sym typeface="Titillium Regular" pitchFamily="-84" charset="0"/>
            </a:endParaRPr>
          </a:p>
        </p:txBody>
      </p:sp>
      <p:pic>
        <p:nvPicPr>
          <p:cNvPr id="3" name="Immagine 2" descr="Immagine che contiene testo&#10;&#10;Descrizione generata automaticamente">
            <a:extLst>
              <a:ext uri="{FF2B5EF4-FFF2-40B4-BE49-F238E27FC236}">
                <a16:creationId xmlns:a16="http://schemas.microsoft.com/office/drawing/2014/main" id="{066ACE0B-74A1-7742-8DBF-70F5A2D53208}"/>
              </a:ext>
            </a:extLst>
          </p:cNvPr>
          <p:cNvPicPr>
            <a:picLocks noChangeAspect="1"/>
          </p:cNvPicPr>
          <p:nvPr/>
        </p:nvPicPr>
        <p:blipFill>
          <a:blip r:embed="rId4"/>
          <a:stretch>
            <a:fillRect/>
          </a:stretch>
        </p:blipFill>
        <p:spPr>
          <a:xfrm>
            <a:off x="4059545" y="553984"/>
            <a:ext cx="4304158" cy="6111247"/>
          </a:xfrm>
          <a:prstGeom prst="rect">
            <a:avLst/>
          </a:prstGeom>
        </p:spPr>
      </p:pic>
    </p:spTree>
    <p:extLst>
      <p:ext uri="{BB962C8B-B14F-4D97-AF65-F5344CB8AC3E}">
        <p14:creationId xmlns:p14="http://schemas.microsoft.com/office/powerpoint/2010/main" val="2298509585"/>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
            <a:extLst>
              <a:ext uri="{FF2B5EF4-FFF2-40B4-BE49-F238E27FC236}">
                <a16:creationId xmlns:a16="http://schemas.microsoft.com/office/drawing/2014/main" id="{58DD4BB6-0B9F-5C4D-A0C1-4E742A8D9524}"/>
              </a:ext>
            </a:extLst>
          </p:cNvPr>
          <p:cNvSpPr>
            <a:spLocks/>
          </p:cNvSpPr>
          <p:nvPr/>
        </p:nvSpPr>
        <p:spPr bwMode="auto">
          <a:xfrm>
            <a:off x="0" y="0"/>
            <a:ext cx="12192000" cy="6858000"/>
          </a:xfrm>
          <a:prstGeom prst="rect">
            <a:avLst/>
          </a:prstGeom>
          <a:solidFill>
            <a:schemeClr val="tx1"/>
          </a:solidFill>
          <a:ln w="25400">
            <a:noFill/>
            <a:miter lim="800000"/>
            <a:headEnd/>
            <a:tailEnd/>
          </a:ln>
        </p:spPr>
        <p:txBody>
          <a:bodyPr lIns="0" tIns="0" rIns="0" bIns="0"/>
          <a:lstStyle>
            <a:lvl1pPr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eaLnBrk="1" hangingPunct="1"/>
            <a:endParaRPr lang="it-IT" altLang="it-IT" sz="7600" dirty="0"/>
          </a:p>
        </p:txBody>
      </p:sp>
      <p:sp>
        <p:nvSpPr>
          <p:cNvPr id="16" name="Rectangle 5">
            <a:extLst>
              <a:ext uri="{FF2B5EF4-FFF2-40B4-BE49-F238E27FC236}">
                <a16:creationId xmlns:a16="http://schemas.microsoft.com/office/drawing/2014/main" id="{D2AEED3D-3A69-DC4E-8730-B9E8795A0B29}"/>
              </a:ext>
            </a:extLst>
          </p:cNvPr>
          <p:cNvSpPr>
            <a:spLocks/>
          </p:cNvSpPr>
          <p:nvPr/>
        </p:nvSpPr>
        <p:spPr bwMode="auto">
          <a:xfrm>
            <a:off x="7507934" y="3851281"/>
            <a:ext cx="4120055" cy="2007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r" eaLnBrk="1" hangingPunct="1"/>
            <a:r>
              <a:rPr lang="en-US" altLang="it-IT" sz="1867" b="1" dirty="0" err="1">
                <a:solidFill>
                  <a:srgbClr val="FFFFFF"/>
                </a:solidFill>
                <a:latin typeface="Avenir" panose="02000503020000020003" pitchFamily="2" charset="0"/>
                <a:ea typeface="ＭＳ Ｐゴシック" panose="020B0600070205080204" pitchFamily="34" charset="-128"/>
                <a:sym typeface="Titillium Bold" pitchFamily="-84" charset="0"/>
              </a:rPr>
              <a:t>s.bianco@cimea.it</a:t>
            </a:r>
            <a:endParaRPr lang="en-US" altLang="it-IT" sz="1867" b="1" dirty="0">
              <a:solidFill>
                <a:srgbClr val="FFFFFF"/>
              </a:solidFill>
              <a:latin typeface="Avenir" panose="02000503020000020003" pitchFamily="2" charset="0"/>
              <a:ea typeface="ＭＳ Ｐゴシック" panose="020B0600070205080204" pitchFamily="34" charset="-128"/>
              <a:sym typeface="Titillium Bold" pitchFamily="-84" charset="0"/>
            </a:endParaRPr>
          </a:p>
          <a:p>
            <a:pPr algn="r" eaLnBrk="1" hangingPunct="1"/>
            <a:endParaRPr lang="it-IT" sz="1867" b="1" dirty="0">
              <a:solidFill>
                <a:schemeClr val="bg1"/>
              </a:solidFill>
              <a:latin typeface="Avenir" panose="02000503020000020003" pitchFamily="2" charset="0"/>
            </a:endParaRPr>
          </a:p>
          <a:p>
            <a:pPr algn="r" eaLnBrk="1" hangingPunct="1"/>
            <a:r>
              <a:rPr lang="it-IT" sz="1867" b="1" dirty="0">
                <a:solidFill>
                  <a:schemeClr val="bg1"/>
                </a:solidFill>
                <a:latin typeface="Avenir" panose="02000503020000020003" pitchFamily="2" charset="0"/>
              </a:rPr>
              <a:t>@</a:t>
            </a:r>
            <a:r>
              <a:rPr lang="it-IT" sz="1867" b="1" dirty="0" err="1">
                <a:solidFill>
                  <a:schemeClr val="bg1"/>
                </a:solidFill>
                <a:latin typeface="Avenir" panose="02000503020000020003" pitchFamily="2" charset="0"/>
              </a:rPr>
              <a:t>CIMEA_Naric</a:t>
            </a:r>
            <a:endParaRPr lang="it-IT" sz="1867" dirty="0">
              <a:solidFill>
                <a:schemeClr val="bg1"/>
              </a:solidFill>
              <a:latin typeface="Avenir" panose="02000503020000020003" pitchFamily="2" charset="0"/>
            </a:endParaRPr>
          </a:p>
          <a:p>
            <a:pPr algn="r" eaLnBrk="1" hangingPunct="1"/>
            <a:endParaRPr lang="en-US" altLang="it-IT" sz="1867" b="1" dirty="0">
              <a:solidFill>
                <a:srgbClr val="FFFFFF"/>
              </a:solidFill>
              <a:latin typeface="Avenir" panose="02000503020000020003" pitchFamily="2" charset="0"/>
              <a:ea typeface="ＭＳ Ｐゴシック" panose="020B0600070205080204" pitchFamily="34" charset="-128"/>
              <a:sym typeface="Titillium Bold" pitchFamily="-84" charset="0"/>
            </a:endParaRPr>
          </a:p>
          <a:p>
            <a:pPr algn="r" eaLnBrk="1" hangingPunct="1"/>
            <a:r>
              <a:rPr lang="en-US" altLang="it-IT" sz="1867" b="1" dirty="0">
                <a:solidFill>
                  <a:srgbClr val="FFFFFF"/>
                </a:solidFill>
                <a:latin typeface="Avenir" panose="02000503020000020003" pitchFamily="2" charset="0"/>
                <a:ea typeface="ＭＳ Ｐゴシック" panose="020B0600070205080204" pitchFamily="34" charset="-128"/>
                <a:sym typeface="Titillium Bold" pitchFamily="-84" charset="0"/>
                <a:hlinkClick r:id="rId3"/>
              </a:rPr>
              <a:t>www.cimea.it</a:t>
            </a:r>
            <a:r>
              <a:rPr lang="en-US" altLang="it-IT" sz="1867" b="1" dirty="0">
                <a:solidFill>
                  <a:srgbClr val="FFFFFF"/>
                </a:solidFill>
                <a:latin typeface="Avenir" panose="02000503020000020003" pitchFamily="2" charset="0"/>
                <a:ea typeface="ＭＳ Ｐゴシック" panose="020B0600070205080204" pitchFamily="34" charset="-128"/>
                <a:sym typeface="Titillium Bold" pitchFamily="-84" charset="0"/>
              </a:rPr>
              <a:t> </a:t>
            </a:r>
          </a:p>
        </p:txBody>
      </p:sp>
      <p:grpSp>
        <p:nvGrpSpPr>
          <p:cNvPr id="13" name="Group 4">
            <a:extLst>
              <a:ext uri="{FF2B5EF4-FFF2-40B4-BE49-F238E27FC236}">
                <a16:creationId xmlns:a16="http://schemas.microsoft.com/office/drawing/2014/main" id="{F287C643-3DE8-AF44-97D8-9EE3175495D6}"/>
              </a:ext>
            </a:extLst>
          </p:cNvPr>
          <p:cNvGrpSpPr>
            <a:grpSpLocks/>
          </p:cNvGrpSpPr>
          <p:nvPr/>
        </p:nvGrpSpPr>
        <p:grpSpPr bwMode="auto">
          <a:xfrm>
            <a:off x="-2859087" y="2794532"/>
            <a:ext cx="9128704" cy="1266651"/>
            <a:chOff x="0" y="0"/>
            <a:chExt cx="10551" cy="1464"/>
          </a:xfrm>
          <a:solidFill>
            <a:srgbClr val="EB1126"/>
          </a:solidFill>
        </p:grpSpPr>
        <p:sp>
          <p:nvSpPr>
            <p:cNvPr id="14" name="Freeform 2">
              <a:extLst>
                <a:ext uri="{FF2B5EF4-FFF2-40B4-BE49-F238E27FC236}">
                  <a16:creationId xmlns:a16="http://schemas.microsoft.com/office/drawing/2014/main" id="{C039C336-F92B-7048-8536-715FDBC0AE97}"/>
                </a:ext>
              </a:extLst>
            </p:cNvPr>
            <p:cNvSpPr>
              <a:spLocks/>
            </p:cNvSpPr>
            <p:nvPr/>
          </p:nvSpPr>
          <p:spPr bwMode="auto">
            <a:xfrm>
              <a:off x="0" y="17"/>
              <a:ext cx="9805" cy="1447"/>
            </a:xfrm>
            <a:custGeom>
              <a:avLst/>
              <a:gdLst>
                <a:gd name="T0" fmla="*/ 0 w 21600"/>
                <a:gd name="T1" fmla="*/ 0 h 21600"/>
                <a:gd name="T2" fmla="*/ 86 w 21600"/>
                <a:gd name="T3" fmla="*/ 0 h 21600"/>
                <a:gd name="T4" fmla="*/ 77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9" y="21600"/>
                  </a:moveTo>
                  <a:lnTo>
                    <a:pt x="21600" y="21600"/>
                  </a:lnTo>
                  <a:lnTo>
                    <a:pt x="19332" y="0"/>
                  </a:lnTo>
                  <a:lnTo>
                    <a:pt x="0" y="0"/>
                  </a:lnTo>
                  <a:lnTo>
                    <a:pt x="29" y="21600"/>
                  </a:lnTo>
                  <a:close/>
                  <a:moveTo>
                    <a:pt x="29" y="21600"/>
                  </a:moveTo>
                </a:path>
              </a:pathLst>
            </a:custGeom>
            <a:solidFill>
              <a:srgbClr val="94282B"/>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a:defRPr/>
              </a:pPr>
              <a:endParaRPr lang="en-US" sz="2400" dirty="0">
                <a:latin typeface="Gill Sans" charset="0"/>
                <a:ea typeface="ヒラギノ角ゴ ProN W3" charset="0"/>
                <a:sym typeface="Gill Sans" charset="0"/>
              </a:endParaRPr>
            </a:p>
          </p:txBody>
        </p:sp>
        <p:sp>
          <p:nvSpPr>
            <p:cNvPr id="15" name="Freeform 3">
              <a:extLst>
                <a:ext uri="{FF2B5EF4-FFF2-40B4-BE49-F238E27FC236}">
                  <a16:creationId xmlns:a16="http://schemas.microsoft.com/office/drawing/2014/main" id="{48D69C0C-4A4D-BE42-BD98-688934EACE9F}"/>
                </a:ext>
              </a:extLst>
            </p:cNvPr>
            <p:cNvSpPr>
              <a:spLocks/>
            </p:cNvSpPr>
            <p:nvPr/>
          </p:nvSpPr>
          <p:spPr bwMode="auto">
            <a:xfrm>
              <a:off x="9051" y="0"/>
              <a:ext cx="1500" cy="144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4688" y="21600"/>
                  </a:moveTo>
                  <a:lnTo>
                    <a:pt x="21600" y="21600"/>
                  </a:lnTo>
                  <a:lnTo>
                    <a:pt x="6777" y="0"/>
                  </a:lnTo>
                  <a:lnTo>
                    <a:pt x="0" y="0"/>
                  </a:lnTo>
                  <a:lnTo>
                    <a:pt x="14688" y="21600"/>
                  </a:lnTo>
                  <a:close/>
                  <a:moveTo>
                    <a:pt x="14688" y="21600"/>
                  </a:moveTo>
                </a:path>
              </a:pathLst>
            </a:custGeom>
            <a:solidFill>
              <a:schemeClr val="bg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a:defRPr/>
              </a:pPr>
              <a:endParaRPr lang="en-US" sz="2400" dirty="0">
                <a:latin typeface="Gill Sans" charset="0"/>
                <a:ea typeface="ヒラギノ角ゴ ProN W3" charset="0"/>
                <a:sym typeface="Gill Sans" charset="0"/>
              </a:endParaRPr>
            </a:p>
          </p:txBody>
        </p:sp>
      </p:grpSp>
      <p:sp>
        <p:nvSpPr>
          <p:cNvPr id="17" name="Freeform 6">
            <a:extLst>
              <a:ext uri="{FF2B5EF4-FFF2-40B4-BE49-F238E27FC236}">
                <a16:creationId xmlns:a16="http://schemas.microsoft.com/office/drawing/2014/main" id="{6861B9D4-2D20-A34A-8A61-923B067FF70C}"/>
              </a:ext>
            </a:extLst>
          </p:cNvPr>
          <p:cNvSpPr>
            <a:spLocks/>
          </p:cNvSpPr>
          <p:nvPr/>
        </p:nvSpPr>
        <p:spPr bwMode="auto">
          <a:xfrm>
            <a:off x="4970063" y="4215403"/>
            <a:ext cx="2332573" cy="2249515"/>
          </a:xfrm>
          <a:custGeom>
            <a:avLst/>
            <a:gdLst>
              <a:gd name="T0" fmla="*/ 2147483647 w 21600"/>
              <a:gd name="T1" fmla="*/ 2147483647 h 21600"/>
              <a:gd name="T2" fmla="*/ 2147483647 w 21600"/>
              <a:gd name="T3" fmla="*/ 2147483647 h 21600"/>
              <a:gd name="T4" fmla="*/ 2147483647 w 21600"/>
              <a:gd name="T5" fmla="*/ 0 h 21600"/>
              <a:gd name="T6" fmla="*/ 0 w 21600"/>
              <a:gd name="T7" fmla="*/ 0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4688" y="21600"/>
                </a:moveTo>
                <a:lnTo>
                  <a:pt x="21600" y="21600"/>
                </a:lnTo>
                <a:lnTo>
                  <a:pt x="6777" y="0"/>
                </a:lnTo>
                <a:lnTo>
                  <a:pt x="0" y="0"/>
                </a:lnTo>
                <a:lnTo>
                  <a:pt x="14688" y="21600"/>
                </a:lnTo>
                <a:close/>
                <a:moveTo>
                  <a:pt x="14688" y="21600"/>
                </a:moveTo>
              </a:path>
            </a:pathLst>
          </a:custGeom>
          <a:solidFill>
            <a:srgbClr val="94282B"/>
          </a:solidFill>
          <a:ln>
            <a:noFill/>
          </a:ln>
        </p:spPr>
        <p:txBody>
          <a:bodyPr lIns="0" tIns="0" rIns="0" bIns="0"/>
          <a:lstStyle/>
          <a:p>
            <a:endParaRPr lang="it-IT" sz="2400"/>
          </a:p>
        </p:txBody>
      </p:sp>
      <p:sp>
        <p:nvSpPr>
          <p:cNvPr id="18" name="Freeform 7">
            <a:extLst>
              <a:ext uri="{FF2B5EF4-FFF2-40B4-BE49-F238E27FC236}">
                <a16:creationId xmlns:a16="http://schemas.microsoft.com/office/drawing/2014/main" id="{B0E209E6-276B-A14F-AFE2-EB2F6E7896D7}"/>
              </a:ext>
            </a:extLst>
          </p:cNvPr>
          <p:cNvSpPr>
            <a:spLocks/>
          </p:cNvSpPr>
          <p:nvPr/>
        </p:nvSpPr>
        <p:spPr bwMode="auto">
          <a:xfrm>
            <a:off x="3680151" y="1742451"/>
            <a:ext cx="934415" cy="899805"/>
          </a:xfrm>
          <a:custGeom>
            <a:avLst/>
            <a:gdLst>
              <a:gd name="T0" fmla="*/ 2147483647 w 21600"/>
              <a:gd name="T1" fmla="*/ 2147483647 h 21600"/>
              <a:gd name="T2" fmla="*/ 2147483647 w 21600"/>
              <a:gd name="T3" fmla="*/ 2147483647 h 21600"/>
              <a:gd name="T4" fmla="*/ 2147483647 w 21600"/>
              <a:gd name="T5" fmla="*/ 0 h 21600"/>
              <a:gd name="T6" fmla="*/ 0 w 21600"/>
              <a:gd name="T7" fmla="*/ 0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4688" y="21600"/>
                </a:moveTo>
                <a:lnTo>
                  <a:pt x="21600" y="21600"/>
                </a:lnTo>
                <a:lnTo>
                  <a:pt x="6777" y="0"/>
                </a:lnTo>
                <a:lnTo>
                  <a:pt x="0" y="0"/>
                </a:lnTo>
                <a:lnTo>
                  <a:pt x="14688" y="21600"/>
                </a:lnTo>
                <a:close/>
                <a:moveTo>
                  <a:pt x="14688" y="21600"/>
                </a:moveTo>
              </a:path>
            </a:pathLst>
          </a:custGeom>
          <a:solidFill>
            <a:srgbClr val="94282B"/>
          </a:solidFill>
          <a:ln>
            <a:noFill/>
          </a:ln>
        </p:spPr>
        <p:txBody>
          <a:bodyPr lIns="0" tIns="0" rIns="0" bIns="0"/>
          <a:lstStyle/>
          <a:p>
            <a:endParaRPr lang="it-IT" sz="2400"/>
          </a:p>
        </p:txBody>
      </p:sp>
      <p:pic>
        <p:nvPicPr>
          <p:cNvPr id="20" name="Immagine 19">
            <a:extLst>
              <a:ext uri="{FF2B5EF4-FFF2-40B4-BE49-F238E27FC236}">
                <a16:creationId xmlns:a16="http://schemas.microsoft.com/office/drawing/2014/main" id="{1ADAD045-3FC7-DD4B-9C0B-9DE38ACE5D2D}"/>
              </a:ext>
            </a:extLst>
          </p:cNvPr>
          <p:cNvPicPr>
            <a:picLocks noChangeAspect="1"/>
          </p:cNvPicPr>
          <p:nvPr/>
        </p:nvPicPr>
        <p:blipFill>
          <a:blip r:embed="rId4"/>
          <a:stretch>
            <a:fillRect/>
          </a:stretch>
        </p:blipFill>
        <p:spPr>
          <a:xfrm>
            <a:off x="1489431" y="2879234"/>
            <a:ext cx="3277092" cy="1058228"/>
          </a:xfrm>
          <a:prstGeom prst="rect">
            <a:avLst/>
          </a:prstGeom>
        </p:spPr>
      </p:pic>
      <p:sp>
        <p:nvSpPr>
          <p:cNvPr id="21" name="Rectangle 8">
            <a:extLst>
              <a:ext uri="{FF2B5EF4-FFF2-40B4-BE49-F238E27FC236}">
                <a16:creationId xmlns:a16="http://schemas.microsoft.com/office/drawing/2014/main" id="{24A1834A-1BD1-774D-87BA-8D92CA4C68F1}"/>
              </a:ext>
            </a:extLst>
          </p:cNvPr>
          <p:cNvSpPr>
            <a:spLocks/>
          </p:cNvSpPr>
          <p:nvPr/>
        </p:nvSpPr>
        <p:spPr bwMode="auto">
          <a:xfrm>
            <a:off x="6868149" y="2923888"/>
            <a:ext cx="4702105" cy="63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r" eaLnBrk="1" hangingPunct="1"/>
            <a:endParaRPr lang="en-US" altLang="it-IT" sz="3200" dirty="0">
              <a:solidFill>
                <a:schemeClr val="bg1"/>
              </a:solidFill>
              <a:latin typeface="Avenir" panose="02000503020000020003" pitchFamily="2" charset="0"/>
              <a:ea typeface="Apple Color Emoji" pitchFamily="2" charset="0"/>
              <a:sym typeface="Titillium Regular" pitchFamily="-84" charset="0"/>
            </a:endParaRPr>
          </a:p>
        </p:txBody>
      </p:sp>
      <p:sp>
        <p:nvSpPr>
          <p:cNvPr id="22" name="Rectangle 8">
            <a:extLst>
              <a:ext uri="{FF2B5EF4-FFF2-40B4-BE49-F238E27FC236}">
                <a16:creationId xmlns:a16="http://schemas.microsoft.com/office/drawing/2014/main" id="{E1B2751B-4BD7-B447-9B90-353F1AC0FBDA}"/>
              </a:ext>
            </a:extLst>
          </p:cNvPr>
          <p:cNvSpPr>
            <a:spLocks/>
          </p:cNvSpPr>
          <p:nvPr/>
        </p:nvSpPr>
        <p:spPr bwMode="auto">
          <a:xfrm>
            <a:off x="6789259" y="2043343"/>
            <a:ext cx="4883099" cy="1618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r" eaLnBrk="1" hangingPunct="1"/>
            <a:r>
              <a:rPr lang="it-IT" altLang="it-IT" sz="5400" b="1" i="1" dirty="0" err="1">
                <a:solidFill>
                  <a:schemeClr val="bg1"/>
                </a:solidFill>
                <a:latin typeface="Avenir Heavy Oblique" panose="02000503020000020003" pitchFamily="2" charset="0"/>
                <a:ea typeface="Apple Color Emoji" pitchFamily="2" charset="0"/>
                <a:sym typeface="Titillium Regular" pitchFamily="-84" charset="0"/>
              </a:rPr>
              <a:t>Thank</a:t>
            </a:r>
            <a:r>
              <a:rPr lang="it-IT" altLang="it-IT" sz="5400" b="1" i="1" dirty="0">
                <a:solidFill>
                  <a:schemeClr val="bg1"/>
                </a:solidFill>
                <a:latin typeface="Avenir Heavy Oblique" panose="02000503020000020003" pitchFamily="2" charset="0"/>
                <a:ea typeface="Apple Color Emoji" pitchFamily="2" charset="0"/>
                <a:sym typeface="Titillium Regular" pitchFamily="-84" charset="0"/>
              </a:rPr>
              <a:t> </a:t>
            </a:r>
            <a:r>
              <a:rPr lang="it-IT" altLang="it-IT" sz="5400" b="1" i="1" dirty="0" err="1">
                <a:solidFill>
                  <a:schemeClr val="bg1"/>
                </a:solidFill>
                <a:latin typeface="Avenir Heavy Oblique" panose="02000503020000020003" pitchFamily="2" charset="0"/>
                <a:ea typeface="Apple Color Emoji" pitchFamily="2" charset="0"/>
                <a:sym typeface="Titillium Regular" pitchFamily="-84" charset="0"/>
              </a:rPr>
              <a:t>you</a:t>
            </a:r>
            <a:r>
              <a:rPr lang="it-IT" altLang="it-IT" sz="5400" b="1" i="1" dirty="0">
                <a:solidFill>
                  <a:schemeClr val="bg1"/>
                </a:solidFill>
                <a:latin typeface="Avenir Heavy Oblique" panose="02000503020000020003" pitchFamily="2" charset="0"/>
                <a:ea typeface="Apple Color Emoji" pitchFamily="2" charset="0"/>
                <a:sym typeface="Titillium Regular" pitchFamily="-84" charset="0"/>
              </a:rPr>
              <a:t>!</a:t>
            </a:r>
            <a:endParaRPr lang="en-US" altLang="it-IT" sz="5400" b="1" i="1" dirty="0">
              <a:solidFill>
                <a:schemeClr val="bg1"/>
              </a:solidFill>
              <a:latin typeface="Avenir Heavy Oblique" panose="02000503020000020003" pitchFamily="2" charset="0"/>
              <a:ea typeface="Apple Color Emoji" pitchFamily="2" charset="0"/>
              <a:sym typeface="Titillium Regular" pitchFamily="-84" charset="0"/>
            </a:endParaRPr>
          </a:p>
        </p:txBody>
      </p:sp>
    </p:spTree>
    <p:extLst>
      <p:ext uri="{BB962C8B-B14F-4D97-AF65-F5344CB8AC3E}">
        <p14:creationId xmlns:p14="http://schemas.microsoft.com/office/powerpoint/2010/main" val="388925131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
            <a:extLst>
              <a:ext uri="{FF2B5EF4-FFF2-40B4-BE49-F238E27FC236}">
                <a16:creationId xmlns:a16="http://schemas.microsoft.com/office/drawing/2014/main" id="{A22BCE76-C7FB-6C49-956F-CBCD090FF657}"/>
              </a:ext>
            </a:extLst>
          </p:cNvPr>
          <p:cNvSpPr>
            <a:spLocks/>
          </p:cNvSpPr>
          <p:nvPr/>
        </p:nvSpPr>
        <p:spPr bwMode="auto">
          <a:xfrm>
            <a:off x="0" y="0"/>
            <a:ext cx="12192000" cy="6858000"/>
          </a:xfrm>
          <a:prstGeom prst="rect">
            <a:avLst/>
          </a:prstGeom>
          <a:solidFill>
            <a:schemeClr val="bg1">
              <a:lumMod val="65000"/>
            </a:schemeClr>
          </a:solidFill>
          <a:ln w="25400">
            <a:noFill/>
            <a:miter lim="800000"/>
            <a:headEnd/>
            <a:tailEnd/>
          </a:ln>
        </p:spPr>
        <p:txBody>
          <a:bodyPr lIns="0" tIns="0" rIns="0" bIns="0"/>
          <a:lstStyle>
            <a:lvl1pPr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eaLnBrk="1" hangingPunct="1"/>
            <a:endParaRPr lang="it-IT" altLang="it-IT" sz="7600" dirty="0">
              <a:solidFill>
                <a:srgbClr val="94282B"/>
              </a:solidFill>
            </a:endParaRPr>
          </a:p>
        </p:txBody>
      </p:sp>
      <p:grpSp>
        <p:nvGrpSpPr>
          <p:cNvPr id="17" name="Group 4">
            <a:extLst>
              <a:ext uri="{FF2B5EF4-FFF2-40B4-BE49-F238E27FC236}">
                <a16:creationId xmlns:a16="http://schemas.microsoft.com/office/drawing/2014/main" id="{7E928023-58AE-DF4E-A489-903E09A2C1A2}"/>
              </a:ext>
            </a:extLst>
          </p:cNvPr>
          <p:cNvGrpSpPr>
            <a:grpSpLocks/>
          </p:cNvGrpSpPr>
          <p:nvPr/>
        </p:nvGrpSpPr>
        <p:grpSpPr bwMode="auto">
          <a:xfrm>
            <a:off x="-2859087" y="2794532"/>
            <a:ext cx="9128704" cy="1266651"/>
            <a:chOff x="0" y="0"/>
            <a:chExt cx="10551" cy="1464"/>
          </a:xfrm>
          <a:solidFill>
            <a:srgbClr val="EB1126"/>
          </a:solidFill>
        </p:grpSpPr>
        <p:sp>
          <p:nvSpPr>
            <p:cNvPr id="18" name="Freeform 2">
              <a:extLst>
                <a:ext uri="{FF2B5EF4-FFF2-40B4-BE49-F238E27FC236}">
                  <a16:creationId xmlns:a16="http://schemas.microsoft.com/office/drawing/2014/main" id="{796B0E77-2D8E-6E48-B28B-A084C417B036}"/>
                </a:ext>
              </a:extLst>
            </p:cNvPr>
            <p:cNvSpPr>
              <a:spLocks/>
            </p:cNvSpPr>
            <p:nvPr/>
          </p:nvSpPr>
          <p:spPr bwMode="auto">
            <a:xfrm>
              <a:off x="0" y="17"/>
              <a:ext cx="9805" cy="1447"/>
            </a:xfrm>
            <a:custGeom>
              <a:avLst/>
              <a:gdLst>
                <a:gd name="T0" fmla="*/ 0 w 21600"/>
                <a:gd name="T1" fmla="*/ 0 h 21600"/>
                <a:gd name="T2" fmla="*/ 86 w 21600"/>
                <a:gd name="T3" fmla="*/ 0 h 21600"/>
                <a:gd name="T4" fmla="*/ 77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9" y="21600"/>
                  </a:moveTo>
                  <a:lnTo>
                    <a:pt x="21600" y="21600"/>
                  </a:lnTo>
                  <a:lnTo>
                    <a:pt x="19332" y="0"/>
                  </a:lnTo>
                  <a:lnTo>
                    <a:pt x="0" y="0"/>
                  </a:lnTo>
                  <a:lnTo>
                    <a:pt x="29" y="21600"/>
                  </a:lnTo>
                  <a:close/>
                  <a:moveTo>
                    <a:pt x="29" y="21600"/>
                  </a:moveTo>
                </a:path>
              </a:pathLst>
            </a:custGeom>
            <a:solidFill>
              <a:srgbClr val="94282B"/>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a:defRPr/>
              </a:pPr>
              <a:endParaRPr lang="en-US" sz="2400" dirty="0">
                <a:latin typeface="Gill Sans" charset="0"/>
                <a:ea typeface="ヒラギノ角ゴ ProN W3" charset="0"/>
                <a:sym typeface="Gill Sans" charset="0"/>
              </a:endParaRPr>
            </a:p>
          </p:txBody>
        </p:sp>
        <p:sp>
          <p:nvSpPr>
            <p:cNvPr id="30" name="Freeform 3">
              <a:extLst>
                <a:ext uri="{FF2B5EF4-FFF2-40B4-BE49-F238E27FC236}">
                  <a16:creationId xmlns:a16="http://schemas.microsoft.com/office/drawing/2014/main" id="{9F7C3E05-46EF-D14C-8F30-2D6466A21192}"/>
                </a:ext>
              </a:extLst>
            </p:cNvPr>
            <p:cNvSpPr>
              <a:spLocks/>
            </p:cNvSpPr>
            <p:nvPr/>
          </p:nvSpPr>
          <p:spPr bwMode="auto">
            <a:xfrm>
              <a:off x="9051" y="0"/>
              <a:ext cx="1500" cy="144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4688" y="21600"/>
                  </a:moveTo>
                  <a:lnTo>
                    <a:pt x="21600" y="21600"/>
                  </a:lnTo>
                  <a:lnTo>
                    <a:pt x="6777" y="0"/>
                  </a:lnTo>
                  <a:lnTo>
                    <a:pt x="0" y="0"/>
                  </a:lnTo>
                  <a:lnTo>
                    <a:pt x="14688" y="21600"/>
                  </a:lnTo>
                  <a:close/>
                  <a:moveTo>
                    <a:pt x="14688" y="21600"/>
                  </a:moveTo>
                </a:path>
              </a:pathLst>
            </a:custGeom>
            <a:solidFill>
              <a:schemeClr val="bg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a:defRPr/>
              </a:pPr>
              <a:endParaRPr lang="en-US" sz="2400" dirty="0">
                <a:latin typeface="Gill Sans" charset="0"/>
                <a:ea typeface="ヒラギノ角ゴ ProN W3" charset="0"/>
                <a:sym typeface="Gill Sans" charset="0"/>
              </a:endParaRPr>
            </a:p>
          </p:txBody>
        </p:sp>
      </p:grpSp>
      <p:sp>
        <p:nvSpPr>
          <p:cNvPr id="32" name="Freeform 7">
            <a:extLst>
              <a:ext uri="{FF2B5EF4-FFF2-40B4-BE49-F238E27FC236}">
                <a16:creationId xmlns:a16="http://schemas.microsoft.com/office/drawing/2014/main" id="{8CA1ABAB-7B84-5140-B0DF-E300002759D3}"/>
              </a:ext>
            </a:extLst>
          </p:cNvPr>
          <p:cNvSpPr>
            <a:spLocks/>
          </p:cNvSpPr>
          <p:nvPr/>
        </p:nvSpPr>
        <p:spPr bwMode="auto">
          <a:xfrm>
            <a:off x="3680151" y="1742451"/>
            <a:ext cx="934415" cy="899805"/>
          </a:xfrm>
          <a:custGeom>
            <a:avLst/>
            <a:gdLst>
              <a:gd name="T0" fmla="*/ 2147483647 w 21600"/>
              <a:gd name="T1" fmla="*/ 2147483647 h 21600"/>
              <a:gd name="T2" fmla="*/ 2147483647 w 21600"/>
              <a:gd name="T3" fmla="*/ 2147483647 h 21600"/>
              <a:gd name="T4" fmla="*/ 2147483647 w 21600"/>
              <a:gd name="T5" fmla="*/ 0 h 21600"/>
              <a:gd name="T6" fmla="*/ 0 w 21600"/>
              <a:gd name="T7" fmla="*/ 0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4688" y="21600"/>
                </a:moveTo>
                <a:lnTo>
                  <a:pt x="21600" y="21600"/>
                </a:lnTo>
                <a:lnTo>
                  <a:pt x="6777" y="0"/>
                </a:lnTo>
                <a:lnTo>
                  <a:pt x="0" y="0"/>
                </a:lnTo>
                <a:lnTo>
                  <a:pt x="14688" y="21600"/>
                </a:lnTo>
                <a:close/>
                <a:moveTo>
                  <a:pt x="14688" y="21600"/>
                </a:moveTo>
              </a:path>
            </a:pathLst>
          </a:custGeom>
          <a:solidFill>
            <a:srgbClr val="94282B"/>
          </a:solidFill>
          <a:ln>
            <a:noFill/>
          </a:ln>
        </p:spPr>
        <p:txBody>
          <a:bodyPr lIns="0" tIns="0" rIns="0" bIns="0"/>
          <a:lstStyle/>
          <a:p>
            <a:endParaRPr lang="it-IT" sz="2400"/>
          </a:p>
        </p:txBody>
      </p:sp>
      <p:pic>
        <p:nvPicPr>
          <p:cNvPr id="33" name="Immagine 32">
            <a:extLst>
              <a:ext uri="{FF2B5EF4-FFF2-40B4-BE49-F238E27FC236}">
                <a16:creationId xmlns:a16="http://schemas.microsoft.com/office/drawing/2014/main" id="{AA5F794A-A456-9945-977D-5B370F57A0EF}"/>
              </a:ext>
            </a:extLst>
          </p:cNvPr>
          <p:cNvPicPr>
            <a:picLocks noChangeAspect="1"/>
          </p:cNvPicPr>
          <p:nvPr/>
        </p:nvPicPr>
        <p:blipFill>
          <a:blip r:embed="rId2"/>
          <a:stretch>
            <a:fillRect/>
          </a:stretch>
        </p:blipFill>
        <p:spPr>
          <a:xfrm>
            <a:off x="1489431" y="2879234"/>
            <a:ext cx="3277092" cy="1058228"/>
          </a:xfrm>
          <a:prstGeom prst="rect">
            <a:avLst/>
          </a:prstGeom>
        </p:spPr>
      </p:pic>
      <p:sp>
        <p:nvSpPr>
          <p:cNvPr id="14" name="CasellaDiTesto 13">
            <a:extLst>
              <a:ext uri="{FF2B5EF4-FFF2-40B4-BE49-F238E27FC236}">
                <a16:creationId xmlns:a16="http://schemas.microsoft.com/office/drawing/2014/main" id="{DE38D0ED-272C-9245-885A-B216E21A60B4}"/>
              </a:ext>
            </a:extLst>
          </p:cNvPr>
          <p:cNvSpPr txBox="1"/>
          <p:nvPr/>
        </p:nvSpPr>
        <p:spPr>
          <a:xfrm>
            <a:off x="6304771" y="3005441"/>
            <a:ext cx="7310341" cy="707886"/>
          </a:xfrm>
          <a:prstGeom prst="rect">
            <a:avLst/>
          </a:prstGeom>
          <a:noFill/>
        </p:spPr>
        <p:txBody>
          <a:bodyPr wrap="square" rtlCol="0">
            <a:spAutoFit/>
          </a:bodyPr>
          <a:lstStyle/>
          <a:p>
            <a:r>
              <a:rPr lang="en-GB" sz="4000" dirty="0">
                <a:solidFill>
                  <a:srgbClr val="94282B"/>
                </a:solidFill>
                <a:latin typeface="Avenir Light" panose="020B0402020203020204" pitchFamily="34" charset="77"/>
              </a:rPr>
              <a:t>The Q-ENTRY database</a:t>
            </a:r>
            <a:endParaRPr lang="en-GB" altLang="it-IT" sz="4000" dirty="0">
              <a:solidFill>
                <a:srgbClr val="94282B"/>
              </a:solidFill>
              <a:latin typeface="Avenir Light" panose="020B0402020203020204" pitchFamily="34" charset="77"/>
              <a:ea typeface="Apple Color Emoji" pitchFamily="2" charset="0"/>
              <a:sym typeface="Titillium Regular" pitchFamily="-84" charset="0"/>
            </a:endParaRPr>
          </a:p>
        </p:txBody>
      </p:sp>
      <p:sp>
        <p:nvSpPr>
          <p:cNvPr id="31" name="Freeform 6">
            <a:extLst>
              <a:ext uri="{FF2B5EF4-FFF2-40B4-BE49-F238E27FC236}">
                <a16:creationId xmlns:a16="http://schemas.microsoft.com/office/drawing/2014/main" id="{8E2D93E4-9059-6F4B-B073-9BA594E9B6A7}"/>
              </a:ext>
            </a:extLst>
          </p:cNvPr>
          <p:cNvSpPr>
            <a:spLocks/>
          </p:cNvSpPr>
          <p:nvPr/>
        </p:nvSpPr>
        <p:spPr bwMode="auto">
          <a:xfrm>
            <a:off x="4970063" y="4215403"/>
            <a:ext cx="2332573" cy="2249515"/>
          </a:xfrm>
          <a:custGeom>
            <a:avLst/>
            <a:gdLst>
              <a:gd name="T0" fmla="*/ 2147483647 w 21600"/>
              <a:gd name="T1" fmla="*/ 2147483647 h 21600"/>
              <a:gd name="T2" fmla="*/ 2147483647 w 21600"/>
              <a:gd name="T3" fmla="*/ 2147483647 h 21600"/>
              <a:gd name="T4" fmla="*/ 2147483647 w 21600"/>
              <a:gd name="T5" fmla="*/ 0 h 21600"/>
              <a:gd name="T6" fmla="*/ 0 w 21600"/>
              <a:gd name="T7" fmla="*/ 0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4688" y="21600"/>
                </a:moveTo>
                <a:lnTo>
                  <a:pt x="21600" y="21600"/>
                </a:lnTo>
                <a:lnTo>
                  <a:pt x="6777" y="0"/>
                </a:lnTo>
                <a:lnTo>
                  <a:pt x="0" y="0"/>
                </a:lnTo>
                <a:lnTo>
                  <a:pt x="14688" y="21600"/>
                </a:lnTo>
                <a:close/>
                <a:moveTo>
                  <a:pt x="14688" y="21600"/>
                </a:moveTo>
              </a:path>
            </a:pathLst>
          </a:custGeom>
          <a:solidFill>
            <a:srgbClr val="94282B"/>
          </a:solidFill>
          <a:ln>
            <a:noFill/>
          </a:ln>
        </p:spPr>
        <p:txBody>
          <a:bodyPr lIns="0" tIns="0" rIns="0" bIns="0"/>
          <a:lstStyle/>
          <a:p>
            <a:endParaRPr lang="it-IT" sz="2400"/>
          </a:p>
        </p:txBody>
      </p:sp>
    </p:spTree>
    <p:extLst>
      <p:ext uri="{BB962C8B-B14F-4D97-AF65-F5344CB8AC3E}">
        <p14:creationId xmlns:p14="http://schemas.microsoft.com/office/powerpoint/2010/main" val="52493829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asellaDiTesto 29">
            <a:extLst>
              <a:ext uri="{FF2B5EF4-FFF2-40B4-BE49-F238E27FC236}">
                <a16:creationId xmlns:a16="http://schemas.microsoft.com/office/drawing/2014/main" id="{FDEC5A7A-9E83-8548-BF3B-327AD75E5E0A}"/>
              </a:ext>
            </a:extLst>
          </p:cNvPr>
          <p:cNvSpPr txBox="1"/>
          <p:nvPr/>
        </p:nvSpPr>
        <p:spPr>
          <a:xfrm>
            <a:off x="-45094" y="780517"/>
            <a:ext cx="5036075" cy="2472728"/>
          </a:xfrm>
          <a:prstGeom prst="rect">
            <a:avLst/>
          </a:prstGeom>
          <a:noFill/>
        </p:spPr>
        <p:txBody>
          <a:bodyPr wrap="square" rtlCol="0">
            <a:spAutoFit/>
          </a:bodyPr>
          <a:lstStyle/>
          <a:p>
            <a:pPr algn="r"/>
            <a:r>
              <a:rPr lang="en-GB" sz="3067" b="1" dirty="0">
                <a:solidFill>
                  <a:srgbClr val="94282B"/>
                </a:solidFill>
                <a:latin typeface="Avenir Black" panose="02000503020000020003" pitchFamily="2" charset="0"/>
              </a:rPr>
              <a:t>Q-ENTRY:</a:t>
            </a:r>
            <a:endParaRPr lang="en-GB" sz="3067" b="1" dirty="0">
              <a:solidFill>
                <a:srgbClr val="89312F"/>
              </a:solidFill>
              <a:latin typeface="Avenir Black" panose="02000503020000020003" pitchFamily="2" charset="0"/>
            </a:endParaRPr>
          </a:p>
          <a:p>
            <a:pPr algn="r"/>
            <a:r>
              <a:rPr lang="it-IT" sz="3067" dirty="0">
                <a:solidFill>
                  <a:srgbClr val="89312F"/>
                </a:solidFill>
                <a:latin typeface="Avenir Book" panose="02000503020000020003" pitchFamily="2" charset="0"/>
              </a:rPr>
              <a:t>International Database on </a:t>
            </a:r>
            <a:r>
              <a:rPr lang="it-IT" sz="3067" dirty="0" err="1">
                <a:solidFill>
                  <a:srgbClr val="89312F"/>
                </a:solidFill>
                <a:latin typeface="Avenir Book" panose="02000503020000020003" pitchFamily="2" charset="0"/>
              </a:rPr>
              <a:t>Higher</a:t>
            </a:r>
            <a:r>
              <a:rPr lang="it-IT" sz="3067" dirty="0">
                <a:solidFill>
                  <a:srgbClr val="89312F"/>
                </a:solidFill>
                <a:latin typeface="Avenir Book" panose="02000503020000020003" pitchFamily="2" charset="0"/>
              </a:rPr>
              <a:t> </a:t>
            </a:r>
            <a:r>
              <a:rPr lang="it-IT" sz="3067" dirty="0" err="1">
                <a:solidFill>
                  <a:srgbClr val="89312F"/>
                </a:solidFill>
                <a:latin typeface="Avenir Book" panose="02000503020000020003" pitchFamily="2" charset="0"/>
              </a:rPr>
              <a:t>Education</a:t>
            </a:r>
            <a:r>
              <a:rPr lang="it-IT" sz="3067" dirty="0">
                <a:solidFill>
                  <a:srgbClr val="89312F"/>
                </a:solidFill>
                <a:latin typeface="Avenir Book" panose="02000503020000020003" pitchFamily="2" charset="0"/>
              </a:rPr>
              <a:t> Entry </a:t>
            </a:r>
            <a:r>
              <a:rPr lang="it-IT" sz="3067" dirty="0" err="1">
                <a:solidFill>
                  <a:srgbClr val="89312F"/>
                </a:solidFill>
                <a:latin typeface="Avenir Book" panose="02000503020000020003" pitchFamily="2" charset="0"/>
              </a:rPr>
              <a:t>Qualifications</a:t>
            </a:r>
            <a:r>
              <a:rPr lang="en-GB" altLang="it-IT" sz="3067" b="1" i="1" dirty="0">
                <a:solidFill>
                  <a:srgbClr val="89312F"/>
                </a:solidFill>
                <a:latin typeface="Avenir Book" panose="02000503020000020003" pitchFamily="2" charset="0"/>
                <a:ea typeface="Apple Color Emoji" pitchFamily="2" charset="0"/>
                <a:sym typeface="Titillium Regular" pitchFamily="-84" charset="0"/>
              </a:rPr>
              <a:t> </a:t>
            </a:r>
          </a:p>
          <a:p>
            <a:pPr algn="r"/>
            <a:endParaRPr lang="en-GB" altLang="it-IT" sz="3200" b="1" dirty="0">
              <a:solidFill>
                <a:srgbClr val="94282B"/>
              </a:solidFill>
              <a:latin typeface="Avenir Black" panose="02000503020000020003" pitchFamily="2" charset="0"/>
              <a:ea typeface="Apple Color Emoji" pitchFamily="2" charset="0"/>
              <a:sym typeface="Titillium Regular" pitchFamily="-84" charset="0"/>
            </a:endParaRPr>
          </a:p>
        </p:txBody>
      </p:sp>
      <p:grpSp>
        <p:nvGrpSpPr>
          <p:cNvPr id="38" name="Group 4">
            <a:extLst>
              <a:ext uri="{FF2B5EF4-FFF2-40B4-BE49-F238E27FC236}">
                <a16:creationId xmlns:a16="http://schemas.microsoft.com/office/drawing/2014/main" id="{CB21AEF2-E6F2-914E-8406-9B51118E0F78}"/>
              </a:ext>
            </a:extLst>
          </p:cNvPr>
          <p:cNvGrpSpPr>
            <a:grpSpLocks/>
          </p:cNvGrpSpPr>
          <p:nvPr/>
        </p:nvGrpSpPr>
        <p:grpSpPr bwMode="auto">
          <a:xfrm>
            <a:off x="-5021585" y="3441473"/>
            <a:ext cx="9128704" cy="1266651"/>
            <a:chOff x="0" y="0"/>
            <a:chExt cx="10551" cy="1464"/>
          </a:xfrm>
          <a:solidFill>
            <a:srgbClr val="EB1126"/>
          </a:solidFill>
        </p:grpSpPr>
        <p:sp>
          <p:nvSpPr>
            <p:cNvPr id="39" name="Freeform 2">
              <a:extLst>
                <a:ext uri="{FF2B5EF4-FFF2-40B4-BE49-F238E27FC236}">
                  <a16:creationId xmlns:a16="http://schemas.microsoft.com/office/drawing/2014/main" id="{6920DC2B-6329-F24E-832C-651351755B1C}"/>
                </a:ext>
              </a:extLst>
            </p:cNvPr>
            <p:cNvSpPr>
              <a:spLocks/>
            </p:cNvSpPr>
            <p:nvPr/>
          </p:nvSpPr>
          <p:spPr bwMode="auto">
            <a:xfrm>
              <a:off x="0" y="17"/>
              <a:ext cx="9805" cy="1447"/>
            </a:xfrm>
            <a:custGeom>
              <a:avLst/>
              <a:gdLst>
                <a:gd name="T0" fmla="*/ 0 w 21600"/>
                <a:gd name="T1" fmla="*/ 0 h 21600"/>
                <a:gd name="T2" fmla="*/ 86 w 21600"/>
                <a:gd name="T3" fmla="*/ 0 h 21600"/>
                <a:gd name="T4" fmla="*/ 77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9" y="21600"/>
                  </a:moveTo>
                  <a:lnTo>
                    <a:pt x="21600" y="21600"/>
                  </a:lnTo>
                  <a:lnTo>
                    <a:pt x="19332" y="0"/>
                  </a:lnTo>
                  <a:lnTo>
                    <a:pt x="0" y="0"/>
                  </a:lnTo>
                  <a:lnTo>
                    <a:pt x="29" y="21600"/>
                  </a:lnTo>
                  <a:close/>
                  <a:moveTo>
                    <a:pt x="29" y="21600"/>
                  </a:moveTo>
                </a:path>
              </a:pathLst>
            </a:custGeom>
            <a:solidFill>
              <a:srgbClr val="95292B"/>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a:defRPr/>
              </a:pPr>
              <a:endParaRPr lang="en-GB" sz="2400">
                <a:latin typeface="Gill Sans" charset="0"/>
                <a:ea typeface="ヒラギノ角ゴ ProN W3" charset="0"/>
                <a:sym typeface="Gill Sans" charset="0"/>
              </a:endParaRPr>
            </a:p>
          </p:txBody>
        </p:sp>
        <p:sp>
          <p:nvSpPr>
            <p:cNvPr id="40" name="Freeform 3">
              <a:extLst>
                <a:ext uri="{FF2B5EF4-FFF2-40B4-BE49-F238E27FC236}">
                  <a16:creationId xmlns:a16="http://schemas.microsoft.com/office/drawing/2014/main" id="{8A00E6C9-0D4D-294B-A78E-9297FD0EFE11}"/>
                </a:ext>
              </a:extLst>
            </p:cNvPr>
            <p:cNvSpPr>
              <a:spLocks/>
            </p:cNvSpPr>
            <p:nvPr/>
          </p:nvSpPr>
          <p:spPr bwMode="auto">
            <a:xfrm>
              <a:off x="9051" y="0"/>
              <a:ext cx="1500" cy="144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4688" y="21600"/>
                  </a:moveTo>
                  <a:lnTo>
                    <a:pt x="21600" y="21600"/>
                  </a:lnTo>
                  <a:lnTo>
                    <a:pt x="6777" y="0"/>
                  </a:lnTo>
                  <a:lnTo>
                    <a:pt x="0" y="0"/>
                  </a:lnTo>
                  <a:lnTo>
                    <a:pt x="14688" y="21600"/>
                  </a:lnTo>
                  <a:close/>
                  <a:moveTo>
                    <a:pt x="14688" y="21600"/>
                  </a:moveTo>
                </a:path>
              </a:pathLst>
            </a:custGeom>
            <a:solidFill>
              <a:schemeClr val="bg1">
                <a:lumMod val="65000"/>
              </a:scheme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a:defRPr/>
              </a:pPr>
              <a:endParaRPr lang="en-GB" sz="2400">
                <a:latin typeface="Gill Sans" charset="0"/>
                <a:ea typeface="ヒラギノ角ゴ ProN W3" charset="0"/>
                <a:sym typeface="Gill Sans" charset="0"/>
              </a:endParaRPr>
            </a:p>
          </p:txBody>
        </p:sp>
      </p:grpSp>
      <p:sp>
        <p:nvSpPr>
          <p:cNvPr id="41" name="Freeform 6">
            <a:extLst>
              <a:ext uri="{FF2B5EF4-FFF2-40B4-BE49-F238E27FC236}">
                <a16:creationId xmlns:a16="http://schemas.microsoft.com/office/drawing/2014/main" id="{EA9BF4FE-6446-B441-95B0-4B49DD4CCCB0}"/>
              </a:ext>
            </a:extLst>
          </p:cNvPr>
          <p:cNvSpPr>
            <a:spLocks/>
          </p:cNvSpPr>
          <p:nvPr/>
        </p:nvSpPr>
        <p:spPr bwMode="auto">
          <a:xfrm>
            <a:off x="2807564" y="4862344"/>
            <a:ext cx="2332573" cy="2249515"/>
          </a:xfrm>
          <a:custGeom>
            <a:avLst/>
            <a:gdLst>
              <a:gd name="T0" fmla="*/ 2147483647 w 21600"/>
              <a:gd name="T1" fmla="*/ 2147483647 h 21600"/>
              <a:gd name="T2" fmla="*/ 2147483647 w 21600"/>
              <a:gd name="T3" fmla="*/ 2147483647 h 21600"/>
              <a:gd name="T4" fmla="*/ 2147483647 w 21600"/>
              <a:gd name="T5" fmla="*/ 0 h 21600"/>
              <a:gd name="T6" fmla="*/ 0 w 21600"/>
              <a:gd name="T7" fmla="*/ 0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4688" y="21600"/>
                </a:moveTo>
                <a:lnTo>
                  <a:pt x="21600" y="21600"/>
                </a:lnTo>
                <a:lnTo>
                  <a:pt x="6777" y="0"/>
                </a:lnTo>
                <a:lnTo>
                  <a:pt x="0" y="0"/>
                </a:lnTo>
                <a:lnTo>
                  <a:pt x="14688" y="21600"/>
                </a:lnTo>
                <a:close/>
                <a:moveTo>
                  <a:pt x="14688" y="21600"/>
                </a:moveTo>
              </a:path>
            </a:pathLst>
          </a:custGeom>
          <a:solidFill>
            <a:srgbClr val="95292B"/>
          </a:solidFill>
          <a:ln>
            <a:noFill/>
          </a:ln>
        </p:spPr>
        <p:txBody>
          <a:bodyPr lIns="0" tIns="0" rIns="0" bIns="0"/>
          <a:lstStyle/>
          <a:p>
            <a:endParaRPr lang="en-GB" sz="2400"/>
          </a:p>
        </p:txBody>
      </p:sp>
      <p:sp>
        <p:nvSpPr>
          <p:cNvPr id="42" name="Freeform 7">
            <a:extLst>
              <a:ext uri="{FF2B5EF4-FFF2-40B4-BE49-F238E27FC236}">
                <a16:creationId xmlns:a16="http://schemas.microsoft.com/office/drawing/2014/main" id="{2D244707-A3D0-7B4D-B8CB-E20F226ED6C2}"/>
              </a:ext>
            </a:extLst>
          </p:cNvPr>
          <p:cNvSpPr>
            <a:spLocks/>
          </p:cNvSpPr>
          <p:nvPr/>
        </p:nvSpPr>
        <p:spPr bwMode="auto">
          <a:xfrm>
            <a:off x="441218" y="2402156"/>
            <a:ext cx="934415" cy="899805"/>
          </a:xfrm>
          <a:custGeom>
            <a:avLst/>
            <a:gdLst>
              <a:gd name="T0" fmla="*/ 2147483647 w 21600"/>
              <a:gd name="T1" fmla="*/ 2147483647 h 21600"/>
              <a:gd name="T2" fmla="*/ 2147483647 w 21600"/>
              <a:gd name="T3" fmla="*/ 2147483647 h 21600"/>
              <a:gd name="T4" fmla="*/ 2147483647 w 21600"/>
              <a:gd name="T5" fmla="*/ 0 h 21600"/>
              <a:gd name="T6" fmla="*/ 0 w 21600"/>
              <a:gd name="T7" fmla="*/ 0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4688" y="21600"/>
                </a:moveTo>
                <a:lnTo>
                  <a:pt x="21600" y="21600"/>
                </a:lnTo>
                <a:lnTo>
                  <a:pt x="6777" y="0"/>
                </a:lnTo>
                <a:lnTo>
                  <a:pt x="0" y="0"/>
                </a:lnTo>
                <a:lnTo>
                  <a:pt x="14688" y="21600"/>
                </a:lnTo>
                <a:close/>
                <a:moveTo>
                  <a:pt x="14688" y="21600"/>
                </a:moveTo>
              </a:path>
            </a:pathLst>
          </a:custGeom>
          <a:solidFill>
            <a:srgbClr val="95292B"/>
          </a:solidFill>
          <a:ln>
            <a:noFill/>
          </a:ln>
        </p:spPr>
        <p:txBody>
          <a:bodyPr lIns="0" tIns="0" rIns="0" bIns="0"/>
          <a:lstStyle/>
          <a:p>
            <a:endParaRPr lang="en-GB" sz="2400"/>
          </a:p>
        </p:txBody>
      </p:sp>
      <p:cxnSp>
        <p:nvCxnSpPr>
          <p:cNvPr id="11" name="Connettore 1 10">
            <a:extLst>
              <a:ext uri="{FF2B5EF4-FFF2-40B4-BE49-F238E27FC236}">
                <a16:creationId xmlns:a16="http://schemas.microsoft.com/office/drawing/2014/main" id="{A3CC80F1-C710-8043-AA70-C1B667855BDE}"/>
              </a:ext>
            </a:extLst>
          </p:cNvPr>
          <p:cNvCxnSpPr/>
          <p:nvPr/>
        </p:nvCxnSpPr>
        <p:spPr>
          <a:xfrm>
            <a:off x="5084623" y="867420"/>
            <a:ext cx="0" cy="506096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CasellaDiTesto 20">
            <a:extLst>
              <a:ext uri="{FF2B5EF4-FFF2-40B4-BE49-F238E27FC236}">
                <a16:creationId xmlns:a16="http://schemas.microsoft.com/office/drawing/2014/main" id="{8F594F7D-3306-B246-8686-2142D2EC4943}"/>
              </a:ext>
            </a:extLst>
          </p:cNvPr>
          <p:cNvSpPr txBox="1"/>
          <p:nvPr/>
        </p:nvSpPr>
        <p:spPr>
          <a:xfrm>
            <a:off x="5901247" y="937087"/>
            <a:ext cx="5084229" cy="1036309"/>
          </a:xfrm>
          <a:prstGeom prst="rect">
            <a:avLst/>
          </a:prstGeom>
          <a:noFill/>
        </p:spPr>
        <p:txBody>
          <a:bodyPr wrap="square" rtlCol="0">
            <a:spAutoFit/>
          </a:bodyPr>
          <a:lstStyle/>
          <a:p>
            <a:pPr marL="380990" indent="-380990">
              <a:buFont typeface="Arial" panose="020B0604020202020204" pitchFamily="34" charset="0"/>
              <a:buChar char="•"/>
            </a:pPr>
            <a:endParaRPr lang="en-GB" sz="1867" dirty="0">
              <a:latin typeface="Avenir" panose="02000503020000020003" pitchFamily="2" charset="0"/>
            </a:endParaRPr>
          </a:p>
          <a:p>
            <a:r>
              <a:rPr lang="en-GB" sz="2400" dirty="0">
                <a:latin typeface="Avenir" panose="02000503020000020003" pitchFamily="2" charset="0"/>
              </a:rPr>
              <a:t>AUTOMATIC RECOGNITION</a:t>
            </a:r>
            <a:endParaRPr lang="en-GB" sz="1867" dirty="0">
              <a:latin typeface="Avenir" panose="02000503020000020003" pitchFamily="2" charset="0"/>
            </a:endParaRPr>
          </a:p>
          <a:p>
            <a:pPr marL="380990" indent="-380990">
              <a:buFont typeface="Arial" panose="020B0604020202020204" pitchFamily="34" charset="0"/>
              <a:buChar char="•"/>
            </a:pPr>
            <a:endParaRPr lang="en-GB" sz="1867" i="1" dirty="0">
              <a:latin typeface="Avenir" panose="02000503020000020003" pitchFamily="2" charset="0"/>
            </a:endParaRPr>
          </a:p>
        </p:txBody>
      </p:sp>
      <p:grpSp>
        <p:nvGrpSpPr>
          <p:cNvPr id="22" name="Group 9">
            <a:extLst>
              <a:ext uri="{FF2B5EF4-FFF2-40B4-BE49-F238E27FC236}">
                <a16:creationId xmlns:a16="http://schemas.microsoft.com/office/drawing/2014/main" id="{4DF7E1D1-46CA-D74A-B13D-99C3A2D2AE99}"/>
              </a:ext>
            </a:extLst>
          </p:cNvPr>
          <p:cNvGrpSpPr>
            <a:grpSpLocks/>
          </p:cNvGrpSpPr>
          <p:nvPr/>
        </p:nvGrpSpPr>
        <p:grpSpPr bwMode="auto">
          <a:xfrm>
            <a:off x="5323269" y="1241733"/>
            <a:ext cx="530627" cy="530627"/>
            <a:chOff x="2326904" y="2825552"/>
            <a:chExt cx="1224136" cy="1224136"/>
          </a:xfrm>
          <a:solidFill>
            <a:srgbClr val="94282B"/>
          </a:solidFill>
        </p:grpSpPr>
        <p:sp>
          <p:nvSpPr>
            <p:cNvPr id="23" name="Donut 4">
              <a:extLst>
                <a:ext uri="{FF2B5EF4-FFF2-40B4-BE49-F238E27FC236}">
                  <a16:creationId xmlns:a16="http://schemas.microsoft.com/office/drawing/2014/main" id="{9B49DB32-FAA3-FE45-AA84-6C898649F417}"/>
                </a:ext>
              </a:extLst>
            </p:cNvPr>
            <p:cNvSpPr/>
            <p:nvPr/>
          </p:nvSpPr>
          <p:spPr bwMode="auto">
            <a:xfrm>
              <a:off x="2326904" y="2825552"/>
              <a:ext cx="1224136" cy="1224136"/>
            </a:xfrm>
            <a:prstGeom prst="donut">
              <a:avLst>
                <a:gd name="adj" fmla="val 14060"/>
              </a:avLst>
            </a:prstGeom>
            <a:grpFill/>
            <a:ln w="25400" cap="flat" cmpd="sng" algn="ctr">
              <a:noFill/>
              <a:prstDash val="solid"/>
              <a:round/>
              <a:headEnd type="none" w="med" len="med"/>
              <a:tailEnd type="none" w="med" len="med"/>
            </a:ln>
            <a:effectLst/>
          </p:spPr>
          <p:txBody>
            <a:bodyPr/>
            <a:lstStyle/>
            <a:p>
              <a:pPr>
                <a:defRPr/>
              </a:pPr>
              <a:endParaRPr lang="en-GB" sz="1867">
                <a:latin typeface="Gill Sans" charset="0"/>
                <a:ea typeface="ヒラギノ角ゴ ProN W3" charset="0"/>
                <a:sym typeface="Gill Sans" charset="0"/>
              </a:endParaRPr>
            </a:p>
          </p:txBody>
        </p:sp>
        <p:grpSp>
          <p:nvGrpSpPr>
            <p:cNvPr id="24" name="Group 7">
              <a:extLst>
                <a:ext uri="{FF2B5EF4-FFF2-40B4-BE49-F238E27FC236}">
                  <a16:creationId xmlns:a16="http://schemas.microsoft.com/office/drawing/2014/main" id="{EF805D77-F28C-264E-9AAC-1059786FFD60}"/>
                </a:ext>
              </a:extLst>
            </p:cNvPr>
            <p:cNvGrpSpPr>
              <a:grpSpLocks/>
            </p:cNvGrpSpPr>
            <p:nvPr/>
          </p:nvGrpSpPr>
          <p:grpSpPr bwMode="auto">
            <a:xfrm>
              <a:off x="2614936" y="3113584"/>
              <a:ext cx="648072" cy="648072"/>
              <a:chOff x="5135216" y="2145730"/>
              <a:chExt cx="648072" cy="648072"/>
            </a:xfrm>
            <a:grpFill/>
          </p:grpSpPr>
          <p:sp>
            <p:nvSpPr>
              <p:cNvPr id="25" name="Rounded Rectangle 5">
                <a:extLst>
                  <a:ext uri="{FF2B5EF4-FFF2-40B4-BE49-F238E27FC236}">
                    <a16:creationId xmlns:a16="http://schemas.microsoft.com/office/drawing/2014/main" id="{13372701-9883-A548-95A9-184D34796906}"/>
                  </a:ext>
                </a:extLst>
              </p:cNvPr>
              <p:cNvSpPr>
                <a:spLocks noChangeArrowheads="1"/>
              </p:cNvSpPr>
              <p:nvPr/>
            </p:nvSpPr>
            <p:spPr bwMode="auto">
              <a:xfrm>
                <a:off x="5135216" y="2361754"/>
                <a:ext cx="648072" cy="216024"/>
              </a:xfrm>
              <a:prstGeom prst="roundRect">
                <a:avLst>
                  <a:gd name="adj" fmla="val 50000"/>
                </a:avLst>
              </a:prstGeom>
              <a:grpFill/>
              <a:ln>
                <a:noFill/>
              </a:ln>
              <a:extLst>
                <a:ext uri="{91240B29-F687-4F45-9708-019B960494DF}">
                  <a14:hiddenLine xmlns:a14="http://schemas.microsoft.com/office/drawing/2010/main" w="25400">
                    <a:solidFill>
                      <a:srgbClr val="000000"/>
                    </a:solidFill>
                    <a:round/>
                    <a:headEnd/>
                    <a:tailEnd/>
                  </a14:hiddenLine>
                </a:ext>
              </a:extLst>
            </p:spPr>
            <p:txBody>
              <a:bodyPr/>
              <a:lstStyle/>
              <a:p>
                <a:pPr>
                  <a:defRPr/>
                </a:pPr>
                <a:endParaRPr lang="en-GB" sz="1867">
                  <a:latin typeface="Gill Sans" charset="0"/>
                  <a:ea typeface="ヒラギノ角ゴ ProN W3" charset="0"/>
                  <a:sym typeface="Gill Sans" charset="0"/>
                </a:endParaRPr>
              </a:p>
            </p:txBody>
          </p:sp>
          <p:sp>
            <p:nvSpPr>
              <p:cNvPr id="26" name="Rounded Rectangle 21">
                <a:extLst>
                  <a:ext uri="{FF2B5EF4-FFF2-40B4-BE49-F238E27FC236}">
                    <a16:creationId xmlns:a16="http://schemas.microsoft.com/office/drawing/2014/main" id="{235026B9-88C4-DD4D-A075-1AC871AF22B8}"/>
                  </a:ext>
                </a:extLst>
              </p:cNvPr>
              <p:cNvSpPr>
                <a:spLocks noChangeArrowheads="1"/>
              </p:cNvSpPr>
              <p:nvPr/>
            </p:nvSpPr>
            <p:spPr bwMode="auto">
              <a:xfrm rot="5400000">
                <a:off x="5135216" y="2361754"/>
                <a:ext cx="648072" cy="216024"/>
              </a:xfrm>
              <a:prstGeom prst="roundRect">
                <a:avLst>
                  <a:gd name="adj" fmla="val 50000"/>
                </a:avLst>
              </a:prstGeom>
              <a:grpFill/>
              <a:ln>
                <a:noFill/>
              </a:ln>
              <a:extLst>
                <a:ext uri="{91240B29-F687-4F45-9708-019B960494DF}">
                  <a14:hiddenLine xmlns:a14="http://schemas.microsoft.com/office/drawing/2010/main" w="25400">
                    <a:solidFill>
                      <a:srgbClr val="000000"/>
                    </a:solidFill>
                    <a:round/>
                    <a:headEnd/>
                    <a:tailEnd/>
                  </a14:hiddenLine>
                </a:ext>
              </a:extLst>
            </p:spPr>
            <p:txBody>
              <a:bodyPr/>
              <a:lstStyle/>
              <a:p>
                <a:pPr>
                  <a:defRPr/>
                </a:pPr>
                <a:endParaRPr lang="en-GB" sz="1867">
                  <a:latin typeface="Gill Sans" charset="0"/>
                  <a:ea typeface="ヒラギノ角ゴ ProN W3" charset="0"/>
                  <a:sym typeface="Gill Sans" charset="0"/>
                </a:endParaRPr>
              </a:p>
            </p:txBody>
          </p:sp>
        </p:grpSp>
      </p:grpSp>
      <p:pic>
        <p:nvPicPr>
          <p:cNvPr id="51" name="Immagine 50">
            <a:extLst>
              <a:ext uri="{FF2B5EF4-FFF2-40B4-BE49-F238E27FC236}">
                <a16:creationId xmlns:a16="http://schemas.microsoft.com/office/drawing/2014/main" id="{D7BE9E6E-5C70-E54C-B51A-DF511D7C8D5F}"/>
              </a:ext>
            </a:extLst>
          </p:cNvPr>
          <p:cNvPicPr>
            <a:picLocks noChangeAspect="1"/>
          </p:cNvPicPr>
          <p:nvPr/>
        </p:nvPicPr>
        <p:blipFill>
          <a:blip r:embed="rId2"/>
          <a:stretch>
            <a:fillRect/>
          </a:stretch>
        </p:blipFill>
        <p:spPr>
          <a:xfrm>
            <a:off x="511479" y="3734122"/>
            <a:ext cx="2061773" cy="665781"/>
          </a:xfrm>
          <a:prstGeom prst="rect">
            <a:avLst/>
          </a:prstGeom>
        </p:spPr>
      </p:pic>
      <p:pic>
        <p:nvPicPr>
          <p:cNvPr id="16" name="Immagine 15">
            <a:extLst>
              <a:ext uri="{FF2B5EF4-FFF2-40B4-BE49-F238E27FC236}">
                <a16:creationId xmlns:a16="http://schemas.microsoft.com/office/drawing/2014/main" id="{161EE194-4ECE-2140-A371-48FC5ADD1904}"/>
              </a:ext>
            </a:extLst>
          </p:cNvPr>
          <p:cNvPicPr>
            <a:picLocks noChangeAspect="1"/>
          </p:cNvPicPr>
          <p:nvPr/>
        </p:nvPicPr>
        <p:blipFill>
          <a:blip r:embed="rId3"/>
          <a:stretch>
            <a:fillRect/>
          </a:stretch>
        </p:blipFill>
        <p:spPr>
          <a:xfrm>
            <a:off x="10045808" y="6259821"/>
            <a:ext cx="2146193" cy="612873"/>
          </a:xfrm>
          <a:prstGeom prst="rect">
            <a:avLst/>
          </a:prstGeom>
        </p:spPr>
      </p:pic>
      <p:grpSp>
        <p:nvGrpSpPr>
          <p:cNvPr id="18" name="Group 9">
            <a:extLst>
              <a:ext uri="{FF2B5EF4-FFF2-40B4-BE49-F238E27FC236}">
                <a16:creationId xmlns:a16="http://schemas.microsoft.com/office/drawing/2014/main" id="{8018D396-B8AC-4E4B-901F-0BDE00F8F389}"/>
              </a:ext>
            </a:extLst>
          </p:cNvPr>
          <p:cNvGrpSpPr>
            <a:grpSpLocks/>
          </p:cNvGrpSpPr>
          <p:nvPr/>
        </p:nvGrpSpPr>
        <p:grpSpPr bwMode="auto">
          <a:xfrm>
            <a:off x="5323269" y="3538209"/>
            <a:ext cx="530627" cy="530627"/>
            <a:chOff x="2326904" y="2825552"/>
            <a:chExt cx="1224136" cy="1224136"/>
          </a:xfrm>
          <a:solidFill>
            <a:srgbClr val="94282B"/>
          </a:solidFill>
        </p:grpSpPr>
        <p:sp>
          <p:nvSpPr>
            <p:cNvPr id="19" name="Donut 4">
              <a:extLst>
                <a:ext uri="{FF2B5EF4-FFF2-40B4-BE49-F238E27FC236}">
                  <a16:creationId xmlns:a16="http://schemas.microsoft.com/office/drawing/2014/main" id="{2E9DC016-48DD-E84D-8D10-4BC4C4D9085F}"/>
                </a:ext>
              </a:extLst>
            </p:cNvPr>
            <p:cNvSpPr/>
            <p:nvPr/>
          </p:nvSpPr>
          <p:spPr bwMode="auto">
            <a:xfrm>
              <a:off x="2326904" y="2825552"/>
              <a:ext cx="1224136" cy="1224136"/>
            </a:xfrm>
            <a:prstGeom prst="donut">
              <a:avLst>
                <a:gd name="adj" fmla="val 14060"/>
              </a:avLst>
            </a:prstGeom>
            <a:grpFill/>
            <a:ln w="25400" cap="flat" cmpd="sng" algn="ctr">
              <a:noFill/>
              <a:prstDash val="solid"/>
              <a:round/>
              <a:headEnd type="none" w="med" len="med"/>
              <a:tailEnd type="none" w="med" len="med"/>
            </a:ln>
            <a:effectLst/>
          </p:spPr>
          <p:txBody>
            <a:bodyPr/>
            <a:lstStyle/>
            <a:p>
              <a:pPr>
                <a:defRPr/>
              </a:pPr>
              <a:endParaRPr lang="en-GB" sz="1867">
                <a:latin typeface="Gill Sans" charset="0"/>
                <a:ea typeface="ヒラギノ角ゴ ProN W3" charset="0"/>
                <a:sym typeface="Gill Sans" charset="0"/>
              </a:endParaRPr>
            </a:p>
          </p:txBody>
        </p:sp>
        <p:grpSp>
          <p:nvGrpSpPr>
            <p:cNvPr id="20" name="Group 7">
              <a:extLst>
                <a:ext uri="{FF2B5EF4-FFF2-40B4-BE49-F238E27FC236}">
                  <a16:creationId xmlns:a16="http://schemas.microsoft.com/office/drawing/2014/main" id="{A156DB07-752B-D14A-8A2E-6DABBCA00DA0}"/>
                </a:ext>
              </a:extLst>
            </p:cNvPr>
            <p:cNvGrpSpPr>
              <a:grpSpLocks/>
            </p:cNvGrpSpPr>
            <p:nvPr/>
          </p:nvGrpSpPr>
          <p:grpSpPr bwMode="auto">
            <a:xfrm>
              <a:off x="2614936" y="3113584"/>
              <a:ext cx="648072" cy="648072"/>
              <a:chOff x="5135216" y="2145730"/>
              <a:chExt cx="648072" cy="648072"/>
            </a:xfrm>
            <a:grpFill/>
          </p:grpSpPr>
          <p:sp>
            <p:nvSpPr>
              <p:cNvPr id="27" name="Rounded Rectangle 5">
                <a:extLst>
                  <a:ext uri="{FF2B5EF4-FFF2-40B4-BE49-F238E27FC236}">
                    <a16:creationId xmlns:a16="http://schemas.microsoft.com/office/drawing/2014/main" id="{8499DEE3-E400-4949-A03A-40AD732986B3}"/>
                  </a:ext>
                </a:extLst>
              </p:cNvPr>
              <p:cNvSpPr>
                <a:spLocks noChangeArrowheads="1"/>
              </p:cNvSpPr>
              <p:nvPr/>
            </p:nvSpPr>
            <p:spPr bwMode="auto">
              <a:xfrm>
                <a:off x="5135216" y="2361754"/>
                <a:ext cx="648072" cy="216024"/>
              </a:xfrm>
              <a:prstGeom prst="roundRect">
                <a:avLst>
                  <a:gd name="adj" fmla="val 50000"/>
                </a:avLst>
              </a:prstGeom>
              <a:grpFill/>
              <a:ln>
                <a:noFill/>
              </a:ln>
              <a:extLst>
                <a:ext uri="{91240B29-F687-4F45-9708-019B960494DF}">
                  <a14:hiddenLine xmlns:a14="http://schemas.microsoft.com/office/drawing/2010/main" w="25400">
                    <a:solidFill>
                      <a:srgbClr val="000000"/>
                    </a:solidFill>
                    <a:round/>
                    <a:headEnd/>
                    <a:tailEnd/>
                  </a14:hiddenLine>
                </a:ext>
              </a:extLst>
            </p:spPr>
            <p:txBody>
              <a:bodyPr/>
              <a:lstStyle/>
              <a:p>
                <a:pPr>
                  <a:defRPr/>
                </a:pPr>
                <a:endParaRPr lang="en-GB" sz="1867">
                  <a:latin typeface="Gill Sans" charset="0"/>
                  <a:ea typeface="ヒラギノ角ゴ ProN W3" charset="0"/>
                  <a:sym typeface="Gill Sans" charset="0"/>
                </a:endParaRPr>
              </a:p>
            </p:txBody>
          </p:sp>
          <p:sp>
            <p:nvSpPr>
              <p:cNvPr id="28" name="Rounded Rectangle 21">
                <a:extLst>
                  <a:ext uri="{FF2B5EF4-FFF2-40B4-BE49-F238E27FC236}">
                    <a16:creationId xmlns:a16="http://schemas.microsoft.com/office/drawing/2014/main" id="{3F76B210-D3C7-F143-9FDC-CDB027921A25}"/>
                  </a:ext>
                </a:extLst>
              </p:cNvPr>
              <p:cNvSpPr>
                <a:spLocks noChangeArrowheads="1"/>
              </p:cNvSpPr>
              <p:nvPr/>
            </p:nvSpPr>
            <p:spPr bwMode="auto">
              <a:xfrm rot="5400000">
                <a:off x="5135216" y="2361754"/>
                <a:ext cx="648072" cy="216024"/>
              </a:xfrm>
              <a:prstGeom prst="roundRect">
                <a:avLst>
                  <a:gd name="adj" fmla="val 50000"/>
                </a:avLst>
              </a:prstGeom>
              <a:grpFill/>
              <a:ln>
                <a:noFill/>
              </a:ln>
              <a:extLst>
                <a:ext uri="{91240B29-F687-4F45-9708-019B960494DF}">
                  <a14:hiddenLine xmlns:a14="http://schemas.microsoft.com/office/drawing/2010/main" w="25400">
                    <a:solidFill>
                      <a:srgbClr val="000000"/>
                    </a:solidFill>
                    <a:round/>
                    <a:headEnd/>
                    <a:tailEnd/>
                  </a14:hiddenLine>
                </a:ext>
              </a:extLst>
            </p:spPr>
            <p:txBody>
              <a:bodyPr/>
              <a:lstStyle/>
              <a:p>
                <a:pPr>
                  <a:defRPr/>
                </a:pPr>
                <a:endParaRPr lang="en-GB" sz="1867">
                  <a:latin typeface="Gill Sans" charset="0"/>
                  <a:ea typeface="ヒラギノ角ゴ ProN W3" charset="0"/>
                  <a:sym typeface="Gill Sans" charset="0"/>
                </a:endParaRPr>
              </a:p>
            </p:txBody>
          </p:sp>
        </p:grpSp>
      </p:grpSp>
      <p:sp>
        <p:nvSpPr>
          <p:cNvPr id="4" name="Rettangolo con angoli arrotondati 3">
            <a:extLst>
              <a:ext uri="{FF2B5EF4-FFF2-40B4-BE49-F238E27FC236}">
                <a16:creationId xmlns:a16="http://schemas.microsoft.com/office/drawing/2014/main" id="{24D381BB-2E11-5D44-99BD-D9B412F89788}"/>
              </a:ext>
            </a:extLst>
          </p:cNvPr>
          <p:cNvSpPr/>
          <p:nvPr/>
        </p:nvSpPr>
        <p:spPr>
          <a:xfrm>
            <a:off x="5629178" y="1851210"/>
            <a:ext cx="6328873" cy="1056823"/>
          </a:xfrm>
          <a:prstGeom prst="roundRect">
            <a:avLst/>
          </a:prstGeom>
          <a:noFill/>
          <a:ln>
            <a:solidFill>
              <a:srgbClr val="94282B"/>
            </a:solidFill>
          </a:ln>
        </p:spPr>
        <p:style>
          <a:lnRef idx="2">
            <a:schemeClr val="dk1"/>
          </a:lnRef>
          <a:fillRef idx="1">
            <a:schemeClr val="lt1"/>
          </a:fillRef>
          <a:effectRef idx="0">
            <a:schemeClr val="dk1"/>
          </a:effectRef>
          <a:fontRef idx="minor">
            <a:schemeClr val="dk1"/>
          </a:fontRef>
        </p:style>
        <p:txBody>
          <a:bodyPr rtlCol="0" anchor="ctr"/>
          <a:lstStyle/>
          <a:p>
            <a:endParaRPr lang="it-IT" sz="1333" dirty="0"/>
          </a:p>
        </p:txBody>
      </p:sp>
      <p:sp>
        <p:nvSpPr>
          <p:cNvPr id="29" name="Rettangolo con angoli arrotondati 28">
            <a:extLst>
              <a:ext uri="{FF2B5EF4-FFF2-40B4-BE49-F238E27FC236}">
                <a16:creationId xmlns:a16="http://schemas.microsoft.com/office/drawing/2014/main" id="{7085DFD4-FC33-5C4F-8D60-292250FFA251}"/>
              </a:ext>
            </a:extLst>
          </p:cNvPr>
          <p:cNvSpPr/>
          <p:nvPr/>
        </p:nvSpPr>
        <p:spPr>
          <a:xfrm>
            <a:off x="5629182" y="4188419"/>
            <a:ext cx="6328869" cy="1877384"/>
          </a:xfrm>
          <a:prstGeom prst="roundRect">
            <a:avLst/>
          </a:prstGeom>
          <a:ln>
            <a:solidFill>
              <a:srgbClr val="94282B"/>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it-IT" sz="2400" dirty="0"/>
          </a:p>
        </p:txBody>
      </p:sp>
      <p:sp>
        <p:nvSpPr>
          <p:cNvPr id="31" name="CasellaDiTesto 30">
            <a:extLst>
              <a:ext uri="{FF2B5EF4-FFF2-40B4-BE49-F238E27FC236}">
                <a16:creationId xmlns:a16="http://schemas.microsoft.com/office/drawing/2014/main" id="{FC5FD74E-1C54-7D48-83B4-FE2DB913D237}"/>
              </a:ext>
            </a:extLst>
          </p:cNvPr>
          <p:cNvSpPr txBox="1"/>
          <p:nvPr/>
        </p:nvSpPr>
        <p:spPr>
          <a:xfrm>
            <a:off x="5901247" y="3270043"/>
            <a:ext cx="5113779" cy="1036309"/>
          </a:xfrm>
          <a:prstGeom prst="rect">
            <a:avLst/>
          </a:prstGeom>
          <a:noFill/>
        </p:spPr>
        <p:txBody>
          <a:bodyPr wrap="square" rtlCol="0">
            <a:spAutoFit/>
          </a:bodyPr>
          <a:lstStyle/>
          <a:p>
            <a:pPr marL="380990" indent="-380990">
              <a:buFont typeface="Arial" panose="020B0604020202020204" pitchFamily="34" charset="0"/>
              <a:buChar char="•"/>
            </a:pPr>
            <a:endParaRPr lang="en-GB" sz="1867" dirty="0">
              <a:latin typeface="Avenir" panose="02000503020000020003" pitchFamily="2" charset="0"/>
            </a:endParaRPr>
          </a:p>
          <a:p>
            <a:r>
              <a:rPr lang="en-GB" sz="2400" dirty="0">
                <a:latin typeface="Avenir" panose="02000503020000020003" pitchFamily="2" charset="0"/>
              </a:rPr>
              <a:t>ACCESS TO HIGHER EDUCATION </a:t>
            </a:r>
            <a:endParaRPr lang="en-GB" sz="1867" dirty="0">
              <a:latin typeface="Avenir" panose="02000503020000020003" pitchFamily="2" charset="0"/>
            </a:endParaRPr>
          </a:p>
          <a:p>
            <a:pPr marL="380990" indent="-380990">
              <a:buFont typeface="Arial" panose="020B0604020202020204" pitchFamily="34" charset="0"/>
              <a:buChar char="•"/>
            </a:pPr>
            <a:endParaRPr lang="en-GB" sz="1867" i="1" dirty="0">
              <a:latin typeface="Avenir" panose="02000503020000020003" pitchFamily="2" charset="0"/>
            </a:endParaRPr>
          </a:p>
        </p:txBody>
      </p:sp>
      <p:sp>
        <p:nvSpPr>
          <p:cNvPr id="6" name="CasellaDiTesto 5">
            <a:extLst>
              <a:ext uri="{FF2B5EF4-FFF2-40B4-BE49-F238E27FC236}">
                <a16:creationId xmlns:a16="http://schemas.microsoft.com/office/drawing/2014/main" id="{16146DA8-6DD2-FB4C-B3E4-35F5461464C2}"/>
              </a:ext>
            </a:extLst>
          </p:cNvPr>
          <p:cNvSpPr txBox="1"/>
          <p:nvPr/>
        </p:nvSpPr>
        <p:spPr>
          <a:xfrm>
            <a:off x="5629177" y="1934811"/>
            <a:ext cx="6235232" cy="1117935"/>
          </a:xfrm>
          <a:prstGeom prst="rect">
            <a:avLst/>
          </a:prstGeom>
          <a:noFill/>
        </p:spPr>
        <p:txBody>
          <a:bodyPr wrap="square" rtlCol="0">
            <a:spAutoFit/>
          </a:bodyPr>
          <a:lstStyle/>
          <a:p>
            <a:pPr algn="just"/>
            <a:r>
              <a:rPr lang="en-GB" sz="1333" dirty="0">
                <a:latin typeface="Avenir Book" panose="02000503020000020003" pitchFamily="2" charset="0"/>
              </a:rPr>
              <a:t>We will ensure automatic recognition of academic qualifications and periods of study within the EHEA so that students, staff and graduates are able to move freely to study, teach and do research. </a:t>
            </a:r>
          </a:p>
          <a:p>
            <a:pPr algn="r"/>
            <a:r>
              <a:rPr lang="en-GB" sz="1333" i="1" dirty="0">
                <a:latin typeface="Avenir Book" panose="02000503020000020003" pitchFamily="2" charset="0"/>
              </a:rPr>
              <a:t>Rome Communiqué, November 19</a:t>
            </a:r>
            <a:r>
              <a:rPr lang="en-GB" sz="1333" i="1" baseline="30000" dirty="0">
                <a:latin typeface="Avenir Book" panose="02000503020000020003" pitchFamily="2" charset="0"/>
              </a:rPr>
              <a:t>th</a:t>
            </a:r>
            <a:r>
              <a:rPr lang="en-GB" sz="1333" i="1" dirty="0">
                <a:latin typeface="Avenir Book" panose="02000503020000020003" pitchFamily="2" charset="0"/>
              </a:rPr>
              <a:t> 2020</a:t>
            </a:r>
          </a:p>
          <a:p>
            <a:endParaRPr lang="it-IT" sz="1333" dirty="0">
              <a:latin typeface="Avenir Book" panose="02000503020000020003" pitchFamily="2" charset="0"/>
            </a:endParaRPr>
          </a:p>
        </p:txBody>
      </p:sp>
      <p:sp>
        <p:nvSpPr>
          <p:cNvPr id="32" name="CasellaDiTesto 31">
            <a:extLst>
              <a:ext uri="{FF2B5EF4-FFF2-40B4-BE49-F238E27FC236}">
                <a16:creationId xmlns:a16="http://schemas.microsoft.com/office/drawing/2014/main" id="{AD2DA51B-CF44-8549-ABE4-E22E6CCC39BA}"/>
              </a:ext>
            </a:extLst>
          </p:cNvPr>
          <p:cNvSpPr txBox="1"/>
          <p:nvPr/>
        </p:nvSpPr>
        <p:spPr>
          <a:xfrm>
            <a:off x="5675949" y="4262854"/>
            <a:ext cx="6235329" cy="1999971"/>
          </a:xfrm>
          <a:prstGeom prst="rect">
            <a:avLst/>
          </a:prstGeom>
          <a:noFill/>
        </p:spPr>
        <p:txBody>
          <a:bodyPr wrap="square" rtlCol="0">
            <a:spAutoFit/>
          </a:bodyPr>
          <a:lstStyle/>
          <a:p>
            <a:r>
              <a:rPr lang="en-GB" sz="1333" dirty="0">
                <a:latin typeface="Avenir Book" panose="02000503020000020003" pitchFamily="2" charset="0"/>
              </a:rPr>
              <a:t>The Council of the European Union ... hereby welcomes the Commission’s Intention to: 14. </a:t>
            </a:r>
            <a:r>
              <a:rPr lang="it-IT" sz="1333" dirty="0" err="1">
                <a:latin typeface="Avenir Book" panose="02000503020000020003" pitchFamily="2" charset="0"/>
              </a:rPr>
              <a:t>Establish</a:t>
            </a:r>
            <a:r>
              <a:rPr lang="it-IT" sz="1333" dirty="0">
                <a:latin typeface="Avenir Book" panose="02000503020000020003" pitchFamily="2" charset="0"/>
              </a:rPr>
              <a:t>   a   </a:t>
            </a:r>
            <a:r>
              <a:rPr lang="it-IT" sz="1333" dirty="0" err="1">
                <a:latin typeface="Avenir Book" panose="02000503020000020003" pitchFamily="2" charset="0"/>
              </a:rPr>
              <a:t>user-friendly</a:t>
            </a:r>
            <a:r>
              <a:rPr lang="it-IT" sz="1333" dirty="0">
                <a:latin typeface="Avenir Book" panose="02000503020000020003" pitchFamily="2" charset="0"/>
              </a:rPr>
              <a:t>   EU   online   information   service   of   </a:t>
            </a:r>
            <a:r>
              <a:rPr lang="it-IT" sz="1333" dirty="0" err="1">
                <a:latin typeface="Avenir Book" panose="02000503020000020003" pitchFamily="2" charset="0"/>
              </a:rPr>
              <a:t>upper</a:t>
            </a:r>
            <a:r>
              <a:rPr lang="it-IT" sz="1333" dirty="0">
                <a:latin typeface="Avenir Book" panose="02000503020000020003" pitchFamily="2" charset="0"/>
              </a:rPr>
              <a:t> </a:t>
            </a:r>
            <a:r>
              <a:rPr lang="it-IT" sz="1333" dirty="0" err="1">
                <a:latin typeface="Avenir Book" panose="02000503020000020003" pitchFamily="2" charset="0"/>
              </a:rPr>
              <a:t>secondary</a:t>
            </a:r>
            <a:r>
              <a:rPr lang="it-IT" sz="1333" dirty="0">
                <a:latin typeface="Avenir Book" panose="02000503020000020003" pitchFamily="2" charset="0"/>
              </a:rPr>
              <a:t> </a:t>
            </a:r>
            <a:r>
              <a:rPr lang="it-IT" sz="1333" dirty="0" err="1">
                <a:latin typeface="Avenir Book" panose="02000503020000020003" pitchFamily="2" charset="0"/>
              </a:rPr>
              <a:t>qualifications</a:t>
            </a:r>
            <a:r>
              <a:rPr lang="it-IT" sz="1333" dirty="0">
                <a:latin typeface="Avenir Book" panose="02000503020000020003" pitchFamily="2" charset="0"/>
              </a:rPr>
              <a:t> </a:t>
            </a:r>
            <a:r>
              <a:rPr lang="it-IT" sz="1333" dirty="0" err="1">
                <a:latin typeface="Avenir Book" panose="02000503020000020003" pitchFamily="2" charset="0"/>
              </a:rPr>
              <a:t>giving</a:t>
            </a:r>
            <a:r>
              <a:rPr lang="it-IT" sz="1333" dirty="0">
                <a:latin typeface="Avenir Book" panose="02000503020000020003" pitchFamily="2" charset="0"/>
              </a:rPr>
              <a:t> </a:t>
            </a:r>
            <a:r>
              <a:rPr lang="it-IT" sz="1333" dirty="0" err="1">
                <a:latin typeface="Avenir Book" panose="02000503020000020003" pitchFamily="2" charset="0"/>
              </a:rPr>
              <a:t>access</a:t>
            </a:r>
            <a:r>
              <a:rPr lang="it-IT" sz="1333" dirty="0">
                <a:latin typeface="Avenir Book" panose="02000503020000020003" pitchFamily="2" charset="0"/>
              </a:rPr>
              <a:t> to </a:t>
            </a:r>
            <a:r>
              <a:rPr lang="it-IT" sz="1333" dirty="0" err="1">
                <a:latin typeface="Avenir Book" panose="02000503020000020003" pitchFamily="2" charset="0"/>
              </a:rPr>
              <a:t>higher</a:t>
            </a:r>
            <a:r>
              <a:rPr lang="it-IT" sz="1333" dirty="0">
                <a:latin typeface="Avenir Book" panose="02000503020000020003" pitchFamily="2" charset="0"/>
              </a:rPr>
              <a:t> </a:t>
            </a:r>
            <a:r>
              <a:rPr lang="it-IT" sz="1333" dirty="0" err="1">
                <a:latin typeface="Avenir Book" panose="02000503020000020003" pitchFamily="2" charset="0"/>
              </a:rPr>
              <a:t>education</a:t>
            </a:r>
            <a:r>
              <a:rPr lang="it-IT" sz="1333" dirty="0">
                <a:latin typeface="Avenir Book" panose="02000503020000020003" pitchFamily="2" charset="0"/>
              </a:rPr>
              <a:t> in </a:t>
            </a:r>
            <a:r>
              <a:rPr lang="it-IT" sz="1333" dirty="0" err="1">
                <a:latin typeface="Avenir Book" panose="02000503020000020003" pitchFamily="2" charset="0"/>
              </a:rPr>
              <a:t>each</a:t>
            </a:r>
            <a:r>
              <a:rPr lang="it-IT" sz="1333" dirty="0">
                <a:latin typeface="Avenir Book" panose="02000503020000020003" pitchFamily="2" charset="0"/>
              </a:rPr>
              <a:t> </a:t>
            </a:r>
            <a:r>
              <a:rPr lang="it-IT" sz="1333" dirty="0" err="1">
                <a:latin typeface="Avenir Book" panose="02000503020000020003" pitchFamily="2" charset="0"/>
              </a:rPr>
              <a:t>Member</a:t>
            </a:r>
            <a:r>
              <a:rPr lang="it-IT" sz="1333" dirty="0">
                <a:latin typeface="Avenir Book" panose="02000503020000020003" pitchFamily="2" charset="0"/>
              </a:rPr>
              <a:t> State.</a:t>
            </a:r>
          </a:p>
          <a:p>
            <a:pPr algn="r"/>
            <a:endParaRPr lang="en-GB" sz="1333" i="1" dirty="0">
              <a:latin typeface="Avenir Book" panose="02000503020000020003" pitchFamily="2" charset="0"/>
            </a:endParaRPr>
          </a:p>
          <a:p>
            <a:pPr algn="r">
              <a:lnSpc>
                <a:spcPct val="110000"/>
              </a:lnSpc>
            </a:pPr>
            <a:r>
              <a:rPr lang="it-IT" sz="1333" i="1" dirty="0" err="1">
                <a:latin typeface="Avenir Book" panose="02000503020000020003" pitchFamily="2" charset="0"/>
              </a:rPr>
              <a:t>Proposal</a:t>
            </a:r>
            <a:r>
              <a:rPr lang="it-IT" sz="1333" i="1" dirty="0">
                <a:latin typeface="Avenir Book" panose="02000503020000020003" pitchFamily="2" charset="0"/>
              </a:rPr>
              <a:t> for a </a:t>
            </a:r>
            <a:r>
              <a:rPr lang="it-IT" sz="1333" i="1" dirty="0" err="1">
                <a:latin typeface="Avenir Book" panose="02000503020000020003" pitchFamily="2" charset="0"/>
              </a:rPr>
              <a:t>Council</a:t>
            </a:r>
            <a:r>
              <a:rPr lang="it-IT" sz="1333" i="1" dirty="0">
                <a:latin typeface="Avenir Book" panose="02000503020000020003" pitchFamily="2" charset="0"/>
              </a:rPr>
              <a:t> </a:t>
            </a:r>
            <a:r>
              <a:rPr lang="it-IT" sz="1333" i="1" dirty="0" err="1">
                <a:latin typeface="Avenir Book" panose="02000503020000020003" pitchFamily="2" charset="0"/>
              </a:rPr>
              <a:t>Recommendations</a:t>
            </a:r>
            <a:r>
              <a:rPr lang="it-IT" sz="1333" i="1" dirty="0">
                <a:latin typeface="Avenir Book" panose="02000503020000020003" pitchFamily="2" charset="0"/>
              </a:rPr>
              <a:t> on </a:t>
            </a:r>
            <a:r>
              <a:rPr lang="it-IT" sz="1333" i="1" dirty="0" err="1">
                <a:latin typeface="Avenir Book" panose="02000503020000020003" pitchFamily="2" charset="0"/>
              </a:rPr>
              <a:t>promoting</a:t>
            </a:r>
            <a:r>
              <a:rPr lang="it-IT" sz="1333" i="1" dirty="0">
                <a:latin typeface="Avenir Book" panose="02000503020000020003" pitchFamily="2" charset="0"/>
              </a:rPr>
              <a:t> </a:t>
            </a:r>
            <a:r>
              <a:rPr lang="it-IT" sz="1333" i="1" dirty="0" err="1">
                <a:latin typeface="Avenir Book" panose="02000503020000020003" pitchFamily="2" charset="0"/>
              </a:rPr>
              <a:t>automatic</a:t>
            </a:r>
            <a:r>
              <a:rPr lang="it-IT" sz="1333" i="1" dirty="0">
                <a:latin typeface="Avenir Book" panose="02000503020000020003" pitchFamily="2" charset="0"/>
              </a:rPr>
              <a:t> </a:t>
            </a:r>
            <a:r>
              <a:rPr lang="it-IT" sz="1333" i="1" dirty="0" err="1">
                <a:latin typeface="Avenir Book" panose="02000503020000020003" pitchFamily="2" charset="0"/>
              </a:rPr>
              <a:t>mutual</a:t>
            </a:r>
            <a:r>
              <a:rPr lang="it-IT" sz="1333" i="1" dirty="0">
                <a:latin typeface="Avenir Book" panose="02000503020000020003" pitchFamily="2" charset="0"/>
              </a:rPr>
              <a:t> </a:t>
            </a:r>
            <a:r>
              <a:rPr lang="it-IT" sz="1333" i="1" dirty="0" err="1">
                <a:latin typeface="Avenir Book" panose="02000503020000020003" pitchFamily="2" charset="0"/>
              </a:rPr>
              <a:t>recognition</a:t>
            </a:r>
            <a:r>
              <a:rPr lang="it-IT" sz="1333" i="1" dirty="0">
                <a:latin typeface="Avenir Book" panose="02000503020000020003" pitchFamily="2" charset="0"/>
              </a:rPr>
              <a:t> of </a:t>
            </a:r>
            <a:r>
              <a:rPr lang="it-IT" sz="1333" i="1" dirty="0" err="1">
                <a:latin typeface="Avenir Book" panose="02000503020000020003" pitchFamily="2" charset="0"/>
              </a:rPr>
              <a:t>higher</a:t>
            </a:r>
            <a:r>
              <a:rPr lang="it-IT" sz="1333" i="1" dirty="0">
                <a:latin typeface="Avenir Book" panose="02000503020000020003" pitchFamily="2" charset="0"/>
              </a:rPr>
              <a:t> </a:t>
            </a:r>
            <a:r>
              <a:rPr lang="it-IT" sz="1333" i="1" dirty="0" err="1">
                <a:latin typeface="Avenir Book" panose="02000503020000020003" pitchFamily="2" charset="0"/>
              </a:rPr>
              <a:t>education</a:t>
            </a:r>
            <a:r>
              <a:rPr lang="it-IT" sz="1333" i="1" dirty="0">
                <a:latin typeface="Avenir Book" panose="02000503020000020003" pitchFamily="2" charset="0"/>
              </a:rPr>
              <a:t> and </a:t>
            </a:r>
            <a:r>
              <a:rPr lang="it-IT" sz="1333" i="1" dirty="0" err="1">
                <a:latin typeface="Avenir Book" panose="02000503020000020003" pitchFamily="2" charset="0"/>
              </a:rPr>
              <a:t>upper</a:t>
            </a:r>
            <a:r>
              <a:rPr lang="it-IT" sz="1333" i="1" dirty="0">
                <a:latin typeface="Avenir Book" panose="02000503020000020003" pitchFamily="2" charset="0"/>
              </a:rPr>
              <a:t> </a:t>
            </a:r>
            <a:r>
              <a:rPr lang="it-IT" sz="1333" i="1" dirty="0" err="1">
                <a:latin typeface="Avenir Book" panose="02000503020000020003" pitchFamily="2" charset="0"/>
              </a:rPr>
              <a:t>secondary</a:t>
            </a:r>
            <a:r>
              <a:rPr lang="it-IT" sz="1333" i="1" dirty="0">
                <a:latin typeface="Avenir Book" panose="02000503020000020003" pitchFamily="2" charset="0"/>
              </a:rPr>
              <a:t> </a:t>
            </a:r>
            <a:r>
              <a:rPr lang="it-IT" sz="1333" i="1" dirty="0" err="1">
                <a:latin typeface="Avenir Book" panose="02000503020000020003" pitchFamily="2" charset="0"/>
              </a:rPr>
              <a:t>education</a:t>
            </a:r>
            <a:r>
              <a:rPr lang="it-IT" sz="1333" i="1" dirty="0">
                <a:latin typeface="Avenir Book" panose="02000503020000020003" pitchFamily="2" charset="0"/>
              </a:rPr>
              <a:t> </a:t>
            </a:r>
            <a:r>
              <a:rPr lang="it-IT" sz="1333" i="1" dirty="0" err="1">
                <a:latin typeface="Avenir Book" panose="02000503020000020003" pitchFamily="2" charset="0"/>
              </a:rPr>
              <a:t>diplomas</a:t>
            </a:r>
            <a:r>
              <a:rPr lang="it-IT" sz="1333" i="1" dirty="0">
                <a:latin typeface="Avenir Book" panose="02000503020000020003" pitchFamily="2" charset="0"/>
              </a:rPr>
              <a:t> and the </a:t>
            </a:r>
            <a:r>
              <a:rPr lang="it-IT" sz="1333" i="1" dirty="0" err="1">
                <a:latin typeface="Avenir Book" panose="02000503020000020003" pitchFamily="2" charset="0"/>
              </a:rPr>
              <a:t>outcomes</a:t>
            </a:r>
            <a:r>
              <a:rPr lang="it-IT" sz="1333" i="1" dirty="0">
                <a:latin typeface="Avenir Book" panose="02000503020000020003" pitchFamily="2" charset="0"/>
              </a:rPr>
              <a:t> of </a:t>
            </a:r>
            <a:r>
              <a:rPr lang="it-IT" sz="1333" i="1" dirty="0" err="1">
                <a:latin typeface="Avenir Book" panose="02000503020000020003" pitchFamily="2" charset="0"/>
              </a:rPr>
              <a:t>learning</a:t>
            </a:r>
            <a:r>
              <a:rPr lang="it-IT" sz="1333" i="1" dirty="0">
                <a:latin typeface="Avenir Book" panose="02000503020000020003" pitchFamily="2" charset="0"/>
              </a:rPr>
              <a:t> </a:t>
            </a:r>
            <a:r>
              <a:rPr lang="it-IT" sz="1333" i="1" dirty="0" err="1">
                <a:latin typeface="Avenir Book" panose="02000503020000020003" pitchFamily="2" charset="0"/>
              </a:rPr>
              <a:t>periods</a:t>
            </a:r>
            <a:r>
              <a:rPr lang="it-IT" sz="1333" i="1" dirty="0">
                <a:latin typeface="Avenir Book" panose="02000503020000020003" pitchFamily="2" charset="0"/>
              </a:rPr>
              <a:t> </a:t>
            </a:r>
            <a:r>
              <a:rPr lang="it-IT" sz="1333" i="1" dirty="0" err="1">
                <a:latin typeface="Avenir Book" panose="02000503020000020003" pitchFamily="2" charset="0"/>
              </a:rPr>
              <a:t>abroad</a:t>
            </a:r>
            <a:r>
              <a:rPr lang="it-IT" sz="1333" i="1" dirty="0">
                <a:latin typeface="Avenir Book" panose="02000503020000020003" pitchFamily="2" charset="0"/>
              </a:rPr>
              <a:t>, </a:t>
            </a:r>
            <a:r>
              <a:rPr lang="en-GB" sz="1333" i="1" dirty="0">
                <a:latin typeface="Avenir Book" panose="02000503020000020003" pitchFamily="2" charset="0"/>
              </a:rPr>
              <a:t>May 22</a:t>
            </a:r>
            <a:r>
              <a:rPr lang="en-GB" sz="1333" i="1" baseline="30000" dirty="0">
                <a:latin typeface="Avenir Book" panose="02000503020000020003" pitchFamily="2" charset="0"/>
              </a:rPr>
              <a:t>nd</a:t>
            </a:r>
            <a:r>
              <a:rPr lang="en-GB" sz="1333" i="1" dirty="0">
                <a:latin typeface="Avenir Book" panose="02000503020000020003" pitchFamily="2" charset="0"/>
              </a:rPr>
              <a:t> 2018</a:t>
            </a:r>
            <a:endParaRPr lang="it-IT" sz="1333" i="1" dirty="0">
              <a:latin typeface="Avenir Book" panose="02000503020000020003" pitchFamily="2" charset="0"/>
            </a:endParaRPr>
          </a:p>
          <a:p>
            <a:endParaRPr lang="it-IT" sz="1333" dirty="0">
              <a:latin typeface="Avenir Book" panose="02000503020000020003" pitchFamily="2" charset="0"/>
            </a:endParaRPr>
          </a:p>
        </p:txBody>
      </p:sp>
    </p:spTree>
    <p:extLst>
      <p:ext uri="{BB962C8B-B14F-4D97-AF65-F5344CB8AC3E}">
        <p14:creationId xmlns:p14="http://schemas.microsoft.com/office/powerpoint/2010/main" val="60196120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4">
            <a:extLst>
              <a:ext uri="{FF2B5EF4-FFF2-40B4-BE49-F238E27FC236}">
                <a16:creationId xmlns:a16="http://schemas.microsoft.com/office/drawing/2014/main" id="{CB21AEF2-E6F2-914E-8406-9B51118E0F78}"/>
              </a:ext>
            </a:extLst>
          </p:cNvPr>
          <p:cNvGrpSpPr>
            <a:grpSpLocks/>
          </p:cNvGrpSpPr>
          <p:nvPr/>
        </p:nvGrpSpPr>
        <p:grpSpPr bwMode="auto">
          <a:xfrm>
            <a:off x="-5021585" y="3441473"/>
            <a:ext cx="9128704" cy="1266651"/>
            <a:chOff x="0" y="0"/>
            <a:chExt cx="10551" cy="1464"/>
          </a:xfrm>
          <a:solidFill>
            <a:srgbClr val="EB1126"/>
          </a:solidFill>
        </p:grpSpPr>
        <p:sp>
          <p:nvSpPr>
            <p:cNvPr id="39" name="Freeform 2">
              <a:extLst>
                <a:ext uri="{FF2B5EF4-FFF2-40B4-BE49-F238E27FC236}">
                  <a16:creationId xmlns:a16="http://schemas.microsoft.com/office/drawing/2014/main" id="{6920DC2B-6329-F24E-832C-651351755B1C}"/>
                </a:ext>
              </a:extLst>
            </p:cNvPr>
            <p:cNvSpPr>
              <a:spLocks/>
            </p:cNvSpPr>
            <p:nvPr/>
          </p:nvSpPr>
          <p:spPr bwMode="auto">
            <a:xfrm>
              <a:off x="0" y="17"/>
              <a:ext cx="9805" cy="1447"/>
            </a:xfrm>
            <a:custGeom>
              <a:avLst/>
              <a:gdLst>
                <a:gd name="T0" fmla="*/ 0 w 21600"/>
                <a:gd name="T1" fmla="*/ 0 h 21600"/>
                <a:gd name="T2" fmla="*/ 86 w 21600"/>
                <a:gd name="T3" fmla="*/ 0 h 21600"/>
                <a:gd name="T4" fmla="*/ 77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9" y="21600"/>
                  </a:moveTo>
                  <a:lnTo>
                    <a:pt x="21600" y="21600"/>
                  </a:lnTo>
                  <a:lnTo>
                    <a:pt x="19332" y="0"/>
                  </a:lnTo>
                  <a:lnTo>
                    <a:pt x="0" y="0"/>
                  </a:lnTo>
                  <a:lnTo>
                    <a:pt x="29" y="21600"/>
                  </a:lnTo>
                  <a:close/>
                  <a:moveTo>
                    <a:pt x="29" y="21600"/>
                  </a:moveTo>
                </a:path>
              </a:pathLst>
            </a:custGeom>
            <a:solidFill>
              <a:srgbClr val="94282B"/>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charset="0"/>
                <a:ea typeface="ヒラギノ角ゴ ProN W3" charset="0"/>
                <a:cs typeface="+mn-cs"/>
                <a:sym typeface="Gill Sans" charset="0"/>
              </a:endParaRPr>
            </a:p>
          </p:txBody>
        </p:sp>
        <p:sp>
          <p:nvSpPr>
            <p:cNvPr id="40" name="Freeform 3">
              <a:extLst>
                <a:ext uri="{FF2B5EF4-FFF2-40B4-BE49-F238E27FC236}">
                  <a16:creationId xmlns:a16="http://schemas.microsoft.com/office/drawing/2014/main" id="{8A00E6C9-0D4D-294B-A78E-9297FD0EFE11}"/>
                </a:ext>
              </a:extLst>
            </p:cNvPr>
            <p:cNvSpPr>
              <a:spLocks/>
            </p:cNvSpPr>
            <p:nvPr/>
          </p:nvSpPr>
          <p:spPr bwMode="auto">
            <a:xfrm>
              <a:off x="9051" y="0"/>
              <a:ext cx="1500" cy="144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4688" y="21600"/>
                  </a:moveTo>
                  <a:lnTo>
                    <a:pt x="21600" y="21600"/>
                  </a:lnTo>
                  <a:lnTo>
                    <a:pt x="6777" y="0"/>
                  </a:lnTo>
                  <a:lnTo>
                    <a:pt x="0" y="0"/>
                  </a:lnTo>
                  <a:lnTo>
                    <a:pt x="14688" y="21600"/>
                  </a:lnTo>
                  <a:close/>
                  <a:moveTo>
                    <a:pt x="14688" y="21600"/>
                  </a:moveTo>
                </a:path>
              </a:pathLst>
            </a:custGeom>
            <a:solidFill>
              <a:schemeClr val="bg1">
                <a:lumMod val="65000"/>
              </a:schemeClr>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charset="0"/>
                <a:ea typeface="ヒラギノ角ゴ ProN W3" charset="0"/>
                <a:cs typeface="+mn-cs"/>
                <a:sym typeface="Gill Sans" charset="0"/>
              </a:endParaRPr>
            </a:p>
          </p:txBody>
        </p:sp>
      </p:grpSp>
      <p:sp>
        <p:nvSpPr>
          <p:cNvPr id="41" name="Freeform 6">
            <a:extLst>
              <a:ext uri="{FF2B5EF4-FFF2-40B4-BE49-F238E27FC236}">
                <a16:creationId xmlns:a16="http://schemas.microsoft.com/office/drawing/2014/main" id="{EA9BF4FE-6446-B441-95B0-4B49DD4CCCB0}"/>
              </a:ext>
            </a:extLst>
          </p:cNvPr>
          <p:cNvSpPr>
            <a:spLocks/>
          </p:cNvSpPr>
          <p:nvPr/>
        </p:nvSpPr>
        <p:spPr bwMode="auto">
          <a:xfrm>
            <a:off x="2807564" y="4862344"/>
            <a:ext cx="2332573" cy="2249515"/>
          </a:xfrm>
          <a:custGeom>
            <a:avLst/>
            <a:gdLst>
              <a:gd name="T0" fmla="*/ 2147483647 w 21600"/>
              <a:gd name="T1" fmla="*/ 2147483647 h 21600"/>
              <a:gd name="T2" fmla="*/ 2147483647 w 21600"/>
              <a:gd name="T3" fmla="*/ 2147483647 h 21600"/>
              <a:gd name="T4" fmla="*/ 2147483647 w 21600"/>
              <a:gd name="T5" fmla="*/ 0 h 21600"/>
              <a:gd name="T6" fmla="*/ 0 w 21600"/>
              <a:gd name="T7" fmla="*/ 0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4688" y="21600"/>
                </a:moveTo>
                <a:lnTo>
                  <a:pt x="21600" y="21600"/>
                </a:lnTo>
                <a:lnTo>
                  <a:pt x="6777" y="0"/>
                </a:lnTo>
                <a:lnTo>
                  <a:pt x="0" y="0"/>
                </a:lnTo>
                <a:lnTo>
                  <a:pt x="14688" y="21600"/>
                </a:lnTo>
                <a:close/>
                <a:moveTo>
                  <a:pt x="14688" y="21600"/>
                </a:moveTo>
              </a:path>
            </a:pathLst>
          </a:custGeom>
          <a:solidFill>
            <a:srgbClr val="94282B"/>
          </a:solidFill>
          <a:ln>
            <a:noFill/>
          </a:ln>
        </p:spPr>
        <p:txBody>
          <a:bodyPr lIns="0" tIns="0" rIns="0" bIns="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a:ea typeface="+mn-ea"/>
              <a:cs typeface="+mn-cs"/>
            </a:endParaRPr>
          </a:p>
        </p:txBody>
      </p:sp>
      <p:sp>
        <p:nvSpPr>
          <p:cNvPr id="42" name="Freeform 7">
            <a:extLst>
              <a:ext uri="{FF2B5EF4-FFF2-40B4-BE49-F238E27FC236}">
                <a16:creationId xmlns:a16="http://schemas.microsoft.com/office/drawing/2014/main" id="{2D244707-A3D0-7B4D-B8CB-E20F226ED6C2}"/>
              </a:ext>
            </a:extLst>
          </p:cNvPr>
          <p:cNvSpPr>
            <a:spLocks/>
          </p:cNvSpPr>
          <p:nvPr/>
        </p:nvSpPr>
        <p:spPr bwMode="auto">
          <a:xfrm>
            <a:off x="441218" y="2402156"/>
            <a:ext cx="934415" cy="899805"/>
          </a:xfrm>
          <a:custGeom>
            <a:avLst/>
            <a:gdLst>
              <a:gd name="T0" fmla="*/ 2147483647 w 21600"/>
              <a:gd name="T1" fmla="*/ 2147483647 h 21600"/>
              <a:gd name="T2" fmla="*/ 2147483647 w 21600"/>
              <a:gd name="T3" fmla="*/ 2147483647 h 21600"/>
              <a:gd name="T4" fmla="*/ 2147483647 w 21600"/>
              <a:gd name="T5" fmla="*/ 0 h 21600"/>
              <a:gd name="T6" fmla="*/ 0 w 21600"/>
              <a:gd name="T7" fmla="*/ 0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4688" y="21600"/>
                </a:moveTo>
                <a:lnTo>
                  <a:pt x="21600" y="21600"/>
                </a:lnTo>
                <a:lnTo>
                  <a:pt x="6777" y="0"/>
                </a:lnTo>
                <a:lnTo>
                  <a:pt x="0" y="0"/>
                </a:lnTo>
                <a:lnTo>
                  <a:pt x="14688" y="21600"/>
                </a:lnTo>
                <a:close/>
                <a:moveTo>
                  <a:pt x="14688" y="21600"/>
                </a:moveTo>
              </a:path>
            </a:pathLst>
          </a:custGeom>
          <a:solidFill>
            <a:srgbClr val="94282B"/>
          </a:solidFill>
          <a:ln>
            <a:noFill/>
          </a:ln>
        </p:spPr>
        <p:txBody>
          <a:bodyPr lIns="0" tIns="0" rIns="0" bIns="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1" name="Connettore 1 10">
            <a:extLst>
              <a:ext uri="{FF2B5EF4-FFF2-40B4-BE49-F238E27FC236}">
                <a16:creationId xmlns:a16="http://schemas.microsoft.com/office/drawing/2014/main" id="{A3CC80F1-C710-8043-AA70-C1B667855BDE}"/>
              </a:ext>
            </a:extLst>
          </p:cNvPr>
          <p:cNvCxnSpPr/>
          <p:nvPr/>
        </p:nvCxnSpPr>
        <p:spPr>
          <a:xfrm>
            <a:off x="5381736" y="867420"/>
            <a:ext cx="0" cy="506096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5" name="Immagine 44">
            <a:extLst>
              <a:ext uri="{FF2B5EF4-FFF2-40B4-BE49-F238E27FC236}">
                <a16:creationId xmlns:a16="http://schemas.microsoft.com/office/drawing/2014/main" id="{932A4149-818B-544C-9CFF-7B82C133A985}"/>
              </a:ext>
            </a:extLst>
          </p:cNvPr>
          <p:cNvPicPr>
            <a:picLocks noChangeAspect="1"/>
          </p:cNvPicPr>
          <p:nvPr/>
        </p:nvPicPr>
        <p:blipFill>
          <a:blip r:embed="rId2"/>
          <a:stretch>
            <a:fillRect/>
          </a:stretch>
        </p:blipFill>
        <p:spPr>
          <a:xfrm>
            <a:off x="511479" y="3734122"/>
            <a:ext cx="2061773" cy="665781"/>
          </a:xfrm>
          <a:prstGeom prst="rect">
            <a:avLst/>
          </a:prstGeom>
        </p:spPr>
      </p:pic>
      <p:sp>
        <p:nvSpPr>
          <p:cNvPr id="12" name="Segnaposto contenuto 3">
            <a:extLst>
              <a:ext uri="{FF2B5EF4-FFF2-40B4-BE49-F238E27FC236}">
                <a16:creationId xmlns:a16="http://schemas.microsoft.com/office/drawing/2014/main" id="{D31ACBE6-FAE1-EF4E-9DDF-B0ED1298A956}"/>
              </a:ext>
            </a:extLst>
          </p:cNvPr>
          <p:cNvSpPr txBox="1">
            <a:spLocks/>
          </p:cNvSpPr>
          <p:nvPr/>
        </p:nvSpPr>
        <p:spPr>
          <a:xfrm>
            <a:off x="5467469" y="1521576"/>
            <a:ext cx="6108935" cy="1990367"/>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buNone/>
            </a:pPr>
            <a:r>
              <a:rPr lang="en-GB" sz="1800" b="1" dirty="0">
                <a:latin typeface="Avenir Book" panose="02000503020000020003" pitchFamily="2" charset="0"/>
              </a:rPr>
              <a:t>2018-2020 Q-ENTRY</a:t>
            </a:r>
            <a:r>
              <a:rPr lang="en-GB" sz="1800" dirty="0">
                <a:latin typeface="Avenir Book" panose="02000503020000020003" pitchFamily="2" charset="0"/>
              </a:rPr>
              <a:t>: International Database on Higher Education Entry Qualifications </a:t>
            </a:r>
          </a:p>
          <a:p>
            <a:pPr marL="0" indent="0" algn="just">
              <a:lnSpc>
                <a:spcPct val="100000"/>
              </a:lnSpc>
              <a:buNone/>
            </a:pPr>
            <a:r>
              <a:rPr lang="it-IT" sz="1800" b="1" dirty="0">
                <a:latin typeface="Avenir Heavy" panose="02000503020000020003" pitchFamily="2" charset="0"/>
              </a:rPr>
              <a:t>5 </a:t>
            </a:r>
            <a:r>
              <a:rPr lang="it-IT" sz="1800" b="1" dirty="0" err="1">
                <a:latin typeface="Avenir Heavy" panose="02000503020000020003" pitchFamily="2" charset="0"/>
              </a:rPr>
              <a:t>NARICs</a:t>
            </a:r>
            <a:r>
              <a:rPr lang="it-IT" sz="1800" dirty="0">
                <a:latin typeface="Avenir Book" panose="02000503020000020003" pitchFamily="2" charset="0"/>
              </a:rPr>
              <a:t> - </a:t>
            </a:r>
            <a:r>
              <a:rPr lang="en-GB" sz="1800" dirty="0">
                <a:latin typeface="Avenir Book" panose="02000503020000020003" pitchFamily="2" charset="0"/>
              </a:rPr>
              <a:t>Italy, France, Ireland, Latvia, Norway </a:t>
            </a:r>
          </a:p>
          <a:p>
            <a:pPr marL="0" indent="0" algn="just">
              <a:lnSpc>
                <a:spcPct val="100000"/>
              </a:lnSpc>
              <a:buNone/>
            </a:pPr>
            <a:endParaRPr lang="it-IT" sz="1800" b="1" dirty="0">
              <a:latin typeface="Avenir Book" panose="02000503020000020003" pitchFamily="2" charset="0"/>
            </a:endParaRPr>
          </a:p>
          <a:p>
            <a:pPr marL="0" indent="0" algn="just">
              <a:lnSpc>
                <a:spcPct val="100000"/>
              </a:lnSpc>
              <a:buNone/>
            </a:pPr>
            <a:r>
              <a:rPr lang="en-GB" sz="1800" b="1" dirty="0">
                <a:latin typeface="Avenir Book" panose="02000503020000020003" pitchFamily="2" charset="0"/>
              </a:rPr>
              <a:t>2020-2022 </a:t>
            </a:r>
            <a:r>
              <a:rPr lang="en-GB" sz="1800" b="1" dirty="0" err="1">
                <a:latin typeface="Avenir Book" panose="02000503020000020003" pitchFamily="2" charset="0"/>
              </a:rPr>
              <a:t>qENTRY</a:t>
            </a:r>
            <a:r>
              <a:rPr lang="en-GB" sz="1800" b="1" dirty="0">
                <a:latin typeface="Avenir Book" panose="02000503020000020003" pitchFamily="2" charset="0"/>
              </a:rPr>
              <a:t>+</a:t>
            </a:r>
            <a:r>
              <a:rPr lang="en-GB" sz="1800" dirty="0">
                <a:latin typeface="Avenir Book" panose="02000503020000020003" pitchFamily="2" charset="0"/>
              </a:rPr>
              <a:t>: International Database on Higher Education Entry Qualifications </a:t>
            </a:r>
          </a:p>
          <a:p>
            <a:pPr marL="0" indent="0" algn="just">
              <a:lnSpc>
                <a:spcPct val="100000"/>
              </a:lnSpc>
              <a:buNone/>
            </a:pPr>
            <a:r>
              <a:rPr lang="it-IT" sz="1800" b="1" dirty="0">
                <a:latin typeface="Avenir Heavy" panose="02000503020000020003" pitchFamily="2" charset="0"/>
              </a:rPr>
              <a:t>5 </a:t>
            </a:r>
            <a:r>
              <a:rPr lang="it-IT" sz="1800" b="1" dirty="0" err="1">
                <a:latin typeface="Avenir Heavy" panose="02000503020000020003" pitchFamily="2" charset="0"/>
              </a:rPr>
              <a:t>NARICs</a:t>
            </a:r>
            <a:r>
              <a:rPr lang="it-IT" sz="1800" dirty="0">
                <a:latin typeface="Avenir Book" panose="02000503020000020003" pitchFamily="2" charset="0"/>
              </a:rPr>
              <a:t> – </a:t>
            </a:r>
            <a:r>
              <a:rPr lang="en-GB" sz="1800" dirty="0">
                <a:latin typeface="Avenir Book" panose="02000503020000020003" pitchFamily="2" charset="0"/>
              </a:rPr>
              <a:t>Italy, Belgium Flemish Community, Bulgaria, The Netherlands, Poland</a:t>
            </a:r>
          </a:p>
          <a:p>
            <a:pPr marL="0" indent="0" algn="just">
              <a:lnSpc>
                <a:spcPct val="100000"/>
              </a:lnSpc>
              <a:buNone/>
            </a:pPr>
            <a:endParaRPr lang="en-GB" sz="1800" dirty="0">
              <a:latin typeface="Avenir Book" panose="02000503020000020003" pitchFamily="2" charset="0"/>
            </a:endParaRPr>
          </a:p>
          <a:p>
            <a:pPr marL="342900" lvl="1" indent="0" algn="just">
              <a:lnSpc>
                <a:spcPct val="100000"/>
              </a:lnSpc>
              <a:buNone/>
            </a:pPr>
            <a:endParaRPr lang="en-GB" dirty="0">
              <a:latin typeface="Avenir Book" panose="02000503020000020003" pitchFamily="2" charset="0"/>
            </a:endParaRPr>
          </a:p>
          <a:p>
            <a:pPr marL="0" indent="0" algn="just">
              <a:buNone/>
            </a:pPr>
            <a:endParaRPr lang="en-GB" sz="1800" dirty="0">
              <a:latin typeface="Avenir Book" panose="02000503020000020003" pitchFamily="2" charset="0"/>
            </a:endParaRPr>
          </a:p>
        </p:txBody>
      </p:sp>
      <p:sp>
        <p:nvSpPr>
          <p:cNvPr id="15" name="CasellaDiTesto 14">
            <a:extLst>
              <a:ext uri="{FF2B5EF4-FFF2-40B4-BE49-F238E27FC236}">
                <a16:creationId xmlns:a16="http://schemas.microsoft.com/office/drawing/2014/main" id="{95057B81-6825-5E46-8DE0-2219F7A1A53B}"/>
              </a:ext>
            </a:extLst>
          </p:cNvPr>
          <p:cNvSpPr txBox="1"/>
          <p:nvPr/>
        </p:nvSpPr>
        <p:spPr>
          <a:xfrm>
            <a:off x="441218" y="867420"/>
            <a:ext cx="4206982" cy="954107"/>
          </a:xfrm>
          <a:prstGeom prst="rect">
            <a:avLst/>
          </a:prstGeom>
          <a:noFill/>
        </p:spPr>
        <p:txBody>
          <a:bodyPr wrap="square" rtlCol="0">
            <a:spAutoFit/>
          </a:bodyPr>
          <a:lstStyle/>
          <a:p>
            <a:r>
              <a:rPr lang="it-IT" sz="2800" b="1" dirty="0">
                <a:solidFill>
                  <a:srgbClr val="94282A"/>
                </a:solidFill>
                <a:latin typeface="Avenir Book" panose="02000503020000020003" pitchFamily="2" charset="0"/>
              </a:rPr>
              <a:t>Q-ENTRY </a:t>
            </a:r>
            <a:r>
              <a:rPr lang="it-IT" sz="2800" b="1" dirty="0" err="1">
                <a:solidFill>
                  <a:srgbClr val="94282A"/>
                </a:solidFill>
                <a:latin typeface="Avenir Book" panose="02000503020000020003" pitchFamily="2" charset="0"/>
              </a:rPr>
              <a:t>project</a:t>
            </a:r>
            <a:endParaRPr lang="it-IT" sz="2800" b="1" dirty="0">
              <a:solidFill>
                <a:srgbClr val="94282A"/>
              </a:solidFill>
              <a:latin typeface="Avenir Book" panose="02000503020000020003" pitchFamily="2" charset="0"/>
            </a:endParaRPr>
          </a:p>
          <a:p>
            <a:r>
              <a:rPr lang="it-IT" sz="2800" b="1" dirty="0" err="1">
                <a:solidFill>
                  <a:srgbClr val="94282A"/>
                </a:solidFill>
                <a:latin typeface="Avenir Book" panose="02000503020000020003" pitchFamily="2" charset="0"/>
              </a:rPr>
              <a:t>qENTRY</a:t>
            </a:r>
            <a:r>
              <a:rPr lang="it-IT" sz="2800" b="1" dirty="0">
                <a:solidFill>
                  <a:srgbClr val="94282A"/>
                </a:solidFill>
                <a:latin typeface="Avenir Book" panose="02000503020000020003" pitchFamily="2" charset="0"/>
              </a:rPr>
              <a:t>+ </a:t>
            </a:r>
            <a:r>
              <a:rPr lang="it-IT" sz="2800" b="1" dirty="0" err="1">
                <a:solidFill>
                  <a:srgbClr val="94282A"/>
                </a:solidFill>
                <a:latin typeface="Avenir Book" panose="02000503020000020003" pitchFamily="2" charset="0"/>
              </a:rPr>
              <a:t>project</a:t>
            </a:r>
            <a:endParaRPr lang="it-IT" sz="2800" b="1" dirty="0">
              <a:solidFill>
                <a:srgbClr val="94282A"/>
              </a:solidFill>
              <a:latin typeface="Avenir Book" panose="02000503020000020003" pitchFamily="2" charset="0"/>
            </a:endParaRPr>
          </a:p>
        </p:txBody>
      </p:sp>
      <p:pic>
        <p:nvPicPr>
          <p:cNvPr id="13" name="Immagine 12">
            <a:extLst>
              <a:ext uri="{FF2B5EF4-FFF2-40B4-BE49-F238E27FC236}">
                <a16:creationId xmlns:a16="http://schemas.microsoft.com/office/drawing/2014/main" id="{0A4727C9-4E71-4046-99F5-79310FEF7E4E}"/>
              </a:ext>
            </a:extLst>
          </p:cNvPr>
          <p:cNvPicPr>
            <a:picLocks noChangeAspect="1"/>
          </p:cNvPicPr>
          <p:nvPr/>
        </p:nvPicPr>
        <p:blipFill>
          <a:blip r:embed="rId3"/>
          <a:stretch>
            <a:fillRect/>
          </a:stretch>
        </p:blipFill>
        <p:spPr>
          <a:xfrm>
            <a:off x="10045808" y="6251042"/>
            <a:ext cx="2146193" cy="612873"/>
          </a:xfrm>
          <a:prstGeom prst="rect">
            <a:avLst/>
          </a:prstGeom>
        </p:spPr>
      </p:pic>
    </p:spTree>
    <p:extLst>
      <p:ext uri="{BB962C8B-B14F-4D97-AF65-F5344CB8AC3E}">
        <p14:creationId xmlns:p14="http://schemas.microsoft.com/office/powerpoint/2010/main" val="49231135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1">
            <a:extLst>
              <a:ext uri="{FF2B5EF4-FFF2-40B4-BE49-F238E27FC236}">
                <a16:creationId xmlns:a16="http://schemas.microsoft.com/office/drawing/2014/main" id="{B10FD394-D9C1-8A4B-8F0E-06B9D30BC225}"/>
              </a:ext>
            </a:extLst>
          </p:cNvPr>
          <p:cNvSpPr>
            <a:spLocks/>
          </p:cNvSpPr>
          <p:nvPr/>
        </p:nvSpPr>
        <p:spPr bwMode="auto">
          <a:xfrm>
            <a:off x="0" y="11829"/>
            <a:ext cx="12192000" cy="6858000"/>
          </a:xfrm>
          <a:prstGeom prst="rect">
            <a:avLst/>
          </a:prstGeom>
          <a:solidFill>
            <a:schemeClr val="bg1">
              <a:alpha val="60000"/>
            </a:schemeClr>
          </a:solidFill>
          <a:ln w="25400">
            <a:noFill/>
            <a:miter lim="800000"/>
            <a:headEnd/>
            <a:tailEnd/>
          </a:ln>
        </p:spPr>
        <p:txBody>
          <a:bodyPr lIns="0" tIns="0" rIns="0" bIns="0"/>
          <a:lstStyle>
            <a:lvl1pPr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eaLnBrk="1" hangingPunct="1"/>
            <a:endParaRPr lang="en-GB" altLang="it-IT" sz="7600" dirty="0"/>
          </a:p>
        </p:txBody>
      </p:sp>
      <p:pic>
        <p:nvPicPr>
          <p:cNvPr id="15" name="Immagine 14">
            <a:extLst>
              <a:ext uri="{FF2B5EF4-FFF2-40B4-BE49-F238E27FC236}">
                <a16:creationId xmlns:a16="http://schemas.microsoft.com/office/drawing/2014/main" id="{A5662917-E82C-064C-839E-842812E5B955}"/>
              </a:ext>
            </a:extLst>
          </p:cNvPr>
          <p:cNvPicPr>
            <a:picLocks noChangeAspect="1"/>
          </p:cNvPicPr>
          <p:nvPr/>
        </p:nvPicPr>
        <p:blipFill>
          <a:blip r:embed="rId2"/>
          <a:stretch>
            <a:fillRect/>
          </a:stretch>
        </p:blipFill>
        <p:spPr>
          <a:xfrm>
            <a:off x="10045808" y="6251042"/>
            <a:ext cx="2146193" cy="612873"/>
          </a:xfrm>
          <a:prstGeom prst="rect">
            <a:avLst/>
          </a:prstGeom>
        </p:spPr>
      </p:pic>
      <p:pic>
        <p:nvPicPr>
          <p:cNvPr id="17" name="Immagine 16" descr="Immagine che contiene clipart&#10;&#10;&#10;&#10;Descrizione generata automaticamente">
            <a:extLst>
              <a:ext uri="{FF2B5EF4-FFF2-40B4-BE49-F238E27FC236}">
                <a16:creationId xmlns:a16="http://schemas.microsoft.com/office/drawing/2014/main" id="{ECAB0A7C-E59D-3241-952F-84E4FF939790}"/>
              </a:ext>
            </a:extLst>
          </p:cNvPr>
          <p:cNvPicPr>
            <a:picLocks noChangeAspect="1"/>
          </p:cNvPicPr>
          <p:nvPr/>
        </p:nvPicPr>
        <p:blipFill>
          <a:blip r:embed="rId3">
            <a:alphaModFix amt="85000"/>
          </a:blip>
          <a:stretch>
            <a:fillRect/>
          </a:stretch>
        </p:blipFill>
        <p:spPr>
          <a:xfrm>
            <a:off x="1" y="6165176"/>
            <a:ext cx="2377439" cy="704653"/>
          </a:xfrm>
          <a:prstGeom prst="rect">
            <a:avLst/>
          </a:prstGeom>
        </p:spPr>
      </p:pic>
      <p:sp>
        <p:nvSpPr>
          <p:cNvPr id="11" name="Segnaposto contenuto 3">
            <a:extLst>
              <a:ext uri="{FF2B5EF4-FFF2-40B4-BE49-F238E27FC236}">
                <a16:creationId xmlns:a16="http://schemas.microsoft.com/office/drawing/2014/main" id="{242548A4-0066-C14A-9A7B-D6385A3F8BD7}"/>
              </a:ext>
            </a:extLst>
          </p:cNvPr>
          <p:cNvSpPr txBox="1">
            <a:spLocks/>
          </p:cNvSpPr>
          <p:nvPr/>
        </p:nvSpPr>
        <p:spPr>
          <a:xfrm>
            <a:off x="4645742" y="6148417"/>
            <a:ext cx="5845849" cy="612873"/>
          </a:xfrm>
          <a:prstGeom prst="rect">
            <a:avLst/>
          </a:prstGeom>
        </p:spPr>
        <p:txBody>
          <a:bodyPr>
            <a:normAutofit/>
          </a:bodyPr>
          <a:lst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a:lstStyle>
          <a:p>
            <a:r>
              <a:rPr lang="it-IT" b="1" dirty="0">
                <a:solidFill>
                  <a:schemeClr val="accent3">
                    <a:lumMod val="75000"/>
                  </a:schemeClr>
                </a:solidFill>
                <a:latin typeface="Avenir Heavy" panose="02000503020000020003" pitchFamily="2" charset="0"/>
              </a:rPr>
              <a:t>Link</a:t>
            </a:r>
            <a:r>
              <a:rPr lang="it-IT" sz="2667" b="1" dirty="0">
                <a:solidFill>
                  <a:schemeClr val="tx1"/>
                </a:solidFill>
                <a:latin typeface="Avenir Heavy" panose="02000503020000020003" pitchFamily="2" charset="0"/>
              </a:rPr>
              <a:t>:</a:t>
            </a:r>
            <a:r>
              <a:rPr lang="it-IT" sz="2667" b="1" dirty="0">
                <a:solidFill>
                  <a:schemeClr val="accent3">
                    <a:lumMod val="75000"/>
                  </a:schemeClr>
                </a:solidFill>
                <a:latin typeface="Avenir Heavy" panose="02000503020000020003" pitchFamily="2" charset="0"/>
              </a:rPr>
              <a:t> </a:t>
            </a:r>
            <a:r>
              <a:rPr lang="it-IT" sz="2667" b="1" dirty="0">
                <a:solidFill>
                  <a:srgbClr val="233C56"/>
                </a:solidFill>
                <a:latin typeface="Avenir Heavy" panose="02000503020000020003" pitchFamily="2" charset="0"/>
                <a:hlinkClick r:id="rId4">
                  <a:extLst>
                    <a:ext uri="{A12FA001-AC4F-418D-AE19-62706E023703}">
                      <ahyp:hlinkClr xmlns:ahyp="http://schemas.microsoft.com/office/drawing/2018/hyperlinkcolor" val="tx"/>
                    </a:ext>
                  </a:extLst>
                </a:hlinkClick>
              </a:rPr>
              <a:t>http://www.q-entry.eu/</a:t>
            </a:r>
            <a:endParaRPr lang="it-IT" sz="2667" b="1" dirty="0">
              <a:solidFill>
                <a:srgbClr val="233C56"/>
              </a:solidFill>
              <a:latin typeface="Avenir Heavy" panose="02000503020000020003" pitchFamily="2" charset="0"/>
            </a:endParaRPr>
          </a:p>
          <a:p>
            <a:endParaRPr lang="it-IT" sz="2667" dirty="0">
              <a:solidFill>
                <a:srgbClr val="233C56"/>
              </a:solidFill>
              <a:latin typeface="Avenir Heavy" panose="02000503020000020003" pitchFamily="2" charset="0"/>
            </a:endParaRPr>
          </a:p>
        </p:txBody>
      </p:sp>
      <p:pic>
        <p:nvPicPr>
          <p:cNvPr id="8" name="Immagine 7">
            <a:extLst>
              <a:ext uri="{FF2B5EF4-FFF2-40B4-BE49-F238E27FC236}">
                <a16:creationId xmlns:a16="http://schemas.microsoft.com/office/drawing/2014/main" id="{8CD3BECB-262B-4C45-9364-2705F77AC3B0}"/>
              </a:ext>
            </a:extLst>
          </p:cNvPr>
          <p:cNvPicPr>
            <a:picLocks noChangeAspect="1"/>
          </p:cNvPicPr>
          <p:nvPr/>
        </p:nvPicPr>
        <p:blipFill>
          <a:blip r:embed="rId5"/>
          <a:stretch>
            <a:fillRect/>
          </a:stretch>
        </p:blipFill>
        <p:spPr>
          <a:xfrm>
            <a:off x="4573823" y="232653"/>
            <a:ext cx="6564442" cy="5550562"/>
          </a:xfrm>
          <a:prstGeom prst="rect">
            <a:avLst/>
          </a:prstGeom>
        </p:spPr>
      </p:pic>
      <p:sp>
        <p:nvSpPr>
          <p:cNvPr id="2" name="CasellaDiTesto 1">
            <a:extLst>
              <a:ext uri="{FF2B5EF4-FFF2-40B4-BE49-F238E27FC236}">
                <a16:creationId xmlns:a16="http://schemas.microsoft.com/office/drawing/2014/main" id="{E9A37697-03E9-7F46-A050-1042F476A59F}"/>
              </a:ext>
            </a:extLst>
          </p:cNvPr>
          <p:cNvSpPr txBox="1"/>
          <p:nvPr/>
        </p:nvSpPr>
        <p:spPr>
          <a:xfrm>
            <a:off x="575236" y="945223"/>
            <a:ext cx="3452117" cy="2031325"/>
          </a:xfrm>
          <a:prstGeom prst="rect">
            <a:avLst/>
          </a:prstGeom>
          <a:noFill/>
        </p:spPr>
        <p:txBody>
          <a:bodyPr wrap="square" rtlCol="0">
            <a:spAutoFit/>
          </a:bodyPr>
          <a:lstStyle/>
          <a:p>
            <a:r>
              <a:rPr lang="it-IT" dirty="0">
                <a:solidFill>
                  <a:srgbClr val="233C56"/>
                </a:solidFill>
                <a:latin typeface="Avenir Light" panose="020B0402020203020204" pitchFamily="34" charset="77"/>
              </a:rPr>
              <a:t>DE FACTO AR</a:t>
            </a:r>
          </a:p>
          <a:p>
            <a:pPr marL="285750" indent="-285750">
              <a:buFont typeface="Arial" panose="020B0604020202020204" pitchFamily="34" charset="0"/>
              <a:buChar char="•"/>
            </a:pPr>
            <a:r>
              <a:rPr lang="it-IT" dirty="0">
                <a:solidFill>
                  <a:srgbClr val="233C56"/>
                </a:solidFill>
                <a:latin typeface="Avenir Light" panose="020B0402020203020204" pitchFamily="34" charset="77"/>
              </a:rPr>
              <a:t>102 </a:t>
            </a:r>
            <a:r>
              <a:rPr lang="it-IT" dirty="0" err="1">
                <a:solidFill>
                  <a:srgbClr val="233C56"/>
                </a:solidFill>
                <a:latin typeface="Avenir Light" panose="020B0402020203020204" pitchFamily="34" charset="77"/>
              </a:rPr>
              <a:t>qualifications</a:t>
            </a:r>
            <a:r>
              <a:rPr lang="it-IT" dirty="0">
                <a:solidFill>
                  <a:srgbClr val="233C56"/>
                </a:solidFill>
                <a:latin typeface="Avenir Light" panose="020B0402020203020204" pitchFamily="34" charset="77"/>
              </a:rPr>
              <a:t> </a:t>
            </a:r>
            <a:r>
              <a:rPr lang="it-IT" dirty="0" err="1">
                <a:solidFill>
                  <a:srgbClr val="233C56"/>
                </a:solidFill>
                <a:latin typeface="Avenir Light" panose="020B0402020203020204" pitchFamily="34" charset="77"/>
              </a:rPr>
              <a:t>giving</a:t>
            </a:r>
            <a:r>
              <a:rPr lang="it-IT" dirty="0">
                <a:solidFill>
                  <a:srgbClr val="233C56"/>
                </a:solidFill>
                <a:latin typeface="Avenir Light" panose="020B0402020203020204" pitchFamily="34" charset="77"/>
              </a:rPr>
              <a:t> </a:t>
            </a:r>
            <a:r>
              <a:rPr lang="it-IT" dirty="0" err="1">
                <a:solidFill>
                  <a:srgbClr val="233C56"/>
                </a:solidFill>
                <a:latin typeface="Avenir Light" panose="020B0402020203020204" pitchFamily="34" charset="77"/>
              </a:rPr>
              <a:t>access</a:t>
            </a:r>
            <a:r>
              <a:rPr lang="it-IT" dirty="0">
                <a:solidFill>
                  <a:srgbClr val="233C56"/>
                </a:solidFill>
                <a:latin typeface="Avenir Light" panose="020B0402020203020204" pitchFamily="34" charset="77"/>
              </a:rPr>
              <a:t> to </a:t>
            </a:r>
            <a:r>
              <a:rPr lang="it-IT" dirty="0" err="1">
                <a:solidFill>
                  <a:srgbClr val="233C56"/>
                </a:solidFill>
                <a:latin typeface="Avenir Light" panose="020B0402020203020204" pitchFamily="34" charset="77"/>
              </a:rPr>
              <a:t>higher</a:t>
            </a:r>
            <a:r>
              <a:rPr lang="it-IT" dirty="0">
                <a:solidFill>
                  <a:srgbClr val="233C56"/>
                </a:solidFill>
                <a:latin typeface="Avenir Light" panose="020B0402020203020204" pitchFamily="34" charset="77"/>
              </a:rPr>
              <a:t> </a:t>
            </a:r>
            <a:r>
              <a:rPr lang="it-IT" dirty="0" err="1">
                <a:solidFill>
                  <a:srgbClr val="233C56"/>
                </a:solidFill>
                <a:latin typeface="Avenir Light" panose="020B0402020203020204" pitchFamily="34" charset="77"/>
              </a:rPr>
              <a:t>education</a:t>
            </a:r>
            <a:endParaRPr lang="it-IT" dirty="0">
              <a:solidFill>
                <a:srgbClr val="233C56"/>
              </a:solidFill>
              <a:latin typeface="Avenir Light" panose="020B0402020203020204" pitchFamily="34" charset="77"/>
            </a:endParaRPr>
          </a:p>
          <a:p>
            <a:pPr marL="285750" indent="-285750">
              <a:buFont typeface="Arial" panose="020B0604020202020204" pitchFamily="34" charset="0"/>
              <a:buChar char="•"/>
            </a:pPr>
            <a:r>
              <a:rPr lang="it-IT" dirty="0">
                <a:solidFill>
                  <a:srgbClr val="233C56"/>
                </a:solidFill>
                <a:latin typeface="Avenir Light" panose="020B0402020203020204" pitchFamily="34" charset="77"/>
              </a:rPr>
              <a:t>55 </a:t>
            </a:r>
            <a:r>
              <a:rPr lang="it-IT" dirty="0" err="1">
                <a:solidFill>
                  <a:srgbClr val="233C56"/>
                </a:solidFill>
                <a:latin typeface="Avenir Light" panose="020B0402020203020204" pitchFamily="34" charset="77"/>
              </a:rPr>
              <a:t>countries</a:t>
            </a:r>
            <a:endParaRPr lang="it-IT" dirty="0">
              <a:solidFill>
                <a:srgbClr val="233C56"/>
              </a:solidFill>
              <a:latin typeface="Avenir Light" panose="020B0402020203020204" pitchFamily="34" charset="77"/>
            </a:endParaRPr>
          </a:p>
          <a:p>
            <a:pPr marL="285750" indent="-285750">
              <a:buFont typeface="Arial" panose="020B0604020202020204" pitchFamily="34" charset="0"/>
              <a:buChar char="•"/>
            </a:pPr>
            <a:r>
              <a:rPr lang="it-IT" dirty="0">
                <a:solidFill>
                  <a:srgbClr val="233C56"/>
                </a:solidFill>
                <a:latin typeface="Avenir Light" panose="020B0402020203020204" pitchFamily="34" charset="77"/>
              </a:rPr>
              <a:t>International </a:t>
            </a:r>
            <a:r>
              <a:rPr lang="it-IT" dirty="0" err="1">
                <a:solidFill>
                  <a:srgbClr val="233C56"/>
                </a:solidFill>
                <a:latin typeface="Avenir Light" panose="020B0402020203020204" pitchFamily="34" charset="77"/>
              </a:rPr>
              <a:t>Baccalaureate</a:t>
            </a:r>
            <a:endParaRPr lang="it-IT" dirty="0">
              <a:solidFill>
                <a:srgbClr val="233C56"/>
              </a:solidFill>
              <a:latin typeface="Avenir Light" panose="020B0402020203020204" pitchFamily="34" charset="77"/>
            </a:endParaRPr>
          </a:p>
          <a:p>
            <a:pPr marL="285750" indent="-285750">
              <a:buFont typeface="Arial" panose="020B0604020202020204" pitchFamily="34" charset="0"/>
              <a:buChar char="•"/>
            </a:pPr>
            <a:r>
              <a:rPr lang="it-IT" dirty="0" err="1">
                <a:solidFill>
                  <a:srgbClr val="233C56"/>
                </a:solidFill>
                <a:latin typeface="Avenir Light" panose="020B0402020203020204" pitchFamily="34" charset="77"/>
              </a:rPr>
              <a:t>European</a:t>
            </a:r>
            <a:r>
              <a:rPr lang="it-IT" dirty="0">
                <a:solidFill>
                  <a:srgbClr val="233C56"/>
                </a:solidFill>
                <a:latin typeface="Avenir Light" panose="020B0402020203020204" pitchFamily="34" charset="77"/>
              </a:rPr>
              <a:t> </a:t>
            </a:r>
            <a:r>
              <a:rPr lang="it-IT" dirty="0" err="1">
                <a:solidFill>
                  <a:srgbClr val="233C56"/>
                </a:solidFill>
                <a:latin typeface="Avenir Light" panose="020B0402020203020204" pitchFamily="34" charset="77"/>
              </a:rPr>
              <a:t>Baccalaureate</a:t>
            </a:r>
            <a:endParaRPr lang="it-IT" dirty="0">
              <a:solidFill>
                <a:srgbClr val="233C56"/>
              </a:solidFill>
              <a:latin typeface="Avenir Light" panose="020B0402020203020204" pitchFamily="34" charset="77"/>
            </a:endParaRPr>
          </a:p>
          <a:p>
            <a:endParaRPr lang="it-IT" dirty="0">
              <a:solidFill>
                <a:srgbClr val="233C56"/>
              </a:solidFill>
              <a:latin typeface="Avenir Light" panose="020B0402020203020204" pitchFamily="34" charset="77"/>
            </a:endParaRPr>
          </a:p>
        </p:txBody>
      </p:sp>
    </p:spTree>
    <p:extLst>
      <p:ext uri="{BB962C8B-B14F-4D97-AF65-F5344CB8AC3E}">
        <p14:creationId xmlns:p14="http://schemas.microsoft.com/office/powerpoint/2010/main" val="3029224096"/>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1">
            <a:extLst>
              <a:ext uri="{FF2B5EF4-FFF2-40B4-BE49-F238E27FC236}">
                <a16:creationId xmlns:a16="http://schemas.microsoft.com/office/drawing/2014/main" id="{B10FD394-D9C1-8A4B-8F0E-06B9D30BC225}"/>
              </a:ext>
            </a:extLst>
          </p:cNvPr>
          <p:cNvSpPr>
            <a:spLocks/>
          </p:cNvSpPr>
          <p:nvPr/>
        </p:nvSpPr>
        <p:spPr bwMode="auto">
          <a:xfrm>
            <a:off x="-1" y="11829"/>
            <a:ext cx="12192000" cy="6858000"/>
          </a:xfrm>
          <a:prstGeom prst="rect">
            <a:avLst/>
          </a:prstGeom>
          <a:solidFill>
            <a:schemeClr val="bg1">
              <a:alpha val="60000"/>
            </a:schemeClr>
          </a:solidFill>
          <a:ln w="25400">
            <a:noFill/>
            <a:miter lim="800000"/>
            <a:headEnd/>
            <a:tailEnd/>
          </a:ln>
        </p:spPr>
        <p:txBody>
          <a:bodyPr lIns="0" tIns="0" rIns="0" bIns="0"/>
          <a:lstStyle>
            <a:lvl1pPr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eaLnBrk="1" hangingPunct="1"/>
            <a:endParaRPr lang="en-GB" altLang="it-IT" sz="7600" dirty="0"/>
          </a:p>
        </p:txBody>
      </p:sp>
      <p:pic>
        <p:nvPicPr>
          <p:cNvPr id="15" name="Immagine 14">
            <a:extLst>
              <a:ext uri="{FF2B5EF4-FFF2-40B4-BE49-F238E27FC236}">
                <a16:creationId xmlns:a16="http://schemas.microsoft.com/office/drawing/2014/main" id="{A5662917-E82C-064C-839E-842812E5B955}"/>
              </a:ext>
            </a:extLst>
          </p:cNvPr>
          <p:cNvPicPr>
            <a:picLocks noChangeAspect="1"/>
          </p:cNvPicPr>
          <p:nvPr/>
        </p:nvPicPr>
        <p:blipFill>
          <a:blip r:embed="rId2"/>
          <a:stretch>
            <a:fillRect/>
          </a:stretch>
        </p:blipFill>
        <p:spPr>
          <a:xfrm>
            <a:off x="10045808" y="6251042"/>
            <a:ext cx="2146193" cy="612873"/>
          </a:xfrm>
          <a:prstGeom prst="rect">
            <a:avLst/>
          </a:prstGeom>
        </p:spPr>
      </p:pic>
      <p:pic>
        <p:nvPicPr>
          <p:cNvPr id="17" name="Immagine 16" descr="Immagine che contiene clipart&#10;&#10;&#10;&#10;Descrizione generata automaticamente">
            <a:extLst>
              <a:ext uri="{FF2B5EF4-FFF2-40B4-BE49-F238E27FC236}">
                <a16:creationId xmlns:a16="http://schemas.microsoft.com/office/drawing/2014/main" id="{ECAB0A7C-E59D-3241-952F-84E4FF939790}"/>
              </a:ext>
            </a:extLst>
          </p:cNvPr>
          <p:cNvPicPr>
            <a:picLocks noChangeAspect="1"/>
          </p:cNvPicPr>
          <p:nvPr/>
        </p:nvPicPr>
        <p:blipFill>
          <a:blip r:embed="rId3">
            <a:alphaModFix amt="85000"/>
          </a:blip>
          <a:stretch>
            <a:fillRect/>
          </a:stretch>
        </p:blipFill>
        <p:spPr>
          <a:xfrm>
            <a:off x="1" y="6165176"/>
            <a:ext cx="2377439" cy="704653"/>
          </a:xfrm>
          <a:prstGeom prst="rect">
            <a:avLst/>
          </a:prstGeom>
        </p:spPr>
      </p:pic>
      <p:pic>
        <p:nvPicPr>
          <p:cNvPr id="3" name="Immagine 2">
            <a:extLst>
              <a:ext uri="{FF2B5EF4-FFF2-40B4-BE49-F238E27FC236}">
                <a16:creationId xmlns:a16="http://schemas.microsoft.com/office/drawing/2014/main" id="{C3BBED70-A171-6946-A70C-1E9B01F1BFCB}"/>
              </a:ext>
            </a:extLst>
          </p:cNvPr>
          <p:cNvPicPr>
            <a:picLocks noChangeAspect="1"/>
          </p:cNvPicPr>
          <p:nvPr/>
        </p:nvPicPr>
        <p:blipFill>
          <a:blip r:embed="rId4"/>
          <a:stretch>
            <a:fillRect/>
          </a:stretch>
        </p:blipFill>
        <p:spPr>
          <a:xfrm>
            <a:off x="2377440" y="121840"/>
            <a:ext cx="4148833" cy="7821569"/>
          </a:xfrm>
          <a:prstGeom prst="rect">
            <a:avLst/>
          </a:prstGeom>
        </p:spPr>
      </p:pic>
      <p:pic>
        <p:nvPicPr>
          <p:cNvPr id="5" name="Immagine 4">
            <a:extLst>
              <a:ext uri="{FF2B5EF4-FFF2-40B4-BE49-F238E27FC236}">
                <a16:creationId xmlns:a16="http://schemas.microsoft.com/office/drawing/2014/main" id="{E22DABF5-EC13-E141-95EE-DEDD016F787F}"/>
              </a:ext>
            </a:extLst>
          </p:cNvPr>
          <p:cNvPicPr>
            <a:picLocks noChangeAspect="1"/>
          </p:cNvPicPr>
          <p:nvPr/>
        </p:nvPicPr>
        <p:blipFill>
          <a:blip r:embed="rId5"/>
          <a:stretch>
            <a:fillRect/>
          </a:stretch>
        </p:blipFill>
        <p:spPr>
          <a:xfrm>
            <a:off x="7469398" y="311802"/>
            <a:ext cx="3481113" cy="5933326"/>
          </a:xfrm>
          <a:prstGeom prst="rect">
            <a:avLst/>
          </a:prstGeom>
        </p:spPr>
      </p:pic>
    </p:spTree>
    <p:extLst>
      <p:ext uri="{BB962C8B-B14F-4D97-AF65-F5344CB8AC3E}">
        <p14:creationId xmlns:p14="http://schemas.microsoft.com/office/powerpoint/2010/main" val="3809900230"/>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
            <a:extLst>
              <a:ext uri="{FF2B5EF4-FFF2-40B4-BE49-F238E27FC236}">
                <a16:creationId xmlns:a16="http://schemas.microsoft.com/office/drawing/2014/main" id="{A22BCE76-C7FB-6C49-956F-CBCD090FF657}"/>
              </a:ext>
            </a:extLst>
          </p:cNvPr>
          <p:cNvSpPr>
            <a:spLocks/>
          </p:cNvSpPr>
          <p:nvPr/>
        </p:nvSpPr>
        <p:spPr bwMode="auto">
          <a:xfrm>
            <a:off x="0" y="0"/>
            <a:ext cx="12192000" cy="6858000"/>
          </a:xfrm>
          <a:prstGeom prst="rect">
            <a:avLst/>
          </a:prstGeom>
          <a:solidFill>
            <a:schemeClr val="bg1">
              <a:lumMod val="65000"/>
            </a:schemeClr>
          </a:solidFill>
          <a:ln w="25400">
            <a:noFill/>
            <a:miter lim="800000"/>
            <a:headEnd/>
            <a:tailEnd/>
          </a:ln>
        </p:spPr>
        <p:txBody>
          <a:bodyPr lIns="0" tIns="0" rIns="0" bIns="0"/>
          <a:lstStyle>
            <a:lvl1pPr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eaLnBrk="0" hangingPunct="0">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algn="ctr" eaLnBrk="0" fontAlgn="base" hangingPunct="0">
              <a:spcBef>
                <a:spcPct val="0"/>
              </a:spcBef>
              <a:spcAft>
                <a:spcPct val="0"/>
              </a:spcAft>
              <a:defRPr sz="57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eaLnBrk="1" hangingPunct="1"/>
            <a:endParaRPr lang="it-IT" altLang="it-IT" sz="7600" dirty="0">
              <a:solidFill>
                <a:srgbClr val="94282B"/>
              </a:solidFill>
            </a:endParaRPr>
          </a:p>
        </p:txBody>
      </p:sp>
      <p:grpSp>
        <p:nvGrpSpPr>
          <p:cNvPr id="17" name="Group 4">
            <a:extLst>
              <a:ext uri="{FF2B5EF4-FFF2-40B4-BE49-F238E27FC236}">
                <a16:creationId xmlns:a16="http://schemas.microsoft.com/office/drawing/2014/main" id="{7E928023-58AE-DF4E-A489-903E09A2C1A2}"/>
              </a:ext>
            </a:extLst>
          </p:cNvPr>
          <p:cNvGrpSpPr>
            <a:grpSpLocks/>
          </p:cNvGrpSpPr>
          <p:nvPr/>
        </p:nvGrpSpPr>
        <p:grpSpPr bwMode="auto">
          <a:xfrm>
            <a:off x="-2859087" y="2794532"/>
            <a:ext cx="9128704" cy="1266651"/>
            <a:chOff x="0" y="0"/>
            <a:chExt cx="10551" cy="1464"/>
          </a:xfrm>
          <a:solidFill>
            <a:srgbClr val="EB1126"/>
          </a:solidFill>
        </p:grpSpPr>
        <p:sp>
          <p:nvSpPr>
            <p:cNvPr id="18" name="Freeform 2">
              <a:extLst>
                <a:ext uri="{FF2B5EF4-FFF2-40B4-BE49-F238E27FC236}">
                  <a16:creationId xmlns:a16="http://schemas.microsoft.com/office/drawing/2014/main" id="{796B0E77-2D8E-6E48-B28B-A084C417B036}"/>
                </a:ext>
              </a:extLst>
            </p:cNvPr>
            <p:cNvSpPr>
              <a:spLocks/>
            </p:cNvSpPr>
            <p:nvPr/>
          </p:nvSpPr>
          <p:spPr bwMode="auto">
            <a:xfrm>
              <a:off x="0" y="17"/>
              <a:ext cx="9805" cy="1447"/>
            </a:xfrm>
            <a:custGeom>
              <a:avLst/>
              <a:gdLst>
                <a:gd name="T0" fmla="*/ 0 w 21600"/>
                <a:gd name="T1" fmla="*/ 0 h 21600"/>
                <a:gd name="T2" fmla="*/ 86 w 21600"/>
                <a:gd name="T3" fmla="*/ 0 h 21600"/>
                <a:gd name="T4" fmla="*/ 77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9" y="21600"/>
                  </a:moveTo>
                  <a:lnTo>
                    <a:pt x="21600" y="21600"/>
                  </a:lnTo>
                  <a:lnTo>
                    <a:pt x="19332" y="0"/>
                  </a:lnTo>
                  <a:lnTo>
                    <a:pt x="0" y="0"/>
                  </a:lnTo>
                  <a:lnTo>
                    <a:pt x="29" y="21600"/>
                  </a:lnTo>
                  <a:close/>
                  <a:moveTo>
                    <a:pt x="29" y="21600"/>
                  </a:moveTo>
                </a:path>
              </a:pathLst>
            </a:custGeom>
            <a:solidFill>
              <a:srgbClr val="94282B"/>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a:defRPr/>
              </a:pPr>
              <a:endParaRPr lang="en-US" sz="2400" dirty="0">
                <a:latin typeface="Gill Sans" charset="0"/>
                <a:ea typeface="ヒラギノ角ゴ ProN W3" charset="0"/>
                <a:sym typeface="Gill Sans" charset="0"/>
              </a:endParaRPr>
            </a:p>
          </p:txBody>
        </p:sp>
        <p:sp>
          <p:nvSpPr>
            <p:cNvPr id="30" name="Freeform 3">
              <a:extLst>
                <a:ext uri="{FF2B5EF4-FFF2-40B4-BE49-F238E27FC236}">
                  <a16:creationId xmlns:a16="http://schemas.microsoft.com/office/drawing/2014/main" id="{9F7C3E05-46EF-D14C-8F30-2D6466A21192}"/>
                </a:ext>
              </a:extLst>
            </p:cNvPr>
            <p:cNvSpPr>
              <a:spLocks/>
            </p:cNvSpPr>
            <p:nvPr/>
          </p:nvSpPr>
          <p:spPr bwMode="auto">
            <a:xfrm>
              <a:off x="9051" y="0"/>
              <a:ext cx="1500" cy="144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4688" y="21600"/>
                  </a:moveTo>
                  <a:lnTo>
                    <a:pt x="21600" y="21600"/>
                  </a:lnTo>
                  <a:lnTo>
                    <a:pt x="6777" y="0"/>
                  </a:lnTo>
                  <a:lnTo>
                    <a:pt x="0" y="0"/>
                  </a:lnTo>
                  <a:lnTo>
                    <a:pt x="14688" y="21600"/>
                  </a:lnTo>
                  <a:close/>
                  <a:moveTo>
                    <a:pt x="14688" y="21600"/>
                  </a:moveTo>
                </a:path>
              </a:pathLst>
            </a:custGeom>
            <a:solidFill>
              <a:schemeClr val="bg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a:defRPr/>
              </a:pPr>
              <a:endParaRPr lang="en-US" sz="2400" dirty="0">
                <a:latin typeface="Gill Sans" charset="0"/>
                <a:ea typeface="ヒラギノ角ゴ ProN W3" charset="0"/>
                <a:sym typeface="Gill Sans" charset="0"/>
              </a:endParaRPr>
            </a:p>
          </p:txBody>
        </p:sp>
      </p:grpSp>
      <p:sp>
        <p:nvSpPr>
          <p:cNvPr id="32" name="Freeform 7">
            <a:extLst>
              <a:ext uri="{FF2B5EF4-FFF2-40B4-BE49-F238E27FC236}">
                <a16:creationId xmlns:a16="http://schemas.microsoft.com/office/drawing/2014/main" id="{8CA1ABAB-7B84-5140-B0DF-E300002759D3}"/>
              </a:ext>
            </a:extLst>
          </p:cNvPr>
          <p:cNvSpPr>
            <a:spLocks/>
          </p:cNvSpPr>
          <p:nvPr/>
        </p:nvSpPr>
        <p:spPr bwMode="auto">
          <a:xfrm>
            <a:off x="3680151" y="1742451"/>
            <a:ext cx="934415" cy="899805"/>
          </a:xfrm>
          <a:custGeom>
            <a:avLst/>
            <a:gdLst>
              <a:gd name="T0" fmla="*/ 2147483647 w 21600"/>
              <a:gd name="T1" fmla="*/ 2147483647 h 21600"/>
              <a:gd name="T2" fmla="*/ 2147483647 w 21600"/>
              <a:gd name="T3" fmla="*/ 2147483647 h 21600"/>
              <a:gd name="T4" fmla="*/ 2147483647 w 21600"/>
              <a:gd name="T5" fmla="*/ 0 h 21600"/>
              <a:gd name="T6" fmla="*/ 0 w 21600"/>
              <a:gd name="T7" fmla="*/ 0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4688" y="21600"/>
                </a:moveTo>
                <a:lnTo>
                  <a:pt x="21600" y="21600"/>
                </a:lnTo>
                <a:lnTo>
                  <a:pt x="6777" y="0"/>
                </a:lnTo>
                <a:lnTo>
                  <a:pt x="0" y="0"/>
                </a:lnTo>
                <a:lnTo>
                  <a:pt x="14688" y="21600"/>
                </a:lnTo>
                <a:close/>
                <a:moveTo>
                  <a:pt x="14688" y="21600"/>
                </a:moveTo>
              </a:path>
            </a:pathLst>
          </a:custGeom>
          <a:solidFill>
            <a:srgbClr val="94282B"/>
          </a:solidFill>
          <a:ln>
            <a:noFill/>
          </a:ln>
        </p:spPr>
        <p:txBody>
          <a:bodyPr lIns="0" tIns="0" rIns="0" bIns="0"/>
          <a:lstStyle/>
          <a:p>
            <a:endParaRPr lang="it-IT" sz="2400"/>
          </a:p>
        </p:txBody>
      </p:sp>
      <p:pic>
        <p:nvPicPr>
          <p:cNvPr id="33" name="Immagine 32">
            <a:extLst>
              <a:ext uri="{FF2B5EF4-FFF2-40B4-BE49-F238E27FC236}">
                <a16:creationId xmlns:a16="http://schemas.microsoft.com/office/drawing/2014/main" id="{AA5F794A-A456-9945-977D-5B370F57A0EF}"/>
              </a:ext>
            </a:extLst>
          </p:cNvPr>
          <p:cNvPicPr>
            <a:picLocks noChangeAspect="1"/>
          </p:cNvPicPr>
          <p:nvPr/>
        </p:nvPicPr>
        <p:blipFill>
          <a:blip r:embed="rId2"/>
          <a:stretch>
            <a:fillRect/>
          </a:stretch>
        </p:blipFill>
        <p:spPr>
          <a:xfrm>
            <a:off x="1489431" y="2879234"/>
            <a:ext cx="3277092" cy="1058228"/>
          </a:xfrm>
          <a:prstGeom prst="rect">
            <a:avLst/>
          </a:prstGeom>
        </p:spPr>
      </p:pic>
      <p:sp>
        <p:nvSpPr>
          <p:cNvPr id="14" name="CasellaDiTesto 13">
            <a:extLst>
              <a:ext uri="{FF2B5EF4-FFF2-40B4-BE49-F238E27FC236}">
                <a16:creationId xmlns:a16="http://schemas.microsoft.com/office/drawing/2014/main" id="{DE38D0ED-272C-9245-885A-B216E21A60B4}"/>
              </a:ext>
            </a:extLst>
          </p:cNvPr>
          <p:cNvSpPr txBox="1"/>
          <p:nvPr/>
        </p:nvSpPr>
        <p:spPr>
          <a:xfrm>
            <a:off x="6304771" y="3005441"/>
            <a:ext cx="7310341" cy="707886"/>
          </a:xfrm>
          <a:prstGeom prst="rect">
            <a:avLst/>
          </a:prstGeom>
          <a:noFill/>
        </p:spPr>
        <p:txBody>
          <a:bodyPr wrap="square" rtlCol="0">
            <a:spAutoFit/>
          </a:bodyPr>
          <a:lstStyle/>
          <a:p>
            <a:r>
              <a:rPr lang="en-GB" sz="4000" dirty="0">
                <a:solidFill>
                  <a:srgbClr val="94282B"/>
                </a:solidFill>
                <a:latin typeface="Avenir Light" panose="020B0402020203020204" pitchFamily="34" charset="77"/>
              </a:rPr>
              <a:t>The AdReN project</a:t>
            </a:r>
            <a:endParaRPr lang="en-GB" altLang="it-IT" sz="4000" dirty="0">
              <a:solidFill>
                <a:srgbClr val="94282B"/>
              </a:solidFill>
              <a:latin typeface="Avenir Light" panose="020B0402020203020204" pitchFamily="34" charset="77"/>
              <a:ea typeface="Apple Color Emoji" pitchFamily="2" charset="0"/>
              <a:sym typeface="Titillium Regular" pitchFamily="-84" charset="0"/>
            </a:endParaRPr>
          </a:p>
        </p:txBody>
      </p:sp>
      <p:sp>
        <p:nvSpPr>
          <p:cNvPr id="31" name="Freeform 6">
            <a:extLst>
              <a:ext uri="{FF2B5EF4-FFF2-40B4-BE49-F238E27FC236}">
                <a16:creationId xmlns:a16="http://schemas.microsoft.com/office/drawing/2014/main" id="{8E2D93E4-9059-6F4B-B073-9BA594E9B6A7}"/>
              </a:ext>
            </a:extLst>
          </p:cNvPr>
          <p:cNvSpPr>
            <a:spLocks/>
          </p:cNvSpPr>
          <p:nvPr/>
        </p:nvSpPr>
        <p:spPr bwMode="auto">
          <a:xfrm>
            <a:off x="4970063" y="4215403"/>
            <a:ext cx="2332573" cy="2249515"/>
          </a:xfrm>
          <a:custGeom>
            <a:avLst/>
            <a:gdLst>
              <a:gd name="T0" fmla="*/ 2147483647 w 21600"/>
              <a:gd name="T1" fmla="*/ 2147483647 h 21600"/>
              <a:gd name="T2" fmla="*/ 2147483647 w 21600"/>
              <a:gd name="T3" fmla="*/ 2147483647 h 21600"/>
              <a:gd name="T4" fmla="*/ 2147483647 w 21600"/>
              <a:gd name="T5" fmla="*/ 0 h 21600"/>
              <a:gd name="T6" fmla="*/ 0 w 21600"/>
              <a:gd name="T7" fmla="*/ 0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4688" y="21600"/>
                </a:moveTo>
                <a:lnTo>
                  <a:pt x="21600" y="21600"/>
                </a:lnTo>
                <a:lnTo>
                  <a:pt x="6777" y="0"/>
                </a:lnTo>
                <a:lnTo>
                  <a:pt x="0" y="0"/>
                </a:lnTo>
                <a:lnTo>
                  <a:pt x="14688" y="21600"/>
                </a:lnTo>
                <a:close/>
                <a:moveTo>
                  <a:pt x="14688" y="21600"/>
                </a:moveTo>
              </a:path>
            </a:pathLst>
          </a:custGeom>
          <a:solidFill>
            <a:srgbClr val="94282B"/>
          </a:solidFill>
          <a:ln>
            <a:noFill/>
          </a:ln>
        </p:spPr>
        <p:txBody>
          <a:bodyPr lIns="0" tIns="0" rIns="0" bIns="0"/>
          <a:lstStyle/>
          <a:p>
            <a:endParaRPr lang="it-IT" sz="2400"/>
          </a:p>
        </p:txBody>
      </p:sp>
    </p:spTree>
    <p:extLst>
      <p:ext uri="{BB962C8B-B14F-4D97-AF65-F5344CB8AC3E}">
        <p14:creationId xmlns:p14="http://schemas.microsoft.com/office/powerpoint/2010/main" val="199507531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4">
            <a:extLst>
              <a:ext uri="{FF2B5EF4-FFF2-40B4-BE49-F238E27FC236}">
                <a16:creationId xmlns:a16="http://schemas.microsoft.com/office/drawing/2014/main" id="{CB21AEF2-E6F2-914E-8406-9B51118E0F78}"/>
              </a:ext>
            </a:extLst>
          </p:cNvPr>
          <p:cNvGrpSpPr>
            <a:grpSpLocks/>
          </p:cNvGrpSpPr>
          <p:nvPr/>
        </p:nvGrpSpPr>
        <p:grpSpPr bwMode="auto">
          <a:xfrm>
            <a:off x="-5021585" y="3441473"/>
            <a:ext cx="9128704" cy="1266651"/>
            <a:chOff x="0" y="0"/>
            <a:chExt cx="10551" cy="1464"/>
          </a:xfrm>
          <a:solidFill>
            <a:srgbClr val="EB1126"/>
          </a:solidFill>
        </p:grpSpPr>
        <p:sp>
          <p:nvSpPr>
            <p:cNvPr id="39" name="Freeform 2">
              <a:extLst>
                <a:ext uri="{FF2B5EF4-FFF2-40B4-BE49-F238E27FC236}">
                  <a16:creationId xmlns:a16="http://schemas.microsoft.com/office/drawing/2014/main" id="{6920DC2B-6329-F24E-832C-651351755B1C}"/>
                </a:ext>
              </a:extLst>
            </p:cNvPr>
            <p:cNvSpPr>
              <a:spLocks/>
            </p:cNvSpPr>
            <p:nvPr/>
          </p:nvSpPr>
          <p:spPr bwMode="auto">
            <a:xfrm>
              <a:off x="0" y="17"/>
              <a:ext cx="9805" cy="1447"/>
            </a:xfrm>
            <a:custGeom>
              <a:avLst/>
              <a:gdLst>
                <a:gd name="T0" fmla="*/ 0 w 21600"/>
                <a:gd name="T1" fmla="*/ 0 h 21600"/>
                <a:gd name="T2" fmla="*/ 86 w 21600"/>
                <a:gd name="T3" fmla="*/ 0 h 21600"/>
                <a:gd name="T4" fmla="*/ 77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9" y="21600"/>
                  </a:moveTo>
                  <a:lnTo>
                    <a:pt x="21600" y="21600"/>
                  </a:lnTo>
                  <a:lnTo>
                    <a:pt x="19332" y="0"/>
                  </a:lnTo>
                  <a:lnTo>
                    <a:pt x="0" y="0"/>
                  </a:lnTo>
                  <a:lnTo>
                    <a:pt x="29" y="21600"/>
                  </a:lnTo>
                  <a:close/>
                  <a:moveTo>
                    <a:pt x="29" y="21600"/>
                  </a:moveTo>
                </a:path>
              </a:pathLst>
            </a:custGeom>
            <a:solidFill>
              <a:srgbClr val="94282B"/>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charset="0"/>
                <a:ea typeface="ヒラギノ角ゴ ProN W3" charset="0"/>
                <a:cs typeface="+mn-cs"/>
                <a:sym typeface="Gill Sans" charset="0"/>
              </a:endParaRPr>
            </a:p>
          </p:txBody>
        </p:sp>
        <p:sp>
          <p:nvSpPr>
            <p:cNvPr id="40" name="Freeform 3">
              <a:extLst>
                <a:ext uri="{FF2B5EF4-FFF2-40B4-BE49-F238E27FC236}">
                  <a16:creationId xmlns:a16="http://schemas.microsoft.com/office/drawing/2014/main" id="{8A00E6C9-0D4D-294B-A78E-9297FD0EFE11}"/>
                </a:ext>
              </a:extLst>
            </p:cNvPr>
            <p:cNvSpPr>
              <a:spLocks/>
            </p:cNvSpPr>
            <p:nvPr/>
          </p:nvSpPr>
          <p:spPr bwMode="auto">
            <a:xfrm>
              <a:off x="9051" y="0"/>
              <a:ext cx="1500" cy="144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4688" y="21600"/>
                  </a:moveTo>
                  <a:lnTo>
                    <a:pt x="21600" y="21600"/>
                  </a:lnTo>
                  <a:lnTo>
                    <a:pt x="6777" y="0"/>
                  </a:lnTo>
                  <a:lnTo>
                    <a:pt x="0" y="0"/>
                  </a:lnTo>
                  <a:lnTo>
                    <a:pt x="14688" y="21600"/>
                  </a:lnTo>
                  <a:close/>
                  <a:moveTo>
                    <a:pt x="14688" y="21600"/>
                  </a:moveTo>
                </a:path>
              </a:pathLst>
            </a:custGeom>
            <a:solidFill>
              <a:schemeClr val="bg1">
                <a:lumMod val="65000"/>
              </a:schemeClr>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charset="0"/>
                <a:ea typeface="ヒラギノ角ゴ ProN W3" charset="0"/>
                <a:cs typeface="+mn-cs"/>
                <a:sym typeface="Gill Sans" charset="0"/>
              </a:endParaRPr>
            </a:p>
          </p:txBody>
        </p:sp>
      </p:grpSp>
      <p:sp>
        <p:nvSpPr>
          <p:cNvPr id="41" name="Freeform 6">
            <a:extLst>
              <a:ext uri="{FF2B5EF4-FFF2-40B4-BE49-F238E27FC236}">
                <a16:creationId xmlns:a16="http://schemas.microsoft.com/office/drawing/2014/main" id="{EA9BF4FE-6446-B441-95B0-4B49DD4CCCB0}"/>
              </a:ext>
            </a:extLst>
          </p:cNvPr>
          <p:cNvSpPr>
            <a:spLocks/>
          </p:cNvSpPr>
          <p:nvPr/>
        </p:nvSpPr>
        <p:spPr bwMode="auto">
          <a:xfrm>
            <a:off x="2807564" y="4862344"/>
            <a:ext cx="2332573" cy="2249515"/>
          </a:xfrm>
          <a:custGeom>
            <a:avLst/>
            <a:gdLst>
              <a:gd name="T0" fmla="*/ 2147483647 w 21600"/>
              <a:gd name="T1" fmla="*/ 2147483647 h 21600"/>
              <a:gd name="T2" fmla="*/ 2147483647 w 21600"/>
              <a:gd name="T3" fmla="*/ 2147483647 h 21600"/>
              <a:gd name="T4" fmla="*/ 2147483647 w 21600"/>
              <a:gd name="T5" fmla="*/ 0 h 21600"/>
              <a:gd name="T6" fmla="*/ 0 w 21600"/>
              <a:gd name="T7" fmla="*/ 0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4688" y="21600"/>
                </a:moveTo>
                <a:lnTo>
                  <a:pt x="21600" y="21600"/>
                </a:lnTo>
                <a:lnTo>
                  <a:pt x="6777" y="0"/>
                </a:lnTo>
                <a:lnTo>
                  <a:pt x="0" y="0"/>
                </a:lnTo>
                <a:lnTo>
                  <a:pt x="14688" y="21600"/>
                </a:lnTo>
                <a:close/>
                <a:moveTo>
                  <a:pt x="14688" y="21600"/>
                </a:moveTo>
              </a:path>
            </a:pathLst>
          </a:custGeom>
          <a:solidFill>
            <a:srgbClr val="94282B"/>
          </a:solidFill>
          <a:ln>
            <a:noFill/>
          </a:ln>
        </p:spPr>
        <p:txBody>
          <a:bodyPr lIns="0" tIns="0" rIns="0" bIns="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a:ea typeface="+mn-ea"/>
              <a:cs typeface="+mn-cs"/>
            </a:endParaRPr>
          </a:p>
        </p:txBody>
      </p:sp>
      <p:sp>
        <p:nvSpPr>
          <p:cNvPr id="42" name="Freeform 7">
            <a:extLst>
              <a:ext uri="{FF2B5EF4-FFF2-40B4-BE49-F238E27FC236}">
                <a16:creationId xmlns:a16="http://schemas.microsoft.com/office/drawing/2014/main" id="{2D244707-A3D0-7B4D-B8CB-E20F226ED6C2}"/>
              </a:ext>
            </a:extLst>
          </p:cNvPr>
          <p:cNvSpPr>
            <a:spLocks/>
          </p:cNvSpPr>
          <p:nvPr/>
        </p:nvSpPr>
        <p:spPr bwMode="auto">
          <a:xfrm>
            <a:off x="441218" y="2402156"/>
            <a:ext cx="934415" cy="899805"/>
          </a:xfrm>
          <a:custGeom>
            <a:avLst/>
            <a:gdLst>
              <a:gd name="T0" fmla="*/ 2147483647 w 21600"/>
              <a:gd name="T1" fmla="*/ 2147483647 h 21600"/>
              <a:gd name="T2" fmla="*/ 2147483647 w 21600"/>
              <a:gd name="T3" fmla="*/ 2147483647 h 21600"/>
              <a:gd name="T4" fmla="*/ 2147483647 w 21600"/>
              <a:gd name="T5" fmla="*/ 0 h 21600"/>
              <a:gd name="T6" fmla="*/ 0 w 21600"/>
              <a:gd name="T7" fmla="*/ 0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4688" y="21600"/>
                </a:moveTo>
                <a:lnTo>
                  <a:pt x="21600" y="21600"/>
                </a:lnTo>
                <a:lnTo>
                  <a:pt x="6777" y="0"/>
                </a:lnTo>
                <a:lnTo>
                  <a:pt x="0" y="0"/>
                </a:lnTo>
                <a:lnTo>
                  <a:pt x="14688" y="21600"/>
                </a:lnTo>
                <a:close/>
                <a:moveTo>
                  <a:pt x="14688" y="21600"/>
                </a:moveTo>
              </a:path>
            </a:pathLst>
          </a:custGeom>
          <a:solidFill>
            <a:srgbClr val="94282B"/>
          </a:solidFill>
          <a:ln>
            <a:noFill/>
          </a:ln>
        </p:spPr>
        <p:txBody>
          <a:bodyPr lIns="0" tIns="0" rIns="0" bIns="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1" name="Connettore 1 10">
            <a:extLst>
              <a:ext uri="{FF2B5EF4-FFF2-40B4-BE49-F238E27FC236}">
                <a16:creationId xmlns:a16="http://schemas.microsoft.com/office/drawing/2014/main" id="{A3CC80F1-C710-8043-AA70-C1B667855BDE}"/>
              </a:ext>
            </a:extLst>
          </p:cNvPr>
          <p:cNvCxnSpPr/>
          <p:nvPr/>
        </p:nvCxnSpPr>
        <p:spPr>
          <a:xfrm>
            <a:off x="5381736" y="867420"/>
            <a:ext cx="0" cy="506096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5" name="Immagine 44">
            <a:extLst>
              <a:ext uri="{FF2B5EF4-FFF2-40B4-BE49-F238E27FC236}">
                <a16:creationId xmlns:a16="http://schemas.microsoft.com/office/drawing/2014/main" id="{932A4149-818B-544C-9CFF-7B82C133A985}"/>
              </a:ext>
            </a:extLst>
          </p:cNvPr>
          <p:cNvPicPr>
            <a:picLocks noChangeAspect="1"/>
          </p:cNvPicPr>
          <p:nvPr/>
        </p:nvPicPr>
        <p:blipFill>
          <a:blip r:embed="rId2"/>
          <a:stretch>
            <a:fillRect/>
          </a:stretch>
        </p:blipFill>
        <p:spPr>
          <a:xfrm>
            <a:off x="511479" y="3734122"/>
            <a:ext cx="2061773" cy="665781"/>
          </a:xfrm>
          <a:prstGeom prst="rect">
            <a:avLst/>
          </a:prstGeom>
        </p:spPr>
      </p:pic>
      <p:sp>
        <p:nvSpPr>
          <p:cNvPr id="12" name="Segnaposto contenuto 3">
            <a:extLst>
              <a:ext uri="{FF2B5EF4-FFF2-40B4-BE49-F238E27FC236}">
                <a16:creationId xmlns:a16="http://schemas.microsoft.com/office/drawing/2014/main" id="{D31ACBE6-FAE1-EF4E-9DDF-B0ED1298A956}"/>
              </a:ext>
            </a:extLst>
          </p:cNvPr>
          <p:cNvSpPr txBox="1">
            <a:spLocks/>
          </p:cNvSpPr>
          <p:nvPr/>
        </p:nvSpPr>
        <p:spPr>
          <a:xfrm>
            <a:off x="5381736" y="867420"/>
            <a:ext cx="6108935" cy="1990367"/>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buNone/>
            </a:pPr>
            <a:r>
              <a:rPr lang="en-GB" sz="2400" dirty="0">
                <a:latin typeface="Avenir Book" panose="02000503020000020003" pitchFamily="2" charset="0"/>
              </a:rPr>
              <a:t>Where the idea of the AdReN project comes from:</a:t>
            </a:r>
          </a:p>
          <a:p>
            <a:pPr lvl="1" algn="just">
              <a:lnSpc>
                <a:spcPct val="100000"/>
              </a:lnSpc>
            </a:pPr>
            <a:r>
              <a:rPr lang="en-GB" sz="2100" dirty="0">
                <a:latin typeface="Avenir Book" panose="02000503020000020003" pitchFamily="2" charset="0"/>
              </a:rPr>
              <a:t>2018 – first meeting of the AdReN network (Albania, Bosnia and Herzegovina, Croatia,  Italy, Slovenia)</a:t>
            </a:r>
          </a:p>
          <a:p>
            <a:pPr lvl="1" algn="just">
              <a:lnSpc>
                <a:spcPct val="100000"/>
              </a:lnSpc>
            </a:pPr>
            <a:r>
              <a:rPr lang="en-GB" sz="2100" dirty="0">
                <a:latin typeface="Avenir Book" panose="02000503020000020003" pitchFamily="2" charset="0"/>
              </a:rPr>
              <a:t>2019 – second meeting of the AdReN network (Albania, Bosnia and Herzegovina, Italy)</a:t>
            </a:r>
          </a:p>
          <a:p>
            <a:pPr marL="342900" lvl="1" indent="0" algn="just">
              <a:lnSpc>
                <a:spcPct val="100000"/>
              </a:lnSpc>
              <a:buNone/>
            </a:pPr>
            <a:endParaRPr lang="en-GB" sz="2100" dirty="0">
              <a:latin typeface="Avenir Book" panose="02000503020000020003" pitchFamily="2" charset="0"/>
            </a:endParaRPr>
          </a:p>
          <a:p>
            <a:pPr marL="342900" lvl="1" indent="0" algn="just">
              <a:lnSpc>
                <a:spcPct val="100000"/>
              </a:lnSpc>
              <a:buNone/>
            </a:pPr>
            <a:r>
              <a:rPr lang="en-GB" sz="2100" dirty="0">
                <a:latin typeface="Avenir Book" panose="02000503020000020003" pitchFamily="2" charset="0"/>
              </a:rPr>
              <a:t>2020-2022 </a:t>
            </a:r>
            <a:r>
              <a:rPr lang="en-GB" sz="2100" b="1" dirty="0">
                <a:latin typeface="Avenir Book" panose="02000503020000020003" pitchFamily="2" charset="0"/>
              </a:rPr>
              <a:t>AdReN: Automatic Recognition in the Adriatic Region</a:t>
            </a:r>
          </a:p>
          <a:p>
            <a:pPr marL="457189" lvl="1" indent="0" algn="just" defTabSz="914377">
              <a:lnSpc>
                <a:spcPct val="100000"/>
              </a:lnSpc>
              <a:spcBef>
                <a:spcPts val="500"/>
              </a:spcBef>
              <a:buNone/>
            </a:pPr>
            <a:r>
              <a:rPr lang="it-IT" sz="2000" b="1" dirty="0">
                <a:latin typeface="Avenir Book" panose="02000503020000020003" pitchFamily="2" charset="0"/>
              </a:rPr>
              <a:t>4 </a:t>
            </a:r>
            <a:r>
              <a:rPr lang="it-IT" sz="2000" b="1" dirty="0" err="1">
                <a:latin typeface="Avenir Book" panose="02000503020000020003" pitchFamily="2" charset="0"/>
              </a:rPr>
              <a:t>NARICs</a:t>
            </a:r>
            <a:r>
              <a:rPr lang="it-IT" sz="2000" dirty="0">
                <a:latin typeface="Avenir Book" panose="02000503020000020003" pitchFamily="2" charset="0"/>
              </a:rPr>
              <a:t>: </a:t>
            </a:r>
            <a:r>
              <a:rPr lang="it-IT" sz="2000" dirty="0" err="1">
                <a:latin typeface="Avenir Book" panose="02000503020000020003" pitchFamily="2" charset="0"/>
              </a:rPr>
              <a:t>Italy</a:t>
            </a:r>
            <a:r>
              <a:rPr lang="it-IT" sz="2000" dirty="0">
                <a:latin typeface="Avenir Book" panose="02000503020000020003" pitchFamily="2" charset="0"/>
              </a:rPr>
              <a:t>, </a:t>
            </a:r>
            <a:r>
              <a:rPr lang="it-IT" sz="2000" dirty="0" err="1">
                <a:latin typeface="Avenir Book" panose="02000503020000020003" pitchFamily="2" charset="0"/>
              </a:rPr>
              <a:t>Croatia</a:t>
            </a:r>
            <a:r>
              <a:rPr lang="it-IT" sz="2000" dirty="0">
                <a:latin typeface="Avenir Book" panose="02000503020000020003" pitchFamily="2" charset="0"/>
              </a:rPr>
              <a:t>, </a:t>
            </a:r>
            <a:r>
              <a:rPr lang="it-IT" sz="2000" dirty="0" err="1">
                <a:latin typeface="Avenir Book" panose="02000503020000020003" pitchFamily="2" charset="0"/>
              </a:rPr>
              <a:t>Greece</a:t>
            </a:r>
            <a:r>
              <a:rPr lang="it-IT" sz="2000" dirty="0">
                <a:latin typeface="Avenir Book" panose="02000503020000020003" pitchFamily="2" charset="0"/>
              </a:rPr>
              <a:t>, Slovenia</a:t>
            </a:r>
          </a:p>
          <a:p>
            <a:pPr marL="457189" lvl="1" indent="0" algn="just" defTabSz="914377">
              <a:lnSpc>
                <a:spcPct val="100000"/>
              </a:lnSpc>
              <a:spcBef>
                <a:spcPts val="500"/>
              </a:spcBef>
              <a:buNone/>
            </a:pPr>
            <a:r>
              <a:rPr lang="it-IT" sz="2000" b="1" dirty="0">
                <a:latin typeface="Avenir Book" panose="02000503020000020003" pitchFamily="2" charset="0"/>
                <a:ea typeface="Times New Roman" panose="02020603050405020304" pitchFamily="18" charset="0"/>
                <a:cs typeface="Times New Roman" panose="02020603050405020304" pitchFamily="18" charset="0"/>
              </a:rPr>
              <a:t>+ IUAV </a:t>
            </a:r>
            <a:r>
              <a:rPr lang="it-IT" sz="2000" dirty="0" err="1">
                <a:latin typeface="Avenir Book" panose="02000503020000020003" pitchFamily="2" charset="0"/>
                <a:ea typeface="Times New Roman" panose="02020603050405020304" pitchFamily="18" charset="0"/>
                <a:cs typeface="Times New Roman" panose="02020603050405020304" pitchFamily="18" charset="0"/>
              </a:rPr>
              <a:t>University</a:t>
            </a:r>
            <a:r>
              <a:rPr lang="it-IT" sz="2000" dirty="0">
                <a:latin typeface="Avenir Book" panose="02000503020000020003" pitchFamily="2" charset="0"/>
                <a:ea typeface="Times New Roman" panose="02020603050405020304" pitchFamily="18" charset="0"/>
                <a:cs typeface="Times New Roman" panose="02020603050405020304" pitchFamily="18" charset="0"/>
              </a:rPr>
              <a:t> of </a:t>
            </a:r>
            <a:r>
              <a:rPr lang="it-IT" sz="2000" dirty="0" err="1">
                <a:latin typeface="Avenir Book" panose="02000503020000020003" pitchFamily="2" charset="0"/>
                <a:ea typeface="Times New Roman" panose="02020603050405020304" pitchFamily="18" charset="0"/>
                <a:cs typeface="Times New Roman" panose="02020603050405020304" pitchFamily="18" charset="0"/>
              </a:rPr>
              <a:t>Venice</a:t>
            </a:r>
            <a:r>
              <a:rPr lang="it-IT" sz="2000" dirty="0">
                <a:latin typeface="Avenir Book" panose="02000503020000020003" pitchFamily="2" charset="0"/>
                <a:ea typeface="Times New Roman" panose="02020603050405020304" pitchFamily="18" charset="0"/>
                <a:cs typeface="Times New Roman" panose="02020603050405020304" pitchFamily="18" charset="0"/>
              </a:rPr>
              <a:t> – </a:t>
            </a:r>
            <a:r>
              <a:rPr lang="it-IT" sz="2000" dirty="0" err="1">
                <a:latin typeface="Avenir Book" panose="02000503020000020003" pitchFamily="2" charset="0"/>
                <a:ea typeface="Times New Roman" panose="02020603050405020304" pitchFamily="18" charset="0"/>
                <a:cs typeface="Times New Roman" panose="02020603050405020304" pitchFamily="18" charset="0"/>
              </a:rPr>
              <a:t>Italy</a:t>
            </a:r>
            <a:endParaRPr lang="it-IT" sz="2000" dirty="0">
              <a:latin typeface="Avenir Book" panose="02000503020000020003" pitchFamily="2" charset="0"/>
              <a:ea typeface="Times New Roman" panose="02020603050405020304" pitchFamily="18" charset="0"/>
              <a:cs typeface="Times New Roman" panose="02020603050405020304" pitchFamily="18" charset="0"/>
            </a:endParaRPr>
          </a:p>
          <a:p>
            <a:pPr marL="342900" lvl="1" indent="0" algn="just">
              <a:lnSpc>
                <a:spcPct val="100000"/>
              </a:lnSpc>
              <a:buNone/>
            </a:pPr>
            <a:endParaRPr lang="en-GB" sz="2100" b="1" dirty="0">
              <a:latin typeface="Avenir Book" panose="02000503020000020003" pitchFamily="2" charset="0"/>
            </a:endParaRPr>
          </a:p>
          <a:p>
            <a:pPr marL="0" indent="0" algn="just">
              <a:buNone/>
            </a:pPr>
            <a:endParaRPr lang="en-GB" sz="2400" dirty="0">
              <a:latin typeface="Avenir Book" panose="02000503020000020003" pitchFamily="2" charset="0"/>
            </a:endParaRPr>
          </a:p>
        </p:txBody>
      </p:sp>
      <p:sp>
        <p:nvSpPr>
          <p:cNvPr id="15" name="CasellaDiTesto 14">
            <a:extLst>
              <a:ext uri="{FF2B5EF4-FFF2-40B4-BE49-F238E27FC236}">
                <a16:creationId xmlns:a16="http://schemas.microsoft.com/office/drawing/2014/main" id="{95057B81-6825-5E46-8DE0-2219F7A1A53B}"/>
              </a:ext>
            </a:extLst>
          </p:cNvPr>
          <p:cNvSpPr txBox="1"/>
          <p:nvPr/>
        </p:nvSpPr>
        <p:spPr>
          <a:xfrm>
            <a:off x="441218" y="867420"/>
            <a:ext cx="4206982" cy="523220"/>
          </a:xfrm>
          <a:prstGeom prst="rect">
            <a:avLst/>
          </a:prstGeom>
          <a:noFill/>
        </p:spPr>
        <p:txBody>
          <a:bodyPr wrap="square" rtlCol="0">
            <a:spAutoFit/>
          </a:bodyPr>
          <a:lstStyle/>
          <a:p>
            <a:r>
              <a:rPr lang="it-IT" sz="2800" b="1" dirty="0" err="1">
                <a:solidFill>
                  <a:srgbClr val="94282A"/>
                </a:solidFill>
                <a:latin typeface="Avenir Book" panose="02000503020000020003" pitchFamily="2" charset="0"/>
              </a:rPr>
              <a:t>Context</a:t>
            </a:r>
            <a:endParaRPr lang="it-IT" sz="2800" b="1" dirty="0">
              <a:solidFill>
                <a:srgbClr val="94282A"/>
              </a:solidFill>
              <a:latin typeface="Avenir Book" panose="02000503020000020003" pitchFamily="2" charset="0"/>
            </a:endParaRPr>
          </a:p>
        </p:txBody>
      </p:sp>
      <p:pic>
        <p:nvPicPr>
          <p:cNvPr id="13" name="Immagine 12">
            <a:extLst>
              <a:ext uri="{FF2B5EF4-FFF2-40B4-BE49-F238E27FC236}">
                <a16:creationId xmlns:a16="http://schemas.microsoft.com/office/drawing/2014/main" id="{0A4727C9-4E71-4046-99F5-79310FEF7E4E}"/>
              </a:ext>
            </a:extLst>
          </p:cNvPr>
          <p:cNvPicPr>
            <a:picLocks noChangeAspect="1"/>
          </p:cNvPicPr>
          <p:nvPr/>
        </p:nvPicPr>
        <p:blipFill>
          <a:blip r:embed="rId3"/>
          <a:stretch>
            <a:fillRect/>
          </a:stretch>
        </p:blipFill>
        <p:spPr>
          <a:xfrm>
            <a:off x="10045808" y="6251042"/>
            <a:ext cx="2146193" cy="612873"/>
          </a:xfrm>
          <a:prstGeom prst="rect">
            <a:avLst/>
          </a:prstGeom>
        </p:spPr>
      </p:pic>
    </p:spTree>
    <p:extLst>
      <p:ext uri="{BB962C8B-B14F-4D97-AF65-F5344CB8AC3E}">
        <p14:creationId xmlns:p14="http://schemas.microsoft.com/office/powerpoint/2010/main" val="438211704"/>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4">
            <a:extLst>
              <a:ext uri="{FF2B5EF4-FFF2-40B4-BE49-F238E27FC236}">
                <a16:creationId xmlns:a16="http://schemas.microsoft.com/office/drawing/2014/main" id="{CB21AEF2-E6F2-914E-8406-9B51118E0F78}"/>
              </a:ext>
            </a:extLst>
          </p:cNvPr>
          <p:cNvGrpSpPr>
            <a:grpSpLocks/>
          </p:cNvGrpSpPr>
          <p:nvPr/>
        </p:nvGrpSpPr>
        <p:grpSpPr bwMode="auto">
          <a:xfrm>
            <a:off x="-5021585" y="3441473"/>
            <a:ext cx="9128704" cy="1266651"/>
            <a:chOff x="0" y="0"/>
            <a:chExt cx="10551" cy="1464"/>
          </a:xfrm>
          <a:solidFill>
            <a:srgbClr val="EB1126"/>
          </a:solidFill>
        </p:grpSpPr>
        <p:sp>
          <p:nvSpPr>
            <p:cNvPr id="39" name="Freeform 2">
              <a:extLst>
                <a:ext uri="{FF2B5EF4-FFF2-40B4-BE49-F238E27FC236}">
                  <a16:creationId xmlns:a16="http://schemas.microsoft.com/office/drawing/2014/main" id="{6920DC2B-6329-F24E-832C-651351755B1C}"/>
                </a:ext>
              </a:extLst>
            </p:cNvPr>
            <p:cNvSpPr>
              <a:spLocks/>
            </p:cNvSpPr>
            <p:nvPr/>
          </p:nvSpPr>
          <p:spPr bwMode="auto">
            <a:xfrm>
              <a:off x="0" y="17"/>
              <a:ext cx="9805" cy="1447"/>
            </a:xfrm>
            <a:custGeom>
              <a:avLst/>
              <a:gdLst>
                <a:gd name="T0" fmla="*/ 0 w 21600"/>
                <a:gd name="T1" fmla="*/ 0 h 21600"/>
                <a:gd name="T2" fmla="*/ 86 w 21600"/>
                <a:gd name="T3" fmla="*/ 0 h 21600"/>
                <a:gd name="T4" fmla="*/ 77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9" y="21600"/>
                  </a:moveTo>
                  <a:lnTo>
                    <a:pt x="21600" y="21600"/>
                  </a:lnTo>
                  <a:lnTo>
                    <a:pt x="19332" y="0"/>
                  </a:lnTo>
                  <a:lnTo>
                    <a:pt x="0" y="0"/>
                  </a:lnTo>
                  <a:lnTo>
                    <a:pt x="29" y="21600"/>
                  </a:lnTo>
                  <a:close/>
                  <a:moveTo>
                    <a:pt x="29" y="21600"/>
                  </a:moveTo>
                </a:path>
              </a:pathLst>
            </a:custGeom>
            <a:solidFill>
              <a:srgbClr val="94282B"/>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pPr defTabSz="914377">
                <a:defRPr/>
              </a:pPr>
              <a:endParaRPr lang="en-US" dirty="0">
                <a:solidFill>
                  <a:prstClr val="black"/>
                </a:solidFill>
                <a:latin typeface="Gill Sans" charset="0"/>
                <a:ea typeface="ヒラギノ角ゴ ProN W3" charset="0"/>
                <a:sym typeface="Gill Sans" charset="0"/>
              </a:endParaRPr>
            </a:p>
          </p:txBody>
        </p:sp>
        <p:sp>
          <p:nvSpPr>
            <p:cNvPr id="40" name="Freeform 3">
              <a:extLst>
                <a:ext uri="{FF2B5EF4-FFF2-40B4-BE49-F238E27FC236}">
                  <a16:creationId xmlns:a16="http://schemas.microsoft.com/office/drawing/2014/main" id="{8A00E6C9-0D4D-294B-A78E-9297FD0EFE11}"/>
                </a:ext>
              </a:extLst>
            </p:cNvPr>
            <p:cNvSpPr>
              <a:spLocks/>
            </p:cNvSpPr>
            <p:nvPr/>
          </p:nvSpPr>
          <p:spPr bwMode="auto">
            <a:xfrm>
              <a:off x="9051" y="0"/>
              <a:ext cx="1500" cy="144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4688" y="21600"/>
                  </a:moveTo>
                  <a:lnTo>
                    <a:pt x="21600" y="21600"/>
                  </a:lnTo>
                  <a:lnTo>
                    <a:pt x="6777" y="0"/>
                  </a:lnTo>
                  <a:lnTo>
                    <a:pt x="0" y="0"/>
                  </a:lnTo>
                  <a:lnTo>
                    <a:pt x="14688" y="21600"/>
                  </a:lnTo>
                  <a:close/>
                  <a:moveTo>
                    <a:pt x="14688" y="21600"/>
                  </a:moveTo>
                </a:path>
              </a:pathLst>
            </a:custGeom>
            <a:solidFill>
              <a:schemeClr val="bg1">
                <a:lumMod val="65000"/>
              </a:schemeClr>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pPr defTabSz="914377">
                <a:defRPr/>
              </a:pPr>
              <a:endParaRPr lang="en-US" dirty="0">
                <a:solidFill>
                  <a:prstClr val="black"/>
                </a:solidFill>
                <a:latin typeface="Gill Sans" charset="0"/>
                <a:ea typeface="ヒラギノ角ゴ ProN W3" charset="0"/>
                <a:sym typeface="Gill Sans" charset="0"/>
              </a:endParaRPr>
            </a:p>
          </p:txBody>
        </p:sp>
      </p:grpSp>
      <p:sp>
        <p:nvSpPr>
          <p:cNvPr id="41" name="Freeform 6">
            <a:extLst>
              <a:ext uri="{FF2B5EF4-FFF2-40B4-BE49-F238E27FC236}">
                <a16:creationId xmlns:a16="http://schemas.microsoft.com/office/drawing/2014/main" id="{EA9BF4FE-6446-B441-95B0-4B49DD4CCCB0}"/>
              </a:ext>
            </a:extLst>
          </p:cNvPr>
          <p:cNvSpPr>
            <a:spLocks/>
          </p:cNvSpPr>
          <p:nvPr/>
        </p:nvSpPr>
        <p:spPr bwMode="auto">
          <a:xfrm>
            <a:off x="2807564" y="4862344"/>
            <a:ext cx="2332573" cy="2249515"/>
          </a:xfrm>
          <a:custGeom>
            <a:avLst/>
            <a:gdLst>
              <a:gd name="T0" fmla="*/ 2147483647 w 21600"/>
              <a:gd name="T1" fmla="*/ 2147483647 h 21600"/>
              <a:gd name="T2" fmla="*/ 2147483647 w 21600"/>
              <a:gd name="T3" fmla="*/ 2147483647 h 21600"/>
              <a:gd name="T4" fmla="*/ 2147483647 w 21600"/>
              <a:gd name="T5" fmla="*/ 0 h 21600"/>
              <a:gd name="T6" fmla="*/ 0 w 21600"/>
              <a:gd name="T7" fmla="*/ 0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4688" y="21600"/>
                </a:moveTo>
                <a:lnTo>
                  <a:pt x="21600" y="21600"/>
                </a:lnTo>
                <a:lnTo>
                  <a:pt x="6777" y="0"/>
                </a:lnTo>
                <a:lnTo>
                  <a:pt x="0" y="0"/>
                </a:lnTo>
                <a:lnTo>
                  <a:pt x="14688" y="21600"/>
                </a:lnTo>
                <a:close/>
                <a:moveTo>
                  <a:pt x="14688" y="21600"/>
                </a:moveTo>
              </a:path>
            </a:pathLst>
          </a:custGeom>
          <a:solidFill>
            <a:srgbClr val="94282B"/>
          </a:solidFill>
          <a:ln>
            <a:noFill/>
          </a:ln>
        </p:spPr>
        <p:txBody>
          <a:bodyPr lIns="0" tIns="0" rIns="0" bIns="0"/>
          <a:lstStyle/>
          <a:p>
            <a:pPr defTabSz="914377"/>
            <a:endParaRPr lang="it-IT">
              <a:solidFill>
                <a:prstClr val="black"/>
              </a:solidFill>
              <a:latin typeface="Calibri"/>
            </a:endParaRPr>
          </a:p>
        </p:txBody>
      </p:sp>
      <p:sp>
        <p:nvSpPr>
          <p:cNvPr id="42" name="Freeform 7">
            <a:extLst>
              <a:ext uri="{FF2B5EF4-FFF2-40B4-BE49-F238E27FC236}">
                <a16:creationId xmlns:a16="http://schemas.microsoft.com/office/drawing/2014/main" id="{2D244707-A3D0-7B4D-B8CB-E20F226ED6C2}"/>
              </a:ext>
            </a:extLst>
          </p:cNvPr>
          <p:cNvSpPr>
            <a:spLocks/>
          </p:cNvSpPr>
          <p:nvPr/>
        </p:nvSpPr>
        <p:spPr bwMode="auto">
          <a:xfrm>
            <a:off x="441218" y="2402156"/>
            <a:ext cx="934415" cy="899805"/>
          </a:xfrm>
          <a:custGeom>
            <a:avLst/>
            <a:gdLst>
              <a:gd name="T0" fmla="*/ 2147483647 w 21600"/>
              <a:gd name="T1" fmla="*/ 2147483647 h 21600"/>
              <a:gd name="T2" fmla="*/ 2147483647 w 21600"/>
              <a:gd name="T3" fmla="*/ 2147483647 h 21600"/>
              <a:gd name="T4" fmla="*/ 2147483647 w 21600"/>
              <a:gd name="T5" fmla="*/ 0 h 21600"/>
              <a:gd name="T6" fmla="*/ 0 w 21600"/>
              <a:gd name="T7" fmla="*/ 0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4688" y="21600"/>
                </a:moveTo>
                <a:lnTo>
                  <a:pt x="21600" y="21600"/>
                </a:lnTo>
                <a:lnTo>
                  <a:pt x="6777" y="0"/>
                </a:lnTo>
                <a:lnTo>
                  <a:pt x="0" y="0"/>
                </a:lnTo>
                <a:lnTo>
                  <a:pt x="14688" y="21600"/>
                </a:lnTo>
                <a:close/>
                <a:moveTo>
                  <a:pt x="14688" y="21600"/>
                </a:moveTo>
              </a:path>
            </a:pathLst>
          </a:custGeom>
          <a:solidFill>
            <a:srgbClr val="94282B"/>
          </a:solidFill>
          <a:ln>
            <a:noFill/>
          </a:ln>
        </p:spPr>
        <p:txBody>
          <a:bodyPr lIns="0" tIns="0" rIns="0" bIns="0"/>
          <a:lstStyle/>
          <a:p>
            <a:pPr defTabSz="914377"/>
            <a:endParaRPr lang="it-IT" dirty="0">
              <a:solidFill>
                <a:prstClr val="black"/>
              </a:solidFill>
              <a:latin typeface="Calibri"/>
            </a:endParaRPr>
          </a:p>
        </p:txBody>
      </p:sp>
      <p:cxnSp>
        <p:nvCxnSpPr>
          <p:cNvPr id="11" name="Connettore 1 10">
            <a:extLst>
              <a:ext uri="{FF2B5EF4-FFF2-40B4-BE49-F238E27FC236}">
                <a16:creationId xmlns:a16="http://schemas.microsoft.com/office/drawing/2014/main" id="{A3CC80F1-C710-8043-AA70-C1B667855BDE}"/>
              </a:ext>
            </a:extLst>
          </p:cNvPr>
          <p:cNvCxnSpPr/>
          <p:nvPr/>
        </p:nvCxnSpPr>
        <p:spPr>
          <a:xfrm>
            <a:off x="5381736" y="867420"/>
            <a:ext cx="0" cy="506096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5" name="Immagine 44">
            <a:extLst>
              <a:ext uri="{FF2B5EF4-FFF2-40B4-BE49-F238E27FC236}">
                <a16:creationId xmlns:a16="http://schemas.microsoft.com/office/drawing/2014/main" id="{932A4149-818B-544C-9CFF-7B82C133A985}"/>
              </a:ext>
            </a:extLst>
          </p:cNvPr>
          <p:cNvPicPr>
            <a:picLocks noChangeAspect="1"/>
          </p:cNvPicPr>
          <p:nvPr/>
        </p:nvPicPr>
        <p:blipFill>
          <a:blip r:embed="rId2"/>
          <a:stretch>
            <a:fillRect/>
          </a:stretch>
        </p:blipFill>
        <p:spPr>
          <a:xfrm>
            <a:off x="511479" y="3734122"/>
            <a:ext cx="2061773" cy="665781"/>
          </a:xfrm>
          <a:prstGeom prst="rect">
            <a:avLst/>
          </a:prstGeom>
        </p:spPr>
      </p:pic>
      <p:sp>
        <p:nvSpPr>
          <p:cNvPr id="12" name="Segnaposto contenuto 3">
            <a:extLst>
              <a:ext uri="{FF2B5EF4-FFF2-40B4-BE49-F238E27FC236}">
                <a16:creationId xmlns:a16="http://schemas.microsoft.com/office/drawing/2014/main" id="{588E876B-0084-8E49-96C9-388E91497961}"/>
              </a:ext>
            </a:extLst>
          </p:cNvPr>
          <p:cNvSpPr txBox="1">
            <a:spLocks/>
          </p:cNvSpPr>
          <p:nvPr/>
        </p:nvSpPr>
        <p:spPr>
          <a:xfrm>
            <a:off x="5727033" y="1856874"/>
            <a:ext cx="6023750" cy="1990367"/>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None/>
            </a:pPr>
            <a:r>
              <a:rPr lang="en-GB" sz="2400" u="sng" dirty="0">
                <a:latin typeface="Avenir Book" panose="02000503020000020003" pitchFamily="2" charset="0"/>
              </a:rPr>
              <a:t>Objectives of the project</a:t>
            </a:r>
          </a:p>
          <a:p>
            <a:pPr marL="0" indent="0" algn="just">
              <a:buNone/>
            </a:pPr>
            <a:r>
              <a:rPr lang="en-GB" sz="1400" dirty="0">
                <a:latin typeface="Avenir Book" panose="02000503020000020003" pitchFamily="2" charset="0"/>
              </a:rPr>
              <a:t>“The Council Recommendations on promoting automatic mutual recognition of higher education and upper secondary education and training qualifications and the outcomes of learning periods abroad states: “[…] a Higher education qualification acquired in one Member State is automatically </a:t>
            </a:r>
            <a:r>
              <a:rPr lang="en-GB" sz="1400" b="1" dirty="0">
                <a:latin typeface="Avenir Book" panose="02000503020000020003" pitchFamily="2" charset="0"/>
              </a:rPr>
              <a:t>recognised at the same level, for the purpose of accessing further studies</a:t>
            </a:r>
            <a:r>
              <a:rPr lang="en-GB" sz="1400" dirty="0">
                <a:latin typeface="Avenir Book" panose="02000503020000020003" pitchFamily="2" charset="0"/>
              </a:rPr>
              <a:t>, in the others […]”.</a:t>
            </a:r>
          </a:p>
          <a:p>
            <a:pPr marL="0" indent="0" algn="just">
              <a:buNone/>
            </a:pPr>
            <a:r>
              <a:rPr lang="en-GB" sz="1400" dirty="0">
                <a:latin typeface="Avenir Book" panose="02000503020000020003" pitchFamily="2" charset="0"/>
              </a:rPr>
              <a:t>In line with the Council Recommendation, the </a:t>
            </a:r>
            <a:r>
              <a:rPr lang="en-GB" sz="1400" b="1" dirty="0">
                <a:latin typeface="Avenir Book" panose="02000503020000020003" pitchFamily="2" charset="0"/>
              </a:rPr>
              <a:t>AdReN project aims at fostering the automatic recognition of academic qualifications and qualifications giving access to higher education in the Adriatic region</a:t>
            </a:r>
            <a:r>
              <a:rPr lang="en-GB" sz="1400" dirty="0">
                <a:latin typeface="Avenir Book" panose="02000503020000020003" pitchFamily="2" charset="0"/>
              </a:rPr>
              <a:t>, starting from project country partners. </a:t>
            </a:r>
          </a:p>
          <a:p>
            <a:pPr marL="0" indent="0" algn="just">
              <a:buNone/>
            </a:pPr>
            <a:endParaRPr lang="en-GB" sz="2400" dirty="0">
              <a:latin typeface="Avenir Book" panose="02000503020000020003" pitchFamily="2" charset="0"/>
            </a:endParaRPr>
          </a:p>
        </p:txBody>
      </p:sp>
      <p:sp>
        <p:nvSpPr>
          <p:cNvPr id="2" name="CasellaDiTesto 1">
            <a:extLst>
              <a:ext uri="{FF2B5EF4-FFF2-40B4-BE49-F238E27FC236}">
                <a16:creationId xmlns:a16="http://schemas.microsoft.com/office/drawing/2014/main" id="{CDBBB2DB-B7C1-7443-9795-C1D31F7459EC}"/>
              </a:ext>
            </a:extLst>
          </p:cNvPr>
          <p:cNvSpPr txBox="1"/>
          <p:nvPr/>
        </p:nvSpPr>
        <p:spPr>
          <a:xfrm>
            <a:off x="441218" y="472611"/>
            <a:ext cx="3169457" cy="523220"/>
          </a:xfrm>
          <a:prstGeom prst="rect">
            <a:avLst/>
          </a:prstGeom>
          <a:noFill/>
        </p:spPr>
        <p:txBody>
          <a:bodyPr wrap="none" rtlCol="0">
            <a:spAutoFit/>
          </a:bodyPr>
          <a:lstStyle/>
          <a:p>
            <a:r>
              <a:rPr lang="it-IT" sz="2800" b="1" dirty="0">
                <a:solidFill>
                  <a:srgbClr val="94282A"/>
                </a:solidFill>
                <a:latin typeface="Avenir Book" panose="02000503020000020003" pitchFamily="2" charset="0"/>
              </a:rPr>
              <a:t>AdReN </a:t>
            </a:r>
            <a:r>
              <a:rPr lang="it-IT" sz="2800" b="1" dirty="0" err="1">
                <a:solidFill>
                  <a:srgbClr val="94282A"/>
                </a:solidFill>
                <a:latin typeface="Avenir Book" panose="02000503020000020003" pitchFamily="2" charset="0"/>
              </a:rPr>
              <a:t>objectives</a:t>
            </a:r>
            <a:r>
              <a:rPr lang="it-IT" sz="2800" b="1" dirty="0">
                <a:solidFill>
                  <a:srgbClr val="94282A"/>
                </a:solidFill>
                <a:latin typeface="Avenir Book" panose="02000503020000020003" pitchFamily="2" charset="0"/>
              </a:rPr>
              <a:t> </a:t>
            </a:r>
          </a:p>
        </p:txBody>
      </p:sp>
      <p:pic>
        <p:nvPicPr>
          <p:cNvPr id="13" name="Immagine 12">
            <a:extLst>
              <a:ext uri="{FF2B5EF4-FFF2-40B4-BE49-F238E27FC236}">
                <a16:creationId xmlns:a16="http://schemas.microsoft.com/office/drawing/2014/main" id="{52D6367F-9ED8-6D43-A9D7-73B60914AF60}"/>
              </a:ext>
            </a:extLst>
          </p:cNvPr>
          <p:cNvPicPr>
            <a:picLocks noChangeAspect="1"/>
          </p:cNvPicPr>
          <p:nvPr/>
        </p:nvPicPr>
        <p:blipFill>
          <a:blip r:embed="rId3"/>
          <a:stretch>
            <a:fillRect/>
          </a:stretch>
        </p:blipFill>
        <p:spPr>
          <a:xfrm>
            <a:off x="10045808" y="6251042"/>
            <a:ext cx="2146193" cy="612873"/>
          </a:xfrm>
          <a:prstGeom prst="rect">
            <a:avLst/>
          </a:prstGeom>
        </p:spPr>
      </p:pic>
    </p:spTree>
    <p:extLst>
      <p:ext uri="{BB962C8B-B14F-4D97-AF65-F5344CB8AC3E}">
        <p14:creationId xmlns:p14="http://schemas.microsoft.com/office/powerpoint/2010/main" val="397134869"/>
      </p:ext>
    </p:extLst>
  </p:cSld>
  <p:clrMapOvr>
    <a:masterClrMapping/>
  </p:clrMapOvr>
  <p:transition spd="slow">
    <p:push dir="u"/>
  </p:transition>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1729</TotalTime>
  <Words>591</Words>
  <Application>Microsoft Macintosh PowerPoint</Application>
  <PresentationFormat>Widescreen</PresentationFormat>
  <Paragraphs>76</Paragraphs>
  <Slides>16</Slides>
  <Notes>1</Notes>
  <HiddenSlides>0</HiddenSlides>
  <MMClips>0</MMClips>
  <ScaleCrop>false</ScaleCrop>
  <HeadingPairs>
    <vt:vector size="6" baseType="variant">
      <vt:variant>
        <vt:lpstr>Caratteri utilizzati</vt:lpstr>
      </vt:variant>
      <vt:variant>
        <vt:i4>11</vt:i4>
      </vt:variant>
      <vt:variant>
        <vt:lpstr>Tema</vt:lpstr>
      </vt:variant>
      <vt:variant>
        <vt:i4>1</vt:i4>
      </vt:variant>
      <vt:variant>
        <vt:lpstr>Titoli diapositive</vt:lpstr>
      </vt:variant>
      <vt:variant>
        <vt:i4>16</vt:i4>
      </vt:variant>
    </vt:vector>
  </HeadingPairs>
  <TitlesOfParts>
    <vt:vector size="28" baseType="lpstr">
      <vt:lpstr>Arial</vt:lpstr>
      <vt:lpstr>Avenir</vt:lpstr>
      <vt:lpstr>Avenir Black</vt:lpstr>
      <vt:lpstr>Avenir Book</vt:lpstr>
      <vt:lpstr>Avenir Heavy</vt:lpstr>
      <vt:lpstr>Avenir Heavy Oblique</vt:lpstr>
      <vt:lpstr>Avenir Light</vt:lpstr>
      <vt:lpstr>Calibri</vt:lpstr>
      <vt:lpstr>Calibri Light</vt:lpstr>
      <vt:lpstr>Gill Sans</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Silvia Bianco</dc:creator>
  <cp:lastModifiedBy>Silvia Bianco</cp:lastModifiedBy>
  <cp:revision>107</cp:revision>
  <cp:lastPrinted>2020-09-22T14:21:25Z</cp:lastPrinted>
  <dcterms:created xsi:type="dcterms:W3CDTF">2020-09-10T13:58:48Z</dcterms:created>
  <dcterms:modified xsi:type="dcterms:W3CDTF">2021-03-25T09:42:12Z</dcterms:modified>
</cp:coreProperties>
</file>