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73" r:id="rId1"/>
  </p:sldMasterIdLst>
  <p:notesMasterIdLst>
    <p:notesMasterId r:id="rId19"/>
  </p:notesMasterIdLst>
  <p:handoutMasterIdLst>
    <p:handoutMasterId r:id="rId20"/>
  </p:handoutMasterIdLst>
  <p:sldIdLst>
    <p:sldId id="530" r:id="rId2"/>
    <p:sldId id="712" r:id="rId3"/>
    <p:sldId id="720" r:id="rId4"/>
    <p:sldId id="721" r:id="rId5"/>
    <p:sldId id="722" r:id="rId6"/>
    <p:sldId id="730" r:id="rId7"/>
    <p:sldId id="731" r:id="rId8"/>
    <p:sldId id="723" r:id="rId9"/>
    <p:sldId id="724" r:id="rId10"/>
    <p:sldId id="725" r:id="rId11"/>
    <p:sldId id="726" r:id="rId12"/>
    <p:sldId id="727" r:id="rId13"/>
    <p:sldId id="732" r:id="rId14"/>
    <p:sldId id="733" r:id="rId15"/>
    <p:sldId id="734" r:id="rId16"/>
    <p:sldId id="728" r:id="rId17"/>
    <p:sldId id="729" r:id="rId18"/>
  </p:sldIdLst>
  <p:sldSz cx="12192000" cy="685800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382D3448-311B-43D1-8FAA-4562BDB7EFCF}">
          <p14:sldIdLst>
            <p14:sldId id="530"/>
            <p14:sldId id="712"/>
            <p14:sldId id="720"/>
            <p14:sldId id="721"/>
            <p14:sldId id="722"/>
            <p14:sldId id="730"/>
            <p14:sldId id="731"/>
            <p14:sldId id="723"/>
            <p14:sldId id="724"/>
            <p14:sldId id="725"/>
            <p14:sldId id="726"/>
            <p14:sldId id="727"/>
            <p14:sldId id="732"/>
            <p14:sldId id="733"/>
            <p14:sldId id="734"/>
            <p14:sldId id="728"/>
            <p14:sldId id="72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řeček Pavel, Ing." initials="KPI" lastIdx="1" clrIdx="0">
    <p:extLst>
      <p:ext uri="{19B8F6BF-5375-455C-9EA6-DF929625EA0E}">
        <p15:presenceInfo xmlns:p15="http://schemas.microsoft.com/office/powerpoint/2012/main" userId="S-1-5-21-1024343765-948047755-1557874966-210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08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2799" y="0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FFFE37-5B72-41CD-A3D0-D4A2922361B1}" type="datetimeFigureOut">
              <a:rPr lang="cs-CZ" smtClean="0"/>
              <a:t>29.09.2021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2799" y="6456612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51891-3EBD-45A6-8A7F-A43C96ABE34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10896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2C9A5B-1EE5-41B1-A14D-0086EB452C30}" type="datetimeFigureOut">
              <a:rPr lang="cs-CZ" smtClean="0"/>
              <a:t>29.09.2021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201" y="3271103"/>
            <a:ext cx="7942238" cy="26764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75547-E490-4E46-896A-3B9E014CC75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3962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768000" y="1224000"/>
            <a:ext cx="7824000" cy="1522800"/>
          </a:xfrm>
        </p:spPr>
        <p:txBody>
          <a:bodyPr lIns="0" tIns="0" rIns="0" bIns="0" anchor="b">
            <a:noAutofit/>
          </a:bodyPr>
          <a:lstStyle>
            <a:lvl1pPr algn="l">
              <a:defRPr sz="34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</a:lstStyle>
          <a:p>
            <a:r>
              <a:rPr lang="cs-CZ"/>
              <a:t>Změny financování </a:t>
            </a:r>
            <a:br>
              <a:rPr lang="cs-CZ"/>
            </a:br>
            <a:r>
              <a:rPr lang="cs-CZ"/>
              <a:t>regionálního školství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768000" y="6022800"/>
            <a:ext cx="5181696" cy="415200"/>
          </a:xfrm>
        </p:spPr>
        <p:txBody>
          <a:bodyPr lIns="0" tIns="0" rIns="0" bIns="0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 cap="small" baseline="0">
                <a:solidFill>
                  <a:srgbClr val="87888A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1592383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cs-CZ"/>
              <a:t>Aktuální stav přípravy změny financování </a:t>
            </a:r>
            <a:r>
              <a:rPr lang="cs-CZ" err="1"/>
              <a:t>RgŠ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729599" y="1825625"/>
            <a:ext cx="10515600" cy="4351338"/>
          </a:xfrm>
        </p:spPr>
        <p:txBody>
          <a:bodyPr>
            <a:noAutofit/>
          </a:bodyPr>
          <a:lstStyle>
            <a:lvl1pPr>
              <a:defRPr/>
            </a:lvl1pPr>
            <a:lvl2pPr marL="108000" indent="0">
              <a:buNone/>
              <a:defRPr/>
            </a:lvl2pPr>
            <a:lvl3pPr marL="612000" indent="-180000">
              <a:defRPr/>
            </a:lvl3pPr>
            <a:lvl4pPr>
              <a:defRPr lang="cs-CZ" sz="1900" kern="1200" baseline="0" dirty="0" smtClean="0">
                <a:solidFill>
                  <a:schemeClr val="tx1"/>
                </a:solidFill>
                <a:latin typeface="Calibri Light" panose="020F0302020204030204" pitchFamily="34" charset="0"/>
                <a:ea typeface="+mn-ea"/>
                <a:cs typeface="+mn-cs"/>
              </a:defRPr>
            </a:lvl4pPr>
            <a:lvl5pPr marL="432000" indent="0">
              <a:buFont typeface="Arial" panose="020B0604020202020204" pitchFamily="34" charset="0"/>
              <a:buNone/>
              <a:defRPr baseline="0"/>
            </a:lvl5pPr>
            <a:lvl6pPr marL="1260000">
              <a:defRPr lang="cs-CZ" sz="1900" b="0" kern="120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6pPr>
          </a:lstStyle>
          <a:p>
            <a:pPr lvl="0"/>
            <a:r>
              <a:rPr lang="cs-CZ"/>
              <a:t>zákon č. 167/2018 Sb. posunul účinnost změny financování o 1 rok, </a:t>
            </a:r>
            <a:br>
              <a:rPr lang="cs-CZ"/>
            </a:br>
            <a:r>
              <a:rPr lang="cs-CZ"/>
              <a:t>tj. na 1. ledna 2020</a:t>
            </a:r>
          </a:p>
          <a:p>
            <a:pPr lvl="0"/>
            <a:r>
              <a:rPr lang="cs-CZ"/>
              <a:t>rok 2019 – přechodový rok </a:t>
            </a:r>
          </a:p>
          <a:p>
            <a:pPr marL="612000" lvl="3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/>
              <a:t>financování jako doposud (republikové a krajské normativy)</a:t>
            </a:r>
          </a:p>
          <a:p>
            <a:pPr lvl="3"/>
            <a:r>
              <a:rPr lang="cs-CZ"/>
              <a:t>doplněny 3 nové jednoroční rozvojové programy:</a:t>
            </a:r>
          </a:p>
          <a:p>
            <a:pPr lvl="4"/>
            <a:r>
              <a:rPr lang="cs-CZ"/>
              <a:t>	od 1. 1. 2019</a:t>
            </a:r>
          </a:p>
          <a:p>
            <a:pPr lvl="5"/>
            <a:r>
              <a:rPr lang="cs-CZ"/>
              <a:t>RP na vyrovnávání mezikrajových rozdílů v odměňování pedagogů </a:t>
            </a:r>
            <a:br>
              <a:rPr lang="cs-CZ"/>
            </a:br>
            <a:r>
              <a:rPr lang="cs-CZ"/>
              <a:t>v MŠ, ZŠ, ŠD a SŠ – peníze jsou již na školách </a:t>
            </a:r>
          </a:p>
          <a:p>
            <a:pPr lvl="5"/>
            <a:r>
              <a:rPr lang="cs-CZ"/>
              <a:t>RP pro MŠ (překryv a rozšíření provozu MŠ)</a:t>
            </a:r>
          </a:p>
          <a:p>
            <a:pPr lvl="4"/>
            <a:r>
              <a:rPr lang="cs-CZ"/>
              <a:t>	od 1. 9. 2019</a:t>
            </a:r>
          </a:p>
          <a:p>
            <a:pPr marL="126000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/>
              <a:t>RP pro ZŠ a SŠ na zohlednění náběhu </a:t>
            </a:r>
            <a:r>
              <a:rPr lang="cs-CZ" err="1"/>
              <a:t>PHmax</a:t>
            </a:r>
            <a:endParaRPr lang="cs-CZ"/>
          </a:p>
          <a:p>
            <a:pPr lvl="2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25237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9667" y="944564"/>
            <a:ext cx="10515600" cy="609917"/>
          </a:xfrm>
        </p:spPr>
        <p:txBody>
          <a:bodyPr anchor="t" anchorCtr="0">
            <a:noAutofit/>
          </a:bodyPr>
          <a:lstStyle>
            <a:lvl1pPr>
              <a:lnSpc>
                <a:spcPct val="100000"/>
              </a:lnSpc>
              <a:defRPr sz="2100" baseline="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 userDrawn="1"/>
        </p:nvGraphicFramePr>
        <p:xfrm>
          <a:off x="729599" y="3546686"/>
          <a:ext cx="10515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353220853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44615953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82864684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7133029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50041598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18001944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398266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endParaRPr lang="cs-CZ"/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2215755881"/>
                  </a:ext>
                </a:extLst>
              </a:tr>
            </a:tbl>
          </a:graphicData>
        </a:graphic>
      </p:graphicFrame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729599" y="1825625"/>
            <a:ext cx="10935352" cy="1472776"/>
          </a:xfrm>
        </p:spPr>
        <p:txBody>
          <a:bodyPr>
            <a:no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9" name="Zástupný symbol pro obsah 2"/>
          <p:cNvSpPr>
            <a:spLocks noGrp="1"/>
          </p:cNvSpPr>
          <p:nvPr>
            <p:ph idx="14"/>
          </p:nvPr>
        </p:nvSpPr>
        <p:spPr>
          <a:xfrm>
            <a:off x="719667" y="4636559"/>
            <a:ext cx="10935352" cy="1472776"/>
          </a:xfrm>
        </p:spPr>
        <p:txBody>
          <a:bodyPr>
            <a:no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97619204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729599" y="1849437"/>
            <a:ext cx="515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280964" y="1849437"/>
            <a:ext cx="515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819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8721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686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lední stránk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989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729600" y="936001"/>
            <a:ext cx="10838169" cy="6221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cs-CZ"/>
              <a:t>Aktuální stav přípravy změny financování </a:t>
            </a:r>
            <a:r>
              <a:rPr lang="cs-CZ" err="1"/>
              <a:t>RgŠ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9600" y="1825625"/>
            <a:ext cx="105156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/>
              <a:t>zákon č. 167/2018 Sb. posunul účinnost změny financování o 1 rok, </a:t>
            </a:r>
            <a:br>
              <a:rPr lang="cs-CZ"/>
            </a:br>
            <a:r>
              <a:rPr lang="cs-CZ"/>
              <a:t>tj. na 1. ledna 2020</a:t>
            </a:r>
          </a:p>
          <a:p>
            <a:pPr lvl="0"/>
            <a:r>
              <a:rPr lang="cs-CZ"/>
              <a:t>rok 2019 – přechodový rok </a:t>
            </a:r>
          </a:p>
          <a:p>
            <a:pPr marL="612000" lvl="3" indent="-1800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/>
              <a:t>financování jako doposud (republikové a krajské normativy)</a:t>
            </a:r>
          </a:p>
          <a:p>
            <a:pPr lvl="3"/>
            <a:r>
              <a:rPr lang="cs-CZ"/>
              <a:t>doplněny 3 nové jednoroční rozvojové programy:</a:t>
            </a:r>
          </a:p>
          <a:p>
            <a:pPr lvl="4"/>
            <a:r>
              <a:rPr lang="cs-CZ"/>
              <a:t>	od 1. 1. 2019</a:t>
            </a:r>
          </a:p>
          <a:p>
            <a:pPr lvl="5"/>
            <a:r>
              <a:rPr lang="cs-CZ"/>
              <a:t>RP na vyrovnávání mezikrajových rozdílů v odměňování pedagogů </a:t>
            </a:r>
            <a:br>
              <a:rPr lang="cs-CZ"/>
            </a:br>
            <a:r>
              <a:rPr lang="cs-CZ"/>
              <a:t>v MŠ, ZŠ, ŠD a SŠ – peníze jsou již na školách </a:t>
            </a:r>
          </a:p>
          <a:p>
            <a:pPr lvl="5"/>
            <a:r>
              <a:rPr lang="cs-CZ"/>
              <a:t>RP pro MŠ (překryv a rozšíření provozu MŠ)</a:t>
            </a:r>
          </a:p>
          <a:p>
            <a:pPr lvl="4"/>
            <a:r>
              <a:rPr lang="cs-CZ"/>
              <a:t>	od 1. 9. 2019</a:t>
            </a:r>
          </a:p>
          <a:p>
            <a:pPr marL="1260000" lvl="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pPr>
            <a:r>
              <a:rPr lang="cs-CZ"/>
              <a:t>RP pro ZŠ a SŠ na zohlednění náběhu </a:t>
            </a:r>
            <a:r>
              <a:rPr lang="cs-CZ" err="1"/>
              <a:t>PHmax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1694566" y="101218"/>
            <a:ext cx="4974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23BD8D3-A9DD-40CB-A396-ADCE34852C7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832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 cap="all" baseline="0">
          <a:solidFill>
            <a:srgbClr val="428D96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324000" indent="-216000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>
          <a:srgbClr val="428D96"/>
        </a:buClr>
        <a:buFont typeface="Calibri Light" panose="020F0302020204030204" pitchFamily="34" charset="0"/>
        <a:buChar char="●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612000" indent="-18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19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1260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0">
          <p15:clr>
            <a:srgbClr val="F26B43"/>
          </p15:clr>
        </p15:guide>
        <p15:guide id="2" pos="5534">
          <p15:clr>
            <a:srgbClr val="F26B43"/>
          </p15:clr>
        </p15:guide>
        <p15:guide id="3" orient="horz" pos="595">
          <p15:clr>
            <a:srgbClr val="F26B43"/>
          </p15:clr>
        </p15:guide>
        <p15:guide id="4" orient="horz" pos="390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smt.cz/vzdelavani/stredni-vzdelavani/metodika-k-novele-vyhlasky-c-177-2009-sb-o-blizsich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976703"/>
          </a:xfrm>
        </p:spPr>
        <p:txBody>
          <a:bodyPr/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sz="4400" dirty="0"/>
              <a:t>Ústní zkouška z cizích jazyků z</a:t>
            </a:r>
            <a:r>
              <a:rPr lang="cs-CZ" sz="4400" dirty="0">
                <a:cs typeface="Calibri" panose="020F0502020204030204" pitchFamily="34" charset="0"/>
              </a:rPr>
              <a:t> </a:t>
            </a:r>
            <a:r>
              <a:rPr lang="cs-CZ" sz="4400" dirty="0"/>
              <a:t>pohledu legislativy</a:t>
            </a:r>
            <a:br>
              <a:rPr lang="cs-CZ" sz="4400" dirty="0"/>
            </a:br>
            <a:br>
              <a:rPr lang="cs-CZ" sz="4400" dirty="0"/>
            </a:b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cs-CZ" dirty="0">
                <a:latin typeface="Calibri"/>
                <a:cs typeface="Calibri"/>
              </a:rPr>
              <a:t>30. září 2021</a:t>
            </a:r>
          </a:p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376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zkouška od října 2020 – s novelou školského zákona a maturitní vyhlášky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4"/>
            <a:ext cx="10515600" cy="4663440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Profilová část - § 79 </a:t>
            </a:r>
            <a:r>
              <a:rPr lang="cs-CZ" b="1" dirty="0"/>
              <a:t>odst. 5 </a:t>
            </a:r>
            <a:r>
              <a:rPr lang="cs-CZ" dirty="0"/>
              <a:t>školského zákona</a:t>
            </a:r>
          </a:p>
          <a:p>
            <a:pPr marL="108000" indent="0">
              <a:buNone/>
            </a:pPr>
            <a:r>
              <a:rPr lang="cs-CZ" b="1" dirty="0"/>
              <a:t>Zkoušky z českého jazyka a literatury a z cizího jazyka se konají vždy formou písemné práce a formou ústní zkoušky před zkušební maturitní komisí. </a:t>
            </a:r>
          </a:p>
          <a:p>
            <a:pPr marL="108000" indent="0">
              <a:buNone/>
            </a:pPr>
            <a:r>
              <a:rPr lang="cs-CZ" b="1" dirty="0"/>
              <a:t>Jinou formou se zkouška z cizího jazyka nemůže konat.</a:t>
            </a:r>
          </a:p>
          <a:p>
            <a:pPr marL="108000" indent="0">
              <a:buNone/>
            </a:pPr>
            <a:r>
              <a:rPr lang="cs-CZ" b="1" dirty="0"/>
              <a:t>Nemohou se konat ani 2 zkoušky z cizího jazyka např. jedna formou ústní zkoušky a písemné práce a druhá formou maturitní práce s obhajobou </a:t>
            </a:r>
            <a:r>
              <a:rPr lang="cs-CZ" dirty="0"/>
              <a:t>(např. „konverzace z cizího jazyka“, „cizojazyčná literatury“)</a:t>
            </a:r>
            <a:r>
              <a:rPr lang="cs-CZ" b="1" dirty="0"/>
              <a:t>. Žádná jiná zkouška než ta z cizího jazyka se nemůže konat v cizím jazyce. Pro takové konání by škola musela mít povolení odlišnosti při ukončování vzdělávání dle § 81 odst. 10 školského zákona.</a:t>
            </a:r>
            <a:endParaRPr lang="cs-CZ" dirty="0"/>
          </a:p>
          <a:p>
            <a:pPr marL="108000" indent="0">
              <a:buNone/>
            </a:pPr>
            <a:r>
              <a:rPr lang="cs-CZ" b="1" dirty="0"/>
              <a:t>Konkrétní podoba zkoušek z cizího jazyka v profilové části je stanovena maturitní vyhláškou v § 14c a 14d.</a:t>
            </a:r>
          </a:p>
          <a:p>
            <a:pPr marL="108000" indent="0">
              <a:buNone/>
            </a:pPr>
            <a:endParaRPr lang="cs-CZ" b="1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10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2916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Novela maturitní vyhlášky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3"/>
            <a:ext cx="10515600" cy="4971023"/>
          </a:xfrm>
        </p:spPr>
        <p:txBody>
          <a:bodyPr/>
          <a:lstStyle/>
          <a:p>
            <a:pPr marL="108000" indent="0">
              <a:buNone/>
            </a:pPr>
            <a:r>
              <a:rPr lang="cs-CZ" b="1" dirty="0">
                <a:hlinkClick r:id="rId2"/>
              </a:rPr>
              <a:t>https://www.msmt.cz/vzdelavani/stredni-vzdelavani/metodika-k-novele-vyhlasky-c-177-2009-sb-o-blizsich</a:t>
            </a:r>
            <a:endParaRPr lang="cs-CZ" b="1" dirty="0"/>
          </a:p>
          <a:p>
            <a:pPr marL="108000" indent="0">
              <a:buNone/>
            </a:pPr>
            <a:r>
              <a:rPr lang="cs-CZ" b="1" dirty="0"/>
              <a:t>Maturitní zkouška z cizího jazyka v profilové části probíhá dle § 73 školského zákona dle rámcového vzdělávacího programu daného oborem vzdělání.</a:t>
            </a:r>
          </a:p>
          <a:p>
            <a:pPr marL="108000" indent="0">
              <a:buNone/>
            </a:pPr>
            <a:r>
              <a:rPr lang="cs-CZ" b="1" dirty="0"/>
              <a:t>„Účelem závěrečné zkoušky a maturitní zkoušky je ověřit, jak žáci dosáhli cílů vzdělávání stanovených rámcovým a školním vzdělávacím programem v příslušném oboru vzdělání, zejména ověřit úroveň klíčových vědomostí a dovedností žáka, které jsou důležité pro jeho další vzdělávání nebo výkon povolání nebo odborných činností.“</a:t>
            </a:r>
          </a:p>
          <a:p>
            <a:pPr marL="108000" indent="0">
              <a:buNone/>
            </a:pPr>
            <a:r>
              <a:rPr lang="cs-CZ" dirty="0"/>
              <a:t>Tímto ustanovením se stanoví i úroveň maturitní zkoušky z cizího jazyka v profilové části v jednotlivých oborech vzdělání. </a:t>
            </a:r>
            <a:r>
              <a:rPr lang="cs-CZ" b="1" dirty="0"/>
              <a:t>Pro obory gymnázií </a:t>
            </a:r>
            <a:r>
              <a:rPr lang="cs-CZ" dirty="0"/>
              <a:t>je v rámcovém vzdělávacím programu u prvního cizího jazyka stanovena úroveň </a:t>
            </a:r>
            <a:r>
              <a:rPr lang="cs-CZ" b="1" dirty="0"/>
              <a:t>B2</a:t>
            </a:r>
            <a:r>
              <a:rPr lang="cs-CZ" dirty="0"/>
              <a:t> dle Společného evropského referenčního rámce pro jazyky (SERR), u dalšího cizího jazyka B1 dle SERR. </a:t>
            </a:r>
            <a:r>
              <a:rPr lang="cs-CZ" b="1" dirty="0"/>
              <a:t>U oborů M a L </a:t>
            </a:r>
            <a:r>
              <a:rPr lang="cs-CZ" dirty="0"/>
              <a:t>je výstupní úroveň pro první cizí jazyk stanovena na úroveň </a:t>
            </a:r>
            <a:r>
              <a:rPr lang="cs-CZ" b="1" dirty="0"/>
              <a:t>B1 </a:t>
            </a:r>
            <a:r>
              <a:rPr lang="cs-CZ" dirty="0"/>
              <a:t>dle SERR.</a:t>
            </a:r>
          </a:p>
          <a:p>
            <a:pPr marL="108000" indent="0">
              <a:buNone/>
            </a:pPr>
            <a:r>
              <a:rPr lang="cs-CZ" dirty="0"/>
              <a:t>Ústní zkouška z cizího jazyka se uskutečňuje formou </a:t>
            </a:r>
            <a:r>
              <a:rPr lang="cs-CZ" b="1" dirty="0"/>
              <a:t>řízeného rozhovoru </a:t>
            </a:r>
            <a:r>
              <a:rPr lang="cs-CZ" dirty="0"/>
              <a:t>s využitím </a:t>
            </a:r>
            <a:r>
              <a:rPr lang="cs-CZ" b="1" dirty="0"/>
              <a:t>pracovního listu obsahujícího 1 nebo více zadání ke konkrétnímu tématu</a:t>
            </a:r>
            <a:r>
              <a:rPr lang="cs-CZ" dirty="0"/>
              <a:t>. U oborů vzdělání s kódovým označením kategorie dosaženého vzdělání M a L je součástí pracovního listu </a:t>
            </a:r>
            <a:r>
              <a:rPr lang="cs-CZ" b="1" dirty="0"/>
              <a:t>i zadání ověřující znalost terminologie vztahující se ke vzdělávací oblasti odborného vzdělávání.</a:t>
            </a:r>
          </a:p>
          <a:p>
            <a:pPr marL="108000" indent="0">
              <a:buNone/>
            </a:pPr>
            <a:endParaRPr lang="cs-CZ" b="1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39383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Novela maturitní vyhlášky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3"/>
            <a:ext cx="10515600" cy="4971023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Bezprostředně před zahájením přípravy k ústní zkoušce si </a:t>
            </a:r>
            <a:r>
              <a:rPr lang="cs-CZ" b="1" dirty="0"/>
              <a:t>žák vylosuje 1 téma</a:t>
            </a:r>
            <a:r>
              <a:rPr lang="cs-CZ" dirty="0"/>
              <a:t>. Příprava k ústní zkoušce trvá </a:t>
            </a:r>
            <a:r>
              <a:rPr lang="cs-CZ" b="1" dirty="0"/>
              <a:t>15 až 20 minut </a:t>
            </a:r>
            <a:r>
              <a:rPr lang="cs-CZ" dirty="0"/>
              <a:t>(dle rozhodnutí ředitele školy). </a:t>
            </a:r>
            <a:r>
              <a:rPr lang="cs-CZ" b="1" dirty="0"/>
              <a:t>Ústní zkouška trvá nejdéle 15 minut</a:t>
            </a:r>
            <a:r>
              <a:rPr lang="cs-CZ" dirty="0"/>
              <a:t>. V jednom dni nelze losovat dvakrát stejné téma.</a:t>
            </a:r>
          </a:p>
          <a:p>
            <a:pPr marL="108000" indent="0">
              <a:buNone/>
            </a:pPr>
            <a:r>
              <a:rPr lang="cs-CZ" dirty="0"/>
              <a:t>Současný požadavek vyplývající z vyhlášky na sjednocení principu ústní zkoušky konané před zkušební maturitní komisí </a:t>
            </a:r>
            <a:r>
              <a:rPr lang="cs-CZ" b="1" dirty="0"/>
              <a:t>s ostatními zkouškami konanými touto formou i z jiných předmětů vychází </a:t>
            </a:r>
            <a:r>
              <a:rPr lang="cs-CZ" dirty="0"/>
              <a:t>z toho, že 1 nebo všechna zadání v pracovním listu musí vycházet z vylosovaného zastřešujícího tématu. Pracovní list může obsahovat úryvek z textu, obrázek, graf apod., na kterých zkoušející mohou ověřit různé znalosti či schopnosti zkoušeného.</a:t>
            </a:r>
          </a:p>
          <a:p>
            <a:pPr marL="108000" indent="0">
              <a:buNone/>
            </a:pPr>
            <a:r>
              <a:rPr lang="cs-CZ" dirty="0"/>
              <a:t>Nad přípravou pracovních listů je vhodná </a:t>
            </a:r>
            <a:r>
              <a:rPr lang="cs-CZ" b="1" dirty="0"/>
              <a:t>vzájemná spolupráce učitelů cizích jazyků a učitelů odborných předmětů</a:t>
            </a:r>
            <a:r>
              <a:rPr lang="cs-CZ" dirty="0"/>
              <a:t>, aby </a:t>
            </a:r>
            <a:r>
              <a:rPr lang="cs-CZ" b="1" dirty="0"/>
              <a:t>ověřované znalosti u maturitní zkoušky odpovídaly reálným potřebám jak osobního, tak i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b="1" dirty="0"/>
              <a:t>profesního života</a:t>
            </a:r>
            <a:r>
              <a:rPr lang="cs-CZ" dirty="0"/>
              <a:t>. Proto je vhodné zvolit alespoň 20 takových témat, která byla v průběhu středoškolského studia dostatečně probrána a byla na ně již v průběhu studia navázána znalost odpovídající odborné terminologie.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15109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Novela maturitní vyhlášky – hodnocení zkoušek profilové části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3"/>
            <a:ext cx="10515600" cy="4971023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§ 24 maturitní vyhlášky</a:t>
            </a:r>
          </a:p>
          <a:p>
            <a:pPr marL="108000" indent="0">
              <a:buNone/>
            </a:pPr>
            <a:r>
              <a:rPr lang="cs-CZ" dirty="0"/>
              <a:t>Odst. 1 Každá zkouška profilové části je hodnocena zvlášť. </a:t>
            </a:r>
            <a:r>
              <a:rPr lang="cs-CZ" b="1" dirty="0"/>
              <a:t>Způsob a kritéria hodnocení každé zkoušky nebo její části včetně hranice úspěšnosti a způsob stanovení výsledného hodnocení zkoušek navrhuje ředitel školy, není-li dále stanoveno jinak, a nejpozději před začátkem konání první zkoušky schvaluje zkušební maturitní komise. </a:t>
            </a:r>
            <a:r>
              <a:rPr lang="cs-CZ" dirty="0"/>
              <a:t>Ředitel školy zveřejní schválený způsob hodnocení </a:t>
            </a:r>
            <a:r>
              <a:rPr lang="cs-CZ" b="1" dirty="0"/>
              <a:t>a schválená kritéria hodnocení podle věty druhé na veřejně přístupném místě </a:t>
            </a:r>
            <a:r>
              <a:rPr lang="cs-CZ" dirty="0"/>
              <a:t>ve škole a zároveň způsobem umožňujícím dálkový přístup, a to nejpozději před začátkem konání první ze zkoušek profilové části. </a:t>
            </a:r>
          </a:p>
          <a:p>
            <a:pPr marL="108000" indent="0">
              <a:buNone/>
            </a:pPr>
            <a:r>
              <a:rPr lang="cs-CZ" dirty="0"/>
              <a:t>Odst. 2 V případě, že se zkouška skládá z více částí konaných různou formou, jsou hodnoceny také části zkoušky. Hodnocení každé části zkoušky se zohlední v návrhu výsledného hodnocení zkoušky. </a:t>
            </a:r>
            <a:r>
              <a:rPr lang="cs-CZ" b="1" dirty="0"/>
              <a:t>V případě zkoušek z českého jazyka a literatury a z cizího jazyka tvoří hodnocení písemné práce 40 % a hodnocení ústní zkoušky 60 % celkového hodnocení zkušebního předmětu. </a:t>
            </a:r>
            <a:endParaRPr lang="cs-CZ" dirty="0"/>
          </a:p>
          <a:p>
            <a:pPr marL="108000" indent="0">
              <a:buNone/>
            </a:pPr>
            <a:r>
              <a:rPr lang="cs-CZ" dirty="0"/>
              <a:t>Odst. 3 Pokud se zkouška skládá z více částí </a:t>
            </a:r>
            <a:r>
              <a:rPr lang="cs-CZ" b="1" dirty="0"/>
              <a:t>konaných různou formou</a:t>
            </a:r>
            <a:r>
              <a:rPr lang="cs-CZ" dirty="0"/>
              <a:t>, vykoná žák zkoušku úspěšně, pokud úspěšně vykoná všechny části dané zkoušky. </a:t>
            </a:r>
          </a:p>
          <a:p>
            <a:pPr marL="108000" indent="0">
              <a:buNone/>
            </a:pPr>
            <a:endParaRPr lang="cs-CZ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393497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zkoušky pro žáky s uzpůsobenými podmínkami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3"/>
            <a:ext cx="10515600" cy="4971023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Pro účely maturitní zkoušky a jejího uzpůsobení žákům se speciálními vzdělávacími potřebami jsou žáci zařazováni do jednotlivých kategorií a skupin. Hlavním kritériem pro zařazení žáků s přiznaným uzpůsobením pro konání maturitní zkoušky (PUP) do jedné z kategorií a skupin jsou funkční důsledky (tj. konkrétní dopady určité vady, poruchy, onemocnění nebo postižení na činnost žáka) a z nich vyplývající vzdělávací potřeby.</a:t>
            </a:r>
          </a:p>
          <a:p>
            <a:pPr marL="108000" indent="0">
              <a:buNone/>
            </a:pPr>
            <a:r>
              <a:rPr lang="cs-CZ" dirty="0"/>
              <a:t>Žák dokládá svůj nárok na přiznané uzpůsobení podmínek pro konání maturitní zkoušky doporučením školského poradenského zařízení, kterým je na základě odborného vyšetření zařazen do jedné z kategorií 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dirty="0"/>
              <a:t>skupin. Při stanovování míry uzpůsobení konání maturitní zkoušky berou školská poradenská zařízení v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dirty="0"/>
              <a:t>úvahu současnou praxi a průběh vzdělávání žáka se speciálními vzdělávacími potřebami a jeho skutečné potřeby. </a:t>
            </a:r>
          </a:p>
          <a:p>
            <a:pPr marL="108000" indent="0">
              <a:buNone/>
            </a:pPr>
            <a:r>
              <a:rPr lang="cs-CZ" dirty="0"/>
              <a:t>S uzpůsobenými podmínkami je nutné počítat i při přípravě harmonogramu zkoušek a při stanovování kritérií pro ústní zkoušku z cizího jazyka.</a:t>
            </a:r>
          </a:p>
          <a:p>
            <a:pPr marL="108000" indent="0">
              <a:buNone/>
            </a:pPr>
            <a:r>
              <a:rPr lang="cs-CZ" dirty="0"/>
              <a:t>Doporučení ŠPZ: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14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EBCF53B-65E5-4A12-BF11-7BEBC47D15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25" t="53733" r="47800" b="38097"/>
          <a:stretch/>
        </p:blipFill>
        <p:spPr>
          <a:xfrm>
            <a:off x="3560930" y="5010912"/>
            <a:ext cx="4074309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3117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zkoušky pro žáky s uzpůsobenými podmínkami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3"/>
            <a:ext cx="10515600" cy="4971023"/>
          </a:xfrm>
        </p:spPr>
        <p:txBody>
          <a:bodyPr/>
          <a:lstStyle/>
          <a:p>
            <a:pPr marL="108000" indent="0">
              <a:buNone/>
            </a:pPr>
            <a:endParaRPr lang="cs-CZ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15</a:t>
            </a:fld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80FC37B-810E-4C94-AE7C-B75623AC068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825" t="15333" r="42550" b="15867"/>
          <a:stretch/>
        </p:blipFill>
        <p:spPr>
          <a:xfrm>
            <a:off x="3392424" y="1051560"/>
            <a:ext cx="4041648" cy="5279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28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Rámcový vzdělávací program a odborná terminologie</a:t>
            </a:r>
          </a:p>
        </p:txBody>
      </p:sp>
      <p:pic>
        <p:nvPicPr>
          <p:cNvPr id="5" name="Zástupný symbol pro obsah 4">
            <a:extLst>
              <a:ext uri="{FF2B5EF4-FFF2-40B4-BE49-F238E27FC236}">
                <a16:creationId xmlns:a16="http://schemas.microsoft.com/office/drawing/2014/main" id="{4C8D7B28-41E6-46E1-9605-4A9AF82A68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911" t="37155" r="27641" b="34707"/>
          <a:stretch/>
        </p:blipFill>
        <p:spPr>
          <a:xfrm>
            <a:off x="2537873" y="936941"/>
            <a:ext cx="6334352" cy="215847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16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23587B90-9599-4C1D-9F49-5F34EAABD0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50" t="23333" r="27775" b="61867"/>
          <a:stretch/>
        </p:blipFill>
        <p:spPr>
          <a:xfrm>
            <a:off x="2537873" y="5138358"/>
            <a:ext cx="6334352" cy="11249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416342A8-D348-49F3-ACC0-C3D491AB4B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979" t="32165" r="27474" b="44725"/>
          <a:stretch/>
        </p:blipFill>
        <p:spPr>
          <a:xfrm>
            <a:off x="2537874" y="3216189"/>
            <a:ext cx="6334352" cy="17690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33509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8000" y="284309"/>
            <a:ext cx="7824000" cy="2976703"/>
          </a:xfrm>
        </p:spPr>
        <p:txBody>
          <a:bodyPr/>
          <a:lstStyle/>
          <a:p>
            <a:br>
              <a:rPr lang="cs-CZ" dirty="0"/>
            </a:br>
            <a:br>
              <a:rPr lang="cs-CZ" dirty="0"/>
            </a:br>
            <a:br>
              <a:rPr lang="cs-CZ" dirty="0"/>
            </a:br>
            <a:r>
              <a:rPr lang="cs-CZ" sz="4400" dirty="0"/>
              <a:t>Děkuji Vám za pozornost</a:t>
            </a:r>
            <a:br>
              <a:rPr lang="cs-CZ" sz="4400" dirty="0"/>
            </a:br>
            <a:r>
              <a:rPr lang="cs-CZ" sz="2000" dirty="0"/>
              <a:t>Mgr. Štěpánka Thérová, stepanka.therova@msmt.cz</a:t>
            </a:r>
            <a:br>
              <a:rPr lang="cs-CZ" sz="4400" dirty="0"/>
            </a:br>
            <a:endParaRPr lang="cs-CZ" sz="2800" dirty="0">
              <a:solidFill>
                <a:schemeClr val="tx1"/>
              </a:solidFill>
              <a:latin typeface="Calibri"/>
              <a:cs typeface="Calibri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rmAutofit/>
          </a:bodyPr>
          <a:lstStyle/>
          <a:p>
            <a:r>
              <a:rPr lang="cs-CZ" dirty="0">
                <a:latin typeface="Calibri"/>
                <a:cs typeface="Calibri"/>
              </a:rPr>
              <a:t>30. září 2021</a:t>
            </a:r>
          </a:p>
          <a:p>
            <a:endParaRPr lang="cs-CZ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50188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zkouška do září 2020 – do novely školského zákona č. 284/2020 Sb.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4"/>
            <a:ext cx="10515600" cy="4887659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Společná část - § 78 školského zákona</a:t>
            </a:r>
          </a:p>
          <a:p>
            <a:pPr>
              <a:buFontTx/>
              <a:buChar char="-"/>
            </a:pPr>
            <a:r>
              <a:rPr lang="cs-CZ" b="1" dirty="0"/>
              <a:t>Český jazyka a literatura </a:t>
            </a:r>
            <a:r>
              <a:rPr lang="cs-CZ" dirty="0"/>
              <a:t>formou didaktického testu (DT), písemné práce (PP) a ústní zkoušky před zkušební maturitní komisí,</a:t>
            </a:r>
          </a:p>
          <a:p>
            <a:pPr>
              <a:buFontTx/>
              <a:buChar char="-"/>
            </a:pPr>
            <a:r>
              <a:rPr lang="cs-CZ" b="1" dirty="0"/>
              <a:t>Cizí jazyk </a:t>
            </a:r>
            <a:r>
              <a:rPr lang="cs-CZ" dirty="0"/>
              <a:t>formou didaktického testu (DT), písemné práce (PP) a ústní zkoušky před zkušební maturitní komisí nebo, </a:t>
            </a:r>
          </a:p>
          <a:p>
            <a:pPr>
              <a:buFontTx/>
              <a:buChar char="-"/>
            </a:pPr>
            <a:r>
              <a:rPr lang="cs-CZ" b="1" dirty="0"/>
              <a:t>Matematika</a:t>
            </a:r>
            <a:r>
              <a:rPr lang="cs-CZ" dirty="0"/>
              <a:t> formou didaktického testu.</a:t>
            </a:r>
          </a:p>
          <a:p>
            <a:pPr>
              <a:buFontTx/>
              <a:buChar char="-"/>
            </a:pPr>
            <a:r>
              <a:rPr lang="cs-CZ" dirty="0"/>
              <a:t>Nepovinné zkoušky</a:t>
            </a:r>
          </a:p>
          <a:p>
            <a:pPr marL="108000" indent="0">
              <a:buNone/>
            </a:pPr>
            <a:r>
              <a:rPr lang="cs-CZ" dirty="0"/>
              <a:t>Rozsah vědomostí a dovedností stanovují katalogy požadavků dle § 78a školského zákona.</a:t>
            </a:r>
          </a:p>
          <a:p>
            <a:pPr marL="10800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078905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zkouška do září 2020 – do novely školského zákona č. 284/2020 Sb.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4"/>
            <a:ext cx="10515600" cy="4887659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Profilová část - § 79 školského zákona</a:t>
            </a:r>
          </a:p>
          <a:p>
            <a:pPr marL="108000" indent="0">
              <a:buNone/>
            </a:pPr>
            <a:r>
              <a:rPr lang="cs-CZ" b="1" dirty="0"/>
              <a:t>2–3 povinné zkoušky </a:t>
            </a:r>
            <a:r>
              <a:rPr lang="cs-CZ" dirty="0"/>
              <a:t>dle RVP a z rozhodnutí ředitele školy. RVP stanovuje počet povinných odborných zkoušek i jakou formou se jedna z nich musí konat.</a:t>
            </a:r>
          </a:p>
          <a:p>
            <a:pPr marL="108000" indent="0">
              <a:buNone/>
            </a:pPr>
            <a:endParaRPr lang="cs-CZ" dirty="0"/>
          </a:p>
          <a:p>
            <a:pPr marL="108000" indent="0">
              <a:buNone/>
            </a:pPr>
            <a:r>
              <a:rPr lang="cs-CZ" dirty="0"/>
              <a:t>Formy profilových zkoušek (§ 79 odst. 4):</a:t>
            </a:r>
          </a:p>
          <a:p>
            <a:pPr>
              <a:buFontTx/>
              <a:buChar char="-"/>
            </a:pPr>
            <a:r>
              <a:rPr lang="cs-CZ" dirty="0"/>
              <a:t>vypracování maturitní práce a její obhajoby před zkušební maturitní komisí,</a:t>
            </a:r>
          </a:p>
          <a:p>
            <a:pPr>
              <a:buFontTx/>
              <a:buChar char="-"/>
            </a:pPr>
            <a:r>
              <a:rPr lang="cs-CZ" dirty="0"/>
              <a:t>ústní zkouška před zkušební maturitní komisí,</a:t>
            </a:r>
          </a:p>
          <a:p>
            <a:pPr>
              <a:buFontTx/>
              <a:buChar char="-"/>
            </a:pPr>
            <a:r>
              <a:rPr lang="cs-CZ" dirty="0"/>
              <a:t>písemná zkouška,</a:t>
            </a:r>
          </a:p>
          <a:p>
            <a:pPr>
              <a:buFontTx/>
              <a:buChar char="-"/>
            </a:pPr>
            <a:r>
              <a:rPr lang="cs-CZ" dirty="0"/>
              <a:t>praktická zkouška nebo</a:t>
            </a:r>
          </a:p>
          <a:p>
            <a:pPr>
              <a:buFontTx/>
              <a:buChar char="-"/>
            </a:pPr>
            <a:r>
              <a:rPr lang="cs-CZ" dirty="0"/>
              <a:t>kombinace dvou nebo více forem výše uvedených.</a:t>
            </a:r>
          </a:p>
          <a:p>
            <a:pPr marL="108000" indent="0">
              <a:buNone/>
            </a:pPr>
            <a:endParaRPr lang="cs-CZ" b="1" dirty="0"/>
          </a:p>
          <a:p>
            <a:pPr marL="108000" indent="0">
              <a:buNone/>
            </a:pPr>
            <a:r>
              <a:rPr lang="cs-CZ" b="1" dirty="0"/>
              <a:t>Žádná profilová zkouška se nemohla konat formou písemné práce.</a:t>
            </a:r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3022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zkouška do září 2020 – do novely školského zákona č. 284/2020 Sb.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4"/>
            <a:ext cx="10515600" cy="5193792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Profilová část - § 79 odst. 3 školského zákona</a:t>
            </a:r>
          </a:p>
          <a:p>
            <a:pPr marL="108000" indent="0">
              <a:buNone/>
            </a:pPr>
            <a:r>
              <a:rPr lang="cs-CZ" dirty="0"/>
              <a:t>„Ředitel školy v souladu s prováděcím právním předpisem (maturitní vyhláškou) určí nabídku povinných 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dirty="0"/>
              <a:t>nepovinných zkoušek podle rámcového a školního vzdělávacího programu, </a:t>
            </a:r>
            <a:r>
              <a:rPr lang="cs-CZ" b="1" dirty="0"/>
              <a:t>včetně formy a témat těchto zkoušek,</a:t>
            </a:r>
            <a:r>
              <a:rPr lang="cs-CZ" dirty="0"/>
              <a:t> a zveřejní toto své rozhodnutí na veřejně přístupném místě ve škole a současně též způsobem umožňujícím dálkový přístup, a to nejpozději 7 měsíců před konáním první zkoušky profilové části maturitní zkoušky.“</a:t>
            </a:r>
          </a:p>
          <a:p>
            <a:pPr marL="108000" indent="0">
              <a:buNone/>
            </a:pPr>
            <a:r>
              <a:rPr lang="cs-CZ" b="1" dirty="0"/>
              <a:t>§ 16 maturitní vyhlášky </a:t>
            </a:r>
            <a:r>
              <a:rPr lang="cs-CZ" dirty="0"/>
              <a:t>(vyhláška č. 177/2009 Sb., o bližších podmínkách ukončování vzdělávání ve středních školách maturitní zkouškou, ve znění pozdějších předpisů) </a:t>
            </a:r>
          </a:p>
          <a:p>
            <a:pPr marL="108000" indent="0">
              <a:buNone/>
            </a:pPr>
            <a:r>
              <a:rPr lang="cs-CZ" b="1" dirty="0"/>
              <a:t>Ústní zkouška před zkušební maturitní komisí </a:t>
            </a:r>
          </a:p>
          <a:p>
            <a:pPr marL="108000" indent="0">
              <a:buNone/>
            </a:pPr>
            <a:r>
              <a:rPr lang="cs-CZ" dirty="0"/>
              <a:t>Odst. 1 Ředitel školy pro každou zkoušku konanou ústní formou zveřejní </a:t>
            </a:r>
            <a:r>
              <a:rPr lang="cs-CZ" b="1" dirty="0"/>
              <a:t>20 až 30 témat</a:t>
            </a:r>
            <a:r>
              <a:rPr lang="cs-CZ" dirty="0"/>
              <a:t>. Zveřejněná témata se zachovávají i pro opravnou zkoušku a náhradní zkoušku. </a:t>
            </a:r>
          </a:p>
          <a:p>
            <a:pPr marL="108000" indent="0">
              <a:buNone/>
            </a:pPr>
            <a:r>
              <a:rPr lang="cs-CZ" dirty="0"/>
              <a:t>Odst. 2 Bezprostředně před zahájením přípravy k ústní zkoušce si </a:t>
            </a:r>
            <a:r>
              <a:rPr lang="cs-CZ" b="1" dirty="0"/>
              <a:t>žák jedno téma vylosuje</a:t>
            </a:r>
            <a:r>
              <a:rPr lang="cs-CZ" dirty="0"/>
              <a:t>. Příprava k ústní zkoušce trvá 15 minut. Pokud to vyžaduje charakter zkoušky, může ředitel školy stanovit prodloužení trvání přípravy k ústní zkoušce, nejdéle však na 30 minut. Ústní zkouška trvá nejdéle 15 minut.</a:t>
            </a:r>
          </a:p>
          <a:p>
            <a:pPr marL="108000" indent="0">
              <a:buNone/>
            </a:pPr>
            <a:r>
              <a:rPr lang="cs-CZ" dirty="0"/>
              <a:t>Odst. 3 Při ústní zkoušce nelze v jednom dni losovat dvakrát stejné téma.</a:t>
            </a:r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4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5239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zkouška do září 2020 – do novely školského zákona č. 284/2020 Sb.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4"/>
            <a:ext cx="10515600" cy="4663440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Závěr:</a:t>
            </a:r>
          </a:p>
          <a:p>
            <a:pPr marL="108000" indent="0">
              <a:buNone/>
            </a:pPr>
            <a:r>
              <a:rPr lang="cs-CZ" dirty="0"/>
              <a:t>Zkouška z cizího jazyka v profilové části konaná do září 2020 formou ústní zkoušky před zkušební komisí musela naplňovat stejná ustanovení, jako ostatní profilové zkoušky konané touto formou. Tedy žák si losoval a maturoval z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dirty="0"/>
              <a:t>jednoho monotematického tématu. </a:t>
            </a:r>
          </a:p>
          <a:p>
            <a:pPr marL="108000" indent="0">
              <a:buNone/>
            </a:pPr>
            <a:r>
              <a:rPr lang="cs-CZ" b="1" dirty="0"/>
              <a:t>Nebylo možné, aby žák zkoušku z cizího jazyka v profilové části konal formou písemné práce a nebylo možné ji konat na základě polytematických pracovních listů převzatých např. od Centra. </a:t>
            </a:r>
          </a:p>
          <a:p>
            <a:pPr marL="108000" indent="0">
              <a:buNone/>
            </a:pPr>
            <a:r>
              <a:rPr lang="cs-CZ" b="1" dirty="0"/>
              <a:t>Na rozdíl o zkoušky z cizího jazyka ve společné části, která se musela konat formou písemné práce, dle takových pracovních listů a dle kritérií stanovených Centrem. Součástí 4 pracovních listů mohl být a často na odborných školách býval 3. pracovní list, který si škola tvořila sama na základě odbornosti a dle profilu absolventa a svého školního vzdělávacího programu.</a:t>
            </a:r>
          </a:p>
          <a:p>
            <a:pPr marL="108000" indent="0">
              <a:buNone/>
            </a:pPr>
            <a:r>
              <a:rPr lang="cs-CZ" b="1" dirty="0"/>
              <a:t>Novelou školského zákona č. 284/2020 Sb. jsme přesunutím ústní zkoušky z cizího jazyka ze společné části do profilové části ponechali způsob a formu zkoušení školám tak, jak zkoušely (měly zkoušet) dosud. Jedinou výjimkou z toho bylo rozšíření pracovního monotematického listu o odpovídající cizojazyčnou odbornou terminologii.</a:t>
            </a:r>
          </a:p>
          <a:p>
            <a:pPr marL="108000" indent="0">
              <a:buNone/>
            </a:pPr>
            <a:endParaRPr lang="cs-CZ" b="1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38499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Ukázka kritérií ústní zkoušky z cizího jazyka – připomenutí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124711"/>
            <a:ext cx="10515600" cy="5257801"/>
          </a:xfrm>
        </p:spPr>
        <p:txBody>
          <a:bodyPr/>
          <a:lstStyle/>
          <a:p>
            <a:pPr marL="108000" indent="0">
              <a:buNone/>
            </a:pPr>
            <a:r>
              <a:rPr lang="cs-CZ" sz="1600" dirty="0"/>
              <a:t>Dílčí zkouška konaná formou ústní ze zkušebního předmětu cizí jazyk sestává ze čtyř částí. Pro hodnocení zkoušky se používají následující kritéria: </a:t>
            </a:r>
          </a:p>
          <a:p>
            <a:pPr marL="108000" indent="0">
              <a:spcAft>
                <a:spcPts val="0"/>
              </a:spcAft>
              <a:buNone/>
            </a:pPr>
            <a:r>
              <a:rPr lang="cs-CZ" sz="1600" dirty="0"/>
              <a:t>I.	Zadání / Obsah a projev </a:t>
            </a:r>
          </a:p>
          <a:p>
            <a:pPr marL="108000" indent="0">
              <a:spcAft>
                <a:spcPts val="0"/>
              </a:spcAft>
              <a:buNone/>
            </a:pPr>
            <a:r>
              <a:rPr lang="cs-CZ" sz="1600" dirty="0"/>
              <a:t>II.	Lexikální kompetence </a:t>
            </a:r>
          </a:p>
          <a:p>
            <a:pPr marL="108000" indent="0">
              <a:spcAft>
                <a:spcPts val="0"/>
              </a:spcAft>
              <a:buNone/>
            </a:pPr>
            <a:r>
              <a:rPr lang="cs-CZ" sz="1600" dirty="0"/>
              <a:t>III.	Gramatická kompetence a prostředky textové návaznosti</a:t>
            </a:r>
          </a:p>
          <a:p>
            <a:pPr marL="108000" indent="0">
              <a:buNone/>
            </a:pPr>
            <a:r>
              <a:rPr lang="cs-CZ" sz="1600" dirty="0"/>
              <a:t>IV.	Fonologická kompetence </a:t>
            </a:r>
          </a:p>
          <a:p>
            <a:pPr marL="108000" indent="0">
              <a:buNone/>
            </a:pPr>
            <a:r>
              <a:rPr lang="cs-CZ" sz="1600" dirty="0"/>
              <a:t>Každá ze čtyř částí zkoušky je hodnocena podle prvních tří kritérií, čtvrté kritérium je aplikováno na celou zkoušku.</a:t>
            </a:r>
          </a:p>
          <a:p>
            <a:pPr marL="108000" indent="0">
              <a:buNone/>
            </a:pPr>
            <a:r>
              <a:rPr lang="cs-CZ" sz="1600" dirty="0"/>
              <a:t>Každé kritérium je hodnoceno body na bodové škále 0 – 1 – 2 – 3. Maximální dosažitelný počet bodů za každou ze čtyř částí zkoušky je 9 (tři kritéria po max. třech bodech), celkový počet dosažitelných bodů celé dílčí zkoušky (včetně započtení bodů za čtvrté kritérium, uplatněné na celou zkoušku) je 39 (tj. 36 + 3). </a:t>
            </a:r>
          </a:p>
          <a:p>
            <a:pPr marL="108000" indent="0">
              <a:buNone/>
            </a:pPr>
            <a:r>
              <a:rPr lang="cs-CZ" sz="1600" dirty="0"/>
              <a:t>V případě, kdy je jakákoli ze čtyř částí ústního projevu v kritériu I. (Zadání / Obsah a projev) hodnocena počtem bodů 0“, podle dalších kritérií se ústní projev v dané části nehodnotí a výsledný počet bodů za tuto část ústního projevu je roven „0“. </a:t>
            </a:r>
          </a:p>
          <a:p>
            <a:pPr marL="108000" indent="0">
              <a:buNone/>
            </a:pPr>
            <a:r>
              <a:rPr lang="cs-CZ" sz="1600" dirty="0"/>
              <a:t>V kritériu I. se uděluje „0“ v případě:</a:t>
            </a:r>
          </a:p>
          <a:p>
            <a:pPr marL="108000" indent="0">
              <a:buNone/>
            </a:pPr>
            <a:r>
              <a:rPr lang="cs-CZ" sz="1600" b="1" dirty="0"/>
              <a:t>- nesplnění požadavků zadání:</a:t>
            </a:r>
            <a:r>
              <a:rPr lang="cs-CZ" sz="1600" dirty="0"/>
              <a:t> ústní projev se nevztahuje k zadanému tématu / zadané komunikační situaci; nesplňuje požadavky na správnost a</a:t>
            </a:r>
            <a:r>
              <a:rPr lang="cs-CZ" sz="1600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1600" dirty="0"/>
              <a:t>rozsah ověřovaných specifických / odborných znalostí či dovedností ve 3. části, ústní projev nelze hodnotit pro nedostatek jazyka. </a:t>
            </a:r>
          </a:p>
          <a:p>
            <a:pPr marL="108000" indent="0">
              <a:buNone/>
            </a:pPr>
            <a:r>
              <a:rPr lang="cs-CZ" sz="1600" dirty="0"/>
              <a:t>Podrobněji jsou kritéria a charakteristiky výkonu žáka u zkoušky, odpovídající jednotlivým bodovým hodnotám, popsány v </a:t>
            </a:r>
            <a:r>
              <a:rPr lang="cs-CZ" sz="1600" b="1" dirty="0"/>
              <a:t>příloze č. 6</a:t>
            </a:r>
            <a:r>
              <a:rPr lang="cs-CZ" sz="1600" dirty="0"/>
              <a:t>, která je nedílnou součástí tohoto sdělení. </a:t>
            </a:r>
          </a:p>
          <a:p>
            <a:pPr marL="108000" indent="0">
              <a:buNone/>
            </a:pPr>
            <a:endParaRPr lang="cs-CZ" sz="1400" dirty="0"/>
          </a:p>
          <a:p>
            <a:pPr marL="108000" indent="0">
              <a:buNone/>
            </a:pPr>
            <a:endParaRPr lang="cs-CZ" sz="1400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212935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Ukázka kritérií ústní zkoušky z cizího jazyka – připomenutí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3"/>
            <a:ext cx="10515600" cy="4971023"/>
          </a:xfrm>
        </p:spPr>
        <p:txBody>
          <a:bodyPr/>
          <a:lstStyle/>
          <a:p>
            <a:pPr marL="108000" indent="0">
              <a:buNone/>
            </a:pPr>
            <a:r>
              <a:rPr lang="cs-CZ" sz="1400" dirty="0"/>
              <a:t> </a:t>
            </a:r>
          </a:p>
          <a:p>
            <a:pPr marL="108000" indent="0">
              <a:buNone/>
            </a:pPr>
            <a:endParaRPr lang="cs-CZ" sz="1400" dirty="0"/>
          </a:p>
          <a:p>
            <a:pPr marL="108000" indent="0">
              <a:buNone/>
            </a:pPr>
            <a:endParaRPr lang="cs-CZ" sz="1400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7</a:t>
            </a:fld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D7633621-7E64-4972-B60A-8526B572C6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25" t="20133" r="18100" b="11867"/>
          <a:stretch/>
        </p:blipFill>
        <p:spPr>
          <a:xfrm>
            <a:off x="2066544" y="1097280"/>
            <a:ext cx="7927848" cy="4997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84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zkouška od října 2020 – s novelou školského zákona a maturitní vyhlášky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4"/>
            <a:ext cx="10515600" cy="4663440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Společná část - § 78 školského zákona</a:t>
            </a:r>
          </a:p>
          <a:p>
            <a:pPr>
              <a:buFontTx/>
              <a:buChar char="-"/>
            </a:pPr>
            <a:r>
              <a:rPr lang="cs-CZ" b="1" dirty="0"/>
              <a:t>Český jazyka a literatura </a:t>
            </a:r>
            <a:r>
              <a:rPr lang="cs-CZ" dirty="0"/>
              <a:t>formou didaktického testu (DT), </a:t>
            </a:r>
          </a:p>
          <a:p>
            <a:pPr>
              <a:buFontTx/>
              <a:buChar char="-"/>
            </a:pPr>
            <a:r>
              <a:rPr lang="cs-CZ" b="1" dirty="0"/>
              <a:t>Cizí jazyk </a:t>
            </a:r>
            <a:r>
              <a:rPr lang="cs-CZ" dirty="0"/>
              <a:t>formou didaktického testu (DT), </a:t>
            </a:r>
          </a:p>
          <a:p>
            <a:pPr>
              <a:buFontTx/>
              <a:buChar char="-"/>
            </a:pPr>
            <a:r>
              <a:rPr lang="cs-CZ" b="1" dirty="0"/>
              <a:t>Matematika</a:t>
            </a:r>
            <a:r>
              <a:rPr lang="cs-CZ" dirty="0"/>
              <a:t> formou didaktického testu.</a:t>
            </a:r>
          </a:p>
          <a:p>
            <a:pPr>
              <a:buFontTx/>
              <a:buChar char="-"/>
            </a:pPr>
            <a:r>
              <a:rPr lang="cs-CZ" dirty="0"/>
              <a:t>Nepovinné zkoušky</a:t>
            </a:r>
          </a:p>
          <a:p>
            <a:pPr marL="108000" indent="0">
              <a:buNone/>
            </a:pPr>
            <a:r>
              <a:rPr lang="cs-CZ" dirty="0"/>
              <a:t>Hodnocení je pouze uspěl/neuspěl a nemá vliv na výslednou známku z těchto předmětů na maturitním vysvědčení. Zkouška ověřuje pouze </a:t>
            </a:r>
            <a:r>
              <a:rPr lang="cs-CZ" dirty="0" err="1"/>
              <a:t>nepodkročitelné</a:t>
            </a:r>
            <a:r>
              <a:rPr lang="cs-CZ" dirty="0"/>
              <a:t> minimum, které absolvent střední školy vlastnící maturitní vysvědčení musí umět. </a:t>
            </a:r>
          </a:p>
          <a:p>
            <a:pPr marL="108000" indent="0">
              <a:buNone/>
            </a:pPr>
            <a:r>
              <a:rPr lang="cs-CZ" dirty="0"/>
              <a:t>Rozsah vědomostí a dovedností stanovují katalogy požadavků dle § 78a školského zákona, které jsou pro všechny maturanty totožné ze všech oborů vzdělání.</a:t>
            </a:r>
          </a:p>
          <a:p>
            <a:pPr marL="108000" indent="0">
              <a:buNone/>
            </a:pPr>
            <a:r>
              <a:rPr lang="cs-CZ" b="1" dirty="0"/>
              <a:t>Katalogy požadavků nemají vliv na zkoušky profilové části. </a:t>
            </a:r>
          </a:p>
          <a:p>
            <a:pPr marL="108000" indent="0">
              <a:buNone/>
            </a:pPr>
            <a:endParaRPr lang="cs-CZ" b="1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3539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D3CB08-DA7F-43EA-B9C6-E14E4776A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599" y="597673"/>
            <a:ext cx="10838169" cy="622138"/>
          </a:xfrm>
        </p:spPr>
        <p:txBody>
          <a:bodyPr/>
          <a:lstStyle/>
          <a:p>
            <a:r>
              <a:rPr lang="cs-CZ" dirty="0"/>
              <a:t>Maturitní zkouška od října 2020 – s novelou školského zákona a maturitní vyhlášky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6C04C173-12A7-4D64-B983-03954DEA85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9599" y="1289304"/>
            <a:ext cx="10515600" cy="4663440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Profilová část - § 79 školského zákona</a:t>
            </a:r>
          </a:p>
          <a:p>
            <a:pPr marL="108000" indent="0">
              <a:buNone/>
            </a:pPr>
            <a:r>
              <a:rPr lang="cs-CZ" b="1" dirty="0"/>
              <a:t>Profilová část maturitní zkoušky se skládá ze zkoušky z českého jazyka a literatury a, pokud si žák ve společné části maturitní zkoušky zvolil cizí jazyk, ze zkoušky z tohoto cizího jazyka, a z dalších 2 nebo 3 povinných zkoušek. Počet dalších povinných zkoušek pro daný obor vzdělání stanoví rámcový vzdělávací program. </a:t>
            </a:r>
            <a:endParaRPr lang="cs-CZ" dirty="0"/>
          </a:p>
          <a:p>
            <a:pPr marL="108000" indent="0">
              <a:buNone/>
            </a:pPr>
            <a:endParaRPr lang="cs-CZ" dirty="0"/>
          </a:p>
          <a:p>
            <a:pPr marL="108000" indent="0">
              <a:buNone/>
            </a:pPr>
            <a:r>
              <a:rPr lang="cs-CZ" dirty="0"/>
              <a:t>Formy profilových zkoušek (§ 79 odst. 4):</a:t>
            </a:r>
          </a:p>
          <a:p>
            <a:pPr>
              <a:buFontTx/>
              <a:buChar char="-"/>
            </a:pPr>
            <a:r>
              <a:rPr lang="cs-CZ" dirty="0"/>
              <a:t>vypracování maturitní práce a její obhajoby před zkušební maturitní komisí</a:t>
            </a:r>
          </a:p>
          <a:p>
            <a:pPr>
              <a:buFontTx/>
              <a:buChar char="-"/>
            </a:pPr>
            <a:r>
              <a:rPr lang="cs-CZ" dirty="0"/>
              <a:t>ústní zkouška před zkušební maturitní komisí</a:t>
            </a:r>
          </a:p>
          <a:p>
            <a:pPr>
              <a:buFontTx/>
              <a:buChar char="-"/>
            </a:pPr>
            <a:r>
              <a:rPr lang="cs-CZ" dirty="0"/>
              <a:t>písemná zkouška,</a:t>
            </a:r>
          </a:p>
          <a:p>
            <a:pPr>
              <a:buFontTx/>
              <a:buChar char="-"/>
            </a:pPr>
            <a:r>
              <a:rPr lang="cs-CZ" b="1" dirty="0"/>
              <a:t>písemná práce,</a:t>
            </a:r>
          </a:p>
          <a:p>
            <a:pPr>
              <a:buFontTx/>
              <a:buChar char="-"/>
            </a:pPr>
            <a:r>
              <a:rPr lang="cs-CZ" dirty="0"/>
              <a:t>praktická zkouška nebo</a:t>
            </a:r>
          </a:p>
          <a:p>
            <a:pPr>
              <a:buFontTx/>
              <a:buChar char="-"/>
            </a:pPr>
            <a:r>
              <a:rPr lang="cs-CZ" dirty="0"/>
              <a:t>kombinace dvou nebo více forem výše uvedených.</a:t>
            </a:r>
          </a:p>
          <a:p>
            <a:pPr marL="108000" indent="0">
              <a:buNone/>
            </a:pPr>
            <a:endParaRPr lang="cs-CZ" b="1" dirty="0"/>
          </a:p>
          <a:p>
            <a:pPr marL="10800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9E3F5A8-9E37-4A1F-8E01-E6CA889A0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BD8D3-A9DD-40CB-A396-ADCE34852C74}" type="slidenum">
              <a:rPr lang="cs-CZ" smtClean="0"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8289543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Vlastní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28D96"/>
      </a:accent1>
      <a:accent2>
        <a:srgbClr val="CFDBDD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5283</TotalTime>
  <Words>2111</Words>
  <Application>Microsoft Office PowerPoint</Application>
  <PresentationFormat>Širokoúhlá obrazovka</PresentationFormat>
  <Paragraphs>119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Vlastní návrh</vt:lpstr>
      <vt:lpstr>   Ústní zkouška z cizích jazyků z pohledu legislativy  </vt:lpstr>
      <vt:lpstr>Maturitní zkouška do září 2020 – do novely školského zákona č. 284/2020 Sb.</vt:lpstr>
      <vt:lpstr>Maturitní zkouška do září 2020 – do novely školského zákona č. 284/2020 Sb.</vt:lpstr>
      <vt:lpstr>Maturitní zkouška do září 2020 – do novely školského zákona č. 284/2020 Sb.</vt:lpstr>
      <vt:lpstr>Maturitní zkouška do září 2020 – do novely školského zákona č. 284/2020 Sb.</vt:lpstr>
      <vt:lpstr>Ukázka kritérií ústní zkoušky z cizího jazyka – připomenutí</vt:lpstr>
      <vt:lpstr>Ukázka kritérií ústní zkoušky z cizího jazyka – připomenutí</vt:lpstr>
      <vt:lpstr>Maturitní zkouška od října 2020 – s novelou školského zákona a maturitní vyhlášky</vt:lpstr>
      <vt:lpstr>Maturitní zkouška od října 2020 – s novelou školského zákona a maturitní vyhlášky</vt:lpstr>
      <vt:lpstr>Maturitní zkouška od října 2020 – s novelou školského zákona a maturitní vyhlášky</vt:lpstr>
      <vt:lpstr>Novela maturitní vyhlášky</vt:lpstr>
      <vt:lpstr>Novela maturitní vyhlášky</vt:lpstr>
      <vt:lpstr>Novela maturitní vyhlášky – hodnocení zkoušek profilové části</vt:lpstr>
      <vt:lpstr>Maturitní zkoušky pro žáky s uzpůsobenými podmínkami</vt:lpstr>
      <vt:lpstr>Maturitní zkoušky pro žáky s uzpůsobenými podmínkami</vt:lpstr>
      <vt:lpstr>Rámcový vzdělávací program a odborná terminologie</vt:lpstr>
      <vt:lpstr>   Děkuji Vám za pozornost Mgr. Štěpánka Thérová, stepanka.therova@msmt.cz </vt:lpstr>
    </vt:vector>
  </TitlesOfParts>
  <Company>Ministerstvo školství, mládeže a tělovýchovy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Změny financování regionálního školství</dc:title>
  <dc:creator>Matušková Zuzana</dc:creator>
  <cp:lastModifiedBy>Thérová Štěpánka</cp:lastModifiedBy>
  <cp:revision>388</cp:revision>
  <cp:lastPrinted>2021-09-29T15:49:51Z</cp:lastPrinted>
  <dcterms:created xsi:type="dcterms:W3CDTF">2019-01-09T13:02:45Z</dcterms:created>
  <dcterms:modified xsi:type="dcterms:W3CDTF">2021-09-29T16:29:16Z</dcterms:modified>
</cp:coreProperties>
</file>