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62" r:id="rId5"/>
    <p:sldId id="263" r:id="rId6"/>
    <p:sldId id="265" r:id="rId7"/>
    <p:sldId id="281" r:id="rId8"/>
    <p:sldId id="277" r:id="rId9"/>
    <p:sldId id="280" r:id="rId10"/>
    <p:sldId id="267" r:id="rId11"/>
    <p:sldId id="268" r:id="rId12"/>
    <p:sldId id="284" r:id="rId13"/>
    <p:sldId id="279" r:id="rId14"/>
    <p:sldId id="269" r:id="rId15"/>
    <p:sldId id="270" r:id="rId16"/>
    <p:sldId id="283" r:id="rId17"/>
    <p:sldId id="285" r:id="rId18"/>
    <p:sldId id="273" r:id="rId19"/>
    <p:sldId id="275" r:id="rId20"/>
    <p:sldId id="264" r:id="rId21"/>
    <p:sldId id="276" r:id="rId22"/>
    <p:sldId id="282" r:id="rId23"/>
    <p:sldId id="259" r:id="rId24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2" autoAdjust="0"/>
    <p:restoredTop sz="96532" autoAdjust="0"/>
  </p:normalViewPr>
  <p:slideViewPr>
    <p:cSldViewPr snapToGrid="0" showGuides="1">
      <p:cViewPr varScale="1">
        <p:scale>
          <a:sx n="110" d="100"/>
          <a:sy n="110" d="100"/>
        </p:scale>
        <p:origin x="1266" y="108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ropout\2018\graf%20zjednodu&#353;en&#25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al&#353;&#237;\demo%20predikce\predikce%2019%20let&#237;%202017_akt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Bakalářská studia</a:t>
            </a:r>
            <a:r>
              <a:rPr lang="cs-CZ" sz="2000" baseline="0"/>
              <a:t> ukončená neúspěšně v prvních dvou letech od zápisu</a:t>
            </a:r>
            <a:endParaRPr lang="cs-CZ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bc_čas!$B$2</c:f>
              <c:strCache>
                <c:ptCount val="1"/>
                <c:pt idx="0">
                  <c:v>neúspěšnost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bc_čas!$A$3:$A$20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bc_čas!$B$3:$B$20</c:f>
              <c:numCache>
                <c:formatCode>0%</c:formatCode>
                <c:ptCount val="18"/>
                <c:pt idx="0">
                  <c:v>0.35039999999999999</c:v>
                </c:pt>
                <c:pt idx="1">
                  <c:v>0.35699999999999998</c:v>
                </c:pt>
                <c:pt idx="2">
                  <c:v>0.38839999999999997</c:v>
                </c:pt>
                <c:pt idx="3">
                  <c:v>0.40129999999999999</c:v>
                </c:pt>
                <c:pt idx="4">
                  <c:v>0.42099999999999999</c:v>
                </c:pt>
                <c:pt idx="5">
                  <c:v>0.43640000000000001</c:v>
                </c:pt>
                <c:pt idx="6">
                  <c:v>0.41439999999999999</c:v>
                </c:pt>
                <c:pt idx="7">
                  <c:v>0.43380000000000002</c:v>
                </c:pt>
                <c:pt idx="8">
                  <c:v>0.44339999999999996</c:v>
                </c:pt>
                <c:pt idx="9">
                  <c:v>0.45929999999999999</c:v>
                </c:pt>
                <c:pt idx="10">
                  <c:v>0.46529999999999994</c:v>
                </c:pt>
                <c:pt idx="11">
                  <c:v>0.47030000000000005</c:v>
                </c:pt>
                <c:pt idx="12">
                  <c:v>0.48330000000000001</c:v>
                </c:pt>
                <c:pt idx="13">
                  <c:v>0.505</c:v>
                </c:pt>
                <c:pt idx="14">
                  <c:v>0.50409999999999999</c:v>
                </c:pt>
                <c:pt idx="15">
                  <c:v>0.49450000000000005</c:v>
                </c:pt>
                <c:pt idx="16">
                  <c:v>0.51</c:v>
                </c:pt>
                <c:pt idx="1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8-43C6-9080-D1DBE2CE8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1707440"/>
        <c:axId val="1271709072"/>
      </c:barChart>
      <c:catAx>
        <c:axId val="12717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1709072"/>
        <c:crosses val="autoZero"/>
        <c:auto val="1"/>
        <c:lblAlgn val="ctr"/>
        <c:lblOffset val="100"/>
        <c:noMultiLvlLbl val="0"/>
      </c:catAx>
      <c:valAx>
        <c:axId val="127170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17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devatenáctiletých</a:t>
            </a:r>
            <a:r>
              <a:rPr lang="cs-CZ" baseline="0"/>
              <a:t> v populaci, 2005 - 2035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828749735143876E-2"/>
          <c:y val="8.6087778425111311E-2"/>
          <c:w val="0.91060814532424317"/>
          <c:h val="0.817968380625553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A-47CA-89D7-97F1C0FFD7A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A-47CA-89D7-97F1C0FFD7A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A-47CA-89D7-97F1C0FFD7A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9A-47CA-89D7-97F1C0FFD7A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9A-47CA-89D7-97F1C0FFD7A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9A-47CA-89D7-97F1C0FFD7A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9A-47CA-89D7-97F1C0FFD7A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9A-47CA-89D7-97F1C0FFD7AB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99A-47CA-89D7-97F1C0FFD7A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99A-47CA-89D7-97F1C0FFD7AB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99A-47CA-89D7-97F1C0FFD7AB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99A-47CA-89D7-97F1C0FFD7AB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599A-47CA-89D7-97F1C0FFD7AB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599A-47CA-89D7-97F1C0FFD7AB}"/>
              </c:ext>
            </c:extLst>
          </c:dPt>
          <c:dLbls>
            <c:dLbl>
              <c:idx val="1"/>
              <c:layout>
                <c:manualLayout>
                  <c:x val="-1.6103059581320303E-3"/>
                  <c:y val="-4.569715533922943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99A-47CA-89D7-97F1C0FFD7AB}"/>
                </c:ext>
              </c:extLst>
            </c:dLbl>
            <c:dLbl>
              <c:idx val="14"/>
              <c:layout>
                <c:manualLayout>
                  <c:x val="-5.8191012546528156E-2"/>
                  <c:y val="7.245281296620104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B-599A-47CA-89D7-97F1C0FFD7AB}"/>
                </c:ext>
              </c:extLst>
            </c:dLbl>
            <c:dLbl>
              <c:idx val="17"/>
              <c:layout>
                <c:manualLayout>
                  <c:x val="-3.9215682368312452E-2"/>
                  <c:y val="0.1026414850354514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599A-47CA-89D7-97F1C0FFD7AB}"/>
                </c:ext>
              </c:extLst>
            </c:dLbl>
            <c:dLbl>
              <c:idx val="21"/>
              <c:layout>
                <c:manualLayout>
                  <c:x val="-1.1272141706924315E-2"/>
                  <c:y val="-8.486614562999751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0DA4-404E-83D1-1FF6810CF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List1!$C$8:$C$38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List1!$B$8:$B$38</c:f>
              <c:numCache>
                <c:formatCode>#,##0</c:formatCode>
                <c:ptCount val="31"/>
                <c:pt idx="0">
                  <c:v>140786</c:v>
                </c:pt>
                <c:pt idx="1">
                  <c:v>141897</c:v>
                </c:pt>
                <c:pt idx="2">
                  <c:v>136428</c:v>
                </c:pt>
                <c:pt idx="3">
                  <c:v>137215</c:v>
                </c:pt>
                <c:pt idx="4">
                  <c:v>135123</c:v>
                </c:pt>
                <c:pt idx="5">
                  <c:v>126901</c:v>
                </c:pt>
                <c:pt idx="6">
                  <c:v>125356</c:v>
                </c:pt>
                <c:pt idx="7">
                  <c:v>111309</c:v>
                </c:pt>
                <c:pt idx="8">
                  <c:v>100304</c:v>
                </c:pt>
                <c:pt idx="9">
                  <c:v>94457</c:v>
                </c:pt>
                <c:pt idx="10">
                  <c:v>93772</c:v>
                </c:pt>
                <c:pt idx="11">
                  <c:v>92799</c:v>
                </c:pt>
                <c:pt idx="12">
                  <c:v>91188</c:v>
                </c:pt>
                <c:pt idx="13">
                  <c:v>92008</c:v>
                </c:pt>
                <c:pt idx="14">
                  <c:v>92228</c:v>
                </c:pt>
                <c:pt idx="15">
                  <c:v>93977</c:v>
                </c:pt>
                <c:pt idx="16">
                  <c:v>94820</c:v>
                </c:pt>
                <c:pt idx="17">
                  <c:v>98647</c:v>
                </c:pt>
                <c:pt idx="18">
                  <c:v>103364</c:v>
                </c:pt>
                <c:pt idx="19">
                  <c:v>109136</c:v>
                </c:pt>
                <c:pt idx="20">
                  <c:v>118791</c:v>
                </c:pt>
                <c:pt idx="21">
                  <c:v>123211</c:v>
                </c:pt>
                <c:pt idx="22">
                  <c:v>121742</c:v>
                </c:pt>
                <c:pt idx="23">
                  <c:v>120074</c:v>
                </c:pt>
                <c:pt idx="24">
                  <c:v>109960</c:v>
                </c:pt>
                <c:pt idx="25">
                  <c:v>110169</c:v>
                </c:pt>
                <c:pt idx="26">
                  <c:v>109155</c:v>
                </c:pt>
                <c:pt idx="27">
                  <c:v>111825</c:v>
                </c:pt>
                <c:pt idx="28">
                  <c:v>112137</c:v>
                </c:pt>
                <c:pt idx="29">
                  <c:v>113433</c:v>
                </c:pt>
                <c:pt idx="30">
                  <c:v>114213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599A-47CA-89D7-97F1C0FFD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5077104"/>
        <c:axId val="-94508145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List1!$C$8:$C$38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  <c:pt idx="21">
                        <c:v>2026</c:v>
                      </c:pt>
                      <c:pt idx="22">
                        <c:v>2027</c:v>
                      </c:pt>
                      <c:pt idx="23">
                        <c:v>2028</c:v>
                      </c:pt>
                      <c:pt idx="24">
                        <c:v>2029</c:v>
                      </c:pt>
                      <c:pt idx="25">
                        <c:v>2030</c:v>
                      </c:pt>
                      <c:pt idx="26">
                        <c:v>2031</c:v>
                      </c:pt>
                      <c:pt idx="27">
                        <c:v>2032</c:v>
                      </c:pt>
                      <c:pt idx="28">
                        <c:v>2033</c:v>
                      </c:pt>
                      <c:pt idx="29">
                        <c:v>2034</c:v>
                      </c:pt>
                      <c:pt idx="30">
                        <c:v>2035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F-599A-47CA-89D7-97F1C0FFD7AB}"/>
                  </c:ext>
                </c:extLst>
              </c15:ser>
            </c15:filteredLineSeries>
          </c:ext>
        </c:extLst>
      </c:lineChart>
      <c:catAx>
        <c:axId val="-9450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945081456"/>
        <c:crosses val="autoZero"/>
        <c:auto val="1"/>
        <c:lblAlgn val="ctr"/>
        <c:lblOffset val="100"/>
        <c:noMultiLvlLbl val="0"/>
      </c:catAx>
      <c:valAx>
        <c:axId val="-94508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94507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1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17/06/relationships/model3d" Target="../media/model3d2.glb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ezinarodni-vztahy/stipendia-programy-a-projekty" TargetMode="External"/><Relationship Id="rId2" Type="http://schemas.openxmlformats.org/officeDocument/2006/relationships/hyperlink" Target="https://www.dzs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.msmt.cz/statistikyvs/neuspesnos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svp.pedf.cuni.cz/sv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3" Type="http://schemas.openxmlformats.org/officeDocument/2006/relationships/hyperlink" Target="https://dropout.pef.czu.cz/Info.aspx" TargetMode="External"/><Relationship Id="rId7" Type="http://schemas.openxmlformats.org/officeDocument/2006/relationships/hyperlink" Target="http://www.strediskovzdelavacipolitiky.info/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student.csvsdata.cz/" TargetMode="External"/><Relationship Id="rId11" Type="http://schemas.openxmlformats.org/officeDocument/2006/relationships/hyperlink" Target="http://www.msmt.cz/vzdelavani/vysoke-skolstvi/aktualni-informace-2" TargetMode="External"/><Relationship Id="rId5" Type="http://schemas.openxmlformats.org/officeDocument/2006/relationships/hyperlink" Target="http://www.msmt.cz/vzdelavani/vysoke-skolstvi/monitorovaci-ukazatele" TargetMode="External"/><Relationship Id="rId10" Type="http://schemas.openxmlformats.org/officeDocument/2006/relationships/hyperlink" Target="https://www.msmt.cz/vzdelavani/vysoke-skolstvi/mezinarodni-srovnani" TargetMode="External"/><Relationship Id="rId4" Type="http://schemas.openxmlformats.org/officeDocument/2006/relationships/hyperlink" Target="https://www.databazeknih.cz/knihy/studijni-neuspesnost-na-vysokych-skolach-teoreticka-vychodiska-empiricke-poznatky-a-doporuceni-355059" TargetMode="External"/><Relationship Id="rId9" Type="http://schemas.openxmlformats.org/officeDocument/2006/relationships/hyperlink" Target="http://svp.pedf.cuni.cz/sv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absolvent.cz/" TargetMode="External"/><Relationship Id="rId2" Type="http://schemas.openxmlformats.org/officeDocument/2006/relationships/hyperlink" Target="http://www.msmt.cz/vzdelavani/vysoke-skolstvi/prehled-vysokych-skol-v-cr-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opout.pef.czu.cz/Neuspesnost.aspx" TargetMode="External"/><Relationship Id="rId4" Type="http://schemas.openxmlformats.org/officeDocument/2006/relationships/hyperlink" Target="https://regvssp.msmt.cz/registrvss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prehled-vysokych-skol-v-cr-3" TargetMode="External"/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dirty="0">
                <a:latin typeface="+mn-lt"/>
              </a:rPr>
              <a:t>„Povinné minimum” pro budoucí studenty a studentky vysoké školy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799"/>
            <a:ext cx="3886272" cy="646941"/>
          </a:xfrm>
        </p:spPr>
        <p:txBody>
          <a:bodyPr>
            <a:normAutofit fontScale="55000" lnSpcReduction="20000"/>
          </a:bodyPr>
          <a:lstStyle/>
          <a:p>
            <a:r>
              <a:rPr lang="cs-CZ" sz="3000" spc="300" dirty="0"/>
              <a:t>Odbor vysokých škol</a:t>
            </a:r>
          </a:p>
          <a:p>
            <a:r>
              <a:rPr lang="cs-CZ" sz="3000" spc="300" dirty="0" err="1"/>
              <a:t>Gaudeamus</a:t>
            </a:r>
            <a:r>
              <a:rPr lang="cs-CZ" sz="3000" spc="300" dirty="0"/>
              <a:t> 2020, Praha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III. STUDIUM A FINANCE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studium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dirty="0"/>
              <a:t>Soukromé vysoké školy</a:t>
            </a:r>
          </a:p>
          <a:p>
            <a:pPr marL="857250" lvl="1" indent="-457200"/>
            <a:r>
              <a:rPr lang="cs-CZ" sz="1700" dirty="0"/>
              <a:t>Volnost při stanovování poplatků za studium (de facto </a:t>
            </a:r>
            <a:r>
              <a:rPr lang="cs-CZ" sz="1700" b="1" dirty="0"/>
              <a:t>školného</a:t>
            </a:r>
            <a:r>
              <a:rPr lang="cs-CZ" sz="1700" dirty="0"/>
              <a:t>)</a:t>
            </a:r>
          </a:p>
          <a:p>
            <a:pPr marL="457200" indent="-457200">
              <a:buFont typeface="+mj-lt"/>
              <a:buAutoNum type="alphaUcPeriod"/>
            </a:pPr>
            <a:endParaRPr lang="cs-CZ" dirty="0"/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Veřejné vysoké školy</a:t>
            </a:r>
          </a:p>
          <a:p>
            <a:pPr marL="857250" lvl="1" indent="-457200"/>
            <a:r>
              <a:rPr lang="cs-CZ" sz="1700" dirty="0"/>
              <a:t>Studium v českém jazyce je </a:t>
            </a:r>
            <a:r>
              <a:rPr lang="cs-CZ" sz="1700" b="1" dirty="0"/>
              <a:t>bezplatné</a:t>
            </a:r>
            <a:r>
              <a:rPr lang="cs-CZ" sz="1700" dirty="0"/>
              <a:t> ve standardní době studia zvýšené o jeden rok, </a:t>
            </a:r>
            <a:r>
              <a:rPr lang="cs-CZ" sz="1700" b="1" dirty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/>
              <a:t>Poplatek za studium v </a:t>
            </a:r>
            <a:r>
              <a:rPr lang="cs-CZ" sz="1700" b="1" dirty="0"/>
              <a:t>cizojazyčném studijním programu</a:t>
            </a:r>
          </a:p>
          <a:p>
            <a:pPr marL="1257300" lvl="2" indent="-360363"/>
            <a:r>
              <a:rPr lang="cs-CZ" sz="1700" dirty="0"/>
              <a:t>V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/>
              <a:t>Poplatek za delší studium</a:t>
            </a:r>
            <a:r>
              <a:rPr lang="cs-CZ" sz="1700" dirty="0"/>
              <a:t> (za prodlouženou dobu studia)</a:t>
            </a:r>
            <a:endParaRPr lang="cs-CZ" sz="1700" b="1" u="sng" dirty="0"/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28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Poplatky za delší studium</a:t>
            </a:r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lvl="1"/>
            <a:r>
              <a:rPr lang="cs-CZ" b="1" dirty="0"/>
              <a:t>Poplatek za delší studium (za prodlouženou dobu studia)</a:t>
            </a:r>
          </a:p>
          <a:p>
            <a:pPr lvl="2"/>
            <a:r>
              <a:rPr lang="cs-CZ" sz="1700" dirty="0"/>
              <a:t>Vyměřuje se při překročení standardní doby studia </a:t>
            </a:r>
            <a:r>
              <a:rPr lang="cs-CZ" sz="1700" b="1" dirty="0"/>
              <a:t>o více než 1 rok</a:t>
            </a:r>
            <a:r>
              <a:rPr lang="cs-CZ" sz="1700" dirty="0"/>
              <a:t>, přičemž platí:</a:t>
            </a:r>
          </a:p>
          <a:p>
            <a:pPr marL="432000" lvl="2" indent="0">
              <a:buNone/>
            </a:pPr>
            <a:r>
              <a:rPr lang="cs-CZ" sz="1700" dirty="0"/>
              <a:t>	1) do doby studia se započítávají </a:t>
            </a:r>
            <a:r>
              <a:rPr lang="cs-CZ" sz="1700" b="1" dirty="0"/>
              <a:t>doby předchozích neúspěšně ukončených studií</a:t>
            </a:r>
          </a:p>
          <a:p>
            <a:pPr marL="432000" lvl="2" indent="0">
              <a:buNone/>
            </a:pPr>
            <a:r>
              <a:rPr lang="cs-CZ" sz="1700" b="1" dirty="0"/>
              <a:t>	</a:t>
            </a:r>
            <a:r>
              <a:rPr lang="cs-CZ" sz="1700" dirty="0"/>
              <a:t>2) </a:t>
            </a:r>
            <a:r>
              <a:rPr lang="cs-CZ" sz="1700" b="1" dirty="0"/>
              <a:t>souběžné</a:t>
            </a:r>
            <a:r>
              <a:rPr lang="cs-CZ" sz="1700" dirty="0"/>
              <a:t> </a:t>
            </a:r>
            <a:r>
              <a:rPr lang="cs-CZ" sz="1700" b="1" dirty="0"/>
              <a:t>studium</a:t>
            </a:r>
            <a:r>
              <a:rPr lang="cs-CZ" sz="1700" dirty="0"/>
              <a:t> se započítává jen jednou</a:t>
            </a:r>
          </a:p>
          <a:p>
            <a:pPr marL="432000" lvl="2" indent="0">
              <a:buNone/>
            </a:pPr>
            <a:r>
              <a:rPr lang="cs-CZ" sz="1700" dirty="0"/>
              <a:t>	3) </a:t>
            </a:r>
            <a:r>
              <a:rPr lang="cs-CZ" sz="1700" b="1" dirty="0"/>
              <a:t>úspěšné absolvování </a:t>
            </a:r>
            <a:r>
              <a:rPr lang="cs-CZ" sz="1700" dirty="0"/>
              <a:t>studia v určitém typu (Bc., Mgr.) „ruší“ doby předchozích 	     neúspěšně ukončených studií v tomto typu.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Výše poplatku v průměru </a:t>
            </a:r>
            <a:r>
              <a:rPr lang="cs-CZ" sz="1700" b="1" dirty="0"/>
              <a:t>14 tis. Kč </a:t>
            </a:r>
            <a:r>
              <a:rPr lang="cs-CZ" sz="1700" dirty="0"/>
              <a:t>za započatých 6 měsíců (velké rozdíly mezi školami a programy, může být i přes 45 tis. Kč).</a:t>
            </a:r>
          </a:p>
          <a:p>
            <a:pPr lvl="2"/>
            <a:endParaRPr lang="cs-CZ" sz="1700" b="1" dirty="0"/>
          </a:p>
          <a:p>
            <a:pPr lvl="2"/>
            <a:r>
              <a:rPr lang="cs-CZ" sz="1700" b="1" dirty="0"/>
              <a:t>Věková hranice 26 let nehraje žádnou roli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Informace podá studijní/specializované oddělení na fakultě/VŠ.</a:t>
            </a:r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04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8" y="80299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delší </a:t>
            </a:r>
            <a:r>
              <a:rPr lang="cs-CZ" sz="2700" b="1" spc="300">
                <a:solidFill>
                  <a:srgbClr val="418E96"/>
                </a:solidFill>
                <a:latin typeface="+mn-lt"/>
              </a:rPr>
              <a:t>studium – 3 příklady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38350"/>
            <a:ext cx="7886700" cy="4887638"/>
          </a:xfrm>
        </p:spPr>
        <p:txBody>
          <a:bodyPr/>
          <a:lstStyle/>
          <a:p>
            <a:pPr marL="896937" lvl="2" indent="0">
              <a:buNone/>
            </a:pPr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F79A06A-8B6C-400D-A8D1-3A3789230D78}"/>
              </a:ext>
            </a:extLst>
          </p:cNvPr>
          <p:cNvCxnSpPr/>
          <p:nvPr/>
        </p:nvCxnSpPr>
        <p:spPr>
          <a:xfrm>
            <a:off x="248550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1CD04C-1FED-4E0A-900C-8AED240BF8F9}"/>
              </a:ext>
            </a:extLst>
          </p:cNvPr>
          <p:cNvSpPr txBox="1"/>
          <p:nvPr/>
        </p:nvSpPr>
        <p:spPr>
          <a:xfrm>
            <a:off x="2202874" y="1188966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rok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8ABA9B3-32BE-443F-AEF5-4D4692761880}"/>
              </a:ext>
            </a:extLst>
          </p:cNvPr>
          <p:cNvCxnSpPr/>
          <p:nvPr/>
        </p:nvCxnSpPr>
        <p:spPr>
          <a:xfrm>
            <a:off x="676101" y="1413042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4390485-A91C-45D8-A453-0D9CAC646430}"/>
              </a:ext>
            </a:extLst>
          </p:cNvPr>
          <p:cNvCxnSpPr/>
          <p:nvPr/>
        </p:nvCxnSpPr>
        <p:spPr>
          <a:xfrm>
            <a:off x="5832763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9B50A7-2C03-4255-81E6-4FE0DA4A2CD3}"/>
              </a:ext>
            </a:extLst>
          </p:cNvPr>
          <p:cNvSpPr txBox="1"/>
          <p:nvPr/>
        </p:nvSpPr>
        <p:spPr>
          <a:xfrm>
            <a:off x="5563987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rok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62DD1E-C461-4F69-84C5-48236A50C0CB}"/>
              </a:ext>
            </a:extLst>
          </p:cNvPr>
          <p:cNvSpPr txBox="1"/>
          <p:nvPr/>
        </p:nvSpPr>
        <p:spPr>
          <a:xfrm>
            <a:off x="387930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začátek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FCA5185-3AA2-44A6-AC1F-7DB4D3A842B7}"/>
              </a:ext>
            </a:extLst>
          </p:cNvPr>
          <p:cNvCxnSpPr>
            <a:cxnSpLocks/>
          </p:cNvCxnSpPr>
          <p:nvPr/>
        </p:nvCxnSpPr>
        <p:spPr>
          <a:xfrm>
            <a:off x="0" y="430045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53C789D-9BA5-4F9A-900F-7BFDC18653ED}"/>
              </a:ext>
            </a:extLst>
          </p:cNvPr>
          <p:cNvCxnSpPr>
            <a:cxnSpLocks/>
          </p:cNvCxnSpPr>
          <p:nvPr/>
        </p:nvCxnSpPr>
        <p:spPr>
          <a:xfrm>
            <a:off x="0" y="2748741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55B5C0E-E5D9-48FE-84EA-D483F8912B4A}"/>
              </a:ext>
            </a:extLst>
          </p:cNvPr>
          <p:cNvCxnSpPr/>
          <p:nvPr/>
        </p:nvCxnSpPr>
        <p:spPr>
          <a:xfrm>
            <a:off x="676101" y="2036618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0960793-8DCB-4D6F-88B7-AC65CB380A74}"/>
              </a:ext>
            </a:extLst>
          </p:cNvPr>
          <p:cNvCxnSpPr/>
          <p:nvPr/>
        </p:nvCxnSpPr>
        <p:spPr>
          <a:xfrm>
            <a:off x="7232072" y="1347135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0666FD4-D939-48EE-A8D6-ACCE4A2AB37F}"/>
              </a:ext>
            </a:extLst>
          </p:cNvPr>
          <p:cNvSpPr txBox="1"/>
          <p:nvPr/>
        </p:nvSpPr>
        <p:spPr>
          <a:xfrm>
            <a:off x="6955703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rok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3" name="3D model 22" descr="Red Multiplication sign">
                <a:extLst>
                  <a:ext uri="{FF2B5EF4-FFF2-40B4-BE49-F238E27FC236}">
                    <a16:creationId xmlns:a16="http://schemas.microsoft.com/office/drawing/2014/main" id="{DED9BAD8-64C1-4521-ADC7-38474FD6A3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312459"/>
                  </p:ext>
                </p:extLst>
              </p:nvPr>
            </p:nvGraphicFramePr>
            <p:xfrm>
              <a:off x="2127834" y="1928618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3" name="3D model 22" descr="Red Multiplication sign">
                <a:extLst>
                  <a:ext uri="{FF2B5EF4-FFF2-40B4-BE49-F238E27FC236}">
                    <a16:creationId xmlns:am3d="http://schemas.microsoft.com/office/drawing/2017/model3d" xmlns:a16="http://schemas.microsoft.com/office/drawing/2014/main" xmlns="" id="{DED9BAD8-64C1-4521-ADC7-38474FD6A3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834" y="1928618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689D8D7-700A-4030-862C-78B7A0EFB89A}"/>
              </a:ext>
            </a:extLst>
          </p:cNvPr>
          <p:cNvCxnSpPr>
            <a:cxnSpLocks/>
          </p:cNvCxnSpPr>
          <p:nvPr/>
        </p:nvCxnSpPr>
        <p:spPr>
          <a:xfrm>
            <a:off x="2485505" y="2036618"/>
            <a:ext cx="52619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4F4CE3-3938-4002-BDFF-80BDE6CDADB7}"/>
              </a:ext>
            </a:extLst>
          </p:cNvPr>
          <p:cNvCxnSpPr>
            <a:cxnSpLocks/>
          </p:cNvCxnSpPr>
          <p:nvPr/>
        </p:nvCxnSpPr>
        <p:spPr>
          <a:xfrm>
            <a:off x="7747462" y="2036618"/>
            <a:ext cx="610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2843138-FFB6-4CCE-8D2C-EA68E956CCCE}"/>
              </a:ext>
            </a:extLst>
          </p:cNvPr>
          <p:cNvSpPr txBox="1"/>
          <p:nvPr/>
        </p:nvSpPr>
        <p:spPr>
          <a:xfrm>
            <a:off x="944878" y="1553166"/>
            <a:ext cx="109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BC/MGR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272A07-4392-4DAD-9A38-B8AC14500951}"/>
              </a:ext>
            </a:extLst>
          </p:cNvPr>
          <p:cNvSpPr txBox="1"/>
          <p:nvPr/>
        </p:nvSpPr>
        <p:spPr>
          <a:xfrm>
            <a:off x="3847354" y="1566452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892F03E-9F96-4B5F-8FED-36BE33AF5423}"/>
              </a:ext>
            </a:extLst>
          </p:cNvPr>
          <p:cNvCxnSpPr/>
          <p:nvPr/>
        </p:nvCxnSpPr>
        <p:spPr>
          <a:xfrm>
            <a:off x="676100" y="3429000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2" name="3D model 31" descr="Red Multiplication sign">
                <a:extLst>
                  <a:ext uri="{FF2B5EF4-FFF2-40B4-BE49-F238E27FC236}">
                    <a16:creationId xmlns:a16="http://schemas.microsoft.com/office/drawing/2014/main" id="{CF2EE42F-0376-44F2-B0B8-9A0B8A168B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3863167"/>
                  </p:ext>
                </p:extLst>
              </p:nvPr>
            </p:nvGraphicFramePr>
            <p:xfrm>
              <a:off x="2135831" y="3330146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2" name="3D model 31" descr="Red Multiplication sign">
                <a:extLst>
                  <a:ext uri="{FF2B5EF4-FFF2-40B4-BE49-F238E27FC236}">
                    <a16:creationId xmlns:am3d="http://schemas.microsoft.com/office/drawing/2017/model3d" xmlns:a16="http://schemas.microsoft.com/office/drawing/2014/main" xmlns="" id="{CF2EE42F-0376-44F2-B0B8-9A0B8A168B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5831" y="3330146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16CB532B-0F1B-4828-BDB2-877B693484B1}"/>
              </a:ext>
            </a:extLst>
          </p:cNvPr>
          <p:cNvCxnSpPr>
            <a:cxnSpLocks/>
          </p:cNvCxnSpPr>
          <p:nvPr/>
        </p:nvCxnSpPr>
        <p:spPr>
          <a:xfrm>
            <a:off x="676101" y="3859876"/>
            <a:ext cx="680535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7BF33C8F-8691-4A98-881D-4866FB5B2905}"/>
              </a:ext>
            </a:extLst>
          </p:cNvPr>
          <p:cNvCxnSpPr>
            <a:cxnSpLocks/>
          </p:cNvCxnSpPr>
          <p:nvPr/>
        </p:nvCxnSpPr>
        <p:spPr>
          <a:xfrm>
            <a:off x="7232072" y="3859876"/>
            <a:ext cx="860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79BEF6F-5B55-40B4-9266-5C290C4DBB0F}"/>
              </a:ext>
            </a:extLst>
          </p:cNvPr>
          <p:cNvSpPr txBox="1"/>
          <p:nvPr/>
        </p:nvSpPr>
        <p:spPr>
          <a:xfrm>
            <a:off x="1228738" y="3462018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21A56B0-DEE5-43D1-A647-AE4E2C607712}"/>
              </a:ext>
            </a:extLst>
          </p:cNvPr>
          <p:cNvSpPr txBox="1"/>
          <p:nvPr/>
        </p:nvSpPr>
        <p:spPr>
          <a:xfrm>
            <a:off x="1228738" y="2978850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74C5FA4-0A4A-4843-833F-FC634AC2F707}"/>
              </a:ext>
            </a:extLst>
          </p:cNvPr>
          <p:cNvSpPr txBox="1"/>
          <p:nvPr/>
        </p:nvSpPr>
        <p:spPr>
          <a:xfrm>
            <a:off x="2671854" y="2026083"/>
            <a:ext cx="309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Předcházející</a:t>
            </a:r>
            <a:r>
              <a:rPr lang="cs-CZ" sz="1400" i="1" dirty="0"/>
              <a:t> neúspěšné studium se přičítá ke standardní době studia zvětšené o 1 rok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28805BD-CCB1-4778-B94A-00908B2B44BE}"/>
              </a:ext>
            </a:extLst>
          </p:cNvPr>
          <p:cNvSpPr txBox="1"/>
          <p:nvPr/>
        </p:nvSpPr>
        <p:spPr>
          <a:xfrm>
            <a:off x="2714429" y="2956456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Souběh</a:t>
            </a:r>
            <a:r>
              <a:rPr lang="cs-CZ" sz="1400" i="1" dirty="0"/>
              <a:t> ve stejném typu se nepřičítá, </a:t>
            </a:r>
            <a:br>
              <a:rPr lang="cs-CZ" sz="1400" i="1" dirty="0"/>
            </a:br>
            <a:r>
              <a:rPr lang="cs-CZ" sz="1400" i="1" dirty="0"/>
              <a:t>i když jsou některá studia neúspěšná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52388EBF-FCFE-481D-9230-A15938579056}"/>
              </a:ext>
            </a:extLst>
          </p:cNvPr>
          <p:cNvCxnSpPr>
            <a:cxnSpLocks/>
          </p:cNvCxnSpPr>
          <p:nvPr/>
        </p:nvCxnSpPr>
        <p:spPr>
          <a:xfrm>
            <a:off x="378340" y="5118083"/>
            <a:ext cx="97663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3221D997-EBF0-4827-9E91-3DF9BC3DAD9A}"/>
              </a:ext>
            </a:extLst>
          </p:cNvPr>
          <p:cNvCxnSpPr>
            <a:cxnSpLocks/>
          </p:cNvCxnSpPr>
          <p:nvPr/>
        </p:nvCxnSpPr>
        <p:spPr>
          <a:xfrm>
            <a:off x="175958" y="4722615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3" name="3D model 42" descr="Red Multiplication sign">
                <a:extLst>
                  <a:ext uri="{FF2B5EF4-FFF2-40B4-BE49-F238E27FC236}">
                    <a16:creationId xmlns:a16="http://schemas.microsoft.com/office/drawing/2014/main" id="{00508277-8C47-4B44-B966-86D6433CA4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5391058"/>
                  </p:ext>
                </p:extLst>
              </p:nvPr>
            </p:nvGraphicFramePr>
            <p:xfrm>
              <a:off x="402048" y="4617117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3" name="3D model 42" descr="Red Multiplication sign">
                <a:extLst>
                  <a:ext uri="{FF2B5EF4-FFF2-40B4-BE49-F238E27FC236}">
                    <a16:creationId xmlns:am3d="http://schemas.microsoft.com/office/drawing/2017/model3d" xmlns:a16="http://schemas.microsoft.com/office/drawing/2014/main" xmlns="" id="{00508277-8C47-4B44-B966-86D6433CA4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048" y="4617117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FE53C76-ACC4-447D-B8AC-BB429B6F3861}"/>
              </a:ext>
            </a:extLst>
          </p:cNvPr>
          <p:cNvCxnSpPr>
            <a:cxnSpLocks/>
          </p:cNvCxnSpPr>
          <p:nvPr/>
        </p:nvCxnSpPr>
        <p:spPr>
          <a:xfrm>
            <a:off x="185662" y="5852160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5" name="3D model 44" descr="Red Multiplication sign">
                <a:extLst>
                  <a:ext uri="{FF2B5EF4-FFF2-40B4-BE49-F238E27FC236}">
                    <a16:creationId xmlns:a16="http://schemas.microsoft.com/office/drawing/2014/main" id="{4562D99D-05B7-46CC-92E8-A2E21E1BE5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821686"/>
                  </p:ext>
                </p:extLst>
              </p:nvPr>
            </p:nvGraphicFramePr>
            <p:xfrm>
              <a:off x="403029" y="5744160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5" name="3D model 44" descr="Red Multiplication sign">
                <a:extLst>
                  <a:ext uri="{FF2B5EF4-FFF2-40B4-BE49-F238E27FC236}">
                    <a16:creationId xmlns:am3d="http://schemas.microsoft.com/office/drawing/2017/model3d" xmlns:a16="http://schemas.microsoft.com/office/drawing/2014/main" xmlns="" id="{4562D99D-05B7-46CC-92E8-A2E21E1BE5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029" y="5744160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6" name="3D model 45" descr="Green checkmark">
                <a:extLst>
                  <a:ext uri="{FF2B5EF4-FFF2-40B4-BE49-F238E27FC236}">
                    <a16:creationId xmlns:a16="http://schemas.microsoft.com/office/drawing/2014/main" id="{AB6AE103-E683-47AD-BD2D-550346C2DE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864336"/>
                  </p:ext>
                </p:extLst>
              </p:nvPr>
            </p:nvGraphicFramePr>
            <p:xfrm>
              <a:off x="1274509" y="4914645"/>
              <a:ext cx="330180" cy="27214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0180" cy="272147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85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6" name="3D model 45" descr="Green checkmark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AB6AE103-E683-47AD-BD2D-550346C2DE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4509" y="4914645"/>
                <a:ext cx="330180" cy="27214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ovéPole 46">
            <a:extLst>
              <a:ext uri="{FF2B5EF4-FFF2-40B4-BE49-F238E27FC236}">
                <a16:creationId xmlns:a16="http://schemas.microsoft.com/office/drawing/2014/main" id="{E62DF0E5-79AE-4013-B0AE-5EC06EE58316}"/>
              </a:ext>
            </a:extLst>
          </p:cNvPr>
          <p:cNvSpPr txBox="1"/>
          <p:nvPr/>
        </p:nvSpPr>
        <p:spPr>
          <a:xfrm>
            <a:off x="1223045" y="4583083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3089B3E-EBF4-49D2-835E-BC94EDBBFEAC}"/>
              </a:ext>
            </a:extLst>
          </p:cNvPr>
          <p:cNvSpPr txBox="1"/>
          <p:nvPr/>
        </p:nvSpPr>
        <p:spPr>
          <a:xfrm>
            <a:off x="160844" y="442160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46A7080-861F-48A3-8AA8-D427781C4123}"/>
              </a:ext>
            </a:extLst>
          </p:cNvPr>
          <p:cNvSpPr txBox="1"/>
          <p:nvPr/>
        </p:nvSpPr>
        <p:spPr>
          <a:xfrm>
            <a:off x="146917" y="554723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F41FD83-DC40-4F13-A402-80FA167F7B5A}"/>
              </a:ext>
            </a:extLst>
          </p:cNvPr>
          <p:cNvCxnSpPr>
            <a:cxnSpLocks/>
          </p:cNvCxnSpPr>
          <p:nvPr/>
        </p:nvCxnSpPr>
        <p:spPr>
          <a:xfrm>
            <a:off x="2506007" y="5096758"/>
            <a:ext cx="6044350" cy="4265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4FFD9A3-C8D3-44E7-AD3F-4A19347A0783}"/>
              </a:ext>
            </a:extLst>
          </p:cNvPr>
          <p:cNvCxnSpPr>
            <a:cxnSpLocks/>
          </p:cNvCxnSpPr>
          <p:nvPr/>
        </p:nvCxnSpPr>
        <p:spPr>
          <a:xfrm>
            <a:off x="8529855" y="5139623"/>
            <a:ext cx="30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F2A0E582-F6E1-43E5-8030-E9405134133E}"/>
              </a:ext>
            </a:extLst>
          </p:cNvPr>
          <p:cNvSpPr txBox="1"/>
          <p:nvPr/>
        </p:nvSpPr>
        <p:spPr>
          <a:xfrm>
            <a:off x="8248995" y="1147964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rok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401308F4-6F7E-4BA5-B664-E15A89420D17}"/>
              </a:ext>
            </a:extLst>
          </p:cNvPr>
          <p:cNvSpPr txBox="1"/>
          <p:nvPr/>
        </p:nvSpPr>
        <p:spPr>
          <a:xfrm>
            <a:off x="3847354" y="4588624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74561C7-7EE0-4433-80D1-CE5A8180425B}"/>
              </a:ext>
            </a:extLst>
          </p:cNvPr>
          <p:cNvSpPr txBox="1"/>
          <p:nvPr/>
        </p:nvSpPr>
        <p:spPr>
          <a:xfrm>
            <a:off x="2666700" y="5192053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Předchozí </a:t>
            </a:r>
            <a:r>
              <a:rPr lang="cs-CZ" sz="1400" b="1" i="1" dirty="0"/>
              <a:t>úspěšná</a:t>
            </a:r>
            <a:r>
              <a:rPr lang="cs-CZ" sz="1400" i="1" dirty="0"/>
              <a:t> studia se nezapočítávají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CE5A3C46-6239-4F29-8ECA-D2A274B49A2F}"/>
              </a:ext>
            </a:extLst>
          </p:cNvPr>
          <p:cNvSpPr txBox="1"/>
          <p:nvPr/>
        </p:nvSpPr>
        <p:spPr>
          <a:xfrm>
            <a:off x="768493" y="5153274"/>
            <a:ext cx="1774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Úspěšné ukončení </a:t>
            </a:r>
            <a:r>
              <a:rPr lang="cs-CZ" sz="1400" b="1" i="1" dirty="0"/>
              <a:t>„zruší“ </a:t>
            </a:r>
            <a:r>
              <a:rPr lang="cs-CZ" sz="1400" i="1" dirty="0"/>
              <a:t>všechny předchozí neúspěchy ve stejném typu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4087402-02A8-43F0-AA38-A682A75EA59A}"/>
              </a:ext>
            </a:extLst>
          </p:cNvPr>
          <p:cNvSpPr txBox="1"/>
          <p:nvPr/>
        </p:nvSpPr>
        <p:spPr>
          <a:xfrm>
            <a:off x="3790978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rok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68138C58-762D-4BAD-B842-0C99135A2800}"/>
              </a:ext>
            </a:extLst>
          </p:cNvPr>
          <p:cNvCxnSpPr/>
          <p:nvPr/>
        </p:nvCxnSpPr>
        <p:spPr>
          <a:xfrm>
            <a:off x="852985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EF02A403-D8A0-4292-B52C-0A4605AE7305}"/>
              </a:ext>
            </a:extLst>
          </p:cNvPr>
          <p:cNvCxnSpPr>
            <a:cxnSpLocks/>
          </p:cNvCxnSpPr>
          <p:nvPr/>
        </p:nvCxnSpPr>
        <p:spPr>
          <a:xfrm>
            <a:off x="4078777" y="5555554"/>
            <a:ext cx="0" cy="55617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9292DB49-94DA-4566-920A-1693079E418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078777" y="1332630"/>
            <a:ext cx="1" cy="23382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6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Stipendia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86333"/>
            <a:ext cx="7886700" cy="4964589"/>
          </a:xfrm>
        </p:spPr>
        <p:txBody>
          <a:bodyPr/>
          <a:lstStyle/>
          <a:p>
            <a:pPr marL="342900" indent="-342900"/>
            <a:r>
              <a:rPr lang="cs-CZ" b="1" dirty="0"/>
              <a:t>Ze zákona </a:t>
            </a:r>
          </a:p>
          <a:p>
            <a:pPr marL="630900" lvl="2" indent="-342900"/>
            <a:r>
              <a:rPr lang="cs-CZ" sz="1700" b="1" dirty="0"/>
              <a:t>Sociální stipendium </a:t>
            </a:r>
            <a:r>
              <a:rPr lang="cs-CZ" sz="1700" dirty="0"/>
              <a:t>(zákonné), v roce 2021 </a:t>
            </a:r>
            <a:r>
              <a:rPr lang="cs-CZ" sz="1700" b="1" dirty="0"/>
              <a:t>3 850 Kč </a:t>
            </a:r>
            <a:r>
              <a:rPr lang="cs-CZ" sz="1700" dirty="0"/>
              <a:t>měsíčně (1/4 minimální mzdy; pro studenty ze sociálně nejslabších rodin jejichž příjem nepřevyšuje 1,5 násobek životního minima). </a:t>
            </a:r>
          </a:p>
          <a:p>
            <a:pPr marL="630900" lvl="2" indent="-342900"/>
            <a:r>
              <a:rPr lang="cs-CZ" sz="1700" dirty="0"/>
              <a:t>Řada vysokých škol toto stipendium navyšuje (UK na 5000 Kč).</a:t>
            </a:r>
          </a:p>
          <a:p>
            <a:pPr marL="630900" lvl="2" indent="-342900"/>
            <a:r>
              <a:rPr lang="cs-CZ" sz="1700" dirty="0"/>
              <a:t>Týká se cca 1 % studentů.</a:t>
            </a:r>
          </a:p>
          <a:p>
            <a:pPr marL="288000" lvl="2" indent="0">
              <a:buNone/>
            </a:pPr>
            <a:endParaRPr lang="cs-CZ" sz="1700" dirty="0"/>
          </a:p>
          <a:p>
            <a:pPr marL="285750" indent="-285750"/>
            <a:r>
              <a:rPr lang="cs-CZ" b="1" dirty="0"/>
              <a:t>Z rozhodnutí VŠ</a:t>
            </a:r>
          </a:p>
          <a:p>
            <a:pPr marL="573750" lvl="2" indent="-285750"/>
            <a:r>
              <a:rPr lang="cs-CZ" sz="1700" b="1" dirty="0"/>
              <a:t>Ubytovací stipendium </a:t>
            </a:r>
            <a:r>
              <a:rPr lang="cs-CZ" sz="1700" dirty="0"/>
              <a:t>– výše v řádu stokorun/</a:t>
            </a:r>
            <a:r>
              <a:rPr lang="cs-CZ" sz="1700" dirty="0" err="1"/>
              <a:t>měs</a:t>
            </a:r>
            <a:r>
              <a:rPr lang="cs-CZ" sz="1700" dirty="0"/>
              <a:t>.</a:t>
            </a:r>
          </a:p>
          <a:p>
            <a:pPr marL="573750" lvl="2" indent="-285750"/>
            <a:r>
              <a:rPr lang="cs-CZ" sz="1700" b="1" dirty="0"/>
              <a:t>Další stipendia </a:t>
            </a:r>
            <a:r>
              <a:rPr lang="cs-CZ" sz="1700" dirty="0"/>
              <a:t>– prospěchové, mimořádné, při úspěšném ukončení prvního ročníku atp.</a:t>
            </a:r>
            <a:r>
              <a:rPr lang="cs-CZ" sz="1700" b="1" dirty="0"/>
              <a:t> </a:t>
            </a:r>
          </a:p>
          <a:p>
            <a:pPr marL="573750" lvl="2" indent="-285750"/>
            <a:r>
              <a:rPr lang="cs-CZ" sz="1700" dirty="0"/>
              <a:t>Určuje stipendijní řád školy.</a:t>
            </a:r>
            <a:r>
              <a:rPr lang="cs-CZ" sz="1700" b="1" dirty="0"/>
              <a:t> </a:t>
            </a:r>
          </a:p>
          <a:p>
            <a:pPr marL="288000" lvl="2" indent="0">
              <a:buNone/>
            </a:pPr>
            <a:endParaRPr lang="cs-CZ" sz="1800" b="1" dirty="0"/>
          </a:p>
          <a:p>
            <a:pPr marL="285750" indent="-285750"/>
            <a:r>
              <a:rPr lang="cs-CZ" sz="1800" b="1" dirty="0"/>
              <a:t>Na podporu studia v zahraničí </a:t>
            </a:r>
            <a:r>
              <a:rPr lang="cs-CZ" sz="1700" dirty="0"/>
              <a:t>(Erasmus+ program, mezivládní, meziuniverzitní </a:t>
            </a:r>
            <a:br>
              <a:rPr lang="cs-CZ" sz="1700" dirty="0"/>
            </a:br>
            <a:r>
              <a:rPr lang="cs-CZ" sz="1700" dirty="0"/>
              <a:t>a mezifakultní dohody, stipendia zahraničních vzdělávacích agentur aj.)</a:t>
            </a:r>
          </a:p>
          <a:p>
            <a:pPr marL="573750" lvl="2" indent="-285750"/>
            <a:r>
              <a:rPr lang="cs-CZ" sz="1700" dirty="0">
                <a:hlinkClick r:id="rId2"/>
              </a:rPr>
              <a:t>Dům zahraniční spolupráce (DZS)</a:t>
            </a:r>
            <a:endParaRPr lang="cs-CZ" sz="1700" dirty="0"/>
          </a:p>
          <a:p>
            <a:pPr marL="573750" lvl="2" indent="-285750"/>
            <a:r>
              <a:rPr lang="cs-CZ" sz="1700" dirty="0">
                <a:hlinkClick r:id="rId3"/>
              </a:rPr>
              <a:t>MŠMT – studium v zahraničí</a:t>
            </a:r>
            <a:endParaRPr lang="cs-CZ" sz="1700" dirty="0"/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9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8306" y="1215687"/>
            <a:ext cx="5868000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IV. ÚSPĚŠNOST STUDIA A UPLATNĚNÍ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80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283779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</a:rPr>
              <a:t>Šance na ukončení: studijní neúspěšnost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3924909"/>
            <a:ext cx="7886700" cy="2275594"/>
          </a:xfrm>
        </p:spPr>
        <p:txBody>
          <a:bodyPr/>
          <a:lstStyle/>
          <a:p>
            <a:r>
              <a:rPr lang="cs-CZ" dirty="0"/>
              <a:t>K neúspěšnému ukončení dochází </a:t>
            </a:r>
            <a:r>
              <a:rPr lang="cs-CZ" b="1" dirty="0"/>
              <a:t>zejména v prvním ročníku </a:t>
            </a:r>
            <a:r>
              <a:rPr lang="cs-CZ" dirty="0"/>
              <a:t>studia, více než polovina neúspěšných odchází studovat jinam.</a:t>
            </a:r>
          </a:p>
          <a:p>
            <a:r>
              <a:rPr lang="cs-CZ" b="1" dirty="0"/>
              <a:t>Příčiny</a:t>
            </a:r>
            <a:r>
              <a:rPr lang="cs-CZ" dirty="0"/>
              <a:t> podle studentů: zejména </a:t>
            </a:r>
            <a:r>
              <a:rPr lang="cs-CZ" b="1" dirty="0"/>
              <a:t>nespokojenost s náplní studia </a:t>
            </a:r>
            <a:r>
              <a:rPr lang="cs-CZ" dirty="0"/>
              <a:t>(rozhodnou se studovat něco jiného), vysoká náročnost, nízká kvalita výuky, práce při studiu.</a:t>
            </a:r>
          </a:p>
          <a:p>
            <a:r>
              <a:rPr lang="cs-CZ" b="1" dirty="0"/>
              <a:t>Velké rozdíly </a:t>
            </a:r>
            <a:r>
              <a:rPr lang="cs-CZ" dirty="0"/>
              <a:t>mezi jednotlivými vysokými školami a studijními programy – najděte si konkrétní studijní programy na </a:t>
            </a:r>
            <a:r>
              <a:rPr lang="cs-CZ" dirty="0">
                <a:hlinkClick r:id="rId3"/>
              </a:rPr>
              <a:t>https://statis.msmt.cz/statistikyvs/neuspesnost.aspx</a:t>
            </a:r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78245"/>
              </p:ext>
            </p:extLst>
          </p:nvPr>
        </p:nvGraphicFramePr>
        <p:xfrm>
          <a:off x="668559" y="803111"/>
          <a:ext cx="7806882" cy="30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092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Uplatnění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Neexistuje jednoduchý ukazatel uplatnitelnosti absolventů vysokých škol.</a:t>
            </a:r>
          </a:p>
          <a:p>
            <a:r>
              <a:rPr lang="cs-CZ" dirty="0"/>
              <a:t>Obecně je ale situace absolventů VŠ na trhu práce </a:t>
            </a:r>
            <a:r>
              <a:rPr lang="cs-CZ" b="1" dirty="0"/>
              <a:t>velmi dobrá </a:t>
            </a:r>
            <a:r>
              <a:rPr lang="cs-CZ" dirty="0"/>
              <a:t>včetně často skloňovaných absolventů „humanitních oborů“.</a:t>
            </a:r>
          </a:p>
          <a:p>
            <a:r>
              <a:rPr lang="cs-CZ" dirty="0"/>
              <a:t>Nezaměstnanost čerstvých absolventů se pohybuje u bakalářů kolem </a:t>
            </a:r>
            <a:r>
              <a:rPr lang="cs-CZ" b="1" dirty="0"/>
              <a:t>2,7 %</a:t>
            </a:r>
            <a:r>
              <a:rPr lang="cs-CZ" dirty="0"/>
              <a:t>,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dirty="0"/>
              <a:t>a u magistrů kolem </a:t>
            </a:r>
            <a:r>
              <a:rPr lang="cs-CZ" b="1" dirty="0"/>
              <a:t>1,2 %</a:t>
            </a:r>
            <a:r>
              <a:rPr lang="cs-CZ" dirty="0"/>
              <a:t>.</a:t>
            </a:r>
          </a:p>
          <a:p>
            <a:r>
              <a:rPr lang="cs-CZ" dirty="0"/>
              <a:t>Národní </a:t>
            </a:r>
            <a:r>
              <a:rPr lang="cs-CZ" b="1" dirty="0"/>
              <a:t>šetření Absolvent 2018</a:t>
            </a:r>
            <a:r>
              <a:rPr lang="cs-CZ" dirty="0"/>
              <a:t> sleduje přechod na trh práce a další profesní dráhu 1-5 let po studiu:</a:t>
            </a:r>
          </a:p>
          <a:p>
            <a:pPr lvl="2"/>
            <a:r>
              <a:rPr lang="cs-CZ" dirty="0"/>
              <a:t>výrazná většina absolventů pracuje na </a:t>
            </a:r>
            <a:r>
              <a:rPr lang="cs-CZ" b="1" dirty="0"/>
              <a:t>pozicích typických pro vysokoškoláky</a:t>
            </a:r>
          </a:p>
          <a:p>
            <a:pPr lvl="2"/>
            <a:r>
              <a:rPr lang="cs-CZ" b="1" dirty="0"/>
              <a:t>platy vysokoškoláků rostou rychleji </a:t>
            </a:r>
            <a:r>
              <a:rPr lang="cs-CZ" dirty="0"/>
              <a:t>než u ostatních vzdělanostních skupin</a:t>
            </a:r>
          </a:p>
          <a:p>
            <a:pPr lvl="2"/>
            <a:r>
              <a:rPr lang="cs-CZ" b="1" dirty="0"/>
              <a:t>uplatnění</a:t>
            </a:r>
            <a:r>
              <a:rPr lang="cs-CZ" dirty="0"/>
              <a:t> nejlépe nachází absolventi </a:t>
            </a:r>
            <a:r>
              <a:rPr lang="cs-CZ" b="1" dirty="0"/>
              <a:t>IT</a:t>
            </a:r>
            <a:r>
              <a:rPr lang="cs-CZ" dirty="0"/>
              <a:t> a </a:t>
            </a:r>
            <a:r>
              <a:rPr lang="cs-CZ" b="1" dirty="0"/>
              <a:t>zdravotnických oborů</a:t>
            </a:r>
            <a:r>
              <a:rPr lang="cs-CZ" dirty="0"/>
              <a:t>, spokojeni jsou i absolventi </a:t>
            </a:r>
            <a:r>
              <a:rPr lang="cs-CZ" b="1" dirty="0"/>
              <a:t>učitelských oborů</a:t>
            </a:r>
          </a:p>
          <a:p>
            <a:pPr marL="432000" lvl="2" indent="0">
              <a:buNone/>
            </a:pPr>
            <a:endParaRPr lang="cs-CZ" dirty="0"/>
          </a:p>
          <a:p>
            <a:r>
              <a:rPr lang="cs-CZ" dirty="0"/>
              <a:t>Zdroje: </a:t>
            </a:r>
            <a:r>
              <a:rPr lang="cs-CZ" dirty="0">
                <a:hlinkClick r:id="rId2"/>
              </a:rPr>
              <a:t>Databáze SVP UK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šetření REFLEX</a:t>
            </a:r>
            <a:r>
              <a:rPr lang="cs-CZ" dirty="0"/>
              <a:t>. 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2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9629" y="1248938"/>
            <a:ext cx="654211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V. DALŠÍ INFORMACE O VYSOKÉM ŠKOLSTVÍ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89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</a:rPr>
              <a:t>Dopady demografického poklesu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šancí na přijetí</a:t>
            </a:r>
          </a:p>
          <a:p>
            <a:r>
              <a:rPr lang="cs-CZ" dirty="0"/>
              <a:t>Větší konkurence vysokých škol, silný marketing</a:t>
            </a:r>
          </a:p>
          <a:p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62558"/>
              </p:ext>
            </p:extLst>
          </p:nvPr>
        </p:nvGraphicFramePr>
        <p:xfrm>
          <a:off x="710101" y="2573383"/>
          <a:ext cx="7886700" cy="379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46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Cíl prezentace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Představit: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Základní informace o studiu a vysokých školách.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Výběr vysoké školy a studijního programu.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Studium a finance.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Další informace o vysokém školství.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Zákon a předpisy upravující studium na VŠ</a:t>
            </a: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Vysoké školy se řídí zákonem č. 111/1998 Sb., o vysokých školách</a:t>
            </a:r>
          </a:p>
          <a:p>
            <a:r>
              <a:rPr lang="cs-CZ" dirty="0"/>
              <a:t>Každá vysoká škola si stanovuje</a:t>
            </a:r>
            <a:r>
              <a:rPr lang="cs-CZ" b="1" dirty="0"/>
              <a:t> </a:t>
            </a:r>
            <a:r>
              <a:rPr lang="cs-CZ" dirty="0"/>
              <a:t>vlastní </a:t>
            </a:r>
            <a:r>
              <a:rPr lang="cs-CZ" b="1" dirty="0"/>
              <a:t>vnitřní předpisy</a:t>
            </a:r>
          </a:p>
          <a:p>
            <a:pPr lvl="2"/>
            <a:r>
              <a:rPr lang="cs-CZ" sz="1800" b="1" dirty="0"/>
              <a:t>Závazné 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se zápisu do studia, případně ukončení studia a další.</a:t>
            </a:r>
          </a:p>
          <a:p>
            <a:pPr lvl="2"/>
            <a:r>
              <a:rPr lang="cs-CZ" sz="1800" dirty="0"/>
              <a:t>Musí být </a:t>
            </a:r>
            <a:r>
              <a:rPr lang="cs-CZ" sz="1800" b="1" dirty="0"/>
              <a:t>v souladu se zákonem</a:t>
            </a:r>
            <a:r>
              <a:rPr lang="cs-CZ" sz="1800" dirty="0"/>
              <a:t> o vysokých školách.</a:t>
            </a:r>
          </a:p>
          <a:p>
            <a:pPr lvl="2"/>
            <a:r>
              <a:rPr lang="cs-CZ" sz="1800" dirty="0"/>
              <a:t>Jedná se zejména o: Statut vysoké školy, </a:t>
            </a:r>
            <a:r>
              <a:rPr lang="cs-CZ" sz="1800" b="1" dirty="0"/>
              <a:t>Studijní a zkušební řád</a:t>
            </a:r>
            <a:r>
              <a:rPr lang="cs-CZ" sz="1800" dirty="0"/>
              <a:t>, Disciplinární řád, Stipendijní řád aj. </a:t>
            </a:r>
          </a:p>
          <a:p>
            <a:pPr lvl="2"/>
            <a:endParaRPr lang="cs-CZ" b="1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Zdroje informací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MŠMT, VŠ vzdělávání, </a:t>
            </a:r>
            <a:r>
              <a:rPr lang="cs-CZ" dirty="0">
                <a:hlinkClick r:id="rId2"/>
              </a:rPr>
              <a:t>sekce Analytické materiály</a:t>
            </a:r>
            <a:r>
              <a:rPr lang="cs-CZ" dirty="0"/>
              <a:t> </a:t>
            </a:r>
            <a:r>
              <a:rPr lang="cs-CZ" i="1" dirty="0"/>
              <a:t>(vč. Materiálu ke studijní neúspěšnosti)</a:t>
            </a:r>
          </a:p>
          <a:p>
            <a:r>
              <a:rPr lang="cs-CZ" dirty="0">
                <a:hlinkClick r:id="rId3"/>
              </a:rPr>
              <a:t>Aplikace pro monitoring studijní neúspěšnosti</a:t>
            </a:r>
            <a:endParaRPr lang="cs-CZ" dirty="0"/>
          </a:p>
          <a:p>
            <a:r>
              <a:rPr lang="cs-CZ" dirty="0"/>
              <a:t>Publikace „</a:t>
            </a:r>
            <a:r>
              <a:rPr lang="cs-CZ" dirty="0">
                <a:hlinkClick r:id="rId4"/>
              </a:rPr>
              <a:t>Studijní neúspěšnost na vysokých školách: Teoretická východiska, empirické poznatky a doporučení</a:t>
            </a:r>
            <a:r>
              <a:rPr lang="cs-CZ" dirty="0"/>
              <a:t>“</a:t>
            </a:r>
            <a:endParaRPr lang="cs-CZ" i="1" dirty="0"/>
          </a:p>
          <a:p>
            <a:r>
              <a:rPr lang="cs-CZ" dirty="0">
                <a:hlinkClick r:id="rId5"/>
              </a:rPr>
              <a:t>Základní monitorovací ukazatele vysokého školství</a:t>
            </a:r>
            <a:r>
              <a:rPr lang="cs-CZ" dirty="0"/>
              <a:t>: </a:t>
            </a:r>
            <a:r>
              <a:rPr lang="cs-CZ" i="1" dirty="0"/>
              <a:t>kolik maturantů jde studovat VŠ, kolik vyjede na zahraniční studijní pobyt, nezaměstnanost atp.</a:t>
            </a:r>
          </a:p>
          <a:p>
            <a:r>
              <a:rPr lang="cs-CZ" dirty="0"/>
              <a:t>Šetření </a:t>
            </a:r>
            <a:r>
              <a:rPr lang="cs-CZ" dirty="0" err="1">
                <a:hlinkClick r:id="rId6"/>
              </a:rPr>
              <a:t>Eurostudent</a:t>
            </a:r>
            <a:r>
              <a:rPr lang="cs-CZ" dirty="0">
                <a:hlinkClick r:id="rId6"/>
              </a:rPr>
              <a:t> VII </a:t>
            </a:r>
            <a:r>
              <a:rPr lang="cs-CZ" dirty="0"/>
              <a:t>z roku 2019: podmínky studentů VŠ</a:t>
            </a:r>
          </a:p>
          <a:p>
            <a:r>
              <a:rPr lang="cs-CZ" dirty="0">
                <a:hlinkClick r:id="rId7"/>
              </a:rPr>
              <a:t>Středisko vzdělávací politiky </a:t>
            </a:r>
            <a:r>
              <a:rPr lang="cs-CZ" dirty="0" err="1">
                <a:hlinkClick r:id="rId7"/>
              </a:rPr>
              <a:t>PedF</a:t>
            </a:r>
            <a:r>
              <a:rPr lang="cs-CZ" dirty="0">
                <a:hlinkClick r:id="rId7"/>
              </a:rPr>
              <a:t> UK </a:t>
            </a:r>
            <a:r>
              <a:rPr lang="cs-CZ" dirty="0"/>
              <a:t>(</a:t>
            </a:r>
            <a:r>
              <a:rPr lang="cs-CZ" dirty="0">
                <a:hlinkClick r:id="rId8"/>
              </a:rPr>
              <a:t>REFLEX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nezaměstnanost</a:t>
            </a:r>
            <a:r>
              <a:rPr lang="cs-CZ" dirty="0"/>
              <a:t>)</a:t>
            </a:r>
          </a:p>
          <a:p>
            <a:r>
              <a:rPr lang="cs-CZ" dirty="0">
                <a:hlinkClick r:id="rId10"/>
              </a:rPr>
              <a:t>Zpráva o stavu českého vysokého školství v mezinárodním srovnání OECD</a:t>
            </a:r>
            <a:endParaRPr lang="cs-CZ" dirty="0"/>
          </a:p>
          <a:p>
            <a:r>
              <a:rPr lang="cs-CZ" dirty="0"/>
              <a:t>Prezentace je uveřejněna na stránkách MŠMT zde: </a:t>
            </a:r>
            <a:r>
              <a:rPr lang="cs-CZ" dirty="0">
                <a:hlinkClick r:id="rId11"/>
              </a:rPr>
              <a:t>http://www.msmt.cz/vzdelavani/vysoke-skolstvi/aktualni-informace-2</a:t>
            </a:r>
            <a:r>
              <a:rPr lang="cs-CZ" dirty="0"/>
              <a:t> </a:t>
            </a:r>
          </a:p>
          <a:p>
            <a:pPr marL="10800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2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4577" y="1156127"/>
            <a:ext cx="3334845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Otázky a podněty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EEC8484-DE12-4D2F-8038-B132996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3092"/>
            <a:ext cx="7886700" cy="156339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C4ADCE4-7623-4434-A781-CEC1BE960946}"/>
              </a:ext>
            </a:extLst>
          </p:cNvPr>
          <p:cNvCxnSpPr/>
          <p:nvPr/>
        </p:nvCxnSpPr>
        <p:spPr>
          <a:xfrm>
            <a:off x="6039917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1A40DCC-AC46-440A-B8FF-11D5F4217966}"/>
              </a:ext>
            </a:extLst>
          </p:cNvPr>
          <p:cNvCxnSpPr/>
          <p:nvPr/>
        </p:nvCxnSpPr>
        <p:spPr>
          <a:xfrm>
            <a:off x="7381701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049C869-0968-4690-9534-1DFEF41E4CA2}"/>
              </a:ext>
            </a:extLst>
          </p:cNvPr>
          <p:cNvCxnSpPr/>
          <p:nvPr/>
        </p:nvCxnSpPr>
        <p:spPr>
          <a:xfrm>
            <a:off x="1712422" y="2394066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211E3E9-4CA8-48AF-93E1-C655A6C7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77" y="3043118"/>
            <a:ext cx="3334845" cy="33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681037"/>
            <a:ext cx="7886700" cy="5495926"/>
          </a:xfrm>
        </p:spPr>
        <p:txBody>
          <a:bodyPr/>
          <a:lstStyle/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8E03ACC-D696-4B86-82BF-FE39E0652FCB}"/>
              </a:ext>
            </a:extLst>
          </p:cNvPr>
          <p:cNvCxnSpPr/>
          <p:nvPr/>
        </p:nvCxnSpPr>
        <p:spPr>
          <a:xfrm>
            <a:off x="5926975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142696-9317-4CEB-BA45-9E2A13BD53AE}"/>
              </a:ext>
            </a:extLst>
          </p:cNvPr>
          <p:cNvCxnSpPr/>
          <p:nvPr/>
        </p:nvCxnSpPr>
        <p:spPr>
          <a:xfrm>
            <a:off x="7284722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1D3FD1D-FF94-4958-AB9C-EE101243B566}"/>
              </a:ext>
            </a:extLst>
          </p:cNvPr>
          <p:cNvCxnSpPr/>
          <p:nvPr/>
        </p:nvCxnSpPr>
        <p:spPr>
          <a:xfrm>
            <a:off x="1615441" y="113330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4209B96-AE85-41DF-996A-4292ABC99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90" y="1809129"/>
            <a:ext cx="4661220" cy="46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I. ZÁKLADNÍ INFORMACE O STUDIU NA VYSOKÝCH ŠKOLÁCH A O VYSOKÝCH ŠKOLÁCH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6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Vysoké školy</a:t>
            </a:r>
            <a:br>
              <a:rPr lang="cs-CZ" sz="2700" b="1" spc="300" dirty="0">
                <a:solidFill>
                  <a:srgbClr val="418E96"/>
                </a:solidFill>
                <a:latin typeface="+mn-lt"/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Typy vysokých škol: </a:t>
            </a:r>
            <a:r>
              <a:rPr lang="cs-CZ" dirty="0"/>
              <a:t>veřejné (26), soukromé (31), státní (2), zahraniční vysoké školy a jejich pobočky (18)</a:t>
            </a:r>
          </a:p>
          <a:p>
            <a:r>
              <a:rPr lang="cs-CZ" b="1" dirty="0"/>
              <a:t>Studium podle zákona o vysokých školách: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povolení k působení zahraniční VŠ.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Všechny informace v </a:t>
            </a:r>
            <a:r>
              <a:rPr lang="cs-CZ" sz="1800" dirty="0">
                <a:hlinkClick r:id="rId2"/>
              </a:rPr>
              <a:t>Registru vysokých škol a uskutečňovaných studijních programů</a:t>
            </a:r>
            <a:r>
              <a:rPr lang="cs-CZ" sz="1800" dirty="0"/>
              <a:t> (vede MŠMT)</a:t>
            </a:r>
          </a:p>
          <a:p>
            <a:pPr marL="108000" lvl="1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Na </a:t>
            </a:r>
            <a:r>
              <a:rPr lang="cs-CZ" sz="1800" b="1" dirty="0"/>
              <a:t>zahraniční vysoké škole nikdy nemůže být udělen český titul</a:t>
            </a:r>
            <a:r>
              <a:rPr lang="cs-CZ" sz="1800" dirty="0"/>
              <a:t>! U zahraničního vzdělání může být pro další studium či pracovní uplatnění atd. vyžadováno uznání, tzv. nostrifikace – nelze však udělit český titul.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0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94944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Přechod SŠ-VŠ, zápis, status studenta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i v době mezi ukončením SŠ studia a VŠ studia</a:t>
            </a:r>
            <a:r>
              <a:rPr lang="cs-CZ" dirty="0"/>
              <a:t>, jestliže žák pokračuje bez přerušení v dalším studiu </a:t>
            </a:r>
            <a:r>
              <a:rPr lang="cs-CZ" i="1" dirty="0"/>
              <a:t>(zákon č. 117/1995 Sb., o státní sociální podpoře, § 14, odst. 2, bod a).</a:t>
            </a:r>
          </a:p>
          <a:p>
            <a:pPr lvl="2"/>
            <a:r>
              <a:rPr lang="cs-CZ" sz="1700" dirty="0"/>
              <a:t>zdravotní pojištění hrazené státem (nikoliv tzv. sociální pojištění),</a:t>
            </a:r>
          </a:p>
          <a:p>
            <a:pPr lvl="2"/>
            <a:r>
              <a:rPr lang="cs-CZ" sz="1700" dirty="0"/>
              <a:t>daňové zvýhodnění pro rodiče,</a:t>
            </a:r>
          </a:p>
          <a:p>
            <a:pPr lvl="2"/>
            <a:r>
              <a:rPr lang="cs-CZ" sz="1700" dirty="0"/>
              <a:t>sleva na dani z příjmu pro žáka/studenta.</a:t>
            </a:r>
          </a:p>
          <a:p>
            <a:pPr marL="432000" lvl="2" indent="0">
              <a:buNone/>
            </a:pPr>
            <a:endParaRPr lang="cs-CZ" sz="1700" dirty="0"/>
          </a:p>
          <a:p>
            <a:r>
              <a:rPr lang="cs-CZ" b="1" dirty="0"/>
              <a:t>Studentem</a:t>
            </a:r>
            <a:r>
              <a:rPr lang="cs-CZ" dirty="0"/>
              <a:t> vysoké školy se osoba stává </a:t>
            </a:r>
            <a:r>
              <a:rPr lang="cs-CZ" b="1" dirty="0"/>
              <a:t>dnem</a:t>
            </a:r>
            <a:r>
              <a:rPr lang="cs-CZ" dirty="0"/>
              <a:t> </a:t>
            </a:r>
            <a:r>
              <a:rPr lang="cs-CZ" b="1" dirty="0"/>
              <a:t>zápisu ke studiu</a:t>
            </a:r>
            <a:r>
              <a:rPr lang="cs-CZ" dirty="0"/>
              <a:t>.</a:t>
            </a:r>
          </a:p>
          <a:p>
            <a:endParaRPr lang="cs-CZ" b="1" dirty="0"/>
          </a:p>
          <a:p>
            <a:r>
              <a:rPr lang="cs-CZ" b="1" dirty="0"/>
              <a:t>Status studenta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>
                <a:sym typeface="Symbol" panose="05050102010706020507" pitchFamily="18" charset="2"/>
              </a:rPr>
              <a:t></a:t>
            </a:r>
            <a:r>
              <a:rPr lang="cs-CZ" sz="1700" b="1" dirty="0"/>
              <a:t>26 let</a:t>
            </a:r>
            <a:r>
              <a:rPr lang="cs-CZ" sz="170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444" y="1224000"/>
            <a:ext cx="621955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II. VÝBĚR VYSOKÉ ŠKOLY A STUDIJNÍHO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29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0"/>
            <a:r>
              <a:rPr lang="cs-CZ" b="1" dirty="0"/>
              <a:t>Správný a </a:t>
            </a:r>
            <a:r>
              <a:rPr lang="cs-CZ" b="1" u="sng" dirty="0"/>
              <a:t>informovaný</a:t>
            </a:r>
            <a:r>
              <a:rPr lang="cs-CZ" b="1" dirty="0"/>
              <a:t> výběr je zásadní k úspěšnému studiu!</a:t>
            </a:r>
          </a:p>
          <a:p>
            <a:pPr marL="108000" lvl="0" indent="0">
              <a:buNone/>
            </a:pPr>
            <a:r>
              <a:rPr lang="cs-CZ" b="1" dirty="0"/>
              <a:t>		         </a:t>
            </a:r>
            <a:r>
              <a:rPr lang="cs-CZ" dirty="0"/>
              <a:t>o studijním programu, katedře/institutu, fakultě, škole … 		         (např. různé pojetí stejně nazvaného studijního programu)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Kde získat informace</a:t>
            </a:r>
          </a:p>
          <a:p>
            <a:pPr lvl="2"/>
            <a:r>
              <a:rPr lang="cs-CZ" dirty="0"/>
              <a:t>vysoké školy – </a:t>
            </a:r>
            <a:r>
              <a:rPr lang="cs-CZ" dirty="0">
                <a:hlinkClick r:id="rId2"/>
              </a:rPr>
              <a:t>weby</a:t>
            </a:r>
            <a:r>
              <a:rPr lang="cs-CZ" dirty="0"/>
              <a:t>, </a:t>
            </a:r>
            <a:r>
              <a:rPr lang="cs-CZ" dirty="0" err="1"/>
              <a:t>Facebook</a:t>
            </a:r>
            <a:r>
              <a:rPr lang="cs-CZ" dirty="0"/>
              <a:t> pro uchazeče, dny otevřených dveří, </a:t>
            </a:r>
          </a:p>
          <a:p>
            <a:pPr lvl="2"/>
            <a:r>
              <a:rPr lang="cs-CZ" dirty="0"/>
              <a:t>specializované weby (</a:t>
            </a:r>
            <a:r>
              <a:rPr lang="cs-CZ" dirty="0">
                <a:hlinkClick r:id="rId3"/>
              </a:rPr>
              <a:t>www.infoabsolvent.cz</a:t>
            </a:r>
            <a:r>
              <a:rPr lang="cs-CZ" dirty="0"/>
              <a:t>),  </a:t>
            </a:r>
          </a:p>
          <a:p>
            <a:pPr lvl="2"/>
            <a:r>
              <a:rPr lang="cs-CZ" dirty="0">
                <a:hlinkClick r:id="rId4"/>
              </a:rPr>
              <a:t>Registr vysokých škol a uskutečňovaných studijních programů</a:t>
            </a:r>
            <a:r>
              <a:rPr lang="cs-CZ" dirty="0"/>
              <a:t>, </a:t>
            </a:r>
          </a:p>
          <a:p>
            <a:pPr lvl="2"/>
            <a:r>
              <a:rPr lang="cs-CZ" dirty="0"/>
              <a:t>informační a poradenská střediska Úřadů práce, </a:t>
            </a:r>
          </a:p>
          <a:p>
            <a:pPr lvl="2"/>
            <a:r>
              <a:rPr lang="cs-CZ" dirty="0">
                <a:hlinkClick r:id="rId5"/>
              </a:rPr>
              <a:t>údaje o studijní neúspěšnosti</a:t>
            </a:r>
            <a:r>
              <a:rPr lang="cs-CZ" dirty="0"/>
              <a:t> - vysoké škole, fakultě, studijním programu.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8BA3D97-82C3-4ECE-845C-CEF17811B69D}"/>
              </a:ext>
            </a:extLst>
          </p:cNvPr>
          <p:cNvCxnSpPr>
            <a:cxnSpLocks/>
          </p:cNvCxnSpPr>
          <p:nvPr/>
        </p:nvCxnSpPr>
        <p:spPr>
          <a:xfrm>
            <a:off x="2360815" y="2094807"/>
            <a:ext cx="0" cy="25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40FC84D-381A-4F4A-861C-30D90DD3EBE5}"/>
              </a:ext>
            </a:extLst>
          </p:cNvPr>
          <p:cNvCxnSpPr/>
          <p:nvPr/>
        </p:nvCxnSpPr>
        <p:spPr>
          <a:xfrm>
            <a:off x="2360815" y="2360815"/>
            <a:ext cx="448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</a:t>
            </a:r>
            <a:r>
              <a:rPr lang="cs-CZ" sz="2400" b="1" spc="300" dirty="0">
                <a:solidFill>
                  <a:srgbClr val="418E96"/>
                </a:solidFill>
              </a:rPr>
              <a:t>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1"/>
            <a:r>
              <a:rPr lang="cs-CZ" b="1" dirty="0"/>
              <a:t>Profily studijních programů</a:t>
            </a:r>
          </a:p>
          <a:p>
            <a:pPr lvl="2"/>
            <a:r>
              <a:rPr lang="cs-CZ" b="1" dirty="0"/>
              <a:t>Akademický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Profesní </a:t>
            </a:r>
            <a:r>
              <a:rPr lang="cs-CZ" dirty="0"/>
              <a:t>– intenzivnější spolupráce s praxí, zapojení odborníků z praxe, délka praxe alespoň 12 týdnů</a:t>
            </a:r>
          </a:p>
          <a:p>
            <a:pPr lvl="2"/>
            <a:r>
              <a:rPr lang="cs-CZ" dirty="0"/>
              <a:t>pro studijní programy akreditované po 1. 9. 2016</a:t>
            </a:r>
          </a:p>
          <a:p>
            <a:pPr lvl="2"/>
            <a:r>
              <a:rPr lang="cs-CZ" dirty="0">
                <a:hlinkClick r:id="rId2"/>
              </a:rPr>
              <a:t>Registr vysokých škol a uskutečňovaných studijních programů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weby</a:t>
            </a:r>
            <a:r>
              <a:rPr lang="cs-CZ" dirty="0"/>
              <a:t> VŠ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Studenti se specifickými potřebami</a:t>
            </a:r>
          </a:p>
          <a:p>
            <a:pPr lvl="2"/>
            <a:r>
              <a:rPr lang="cs-CZ" dirty="0"/>
              <a:t>centra na vysokých školách -  poskytování služeb, přizpůsobení studijních materiálů, asistence a mnoho dalších služeb, </a:t>
            </a:r>
          </a:p>
          <a:p>
            <a:pPr lvl="2"/>
            <a:r>
              <a:rPr lang="cs-CZ" dirty="0"/>
              <a:t>informace podá příslušná VŠ,</a:t>
            </a:r>
          </a:p>
          <a:p>
            <a:pPr lvl="2"/>
            <a:r>
              <a:rPr lang="cs-CZ" dirty="0"/>
              <a:t>je nutné se informovat na konkrétní studijní program/obor.</a:t>
            </a:r>
            <a:r>
              <a:rPr lang="cs-CZ" b="1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58219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6490</TotalTime>
  <Words>1453</Words>
  <Application>Microsoft Office PowerPoint</Application>
  <PresentationFormat>Předvádění na obrazovce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Vlastní návrh</vt:lpstr>
      <vt:lpstr>„Povinné minimum” pro budoucí studenty a studentky vysoké školy</vt:lpstr>
      <vt:lpstr>Cíl prezentace </vt:lpstr>
      <vt:lpstr>Prezentace aplikace PowerPoint</vt:lpstr>
      <vt:lpstr>I. ZÁKLADNÍ INFORMACE O STUDIU NA VYSOKÝCH ŠKOLÁCH A O VYSOKÝCH ŠKOLÁCH</vt:lpstr>
      <vt:lpstr>Vysoké školy  </vt:lpstr>
      <vt:lpstr>Přechod SŠ-VŠ, zápis, status studenta   </vt:lpstr>
      <vt:lpstr>II. VÝBĚR VYSOKÉ ŠKOLY A STUDIJNÍHO PROGRAMU</vt:lpstr>
      <vt:lpstr>Výběr vysoké školy, STUDIJNÍHO PROGRAMU</vt:lpstr>
      <vt:lpstr>Výběr vysoké školy, STUDIJNÍHO PROGRAMU</vt:lpstr>
      <vt:lpstr>III. STUDIUM A FINANCE</vt:lpstr>
      <vt:lpstr>Poplatky za studium   </vt:lpstr>
      <vt:lpstr>Poplatky za delší studium   </vt:lpstr>
      <vt:lpstr>Poplatky za delší studium – 3 příklady  </vt:lpstr>
      <vt:lpstr>Stipendia  </vt:lpstr>
      <vt:lpstr>IV. ÚSPĚŠNOST STUDIA A UPLATNĚNÍ</vt:lpstr>
      <vt:lpstr>Šance na ukončení: studijní neúspěšnost</vt:lpstr>
      <vt:lpstr>Uplatnění  </vt:lpstr>
      <vt:lpstr>V. DALŠÍ INFORMACE O VYSOKÉM ŠKOLSTVÍ</vt:lpstr>
      <vt:lpstr>Dopady demografického poklesu </vt:lpstr>
      <vt:lpstr>Zákon a předpisy upravující studium na VŠ  </vt:lpstr>
      <vt:lpstr>Zdroje informací    </vt:lpstr>
      <vt:lpstr>Otázky a podněty    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Jindra Matouš</cp:lastModifiedBy>
  <cp:revision>146</cp:revision>
  <cp:lastPrinted>2019-01-18T16:34:26Z</cp:lastPrinted>
  <dcterms:created xsi:type="dcterms:W3CDTF">2018-05-30T11:05:07Z</dcterms:created>
  <dcterms:modified xsi:type="dcterms:W3CDTF">2021-11-15T08:13:41Z</dcterms:modified>
</cp:coreProperties>
</file>