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23.03.2022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23.03.2022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solidFill>
                  <a:srgbClr val="418E96"/>
                </a:solidFill>
                <a:latin typeface="+mn-lt"/>
              </a:rPr>
              <a:t>Zákon č. 67/2022 Sb.</a:t>
            </a:r>
            <a:br>
              <a:rPr lang="pl-PL" b="1" dirty="0">
                <a:solidFill>
                  <a:srgbClr val="418E96"/>
                </a:solidFill>
                <a:latin typeface="+mn-lt"/>
              </a:rPr>
            </a:br>
            <a:r>
              <a:rPr lang="cs-CZ" sz="2000" b="1" dirty="0">
                <a:solidFill>
                  <a:srgbClr val="418E96"/>
                </a:solidFill>
              </a:rPr>
              <a:t>o opatřeních v oblasti školství </a:t>
            </a:r>
            <a:br>
              <a:rPr lang="cs-CZ" sz="2000" b="1" dirty="0">
                <a:solidFill>
                  <a:srgbClr val="418E96"/>
                </a:solidFill>
              </a:rPr>
            </a:br>
            <a:r>
              <a:rPr lang="cs-CZ" sz="2000" b="1" dirty="0">
                <a:solidFill>
                  <a:srgbClr val="418E96"/>
                </a:solidFill>
              </a:rPr>
              <a:t>v souvislosti s ozbrojeným konfliktem na území Ukrajiny vyvolaným invazí vojsk Ruské federace</a:t>
            </a:r>
            <a:br>
              <a:rPr lang="cs-CZ" b="1" dirty="0">
                <a:solidFill>
                  <a:srgbClr val="418E96"/>
                </a:solidFill>
              </a:rPr>
            </a:br>
            <a:endParaRPr lang="cs-CZ" b="1" dirty="0">
              <a:solidFill>
                <a:srgbClr val="418E96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</a:t>
            </a:r>
            <a:r>
              <a:rPr lang="cs-CZ" sz="700"/>
              <a:t>529/5, Malá Strana, </a:t>
            </a:r>
            <a:r>
              <a:rPr lang="cs-CZ" sz="700" dirty="0"/>
              <a:t>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Zákon č. 67/2022 Sb., o opatřeních v oblasti školství </a:t>
            </a:r>
            <a:br>
              <a:rPr lang="cs-CZ" sz="2500" b="1" dirty="0">
                <a:solidFill>
                  <a:srgbClr val="418E96"/>
                </a:solidFill>
              </a:rPr>
            </a:br>
            <a:r>
              <a:rPr lang="cs-CZ" sz="2500" b="1" dirty="0">
                <a:solidFill>
                  <a:srgbClr val="418E96"/>
                </a:solidFill>
              </a:rPr>
              <a:t>v souvislosti s ozbrojeným konfliktem na území Ukrajiny vyvolaným invazí vojsk Ruské federace</a:t>
            </a:r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800" dirty="0"/>
              <a:t>Schváleno ve stavu legislativní nouze</a:t>
            </a:r>
          </a:p>
          <a:p>
            <a:r>
              <a:rPr lang="cs-CZ" sz="2800" dirty="0"/>
              <a:t>Účinnost: </a:t>
            </a:r>
          </a:p>
          <a:p>
            <a:pPr marL="914400" lvl="2" indent="0">
              <a:buNone/>
            </a:pPr>
            <a:r>
              <a:rPr lang="cs-CZ" sz="2300" b="1" dirty="0">
                <a:solidFill>
                  <a:srgbClr val="418E96"/>
                </a:solidFill>
              </a:rPr>
              <a:t>od 21. března 2022 do 31. března 2023</a:t>
            </a:r>
          </a:p>
          <a:p>
            <a:pPr marL="914400" lvl="2" indent="0">
              <a:buNone/>
            </a:pPr>
            <a:endParaRPr lang="cs-CZ" sz="2300" dirty="0"/>
          </a:p>
          <a:p>
            <a:pPr marL="357188" lvl="2" indent="-357188"/>
            <a:r>
              <a:rPr lang="cs-CZ" sz="2800" dirty="0"/>
              <a:t>Přímá návaznost na zákon č. 65/2022 Sb.</a:t>
            </a:r>
          </a:p>
        </p:txBody>
      </p:sp>
    </p:spTree>
    <p:extLst>
      <p:ext uri="{BB962C8B-B14F-4D97-AF65-F5344CB8AC3E}">
        <p14:creationId xmlns:p14="http://schemas.microsoft.com/office/powerpoint/2010/main" val="194804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§ 1 Personální působnost</a:t>
            </a:r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800" dirty="0"/>
              <a:t>Osoba, které byla poskytnuta dočasná ochrana podle zákona č. 65/2022 Sb.</a:t>
            </a:r>
          </a:p>
          <a:p>
            <a:r>
              <a:rPr lang="cs-CZ" sz="2800" dirty="0"/>
              <a:t>Zvláštní kategorie (§ 8/3) – studenti vysoké školy </a:t>
            </a:r>
            <a:br>
              <a:rPr lang="cs-CZ" sz="2800" dirty="0"/>
            </a:br>
            <a:r>
              <a:rPr lang="cs-CZ" sz="2800" dirty="0"/>
              <a:t>s ukrajinským státním občanstvím </a:t>
            </a:r>
          </a:p>
          <a:p>
            <a:r>
              <a:rPr lang="cs-CZ" sz="2800" dirty="0"/>
              <a:t>Prokazování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§ 8 odst. 1 písm. a)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Podmínky přijímacího řízení</a:t>
            </a:r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800" dirty="0"/>
              <a:t>Individuálně pro uchazeče nebo skupinu </a:t>
            </a:r>
          </a:p>
          <a:p>
            <a:r>
              <a:rPr lang="cs-CZ" sz="2800" dirty="0"/>
              <a:t>Podmínky přijetí, termín a způsob ověření, forma, rámcový obsah, kritéria hodnocení</a:t>
            </a:r>
          </a:p>
          <a:p>
            <a:r>
              <a:rPr lang="cs-CZ" sz="2800" dirty="0"/>
              <a:t>Povinnost zveřejnění podmínek</a:t>
            </a:r>
          </a:p>
        </p:txBody>
      </p:sp>
    </p:spTree>
    <p:extLst>
      <p:ext uri="{BB962C8B-B14F-4D97-AF65-F5344CB8AC3E}">
        <p14:creationId xmlns:p14="http://schemas.microsoft.com/office/powerpoint/2010/main" val="230493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§ 8 odst. 1 písm. b)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Prokazování zahraničního vzdělání</a:t>
            </a:r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800" dirty="0"/>
              <a:t>Nahrazení dokladu čestným prohlášením nebo ověřením </a:t>
            </a:r>
          </a:p>
          <a:p>
            <a:r>
              <a:rPr lang="cs-CZ" sz="2800" dirty="0"/>
              <a:t>Prokazování pro účely přijetí na vysokou školu</a:t>
            </a:r>
          </a:p>
          <a:p>
            <a:pPr lvl="1"/>
            <a:r>
              <a:rPr lang="cs-CZ" sz="2300" dirty="0"/>
              <a:t>s institucionální akreditací </a:t>
            </a:r>
          </a:p>
          <a:p>
            <a:pPr lvl="1"/>
            <a:r>
              <a:rPr lang="cs-CZ" sz="2300" dirty="0"/>
              <a:t>bez institucionální akreditace</a:t>
            </a:r>
          </a:p>
        </p:txBody>
      </p:sp>
    </p:spTree>
    <p:extLst>
      <p:ext uri="{BB962C8B-B14F-4D97-AF65-F5344CB8AC3E}">
        <p14:creationId xmlns:p14="http://schemas.microsoft.com/office/powerpoint/2010/main" val="281816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§ 8 odst. 1 písm. c), d) a § 9 odst. 2 a 3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Poplatky</a:t>
            </a:r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800" dirty="0"/>
              <a:t>Poplatek podle § 48 odst. 7 ZVŠ</a:t>
            </a:r>
          </a:p>
          <a:p>
            <a:r>
              <a:rPr lang="cs-CZ" sz="2800" dirty="0"/>
              <a:t>Poplatky podle § 58 ZVŠ (§ 95 odst. 8 ZVŠ)</a:t>
            </a:r>
          </a:p>
          <a:p>
            <a:r>
              <a:rPr lang="cs-CZ" sz="2800" dirty="0"/>
              <a:t>Poplatek podle § 90a odst. ZVŠ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Individuální x hromadné osvobození</a:t>
            </a:r>
          </a:p>
          <a:p>
            <a:pPr marL="0" indent="0">
              <a:buNone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36313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§ 8 odst. 1 písm. e)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Přerušení studia</a:t>
            </a:r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800" dirty="0"/>
              <a:t>I pro stávající studenty s ukrajinskou státní příslušností </a:t>
            </a:r>
          </a:p>
          <a:p>
            <a:r>
              <a:rPr lang="cs-CZ" sz="2800" dirty="0"/>
              <a:t>Nezapočítává se do celkové doby přerušení</a:t>
            </a:r>
          </a:p>
          <a:p>
            <a:pPr marL="0" indent="0">
              <a:buNone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1815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§ 8 odst. 2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Humanitární využití finančních prostředků </a:t>
            </a:r>
          </a:p>
          <a:p>
            <a:pPr marL="0" indent="0">
              <a:buNone/>
            </a:pP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800" dirty="0"/>
              <a:t>Jiné než účelově určené fondy § 18 odst. 6 ZVŠ:</a:t>
            </a:r>
          </a:p>
          <a:p>
            <a:pPr marL="0" indent="0">
              <a:buNone/>
            </a:pPr>
            <a:r>
              <a:rPr lang="cs-CZ" dirty="0"/>
              <a:t>	a) rezervní fond určený zejména na krytí ztrát v následujících 	účetních </a:t>
            </a:r>
            <a:r>
              <a:rPr lang="cs-CZ"/>
              <a:t>obdobích,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b) fond reprodukce investičního majetku,</a:t>
            </a:r>
          </a:p>
          <a:p>
            <a:pPr marL="0" indent="0">
              <a:buNone/>
            </a:pPr>
            <a:r>
              <a:rPr lang="cs-CZ" dirty="0"/>
              <a:t>	d) fond odměn,</a:t>
            </a:r>
          </a:p>
          <a:p>
            <a:pPr marL="0" indent="0">
              <a:buNone/>
            </a:pPr>
            <a:r>
              <a:rPr lang="cs-CZ" dirty="0"/>
              <a:t>	g) fond provozních prostředků.</a:t>
            </a:r>
          </a:p>
          <a:p>
            <a:pPr marL="457200" lvl="1" indent="0">
              <a:buNone/>
            </a:pPr>
            <a:endParaRPr lang="cs-CZ" sz="2300" dirty="0"/>
          </a:p>
          <a:p>
            <a:pPr marL="0" indent="0">
              <a:buNone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11619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1F99CBE3-F41C-47F7-B173-381F07CEF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000" b="1" dirty="0">
                <a:solidFill>
                  <a:srgbClr val="418E96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9755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245</Words>
  <Application>Microsoft Office PowerPoint</Application>
  <PresentationFormat>Předvádění na obrazovce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Zákon č. 67/2022 Sb. o opatřeních v oblasti školství  v souvislosti s ozbrojeným konfliktem na území Ukrajiny vyvolaným invazí vojsk Ruské federace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Peigerová Michaela</cp:lastModifiedBy>
  <cp:revision>28</cp:revision>
  <dcterms:created xsi:type="dcterms:W3CDTF">2013-10-09T10:41:53Z</dcterms:created>
  <dcterms:modified xsi:type="dcterms:W3CDTF">2022-03-23T15:54:34Z</dcterms:modified>
</cp:coreProperties>
</file>