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5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t>23.03.2022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>
                <a:latin typeface="+mn-lt"/>
              </a:rPr>
              <a:t>Státní podpora sportu </a:t>
            </a:r>
            <a:br>
              <a:rPr lang="pl-PL" b="1" dirty="0">
                <a:latin typeface="+mn-lt"/>
              </a:rPr>
            </a:br>
            <a:r>
              <a:rPr lang="pl-PL" b="1" dirty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/>
              <a:t>Ministerstvo školství, mládeže a tělovýchovy</a:t>
            </a:r>
          </a:p>
          <a:p>
            <a:pPr algn="l"/>
            <a:r>
              <a:rPr lang="cs-CZ" sz="900" dirty="0"/>
              <a:t>Karmelitská 7, 118 12 Praha 1 • tel.:: +420 234 811 111</a:t>
            </a:r>
          </a:p>
          <a:p>
            <a:pPr algn="l"/>
            <a:r>
              <a:rPr lang="cs-CZ" sz="900" dirty="0"/>
              <a:t>msmt@msmt.cz • www.msmt.cz</a:t>
            </a:r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t>23.03.2022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t>23.03.2022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/>
              <a:t>Státní podpora sportu pro rok 2013 byla projednána poradou vedení MŠMT dne 19. června 2012. </a:t>
            </a:r>
            <a:r>
              <a:rPr lang="cs-CZ" sz="2000" dirty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/>
          </a:p>
          <a:p>
            <a:r>
              <a:rPr lang="cs-CZ" sz="2000" dirty="0"/>
              <a:t>a) výdajový okruh: „Sportovní reprezentace“ </a:t>
            </a:r>
          </a:p>
          <a:p>
            <a:r>
              <a:rPr lang="cs-CZ" sz="2000" dirty="0"/>
              <a:t>b) výdajový okruh: „Všeobecná sportovní činnost“ </a:t>
            </a:r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t>23.03.2022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t>23.03.2022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t>23.03.2022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t>23.03.2022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t>23.03.2022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t>23.03.2022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t>23.03.2022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87824" y="3429000"/>
            <a:ext cx="5470376" cy="18002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>
                <a:solidFill>
                  <a:srgbClr val="418E96"/>
                </a:solidFill>
                <a:latin typeface="+mn-lt"/>
              </a:rPr>
              <a:t>Zákon č. 67/2022 Sb.</a:t>
            </a:r>
            <a:br>
              <a:rPr lang="pl-PL" b="1" dirty="0">
                <a:solidFill>
                  <a:srgbClr val="418E96"/>
                </a:solidFill>
                <a:latin typeface="+mn-lt"/>
              </a:rPr>
            </a:br>
            <a:r>
              <a:rPr lang="cs-CZ" sz="2000" b="1" dirty="0">
                <a:solidFill>
                  <a:srgbClr val="418E96"/>
                </a:solidFill>
              </a:rPr>
              <a:t>o opatřeních v oblasti školství </a:t>
            </a:r>
            <a:br>
              <a:rPr lang="cs-CZ" sz="2000" b="1" dirty="0">
                <a:solidFill>
                  <a:srgbClr val="418E96"/>
                </a:solidFill>
              </a:rPr>
            </a:br>
            <a:r>
              <a:rPr lang="cs-CZ" sz="2000" b="1" dirty="0">
                <a:solidFill>
                  <a:srgbClr val="418E96"/>
                </a:solidFill>
              </a:rPr>
              <a:t>v souvislosti s ozbrojeným konfliktem na území Ukrajiny vyvolaným invazí vojsk Ruské federace</a:t>
            </a:r>
            <a:br>
              <a:rPr lang="cs-CZ" b="1" dirty="0">
                <a:solidFill>
                  <a:srgbClr val="418E96"/>
                </a:solidFill>
              </a:rPr>
            </a:br>
            <a:endParaRPr lang="cs-CZ" b="1" dirty="0">
              <a:solidFill>
                <a:srgbClr val="418E96"/>
              </a:solidFill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949280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/>
              <a:t>Ministerstvo školství, mládeže a tělovýchovy</a:t>
            </a:r>
          </a:p>
          <a:p>
            <a:pPr marL="0" indent="0">
              <a:buNone/>
            </a:pPr>
            <a:r>
              <a:rPr lang="cs-CZ" sz="700" dirty="0"/>
              <a:t>Karmelitská </a:t>
            </a:r>
            <a:r>
              <a:rPr lang="cs-CZ" sz="700"/>
              <a:t>529/5, Malá Strana, </a:t>
            </a:r>
            <a:r>
              <a:rPr lang="cs-CZ" sz="700" dirty="0"/>
              <a:t>118 12 Praha 1 • tel.: +420 234 811 111</a:t>
            </a:r>
          </a:p>
          <a:p>
            <a:pPr marL="0" indent="0" algn="l">
              <a:buNone/>
            </a:pPr>
            <a:r>
              <a:rPr lang="cs-CZ" sz="700" dirty="0"/>
              <a:t>msmt@msmt.cz • www.msmt.cz</a:t>
            </a:r>
          </a:p>
        </p:txBody>
      </p:sp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Zákon č. 67/2022 Sb., o opatřeních v oblasti školství </a:t>
            </a:r>
            <a:br>
              <a:rPr lang="cs-CZ" sz="2500" b="1" dirty="0">
                <a:solidFill>
                  <a:srgbClr val="418E96"/>
                </a:solidFill>
              </a:rPr>
            </a:br>
            <a:r>
              <a:rPr lang="cs-CZ" sz="2500" b="1" dirty="0">
                <a:solidFill>
                  <a:srgbClr val="418E96"/>
                </a:solidFill>
              </a:rPr>
              <a:t>v souvislosti s ozbrojeným konfliktem na území Ukrajiny vyvolaným invazí vojsk Ruské federace</a:t>
            </a:r>
          </a:p>
          <a:p>
            <a:pPr marL="0" indent="0">
              <a:buNone/>
            </a:pPr>
            <a:endParaRPr lang="cs-CZ" sz="2500" b="1" dirty="0">
              <a:solidFill>
                <a:srgbClr val="418E96"/>
              </a:solidFill>
            </a:endParaRPr>
          </a:p>
          <a:p>
            <a:r>
              <a:rPr lang="cs-CZ" sz="2800" dirty="0"/>
              <a:t>Schváleno ve stavu legislativní nouze</a:t>
            </a:r>
          </a:p>
          <a:p>
            <a:r>
              <a:rPr lang="cs-CZ" sz="2800" dirty="0"/>
              <a:t>Účinnost: </a:t>
            </a:r>
          </a:p>
          <a:p>
            <a:pPr marL="914400" lvl="2" indent="0">
              <a:buNone/>
            </a:pPr>
            <a:r>
              <a:rPr lang="cs-CZ" sz="2300" b="1" dirty="0">
                <a:solidFill>
                  <a:srgbClr val="418E96"/>
                </a:solidFill>
              </a:rPr>
              <a:t>od 21. března 2022 do 31. března 2023</a:t>
            </a:r>
          </a:p>
          <a:p>
            <a:pPr marL="914400" lvl="2" indent="0">
              <a:buNone/>
            </a:pPr>
            <a:endParaRPr lang="cs-CZ" sz="2300" dirty="0"/>
          </a:p>
          <a:p>
            <a:pPr marL="357188" lvl="2" indent="-357188"/>
            <a:r>
              <a:rPr lang="cs-CZ" sz="2800" dirty="0"/>
              <a:t>Přímá návaznost na zákon č. 65/2022 Sb.</a:t>
            </a:r>
          </a:p>
        </p:txBody>
      </p:sp>
    </p:spTree>
    <p:extLst>
      <p:ext uri="{BB962C8B-B14F-4D97-AF65-F5344CB8AC3E}">
        <p14:creationId xmlns:p14="http://schemas.microsoft.com/office/powerpoint/2010/main" val="1948044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§ 1 Personální působnost</a:t>
            </a:r>
          </a:p>
          <a:p>
            <a:pPr marL="0" indent="0">
              <a:buNone/>
            </a:pPr>
            <a:endParaRPr lang="cs-CZ" sz="2500" b="1" dirty="0">
              <a:solidFill>
                <a:srgbClr val="418E96"/>
              </a:solidFill>
            </a:endParaRPr>
          </a:p>
          <a:p>
            <a:r>
              <a:rPr lang="cs-CZ" sz="2800" dirty="0"/>
              <a:t>Osoba, které byla poskytnuta dočasná ochrana podle zákona č. 65/2022 Sb.</a:t>
            </a:r>
          </a:p>
          <a:p>
            <a:r>
              <a:rPr lang="cs-CZ" sz="2800" dirty="0"/>
              <a:t>Zvláštní kategorie (§ 8/3) – studenti vysoké školy </a:t>
            </a:r>
            <a:br>
              <a:rPr lang="cs-CZ" sz="2800" dirty="0"/>
            </a:br>
            <a:r>
              <a:rPr lang="cs-CZ" sz="2800" dirty="0"/>
              <a:t>s ukrajinským státním občanstvím </a:t>
            </a:r>
          </a:p>
          <a:p>
            <a:r>
              <a:rPr lang="cs-CZ" sz="2800" dirty="0"/>
              <a:t>Prokazování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§ 8 odst. 1 písm. a) 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Podmínky přijímacího řízení</a:t>
            </a:r>
          </a:p>
          <a:p>
            <a:pPr marL="0" indent="0">
              <a:buNone/>
            </a:pPr>
            <a:endParaRPr lang="cs-CZ" sz="2500" b="1" dirty="0">
              <a:solidFill>
                <a:srgbClr val="418E96"/>
              </a:solidFill>
            </a:endParaRPr>
          </a:p>
          <a:p>
            <a:r>
              <a:rPr lang="cs-CZ" sz="2800" dirty="0"/>
              <a:t>Individuálně pro uchazeče nebo skupinu </a:t>
            </a:r>
          </a:p>
          <a:p>
            <a:r>
              <a:rPr lang="cs-CZ" sz="2800" dirty="0"/>
              <a:t>Podmínky přijetí, termín a způsob ověření, forma, rámcový obsah, kritéria hodnocení</a:t>
            </a:r>
          </a:p>
          <a:p>
            <a:r>
              <a:rPr lang="cs-CZ" sz="2800" dirty="0"/>
              <a:t>Povinnost zveřejnění podmínek</a:t>
            </a:r>
          </a:p>
        </p:txBody>
      </p:sp>
    </p:spTree>
    <p:extLst>
      <p:ext uri="{BB962C8B-B14F-4D97-AF65-F5344CB8AC3E}">
        <p14:creationId xmlns:p14="http://schemas.microsoft.com/office/powerpoint/2010/main" val="230493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§ 8 odst. 1 písm. b) 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Prokazování zahraničního vzdělání</a:t>
            </a:r>
          </a:p>
          <a:p>
            <a:pPr marL="0" indent="0">
              <a:buNone/>
            </a:pPr>
            <a:endParaRPr lang="cs-CZ" sz="2500" b="1" dirty="0">
              <a:solidFill>
                <a:srgbClr val="418E96"/>
              </a:solidFill>
            </a:endParaRPr>
          </a:p>
          <a:p>
            <a:r>
              <a:rPr lang="cs-CZ" sz="2800" dirty="0"/>
              <a:t>Nahrazení dokladu čestným prohlášením nebo ověřením </a:t>
            </a:r>
          </a:p>
          <a:p>
            <a:r>
              <a:rPr lang="cs-CZ" sz="2800" dirty="0"/>
              <a:t>Prokazování pro účely přijetí na vysokou školu</a:t>
            </a:r>
          </a:p>
          <a:p>
            <a:pPr lvl="1"/>
            <a:r>
              <a:rPr lang="cs-CZ" sz="2300" dirty="0"/>
              <a:t>s institucionální akreditací </a:t>
            </a:r>
          </a:p>
          <a:p>
            <a:pPr lvl="1"/>
            <a:r>
              <a:rPr lang="cs-CZ" sz="2300" dirty="0"/>
              <a:t>bez institucionální akreditace</a:t>
            </a:r>
          </a:p>
        </p:txBody>
      </p:sp>
    </p:spTree>
    <p:extLst>
      <p:ext uri="{BB962C8B-B14F-4D97-AF65-F5344CB8AC3E}">
        <p14:creationId xmlns:p14="http://schemas.microsoft.com/office/powerpoint/2010/main" val="2818169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§ 8 odst. 1 písm. c), d) a § 9 odst. 2 a 3 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Poplatky</a:t>
            </a:r>
          </a:p>
          <a:p>
            <a:pPr marL="0" indent="0">
              <a:buNone/>
            </a:pPr>
            <a:endParaRPr lang="cs-CZ" sz="2500" b="1" dirty="0">
              <a:solidFill>
                <a:srgbClr val="418E96"/>
              </a:solidFill>
            </a:endParaRPr>
          </a:p>
          <a:p>
            <a:r>
              <a:rPr lang="cs-CZ" sz="2800" dirty="0"/>
              <a:t>Poplatek podle § 48 odst. 7 ZVŠ</a:t>
            </a:r>
          </a:p>
          <a:p>
            <a:r>
              <a:rPr lang="cs-CZ" sz="2800" dirty="0"/>
              <a:t>Poplatky podle § 58 ZVŠ (§ 95 odst. 8 ZVŠ)</a:t>
            </a:r>
          </a:p>
          <a:p>
            <a:r>
              <a:rPr lang="cs-CZ" sz="2800" dirty="0"/>
              <a:t>Poplatek podle § 90a odst. ZVŠ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dirty="0"/>
              <a:t>Individuální x hromadné osvobození</a:t>
            </a:r>
          </a:p>
          <a:p>
            <a:pPr marL="0" indent="0">
              <a:buNone/>
            </a:pPr>
            <a:endParaRPr lang="cs-CZ" sz="2300" dirty="0"/>
          </a:p>
        </p:txBody>
      </p:sp>
    </p:spTree>
    <p:extLst>
      <p:ext uri="{BB962C8B-B14F-4D97-AF65-F5344CB8AC3E}">
        <p14:creationId xmlns:p14="http://schemas.microsoft.com/office/powerpoint/2010/main" val="136313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§ 8 odst. 1 písm. e) 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Přerušení studia</a:t>
            </a:r>
          </a:p>
          <a:p>
            <a:pPr marL="0" indent="0">
              <a:buNone/>
            </a:pPr>
            <a:endParaRPr lang="cs-CZ" sz="2500" b="1" dirty="0">
              <a:solidFill>
                <a:srgbClr val="418E96"/>
              </a:solidFill>
            </a:endParaRPr>
          </a:p>
          <a:p>
            <a:r>
              <a:rPr lang="cs-CZ" sz="2800" dirty="0"/>
              <a:t>I pro stávající studenty s ukrajinskou státní příslušností </a:t>
            </a:r>
          </a:p>
          <a:p>
            <a:r>
              <a:rPr lang="cs-CZ" sz="2800" dirty="0"/>
              <a:t>Nezapočítává se do celkové doby přerušení</a:t>
            </a:r>
          </a:p>
          <a:p>
            <a:pPr marL="0" indent="0">
              <a:buNone/>
            </a:pPr>
            <a:endParaRPr lang="cs-CZ" sz="2300" dirty="0"/>
          </a:p>
        </p:txBody>
      </p:sp>
    </p:spTree>
    <p:extLst>
      <p:ext uri="{BB962C8B-B14F-4D97-AF65-F5344CB8AC3E}">
        <p14:creationId xmlns:p14="http://schemas.microsoft.com/office/powerpoint/2010/main" val="218157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§ 8 odst. 2 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Humanitární využití finančních prostředků </a:t>
            </a:r>
          </a:p>
          <a:p>
            <a:pPr marL="0" indent="0">
              <a:buNone/>
            </a:pPr>
            <a:endParaRPr lang="cs-CZ" sz="2500" b="1" dirty="0">
              <a:solidFill>
                <a:srgbClr val="418E96"/>
              </a:solidFill>
            </a:endParaRPr>
          </a:p>
          <a:p>
            <a:r>
              <a:rPr lang="cs-CZ" sz="2800" dirty="0"/>
              <a:t>Jiné než účelově určené fondy § 18 odst. 6 ZVŠ:</a:t>
            </a:r>
          </a:p>
          <a:p>
            <a:pPr marL="0" indent="0">
              <a:buNone/>
            </a:pPr>
            <a:r>
              <a:rPr lang="cs-CZ" dirty="0"/>
              <a:t>	a) rezervní fond určený zejména na krytí ztrát v následujících 	účetních </a:t>
            </a:r>
            <a:r>
              <a:rPr lang="cs-CZ"/>
              <a:t>obdobích,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	b) fond reprodukce investičního majetku,</a:t>
            </a:r>
          </a:p>
          <a:p>
            <a:pPr marL="0" indent="0">
              <a:buNone/>
            </a:pPr>
            <a:r>
              <a:rPr lang="cs-CZ" dirty="0"/>
              <a:t>	d) fond odměn,</a:t>
            </a:r>
          </a:p>
          <a:p>
            <a:pPr marL="0" indent="0">
              <a:buNone/>
            </a:pPr>
            <a:r>
              <a:rPr lang="cs-CZ" dirty="0"/>
              <a:t>	g) fond provozních prostředků.</a:t>
            </a:r>
          </a:p>
          <a:p>
            <a:pPr marL="457200" lvl="1" indent="0">
              <a:buNone/>
            </a:pPr>
            <a:endParaRPr lang="cs-CZ" sz="2300" dirty="0"/>
          </a:p>
          <a:p>
            <a:pPr marL="0" indent="0">
              <a:buNone/>
            </a:pPr>
            <a:endParaRPr lang="cs-CZ" sz="2300" dirty="0"/>
          </a:p>
        </p:txBody>
      </p:sp>
    </p:spTree>
    <p:extLst>
      <p:ext uri="{BB962C8B-B14F-4D97-AF65-F5344CB8AC3E}">
        <p14:creationId xmlns:p14="http://schemas.microsoft.com/office/powerpoint/2010/main" val="2116194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1F99CBE3-F41C-47F7-B173-381F07CEF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3000" b="1" dirty="0">
                <a:solidFill>
                  <a:srgbClr val="418E96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97551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245</Words>
  <Application>Microsoft Office PowerPoint</Application>
  <PresentationFormat>Předvádění na obrazovce (4:3)</PresentationFormat>
  <Paragraphs>56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Calibri</vt:lpstr>
      <vt:lpstr>Motiv systému Office</vt:lpstr>
      <vt:lpstr>Zákon č. 67/2022 Sb. o opatřeních v oblasti školství  v souvislosti s ozbrojeným konfliktem na území Ukrajiny vyvolaným invazí vojsk Ruské federace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Peigerová Michaela</cp:lastModifiedBy>
  <cp:revision>28</cp:revision>
  <dcterms:created xsi:type="dcterms:W3CDTF">2013-10-09T10:41:53Z</dcterms:created>
  <dcterms:modified xsi:type="dcterms:W3CDTF">2022-03-23T15:54:34Z</dcterms:modified>
</cp:coreProperties>
</file>