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 bookmarkIdSeed="2">
  <p:sldMasterIdLst>
    <p:sldMasterId id="2147483673" r:id="rId1"/>
  </p:sldMasterIdLst>
  <p:notesMasterIdLst>
    <p:notesMasterId r:id="rId25"/>
  </p:notesMasterIdLst>
  <p:handoutMasterIdLst>
    <p:handoutMasterId r:id="rId26"/>
  </p:handoutMasterIdLst>
  <p:sldIdLst>
    <p:sldId id="530" r:id="rId2"/>
    <p:sldId id="671" r:id="rId3"/>
    <p:sldId id="682" r:id="rId4"/>
    <p:sldId id="702" r:id="rId5"/>
    <p:sldId id="716" r:id="rId6"/>
    <p:sldId id="721" r:id="rId7"/>
    <p:sldId id="535" r:id="rId8"/>
    <p:sldId id="708" r:id="rId9"/>
    <p:sldId id="710" r:id="rId10"/>
    <p:sldId id="521" r:id="rId11"/>
    <p:sldId id="722" r:id="rId12"/>
    <p:sldId id="718" r:id="rId13"/>
    <p:sldId id="697" r:id="rId14"/>
    <p:sldId id="674" r:id="rId15"/>
    <p:sldId id="683" r:id="rId16"/>
    <p:sldId id="714" r:id="rId17"/>
    <p:sldId id="705" r:id="rId18"/>
    <p:sldId id="706" r:id="rId19"/>
    <p:sldId id="720" r:id="rId20"/>
    <p:sldId id="715" r:id="rId21"/>
    <p:sldId id="684" r:id="rId22"/>
    <p:sldId id="719" r:id="rId23"/>
    <p:sldId id="557" r:id="rId24"/>
  </p:sldIdLst>
  <p:sldSz cx="12192000" cy="68580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řeček Pavel, Ing." initials="KPI" lastIdx="1" clrIdx="0">
    <p:extLst>
      <p:ext uri="{19B8F6BF-5375-455C-9EA6-DF929625EA0E}">
        <p15:presenceInfo xmlns:p15="http://schemas.microsoft.com/office/powerpoint/2012/main" userId="S-1-5-21-1024343765-948047755-1557874966-21026" providerId="AD"/>
      </p:ext>
    </p:extLst>
  </p:cmAuthor>
  <p:cmAuthor id="2" name="Cahová Lenka" initials="CL" lastIdx="1" clrIdx="1">
    <p:extLst>
      <p:ext uri="{19B8F6BF-5375-455C-9EA6-DF929625EA0E}">
        <p15:presenceInfo xmlns:p15="http://schemas.microsoft.com/office/powerpoint/2012/main" userId="S-1-5-21-1024343765-948047755-1557874966-1939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Styl s motivem 1 – zvýraznění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548" autoAdjust="0"/>
    <p:restoredTop sz="94660"/>
  </p:normalViewPr>
  <p:slideViewPr>
    <p:cSldViewPr snapToGrid="0">
      <p:cViewPr varScale="1">
        <p:scale>
          <a:sx n="118" d="100"/>
          <a:sy n="118" d="100"/>
        </p:scale>
        <p:origin x="108" y="2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commentAuthors" Target="commentAuthors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9FFFE37-5B72-41CD-A3D0-D4A2922361B1}" type="datetimeFigureOut">
              <a:rPr lang="cs-CZ" smtClean="0"/>
              <a:t>11.05.2022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951891-3EBD-45A6-8A7F-A43C96ABE34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210896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2C9A5B-1EE5-41B1-A14D-0086EB452C30}" type="datetimeFigureOut">
              <a:rPr lang="cs-CZ" smtClean="0"/>
              <a:t>11.05.2022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375547-E490-4E46-896A-3B9E014CC75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839627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 hasCustomPrompt="1"/>
          </p:nvPr>
        </p:nvSpPr>
        <p:spPr>
          <a:xfrm>
            <a:off x="768000" y="1224000"/>
            <a:ext cx="7824000" cy="1522800"/>
          </a:xfrm>
        </p:spPr>
        <p:txBody>
          <a:bodyPr lIns="0" tIns="0" rIns="0" bIns="0" anchor="b">
            <a:noAutofit/>
          </a:bodyPr>
          <a:lstStyle>
            <a:lvl1pPr algn="l">
              <a:defRPr sz="3400" cap="small" baseline="0">
                <a:solidFill>
                  <a:srgbClr val="87888A"/>
                </a:solidFill>
                <a:latin typeface="Calibri" panose="020F0502020204030204" pitchFamily="34" charset="0"/>
              </a:defRPr>
            </a:lvl1pPr>
          </a:lstStyle>
          <a:p>
            <a:r>
              <a:rPr lang="cs-CZ"/>
              <a:t>Změny financování </a:t>
            </a:r>
            <a:br>
              <a:rPr lang="cs-CZ"/>
            </a:br>
            <a:r>
              <a:rPr lang="cs-CZ"/>
              <a:t>regionálního školství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768000" y="6022800"/>
            <a:ext cx="5181696" cy="415200"/>
          </a:xfrm>
        </p:spPr>
        <p:txBody>
          <a:bodyPr lIns="0" tIns="0" rIns="0" bIns="0"/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600" cap="small" baseline="0">
                <a:solidFill>
                  <a:srgbClr val="87888A"/>
                </a:solidFill>
                <a:latin typeface="Calibri" panose="020F050202020403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</p:spTree>
    <p:extLst>
      <p:ext uri="{BB962C8B-B14F-4D97-AF65-F5344CB8AC3E}">
        <p14:creationId xmlns:p14="http://schemas.microsoft.com/office/powerpoint/2010/main" val="15923835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/>
              <a:t>Aktuální stav přípravy změny financování </a:t>
            </a:r>
            <a:r>
              <a:rPr lang="cs-CZ" err="1"/>
              <a:t>RgŠ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729599" y="1825625"/>
            <a:ext cx="10515600" cy="4351338"/>
          </a:xfrm>
        </p:spPr>
        <p:txBody>
          <a:bodyPr>
            <a:noAutofit/>
          </a:bodyPr>
          <a:lstStyle>
            <a:lvl1pPr>
              <a:defRPr/>
            </a:lvl1pPr>
            <a:lvl2pPr marL="108000" indent="0">
              <a:buNone/>
              <a:defRPr/>
            </a:lvl2pPr>
            <a:lvl3pPr marL="612000" indent="-180000">
              <a:defRPr/>
            </a:lvl3pPr>
            <a:lvl4pPr>
              <a:defRPr lang="cs-CZ" sz="1900" kern="1200" baseline="0" dirty="0" smtClean="0">
                <a:solidFill>
                  <a:schemeClr val="tx1"/>
                </a:solidFill>
                <a:latin typeface="Calibri Light" panose="020F0302020204030204" pitchFamily="34" charset="0"/>
                <a:ea typeface="+mn-ea"/>
                <a:cs typeface="+mn-cs"/>
              </a:defRPr>
            </a:lvl4pPr>
            <a:lvl5pPr marL="432000" indent="0">
              <a:buFont typeface="Arial" panose="020B0604020202020204" pitchFamily="34" charset="0"/>
              <a:buNone/>
              <a:defRPr baseline="0"/>
            </a:lvl5pPr>
            <a:lvl6pPr marL="1260000">
              <a:defRPr lang="cs-CZ" sz="1900" b="0" kern="120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6pPr>
          </a:lstStyle>
          <a:p>
            <a:pPr lvl="0"/>
            <a:r>
              <a:rPr lang="cs-CZ"/>
              <a:t>zákon č. 167/2018 Sb. posunul účinnost změny financování o 1 rok, </a:t>
            </a:r>
            <a:br>
              <a:rPr lang="cs-CZ"/>
            </a:br>
            <a:r>
              <a:rPr lang="cs-CZ"/>
              <a:t>tj. na 1. ledna 2020</a:t>
            </a:r>
          </a:p>
          <a:p>
            <a:pPr lvl="0"/>
            <a:r>
              <a:rPr lang="cs-CZ"/>
              <a:t>rok 2019 – přechodový rok </a:t>
            </a:r>
          </a:p>
          <a:p>
            <a:pPr marL="612000" lvl="3" indent="-1800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cs-CZ"/>
              <a:t>financování jako doposud (republikové a krajské normativy)</a:t>
            </a:r>
          </a:p>
          <a:p>
            <a:pPr lvl="3"/>
            <a:r>
              <a:rPr lang="cs-CZ"/>
              <a:t>doplněny 3 nové jednoroční rozvojové programy:</a:t>
            </a:r>
          </a:p>
          <a:p>
            <a:pPr lvl="4"/>
            <a:r>
              <a:rPr lang="cs-CZ"/>
              <a:t>	od 1. 1. 2019</a:t>
            </a:r>
          </a:p>
          <a:p>
            <a:pPr lvl="5"/>
            <a:r>
              <a:rPr lang="cs-CZ"/>
              <a:t>RP na vyrovnávání mezikrajových rozdílů v odměňování pedagogů </a:t>
            </a:r>
            <a:br>
              <a:rPr lang="cs-CZ"/>
            </a:br>
            <a:r>
              <a:rPr lang="cs-CZ"/>
              <a:t>v MŠ, ZŠ, ŠD a SŠ – peníze jsou již na školách </a:t>
            </a:r>
          </a:p>
          <a:p>
            <a:pPr lvl="5"/>
            <a:r>
              <a:rPr lang="cs-CZ"/>
              <a:t>RP pro MŠ (překryv a rozšíření provozu MŠ)</a:t>
            </a:r>
          </a:p>
          <a:p>
            <a:pPr lvl="4"/>
            <a:r>
              <a:rPr lang="cs-CZ"/>
              <a:t>	od 1. 9. 2019</a:t>
            </a:r>
          </a:p>
          <a:p>
            <a:pPr marL="1260000" lvl="5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pPr>
            <a:r>
              <a:rPr lang="cs-CZ"/>
              <a:t>RP pro ZŠ a SŠ na zohlednění náběhu </a:t>
            </a:r>
            <a:r>
              <a:rPr lang="cs-CZ" err="1"/>
              <a:t>PHmax</a:t>
            </a:r>
            <a:endParaRPr lang="cs-CZ"/>
          </a:p>
          <a:p>
            <a:pPr lvl="2"/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BD8D3-A9DD-40CB-A396-ADCE34852C7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4252370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ul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19667" y="944564"/>
            <a:ext cx="10515600" cy="609917"/>
          </a:xfrm>
        </p:spPr>
        <p:txBody>
          <a:bodyPr anchor="t" anchorCtr="0">
            <a:noAutofit/>
          </a:bodyPr>
          <a:lstStyle>
            <a:lvl1pPr>
              <a:lnSpc>
                <a:spcPct val="100000"/>
              </a:lnSpc>
              <a:defRPr sz="2100" baseline="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BD8D3-A9DD-40CB-A396-ADCE34852C74}" type="slidenum">
              <a:rPr lang="cs-CZ" smtClean="0"/>
              <a:t>‹#›</a:t>
            </a:fld>
            <a:endParaRPr lang="cs-CZ"/>
          </a:p>
        </p:txBody>
      </p:sp>
      <p:graphicFrame>
        <p:nvGraphicFramePr>
          <p:cNvPr id="7" name="Tabulka 6"/>
          <p:cNvGraphicFramePr>
            <a:graphicFrameLocks noGrp="1"/>
          </p:cNvGraphicFramePr>
          <p:nvPr userDrawn="1"/>
        </p:nvGraphicFramePr>
        <p:xfrm>
          <a:off x="729599" y="3546686"/>
          <a:ext cx="105156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52600">
                  <a:extLst>
                    <a:ext uri="{9D8B030D-6E8A-4147-A177-3AD203B41FA5}">
                      <a16:colId xmlns:a16="http://schemas.microsoft.com/office/drawing/2014/main" val="3532208531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2446159533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3828646843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2071330293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3500415985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180019441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cs-CZ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 marL="121920" marR="121920"/>
                </a:tc>
                <a:extLst>
                  <a:ext uri="{0D108BD9-81ED-4DB2-BD59-A6C34878D82A}">
                    <a16:rowId xmlns:a16="http://schemas.microsoft.com/office/drawing/2014/main" val="13982664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cs-CZ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 marL="121920" marR="121920"/>
                </a:tc>
                <a:extLst>
                  <a:ext uri="{0D108BD9-81ED-4DB2-BD59-A6C34878D82A}">
                    <a16:rowId xmlns:a16="http://schemas.microsoft.com/office/drawing/2014/main" val="2215755881"/>
                  </a:ext>
                </a:extLst>
              </a:tr>
            </a:tbl>
          </a:graphicData>
        </a:graphic>
      </p:graphicFrame>
      <p:sp>
        <p:nvSpPr>
          <p:cNvPr id="8" name="Zástupný symbol pro obsah 2"/>
          <p:cNvSpPr>
            <a:spLocks noGrp="1"/>
          </p:cNvSpPr>
          <p:nvPr>
            <p:ph idx="13"/>
          </p:nvPr>
        </p:nvSpPr>
        <p:spPr>
          <a:xfrm>
            <a:off x="729599" y="1825625"/>
            <a:ext cx="10935352" cy="1472776"/>
          </a:xfrm>
        </p:spPr>
        <p:txBody>
          <a:bodyPr>
            <a:no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9" name="Zástupný symbol pro obsah 2"/>
          <p:cNvSpPr>
            <a:spLocks noGrp="1"/>
          </p:cNvSpPr>
          <p:nvPr>
            <p:ph idx="14"/>
          </p:nvPr>
        </p:nvSpPr>
        <p:spPr>
          <a:xfrm>
            <a:off x="719667" y="4636559"/>
            <a:ext cx="10935352" cy="1472776"/>
          </a:xfrm>
        </p:spPr>
        <p:txBody>
          <a:bodyPr>
            <a:no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297619204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729599" y="1849437"/>
            <a:ext cx="51562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280964" y="1849437"/>
            <a:ext cx="51562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BD8D3-A9DD-40CB-A396-ADCE34852C7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281975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BD8D3-A9DD-40CB-A396-ADCE34852C7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887219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BD8D3-A9DD-40CB-A396-ADCE34852C7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868633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slední stránka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619891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9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729600" y="936001"/>
            <a:ext cx="10838169" cy="622138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/>
          <a:p>
            <a:r>
              <a:rPr lang="cs-CZ"/>
              <a:t>Aktuální stav přípravy změny financování </a:t>
            </a:r>
            <a:r>
              <a:rPr lang="cs-CZ" err="1"/>
              <a:t>RgŠ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9600" y="1825625"/>
            <a:ext cx="10515600" cy="4351338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cs-CZ"/>
              <a:t>zákon č. 167/2018 Sb. posunul účinnost změny financování o 1 rok, </a:t>
            </a:r>
            <a:br>
              <a:rPr lang="cs-CZ"/>
            </a:br>
            <a:r>
              <a:rPr lang="cs-CZ"/>
              <a:t>tj. na 1. ledna 2020</a:t>
            </a:r>
          </a:p>
          <a:p>
            <a:pPr lvl="0"/>
            <a:r>
              <a:rPr lang="cs-CZ"/>
              <a:t>rok 2019 – přechodový rok </a:t>
            </a:r>
          </a:p>
          <a:p>
            <a:pPr marL="612000" lvl="3" indent="-1800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cs-CZ"/>
              <a:t>financování jako doposud (republikové a krajské normativy)</a:t>
            </a:r>
          </a:p>
          <a:p>
            <a:pPr lvl="3"/>
            <a:r>
              <a:rPr lang="cs-CZ"/>
              <a:t>doplněny 3 nové jednoroční rozvojové programy:</a:t>
            </a:r>
          </a:p>
          <a:p>
            <a:pPr lvl="4"/>
            <a:r>
              <a:rPr lang="cs-CZ"/>
              <a:t>	od 1. 1. 2019</a:t>
            </a:r>
          </a:p>
          <a:p>
            <a:pPr lvl="5"/>
            <a:r>
              <a:rPr lang="cs-CZ"/>
              <a:t>RP na vyrovnávání mezikrajových rozdílů v odměňování pedagogů </a:t>
            </a:r>
            <a:br>
              <a:rPr lang="cs-CZ"/>
            </a:br>
            <a:r>
              <a:rPr lang="cs-CZ"/>
              <a:t>v MŠ, ZŠ, ŠD a SŠ – peníze jsou již na školách </a:t>
            </a:r>
          </a:p>
          <a:p>
            <a:pPr lvl="5"/>
            <a:r>
              <a:rPr lang="cs-CZ"/>
              <a:t>RP pro MŠ (překryv a rozšíření provozu MŠ)</a:t>
            </a:r>
          </a:p>
          <a:p>
            <a:pPr lvl="4"/>
            <a:r>
              <a:rPr lang="cs-CZ"/>
              <a:t>	od 1. 9. 2019</a:t>
            </a:r>
          </a:p>
          <a:p>
            <a:pPr marL="1260000" lvl="5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pPr>
            <a:r>
              <a:rPr lang="cs-CZ"/>
              <a:t>RP pro ZŠ a SŠ na zohlednění náběhu </a:t>
            </a:r>
            <a:r>
              <a:rPr lang="cs-CZ" err="1"/>
              <a:t>PHmax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11694566" y="101218"/>
            <a:ext cx="49743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aseline="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fld id="{323BD8D3-A9DD-40CB-A396-ADCE34852C7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68321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100" kern="1200" cap="all" baseline="0">
          <a:solidFill>
            <a:srgbClr val="428D96"/>
          </a:solidFill>
          <a:latin typeface="Calibri" panose="020F0502020204030204" pitchFamily="34" charset="0"/>
          <a:ea typeface="+mj-ea"/>
          <a:cs typeface="+mj-cs"/>
        </a:defRPr>
      </a:lvl1pPr>
    </p:titleStyle>
    <p:bodyStyle>
      <a:lvl1pPr marL="324000" indent="-216000" algn="l" defTabSz="914400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Clr>
          <a:srgbClr val="428D96"/>
        </a:buClr>
        <a:buFont typeface="Calibri Light" panose="020F0302020204030204" pitchFamily="34" charset="0"/>
        <a:buChar char="●"/>
        <a:defRPr sz="1900" kern="1200" baseline="0">
          <a:solidFill>
            <a:schemeClr val="tx1"/>
          </a:solidFill>
          <a:latin typeface="Calibri Light" panose="020F0302020204030204" pitchFamily="34" charset="0"/>
          <a:ea typeface="+mn-ea"/>
          <a:cs typeface="+mn-cs"/>
        </a:defRPr>
      </a:lvl1pPr>
      <a:lvl2pPr marL="324000" indent="-216000" algn="l" defTabSz="9144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>
          <a:srgbClr val="428D96"/>
        </a:buClr>
        <a:buFont typeface="Calibri Light" panose="020F0302020204030204" pitchFamily="34" charset="0"/>
        <a:buChar char="●"/>
        <a:defRPr sz="1900" kern="1200" baseline="0">
          <a:solidFill>
            <a:schemeClr val="tx1"/>
          </a:solidFill>
          <a:latin typeface="Calibri Light" panose="020F0302020204030204" pitchFamily="34" charset="0"/>
          <a:ea typeface="+mn-ea"/>
          <a:cs typeface="+mn-cs"/>
        </a:defRPr>
      </a:lvl2pPr>
      <a:lvl3pPr marL="612000" indent="-1800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•"/>
        <a:defRPr sz="1900" kern="1200" baseline="0">
          <a:solidFill>
            <a:schemeClr val="tx1"/>
          </a:solidFill>
          <a:latin typeface="Calibri Light" panose="020F0302020204030204" pitchFamily="34" charset="0"/>
          <a:ea typeface="+mn-ea"/>
          <a:cs typeface="+mn-cs"/>
        </a:defRPr>
      </a:lvl3pPr>
      <a:lvl4pPr marL="612000" indent="-1800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•"/>
        <a:defRPr sz="1900" kern="1200" baseline="0">
          <a:solidFill>
            <a:schemeClr val="tx1"/>
          </a:solidFill>
          <a:latin typeface="Calibri Light" panose="020F0302020204030204" pitchFamily="34" charset="0"/>
          <a:ea typeface="+mn-ea"/>
          <a:cs typeface="+mn-cs"/>
        </a:defRPr>
      </a:lvl4pPr>
      <a:lvl5pPr marL="612000" indent="-1800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•"/>
        <a:defRPr sz="1900" kern="1200" baseline="0">
          <a:solidFill>
            <a:schemeClr val="tx1"/>
          </a:solidFill>
          <a:latin typeface="Calibri Light" panose="020F0302020204030204" pitchFamily="34" charset="0"/>
          <a:ea typeface="+mn-ea"/>
          <a:cs typeface="+mn-cs"/>
        </a:defRPr>
      </a:lvl5pPr>
      <a:lvl6pPr marL="1260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40">
          <p15:clr>
            <a:srgbClr val="F26B43"/>
          </p15:clr>
        </p15:guide>
        <p15:guide id="2" pos="5534">
          <p15:clr>
            <a:srgbClr val="F26B43"/>
          </p15:clr>
        </p15:guide>
        <p15:guide id="3" orient="horz" pos="595">
          <p15:clr>
            <a:srgbClr val="F26B43"/>
          </p15:clr>
        </p15:guide>
        <p15:guide id="4" orient="horz" pos="3906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stistko.uiv.cz/kestazeni/MV4422.pdf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msmt.cz/vzdelavani/skolstvi-v-cr/ekonomika-skolstvi/prezentace-k-reforme-financovani-regionalniho-skolstvi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smt.cz/vzdelavani/skolstvi-v-cr/ekonomika-skolstvi/financni-prostredky-stanovene-ministerstvem-pro-skoly-a-2" TargetMode="External"/><Relationship Id="rId2" Type="http://schemas.openxmlformats.org/officeDocument/2006/relationships/hyperlink" Target="https://www.msmt.cz/vzdelavani/skolstvi-v-cr/ekonomika-skolstvi/principy-rozpisu-rozpoctu-primych-vydaju-regionalniho-2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sberdat.uiv.cz/login/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813357" y="1119591"/>
            <a:ext cx="7824000" cy="2467992"/>
          </a:xfrm>
        </p:spPr>
        <p:txBody>
          <a:bodyPr/>
          <a:lstStyle/>
          <a:p>
            <a:br>
              <a:rPr lang="cs-CZ" dirty="0"/>
            </a:br>
            <a:r>
              <a:rPr lang="cs-CZ" cap="all" dirty="0">
                <a:latin typeface="Calibri"/>
                <a:cs typeface="Calibri"/>
              </a:rPr>
              <a:t> </a:t>
            </a:r>
            <a:br>
              <a:rPr lang="cs-CZ" cap="all" dirty="0">
                <a:latin typeface="Calibri"/>
                <a:cs typeface="Calibri"/>
              </a:rPr>
            </a:br>
            <a:r>
              <a:rPr lang="cs-CZ" cap="all" dirty="0">
                <a:latin typeface="Calibri"/>
                <a:cs typeface="Calibri"/>
              </a:rPr>
              <a:t>seminář k problematice financování škol a školských zařízení zřizovaných obcemi a dobrovolnými svazky obcí  </a:t>
            </a:r>
          </a:p>
          <a:p>
            <a:endParaRPr lang="cs-CZ" sz="2800" dirty="0">
              <a:solidFill>
                <a:schemeClr val="tx1"/>
              </a:solidFill>
              <a:latin typeface="Calibri"/>
              <a:cs typeface="Calibri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 vert="horz" lIns="0" tIns="0" rIns="0" bIns="0" rtlCol="0" anchor="t">
            <a:normAutofit/>
          </a:bodyPr>
          <a:lstStyle/>
          <a:p>
            <a:r>
              <a:rPr lang="cs-CZ" dirty="0">
                <a:latin typeface="Calibri"/>
                <a:cs typeface="Calibri"/>
              </a:rPr>
              <a:t>11. KVĚTNA 2022</a:t>
            </a:r>
          </a:p>
          <a:p>
            <a:endParaRPr lang="cs-CZ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89937682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15370D3-F384-4B9A-BDB5-0F2357A795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Financování podpůrných opatření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491F076-7C45-4DC3-BE81-D1C8A345E5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MŠMT stanoví příplatky na jednotlivá podpůrná opatření podle vyhlášky č. 27/2016 Sb., o vzdělávání žáků se speciálními vzdělávacími potřebami a žáků nadaných, ve znění pozdějších předpisů</a:t>
            </a:r>
          </a:p>
          <a:p>
            <a:r>
              <a:rPr lang="cs-CZ" dirty="0"/>
              <a:t>MŠMT stanoví dle § 161 odst. 3 písm. i) pro jednotlivé právnické osoby roční objem prostředků na podpůrná opatření jako součin těchto příplatků a odpovídajícího počtu podpůrných opatření, které právnická osoba poskytuje</a:t>
            </a:r>
          </a:p>
          <a:p>
            <a:r>
              <a:rPr lang="cs-CZ" dirty="0"/>
              <a:t>MŠMT stanoví rozhodný počet podpůrných opatření k 1. lednu podle výkazu R 43-01 k 30. září (resp. 31. říjnu) a podle výkazu R 44-99 za měsíce září až prosinec aktuálního školního roku</a:t>
            </a:r>
          </a:p>
          <a:p>
            <a:endParaRPr lang="cs-CZ" dirty="0"/>
          </a:p>
          <a:p>
            <a:r>
              <a:rPr lang="cs-CZ" dirty="0"/>
              <a:t>Krajský úřad postupuje podle Čl. VII směrnice:</a:t>
            </a:r>
          </a:p>
          <a:p>
            <a:pPr lvl="2"/>
            <a:r>
              <a:rPr lang="cs-CZ" dirty="0"/>
              <a:t>pomůcky a kompenzační pomůcky – ve výši NFN dle přílohy č. 1 část B vyhlášky č. 27/2016 Sb.</a:t>
            </a:r>
          </a:p>
          <a:p>
            <a:pPr lvl="2"/>
            <a:r>
              <a:rPr lang="cs-CZ" dirty="0"/>
              <a:t>personální PO – ve výši odpovídající počtu dvanáctin NFN (tj. na kolik měsíců v roce je poskytováno) dle přílohy č. 1 část A vyhlášky č. 27/2016 Sb.</a:t>
            </a:r>
          </a:p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52CF8A12-2316-4534-AD73-81AB38032A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42DEA92-4AEB-488F-9FD5-6667E5110394}" type="slidenum">
              <a:rPr lang="cs-CZ" altLang="cs-CZ" smtClean="0"/>
              <a:pPr>
                <a:defRPr/>
              </a:pPr>
              <a:t>10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6089089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A99B4E0-6490-4325-A4A3-01FD6B57C0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Vykazování Podpůrných opatření ve výkazu R 44-99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2E701A2-49EA-4706-A11B-8DA0047288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Metodický návod pro vyplnění	 </a:t>
            </a:r>
            <a:r>
              <a:rPr lang="cs-CZ" dirty="0">
                <a:hlinkClick r:id="rId2"/>
              </a:rPr>
              <a:t>http://stistko.uiv.cz/kestazeni/MV4422.pdf</a:t>
            </a:r>
            <a:endParaRPr lang="cs-CZ" dirty="0"/>
          </a:p>
          <a:p>
            <a:endParaRPr lang="cs-CZ" dirty="0"/>
          </a:p>
          <a:p>
            <a:r>
              <a:rPr lang="cs-CZ" b="1" dirty="0"/>
              <a:t>Každé podpůrné opatření s kódem NFN se vyplňuje jen 1x při zahájení jeho poskytování. </a:t>
            </a:r>
          </a:p>
          <a:p>
            <a:r>
              <a:rPr lang="cs-CZ" dirty="0"/>
              <a:t>Podpůrná opatření personálního charakteru se vykazují znovu tehdy, když je jejich poskytování skutečně ukončeno (toto nemusí odpovídat údaji na doporučení – např. odchod žáka ze školy, skončení pracovního poměru asistenta, apod.). V takovém případě se rovněž uvede, zda byly požadovány finanční prostředky nebo nikoli.</a:t>
            </a:r>
          </a:p>
          <a:p>
            <a:r>
              <a:rPr lang="cs-CZ" dirty="0"/>
              <a:t>Podpůrné opatření personálního charakteru, jehož poskytování bude zahájeno 1. den v měsíci, by mělo být vloženo do výkazu v měsíci předchozím, aby bylo zabezpečeno jeho financování již od prvního měsíce poskytování PO (např. PO poskytované od 1. 9. by mělo být vloženo již v měsíci srpnu, aby bylo zabezpečeno jeho financování v měsíci září).</a:t>
            </a:r>
          </a:p>
          <a:p>
            <a:r>
              <a:rPr lang="cs-CZ" b="1" dirty="0"/>
              <a:t>Důsledně kontrolujte Aktuální bilanci personálních PO k financování</a:t>
            </a:r>
          </a:p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7BC9653B-2780-4FC0-AB43-9525442CDE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BD8D3-A9DD-40CB-A396-ADCE34852C74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9605372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3B2BC14-3981-4674-B654-B0E372D05A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Úprava rozpisu pro školy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FB1F048-EF4C-4137-AEDA-AEF0EB5FA7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9599" y="1825625"/>
            <a:ext cx="10515600" cy="4584700"/>
          </a:xfrm>
        </p:spPr>
        <p:txBody>
          <a:bodyPr/>
          <a:lstStyle/>
          <a:p>
            <a:pPr algn="just"/>
            <a:r>
              <a:rPr lang="cs-CZ" dirty="0"/>
              <a:t>MŠMT doporučilo krajským úřadům při naplnění ustanovení čl. III odst. 2 směrnice  zjednodušený postup</a:t>
            </a:r>
          </a:p>
          <a:p>
            <a:r>
              <a:rPr lang="cs-CZ" dirty="0"/>
              <a:t>Při rozpisu v roce 2022 (po rozpočtovém provizoriu) lze postupovat obdobně jako v na začátku školního roku (tj. podle nastavených postupů od školního roku 2021/2022, resp. 2020/2021)</a:t>
            </a:r>
          </a:p>
          <a:p>
            <a:r>
              <a:rPr lang="cs-CZ" dirty="0"/>
              <a:t>Při rozpisu je možno zohlednit i přijetí ukrajinských dětí – významné rozdíly v organizaci školy</a:t>
            </a:r>
          </a:p>
          <a:p>
            <a:r>
              <a:rPr lang="cs-CZ" dirty="0"/>
              <a:t>Úpravu lze provést pouze na období do 31. srpna 2022 (tj. do konce tohoto školního roku)</a:t>
            </a:r>
          </a:p>
          <a:p>
            <a:r>
              <a:rPr lang="cs-CZ" dirty="0"/>
              <a:t>Pokud bude stejná organizace školy i v následujícím školním roce, lze úpravu provést na zbytek roku. </a:t>
            </a:r>
            <a:br>
              <a:rPr lang="cs-CZ" dirty="0"/>
            </a:br>
            <a:r>
              <a:rPr lang="cs-CZ" dirty="0"/>
              <a:t>(škola pak tuto organizaci vykáže ve výkazech a v roce 2023 již bude zahrnuto v rozpisu stanoveného MŠMT) </a:t>
            </a:r>
          </a:p>
          <a:p>
            <a:endParaRPr lang="cs-CZ" dirty="0"/>
          </a:p>
          <a:p>
            <a:r>
              <a:rPr lang="cs-CZ" dirty="0"/>
              <a:t>U MŠ a ŠD má na zvýšení </a:t>
            </a:r>
            <a:r>
              <a:rPr lang="cs-CZ" dirty="0" err="1"/>
              <a:t>PHmax</a:t>
            </a:r>
            <a:r>
              <a:rPr lang="cs-CZ" dirty="0"/>
              <a:t> vliv pouze nová třída/oddělení.</a:t>
            </a:r>
          </a:p>
          <a:p>
            <a:r>
              <a:rPr lang="cs-CZ" dirty="0"/>
              <a:t>U ZŠ a SŠ by si primárně měla určit „nové </a:t>
            </a:r>
            <a:r>
              <a:rPr lang="cs-CZ" dirty="0" err="1"/>
              <a:t>PHmax</a:t>
            </a:r>
            <a:r>
              <a:rPr lang="cs-CZ" dirty="0"/>
              <a:t>“ škola a podle něj pak nastavit rozsah výuky vč. dělení hodin.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B820E611-3848-42D0-B2B9-BE6CEE1CA8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BD8D3-A9DD-40CB-A396-ADCE34852C74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3081890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FC177E1-3B6D-4411-A3B6-71C1A3F372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informace o výsledcích rozpisu rozpočtu a způsobu využití rozepisovaných finančních prostředků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F87579F-52AD-4840-8912-2285A78B98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9599" y="1825624"/>
            <a:ext cx="10515600" cy="4575175"/>
          </a:xfrm>
        </p:spPr>
        <p:txBody>
          <a:bodyPr/>
          <a:lstStyle/>
          <a:p>
            <a:r>
              <a:rPr lang="cs-CZ" dirty="0"/>
              <a:t>Krajské úřady a Magistrát hl. m. Prahy předají tyto informace MŠMT do 30. června 2022</a:t>
            </a:r>
          </a:p>
          <a:p>
            <a:endParaRPr lang="cs-CZ" b="1" dirty="0"/>
          </a:p>
          <a:p>
            <a:r>
              <a:rPr lang="cs-CZ" b="1" dirty="0"/>
              <a:t>Vyčíslení provedených změn vč. důvodu změny podle čl. III odst. 2 směrnice</a:t>
            </a:r>
            <a:r>
              <a:rPr lang="cs-CZ" dirty="0"/>
              <a:t>, tj. v případech, kdy došlo </a:t>
            </a:r>
            <a:br>
              <a:rPr lang="cs-CZ" dirty="0"/>
            </a:br>
            <a:r>
              <a:rPr lang="cs-CZ" dirty="0"/>
              <a:t>k úpravě rozpisu finančních prostředků jednotlivým právnickým osobám na základě zjištění rozdílů oproti jednotkám výkonu použitým ministerstvem pro stanovení finančních prostředků pro školy a školní družinu podle § 161 odst. 3 školského zákona </a:t>
            </a:r>
            <a:br>
              <a:rPr lang="cs-CZ" dirty="0"/>
            </a:br>
            <a:r>
              <a:rPr lang="cs-CZ" dirty="0"/>
              <a:t>(vč. zjištěných rozdílů souvisejících s uplatněním ustanovení zákona č. 67/2022 Sb.)</a:t>
            </a:r>
          </a:p>
          <a:p>
            <a:r>
              <a:rPr lang="cs-CZ" b="1" dirty="0"/>
              <a:t>Vyčíslení normativního rozpisu pro školská zařízení</a:t>
            </a:r>
          </a:p>
          <a:p>
            <a:r>
              <a:rPr lang="cs-CZ" b="1" dirty="0"/>
              <a:t>Úpravy normativního rozpisu podle čl. VI směrnice vč. podpůrných opatření</a:t>
            </a:r>
          </a:p>
          <a:p>
            <a:r>
              <a:rPr lang="cs-CZ" dirty="0"/>
              <a:t>Vyčíslení prostředků vynaložených v souvislosti s válečným konfliktem na Ukrajině </a:t>
            </a:r>
            <a:br>
              <a:rPr lang="cs-CZ" dirty="0"/>
            </a:br>
            <a:r>
              <a:rPr lang="cs-CZ" dirty="0"/>
              <a:t>(kritérium pro změnu rezervy II.3))</a:t>
            </a:r>
          </a:p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573AE0C4-772A-41E5-B4C0-5FA17C44E7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BD8D3-A9DD-40CB-A396-ADCE34852C74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8389812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2029D72-1640-4E99-8E4B-25AB8EBC03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Zapojení ukrajinských dětí do vzdělávání</a:t>
            </a:r>
            <a:br>
              <a:rPr lang="cs-CZ" dirty="0">
                <a:cs typeface="Calibri"/>
              </a:rPr>
            </a:b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2311FD7-1611-4ECD-9265-890D21F2DB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24000" lvl="1" indent="-216000">
              <a:spcAft>
                <a:spcPts val="800"/>
              </a:spcAft>
              <a:buFont typeface="Calibri Light" panose="020F0302020204030204" pitchFamily="34" charset="0"/>
              <a:buChar char="●"/>
            </a:pPr>
            <a:r>
              <a:rPr lang="cs-CZ" dirty="0"/>
              <a:t>z rezervy lze řešit pouze výdaje vyplývající z činnosti škol a školských zařízení podle školských právních předpisů</a:t>
            </a:r>
          </a:p>
          <a:p>
            <a:pPr marL="324000" lvl="1" indent="-216000">
              <a:spcAft>
                <a:spcPts val="800"/>
              </a:spcAft>
              <a:buFont typeface="Calibri Light" panose="020F0302020204030204" pitchFamily="34" charset="0"/>
              <a:buChar char="●"/>
            </a:pPr>
            <a:r>
              <a:rPr lang="cs-CZ" dirty="0"/>
              <a:t>vyhláška č. 310/2018 Sb. za jednotky výkonu považuje tzv. školsky zařazené – podstatné pro stanovení krajských normativů a výpočet dotace pro konkrétní školské zařízení</a:t>
            </a:r>
          </a:p>
          <a:p>
            <a:pPr marL="324000" lvl="1" indent="-216000">
              <a:spcAft>
                <a:spcPts val="800"/>
              </a:spcAft>
              <a:buFont typeface="Calibri Light" panose="020F0302020204030204" pitchFamily="34" charset="0"/>
              <a:buChar char="●"/>
            </a:pPr>
            <a:endParaRPr lang="cs-CZ" dirty="0">
              <a:latin typeface="Calibri Light" panose="020F0302020204030204" pitchFamily="34" charset="0"/>
            </a:endParaRPr>
          </a:p>
          <a:p>
            <a:pPr marL="324000" lvl="1" indent="-216000">
              <a:spcAft>
                <a:spcPts val="800"/>
              </a:spcAft>
              <a:buFont typeface="Calibri Light" panose="020F0302020204030204" pitchFamily="34" charset="0"/>
              <a:buChar char="●"/>
            </a:pPr>
            <a:r>
              <a:rPr lang="cs-CZ" dirty="0"/>
              <a:t>nad rámec nepedagogický zaměstnanec – adaptační koordinátor</a:t>
            </a:r>
          </a:p>
          <a:p>
            <a:pPr marL="324000" lvl="1" indent="-216000">
              <a:spcAft>
                <a:spcPts val="800"/>
              </a:spcAft>
              <a:buFont typeface="Calibri Light" panose="020F0302020204030204" pitchFamily="34" charset="0"/>
              <a:buChar char="●"/>
            </a:pPr>
            <a:endParaRPr lang="cs-CZ" dirty="0">
              <a:latin typeface="Calibri Light" panose="020F0302020204030204" pitchFamily="34" charset="0"/>
            </a:endParaRPr>
          </a:p>
          <a:p>
            <a:pPr marL="324000" lvl="1" indent="-216000">
              <a:spcAft>
                <a:spcPts val="800"/>
              </a:spcAft>
              <a:buFont typeface="Calibri Light" panose="020F0302020204030204" pitchFamily="34" charset="0"/>
              <a:buChar char="●"/>
            </a:pPr>
            <a:r>
              <a:rPr lang="cs-CZ" dirty="0"/>
              <a:t>adaptační skupina není činností školy ani školského zařízení</a:t>
            </a:r>
            <a:endParaRPr lang="cs-CZ" dirty="0">
              <a:latin typeface="Calibri Light" panose="020F0302020204030204" pitchFamily="34" charset="0"/>
            </a:endParaRPr>
          </a:p>
          <a:p>
            <a:pPr marL="450900" lvl="1" indent="-342900">
              <a:buFont typeface="Arial" panose="020B0604020202020204" pitchFamily="34" charset="0"/>
              <a:buChar char="•"/>
            </a:pPr>
            <a:endParaRPr lang="cs-CZ" dirty="0"/>
          </a:p>
          <a:p>
            <a:pPr marL="450900" lvl="1" indent="-342900">
              <a:buFont typeface="Arial" panose="020B0604020202020204" pitchFamily="34" charset="0"/>
              <a:buChar char="•"/>
            </a:pPr>
            <a:endParaRPr lang="cs-CZ" dirty="0"/>
          </a:p>
          <a:p>
            <a:pPr marL="108000" indent="0">
              <a:buNone/>
            </a:pPr>
            <a:endParaRPr lang="cs-CZ" dirty="0"/>
          </a:p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8B63ACBC-6FB5-45C9-8ECE-B180CFF355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BD8D3-A9DD-40CB-A396-ADCE34852C74}" type="slidenum">
              <a:rPr lang="cs-CZ" smtClean="0"/>
              <a:t>14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6227981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3B2BC14-3981-4674-B654-B0E372D05A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Adaptační KOORDINÁTOR – podpora Zapojení dětí z Ukrajiny do českého vzdělávacího systému</a:t>
            </a:r>
            <a:br>
              <a:rPr lang="cs-CZ" dirty="0"/>
            </a:b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FB1F048-EF4C-4137-AEDA-AEF0EB5FA7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/>
              <a:t>Každá spádová škola, která bude vzdělávat v souhrnu alespoň 10 žáků přijatých v souvislosti s uplatněním ustanovení zákona č. 67/2022 Sb., bude mít možnost získat finanční prostředky na období do 31. srpna 2022 až na </a:t>
            </a:r>
            <a:r>
              <a:rPr lang="cs-CZ" b="1" dirty="0"/>
              <a:t>0,25 úvazku </a:t>
            </a:r>
            <a:r>
              <a:rPr lang="cs-CZ" dirty="0"/>
              <a:t>nepedagogického zaměstnance (tzv. adaptačního koordinátora nad rámec nepedagogického modelu ředitelství, další pracoviště a třídy) na každých </a:t>
            </a:r>
            <a:r>
              <a:rPr lang="cs-CZ" b="1" dirty="0"/>
              <a:t>25 žáků </a:t>
            </a:r>
            <a:r>
              <a:rPr lang="cs-CZ" dirty="0"/>
              <a:t>přijatých v souvislosti s uplatněním tohoto zákona </a:t>
            </a:r>
          </a:p>
          <a:p>
            <a:pPr algn="just"/>
            <a:r>
              <a:rPr lang="cs-CZ" dirty="0"/>
              <a:t>Ve výjimečných a odůvodněných případech je možné zohlednit adaptačního koordinátora i v mateřských školách</a:t>
            </a:r>
          </a:p>
          <a:p>
            <a:pPr algn="just">
              <a:spcAft>
                <a:spcPts val="0"/>
              </a:spcAft>
            </a:pPr>
            <a:r>
              <a:rPr lang="cs-CZ" dirty="0"/>
              <a:t>Krajský úřad může vyhovět požadavku na úvazek adaptačního koordinátora pouze za předpokladu, že daná právnická osoba:</a:t>
            </a:r>
          </a:p>
          <a:p>
            <a:pPr marL="1501200" lvl="5" indent="-457200" algn="just">
              <a:spcBef>
                <a:spcPts val="0"/>
              </a:spcBef>
              <a:buFont typeface="+mj-lt"/>
              <a:buAutoNum type="arabicParenR"/>
            </a:pPr>
            <a:r>
              <a:rPr lang="cs-CZ" dirty="0"/>
              <a:t>využívá všechny normativně stanovené úvazky (kromě pedagogické práce ve škole a školní družině) </a:t>
            </a:r>
          </a:p>
          <a:p>
            <a:pPr marL="1501200" lvl="5" indent="-457200" algn="just">
              <a:spcBef>
                <a:spcPts val="0"/>
              </a:spcBef>
              <a:spcAft>
                <a:spcPts val="800"/>
              </a:spcAft>
              <a:buFont typeface="+mj-lt"/>
              <a:buAutoNum type="arabicParenR"/>
            </a:pPr>
            <a:r>
              <a:rPr lang="cs-CZ" dirty="0"/>
              <a:t>a zároveň nevyužívá část normativně stanovených úvazků na nepedagogickou práci ve škole na podpůrnou pedagogickou práci či pedagogickou práci nad rámec </a:t>
            </a:r>
            <a:r>
              <a:rPr lang="cs-CZ" dirty="0" err="1"/>
              <a:t>PHmax</a:t>
            </a:r>
            <a:r>
              <a:rPr lang="cs-CZ" dirty="0"/>
              <a:t> nebo </a:t>
            </a:r>
            <a:r>
              <a:rPr lang="cs-CZ" dirty="0" err="1"/>
              <a:t>PHAmax</a:t>
            </a:r>
            <a:r>
              <a:rPr lang="cs-CZ" dirty="0"/>
              <a:t>. </a:t>
            </a:r>
          </a:p>
          <a:p>
            <a:pPr marL="324000" lvl="5" indent="-216000" algn="just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Clr>
                <a:srgbClr val="428D96"/>
              </a:buClr>
              <a:buFont typeface="Calibri Light" panose="020F0302020204030204" pitchFamily="34" charset="0"/>
              <a:buChar char="●"/>
            </a:pPr>
            <a:r>
              <a:rPr lang="cs-CZ" dirty="0">
                <a:latin typeface="Calibri Light" panose="020F0302020204030204" pitchFamily="34" charset="0"/>
              </a:rPr>
              <a:t>Škola podává žádost prostřednictvím obecního úřadu obce s rozšířenou působností</a:t>
            </a:r>
            <a:endParaRPr lang="cs-CZ" dirty="0"/>
          </a:p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B820E611-3848-42D0-B2B9-BE6CEE1CA8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BD8D3-A9DD-40CB-A396-ADCE34852C74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1084025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3B2BC14-3981-4674-B654-B0E372D05A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Adaptační KOORDINÁTOR</a:t>
            </a:r>
            <a:br>
              <a:rPr lang="cs-CZ" dirty="0"/>
            </a:b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FB1F048-EF4C-4137-AEDA-AEF0EB5FA7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/>
              <a:t>Rozhodné datum pro uznání:</a:t>
            </a:r>
          </a:p>
          <a:p>
            <a:pPr lvl="2" algn="just"/>
            <a:r>
              <a:rPr lang="cs-CZ" dirty="0"/>
              <a:t>škola přijala ke vzdělávání alespoň 10 žáků z Ukrajiny</a:t>
            </a:r>
          </a:p>
          <a:p>
            <a:pPr lvl="2" algn="just">
              <a:spcAft>
                <a:spcPts val="800"/>
              </a:spcAft>
            </a:pPr>
            <a:r>
              <a:rPr lang="cs-CZ" dirty="0"/>
              <a:t>škola má s adaptačním koordinátorem uzavřenu pracovní smlouvu nebo dohodu</a:t>
            </a:r>
          </a:p>
          <a:p>
            <a:pPr algn="just"/>
            <a:r>
              <a:rPr lang="cs-CZ" dirty="0"/>
              <a:t>Pouze na období do 31. srpna 2022</a:t>
            </a:r>
          </a:p>
          <a:p>
            <a:pPr algn="just"/>
            <a:endParaRPr lang="cs-CZ" dirty="0"/>
          </a:p>
          <a:p>
            <a:pPr algn="just"/>
            <a:r>
              <a:rPr lang="cs-CZ" dirty="0"/>
              <a:t>Při posuzování žádostí školy doporučujeme vycházet např. z následujících údajů:</a:t>
            </a:r>
          </a:p>
          <a:p>
            <a:pPr lvl="2" algn="just"/>
            <a:r>
              <a:rPr lang="cs-CZ" dirty="0" err="1"/>
              <a:t>PHmax</a:t>
            </a:r>
            <a:r>
              <a:rPr lang="cs-CZ" dirty="0"/>
              <a:t> a </a:t>
            </a:r>
            <a:r>
              <a:rPr lang="cs-CZ" dirty="0" err="1"/>
              <a:t>PHškoly</a:t>
            </a:r>
            <a:r>
              <a:rPr lang="cs-CZ" dirty="0"/>
              <a:t> stanovené MŠMT</a:t>
            </a:r>
          </a:p>
          <a:p>
            <a:pPr lvl="2" algn="just"/>
            <a:r>
              <a:rPr lang="cs-CZ" dirty="0"/>
              <a:t>Úvazky stanovené MŠMT pro pedagogy ve škole</a:t>
            </a:r>
          </a:p>
          <a:p>
            <a:pPr lvl="2" algn="just"/>
            <a:r>
              <a:rPr lang="cs-CZ" dirty="0"/>
              <a:t>Skutečné úvazky pedagogů financované ze zdroje 11 (např. uvedené ve výkazu P1c-01 se zdrojem 11)</a:t>
            </a:r>
          </a:p>
          <a:p>
            <a:pPr lvl="2" algn="just"/>
            <a:r>
              <a:rPr lang="cs-CZ" dirty="0"/>
              <a:t>Normativní úvazky </a:t>
            </a:r>
            <a:r>
              <a:rPr lang="cs-CZ" dirty="0" err="1"/>
              <a:t>nepedagogů</a:t>
            </a:r>
            <a:r>
              <a:rPr lang="cs-CZ" dirty="0"/>
              <a:t> pro školu stanovené MŠMT</a:t>
            </a:r>
          </a:p>
          <a:p>
            <a:pPr lvl="2" algn="just"/>
            <a:r>
              <a:rPr lang="cs-CZ" dirty="0"/>
              <a:t>Skutečné počty úvazků </a:t>
            </a:r>
            <a:r>
              <a:rPr lang="cs-CZ" dirty="0" err="1"/>
              <a:t>nepedagogů</a:t>
            </a:r>
            <a:r>
              <a:rPr lang="cs-CZ" dirty="0"/>
              <a:t> (např. uvedené ve výkazu P1-04 za rok 2021)</a:t>
            </a:r>
          </a:p>
          <a:p>
            <a:pPr algn="just"/>
            <a:endParaRPr lang="cs-CZ" dirty="0"/>
          </a:p>
          <a:p>
            <a:pPr algn="just"/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B820E611-3848-42D0-B2B9-BE6CEE1CA8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BD8D3-A9DD-40CB-A396-ADCE34852C74}" type="slidenum">
              <a:rPr lang="cs-CZ" smtClean="0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8018221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3B2BC14-3981-4674-B654-B0E372D05A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Adaptační KOORDINÁTOR</a:t>
            </a:r>
            <a:br>
              <a:rPr lang="cs-CZ" dirty="0"/>
            </a:b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FB1F048-EF4C-4137-AEDA-AEF0EB5FA7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/>
              <a:t>Doporučený plat na </a:t>
            </a:r>
            <a:r>
              <a:rPr lang="cs-CZ"/>
              <a:t>1 úvazek: </a:t>
            </a:r>
            <a:r>
              <a:rPr lang="cs-CZ" b="1" dirty="0"/>
              <a:t>19 770 Kč/měsíc</a:t>
            </a:r>
          </a:p>
          <a:p>
            <a:pPr algn="just"/>
            <a:r>
              <a:rPr lang="cs-CZ" dirty="0"/>
              <a:t>Příklady počtu žáků a úvazků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B820E611-3848-42D0-B2B9-BE6CEE1CA8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BD8D3-A9DD-40CB-A396-ADCE34852C74}" type="slidenum">
              <a:rPr lang="cs-CZ" smtClean="0"/>
              <a:t>17</a:t>
            </a:fld>
            <a:endParaRPr lang="cs-CZ"/>
          </a:p>
        </p:txBody>
      </p:sp>
      <p:graphicFrame>
        <p:nvGraphicFramePr>
          <p:cNvPr id="5" name="Zástupný symbol pro obsah 4">
            <a:extLst>
              <a:ext uri="{FF2B5EF4-FFF2-40B4-BE49-F238E27FC236}">
                <a16:creationId xmlns:a16="http://schemas.microsoft.com/office/drawing/2014/main" id="{E0D8AF17-F84A-455E-9396-CC978FC178F0}"/>
              </a:ext>
            </a:extLst>
          </p:cNvPr>
          <p:cNvGraphicFramePr>
            <a:graphicFrameLocks/>
          </p:cNvGraphicFramePr>
          <p:nvPr>
            <p:extLst/>
          </p:nvPr>
        </p:nvGraphicFramePr>
        <p:xfrm>
          <a:off x="2258645" y="2890020"/>
          <a:ext cx="6205415" cy="2961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94708">
                  <a:extLst>
                    <a:ext uri="{9D8B030D-6E8A-4147-A177-3AD203B41FA5}">
                      <a16:colId xmlns:a16="http://schemas.microsoft.com/office/drawing/2014/main" val="1692487029"/>
                    </a:ext>
                  </a:extLst>
                </a:gridCol>
                <a:gridCol w="3610707">
                  <a:extLst>
                    <a:ext uri="{9D8B030D-6E8A-4147-A177-3AD203B41FA5}">
                      <a16:colId xmlns:a16="http://schemas.microsoft.com/office/drawing/2014/main" val="1680919728"/>
                    </a:ext>
                  </a:extLst>
                </a:gridCol>
              </a:tblGrid>
              <a:tr h="332827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Počet žáků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Úvazek adaptačního koordinátora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191645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10 až 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0 až méně než 0,25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245358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0 až 0,25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066538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26 až 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0 až 0,5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602484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51 až 75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0 až 0,75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886422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76 až 100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0 až 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179427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101 až 125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0 až 1,25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977593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126 až 150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0 až 1,5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3692212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0030585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17181AE-98A4-403F-B817-7443DF5202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Přesuny mezi ukazateli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2EEBF3B-7F00-4A0D-967A-033E717ED9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9599" y="1825625"/>
            <a:ext cx="10515600" cy="4612882"/>
          </a:xfrm>
        </p:spPr>
        <p:txBody>
          <a:bodyPr/>
          <a:lstStyle/>
          <a:p>
            <a:pPr algn="just"/>
            <a:r>
              <a:rPr lang="cs-CZ" dirty="0"/>
              <a:t>Avizované termíny pro krajské úřady a Magistrát hl. m. Prahy</a:t>
            </a:r>
          </a:p>
          <a:p>
            <a:pPr lvl="2" algn="just"/>
            <a:r>
              <a:rPr lang="cs-CZ" dirty="0"/>
              <a:t>30. června 2022 </a:t>
            </a:r>
          </a:p>
          <a:p>
            <a:pPr lvl="2" algn="just"/>
            <a:r>
              <a:rPr lang="cs-CZ" dirty="0"/>
              <a:t>7. října 2022</a:t>
            </a:r>
          </a:p>
          <a:p>
            <a:pPr lvl="2" algn="just"/>
            <a:r>
              <a:rPr lang="cs-CZ" dirty="0"/>
              <a:t>25. listopadu 2022</a:t>
            </a:r>
          </a:p>
          <a:p>
            <a:pPr lvl="2">
              <a:spcAft>
                <a:spcPts val="800"/>
              </a:spcAft>
            </a:pPr>
            <a:r>
              <a:rPr lang="cs-CZ" dirty="0"/>
              <a:t>v mimořádných případech lze požádat i dříve než 30. června 2022 </a:t>
            </a:r>
            <a:br>
              <a:rPr lang="cs-CZ" dirty="0"/>
            </a:br>
            <a:r>
              <a:rPr lang="cs-CZ" dirty="0"/>
              <a:t>(např. z důvodu nemoci a karantény)</a:t>
            </a:r>
          </a:p>
          <a:p>
            <a:pPr marL="324000" lvl="2" indent="-216000">
              <a:spcAft>
                <a:spcPts val="800"/>
              </a:spcAft>
              <a:buClr>
                <a:srgbClr val="428D96"/>
              </a:buClr>
              <a:buFont typeface="Calibri Light" panose="020F0302020204030204" pitchFamily="34" charset="0"/>
              <a:buChar char="●"/>
            </a:pPr>
            <a:endParaRPr lang="cs-CZ" dirty="0"/>
          </a:p>
          <a:p>
            <a:pPr marL="324000" lvl="2" indent="-216000">
              <a:spcAft>
                <a:spcPts val="800"/>
              </a:spcAft>
              <a:buClr>
                <a:srgbClr val="428D96"/>
              </a:buClr>
              <a:buFont typeface="Calibri Light" panose="020F0302020204030204" pitchFamily="34" charset="0"/>
              <a:buChar char="●"/>
            </a:pPr>
            <a:r>
              <a:rPr lang="cs-CZ" dirty="0"/>
              <a:t>Důvody pro přesuny</a:t>
            </a:r>
          </a:p>
          <a:p>
            <a:pPr lvl="2" algn="just"/>
            <a:r>
              <a:rPr lang="cs-CZ" dirty="0"/>
              <a:t>dočasná pracovní neschopnost, karanténa</a:t>
            </a:r>
          </a:p>
          <a:p>
            <a:pPr lvl="2" algn="just"/>
            <a:r>
              <a:rPr lang="cs-CZ" dirty="0"/>
              <a:t>nepedagogičtí zaměstnanci ve škole nebo zaměstnanci ve školských zařízeních (kromě pedagogické práce ve škole) – dohoda mimo pracovní poměr</a:t>
            </a:r>
          </a:p>
          <a:p>
            <a:pPr lvl="2" algn="just"/>
            <a:r>
              <a:rPr lang="cs-CZ" dirty="0"/>
              <a:t>v průběhu roku dojde ke změně pracovně právního vztahu se zaměstnanci</a:t>
            </a:r>
          </a:p>
          <a:p>
            <a:pPr lvl="2" algn="just">
              <a:spcAft>
                <a:spcPts val="800"/>
              </a:spcAft>
            </a:pPr>
            <a:r>
              <a:rPr lang="cs-CZ" dirty="0"/>
              <a:t>izolačka – primárně z ukazatele pojistné</a:t>
            </a:r>
          </a:p>
          <a:p>
            <a:pPr lvl="2"/>
            <a:endParaRPr lang="cs-CZ" dirty="0"/>
          </a:p>
          <a:p>
            <a:pPr lvl="2"/>
            <a:endParaRPr lang="cs-CZ" dirty="0"/>
          </a:p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2982C970-E244-40FD-B5CD-6F870444F7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BD8D3-A9DD-40CB-A396-ADCE34852C74}" type="slidenum">
              <a:rPr lang="cs-CZ" smtClean="0"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6839764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BDA0D03-DD0E-48C2-92AE-46DC0F5321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Nový školní rok – výkaz P 1d-01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B5EC2CD-5CC5-4635-87CB-9B3DF801AA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9598" y="1825625"/>
            <a:ext cx="10964968" cy="4351338"/>
          </a:xfrm>
        </p:spPr>
        <p:txBody>
          <a:bodyPr/>
          <a:lstStyle/>
          <a:p>
            <a:r>
              <a:rPr lang="cs-CZ" dirty="0"/>
              <a:t>Výkaz P 1d-01 slouží jako podklad pro:</a:t>
            </a:r>
          </a:p>
          <a:p>
            <a:pPr lvl="2"/>
            <a:r>
              <a:rPr lang="cs-CZ" dirty="0"/>
              <a:t>nový školní rok</a:t>
            </a:r>
          </a:p>
          <a:p>
            <a:pPr lvl="2">
              <a:spcAft>
                <a:spcPts val="800"/>
              </a:spcAft>
            </a:pPr>
            <a:r>
              <a:rPr lang="cs-CZ" dirty="0"/>
              <a:t>vyjednávání rozpočtu pro </a:t>
            </a:r>
            <a:r>
              <a:rPr lang="cs-CZ" dirty="0" err="1"/>
              <a:t>RgŠ</a:t>
            </a:r>
            <a:r>
              <a:rPr lang="cs-CZ" dirty="0"/>
              <a:t> ÚSC na následující kalendářní rok</a:t>
            </a:r>
          </a:p>
          <a:p>
            <a:r>
              <a:rPr lang="cs-CZ" dirty="0"/>
              <a:t>Školy a školní družiny vykazují předpokládané změny v rozsahu vzdělávání oproti stavu k 30.9. předchozího roku – počty hodin</a:t>
            </a:r>
          </a:p>
          <a:p>
            <a:r>
              <a:rPr lang="cs-CZ" dirty="0"/>
              <a:t>V letošním roce se ve výkazu budou vykazovat i změny související s přijetím ukrajinských dětí ke vzdělávání </a:t>
            </a:r>
          </a:p>
          <a:p>
            <a:endParaRPr lang="cs-CZ" dirty="0"/>
          </a:p>
          <a:p>
            <a:r>
              <a:rPr lang="cs-CZ" dirty="0"/>
              <a:t>Požadavky škol a školních družin na úpravy související s novým školním rokem (kritérium II.5))</a:t>
            </a:r>
          </a:p>
          <a:p>
            <a:pPr lvl="2"/>
            <a:r>
              <a:rPr lang="cs-CZ" dirty="0"/>
              <a:t>nejvýše ve výši vyplývající z výkazu P 1d-01 </a:t>
            </a:r>
          </a:p>
          <a:p>
            <a:pPr lvl="2"/>
            <a:r>
              <a:rPr lang="cs-CZ" dirty="0"/>
              <a:t>vyčíslení požadavku celkem, </a:t>
            </a:r>
          </a:p>
          <a:p>
            <a:pPr marL="432000" lvl="2" indent="0">
              <a:buNone/>
            </a:pPr>
            <a:r>
              <a:rPr lang="cs-CZ" i="1" dirty="0"/>
              <a:t>	</a:t>
            </a:r>
            <a:r>
              <a:rPr lang="cs-CZ" dirty="0"/>
              <a:t>z toho v souvislosti s uplatněním ustanovení zákona č. 67/2022 Sb. </a:t>
            </a:r>
            <a:r>
              <a:rPr lang="cs-CZ" i="1" dirty="0"/>
              <a:t>(kritérium II.3))</a:t>
            </a:r>
          </a:p>
          <a:p>
            <a:pPr lvl="2"/>
            <a:r>
              <a:rPr lang="cs-CZ" dirty="0"/>
              <a:t>podklady krajské úřady a Magistrát hl. m. Prahy předají na MŠMT do 7. října 2022</a:t>
            </a:r>
          </a:p>
          <a:p>
            <a:pPr lvl="2"/>
            <a:endParaRPr lang="cs-CZ" dirty="0"/>
          </a:p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A982D342-B4C2-44DF-AD11-EEAFB786E2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BD8D3-A9DD-40CB-A396-ADCE34852C74}" type="slidenum">
              <a:rPr lang="cs-CZ" smtClean="0"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938093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FCBC7F9-5EC3-41BA-907E-295DD95612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Program semináře: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99C3DDA-22C3-402F-A165-0469D5D113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/>
              <a:t>Rozpočet 2022 – stručná informace, úpravy rozpočtu v průběhu roku</a:t>
            </a:r>
          </a:p>
          <a:p>
            <a:pPr lvl="0"/>
            <a:r>
              <a:rPr lang="cs-CZ" dirty="0"/>
              <a:t>Zapojení ukrajinských dětí do vzdělávání</a:t>
            </a:r>
          </a:p>
          <a:p>
            <a:pPr lvl="0"/>
            <a:r>
              <a:rPr lang="cs-CZ" dirty="0"/>
              <a:t>Přesuny mezi závaznými ukazateli</a:t>
            </a:r>
          </a:p>
          <a:p>
            <a:pPr lvl="0"/>
            <a:r>
              <a:rPr lang="cs-CZ" dirty="0"/>
              <a:t>Nový školní rok – výkaz P1d</a:t>
            </a:r>
          </a:p>
          <a:p>
            <a:pPr lvl="0"/>
            <a:r>
              <a:rPr lang="cs-CZ" dirty="0"/>
              <a:t>Legislativní změny – zájmové vzdělávání</a:t>
            </a:r>
          </a:p>
          <a:p>
            <a:r>
              <a:rPr lang="cs-CZ" dirty="0"/>
              <a:t>Diskuze</a:t>
            </a:r>
          </a:p>
          <a:p>
            <a:endParaRPr lang="cs-CZ" dirty="0"/>
          </a:p>
          <a:p>
            <a:pPr marL="108000" indent="0">
              <a:buNone/>
            </a:pPr>
            <a:endParaRPr lang="cs-CZ" dirty="0"/>
          </a:p>
          <a:p>
            <a:pPr marL="108000" indent="0">
              <a:buNone/>
            </a:pPr>
            <a:r>
              <a:rPr lang="cs-CZ" i="1" dirty="0"/>
              <a:t>Prezentace je ke stažení zde </a:t>
            </a:r>
          </a:p>
          <a:p>
            <a:pPr marL="108000" indent="0">
              <a:buNone/>
            </a:pPr>
            <a:r>
              <a:rPr lang="cs-CZ" sz="1600" i="1" dirty="0">
                <a:hlinkClick r:id="rId2"/>
              </a:rPr>
              <a:t>https://www.msmt.cz/vzdelavani/skolstvi-v-cr/ekonomika-skolstvi/prezentace-k-reforme-financovani-regionalniho-skolstvi</a:t>
            </a:r>
            <a:endParaRPr lang="cs-CZ" sz="1600" i="1" dirty="0"/>
          </a:p>
          <a:p>
            <a:endParaRPr lang="cs-CZ" dirty="0"/>
          </a:p>
          <a:p>
            <a:endParaRPr lang="cs-CZ" b="1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0B63FCC9-BFED-41BE-9F2D-34E7F916E1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BD8D3-A9DD-40CB-A396-ADCE34852C74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9827701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BDA0D03-DD0E-48C2-92AE-46DC0F5321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Vzdělávání Žáků-cizinců v základních školách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B5EC2CD-5CC5-4635-87CB-9B3DF801AA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9598" y="1825625"/>
            <a:ext cx="10964967" cy="4351338"/>
          </a:xfrm>
        </p:spPr>
        <p:txBody>
          <a:bodyPr/>
          <a:lstStyle/>
          <a:p>
            <a:r>
              <a:rPr lang="cs-CZ" dirty="0"/>
              <a:t>Realizuje se v určených základních školách</a:t>
            </a:r>
          </a:p>
          <a:p>
            <a:r>
              <a:rPr lang="cs-CZ" dirty="0"/>
              <a:t>Finanční prostředky jsou určeným základním školám poskytovány na základě Čl. XIV Směrnice MŠMT</a:t>
            </a:r>
          </a:p>
          <a:p>
            <a:r>
              <a:rPr lang="cs-CZ" dirty="0"/>
              <a:t>V letošním roce se nad rámec poskytují i na žáky z Ukrajiny</a:t>
            </a:r>
          </a:p>
          <a:p>
            <a:endParaRPr lang="cs-CZ" b="1" dirty="0"/>
          </a:p>
          <a:p>
            <a:r>
              <a:rPr lang="cs-CZ" dirty="0"/>
              <a:t>Požadavky škol na úpravy související se vzděláváním žáků - cizinců na období školního roku 2021/2022</a:t>
            </a:r>
          </a:p>
          <a:p>
            <a:pPr lvl="2"/>
            <a:r>
              <a:rPr lang="cs-CZ" dirty="0"/>
              <a:t>vyčíslení požadavku celkem, </a:t>
            </a:r>
          </a:p>
          <a:p>
            <a:pPr marL="432000" lvl="2" indent="0">
              <a:buNone/>
            </a:pPr>
            <a:r>
              <a:rPr lang="cs-CZ" dirty="0"/>
              <a:t>	</a:t>
            </a:r>
            <a:r>
              <a:rPr lang="cs-CZ" i="1" dirty="0"/>
              <a:t>z toho v souvislosti s uplatněním ustanovení zákona č. 67/2022 Sb. </a:t>
            </a:r>
          </a:p>
          <a:p>
            <a:pPr marL="432000" lvl="2" indent="0">
              <a:buNone/>
            </a:pPr>
            <a:r>
              <a:rPr lang="cs-CZ" i="1" dirty="0"/>
              <a:t>	kritérium II.3) - podklady krajské úřady a Magistrát hl. m. Prahy předají na MŠMT do 30. června 2022</a:t>
            </a:r>
          </a:p>
          <a:p>
            <a:endParaRPr lang="cs-CZ" dirty="0"/>
          </a:p>
          <a:p>
            <a:r>
              <a:rPr lang="cs-CZ" dirty="0"/>
              <a:t>Požadavky škol na úpravy související se vzděláváním žáků - cizinců na období září až prosinec (kritérium II.6))</a:t>
            </a:r>
          </a:p>
          <a:p>
            <a:pPr lvl="2"/>
            <a:r>
              <a:rPr lang="cs-CZ" dirty="0"/>
              <a:t>vyčíslení požadavku celkem, </a:t>
            </a:r>
          </a:p>
          <a:p>
            <a:pPr marL="432000" lvl="2" indent="0">
              <a:buNone/>
            </a:pPr>
            <a:r>
              <a:rPr lang="cs-CZ" dirty="0"/>
              <a:t>	</a:t>
            </a:r>
            <a:r>
              <a:rPr lang="cs-CZ" i="1" dirty="0"/>
              <a:t>z toho v souvislosti s uplatněním ustanovení zákona č. 67/2022 Sb. (kritérium II.3))</a:t>
            </a:r>
          </a:p>
          <a:p>
            <a:pPr lvl="2"/>
            <a:r>
              <a:rPr lang="cs-CZ" dirty="0"/>
              <a:t>podklady krajské úřady a Magistrát hl. m. Prahy předají na MŠMT do 7. října 2022</a:t>
            </a:r>
          </a:p>
          <a:p>
            <a:endParaRPr lang="cs-CZ" dirty="0"/>
          </a:p>
          <a:p>
            <a:pPr lvl="2"/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A982D342-B4C2-44DF-AD11-EEAFB786E2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BD8D3-A9DD-40CB-A396-ADCE34852C74}" type="slidenum">
              <a:rPr lang="cs-CZ" smtClean="0"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6006680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321DD6A-AB11-4EDB-BA6A-22F4187C4E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Legislativní změny – zájmové vzdělávání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BABAF51-CF69-41D6-ACC8-8E9FD67130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9598" y="1825625"/>
            <a:ext cx="10838169" cy="4351338"/>
          </a:xfrm>
        </p:spPr>
        <p:txBody>
          <a:bodyPr/>
          <a:lstStyle/>
          <a:p>
            <a:r>
              <a:rPr lang="cs-CZ" dirty="0"/>
              <a:t>Vyhláška č. 111/2022 Sb. byla dne 5. 5. 2022 publikována ve Sbírce zákonů v částce 55. </a:t>
            </a:r>
          </a:p>
          <a:p>
            <a:endParaRPr lang="cs-CZ" dirty="0"/>
          </a:p>
          <a:p>
            <a:r>
              <a:rPr lang="cs-CZ" dirty="0"/>
              <a:t>Novela vyhlášky č. 74/2005 Sb., o zájmovém vzdělávání – účinnost od 1. 9. 2022</a:t>
            </a:r>
          </a:p>
          <a:p>
            <a:pPr lvl="2"/>
            <a:r>
              <a:rPr lang="cs-CZ" dirty="0"/>
              <a:t>Zpřesňuje se definice pravidelné docházky v oblasti zájmového vzdělávání.</a:t>
            </a:r>
          </a:p>
          <a:p>
            <a:endParaRPr lang="cs-CZ" dirty="0"/>
          </a:p>
          <a:p>
            <a:r>
              <a:rPr lang="cs-CZ" dirty="0"/>
              <a:t>Novela vyhlášky č. 310/2018 Sb., o krajských normativech – účinnost od 1. 1. 2023</a:t>
            </a:r>
          </a:p>
          <a:p>
            <a:pPr lvl="2"/>
            <a:r>
              <a:rPr lang="cs-CZ" dirty="0"/>
              <a:t>Nově se definují jednotky výkonu pro střediska volného času a školní kluby.</a:t>
            </a:r>
          </a:p>
          <a:p>
            <a:pPr lvl="2"/>
            <a:r>
              <a:rPr lang="cs-CZ" dirty="0"/>
              <a:t>Ruší se minimální personální zabezpečení pro zařízení školního stravování, střediska volného času a školní kluby.</a:t>
            </a:r>
          </a:p>
          <a:p>
            <a:endParaRPr lang="cs-CZ" dirty="0"/>
          </a:p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008E464E-BD1B-4721-A50B-97D1AE9201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BD8D3-A9DD-40CB-A396-ADCE34852C74}" type="slidenum">
              <a:rPr lang="cs-CZ" smtClean="0"/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7763653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321DD6A-AB11-4EDB-BA6A-22F4187C4E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Legislativní změny – zájmové vzdělávání – jednotky výkonu od 1.1.2023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BABAF51-CF69-41D6-ACC8-8E9FD67130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9598" y="1825625"/>
            <a:ext cx="10838169" cy="4351338"/>
          </a:xfrm>
        </p:spPr>
        <p:txBody>
          <a:bodyPr/>
          <a:lstStyle/>
          <a:p>
            <a:r>
              <a:rPr lang="cs-CZ" b="1" dirty="0"/>
              <a:t>Střediska volného času </a:t>
            </a:r>
            <a:r>
              <a:rPr lang="cs-CZ" dirty="0"/>
              <a:t>jednotky výkonu na:</a:t>
            </a:r>
          </a:p>
          <a:p>
            <a:pPr lvl="2"/>
            <a:r>
              <a:rPr lang="cs-CZ" dirty="0"/>
              <a:t>pravidelnou docházku v rozsahu nejvýše 3h týdně</a:t>
            </a:r>
          </a:p>
          <a:p>
            <a:pPr lvl="2"/>
            <a:r>
              <a:rPr lang="cs-CZ" dirty="0"/>
              <a:t>pravidelnou docházku v rozsahu více než 3h týdně</a:t>
            </a:r>
          </a:p>
          <a:p>
            <a:pPr lvl="2"/>
            <a:r>
              <a:rPr lang="cs-CZ" dirty="0"/>
              <a:t>táborovou činnost v délce nejméně 5 po sobě jdoucích dnů</a:t>
            </a:r>
            <a:br>
              <a:rPr lang="cs-CZ" dirty="0"/>
            </a:br>
            <a:r>
              <a:rPr lang="cs-CZ" dirty="0"/>
              <a:t>normativ na táborovou činnost nejvýše ve výši 0,25 násobku normativu na pravidelnou docházku </a:t>
            </a:r>
            <a:br>
              <a:rPr lang="cs-CZ" dirty="0"/>
            </a:br>
            <a:r>
              <a:rPr lang="cs-CZ" dirty="0"/>
              <a:t>v rozsahu více než 3h týdně</a:t>
            </a:r>
          </a:p>
          <a:p>
            <a:endParaRPr lang="cs-CZ" dirty="0"/>
          </a:p>
          <a:p>
            <a:r>
              <a:rPr lang="cs-CZ" b="1" dirty="0"/>
              <a:t>Školní kluby</a:t>
            </a:r>
            <a:r>
              <a:rPr lang="cs-CZ" dirty="0"/>
              <a:t> jednotky výkonu na:</a:t>
            </a:r>
          </a:p>
          <a:p>
            <a:pPr lvl="2"/>
            <a:r>
              <a:rPr lang="cs-CZ" dirty="0"/>
              <a:t>pravidelnou denní docházku</a:t>
            </a:r>
          </a:p>
          <a:p>
            <a:pPr lvl="2"/>
            <a:r>
              <a:rPr lang="cs-CZ" dirty="0"/>
              <a:t>pravidelnou docházku. 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008E464E-BD1B-4721-A50B-97D1AE9201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BD8D3-A9DD-40CB-A396-ADCE34852C74}" type="slidenum">
              <a:rPr lang="cs-CZ" smtClean="0"/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281228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393222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FCBC7F9-5EC3-41BA-907E-295DD95612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Informace k rozpočtu </a:t>
            </a:r>
            <a:r>
              <a:rPr lang="cs-CZ" dirty="0" err="1"/>
              <a:t>RgŠ</a:t>
            </a:r>
            <a:r>
              <a:rPr lang="cs-CZ" dirty="0"/>
              <a:t> ÚSC na rok 2022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99C3DDA-22C3-402F-A165-0469D5D113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cs typeface="Calibri"/>
              </a:rPr>
              <a:t>Principy rozpisu rozpočtu </a:t>
            </a:r>
            <a:r>
              <a:rPr lang="cs-CZ" dirty="0" err="1">
                <a:cs typeface="Calibri"/>
              </a:rPr>
              <a:t>RgŠ</a:t>
            </a:r>
            <a:r>
              <a:rPr lang="cs-CZ" dirty="0">
                <a:cs typeface="Calibri"/>
              </a:rPr>
              <a:t> ÚSC na rok 2022 byly zveřejněny </a:t>
            </a:r>
            <a:r>
              <a:rPr lang="cs-CZ" b="1" u="sng" dirty="0"/>
              <a:t>30. března 2022</a:t>
            </a:r>
            <a:r>
              <a:rPr lang="cs-CZ" dirty="0">
                <a:cs typeface="Calibri"/>
              </a:rPr>
              <a:t> na adrese:  </a:t>
            </a:r>
            <a:br>
              <a:rPr lang="cs-CZ" dirty="0">
                <a:cs typeface="Calibri"/>
              </a:rPr>
            </a:br>
            <a:r>
              <a:rPr lang="cs-CZ" sz="1400" dirty="0">
                <a:cs typeface="Calibri"/>
                <a:hlinkClick r:id="rId2"/>
              </a:rPr>
              <a:t>https://www.msmt.cz/vzdelavani/skolstvi-v-cr/ekonomika-skolstvi/principy-rozpisu-rozpoctu-primych-vydaju-regionalniho-2</a:t>
            </a:r>
            <a:endParaRPr lang="cs-CZ" sz="1400" dirty="0">
              <a:cs typeface="Calibri"/>
            </a:endParaRPr>
          </a:p>
          <a:p>
            <a:pPr marL="108000" indent="0">
              <a:buNone/>
            </a:pPr>
            <a:endParaRPr lang="cs-CZ" sz="1400" dirty="0">
              <a:cs typeface="Calibri"/>
            </a:endParaRPr>
          </a:p>
          <a:p>
            <a:r>
              <a:rPr lang="cs-CZ" dirty="0">
                <a:cs typeface="Calibri"/>
              </a:rPr>
              <a:t>Rozpis rozpočtu finančních prostředků státního rozpočtu na rok 2022 na jednotlivé školy byl zveřejněn    </a:t>
            </a:r>
            <a:r>
              <a:rPr lang="cs-CZ" b="1" u="sng" dirty="0">
                <a:cs typeface="Calibri"/>
              </a:rPr>
              <a:t>5</a:t>
            </a:r>
            <a:r>
              <a:rPr lang="cs-CZ" b="1" u="sng" dirty="0"/>
              <a:t>. dubna 2022 </a:t>
            </a:r>
            <a:r>
              <a:rPr lang="cs-CZ" dirty="0">
                <a:cs typeface="Calibri"/>
              </a:rPr>
              <a:t>na adrese: </a:t>
            </a:r>
            <a:br>
              <a:rPr lang="cs-CZ" dirty="0">
                <a:cs typeface="Calibri"/>
              </a:rPr>
            </a:br>
            <a:r>
              <a:rPr lang="cs-CZ" sz="1400" dirty="0">
                <a:cs typeface="Calibri"/>
                <a:hlinkClick r:id="rId3"/>
              </a:rPr>
              <a:t>https://www.msmt.cz/vzdelavani/skolstvi-v-cr/ekonomika-skolstvi/financni-prostredky-stanovene-ministerstvem-pro-skoly-a-2</a:t>
            </a:r>
            <a:endParaRPr lang="cs-CZ" sz="1400" dirty="0">
              <a:cs typeface="Calibri"/>
            </a:endParaRPr>
          </a:p>
          <a:p>
            <a:endParaRPr lang="cs-CZ" dirty="0">
              <a:cs typeface="Calibri"/>
            </a:endParaRPr>
          </a:p>
          <a:p>
            <a:r>
              <a:rPr lang="cs-CZ" dirty="0"/>
              <a:t>V elektronickém systému pro sběr dat (</a:t>
            </a:r>
            <a:r>
              <a:rPr lang="cs-CZ" dirty="0">
                <a:hlinkClick r:id="rId4"/>
              </a:rPr>
              <a:t>https://sberdat.uiv.cz/</a:t>
            </a:r>
            <a:r>
              <a:rPr lang="cs-CZ" dirty="0" err="1">
                <a:hlinkClick r:id="rId4"/>
              </a:rPr>
              <a:t>login</a:t>
            </a:r>
            <a:r>
              <a:rPr lang="cs-CZ" dirty="0">
                <a:hlinkClick r:id="rId4"/>
              </a:rPr>
              <a:t>/</a:t>
            </a:r>
            <a:r>
              <a:rPr lang="cs-CZ" dirty="0"/>
              <a:t>) byly „rozpočty“ centrálně stanovované z úrovně MŠMT jednotlivým školám, ORP a KÚ zpřístupněny </a:t>
            </a:r>
            <a:r>
              <a:rPr lang="cs-CZ" b="1" u="sng" dirty="0"/>
              <a:t>5. dubna 2022 </a:t>
            </a:r>
          </a:p>
          <a:p>
            <a:endParaRPr lang="cs-CZ" b="1" u="sng" dirty="0"/>
          </a:p>
          <a:p>
            <a:r>
              <a:rPr lang="cs-CZ" dirty="0"/>
              <a:t>Školám a školským zařízením byly poslány </a:t>
            </a:r>
            <a:r>
              <a:rPr lang="cs-CZ" b="1" u="sng" dirty="0"/>
              <a:t>5. dubna 2022</a:t>
            </a:r>
            <a:r>
              <a:rPr lang="cs-CZ" dirty="0"/>
              <a:t> informace k rozpisu přímých výdajů na rok 2022 (posláno i KÚ)</a:t>
            </a:r>
          </a:p>
          <a:p>
            <a:endParaRPr lang="cs-CZ" dirty="0"/>
          </a:p>
          <a:p>
            <a:pPr marL="108000" indent="0">
              <a:buNone/>
            </a:pP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0B63FCC9-BFED-41BE-9F2D-34E7F916E1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BD8D3-A9DD-40CB-A396-ADCE34852C74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24626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FD6B5F4-C496-4A4D-8B28-B553F59D74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Rozpis rozpočtu </a:t>
            </a:r>
            <a:r>
              <a:rPr lang="cs-CZ" dirty="0" err="1"/>
              <a:t>R</a:t>
            </a:r>
            <a:r>
              <a:rPr lang="cs-CZ" cap="none" dirty="0" err="1"/>
              <a:t>g</a:t>
            </a:r>
            <a:r>
              <a:rPr lang="cs-CZ" dirty="0" err="1"/>
              <a:t>Š</a:t>
            </a:r>
            <a:r>
              <a:rPr lang="cs-CZ" dirty="0"/>
              <a:t> ÚSC na rok 2022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BFC27B1-0DA9-453F-A4F6-859FCEFA82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Schválený rozpočet			</a:t>
            </a:r>
            <a:r>
              <a:rPr lang="cs-CZ" b="1" dirty="0"/>
              <a:t>169 882 634 199 Kč</a:t>
            </a:r>
          </a:p>
          <a:p>
            <a:r>
              <a:rPr lang="cs-CZ" dirty="0"/>
              <a:t>Celkem rozepsáno NIV 			</a:t>
            </a:r>
            <a:r>
              <a:rPr lang="cs-CZ" b="1" dirty="0"/>
              <a:t>169 672 085 618 Kč </a:t>
            </a:r>
            <a:r>
              <a:rPr lang="cs-CZ" dirty="0"/>
              <a:t>(tj. 99,9 %)</a:t>
            </a:r>
            <a:endParaRPr lang="cs-CZ" b="1" dirty="0"/>
          </a:p>
          <a:p>
            <a:pPr marL="396000" lvl="2" indent="0">
              <a:buNone/>
            </a:pPr>
            <a:r>
              <a:rPr lang="cs-CZ" dirty="0"/>
              <a:t>z toho</a:t>
            </a:r>
          </a:p>
          <a:p>
            <a:pPr lvl="2"/>
            <a:r>
              <a:rPr lang="cs-CZ" dirty="0"/>
              <a:t>mzdové prostředky (platy, OON) </a:t>
            </a:r>
            <a:r>
              <a:rPr lang="cs-CZ" b="1" dirty="0"/>
              <a:t>	123 152 269 934Kč</a:t>
            </a:r>
          </a:p>
          <a:p>
            <a:pPr lvl="2"/>
            <a:r>
              <a:rPr lang="cs-CZ" dirty="0"/>
              <a:t>ONIV </a:t>
            </a:r>
            <a:r>
              <a:rPr lang="cs-CZ" b="1" dirty="0"/>
              <a:t>				    2 446 888 853 Kč</a:t>
            </a:r>
          </a:p>
          <a:p>
            <a:r>
              <a:rPr lang="cs-CZ" dirty="0"/>
              <a:t>Rezerva MŠMT				       </a:t>
            </a:r>
            <a:r>
              <a:rPr lang="cs-CZ" b="1" dirty="0"/>
              <a:t>210 548 581Kč </a:t>
            </a:r>
            <a:r>
              <a:rPr lang="cs-CZ" dirty="0"/>
              <a:t>(tj. 0,1 %)</a:t>
            </a:r>
          </a:p>
          <a:p>
            <a:endParaRPr lang="cs-CZ" dirty="0"/>
          </a:p>
          <a:p>
            <a:r>
              <a:rPr lang="cs-CZ" dirty="0"/>
              <a:t>Rozpis</a:t>
            </a:r>
          </a:p>
          <a:p>
            <a:pPr lvl="2"/>
            <a:r>
              <a:rPr lang="cs-CZ" dirty="0"/>
              <a:t>školy a pedagogická práce ve ŠD 	141 794 591 951 Kč 	83,5 %</a:t>
            </a:r>
          </a:p>
          <a:p>
            <a:pPr lvl="2"/>
            <a:r>
              <a:rPr lang="cs-CZ" dirty="0"/>
              <a:t>republikové normativy 		  17 707 902 027 Kč 	10,4 % </a:t>
            </a:r>
          </a:p>
          <a:p>
            <a:pPr lvl="2"/>
            <a:r>
              <a:rPr lang="cs-CZ" dirty="0"/>
              <a:t>podpůrná opatření 			    8 668 427 461 Kč 	  5,1 % </a:t>
            </a:r>
          </a:p>
          <a:p>
            <a:pPr lvl="2"/>
            <a:r>
              <a:rPr lang="cs-CZ" dirty="0"/>
              <a:t>rezerva 				    1 501 164 179 Kč 	  0,9 % 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3B69B842-0AD0-4230-9FB6-7A5F8EE960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BD8D3-A9DD-40CB-A396-ADCE34852C74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362176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75418AD-90F6-4832-BAFB-E83D544ED7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Rozpočet R</a:t>
            </a:r>
            <a:r>
              <a:rPr lang="pl-PL" cap="none" dirty="0"/>
              <a:t>g</a:t>
            </a:r>
            <a:r>
              <a:rPr lang="pl-PL" dirty="0"/>
              <a:t>Š ÚSC na rok 2022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F4AD589-46E1-4AC4-87C4-673704723C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8000" indent="0">
              <a:buNone/>
            </a:pPr>
            <a:r>
              <a:rPr lang="cs-CZ" dirty="0"/>
              <a:t>Zohledňuje:</a:t>
            </a:r>
          </a:p>
          <a:p>
            <a:pPr>
              <a:spcAft>
                <a:spcPts val="0"/>
              </a:spcAft>
            </a:pPr>
            <a:r>
              <a:rPr lang="cs-CZ" dirty="0"/>
              <a:t>plné pokrytí nárůstu počtu dětí, žáků, studentů ve školním roce 2021/2022 oproti roku 2020/2021, </a:t>
            </a:r>
          </a:p>
          <a:p>
            <a:pPr>
              <a:spcAft>
                <a:spcPts val="0"/>
              </a:spcAft>
            </a:pPr>
            <a:r>
              <a:rPr lang="cs-CZ" dirty="0"/>
              <a:t>zvýšení prostředků na platy pedagogických pracovníků o 2 % od 1. 1. 2022,</a:t>
            </a:r>
          </a:p>
          <a:p>
            <a:pPr>
              <a:spcAft>
                <a:spcPts val="0"/>
              </a:spcAft>
            </a:pPr>
            <a:r>
              <a:rPr lang="cs-CZ" dirty="0"/>
              <a:t>zvýšení finančních prostředků včetně zvýšení počtu míst zaměstnanců v oblasti pedagogické práce prodloužení provozu mateřských škol a na větší dělení hodin výuky v základních a středních školách </a:t>
            </a:r>
            <a:br>
              <a:rPr lang="cs-CZ" dirty="0"/>
            </a:br>
            <a:r>
              <a:rPr lang="cs-CZ" dirty="0"/>
              <a:t>v rámci maximálního počtu hodin výuky v mateřských, základních a středních školách financovaného </a:t>
            </a:r>
            <a:br>
              <a:rPr lang="cs-CZ" dirty="0"/>
            </a:br>
            <a:r>
              <a:rPr lang="cs-CZ" dirty="0"/>
              <a:t>ze státního rozpočtu (tzv. </a:t>
            </a:r>
            <a:r>
              <a:rPr lang="cs-CZ" dirty="0" err="1"/>
              <a:t>PHmax</a:t>
            </a:r>
            <a:r>
              <a:rPr lang="cs-CZ" dirty="0"/>
              <a:t>),</a:t>
            </a:r>
          </a:p>
          <a:p>
            <a:pPr>
              <a:spcAft>
                <a:spcPts val="0"/>
              </a:spcAft>
            </a:pPr>
            <a:r>
              <a:rPr lang="cs-CZ" dirty="0"/>
              <a:t>snížení finančních prostředků na ostatní neinvestiční výdaje (kompenzováno prostředky Národního plánu obnovy).</a:t>
            </a:r>
          </a:p>
          <a:p>
            <a:pPr marL="108000" indent="0">
              <a:buNone/>
            </a:pPr>
            <a:endParaRPr lang="cs-CZ" dirty="0"/>
          </a:p>
          <a:p>
            <a:pPr marL="108000" indent="0">
              <a:buNone/>
            </a:pPr>
            <a:r>
              <a:rPr lang="cs-CZ" dirty="0"/>
              <a:t>Nezohledňuje:</a:t>
            </a:r>
          </a:p>
          <a:p>
            <a:pPr marL="324000" lvl="1" indent="-216000">
              <a:buFont typeface="Calibri Light" panose="020F0302020204030204" pitchFamily="34" charset="0"/>
              <a:buChar char="●"/>
            </a:pPr>
            <a:r>
              <a:rPr lang="cs-CZ" dirty="0"/>
              <a:t>nové výkony v souvislosti s válečným konfliktem na Ukrajině, </a:t>
            </a:r>
          </a:p>
          <a:p>
            <a:pPr marL="324000" lvl="1" indent="-216000">
              <a:buFont typeface="Calibri Light" panose="020F0302020204030204" pitchFamily="34" charset="0"/>
              <a:buChar char="●"/>
            </a:pPr>
            <a:r>
              <a:rPr lang="cs-CZ" dirty="0"/>
              <a:t>nové výkony ve školním roce 2022/2023.</a:t>
            </a:r>
          </a:p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5F1DE303-4EAB-4519-81BB-D7C9FF2EC1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BD8D3-A9DD-40CB-A396-ADCE34852C74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755741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63676E5-A232-4FE6-8D74-18C14CF1F2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Princip zvýšení platů pedagogických pracovníků ve školách a školských zařízeních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0699E00-2438-4BB8-95C2-BDCF85B768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Mateřské školy, základní školy a školní družiny</a:t>
            </a:r>
          </a:p>
          <a:p>
            <a:pPr lvl="2"/>
            <a:r>
              <a:rPr lang="cs-CZ" dirty="0"/>
              <a:t>Platové tarify podle skutečnosti – dle nařízení vlády č. 341/2017 Sb.</a:t>
            </a:r>
          </a:p>
          <a:p>
            <a:pPr lvl="2"/>
            <a:r>
              <a:rPr lang="cs-CZ" dirty="0"/>
              <a:t>Normativ pro ostatní nárokové složky platu na každého pedagogického pracovníka</a:t>
            </a:r>
          </a:p>
          <a:p>
            <a:pPr lvl="2"/>
            <a:r>
              <a:rPr lang="cs-CZ" dirty="0"/>
              <a:t>Normativ pro nenárokové složky platu vynásobený opravným koeficientem na každého pedagogického pracovníka – zvýšení platu je promítnuto v rámci jednotlivých druhů škol tak, aby průměrný plat dosahoval očekávaného zvýšení</a:t>
            </a:r>
          </a:p>
          <a:p>
            <a:pPr lvl="2"/>
            <a:endParaRPr lang="cs-CZ" dirty="0"/>
          </a:p>
          <a:p>
            <a:r>
              <a:rPr lang="cs-CZ" b="1" dirty="0"/>
              <a:t>Základní umělecké školy</a:t>
            </a:r>
          </a:p>
          <a:p>
            <a:pPr lvl="2"/>
            <a:r>
              <a:rPr lang="cs-CZ" dirty="0"/>
              <a:t>Do složky normativu pro pedagogickou práci je promítnuto zvýšení platu</a:t>
            </a:r>
          </a:p>
          <a:p>
            <a:pPr lvl="2"/>
            <a:endParaRPr lang="cs-CZ" dirty="0"/>
          </a:p>
          <a:p>
            <a:r>
              <a:rPr lang="cs-CZ" b="1" dirty="0"/>
              <a:t>Školská zařízení (kromě školních družin)</a:t>
            </a:r>
          </a:p>
          <a:p>
            <a:pPr lvl="2"/>
            <a:r>
              <a:rPr lang="cs-CZ" dirty="0"/>
              <a:t>Do složky všech republikových normativů pro pedagogickou práci je promítnuto zvýšení platu</a:t>
            </a:r>
          </a:p>
          <a:p>
            <a:endParaRPr lang="cs-CZ" dirty="0"/>
          </a:p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AB39C585-D4D7-43AD-9A05-FB790310DA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BD8D3-A9DD-40CB-A396-ADCE34852C74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422270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45A2A72-C46A-44F8-94C0-5EF96AAC44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Normativ pro nenárokovou složku platu a vliv naplněnosti tříd v roce 2022</a:t>
            </a:r>
          </a:p>
        </p:txBody>
      </p:sp>
      <p:pic>
        <p:nvPicPr>
          <p:cNvPr id="9" name="Zástupný symbol pro obsah 8">
            <a:extLst>
              <a:ext uri="{FF2B5EF4-FFF2-40B4-BE49-F238E27FC236}">
                <a16:creationId xmlns:a16="http://schemas.microsoft.com/office/drawing/2014/main" id="{098DD41A-6369-49F0-8C2F-52FCF2E7419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415480" y="1268760"/>
            <a:ext cx="9189717" cy="5116619"/>
          </a:xfrm>
          <a:prstGeom prst="rect">
            <a:avLst/>
          </a:prstGeom>
        </p:spPr>
      </p:pic>
      <p:sp>
        <p:nvSpPr>
          <p:cNvPr id="10" name="Zástupný symbol pro číslo snímku 9">
            <a:extLst>
              <a:ext uri="{FF2B5EF4-FFF2-40B4-BE49-F238E27FC236}">
                <a16:creationId xmlns:a16="http://schemas.microsoft.com/office/drawing/2014/main" id="{D7E82611-9C49-4E13-B888-C806FA3DE0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42DEA92-4AEB-488F-9FD5-6667E5110394}" type="slidenum">
              <a:rPr lang="cs-CZ" altLang="cs-CZ" smtClean="0"/>
              <a:pPr>
                <a:defRPr/>
              </a:pPr>
              <a:t>7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514463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3B2BC14-3981-4674-B654-B0E372D05A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Změna rozpisu ONIV pro školy v letech 2020 až 2022</a:t>
            </a:r>
            <a:br>
              <a:rPr lang="cs-CZ" dirty="0"/>
            </a:b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FB1F048-EF4C-4137-AEDA-AEF0EB5FA7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9599" y="1825624"/>
            <a:ext cx="10515600" cy="4585335"/>
          </a:xfrm>
        </p:spPr>
        <p:txBody>
          <a:bodyPr/>
          <a:lstStyle/>
          <a:p>
            <a:pPr algn="just"/>
            <a:endParaRPr lang="cs-CZ" dirty="0"/>
          </a:p>
          <a:p>
            <a:pPr algn="just"/>
            <a:endParaRPr lang="cs-CZ" dirty="0"/>
          </a:p>
          <a:p>
            <a:pPr algn="just"/>
            <a:endParaRPr lang="cs-CZ" dirty="0"/>
          </a:p>
          <a:p>
            <a:pPr algn="just"/>
            <a:endParaRPr lang="cs-CZ" dirty="0"/>
          </a:p>
          <a:p>
            <a:pPr algn="just"/>
            <a:endParaRPr lang="cs-CZ" dirty="0"/>
          </a:p>
          <a:p>
            <a:pPr algn="just"/>
            <a:endParaRPr lang="cs-CZ" dirty="0"/>
          </a:p>
          <a:p>
            <a:pPr algn="just"/>
            <a:endParaRPr lang="cs-CZ" dirty="0"/>
          </a:p>
          <a:p>
            <a:pPr algn="just"/>
            <a:endParaRPr lang="cs-CZ" dirty="0"/>
          </a:p>
          <a:p>
            <a:pPr algn="just"/>
            <a:endParaRPr lang="cs-CZ" dirty="0"/>
          </a:p>
          <a:p>
            <a:pPr algn="just"/>
            <a:r>
              <a:rPr lang="cs-CZ" dirty="0"/>
              <a:t>V roce 2020 více než 1,2 mld. Kč na vybavení pro distanční výuky v základních školách a nižších stupních víceletých gymnázií</a:t>
            </a:r>
          </a:p>
          <a:p>
            <a:pPr algn="just"/>
            <a:r>
              <a:rPr lang="cs-CZ" dirty="0"/>
              <a:t>V roce 2022 1,24 mld. Kč na digitální pomůcky (MŠ, ZŠ, SŠ a konzervatoře)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B820E611-3848-42D0-B2B9-BE6CEE1CA8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BD8D3-A9DD-40CB-A396-ADCE34852C74}" type="slidenum">
              <a:rPr lang="cs-CZ" smtClean="0"/>
              <a:t>8</a:t>
            </a:fld>
            <a:endParaRPr lang="cs-CZ"/>
          </a:p>
        </p:txBody>
      </p:sp>
      <p:graphicFrame>
        <p:nvGraphicFramePr>
          <p:cNvPr id="7" name="Tabulka 6">
            <a:extLst>
              <a:ext uri="{FF2B5EF4-FFF2-40B4-BE49-F238E27FC236}">
                <a16:creationId xmlns:a16="http://schemas.microsoft.com/office/drawing/2014/main" id="{3BF6C2AF-6F23-45BF-8EF3-E505B9CBEB3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52476457"/>
              </p:ext>
            </p:extLst>
          </p:nvPr>
        </p:nvGraphicFramePr>
        <p:xfrm>
          <a:off x="1434251" y="1893564"/>
          <a:ext cx="9106295" cy="307087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555003">
                  <a:extLst>
                    <a:ext uri="{9D8B030D-6E8A-4147-A177-3AD203B41FA5}">
                      <a16:colId xmlns:a16="http://schemas.microsoft.com/office/drawing/2014/main" val="2438177185"/>
                    </a:ext>
                  </a:extLst>
                </a:gridCol>
                <a:gridCol w="1572310">
                  <a:extLst>
                    <a:ext uri="{9D8B030D-6E8A-4147-A177-3AD203B41FA5}">
                      <a16:colId xmlns:a16="http://schemas.microsoft.com/office/drawing/2014/main" val="1015986962"/>
                    </a:ext>
                  </a:extLst>
                </a:gridCol>
                <a:gridCol w="1572310">
                  <a:extLst>
                    <a:ext uri="{9D8B030D-6E8A-4147-A177-3AD203B41FA5}">
                      <a16:colId xmlns:a16="http://schemas.microsoft.com/office/drawing/2014/main" val="200132741"/>
                    </a:ext>
                  </a:extLst>
                </a:gridCol>
                <a:gridCol w="1572310">
                  <a:extLst>
                    <a:ext uri="{9D8B030D-6E8A-4147-A177-3AD203B41FA5}">
                      <a16:colId xmlns:a16="http://schemas.microsoft.com/office/drawing/2014/main" val="4094250574"/>
                    </a:ext>
                  </a:extLst>
                </a:gridCol>
                <a:gridCol w="917181">
                  <a:extLst>
                    <a:ext uri="{9D8B030D-6E8A-4147-A177-3AD203B41FA5}">
                      <a16:colId xmlns:a16="http://schemas.microsoft.com/office/drawing/2014/main" val="2104816426"/>
                    </a:ext>
                  </a:extLst>
                </a:gridCol>
                <a:gridCol w="917181">
                  <a:extLst>
                    <a:ext uri="{9D8B030D-6E8A-4147-A177-3AD203B41FA5}">
                      <a16:colId xmlns:a16="http://schemas.microsoft.com/office/drawing/2014/main" val="3098140968"/>
                    </a:ext>
                  </a:extLst>
                </a:gridCol>
              </a:tblGrid>
              <a:tr h="341208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cs-CZ" sz="1800" b="0" u="none" strike="noStrike" dirty="0">
                          <a:effectLst/>
                        </a:rPr>
                        <a:t>Druh školy / rok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cs-CZ" sz="1800" b="0" u="none" strike="noStrike" dirty="0">
                          <a:effectLst/>
                        </a:rPr>
                        <a:t>2020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cs-CZ" sz="1800" b="0" u="none" strike="noStrike" dirty="0">
                          <a:effectLst/>
                        </a:rPr>
                        <a:t>2021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cs-CZ" sz="1800" b="0" u="none" strike="noStrike" dirty="0">
                          <a:effectLst/>
                        </a:rPr>
                        <a:t>2022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cs-CZ" sz="1800" b="0" u="none" strike="noStrike" dirty="0">
                          <a:effectLst/>
                        </a:rPr>
                        <a:t>změna 2022 oproti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41381264"/>
                  </a:ext>
                </a:extLst>
              </a:tr>
              <a:tr h="341208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u="none" strike="noStrike" dirty="0">
                          <a:effectLst/>
                        </a:rPr>
                        <a:t>2020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u="none" strike="noStrike" dirty="0">
                          <a:effectLst/>
                        </a:rPr>
                        <a:t>2021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40112242"/>
                  </a:ext>
                </a:extLst>
              </a:tr>
              <a:tr h="341208">
                <a:tc>
                  <a:txBody>
                    <a:bodyPr/>
                    <a:lstStyle/>
                    <a:p>
                      <a:pPr algn="l" fontAlgn="ctr"/>
                      <a:r>
                        <a:rPr lang="cs-CZ" sz="1800" b="0" u="none" strike="noStrike">
                          <a:effectLst/>
                        </a:rPr>
                        <a:t>Mateřské školy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800" b="0" u="none" strike="noStrike" dirty="0">
                          <a:effectLst/>
                        </a:rPr>
                        <a:t>143 766 903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800" b="0" u="none" strike="noStrike">
                          <a:effectLst/>
                        </a:rPr>
                        <a:t>243 802 400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800" b="0" u="none" strike="noStrike">
                          <a:effectLst/>
                        </a:rPr>
                        <a:t>159 684 000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800" b="0" u="none" strike="noStrike">
                          <a:effectLst/>
                        </a:rPr>
                        <a:t>111%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800" b="0" u="none" strike="noStrike">
                          <a:effectLst/>
                        </a:rPr>
                        <a:t>65%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13221327"/>
                  </a:ext>
                </a:extLst>
              </a:tr>
              <a:tr h="341208">
                <a:tc>
                  <a:txBody>
                    <a:bodyPr/>
                    <a:lstStyle/>
                    <a:p>
                      <a:pPr algn="l" fontAlgn="ctr"/>
                      <a:r>
                        <a:rPr lang="cs-CZ" sz="1800" b="0" u="none" strike="noStrike">
                          <a:effectLst/>
                        </a:rPr>
                        <a:t>Základní školy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800" b="0" u="none" strike="noStrike" dirty="0">
                          <a:effectLst/>
                        </a:rPr>
                        <a:t>1 046 155 465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800" b="0" u="none" strike="noStrike" dirty="0">
                          <a:effectLst/>
                        </a:rPr>
                        <a:t>2 183 744 000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800" b="0" u="none" strike="noStrike" dirty="0">
                          <a:effectLst/>
                        </a:rPr>
                        <a:t>1 423 004 650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800" b="0" u="none" strike="noStrike">
                          <a:effectLst/>
                        </a:rPr>
                        <a:t>136%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800" b="0" u="none" strike="noStrike">
                          <a:effectLst/>
                        </a:rPr>
                        <a:t>65%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719221427"/>
                  </a:ext>
                </a:extLst>
              </a:tr>
              <a:tr h="341208">
                <a:tc>
                  <a:txBody>
                    <a:bodyPr/>
                    <a:lstStyle/>
                    <a:p>
                      <a:pPr algn="l" fontAlgn="ctr"/>
                      <a:r>
                        <a:rPr lang="cs-CZ" sz="1800" b="0" u="none" strike="noStrike">
                          <a:effectLst/>
                        </a:rPr>
                        <a:t>Střední školy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800" b="0" u="none" strike="noStrike">
                          <a:effectLst/>
                        </a:rPr>
                        <a:t>526 770 261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800" b="0" u="none" strike="noStrike" dirty="0">
                          <a:effectLst/>
                        </a:rPr>
                        <a:t>744 959 195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800" b="0" u="none" strike="noStrike" dirty="0">
                          <a:effectLst/>
                        </a:rPr>
                        <a:t>659 725 104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800" b="0" u="none" strike="noStrike">
                          <a:effectLst/>
                        </a:rPr>
                        <a:t>125%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800" b="0" u="none" strike="noStrike">
                          <a:effectLst/>
                        </a:rPr>
                        <a:t>89%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886919205"/>
                  </a:ext>
                </a:extLst>
              </a:tr>
              <a:tr h="341208">
                <a:tc>
                  <a:txBody>
                    <a:bodyPr/>
                    <a:lstStyle/>
                    <a:p>
                      <a:pPr algn="l" fontAlgn="ctr"/>
                      <a:r>
                        <a:rPr lang="cs-CZ" sz="1800" b="0" u="none" strike="noStrike">
                          <a:effectLst/>
                        </a:rPr>
                        <a:t>Konzervatoře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800" b="0" u="none" strike="noStrike">
                          <a:effectLst/>
                        </a:rPr>
                        <a:t>2 354 530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800" b="0" u="none" strike="noStrike">
                          <a:effectLst/>
                        </a:rPr>
                        <a:t>3 634 800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800" b="0" u="none" strike="noStrike" dirty="0">
                          <a:effectLst/>
                        </a:rPr>
                        <a:t>2 787 000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800" b="0" u="none" strike="noStrike">
                          <a:effectLst/>
                        </a:rPr>
                        <a:t>118%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800" b="0" u="none" strike="noStrike">
                          <a:effectLst/>
                        </a:rPr>
                        <a:t>77%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356863433"/>
                  </a:ext>
                </a:extLst>
              </a:tr>
              <a:tr h="341208">
                <a:tc>
                  <a:txBody>
                    <a:bodyPr/>
                    <a:lstStyle/>
                    <a:p>
                      <a:pPr algn="l" fontAlgn="ctr"/>
                      <a:r>
                        <a:rPr lang="cs-CZ" sz="1800" b="0" u="none" strike="noStrike">
                          <a:effectLst/>
                        </a:rPr>
                        <a:t>Vyšší odborné školy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800" b="0" u="none" strike="noStrike">
                          <a:effectLst/>
                        </a:rPr>
                        <a:t>4 972 338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800" b="0" u="none" strike="noStrike">
                          <a:effectLst/>
                        </a:rPr>
                        <a:t>6 055 200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800" b="0" u="none" strike="noStrike" dirty="0">
                          <a:effectLst/>
                        </a:rPr>
                        <a:t>6 516 800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800" b="0" u="none" strike="noStrike" dirty="0">
                          <a:effectLst/>
                        </a:rPr>
                        <a:t>131%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800" b="0" u="none" strike="noStrike" dirty="0">
                          <a:effectLst/>
                        </a:rPr>
                        <a:t>108%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4116857291"/>
                  </a:ext>
                </a:extLst>
              </a:tr>
              <a:tr h="341208">
                <a:tc>
                  <a:txBody>
                    <a:bodyPr/>
                    <a:lstStyle/>
                    <a:p>
                      <a:pPr algn="l" fontAlgn="ctr"/>
                      <a:r>
                        <a:rPr lang="cs-CZ" sz="1800" b="0" u="none" strike="noStrike">
                          <a:effectLst/>
                        </a:rPr>
                        <a:t>Základní umělecké školy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800" b="0" u="none" strike="noStrike">
                          <a:effectLst/>
                        </a:rPr>
                        <a:t>13 455 220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800" b="0" u="none" strike="noStrike">
                          <a:effectLst/>
                        </a:rPr>
                        <a:t>22 929 960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800" b="0" u="none" strike="noStrike">
                          <a:effectLst/>
                        </a:rPr>
                        <a:t>22 757 700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800" b="0" u="none" strike="noStrike" dirty="0">
                          <a:effectLst/>
                        </a:rPr>
                        <a:t>169%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800" b="0" u="none" strike="noStrike" dirty="0">
                          <a:effectLst/>
                        </a:rPr>
                        <a:t>99%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265597277"/>
                  </a:ext>
                </a:extLst>
              </a:tr>
              <a:tr h="341208">
                <a:tc>
                  <a:txBody>
                    <a:bodyPr/>
                    <a:lstStyle/>
                    <a:p>
                      <a:pPr algn="l" fontAlgn="ctr"/>
                      <a:r>
                        <a:rPr lang="cs-CZ" sz="1800" b="1" u="none" strike="noStrike" dirty="0">
                          <a:effectLst/>
                        </a:rPr>
                        <a:t>Celkem</a:t>
                      </a:r>
                      <a:endParaRPr lang="cs-CZ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800" b="1" u="none" strike="noStrike" dirty="0">
                          <a:effectLst/>
                        </a:rPr>
                        <a:t>1 737 474 717</a:t>
                      </a:r>
                      <a:endParaRPr lang="cs-CZ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800" b="1" u="none" strike="noStrike" dirty="0">
                          <a:effectLst/>
                        </a:rPr>
                        <a:t>3 205 125 555</a:t>
                      </a:r>
                      <a:endParaRPr lang="cs-CZ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800" b="1" u="none" strike="noStrike" dirty="0">
                          <a:effectLst/>
                        </a:rPr>
                        <a:t>2 274 475 254</a:t>
                      </a:r>
                      <a:endParaRPr lang="cs-CZ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800" b="1" u="none" strike="noStrike" dirty="0">
                          <a:effectLst/>
                        </a:rPr>
                        <a:t>131%</a:t>
                      </a:r>
                      <a:endParaRPr lang="cs-CZ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800" b="1" u="none" strike="noStrike" dirty="0">
                          <a:effectLst/>
                        </a:rPr>
                        <a:t>71%</a:t>
                      </a:r>
                      <a:endParaRPr lang="cs-CZ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54997102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895699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3B2BC14-3981-4674-B654-B0E372D05A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Podpůrná opatření – rozpis 2022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FB1F048-EF4C-4137-AEDA-AEF0EB5FA7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9599" y="1825625"/>
            <a:ext cx="10515600" cy="4386639"/>
          </a:xfrm>
        </p:spPr>
        <p:txBody>
          <a:bodyPr/>
          <a:lstStyle/>
          <a:p>
            <a:pPr algn="just"/>
            <a:r>
              <a:rPr lang="cs-CZ" dirty="0"/>
              <a:t>Rozpis na podpůrná opatření určen stejně jako v předchozích letech</a:t>
            </a:r>
          </a:p>
          <a:p>
            <a:pPr lvl="2" algn="just"/>
            <a:r>
              <a:rPr lang="cs-CZ" dirty="0"/>
              <a:t>Personální PO – stav k 1. lednu 2022</a:t>
            </a:r>
          </a:p>
          <a:p>
            <a:pPr lvl="2" algn="just"/>
            <a:r>
              <a:rPr lang="cs-CZ" dirty="0"/>
              <a:t>Pomůcky (ONIV) – vykázané ve výkazu R 44-99 za </a:t>
            </a:r>
            <a:r>
              <a:rPr lang="cs-CZ"/>
              <a:t>měsíc prosinec</a:t>
            </a:r>
          </a:p>
          <a:p>
            <a:pPr lvl="2" algn="just"/>
            <a:endParaRPr lang="cs-CZ" dirty="0"/>
          </a:p>
          <a:p>
            <a:r>
              <a:rPr lang="cs-CZ" dirty="0"/>
              <a:t>Nárůst výdajů za podpůrná opatření za všechny zřizovatele v průběhu roku 2022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pPr marL="108000" indent="0">
              <a:buNone/>
            </a:pPr>
            <a:r>
              <a:rPr lang="cs-CZ" sz="900" i="1" dirty="0"/>
              <a:t>	*) zahrnuta všechna podpůrná opatření poskytovaná k 1. 1. 2022</a:t>
            </a:r>
          </a:p>
          <a:p>
            <a:endParaRPr lang="cs-CZ" dirty="0"/>
          </a:p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B820E611-3848-42D0-B2B9-BE6CEE1CA8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BD8D3-A9DD-40CB-A396-ADCE34852C74}" type="slidenum">
              <a:rPr lang="cs-CZ" smtClean="0"/>
              <a:t>9</a:t>
            </a:fld>
            <a:endParaRPr lang="cs-CZ"/>
          </a:p>
        </p:txBody>
      </p:sp>
      <p:graphicFrame>
        <p:nvGraphicFramePr>
          <p:cNvPr id="6" name="Tabulka 5">
            <a:extLst>
              <a:ext uri="{FF2B5EF4-FFF2-40B4-BE49-F238E27FC236}">
                <a16:creationId xmlns:a16="http://schemas.microsoft.com/office/drawing/2014/main" id="{62A5C1BD-E043-4DA7-A416-8397B986EA9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2152377"/>
              </p:ext>
            </p:extLst>
          </p:nvPr>
        </p:nvGraphicFramePr>
        <p:xfrm>
          <a:off x="1041399" y="3667918"/>
          <a:ext cx="10109201" cy="20193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156528">
                  <a:extLst>
                    <a:ext uri="{9D8B030D-6E8A-4147-A177-3AD203B41FA5}">
                      <a16:colId xmlns:a16="http://schemas.microsoft.com/office/drawing/2014/main" val="2829537365"/>
                    </a:ext>
                  </a:extLst>
                </a:gridCol>
                <a:gridCol w="1354975">
                  <a:extLst>
                    <a:ext uri="{9D8B030D-6E8A-4147-A177-3AD203B41FA5}">
                      <a16:colId xmlns:a16="http://schemas.microsoft.com/office/drawing/2014/main" val="1463242551"/>
                    </a:ext>
                  </a:extLst>
                </a:gridCol>
                <a:gridCol w="1180407">
                  <a:extLst>
                    <a:ext uri="{9D8B030D-6E8A-4147-A177-3AD203B41FA5}">
                      <a16:colId xmlns:a16="http://schemas.microsoft.com/office/drawing/2014/main" val="4113712004"/>
                    </a:ext>
                  </a:extLst>
                </a:gridCol>
                <a:gridCol w="1223912">
                  <a:extLst>
                    <a:ext uri="{9D8B030D-6E8A-4147-A177-3AD203B41FA5}">
                      <a16:colId xmlns:a16="http://schemas.microsoft.com/office/drawing/2014/main" val="2799543414"/>
                    </a:ext>
                  </a:extLst>
                </a:gridCol>
                <a:gridCol w="1286532">
                  <a:extLst>
                    <a:ext uri="{9D8B030D-6E8A-4147-A177-3AD203B41FA5}">
                      <a16:colId xmlns:a16="http://schemas.microsoft.com/office/drawing/2014/main" val="2191246083"/>
                    </a:ext>
                  </a:extLst>
                </a:gridCol>
                <a:gridCol w="947651">
                  <a:extLst>
                    <a:ext uri="{9D8B030D-6E8A-4147-A177-3AD203B41FA5}">
                      <a16:colId xmlns:a16="http://schemas.microsoft.com/office/drawing/2014/main" val="155365694"/>
                    </a:ext>
                  </a:extLst>
                </a:gridCol>
                <a:gridCol w="959196">
                  <a:extLst>
                    <a:ext uri="{9D8B030D-6E8A-4147-A177-3AD203B41FA5}">
                      <a16:colId xmlns:a16="http://schemas.microsoft.com/office/drawing/2014/main" val="2605573801"/>
                    </a:ext>
                  </a:extLst>
                </a:gridCol>
              </a:tblGrid>
              <a:tr h="371475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 </a:t>
                      </a:r>
                      <a:endParaRPr lang="cs-CZ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NIV celkem v Kč</a:t>
                      </a:r>
                      <a:endParaRPr lang="cs-CZ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MP vč. odv. v Kč</a:t>
                      </a:r>
                      <a:endParaRPr lang="cs-CZ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u="none" strike="noStrike">
                          <a:effectLst/>
                        </a:rPr>
                        <a:t>Platy bez odv. v Kč</a:t>
                      </a:r>
                      <a:endParaRPr lang="pl-PL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Odvody celkem v Kč</a:t>
                      </a:r>
                      <a:endParaRPr lang="cs-CZ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ONIV v Kč</a:t>
                      </a:r>
                      <a:endParaRPr lang="cs-CZ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Limit zam.</a:t>
                      </a:r>
                      <a:endParaRPr lang="cs-CZ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219838467"/>
                  </a:ext>
                </a:extLst>
              </a:tr>
              <a:tr h="266700"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u="none" strike="noStrike">
                          <a:effectLst/>
                        </a:rPr>
                        <a:t>Podpůrná opatření poskytovaná od ledna 2022 </a:t>
                      </a:r>
                      <a:r>
                        <a:rPr lang="cs-CZ" sz="1200" u="none" strike="noStrike" baseline="30000">
                          <a:effectLst/>
                        </a:rPr>
                        <a:t>*)</a:t>
                      </a:r>
                      <a:endParaRPr lang="cs-CZ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200" u="none" strike="noStrike">
                          <a:effectLst/>
                        </a:rPr>
                        <a:t>9 163 328 409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200" u="none" strike="noStrike">
                          <a:effectLst/>
                        </a:rPr>
                        <a:t>9 160 479 859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200" u="none" strike="noStrike">
                          <a:effectLst/>
                        </a:rPr>
                        <a:t>6 745 565 383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200" u="none" strike="noStrike">
                          <a:effectLst/>
                        </a:rPr>
                        <a:t>2 414 914 476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200" u="none" strike="noStrike">
                          <a:effectLst/>
                        </a:rPr>
                        <a:t>2 848 550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200" u="none" strike="noStrike">
                          <a:effectLst/>
                        </a:rPr>
                        <a:t>19 187,94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278008748"/>
                  </a:ext>
                </a:extLst>
              </a:tr>
              <a:tr h="266700"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u="none" strike="noStrike">
                          <a:effectLst/>
                        </a:rPr>
                        <a:t>Podpůrná opatření poskytovaná od února 2022</a:t>
                      </a:r>
                      <a:endParaRPr lang="cs-CZ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200" u="none" strike="noStrike">
                          <a:effectLst/>
                        </a:rPr>
                        <a:t>138 888 058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200" u="none" strike="noStrike">
                          <a:effectLst/>
                        </a:rPr>
                        <a:t>136 035 908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200" u="none" strike="noStrike">
                          <a:effectLst/>
                        </a:rPr>
                        <a:t>100 173 678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200" u="none" strike="noStrike">
                          <a:effectLst/>
                        </a:rPr>
                        <a:t>35 862 230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200" u="none" strike="noStrike">
                          <a:effectLst/>
                        </a:rPr>
                        <a:t>2 852 150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200" u="none" strike="noStrike">
                          <a:effectLst/>
                        </a:rPr>
                        <a:t>279,04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141885092"/>
                  </a:ext>
                </a:extLst>
              </a:tr>
              <a:tr h="266700"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u="none" strike="noStrike">
                          <a:effectLst/>
                        </a:rPr>
                        <a:t>Podpůrná opatření poskytovaná od března 2022</a:t>
                      </a:r>
                      <a:endParaRPr lang="cs-CZ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200" u="none" strike="noStrike">
                          <a:effectLst/>
                        </a:rPr>
                        <a:t>89 616 523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200" u="none" strike="noStrike">
                          <a:effectLst/>
                        </a:rPr>
                        <a:t>87 556 623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200" u="none" strike="noStrike">
                          <a:effectLst/>
                        </a:rPr>
                        <a:t>64 474 640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200" u="none" strike="noStrike">
                          <a:effectLst/>
                        </a:rPr>
                        <a:t>23 081 983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200" u="none" strike="noStrike">
                          <a:effectLst/>
                        </a:rPr>
                        <a:t>2 059 900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200" u="none" strike="noStrike">
                          <a:effectLst/>
                        </a:rPr>
                        <a:t>177,36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260734360"/>
                  </a:ext>
                </a:extLst>
              </a:tr>
              <a:tr h="266700"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u="none" strike="noStrike">
                          <a:effectLst/>
                        </a:rPr>
                        <a:t>Podpůrná opatření poskytovaná od dubna 2022</a:t>
                      </a:r>
                      <a:endParaRPr lang="cs-CZ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200" u="none" strike="noStrike">
                          <a:effectLst/>
                        </a:rPr>
                        <a:t>101 916 096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200" u="none" strike="noStrike">
                          <a:effectLst/>
                        </a:rPr>
                        <a:t>99 365 146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200" u="none" strike="noStrike">
                          <a:effectLst/>
                        </a:rPr>
                        <a:t>73 170 170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200" u="none" strike="noStrike">
                          <a:effectLst/>
                        </a:rPr>
                        <a:t>26 194 976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200" u="none" strike="noStrike">
                          <a:effectLst/>
                        </a:rPr>
                        <a:t>2 550 950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200" u="none" strike="noStrike">
                          <a:effectLst/>
                        </a:rPr>
                        <a:t>202,94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633924119"/>
                  </a:ext>
                </a:extLst>
              </a:tr>
              <a:tr h="266700"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u="none" strike="noStrike">
                          <a:effectLst/>
                        </a:rPr>
                        <a:t>Podpůrná opatření poskytovaná od května 2022</a:t>
                      </a:r>
                      <a:endParaRPr lang="cs-CZ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200" u="none" strike="noStrike">
                          <a:effectLst/>
                        </a:rPr>
                        <a:t>50 223 783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200" u="none" strike="noStrike">
                          <a:effectLst/>
                        </a:rPr>
                        <a:t>48 382 533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200" u="none" strike="noStrike">
                          <a:effectLst/>
                        </a:rPr>
                        <a:t>35 627 756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200" u="none" strike="noStrike">
                          <a:effectLst/>
                        </a:rPr>
                        <a:t>12 754 777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200" u="none" strike="noStrike">
                          <a:effectLst/>
                        </a:rPr>
                        <a:t>1 841 250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200" u="none" strike="noStrike">
                          <a:effectLst/>
                        </a:rPr>
                        <a:t>101,04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42125753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ctr"/>
                      <a:r>
                        <a:rPr lang="cs-CZ" sz="500" u="none" strike="noStrike" baseline="0" dirty="0">
                          <a:effectLst/>
                        </a:rPr>
                        <a:t> </a:t>
                      </a:r>
                      <a:endParaRPr lang="cs-CZ" sz="5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500" u="none" strike="noStrike" baseline="0" dirty="0">
                          <a:effectLst/>
                        </a:rPr>
                        <a:t> </a:t>
                      </a:r>
                      <a:endParaRPr lang="cs-CZ" sz="5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500" u="none" strike="noStrike" baseline="0" dirty="0">
                          <a:effectLst/>
                        </a:rPr>
                        <a:t> </a:t>
                      </a:r>
                      <a:endParaRPr lang="cs-CZ" sz="5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500" u="none" strike="noStrike" baseline="0" dirty="0">
                          <a:effectLst/>
                        </a:rPr>
                        <a:t> </a:t>
                      </a:r>
                      <a:endParaRPr lang="cs-CZ" sz="5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500" u="none" strike="noStrike" baseline="0" dirty="0">
                          <a:effectLst/>
                        </a:rPr>
                        <a:t> </a:t>
                      </a:r>
                      <a:endParaRPr lang="cs-CZ" sz="5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500" u="none" strike="noStrike" baseline="0" dirty="0">
                          <a:effectLst/>
                        </a:rPr>
                        <a:t> </a:t>
                      </a:r>
                      <a:endParaRPr lang="cs-CZ" sz="5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500" u="none" strike="noStrike" baseline="0" dirty="0">
                          <a:effectLst/>
                        </a:rPr>
                        <a:t> </a:t>
                      </a:r>
                      <a:endParaRPr lang="cs-CZ" sz="5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309659177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u="none" strike="noStrike">
                          <a:effectLst/>
                        </a:rPr>
                        <a:t>Celkem</a:t>
                      </a:r>
                      <a:endParaRPr lang="cs-CZ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200" u="none" strike="noStrike" dirty="0">
                          <a:effectLst/>
                        </a:rPr>
                        <a:t>9 543 972 869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200" u="none" strike="noStrike" dirty="0">
                          <a:effectLst/>
                        </a:rPr>
                        <a:t>9 531 820 069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200" u="none" strike="noStrike" dirty="0">
                          <a:effectLst/>
                        </a:rPr>
                        <a:t>7 019 011 627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200" u="none" strike="noStrike" dirty="0">
                          <a:effectLst/>
                        </a:rPr>
                        <a:t>2 512 808 443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200" u="none" strike="noStrike" dirty="0">
                          <a:effectLst/>
                        </a:rPr>
                        <a:t>12 152 800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200" u="none" strike="noStrike" dirty="0">
                          <a:effectLst/>
                        </a:rPr>
                        <a:t>19 948,31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75866488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68169440"/>
      </p:ext>
    </p:extLst>
  </p:cSld>
  <p:clrMapOvr>
    <a:masterClrMapping/>
  </p:clrMapOvr>
</p:sld>
</file>

<file path=ppt/theme/theme1.xml><?xml version="1.0" encoding="utf-8"?>
<a:theme xmlns:a="http://schemas.openxmlformats.org/drawingml/2006/main" name="Vlastní návrh">
  <a:themeElements>
    <a:clrScheme name="Vlastní 1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28D96"/>
      </a:accent1>
      <a:accent2>
        <a:srgbClr val="CFDBDD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2819</TotalTime>
  <Words>2649</Words>
  <Application>Microsoft Office PowerPoint</Application>
  <PresentationFormat>Širokoúhlá obrazovka</PresentationFormat>
  <Paragraphs>342</Paragraphs>
  <Slides>23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23</vt:i4>
      </vt:variant>
    </vt:vector>
  </HeadingPairs>
  <TitlesOfParts>
    <vt:vector size="27" baseType="lpstr">
      <vt:lpstr>Arial</vt:lpstr>
      <vt:lpstr>Calibri</vt:lpstr>
      <vt:lpstr>Calibri Light</vt:lpstr>
      <vt:lpstr>Vlastní návrh</vt:lpstr>
      <vt:lpstr>   seminář k problematice financování škol a školských zařízení zřizovaných obcemi a dobrovolnými svazky obcí   </vt:lpstr>
      <vt:lpstr>Program semináře:</vt:lpstr>
      <vt:lpstr>Informace k rozpočtu RgŠ ÚSC na rok 2022</vt:lpstr>
      <vt:lpstr>Rozpis rozpočtu RgŠ ÚSC na rok 2022</vt:lpstr>
      <vt:lpstr>Rozpočet RgŠ ÚSC na rok 2022</vt:lpstr>
      <vt:lpstr>Princip zvýšení platů pedagogických pracovníků ve školách a školských zařízeních</vt:lpstr>
      <vt:lpstr>Normativ pro nenárokovou složku platu a vliv naplněnosti tříd v roce 2022</vt:lpstr>
      <vt:lpstr>Změna rozpisu ONIV pro školy v letech 2020 až 2022  </vt:lpstr>
      <vt:lpstr>Podpůrná opatření – rozpis 2022 </vt:lpstr>
      <vt:lpstr>Financování podpůrných opatření</vt:lpstr>
      <vt:lpstr>Vykazování Podpůrných opatření ve výkazu R 44-99</vt:lpstr>
      <vt:lpstr>Úprava rozpisu pro školy </vt:lpstr>
      <vt:lpstr>informace o výsledcích rozpisu rozpočtu a způsobu využití rozepisovaných finančních prostředků</vt:lpstr>
      <vt:lpstr>Zapojení ukrajinských dětí do vzdělávání </vt:lpstr>
      <vt:lpstr>Adaptační KOORDINÁTOR – podpora Zapojení dětí z Ukrajiny do českého vzdělávacího systému  </vt:lpstr>
      <vt:lpstr>Adaptační KOORDINÁTOR  </vt:lpstr>
      <vt:lpstr>Adaptační KOORDINÁTOR  </vt:lpstr>
      <vt:lpstr>Přesuny mezi ukazateli</vt:lpstr>
      <vt:lpstr>Nový školní rok – výkaz P 1d-01 </vt:lpstr>
      <vt:lpstr>Vzdělávání Žáků-cizinců v základních školách </vt:lpstr>
      <vt:lpstr>Legislativní změny – zájmové vzdělávání </vt:lpstr>
      <vt:lpstr>Legislativní změny – zájmové vzdělávání – jednotky výkonu od 1.1.2023 </vt:lpstr>
      <vt:lpstr>Prezentace aplikace PowerPoint</vt:lpstr>
    </vt:vector>
  </TitlesOfParts>
  <Company>Ministerstvo školství, mládeže a tělovýchovy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Změny financování regionálního školství</dc:title>
  <dc:creator>Matušková Zuzana</dc:creator>
  <cp:lastModifiedBy>Cahová Lenka</cp:lastModifiedBy>
  <cp:revision>291</cp:revision>
  <cp:lastPrinted>2019-05-15T06:21:40Z</cp:lastPrinted>
  <dcterms:created xsi:type="dcterms:W3CDTF">2019-01-09T13:02:45Z</dcterms:created>
  <dcterms:modified xsi:type="dcterms:W3CDTF">2022-05-11T06:38:04Z</dcterms:modified>
</cp:coreProperties>
</file>