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530" r:id="rId2"/>
    <p:sldId id="671" r:id="rId3"/>
    <p:sldId id="682" r:id="rId4"/>
    <p:sldId id="702" r:id="rId5"/>
    <p:sldId id="716" r:id="rId6"/>
    <p:sldId id="721" r:id="rId7"/>
    <p:sldId id="535" r:id="rId8"/>
    <p:sldId id="708" r:id="rId9"/>
    <p:sldId id="710" r:id="rId10"/>
    <p:sldId id="521" r:id="rId11"/>
    <p:sldId id="722" r:id="rId12"/>
    <p:sldId id="718" r:id="rId13"/>
    <p:sldId id="697" r:id="rId14"/>
    <p:sldId id="674" r:id="rId15"/>
    <p:sldId id="683" r:id="rId16"/>
    <p:sldId id="714" r:id="rId17"/>
    <p:sldId id="705" r:id="rId18"/>
    <p:sldId id="706" r:id="rId19"/>
    <p:sldId id="720" r:id="rId20"/>
    <p:sldId id="715" r:id="rId21"/>
    <p:sldId id="684" r:id="rId22"/>
    <p:sldId id="719" r:id="rId23"/>
    <p:sldId id="557" r:id="rId2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řeček Pavel, Ing." initials="KPI" lastIdx="1" clrIdx="0">
    <p:extLst>
      <p:ext uri="{19B8F6BF-5375-455C-9EA6-DF929625EA0E}">
        <p15:presenceInfo xmlns:p15="http://schemas.microsoft.com/office/powerpoint/2012/main" userId="S-1-5-21-1024343765-948047755-1557874966-21026" providerId="AD"/>
      </p:ext>
    </p:extLst>
  </p:cmAuthor>
  <p:cmAuthor id="2" name="Cahová Lenka" initials="CL" lastIdx="1" clrIdx="1">
    <p:extLst>
      <p:ext uri="{19B8F6BF-5375-455C-9EA6-DF929625EA0E}">
        <p15:presenceInfo xmlns:p15="http://schemas.microsoft.com/office/powerpoint/2012/main" userId="S-1-5-21-1024343765-948047755-1557874966-19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FFE37-5B72-41CD-A3D0-D4A2922361B1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51891-3EBD-45A6-8A7F-A43C96ABE3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089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9A5B-1EE5-41B1-A14D-0086EB452C30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5547-E490-4E46-896A-3B9E014CC7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96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923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23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6192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7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8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tistko.uiv.cz/kestazeni/MV4422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kolstvi-v-cr/ekonomika-skolstvi/prezentace-k-reforme-financovani-regionalniho-skolstvi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vzdelavani/skolstvi-v-cr/ekonomika-skolstvi/financni-prostredky-stanovene-ministerstvem-pro-skoly-a-2" TargetMode="External"/><Relationship Id="rId2" Type="http://schemas.openxmlformats.org/officeDocument/2006/relationships/hyperlink" Target="https://www.msmt.cz/vzdelavani/skolstvi-v-cr/ekonomika-skolstvi/principy-rozpisu-rozpoctu-primych-vydaju-regionalniho-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berdat.uiv.cz/login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2467992"/>
          </a:xfrm>
        </p:spPr>
        <p:txBody>
          <a:bodyPr/>
          <a:lstStyle/>
          <a:p>
            <a:br>
              <a:rPr lang="cs-CZ" dirty="0"/>
            </a:br>
            <a:r>
              <a:rPr lang="cs-CZ" cap="all" dirty="0">
                <a:latin typeface="Calibri"/>
                <a:cs typeface="Calibri"/>
              </a:rPr>
              <a:t> </a:t>
            </a:r>
            <a:br>
              <a:rPr lang="cs-CZ" cap="all" dirty="0">
                <a:latin typeface="Calibri"/>
                <a:cs typeface="Calibri"/>
              </a:rPr>
            </a:br>
            <a:r>
              <a:rPr lang="cs-CZ" cap="all" dirty="0">
                <a:latin typeface="Calibri"/>
                <a:cs typeface="Calibri"/>
              </a:rPr>
              <a:t>seminář k problematice financování škol a školských zařízení zřizovaných obcemi a dobrovolnými svazky obcí  </a:t>
            </a:r>
          </a:p>
          <a:p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cs-CZ" dirty="0">
                <a:latin typeface="Calibri"/>
                <a:cs typeface="Calibri"/>
              </a:rPr>
              <a:t>11. KVĚTNA 2022</a:t>
            </a:r>
          </a:p>
          <a:p>
            <a:endParaRPr lang="cs-CZ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37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5370D3-F384-4B9A-BDB5-0F2357A79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Financování podpůrných opatření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91F076-7C45-4DC3-BE81-D1C8A345E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stanoví příplatky na jednotlivá podpůrná opatření podle vyhlášky č. 27/2016 Sb., o vzdělávání žáků se speciálními vzdělávacími potřebami a žáků nadaných, ve znění pozdějších předpisů</a:t>
            </a:r>
          </a:p>
          <a:p>
            <a:r>
              <a:rPr lang="cs-CZ" dirty="0"/>
              <a:t>MŠMT stanoví dle § 161 odst. 3 písm. i) pro jednotlivé právnické osoby roční objem prostředků na podpůrná opatření jako součin těchto příplatků a odpovídajícího počtu podpůrných opatření, které právnická osoba poskytuje</a:t>
            </a:r>
          </a:p>
          <a:p>
            <a:r>
              <a:rPr lang="cs-CZ" dirty="0"/>
              <a:t>MŠMT stanoví rozhodný počet podpůrných opatření k 1. lednu podle výkazu R 43-01 k 30. září (resp. 31. říjnu) a podle výkazu R 44-99 za měsíce září až prosinec aktuálního školního roku</a:t>
            </a:r>
          </a:p>
          <a:p>
            <a:endParaRPr lang="cs-CZ" dirty="0"/>
          </a:p>
          <a:p>
            <a:r>
              <a:rPr lang="cs-CZ" dirty="0"/>
              <a:t>Krajský úřad postupuje podle Čl. VII směrnice:</a:t>
            </a:r>
          </a:p>
          <a:p>
            <a:pPr lvl="2"/>
            <a:r>
              <a:rPr lang="cs-CZ" dirty="0"/>
              <a:t>pomůcky a kompenzační pomůcky – ve výši NFN dle přílohy č. 1 část B vyhlášky č. 27/2016 Sb.</a:t>
            </a:r>
          </a:p>
          <a:p>
            <a:pPr lvl="2"/>
            <a:r>
              <a:rPr lang="cs-CZ" dirty="0"/>
              <a:t>personální PO – ve výši odpovídající počtu dvanáctin NFN (tj. na kolik měsíců v roce je poskytováno) dle přílohy č. 1 část A vyhlášky č. 27/2016 Sb.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CF8A12-2316-4534-AD73-81AB3803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0890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9B4E0-6490-4325-A4A3-01FD6B57C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Podpůrných opatření ve výkazu R 44-99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E701A2-49EA-4706-A11B-8DA004728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Metodický návod pro vyplnění	 </a:t>
            </a:r>
            <a:r>
              <a:rPr lang="cs-CZ" dirty="0">
                <a:hlinkClick r:id="rId2"/>
              </a:rPr>
              <a:t>http://stistko.uiv.cz/kestazeni/MV4422.pdf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Každé podpůrné opatření s kódem NFN se vyplňuje jen 1x při zahájení jeho poskytování. </a:t>
            </a:r>
          </a:p>
          <a:p>
            <a:r>
              <a:rPr lang="cs-CZ" dirty="0"/>
              <a:t>Podpůrná opatření personálního charakteru se vykazují znovu tehdy, když je jejich poskytování skutečně ukončeno (toto nemusí odpovídat údaji na doporučení – např. odchod žáka ze školy, skončení pracovního poměru asistenta, apod.). V takovém případě se rovněž uvede, zda byly požadovány finanční prostředky nebo nikoli.</a:t>
            </a:r>
          </a:p>
          <a:p>
            <a:r>
              <a:rPr lang="cs-CZ" dirty="0"/>
              <a:t>Podpůrné opatření personálního charakteru, jehož poskytování bude zahájeno 1. den v měsíci, by mělo být vloženo do výkazu v měsíci předchozím, aby bylo zabezpečeno jeho financování již od prvního měsíce poskytování PO (např. PO poskytované od 1. 9. by mělo být vloženo již v měsíci srpnu, aby bylo zabezpečeno jeho financování v měsíci září).</a:t>
            </a:r>
          </a:p>
          <a:p>
            <a:r>
              <a:rPr lang="cs-CZ" b="1" dirty="0"/>
              <a:t>Důsledně kontrolujte Aktuální bilanci personálních PO k financování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C9653B-2780-4FC0-AB43-9525442CD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053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Úprava rozpisu pro školy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584700"/>
          </a:xfrm>
        </p:spPr>
        <p:txBody>
          <a:bodyPr/>
          <a:lstStyle/>
          <a:p>
            <a:pPr algn="just"/>
            <a:r>
              <a:rPr lang="cs-CZ" dirty="0"/>
              <a:t>MŠMT doporučilo krajským úřadům při naplnění ustanovení čl. III odst. 2 směrnice  zjednodušený postup</a:t>
            </a:r>
          </a:p>
          <a:p>
            <a:r>
              <a:rPr lang="cs-CZ" dirty="0"/>
              <a:t>Při rozpisu v roce 2022 (po rozpočtovém provizoriu) lze postupovat obdobně jako v na začátku školního roku (tj. podle nastavených postupů od školního roku 2021/2022, resp. 2020/2021)</a:t>
            </a:r>
          </a:p>
          <a:p>
            <a:r>
              <a:rPr lang="cs-CZ" dirty="0"/>
              <a:t>Při rozpisu je možno zohlednit i přijetí ukrajinských dětí – významné rozdíly v organizaci školy</a:t>
            </a:r>
          </a:p>
          <a:p>
            <a:r>
              <a:rPr lang="cs-CZ" dirty="0"/>
              <a:t>Úpravu lze provést pouze na období do 31. srpna 2022 (tj. do konce tohoto školního roku)</a:t>
            </a:r>
          </a:p>
          <a:p>
            <a:r>
              <a:rPr lang="cs-CZ" dirty="0"/>
              <a:t>Pokud bude stejná organizace školy i v následujícím školním roce, lze úpravu provést na zbytek roku. </a:t>
            </a:r>
            <a:br>
              <a:rPr lang="cs-CZ" dirty="0"/>
            </a:br>
            <a:r>
              <a:rPr lang="cs-CZ" dirty="0"/>
              <a:t>(škola pak tuto organizaci vykáže ve výkazech a v roce 2023 již bude zahrnuto v rozpisu stanoveného MŠMT) </a:t>
            </a:r>
          </a:p>
          <a:p>
            <a:endParaRPr lang="cs-CZ" dirty="0"/>
          </a:p>
          <a:p>
            <a:r>
              <a:rPr lang="cs-CZ" dirty="0"/>
              <a:t>U MŠ a ŠD má na zvýšení </a:t>
            </a:r>
            <a:r>
              <a:rPr lang="cs-CZ" dirty="0" err="1"/>
              <a:t>PHmax</a:t>
            </a:r>
            <a:r>
              <a:rPr lang="cs-CZ" dirty="0"/>
              <a:t> vliv pouze nová třída/oddělení.</a:t>
            </a:r>
          </a:p>
          <a:p>
            <a:r>
              <a:rPr lang="cs-CZ" dirty="0"/>
              <a:t>U ZŠ a SŠ by si primárně měla určit „nové </a:t>
            </a:r>
            <a:r>
              <a:rPr lang="cs-CZ" dirty="0" err="1"/>
              <a:t>PHmax</a:t>
            </a:r>
            <a:r>
              <a:rPr lang="cs-CZ" dirty="0"/>
              <a:t>“ škola a podle něj pak nastavit rozsah výuky vč. dělení hodin.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0818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C177E1-3B6D-4411-A3B6-71C1A3F3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informace o výsledcích rozpisu rozpočtu a způsobu využití rozepisovaných finančních prostředků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87579F-52AD-4840-8912-2285A78B9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4"/>
            <a:ext cx="10515600" cy="4575175"/>
          </a:xfrm>
        </p:spPr>
        <p:txBody>
          <a:bodyPr/>
          <a:lstStyle/>
          <a:p>
            <a:r>
              <a:rPr lang="cs-CZ" dirty="0"/>
              <a:t>Krajské úřady a Magistrát hl. m. Prahy předají tyto informace MŠMT do 30. června 2022</a:t>
            </a:r>
          </a:p>
          <a:p>
            <a:endParaRPr lang="cs-CZ" b="1" dirty="0"/>
          </a:p>
          <a:p>
            <a:r>
              <a:rPr lang="cs-CZ" b="1" dirty="0"/>
              <a:t>Vyčíslení provedených změn vč. důvodu změny podle čl. III odst. 2 směrnice</a:t>
            </a:r>
            <a:r>
              <a:rPr lang="cs-CZ" dirty="0"/>
              <a:t>, tj. v případech, kdy došlo </a:t>
            </a:r>
            <a:br>
              <a:rPr lang="cs-CZ" dirty="0"/>
            </a:br>
            <a:r>
              <a:rPr lang="cs-CZ" dirty="0"/>
              <a:t>k úpravě rozpisu finančních prostředků jednotlivým právnickým osobám na základě zjištění rozdílů oproti jednotkám výkonu použitým ministerstvem pro stanovení finančních prostředků pro školy a školní družinu podle § 161 odst. 3 školského zákona </a:t>
            </a:r>
            <a:br>
              <a:rPr lang="cs-CZ" dirty="0"/>
            </a:br>
            <a:r>
              <a:rPr lang="cs-CZ" dirty="0"/>
              <a:t>(vč. zjištěných rozdílů souvisejících s uplatněním ustanovení zákona č. 67/2022 Sb.)</a:t>
            </a:r>
          </a:p>
          <a:p>
            <a:r>
              <a:rPr lang="cs-CZ" b="1" dirty="0"/>
              <a:t>Vyčíslení normativního rozpisu pro školská zařízení</a:t>
            </a:r>
          </a:p>
          <a:p>
            <a:r>
              <a:rPr lang="cs-CZ" b="1" dirty="0"/>
              <a:t>Úpravy normativního rozpisu podle čl. VI směrnice vč. podpůrných opatření</a:t>
            </a:r>
          </a:p>
          <a:p>
            <a:r>
              <a:rPr lang="cs-CZ" dirty="0"/>
              <a:t>Vyčíslení prostředků vynaložených v souvislosti s válečným konfliktem na Ukrajině </a:t>
            </a:r>
            <a:br>
              <a:rPr lang="cs-CZ" dirty="0"/>
            </a:br>
            <a:r>
              <a:rPr lang="cs-CZ" dirty="0"/>
              <a:t>(kritérium pro změnu rezervy II.3))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3AE0C4-772A-41E5-B4C0-5FA17C44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898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029D72-1640-4E99-8E4B-25AB8EBC0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Zapojení ukrajinských dětí do vzdělávání</a:t>
            </a:r>
            <a:br>
              <a:rPr lang="cs-CZ" dirty="0">
                <a:cs typeface="Calibri"/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311FD7-1611-4ECD-9265-890D21F2D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r>
              <a:rPr lang="cs-CZ" dirty="0"/>
              <a:t>z rezervy lze řešit pouze výdaje vyplývající z činnosti škol a školských zařízení podle školských právních předpisů</a:t>
            </a:r>
          </a:p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r>
              <a:rPr lang="cs-CZ" dirty="0"/>
              <a:t>vyhláška č. 310/2018 Sb. za jednotky výkonu považuje tzv. školsky zařazené – podstatné pro stanovení krajských normativů a výpočet dotace pro konkrétní školské zařízení</a:t>
            </a:r>
          </a:p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endParaRPr lang="cs-CZ" dirty="0">
              <a:latin typeface="Calibri Light" panose="020F0302020204030204" pitchFamily="34" charset="0"/>
            </a:endParaRPr>
          </a:p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r>
              <a:rPr lang="cs-CZ" dirty="0"/>
              <a:t>nad rámec nepedagogický zaměstnanec – adaptační koordinátor</a:t>
            </a:r>
          </a:p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endParaRPr lang="cs-CZ" dirty="0">
              <a:latin typeface="Calibri Light" panose="020F0302020204030204" pitchFamily="34" charset="0"/>
            </a:endParaRPr>
          </a:p>
          <a:p>
            <a:pPr marL="324000" lvl="1" indent="-216000">
              <a:spcAft>
                <a:spcPts val="800"/>
              </a:spcAft>
              <a:buFont typeface="Calibri Light" panose="020F0302020204030204" pitchFamily="34" charset="0"/>
              <a:buChar char="●"/>
            </a:pPr>
            <a:r>
              <a:rPr lang="cs-CZ" dirty="0"/>
              <a:t>adaptační skupina není činností školy ani školského zařízení</a:t>
            </a:r>
            <a:endParaRPr lang="cs-CZ" dirty="0">
              <a:latin typeface="Calibri Light" panose="020F0302020204030204" pitchFamily="34" charset="0"/>
            </a:endParaRPr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  <a:p>
            <a:pPr marL="10800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63ACBC-6FB5-45C9-8ECE-B180CFF35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27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Adaptační KOORDINÁTOR – podpora Zapojení dětí z Ukrajiny do českého vzdělávacího systému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Každá spádová škola, která bude vzdělávat v souhrnu alespoň 10 žáků přijatých v souvislosti s uplatněním ustanovení zákona č. 67/2022 Sb., bude mít možnost získat finanční prostředky na období do 31. srpna 2022 až na </a:t>
            </a:r>
            <a:r>
              <a:rPr lang="cs-CZ" b="1" dirty="0"/>
              <a:t>0,25 úvazku </a:t>
            </a:r>
            <a:r>
              <a:rPr lang="cs-CZ" dirty="0"/>
              <a:t>nepedagogického zaměstnance (tzv. adaptačního koordinátora nad rámec nepedagogického modelu ředitelství, další pracoviště a třídy) na každých </a:t>
            </a:r>
            <a:r>
              <a:rPr lang="cs-CZ" b="1" dirty="0"/>
              <a:t>25 žáků </a:t>
            </a:r>
            <a:r>
              <a:rPr lang="cs-CZ" dirty="0"/>
              <a:t>přijatých v souvislosti s uplatněním tohoto zákona </a:t>
            </a:r>
          </a:p>
          <a:p>
            <a:pPr algn="just"/>
            <a:r>
              <a:rPr lang="cs-CZ" dirty="0"/>
              <a:t>Ve výjimečných a odůvodněných případech je možné zohlednit adaptačního koordinátora i v mateřských školách</a:t>
            </a:r>
          </a:p>
          <a:p>
            <a:pPr algn="just">
              <a:spcAft>
                <a:spcPts val="0"/>
              </a:spcAft>
            </a:pPr>
            <a:r>
              <a:rPr lang="cs-CZ" dirty="0"/>
              <a:t>Krajský úřad může vyhovět požadavku na úvazek adaptačního koordinátora pouze za předpokladu, že daná právnická osoba:</a:t>
            </a:r>
          </a:p>
          <a:p>
            <a:pPr marL="1501200" lvl="5" indent="-457200" algn="just">
              <a:spcBef>
                <a:spcPts val="0"/>
              </a:spcBef>
              <a:buFont typeface="+mj-lt"/>
              <a:buAutoNum type="arabicParenR"/>
            </a:pPr>
            <a:r>
              <a:rPr lang="cs-CZ" dirty="0"/>
              <a:t>využívá všechny normativně stanovené úvazky (kromě pedagogické práce ve škole a školní družině) </a:t>
            </a:r>
          </a:p>
          <a:p>
            <a:pPr marL="1501200" lvl="5" indent="-457200" algn="just"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</a:pPr>
            <a:r>
              <a:rPr lang="cs-CZ" dirty="0"/>
              <a:t>a zároveň nevyužívá část normativně stanovených úvazků na nepedagogickou práci ve škole na podpůrnou pedagogickou práci či pedagogickou práci nad rámec </a:t>
            </a:r>
            <a:r>
              <a:rPr lang="cs-CZ" dirty="0" err="1"/>
              <a:t>PHmax</a:t>
            </a:r>
            <a:r>
              <a:rPr lang="cs-CZ" dirty="0"/>
              <a:t> nebo </a:t>
            </a:r>
            <a:r>
              <a:rPr lang="cs-CZ" dirty="0" err="1"/>
              <a:t>PHAmax</a:t>
            </a:r>
            <a:r>
              <a:rPr lang="cs-CZ" dirty="0"/>
              <a:t>. </a:t>
            </a:r>
          </a:p>
          <a:p>
            <a:pPr marL="324000" lvl="5" indent="-21600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</a:pPr>
            <a:r>
              <a:rPr lang="cs-CZ" dirty="0">
                <a:latin typeface="Calibri Light" panose="020F0302020204030204" pitchFamily="34" charset="0"/>
              </a:rPr>
              <a:t>Škola podává žádost prostřednictvím obecního úřadu obce s rozšířenou působností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840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Adaptační KOORDINÁTOR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Rozhodné datum pro uznání:</a:t>
            </a:r>
          </a:p>
          <a:p>
            <a:pPr lvl="2" algn="just"/>
            <a:r>
              <a:rPr lang="cs-CZ" dirty="0"/>
              <a:t>škola přijala ke vzdělávání alespoň 10 žáků z Ukrajiny</a:t>
            </a:r>
          </a:p>
          <a:p>
            <a:pPr lvl="2" algn="just">
              <a:spcAft>
                <a:spcPts val="800"/>
              </a:spcAft>
            </a:pPr>
            <a:r>
              <a:rPr lang="cs-CZ" dirty="0"/>
              <a:t>škola má s adaptačním koordinátorem uzavřenu pracovní smlouvu nebo dohodu</a:t>
            </a:r>
          </a:p>
          <a:p>
            <a:pPr algn="just"/>
            <a:r>
              <a:rPr lang="cs-CZ" dirty="0"/>
              <a:t>Pouze na období do 31. srpna 2022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Při posuzování žádostí školy doporučujeme vycházet např. z následujících údajů:</a:t>
            </a:r>
          </a:p>
          <a:p>
            <a:pPr lvl="2" algn="just"/>
            <a:r>
              <a:rPr lang="cs-CZ" dirty="0" err="1"/>
              <a:t>PHmax</a:t>
            </a:r>
            <a:r>
              <a:rPr lang="cs-CZ" dirty="0"/>
              <a:t> a </a:t>
            </a:r>
            <a:r>
              <a:rPr lang="cs-CZ" dirty="0" err="1"/>
              <a:t>PHškoly</a:t>
            </a:r>
            <a:r>
              <a:rPr lang="cs-CZ" dirty="0"/>
              <a:t> stanovené MŠMT</a:t>
            </a:r>
          </a:p>
          <a:p>
            <a:pPr lvl="2" algn="just"/>
            <a:r>
              <a:rPr lang="cs-CZ" dirty="0"/>
              <a:t>Úvazky stanovené MŠMT pro pedagogy ve škole</a:t>
            </a:r>
          </a:p>
          <a:p>
            <a:pPr lvl="2" algn="just"/>
            <a:r>
              <a:rPr lang="cs-CZ" dirty="0"/>
              <a:t>Skutečné úvazky pedagogů financované ze zdroje 11 (např. uvedené ve výkazu P1c-01 se zdrojem 11)</a:t>
            </a:r>
          </a:p>
          <a:p>
            <a:pPr lvl="2" algn="just"/>
            <a:r>
              <a:rPr lang="cs-CZ" dirty="0"/>
              <a:t>Normativní úvazky </a:t>
            </a:r>
            <a:r>
              <a:rPr lang="cs-CZ" dirty="0" err="1"/>
              <a:t>nepedagogů</a:t>
            </a:r>
            <a:r>
              <a:rPr lang="cs-CZ" dirty="0"/>
              <a:t> pro školu stanovené MŠMT</a:t>
            </a:r>
          </a:p>
          <a:p>
            <a:pPr lvl="2" algn="just"/>
            <a:r>
              <a:rPr lang="cs-CZ" dirty="0"/>
              <a:t>Skutečné počty úvazků </a:t>
            </a:r>
            <a:r>
              <a:rPr lang="cs-CZ" dirty="0" err="1"/>
              <a:t>nepedagogů</a:t>
            </a:r>
            <a:r>
              <a:rPr lang="cs-CZ" dirty="0"/>
              <a:t> (např. uvedené ve výkazu P1-04 za rok 2021)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182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Adaptační KOORDINÁTOR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Doporučený plat na </a:t>
            </a:r>
            <a:r>
              <a:rPr lang="cs-CZ"/>
              <a:t>1 úvazek: </a:t>
            </a:r>
            <a:r>
              <a:rPr lang="cs-CZ" b="1" dirty="0"/>
              <a:t>19 770 Kč/měsíc</a:t>
            </a:r>
          </a:p>
          <a:p>
            <a:pPr algn="just"/>
            <a:r>
              <a:rPr lang="cs-CZ" dirty="0"/>
              <a:t>Příklady počtu žáků a úvazků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17</a:t>
            </a:fld>
            <a:endParaRPr lang="cs-CZ"/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E0D8AF17-F84A-455E-9396-CC978FC178F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258645" y="2890020"/>
          <a:ext cx="6205415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708">
                  <a:extLst>
                    <a:ext uri="{9D8B030D-6E8A-4147-A177-3AD203B41FA5}">
                      <a16:colId xmlns:a16="http://schemas.microsoft.com/office/drawing/2014/main" val="1692487029"/>
                    </a:ext>
                  </a:extLst>
                </a:gridCol>
                <a:gridCol w="3610707">
                  <a:extLst>
                    <a:ext uri="{9D8B030D-6E8A-4147-A177-3AD203B41FA5}">
                      <a16:colId xmlns:a16="http://schemas.microsoft.com/office/drawing/2014/main" val="1680919728"/>
                    </a:ext>
                  </a:extLst>
                </a:gridCol>
              </a:tblGrid>
              <a:tr h="33282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žáků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Úvazek adaptačního koordinátora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164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 až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méně než 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535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653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26 až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248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51 až 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0,75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642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76 až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42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101 až 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759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126 až 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 až 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922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305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7181AE-98A4-403F-B817-7443DF52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Přesuny mezi ukazateli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EEBF3B-7F00-4A0D-967A-033E717ED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612882"/>
          </a:xfrm>
        </p:spPr>
        <p:txBody>
          <a:bodyPr/>
          <a:lstStyle/>
          <a:p>
            <a:pPr algn="just"/>
            <a:r>
              <a:rPr lang="cs-CZ" dirty="0"/>
              <a:t>Avizované termíny pro krajské úřady a Magistrát hl. m. Prahy</a:t>
            </a:r>
          </a:p>
          <a:p>
            <a:pPr lvl="2" algn="just"/>
            <a:r>
              <a:rPr lang="cs-CZ" dirty="0"/>
              <a:t>30. června 2022 </a:t>
            </a:r>
          </a:p>
          <a:p>
            <a:pPr lvl="2" algn="just"/>
            <a:r>
              <a:rPr lang="cs-CZ" dirty="0"/>
              <a:t>7. října 2022</a:t>
            </a:r>
          </a:p>
          <a:p>
            <a:pPr lvl="2" algn="just"/>
            <a:r>
              <a:rPr lang="cs-CZ" dirty="0"/>
              <a:t>25. listopadu 2022</a:t>
            </a:r>
          </a:p>
          <a:p>
            <a:pPr lvl="2">
              <a:spcAft>
                <a:spcPts val="800"/>
              </a:spcAft>
            </a:pPr>
            <a:r>
              <a:rPr lang="cs-CZ" dirty="0"/>
              <a:t>v mimořádných případech lze požádat i dříve než 30. června 2022 </a:t>
            </a:r>
            <a:br>
              <a:rPr lang="cs-CZ" dirty="0"/>
            </a:br>
            <a:r>
              <a:rPr lang="cs-CZ" dirty="0"/>
              <a:t>(např. z důvodu nemoci a karantény)</a:t>
            </a:r>
          </a:p>
          <a:p>
            <a:pPr marL="324000" lvl="2" indent="-216000"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</a:pPr>
            <a:endParaRPr lang="cs-CZ" dirty="0"/>
          </a:p>
          <a:p>
            <a:pPr marL="324000" lvl="2" indent="-216000"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</a:pPr>
            <a:r>
              <a:rPr lang="cs-CZ" dirty="0"/>
              <a:t>Důvody pro přesuny</a:t>
            </a:r>
          </a:p>
          <a:p>
            <a:pPr lvl="2" algn="just"/>
            <a:r>
              <a:rPr lang="cs-CZ" dirty="0"/>
              <a:t>dočasná pracovní neschopnost, karanténa</a:t>
            </a:r>
          </a:p>
          <a:p>
            <a:pPr lvl="2" algn="just"/>
            <a:r>
              <a:rPr lang="cs-CZ" dirty="0"/>
              <a:t>nepedagogičtí zaměstnanci ve škole nebo zaměstnanci ve školských zařízeních (kromě pedagogické práce ve škole) – dohoda mimo pracovní poměr</a:t>
            </a:r>
          </a:p>
          <a:p>
            <a:pPr lvl="2" algn="just"/>
            <a:r>
              <a:rPr lang="cs-CZ" dirty="0"/>
              <a:t>v průběhu roku dojde ke změně pracovně právního vztahu se zaměstnanci</a:t>
            </a:r>
          </a:p>
          <a:p>
            <a:pPr lvl="2" algn="just">
              <a:spcAft>
                <a:spcPts val="800"/>
              </a:spcAft>
            </a:pPr>
            <a:r>
              <a:rPr lang="cs-CZ" dirty="0"/>
              <a:t>izolačka – primárně z ukazatele pojistné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82C970-E244-40FD-B5CD-6F870444F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397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A0D03-DD0E-48C2-92AE-46DC0F53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Nový školní rok – výkaz P 1d-01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5EC2CD-5CC5-4635-87CB-9B3DF801A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8" y="1825625"/>
            <a:ext cx="10964968" cy="4351338"/>
          </a:xfrm>
        </p:spPr>
        <p:txBody>
          <a:bodyPr/>
          <a:lstStyle/>
          <a:p>
            <a:r>
              <a:rPr lang="cs-CZ" dirty="0"/>
              <a:t>Výkaz P 1d-01 slouží jako podklad pro:</a:t>
            </a:r>
          </a:p>
          <a:p>
            <a:pPr lvl="2"/>
            <a:r>
              <a:rPr lang="cs-CZ" dirty="0"/>
              <a:t>nový školní rok</a:t>
            </a:r>
          </a:p>
          <a:p>
            <a:pPr lvl="2">
              <a:spcAft>
                <a:spcPts val="800"/>
              </a:spcAft>
            </a:pPr>
            <a:r>
              <a:rPr lang="cs-CZ" dirty="0"/>
              <a:t>vyjednávání rozpočtu pro </a:t>
            </a:r>
            <a:r>
              <a:rPr lang="cs-CZ" dirty="0" err="1"/>
              <a:t>RgŠ</a:t>
            </a:r>
            <a:r>
              <a:rPr lang="cs-CZ" dirty="0"/>
              <a:t> ÚSC na následující kalendářní rok</a:t>
            </a:r>
          </a:p>
          <a:p>
            <a:r>
              <a:rPr lang="cs-CZ" dirty="0"/>
              <a:t>Školy a školní družiny vykazují předpokládané změny v rozsahu vzdělávání oproti stavu k 30.9. předchozího roku – počty hodin</a:t>
            </a:r>
          </a:p>
          <a:p>
            <a:r>
              <a:rPr lang="cs-CZ" dirty="0"/>
              <a:t>V letošním roce se ve výkazu budou vykazovat i změny související s přijetím ukrajinských dětí ke vzdělávání </a:t>
            </a:r>
          </a:p>
          <a:p>
            <a:endParaRPr lang="cs-CZ" dirty="0"/>
          </a:p>
          <a:p>
            <a:r>
              <a:rPr lang="cs-CZ" dirty="0"/>
              <a:t>Požadavky škol a školních družin na úpravy související s novým školním rokem (kritérium II.5))</a:t>
            </a:r>
          </a:p>
          <a:p>
            <a:pPr lvl="2"/>
            <a:r>
              <a:rPr lang="cs-CZ" dirty="0"/>
              <a:t>nejvýše ve výši vyplývající z výkazu P 1d-01 </a:t>
            </a:r>
          </a:p>
          <a:p>
            <a:pPr lvl="2"/>
            <a:r>
              <a:rPr lang="cs-CZ" dirty="0"/>
              <a:t>vyčíslení požadavku celkem, </a:t>
            </a:r>
          </a:p>
          <a:p>
            <a:pPr marL="432000" lvl="2" indent="0">
              <a:buNone/>
            </a:pPr>
            <a:r>
              <a:rPr lang="cs-CZ" i="1" dirty="0"/>
              <a:t>	</a:t>
            </a:r>
            <a:r>
              <a:rPr lang="cs-CZ" dirty="0"/>
              <a:t>z toho v souvislosti s uplatněním ustanovení zákona č. 67/2022 Sb. </a:t>
            </a:r>
            <a:r>
              <a:rPr lang="cs-CZ" i="1" dirty="0"/>
              <a:t>(kritérium II.3))</a:t>
            </a:r>
          </a:p>
          <a:p>
            <a:pPr lvl="2"/>
            <a:r>
              <a:rPr lang="cs-CZ" dirty="0"/>
              <a:t>podklady krajské úřady a Magistrát hl. m. Prahy předají na MŠMT do 7. října 2022</a:t>
            </a:r>
          </a:p>
          <a:p>
            <a:pPr lvl="2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82D342-B4C2-44DF-AD11-EEAFB786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80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Rozpočet 2022 – stručná informace, úpravy rozpočtu v průběhu roku</a:t>
            </a:r>
          </a:p>
          <a:p>
            <a:pPr lvl="0"/>
            <a:r>
              <a:rPr lang="cs-CZ" dirty="0"/>
              <a:t>Zapojení ukrajinských dětí do vzdělávání</a:t>
            </a:r>
          </a:p>
          <a:p>
            <a:pPr lvl="0"/>
            <a:r>
              <a:rPr lang="cs-CZ" dirty="0"/>
              <a:t>Přesuny mezi závaznými ukazateli</a:t>
            </a:r>
          </a:p>
          <a:p>
            <a:pPr lvl="0"/>
            <a:r>
              <a:rPr lang="cs-CZ" dirty="0"/>
              <a:t>Nový školní rok – výkaz P1d</a:t>
            </a:r>
          </a:p>
          <a:p>
            <a:pPr lvl="0"/>
            <a:r>
              <a:rPr lang="cs-CZ" dirty="0"/>
              <a:t>Legislativní změny – zájmové vzdělávání</a:t>
            </a:r>
          </a:p>
          <a:p>
            <a:r>
              <a:rPr lang="cs-CZ" dirty="0"/>
              <a:t>Diskuze</a:t>
            </a:r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  <a:p>
            <a:pPr marL="108000" indent="0">
              <a:buNone/>
            </a:pPr>
            <a:r>
              <a:rPr lang="cs-CZ" i="1" dirty="0"/>
              <a:t>Prezentace je ke stažení zde </a:t>
            </a:r>
          </a:p>
          <a:p>
            <a:pPr marL="108000" indent="0">
              <a:buNone/>
            </a:pPr>
            <a:r>
              <a:rPr lang="cs-CZ" sz="1600" i="1" dirty="0">
                <a:hlinkClick r:id="rId2"/>
              </a:rPr>
              <a:t>https://www.msmt.cz/vzdelavani/skolstvi-v-cr/ekonomika-skolstvi/prezentace-k-reforme-financovani-regionalniho-skolstvi</a:t>
            </a:r>
            <a:endParaRPr lang="cs-CZ" sz="1600" i="1" dirty="0"/>
          </a:p>
          <a:p>
            <a:endParaRPr lang="cs-CZ" dirty="0"/>
          </a:p>
          <a:p>
            <a:endParaRPr lang="cs-CZ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27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A0D03-DD0E-48C2-92AE-46DC0F53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Žáků-cizinců v základních školách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5EC2CD-5CC5-4635-87CB-9B3DF801A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8" y="1825625"/>
            <a:ext cx="10964967" cy="4351338"/>
          </a:xfrm>
        </p:spPr>
        <p:txBody>
          <a:bodyPr/>
          <a:lstStyle/>
          <a:p>
            <a:r>
              <a:rPr lang="cs-CZ" dirty="0"/>
              <a:t>Realizuje se v určených základních školách</a:t>
            </a:r>
          </a:p>
          <a:p>
            <a:r>
              <a:rPr lang="cs-CZ" dirty="0"/>
              <a:t>Finanční prostředky jsou určeným základním školám poskytovány na základě Čl. XIV Směrnice MŠMT</a:t>
            </a:r>
          </a:p>
          <a:p>
            <a:r>
              <a:rPr lang="cs-CZ" dirty="0"/>
              <a:t>V letošním roce se nad rámec poskytují i na žáky z Ukrajiny</a:t>
            </a:r>
          </a:p>
          <a:p>
            <a:endParaRPr lang="cs-CZ" b="1" dirty="0"/>
          </a:p>
          <a:p>
            <a:r>
              <a:rPr lang="cs-CZ" dirty="0"/>
              <a:t>Požadavky škol na úpravy související se vzděláváním žáků - cizinců na období školního roku 2021/2022</a:t>
            </a:r>
          </a:p>
          <a:p>
            <a:pPr lvl="2"/>
            <a:r>
              <a:rPr lang="cs-CZ" dirty="0"/>
              <a:t>vyčíslení požadavku celkem, </a:t>
            </a:r>
          </a:p>
          <a:p>
            <a:pPr marL="432000" lvl="2" indent="0">
              <a:buNone/>
            </a:pPr>
            <a:r>
              <a:rPr lang="cs-CZ" dirty="0"/>
              <a:t>	</a:t>
            </a:r>
            <a:r>
              <a:rPr lang="cs-CZ" i="1" dirty="0"/>
              <a:t>z toho v souvislosti s uplatněním ustanovení zákona č. 67/2022 Sb. </a:t>
            </a:r>
          </a:p>
          <a:p>
            <a:pPr marL="432000" lvl="2" indent="0">
              <a:buNone/>
            </a:pPr>
            <a:r>
              <a:rPr lang="cs-CZ" i="1" dirty="0"/>
              <a:t>	kritérium II.3) - podklady krajské úřady a Magistrát hl. m. Prahy předají na MŠMT do 30. června 2022</a:t>
            </a:r>
          </a:p>
          <a:p>
            <a:endParaRPr lang="cs-CZ" dirty="0"/>
          </a:p>
          <a:p>
            <a:r>
              <a:rPr lang="cs-CZ" dirty="0"/>
              <a:t>Požadavky škol na úpravy související se vzděláváním žáků - cizinců na období září až prosinec (kritérium II.6))</a:t>
            </a:r>
          </a:p>
          <a:p>
            <a:pPr lvl="2"/>
            <a:r>
              <a:rPr lang="cs-CZ" dirty="0"/>
              <a:t>vyčíslení požadavku celkem, </a:t>
            </a:r>
          </a:p>
          <a:p>
            <a:pPr marL="432000" lvl="2" indent="0">
              <a:buNone/>
            </a:pPr>
            <a:r>
              <a:rPr lang="cs-CZ" dirty="0"/>
              <a:t>	</a:t>
            </a:r>
            <a:r>
              <a:rPr lang="cs-CZ" i="1" dirty="0"/>
              <a:t>z toho v souvislosti s uplatněním ustanovení zákona č. 67/2022 Sb. (kritérium II.3))</a:t>
            </a:r>
          </a:p>
          <a:p>
            <a:pPr lvl="2"/>
            <a:r>
              <a:rPr lang="cs-CZ" dirty="0"/>
              <a:t>podklady krajské úřady a Magistrát hl. m. Prahy předají na MŠMT do 7. října 2022</a:t>
            </a:r>
          </a:p>
          <a:p>
            <a:endParaRPr lang="cs-CZ" dirty="0"/>
          </a:p>
          <a:p>
            <a:pPr lvl="2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82D342-B4C2-44DF-AD11-EEAFB786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06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21DD6A-AB11-4EDB-BA6A-22F4187C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Legislativní změny – zájmové vzdělávání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ABAF51-CF69-41D6-ACC8-8E9FD6713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8" y="1825625"/>
            <a:ext cx="10838169" cy="4351338"/>
          </a:xfrm>
        </p:spPr>
        <p:txBody>
          <a:bodyPr/>
          <a:lstStyle/>
          <a:p>
            <a:r>
              <a:rPr lang="cs-CZ" dirty="0"/>
              <a:t>Vyhláška č. 111/2022 Sb. byla dne 5. 5. 2022 publikována ve Sbírce zákonů v částce 55. </a:t>
            </a:r>
          </a:p>
          <a:p>
            <a:endParaRPr lang="cs-CZ" dirty="0"/>
          </a:p>
          <a:p>
            <a:r>
              <a:rPr lang="cs-CZ" dirty="0"/>
              <a:t>Novela vyhlášky č. 74/2005 Sb., o zájmovém vzdělávání – účinnost od 1. 9. 2022</a:t>
            </a:r>
          </a:p>
          <a:p>
            <a:pPr lvl="2"/>
            <a:r>
              <a:rPr lang="cs-CZ" dirty="0"/>
              <a:t>Zpřesňuje se definice pravidelné docházky v oblasti zájmového vzdělávání.</a:t>
            </a:r>
          </a:p>
          <a:p>
            <a:endParaRPr lang="cs-CZ" dirty="0"/>
          </a:p>
          <a:p>
            <a:r>
              <a:rPr lang="cs-CZ" dirty="0"/>
              <a:t>Novela vyhlášky č. 310/2018 Sb., o krajských normativech – účinnost od 1. 1. 2023</a:t>
            </a:r>
          </a:p>
          <a:p>
            <a:pPr lvl="2"/>
            <a:r>
              <a:rPr lang="cs-CZ" dirty="0"/>
              <a:t>Nově se definují jednotky výkonu pro střediska volného času a školní kluby.</a:t>
            </a:r>
          </a:p>
          <a:p>
            <a:pPr lvl="2"/>
            <a:r>
              <a:rPr lang="cs-CZ" dirty="0"/>
              <a:t>Ruší se minimální personální zabezpečení pro zařízení školního stravování, střediska volného času a školní kluby.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8E464E-BD1B-4721-A50B-97D1AE92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63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21DD6A-AB11-4EDB-BA6A-22F4187C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Legislativní změny – zájmové vzdělávání – jednotky výkonu od 1.1.2023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ABAF51-CF69-41D6-ACC8-8E9FD6713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8" y="1825625"/>
            <a:ext cx="10838169" cy="4351338"/>
          </a:xfrm>
        </p:spPr>
        <p:txBody>
          <a:bodyPr/>
          <a:lstStyle/>
          <a:p>
            <a:r>
              <a:rPr lang="cs-CZ" b="1" dirty="0"/>
              <a:t>Střediska volného času </a:t>
            </a:r>
            <a:r>
              <a:rPr lang="cs-CZ" dirty="0"/>
              <a:t>jednotky výkonu na:</a:t>
            </a:r>
          </a:p>
          <a:p>
            <a:pPr lvl="2"/>
            <a:r>
              <a:rPr lang="cs-CZ" dirty="0"/>
              <a:t>pravidelnou docházku v rozsahu nejvýše 3h týdně</a:t>
            </a:r>
          </a:p>
          <a:p>
            <a:pPr lvl="2"/>
            <a:r>
              <a:rPr lang="cs-CZ" dirty="0"/>
              <a:t>pravidelnou docházku v rozsahu více než 3h týdně</a:t>
            </a:r>
          </a:p>
          <a:p>
            <a:pPr lvl="2"/>
            <a:r>
              <a:rPr lang="cs-CZ" dirty="0"/>
              <a:t>táborovou činnost v délce nejméně 5 po sobě jdoucích dnů</a:t>
            </a:r>
            <a:br>
              <a:rPr lang="cs-CZ" dirty="0"/>
            </a:br>
            <a:r>
              <a:rPr lang="cs-CZ" dirty="0"/>
              <a:t>normativ na táborovou činnost nejvýše ve výši 0,25 násobku normativu na pravidelnou docházku </a:t>
            </a:r>
            <a:br>
              <a:rPr lang="cs-CZ" dirty="0"/>
            </a:br>
            <a:r>
              <a:rPr lang="cs-CZ" dirty="0"/>
              <a:t>v rozsahu více než 3h týdně</a:t>
            </a:r>
          </a:p>
          <a:p>
            <a:endParaRPr lang="cs-CZ" dirty="0"/>
          </a:p>
          <a:p>
            <a:r>
              <a:rPr lang="cs-CZ" b="1" dirty="0"/>
              <a:t>Školní kluby</a:t>
            </a:r>
            <a:r>
              <a:rPr lang="cs-CZ" dirty="0"/>
              <a:t> jednotky výkonu na:</a:t>
            </a:r>
          </a:p>
          <a:p>
            <a:pPr lvl="2"/>
            <a:r>
              <a:rPr lang="cs-CZ" dirty="0"/>
              <a:t>pravidelnou denní docházku</a:t>
            </a:r>
          </a:p>
          <a:p>
            <a:pPr lvl="2"/>
            <a:r>
              <a:rPr lang="cs-CZ" dirty="0"/>
              <a:t>pravidelnou docházku.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8E464E-BD1B-4721-A50B-97D1AE92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2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32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k rozpočtu </a:t>
            </a:r>
            <a:r>
              <a:rPr lang="cs-CZ" dirty="0" err="1"/>
              <a:t>RgŠ</a:t>
            </a:r>
            <a:r>
              <a:rPr lang="cs-CZ" dirty="0"/>
              <a:t> ÚSC na rok 2022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cs typeface="Calibri"/>
              </a:rPr>
              <a:t>Principy rozpisu rozpočtu </a:t>
            </a:r>
            <a:r>
              <a:rPr lang="cs-CZ" dirty="0" err="1">
                <a:cs typeface="Calibri"/>
              </a:rPr>
              <a:t>RgŠ</a:t>
            </a:r>
            <a:r>
              <a:rPr lang="cs-CZ" dirty="0">
                <a:cs typeface="Calibri"/>
              </a:rPr>
              <a:t> ÚSC na rok 2022 byly zveřejněny </a:t>
            </a:r>
            <a:r>
              <a:rPr lang="cs-CZ" b="1" u="sng" dirty="0"/>
              <a:t>30. března 2022</a:t>
            </a:r>
            <a:r>
              <a:rPr lang="cs-CZ" dirty="0">
                <a:cs typeface="Calibri"/>
              </a:rPr>
              <a:t> na adrese:  </a:t>
            </a:r>
            <a:br>
              <a:rPr lang="cs-CZ" dirty="0">
                <a:cs typeface="Calibri"/>
              </a:rPr>
            </a:br>
            <a:r>
              <a:rPr lang="cs-CZ" sz="1400" dirty="0">
                <a:cs typeface="Calibri"/>
                <a:hlinkClick r:id="rId2"/>
              </a:rPr>
              <a:t>https://www.msmt.cz/vzdelavani/skolstvi-v-cr/ekonomika-skolstvi/principy-rozpisu-rozpoctu-primych-vydaju-regionalniho-2</a:t>
            </a:r>
            <a:endParaRPr lang="cs-CZ" sz="1400" dirty="0">
              <a:cs typeface="Calibri"/>
            </a:endParaRPr>
          </a:p>
          <a:p>
            <a:pPr marL="108000" indent="0">
              <a:buNone/>
            </a:pPr>
            <a:endParaRPr lang="cs-CZ" sz="1400" dirty="0">
              <a:cs typeface="Calibri"/>
            </a:endParaRPr>
          </a:p>
          <a:p>
            <a:r>
              <a:rPr lang="cs-CZ" dirty="0">
                <a:cs typeface="Calibri"/>
              </a:rPr>
              <a:t>Rozpis rozpočtu finančních prostředků státního rozpočtu na rok 2022 na jednotlivé školy byl zveřejněn    </a:t>
            </a:r>
            <a:r>
              <a:rPr lang="cs-CZ" b="1" u="sng" dirty="0">
                <a:cs typeface="Calibri"/>
              </a:rPr>
              <a:t>5</a:t>
            </a:r>
            <a:r>
              <a:rPr lang="cs-CZ" b="1" u="sng" dirty="0"/>
              <a:t>. dubna 2022 </a:t>
            </a:r>
            <a:r>
              <a:rPr lang="cs-CZ" dirty="0">
                <a:cs typeface="Calibri"/>
              </a:rPr>
              <a:t>na adrese: </a:t>
            </a:r>
            <a:br>
              <a:rPr lang="cs-CZ" dirty="0">
                <a:cs typeface="Calibri"/>
              </a:rPr>
            </a:br>
            <a:r>
              <a:rPr lang="cs-CZ" sz="1400" dirty="0">
                <a:cs typeface="Calibri"/>
                <a:hlinkClick r:id="rId3"/>
              </a:rPr>
              <a:t>https://www.msmt.cz/vzdelavani/skolstvi-v-cr/ekonomika-skolstvi/financni-prostredky-stanovene-ministerstvem-pro-skoly-a-2</a:t>
            </a:r>
            <a:endParaRPr lang="cs-CZ" sz="1400" dirty="0">
              <a:cs typeface="Calibri"/>
            </a:endParaRPr>
          </a:p>
          <a:p>
            <a:endParaRPr lang="cs-CZ" dirty="0">
              <a:cs typeface="Calibri"/>
            </a:endParaRPr>
          </a:p>
          <a:p>
            <a:r>
              <a:rPr lang="cs-CZ" dirty="0"/>
              <a:t>V elektronickém systému pro sběr dat (</a:t>
            </a:r>
            <a:r>
              <a:rPr lang="cs-CZ" dirty="0">
                <a:hlinkClick r:id="rId4"/>
              </a:rPr>
              <a:t>https://sberdat.uiv.cz/</a:t>
            </a:r>
            <a:r>
              <a:rPr lang="cs-CZ" dirty="0" err="1">
                <a:hlinkClick r:id="rId4"/>
              </a:rPr>
              <a:t>login</a:t>
            </a:r>
            <a:r>
              <a:rPr lang="cs-CZ" dirty="0">
                <a:hlinkClick r:id="rId4"/>
              </a:rPr>
              <a:t>/</a:t>
            </a:r>
            <a:r>
              <a:rPr lang="cs-CZ" dirty="0"/>
              <a:t>) byly „rozpočty“ centrálně stanovované z úrovně MŠMT jednotlivým školám, ORP a KÚ zpřístupněny </a:t>
            </a:r>
            <a:r>
              <a:rPr lang="cs-CZ" b="1" u="sng" dirty="0"/>
              <a:t>5. dubna 2022 </a:t>
            </a:r>
          </a:p>
          <a:p>
            <a:endParaRPr lang="cs-CZ" b="1" u="sng" dirty="0"/>
          </a:p>
          <a:p>
            <a:r>
              <a:rPr lang="cs-CZ" dirty="0"/>
              <a:t>Školám a školským zařízením byly poslány </a:t>
            </a:r>
            <a:r>
              <a:rPr lang="cs-CZ" b="1" u="sng" dirty="0"/>
              <a:t>5. dubna 2022</a:t>
            </a:r>
            <a:r>
              <a:rPr lang="cs-CZ" dirty="0"/>
              <a:t> informace k rozpisu přímých výdajů na rok 2022 (posláno i KÚ)</a:t>
            </a:r>
          </a:p>
          <a:p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62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6B5F4-C496-4A4D-8B28-B553F59D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Rozpis rozpočtu </a:t>
            </a:r>
            <a:r>
              <a:rPr lang="cs-CZ" dirty="0" err="1"/>
              <a:t>R</a:t>
            </a:r>
            <a:r>
              <a:rPr lang="cs-CZ" cap="none" dirty="0" err="1"/>
              <a:t>g</a:t>
            </a:r>
            <a:r>
              <a:rPr lang="cs-CZ" dirty="0" err="1"/>
              <a:t>Š</a:t>
            </a:r>
            <a:r>
              <a:rPr lang="cs-CZ" dirty="0"/>
              <a:t> ÚSC na rok 2022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FC27B1-0DA9-453F-A4F6-859FCEFA8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Schválený rozpočet			</a:t>
            </a:r>
            <a:r>
              <a:rPr lang="cs-CZ" b="1" dirty="0"/>
              <a:t>169 882 634 199 Kč</a:t>
            </a:r>
          </a:p>
          <a:p>
            <a:r>
              <a:rPr lang="cs-CZ" dirty="0"/>
              <a:t>Celkem rozepsáno NIV 			</a:t>
            </a:r>
            <a:r>
              <a:rPr lang="cs-CZ" b="1" dirty="0"/>
              <a:t>169 672 085 618 Kč </a:t>
            </a:r>
            <a:r>
              <a:rPr lang="cs-CZ" dirty="0"/>
              <a:t>(tj. 99,9 %)</a:t>
            </a:r>
            <a:endParaRPr lang="cs-CZ" b="1" dirty="0"/>
          </a:p>
          <a:p>
            <a:pPr marL="396000" lvl="2" indent="0">
              <a:buNone/>
            </a:pPr>
            <a:r>
              <a:rPr lang="cs-CZ" dirty="0"/>
              <a:t>z toho</a:t>
            </a:r>
          </a:p>
          <a:p>
            <a:pPr lvl="2"/>
            <a:r>
              <a:rPr lang="cs-CZ" dirty="0"/>
              <a:t>mzdové prostředky (platy, OON) </a:t>
            </a:r>
            <a:r>
              <a:rPr lang="cs-CZ" b="1" dirty="0"/>
              <a:t>	123 152 269 934Kč</a:t>
            </a:r>
          </a:p>
          <a:p>
            <a:pPr lvl="2"/>
            <a:r>
              <a:rPr lang="cs-CZ" dirty="0"/>
              <a:t>ONIV </a:t>
            </a:r>
            <a:r>
              <a:rPr lang="cs-CZ" b="1" dirty="0"/>
              <a:t>				    2 446 888 853 Kč</a:t>
            </a:r>
          </a:p>
          <a:p>
            <a:r>
              <a:rPr lang="cs-CZ" dirty="0"/>
              <a:t>Rezerva MŠMT				       </a:t>
            </a:r>
            <a:r>
              <a:rPr lang="cs-CZ" b="1" dirty="0"/>
              <a:t>210 548 581Kč </a:t>
            </a:r>
            <a:r>
              <a:rPr lang="cs-CZ" dirty="0"/>
              <a:t>(tj. 0,1 %)</a:t>
            </a:r>
          </a:p>
          <a:p>
            <a:endParaRPr lang="cs-CZ" dirty="0"/>
          </a:p>
          <a:p>
            <a:r>
              <a:rPr lang="cs-CZ" dirty="0"/>
              <a:t>Rozpis</a:t>
            </a:r>
          </a:p>
          <a:p>
            <a:pPr lvl="2"/>
            <a:r>
              <a:rPr lang="cs-CZ" dirty="0"/>
              <a:t>školy a pedagogická práce ve ŠD 	141 794 591 951 Kč 	83,5 %</a:t>
            </a:r>
          </a:p>
          <a:p>
            <a:pPr lvl="2"/>
            <a:r>
              <a:rPr lang="cs-CZ" dirty="0"/>
              <a:t>republikové normativy 		  17 707 902 027 Kč 	10,4 % </a:t>
            </a:r>
          </a:p>
          <a:p>
            <a:pPr lvl="2"/>
            <a:r>
              <a:rPr lang="cs-CZ" dirty="0"/>
              <a:t>podpůrná opatření 			    8 668 427 461 Kč 	  5,1 % </a:t>
            </a:r>
          </a:p>
          <a:p>
            <a:pPr lvl="2"/>
            <a:r>
              <a:rPr lang="cs-CZ" dirty="0"/>
              <a:t>rezerva 				    1 501 164 179 Kč 	  0,9 %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69B842-0AD0-4230-9FB6-7A5F8EE9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217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5418AD-90F6-4832-BAFB-E83D544ED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Rozpočet R</a:t>
            </a:r>
            <a:r>
              <a:rPr lang="pl-PL" cap="none" dirty="0"/>
              <a:t>g</a:t>
            </a:r>
            <a:r>
              <a:rPr lang="pl-PL" dirty="0"/>
              <a:t>Š ÚSC na rok 2022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4AD589-46E1-4AC4-87C4-673704723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cs-CZ" dirty="0"/>
              <a:t>Zohledňuje:</a:t>
            </a:r>
          </a:p>
          <a:p>
            <a:pPr>
              <a:spcAft>
                <a:spcPts val="0"/>
              </a:spcAft>
            </a:pPr>
            <a:r>
              <a:rPr lang="cs-CZ" dirty="0"/>
              <a:t>plné pokrytí nárůstu počtu dětí, žáků, studentů ve školním roce 2021/2022 oproti roku 2020/2021, </a:t>
            </a:r>
          </a:p>
          <a:p>
            <a:pPr>
              <a:spcAft>
                <a:spcPts val="0"/>
              </a:spcAft>
            </a:pPr>
            <a:r>
              <a:rPr lang="cs-CZ" dirty="0"/>
              <a:t>zvýšení prostředků na platy pedagogických pracovníků o 2 % od 1. 1. 2022,</a:t>
            </a:r>
          </a:p>
          <a:p>
            <a:pPr>
              <a:spcAft>
                <a:spcPts val="0"/>
              </a:spcAft>
            </a:pPr>
            <a:r>
              <a:rPr lang="cs-CZ" dirty="0"/>
              <a:t>zvýšení finančních prostředků včetně zvýšení počtu míst zaměstnanců v oblasti pedagogické práce prodloužení provozu mateřských škol a na větší dělení hodin výuky v základních a středních školách </a:t>
            </a:r>
            <a:br>
              <a:rPr lang="cs-CZ" dirty="0"/>
            </a:br>
            <a:r>
              <a:rPr lang="cs-CZ" dirty="0"/>
              <a:t>v rámci maximálního počtu hodin výuky v mateřských, základních a středních školách financovaného </a:t>
            </a:r>
            <a:br>
              <a:rPr lang="cs-CZ" dirty="0"/>
            </a:br>
            <a:r>
              <a:rPr lang="cs-CZ" dirty="0"/>
              <a:t>ze státního rozpočtu (tzv. </a:t>
            </a:r>
            <a:r>
              <a:rPr lang="cs-CZ" dirty="0" err="1"/>
              <a:t>PHmax</a:t>
            </a:r>
            <a:r>
              <a:rPr lang="cs-CZ" dirty="0"/>
              <a:t>),</a:t>
            </a:r>
          </a:p>
          <a:p>
            <a:pPr>
              <a:spcAft>
                <a:spcPts val="0"/>
              </a:spcAft>
            </a:pPr>
            <a:r>
              <a:rPr lang="cs-CZ" dirty="0"/>
              <a:t>snížení finančních prostředků na ostatní neinvestiční výdaje (kompenzováno prostředky Národního plánu obnovy).</a:t>
            </a:r>
          </a:p>
          <a:p>
            <a:pPr marL="108000" indent="0">
              <a:buNone/>
            </a:pPr>
            <a:endParaRPr lang="cs-CZ" dirty="0"/>
          </a:p>
          <a:p>
            <a:pPr marL="108000" indent="0">
              <a:buNone/>
            </a:pPr>
            <a:r>
              <a:rPr lang="cs-CZ" dirty="0"/>
              <a:t>Nezohledňuje:</a:t>
            </a:r>
          </a:p>
          <a:p>
            <a:pPr marL="324000" lvl="1" indent="-216000">
              <a:buFont typeface="Calibri Light" panose="020F0302020204030204" pitchFamily="34" charset="0"/>
              <a:buChar char="●"/>
            </a:pPr>
            <a:r>
              <a:rPr lang="cs-CZ" dirty="0"/>
              <a:t>nové výkony v souvislosti s válečným konfliktem na Ukrajině, </a:t>
            </a:r>
          </a:p>
          <a:p>
            <a:pPr marL="324000" lvl="1" indent="-216000">
              <a:buFont typeface="Calibri Light" panose="020F0302020204030204" pitchFamily="34" charset="0"/>
              <a:buChar char="●"/>
            </a:pPr>
            <a:r>
              <a:rPr lang="cs-CZ" dirty="0"/>
              <a:t>nové výkony ve školním roce 2022/2023.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1DE303-4EAB-4519-81BB-D7C9FF2E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574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676E5-A232-4FE6-8D74-18C14CF1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 zvýšení platů pedagogických pracovníků ve školách a školských zařízeních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699E00-2438-4BB8-95C2-BDCF85B76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Mateřské školy, základní školy a školní družiny</a:t>
            </a:r>
          </a:p>
          <a:p>
            <a:pPr lvl="2"/>
            <a:r>
              <a:rPr lang="cs-CZ" dirty="0"/>
              <a:t>Platové tarify podle skutečnosti – dle nařízení vlády č. 341/2017 Sb.</a:t>
            </a:r>
          </a:p>
          <a:p>
            <a:pPr lvl="2"/>
            <a:r>
              <a:rPr lang="cs-CZ" dirty="0"/>
              <a:t>Normativ pro ostatní nárokové složky platu na každého pedagogického pracovníka</a:t>
            </a:r>
          </a:p>
          <a:p>
            <a:pPr lvl="2"/>
            <a:r>
              <a:rPr lang="cs-CZ" dirty="0"/>
              <a:t>Normativ pro nenárokové složky platu vynásobený opravným koeficientem na každého pedagogického pracovníka – zvýšení platu je promítnuto v rámci jednotlivých druhů škol tak, aby průměrný plat dosahoval očekávaného zvýšení</a:t>
            </a:r>
          </a:p>
          <a:p>
            <a:pPr lvl="2"/>
            <a:endParaRPr lang="cs-CZ" dirty="0"/>
          </a:p>
          <a:p>
            <a:r>
              <a:rPr lang="cs-CZ" b="1" dirty="0"/>
              <a:t>Základní umělecké školy</a:t>
            </a:r>
          </a:p>
          <a:p>
            <a:pPr lvl="2"/>
            <a:r>
              <a:rPr lang="cs-CZ" dirty="0"/>
              <a:t>Do složky normativu pro pedagogickou práci je promítnuto zvýšení platu</a:t>
            </a:r>
          </a:p>
          <a:p>
            <a:pPr lvl="2"/>
            <a:endParaRPr lang="cs-CZ" dirty="0"/>
          </a:p>
          <a:p>
            <a:r>
              <a:rPr lang="cs-CZ" b="1" dirty="0"/>
              <a:t>Školská zařízení (kromě školních družin)</a:t>
            </a:r>
          </a:p>
          <a:p>
            <a:pPr lvl="2"/>
            <a:r>
              <a:rPr lang="cs-CZ" dirty="0"/>
              <a:t>Do složky všech republikových normativů pro pedagogickou práci je promítnuto zvýšení platu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39C585-D4D7-43AD-9A05-FB790310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22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5A2A72-C46A-44F8-94C0-5EF96AAC4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Normativ pro nenárokovou složku platu a vliv naplněnosti tříd v roce 2022</a:t>
            </a:r>
          </a:p>
        </p:txBody>
      </p:sp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098DD41A-6369-49F0-8C2F-52FCF2E741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480" y="1268760"/>
            <a:ext cx="9189717" cy="5116619"/>
          </a:xfrm>
          <a:prstGeom prst="rect">
            <a:avLst/>
          </a:prstGeom>
        </p:spPr>
      </p:pic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D7E82611-9C49-4E13-B888-C806FA3D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1446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Změna rozpisu ONIV pro školy v letech 2020 až 2022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4"/>
            <a:ext cx="10515600" cy="4585335"/>
          </a:xfrm>
        </p:spPr>
        <p:txBody>
          <a:bodyPr/>
          <a:lstStyle/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V roce 2020 více než 1,2 mld. Kč na vybavení pro distanční výuky v základních školách a nižších stupních víceletých gymnázií</a:t>
            </a:r>
          </a:p>
          <a:p>
            <a:pPr algn="just"/>
            <a:r>
              <a:rPr lang="cs-CZ" dirty="0"/>
              <a:t>V roce 2022 1,24 mld. Kč na digitální pomůcky (MŠ, ZŠ, SŠ a konzervatoře)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8</a:t>
            </a:fld>
            <a:endParaRPr 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3BF6C2AF-6F23-45BF-8EF3-E505B9CBE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476457"/>
              </p:ext>
            </p:extLst>
          </p:nvPr>
        </p:nvGraphicFramePr>
        <p:xfrm>
          <a:off x="1434251" y="1893564"/>
          <a:ext cx="9106295" cy="3070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5003">
                  <a:extLst>
                    <a:ext uri="{9D8B030D-6E8A-4147-A177-3AD203B41FA5}">
                      <a16:colId xmlns:a16="http://schemas.microsoft.com/office/drawing/2014/main" val="2438177185"/>
                    </a:ext>
                  </a:extLst>
                </a:gridCol>
                <a:gridCol w="1572310">
                  <a:extLst>
                    <a:ext uri="{9D8B030D-6E8A-4147-A177-3AD203B41FA5}">
                      <a16:colId xmlns:a16="http://schemas.microsoft.com/office/drawing/2014/main" val="1015986962"/>
                    </a:ext>
                  </a:extLst>
                </a:gridCol>
                <a:gridCol w="1572310">
                  <a:extLst>
                    <a:ext uri="{9D8B030D-6E8A-4147-A177-3AD203B41FA5}">
                      <a16:colId xmlns:a16="http://schemas.microsoft.com/office/drawing/2014/main" val="200132741"/>
                    </a:ext>
                  </a:extLst>
                </a:gridCol>
                <a:gridCol w="1572310">
                  <a:extLst>
                    <a:ext uri="{9D8B030D-6E8A-4147-A177-3AD203B41FA5}">
                      <a16:colId xmlns:a16="http://schemas.microsoft.com/office/drawing/2014/main" val="4094250574"/>
                    </a:ext>
                  </a:extLst>
                </a:gridCol>
                <a:gridCol w="917181">
                  <a:extLst>
                    <a:ext uri="{9D8B030D-6E8A-4147-A177-3AD203B41FA5}">
                      <a16:colId xmlns:a16="http://schemas.microsoft.com/office/drawing/2014/main" val="2104816426"/>
                    </a:ext>
                  </a:extLst>
                </a:gridCol>
                <a:gridCol w="917181">
                  <a:extLst>
                    <a:ext uri="{9D8B030D-6E8A-4147-A177-3AD203B41FA5}">
                      <a16:colId xmlns:a16="http://schemas.microsoft.com/office/drawing/2014/main" val="3098140968"/>
                    </a:ext>
                  </a:extLst>
                </a:gridCol>
              </a:tblGrid>
              <a:tr h="3412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Druh školy / rok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2020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2021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2022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změna 2022 oproti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381264"/>
                  </a:ext>
                </a:extLst>
              </a:tr>
              <a:tr h="3412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2020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u="none" strike="noStrike" dirty="0">
                          <a:effectLst/>
                        </a:rPr>
                        <a:t>2021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12242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Mateřské školy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143 766 903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243 802 400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159 684 000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111%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65%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221327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Základní školy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1 046 155 465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2 183 744 000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1 423 004 650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136%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65%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19221427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Střední školy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526 770 261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744 959 195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659 725 104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125%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89%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86919205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Konzervatoře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2 354 530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3 634 800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2 787 000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118%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77%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6863433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Vyšší odborné školy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4 972 338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6 055 200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6 516 800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131%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108%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16857291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>
                          <a:effectLst/>
                        </a:rPr>
                        <a:t>Základní umělecké školy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13 455 220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22 929 960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>
                          <a:effectLst/>
                        </a:rPr>
                        <a:t>22 757 700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169%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u="none" strike="noStrike" dirty="0">
                          <a:effectLst/>
                        </a:rPr>
                        <a:t>99%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5597277"/>
                  </a:ext>
                </a:extLst>
              </a:tr>
              <a:tr h="341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1" u="none" strike="noStrike" dirty="0"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u="none" strike="noStrike" dirty="0">
                          <a:effectLst/>
                        </a:rPr>
                        <a:t>1 737 474 717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u="none" strike="noStrike" dirty="0">
                          <a:effectLst/>
                        </a:rPr>
                        <a:t>3 205 125 555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u="none" strike="noStrike" dirty="0">
                          <a:effectLst/>
                        </a:rPr>
                        <a:t>2 274 475 254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u="none" strike="noStrike" dirty="0">
                          <a:effectLst/>
                        </a:rPr>
                        <a:t>131%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u="none" strike="noStrike" dirty="0">
                          <a:effectLst/>
                        </a:rPr>
                        <a:t>71%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9971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569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B2BC14-3981-4674-B654-B0E372D0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Podpůrná opatření – rozpis 2022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B1F048-EF4C-4137-AEDA-AEF0EB5FA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386639"/>
          </a:xfrm>
        </p:spPr>
        <p:txBody>
          <a:bodyPr/>
          <a:lstStyle/>
          <a:p>
            <a:pPr algn="just"/>
            <a:r>
              <a:rPr lang="cs-CZ" dirty="0"/>
              <a:t>Rozpis na podpůrná opatření určen stejně jako v předchozích letech</a:t>
            </a:r>
          </a:p>
          <a:p>
            <a:pPr lvl="2" algn="just"/>
            <a:r>
              <a:rPr lang="cs-CZ" dirty="0"/>
              <a:t>Personální PO – stav k 1. lednu 2022</a:t>
            </a:r>
          </a:p>
          <a:p>
            <a:pPr lvl="2" algn="just"/>
            <a:r>
              <a:rPr lang="cs-CZ" dirty="0"/>
              <a:t>Pomůcky (ONIV) – vykázané ve výkazu R 44-99 za </a:t>
            </a:r>
            <a:r>
              <a:rPr lang="cs-CZ"/>
              <a:t>měsíc prosinec</a:t>
            </a:r>
          </a:p>
          <a:p>
            <a:pPr lvl="2" algn="just"/>
            <a:endParaRPr lang="cs-CZ" dirty="0"/>
          </a:p>
          <a:p>
            <a:r>
              <a:rPr lang="cs-CZ" dirty="0"/>
              <a:t>Nárůst výdajů za podpůrná opatření za všechny zřizovatele v průběhu roku 2022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8000" indent="0">
              <a:buNone/>
            </a:pPr>
            <a:r>
              <a:rPr lang="cs-CZ" sz="900" i="1" dirty="0"/>
              <a:t>	*) zahrnuta všechna podpůrná opatření poskytovaná k 1. 1. 2022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20E611-3848-42D0-B2B9-BE6CEE1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2A5C1BD-E043-4DA7-A416-8397B986E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152377"/>
              </p:ext>
            </p:extLst>
          </p:nvPr>
        </p:nvGraphicFramePr>
        <p:xfrm>
          <a:off x="1041399" y="3667918"/>
          <a:ext cx="10109201" cy="2019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6528">
                  <a:extLst>
                    <a:ext uri="{9D8B030D-6E8A-4147-A177-3AD203B41FA5}">
                      <a16:colId xmlns:a16="http://schemas.microsoft.com/office/drawing/2014/main" val="2829537365"/>
                    </a:ext>
                  </a:extLst>
                </a:gridCol>
                <a:gridCol w="1354975">
                  <a:extLst>
                    <a:ext uri="{9D8B030D-6E8A-4147-A177-3AD203B41FA5}">
                      <a16:colId xmlns:a16="http://schemas.microsoft.com/office/drawing/2014/main" val="1463242551"/>
                    </a:ext>
                  </a:extLst>
                </a:gridCol>
                <a:gridCol w="1180407">
                  <a:extLst>
                    <a:ext uri="{9D8B030D-6E8A-4147-A177-3AD203B41FA5}">
                      <a16:colId xmlns:a16="http://schemas.microsoft.com/office/drawing/2014/main" val="4113712004"/>
                    </a:ext>
                  </a:extLst>
                </a:gridCol>
                <a:gridCol w="1223912">
                  <a:extLst>
                    <a:ext uri="{9D8B030D-6E8A-4147-A177-3AD203B41FA5}">
                      <a16:colId xmlns:a16="http://schemas.microsoft.com/office/drawing/2014/main" val="2799543414"/>
                    </a:ext>
                  </a:extLst>
                </a:gridCol>
                <a:gridCol w="1286532">
                  <a:extLst>
                    <a:ext uri="{9D8B030D-6E8A-4147-A177-3AD203B41FA5}">
                      <a16:colId xmlns:a16="http://schemas.microsoft.com/office/drawing/2014/main" val="2191246083"/>
                    </a:ext>
                  </a:extLst>
                </a:gridCol>
                <a:gridCol w="947651">
                  <a:extLst>
                    <a:ext uri="{9D8B030D-6E8A-4147-A177-3AD203B41FA5}">
                      <a16:colId xmlns:a16="http://schemas.microsoft.com/office/drawing/2014/main" val="155365694"/>
                    </a:ext>
                  </a:extLst>
                </a:gridCol>
                <a:gridCol w="959196">
                  <a:extLst>
                    <a:ext uri="{9D8B030D-6E8A-4147-A177-3AD203B41FA5}">
                      <a16:colId xmlns:a16="http://schemas.microsoft.com/office/drawing/2014/main" val="26055738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NIV celkem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MP vč. odv.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Platy bez odv. v Kč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Odvody celkem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ONIV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Limit zam.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983846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ledna 2022 </a:t>
                      </a:r>
                      <a:r>
                        <a:rPr lang="cs-CZ" sz="1200" u="none" strike="noStrike" baseline="30000">
                          <a:effectLst/>
                        </a:rPr>
                        <a:t>*)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9 163 328 409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9 160 479 859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6 745 565 383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2 414 914 476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2 848 550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19 187,94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800874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února 2022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138 888 058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136 035 908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100 173 678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35 862 230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2 852 150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279,04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18850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března 2022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89 616 523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87 556 623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64 474 640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23 081 983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2 059 900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177,36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073436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dubna 2022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101 916 096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99 365 146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73 170 170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26 194 976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2 550 950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202,94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392411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května 2022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50 223 783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48 382 533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35 627 756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12 754 777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1 841 250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101,04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257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500" u="none" strike="noStrike" baseline="0" dirty="0">
                          <a:effectLst/>
                        </a:rPr>
                        <a:t> </a:t>
                      </a:r>
                      <a:endParaRPr lang="cs-CZ" sz="5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96591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9 543 972 869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9 531 820 069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7 019 011 627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2 512 808 443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12 152 800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19 948,31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8664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16944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</TotalTime>
  <Words>2649</Words>
  <Application>Microsoft Office PowerPoint</Application>
  <PresentationFormat>Širokoúhlá obrazovka</PresentationFormat>
  <Paragraphs>342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Vlastní návrh</vt:lpstr>
      <vt:lpstr>   seminář k problematice financování škol a školských zařízení zřizovaných obcemi a dobrovolnými svazky obcí   </vt:lpstr>
      <vt:lpstr>Program semináře:</vt:lpstr>
      <vt:lpstr>Informace k rozpočtu RgŠ ÚSC na rok 2022</vt:lpstr>
      <vt:lpstr>Rozpis rozpočtu RgŠ ÚSC na rok 2022</vt:lpstr>
      <vt:lpstr>Rozpočet RgŠ ÚSC na rok 2022</vt:lpstr>
      <vt:lpstr>Princip zvýšení platů pedagogických pracovníků ve školách a školských zařízeních</vt:lpstr>
      <vt:lpstr>Normativ pro nenárokovou složku platu a vliv naplněnosti tříd v roce 2022</vt:lpstr>
      <vt:lpstr>Změna rozpisu ONIV pro školy v letech 2020 až 2022  </vt:lpstr>
      <vt:lpstr>Podpůrná opatření – rozpis 2022 </vt:lpstr>
      <vt:lpstr>Financování podpůrných opatření</vt:lpstr>
      <vt:lpstr>Vykazování Podpůrných opatření ve výkazu R 44-99</vt:lpstr>
      <vt:lpstr>Úprava rozpisu pro školy </vt:lpstr>
      <vt:lpstr>informace o výsledcích rozpisu rozpočtu a způsobu využití rozepisovaných finančních prostředků</vt:lpstr>
      <vt:lpstr>Zapojení ukrajinských dětí do vzdělávání </vt:lpstr>
      <vt:lpstr>Adaptační KOORDINÁTOR – podpora Zapojení dětí z Ukrajiny do českého vzdělávacího systému  </vt:lpstr>
      <vt:lpstr>Adaptační KOORDINÁTOR  </vt:lpstr>
      <vt:lpstr>Adaptační KOORDINÁTOR  </vt:lpstr>
      <vt:lpstr>Přesuny mezi ukazateli</vt:lpstr>
      <vt:lpstr>Nový školní rok – výkaz P 1d-01 </vt:lpstr>
      <vt:lpstr>Vzdělávání Žáků-cizinců v základních školách </vt:lpstr>
      <vt:lpstr>Legislativní změny – zájmové vzdělávání </vt:lpstr>
      <vt:lpstr>Legislativní změny – zájmové vzdělávání – jednotky výkonu od 1.1.2023 </vt:lpstr>
      <vt:lpstr>Prezentace aplikace PowerPoint</vt:lpstr>
    </vt:vector>
  </TitlesOfParts>
  <Company>Ministerstvo školství, mládeže a tělovýchovy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financování regionálního školství</dc:title>
  <dc:creator>Matušková Zuzana</dc:creator>
  <cp:lastModifiedBy>Cahová Lenka</cp:lastModifiedBy>
  <cp:revision>291</cp:revision>
  <cp:lastPrinted>2019-05-15T06:21:40Z</cp:lastPrinted>
  <dcterms:created xsi:type="dcterms:W3CDTF">2019-01-09T13:02:45Z</dcterms:created>
  <dcterms:modified xsi:type="dcterms:W3CDTF">2022-05-11T06:38:04Z</dcterms:modified>
</cp:coreProperties>
</file>