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20" r:id="rId5"/>
    <p:sldId id="345" r:id="rId6"/>
    <p:sldId id="321" r:id="rId7"/>
    <p:sldId id="268" r:id="rId8"/>
    <p:sldId id="307" r:id="rId9"/>
    <p:sldId id="325" r:id="rId10"/>
    <p:sldId id="326" r:id="rId11"/>
    <p:sldId id="339" r:id="rId12"/>
    <p:sldId id="329" r:id="rId13"/>
    <p:sldId id="322" r:id="rId14"/>
    <p:sldId id="331" r:id="rId15"/>
    <p:sldId id="346" r:id="rId16"/>
    <p:sldId id="330" r:id="rId17"/>
    <p:sldId id="333" r:id="rId18"/>
    <p:sldId id="324" r:id="rId19"/>
    <p:sldId id="338" r:id="rId20"/>
    <p:sldId id="340" r:id="rId21"/>
    <p:sldId id="323" r:id="rId22"/>
    <p:sldId id="334" r:id="rId23"/>
    <p:sldId id="335" r:id="rId24"/>
    <p:sldId id="341" r:id="rId25"/>
    <p:sldId id="308" r:id="rId26"/>
    <p:sldId id="315" r:id="rId27"/>
    <p:sldId id="347" r:id="rId28"/>
    <p:sldId id="264" r:id="rId2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2ACF02-2E7A-A99A-A063-041CE24B3594}" name="Fatura Martin" initials="FM" userId="S::faturam@msmt.cz::17b11d56-50cf-4a74-97fe-4a51aed2eb19" providerId="AD"/>
  <p188:author id="{53D29D07-32DC-4B14-7416-CB4A19C30EC0}" name="Velčovský Václav" initials="VV" userId="S::velcovskyv@msmt.cz::83e1ba33-6c39-47d2-90ad-b33fe8bbfb33" providerId="AD"/>
  <p188:author id="{43300020-7B74-83C8-D27E-3D465BCEE023}" name="Frantová Kristýna" initials="FK" userId="S::zurkovak@msmt.cz::7db4c016-0d70-4654-aafe-e166e85cef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1E5"/>
    <a:srgbClr val="EAEFF7"/>
    <a:srgbClr val="23CDCD"/>
    <a:srgbClr val="0054A6"/>
    <a:srgbClr val="0089CF"/>
    <a:srgbClr val="FDB813"/>
    <a:srgbClr val="F5821F"/>
    <a:srgbClr val="00A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13D6-94A1-4104-8605-F2EE07A4A92D}" type="datetimeFigureOut">
              <a:rPr lang="cs-CZ" smtClean="0"/>
              <a:pPr/>
              <a:t>11.01.2023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B548F-15CD-4A7A-94C7-7AD3A6A351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3734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9B32C-81FB-42C3-A009-D4650ECD5696}" type="datetimeFigureOut">
              <a:rPr lang="cs-CZ" smtClean="0"/>
              <a:pPr/>
              <a:t>11.01.2023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E4F17-70F8-4F77-B10D-DB059F9181E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106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6CC0-6A6B-403D-8F23-198E28499EC6}" type="datetime1">
              <a:rPr lang="cs-CZ" smtClean="0"/>
              <a:pPr/>
              <a:t>11.01.2023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93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FA79-8AE0-4749-8BEB-A6095CD6C302}" type="datetime1">
              <a:rPr lang="cs-CZ" smtClean="0"/>
              <a:pPr/>
              <a:t>11.01.2023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76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1427-E797-4E0D-98F6-18B55807E55F}" type="datetime1">
              <a:rPr lang="cs-CZ" smtClean="0"/>
              <a:pPr/>
              <a:t>11.01.2023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05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F499-AC2D-4761-9A50-3EC3F6AE43FF}" type="datetime1">
              <a:rPr lang="cs-CZ" smtClean="0"/>
              <a:pPr/>
              <a:t>11.01.2023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146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3E48-E845-4850-A30D-06AC756F0D25}" type="datetime1">
              <a:rPr lang="cs-CZ" smtClean="0"/>
              <a:pPr/>
              <a:t>11.01.2023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50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9844-65E7-4154-90C5-1D9355B65682}" type="datetime1">
              <a:rPr lang="cs-CZ" smtClean="0"/>
              <a:pPr/>
              <a:t>11.01.2023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24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00BD-EA61-4C65-8AE8-81D05E350B07}" type="datetime1">
              <a:rPr lang="cs-CZ" smtClean="0"/>
              <a:pPr/>
              <a:t>11.01.2023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75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0A91-2ADD-4A98-8BAF-FE70D4E0386F}" type="datetime1">
              <a:rPr lang="cs-CZ" smtClean="0"/>
              <a:pPr/>
              <a:t>11.01.2023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7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E830-F088-4056-85D8-60693AD90B2C}" type="datetime1">
              <a:rPr lang="cs-CZ" smtClean="0"/>
              <a:pPr/>
              <a:t>11.01.2023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69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F77-D4C2-4C59-81BF-EB095ECE37C1}" type="datetime1">
              <a:rPr lang="cs-CZ" smtClean="0"/>
              <a:pPr/>
              <a:t>11.01.2023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291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A21-A3E5-4264-8FEE-A4986F209855}" type="datetime1">
              <a:rPr lang="cs-CZ" smtClean="0"/>
              <a:pPr/>
              <a:t>11.01.2023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01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25564-E57E-413E-9652-70FAC4F3B2B8}" type="datetime1">
              <a:rPr lang="cs-CZ" smtClean="0"/>
              <a:pPr/>
              <a:t>11.01.2023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5221-BCB7-4A5E-A25B-3197CEAFE0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41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FA6E48-CEA5-E3F4-EAC0-5A80BE336D38}"/>
              </a:ext>
            </a:extLst>
          </p:cNvPr>
          <p:cNvSpPr txBox="1">
            <a:spLocks/>
          </p:cNvSpPr>
          <p:nvPr/>
        </p:nvSpPr>
        <p:spPr>
          <a:xfrm>
            <a:off x="412096" y="612559"/>
            <a:ext cx="8345836" cy="587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cs-CZ" sz="28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Předsednictví ČR v Radě EU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cs-CZ" sz="28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v agendách MŠMT</a:t>
            </a:r>
            <a:endParaRPr lang="cs-CZ" sz="2800" b="1" i="1" dirty="0">
              <a:solidFill>
                <a:srgbClr val="191B0E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cs-CZ" sz="1400" dirty="0">
              <a:solidFill>
                <a:srgbClr val="191B0E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cs-CZ" sz="1400" dirty="0">
              <a:solidFill>
                <a:srgbClr val="191B0E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cs-CZ" sz="1400" dirty="0">
              <a:solidFill>
                <a:srgbClr val="191B0E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cs-CZ" sz="1400" dirty="0">
              <a:solidFill>
                <a:srgbClr val="191B0E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cs-CZ" sz="1400" dirty="0">
              <a:solidFill>
                <a:srgbClr val="191B0E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Formace Rady COMPET: </a:t>
            </a:r>
            <a:r>
              <a:rPr lang="cs-CZ" sz="20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Výzkum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Formace Rady EYCS: </a:t>
            </a:r>
            <a:r>
              <a:rPr lang="cs-CZ" sz="20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Vzdělávání</a:t>
            </a:r>
            <a: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, EYCS: </a:t>
            </a:r>
            <a:r>
              <a:rPr lang="cs-CZ" sz="20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Mládež</a:t>
            </a:r>
            <a: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, EYCS: </a:t>
            </a:r>
            <a:r>
              <a:rPr lang="cs-CZ" sz="20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Sport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cs-CZ" sz="1400" b="1" dirty="0">
              <a:solidFill>
                <a:srgbClr val="191B0E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cs-CZ" sz="1400" b="1" dirty="0">
              <a:solidFill>
                <a:srgbClr val="191B0E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cs-CZ" sz="1400" b="1" dirty="0">
              <a:solidFill>
                <a:srgbClr val="191B0E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cs-CZ" sz="1400" b="1" dirty="0">
              <a:solidFill>
                <a:srgbClr val="191B0E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Tisková konference </a:t>
            </a:r>
            <a:b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</a:br>
            <a: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ministra školství, mládeže a tělovýchovy Vladimíra Balaše </a:t>
            </a:r>
            <a:b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</a:br>
            <a:r>
              <a:rPr lang="cs-CZ" sz="20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11. ledna 2023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932" y="-23812"/>
            <a:ext cx="3434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7003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FA6E48-CEA5-E3F4-EAC0-5A80BE336D38}"/>
              </a:ext>
            </a:extLst>
          </p:cNvPr>
          <p:cNvSpPr txBox="1">
            <a:spLocks/>
          </p:cNvSpPr>
          <p:nvPr/>
        </p:nvSpPr>
        <p:spPr>
          <a:xfrm>
            <a:off x="307910" y="2882328"/>
            <a:ext cx="8285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Formace Rady EYCS: </a:t>
            </a:r>
            <a:r>
              <a:rPr lang="cs-CZ" sz="36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Vzdělávání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932" y="-23812"/>
            <a:ext cx="3434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8022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04" y="3190275"/>
            <a:ext cx="3508964" cy="1939413"/>
          </a:xfrm>
        </p:spPr>
        <p:txBody>
          <a:bodyPr anchor="t" anchorCtr="0"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CZEDUCON: </a:t>
            </a:r>
            <a:br>
              <a:rPr lang="cs-CZ" sz="3000" b="1" dirty="0">
                <a:solidFill>
                  <a:srgbClr val="002060"/>
                </a:solidFill>
              </a:rPr>
            </a:br>
            <a:r>
              <a:rPr lang="cs-CZ" sz="3000" b="1" dirty="0">
                <a:solidFill>
                  <a:srgbClr val="002060"/>
                </a:solidFill>
              </a:rPr>
              <a:t>flagship konference </a:t>
            </a:r>
            <a:br>
              <a:rPr lang="cs-CZ" sz="3000" b="1" dirty="0">
                <a:solidFill>
                  <a:srgbClr val="002060"/>
                </a:solidFill>
              </a:rPr>
            </a:br>
            <a:r>
              <a:rPr lang="cs-CZ" sz="3000" b="1" dirty="0">
                <a:solidFill>
                  <a:srgbClr val="002060"/>
                </a:solidFill>
              </a:rPr>
              <a:t>v oblasti vysokého školství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0A3048F1-3A33-3712-E92F-2046C43370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2776536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025E40C4-5FBD-CECC-C4A6-D522660EACCC}"/>
              </a:ext>
            </a:extLst>
          </p:cNvPr>
          <p:cNvSpPr txBox="1">
            <a:spLocks/>
          </p:cNvSpPr>
          <p:nvPr/>
        </p:nvSpPr>
        <p:spPr>
          <a:xfrm>
            <a:off x="4490884" y="3340099"/>
            <a:ext cx="6973529" cy="3016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/>
              <a:t>21.–22. listopadu 2022 v Praze</a:t>
            </a:r>
          </a:p>
          <a:p>
            <a:r>
              <a:rPr lang="cs-CZ" sz="2200" dirty="0"/>
              <a:t>Přes </a:t>
            </a:r>
            <a:r>
              <a:rPr lang="cs-CZ" sz="2200" b="1" dirty="0"/>
              <a:t>650 účastníků </a:t>
            </a:r>
            <a:r>
              <a:rPr lang="cs-CZ" sz="2200" dirty="0"/>
              <a:t>a 60 mluvčích </a:t>
            </a:r>
          </a:p>
          <a:p>
            <a:r>
              <a:rPr lang="cs-CZ" sz="2200" b="1" dirty="0"/>
              <a:t>Internacionalizace vysokých škol </a:t>
            </a:r>
            <a:br>
              <a:rPr lang="cs-CZ" sz="2200" b="1" dirty="0"/>
            </a:br>
            <a:r>
              <a:rPr lang="cs-CZ" sz="2200" dirty="0"/>
              <a:t>(zefektivnění spolupráce, odstraňování bariér, mikrocertifikáty, zelená a digitální transformace, </a:t>
            </a:r>
            <a:br>
              <a:rPr lang="cs-CZ" sz="2200" dirty="0"/>
            </a:br>
            <a:r>
              <a:rPr lang="cs-CZ" sz="2200" dirty="0"/>
              <a:t>pomoc ukrajinskému vysokému školství)</a:t>
            </a:r>
            <a:endParaRPr lang="cs-CZ" sz="2200" b="1" dirty="0"/>
          </a:p>
          <a:p>
            <a:r>
              <a:rPr lang="cs-CZ" sz="2200" dirty="0"/>
              <a:t>Účast předních evropských odborníků a policy makerů</a:t>
            </a:r>
          </a:p>
          <a:p>
            <a:r>
              <a:rPr lang="cs-CZ" sz="2200" dirty="0"/>
              <a:t>Key Note Speaker: 	Kateřina Šimáčková, soudkyně </a:t>
            </a:r>
            <a:br>
              <a:rPr lang="cs-CZ" sz="2200" dirty="0"/>
            </a:br>
            <a:r>
              <a:rPr lang="cs-CZ" sz="2200" dirty="0"/>
              <a:t>			Evropského soudu pro lidská práva</a:t>
            </a:r>
          </a:p>
        </p:txBody>
      </p:sp>
    </p:spTree>
    <p:extLst>
      <p:ext uri="{BB962C8B-B14F-4D97-AF65-F5344CB8AC3E}">
        <p14:creationId xmlns:p14="http://schemas.microsoft.com/office/powerpoint/2010/main" val="256553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9D8E2-75A3-C3F3-FDB9-BD7866C9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rgbClr val="002060"/>
                </a:solidFill>
              </a:rPr>
              <a:t>Zasedání Řídicí skupiny Boloňského procesu</a:t>
            </a:r>
            <a:br>
              <a:rPr lang="cs-CZ" sz="3000" b="1" dirty="0">
                <a:solidFill>
                  <a:srgbClr val="002060"/>
                </a:solidFill>
              </a:rPr>
            </a:br>
            <a:endParaRPr lang="cs-CZ" sz="3000" b="1" dirty="0">
              <a:solidFill>
                <a:srgbClr val="00206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9690B4-EEF4-F432-55D0-E1426D48C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3" y="1541539"/>
            <a:ext cx="8749684" cy="4667250"/>
          </a:xfrm>
        </p:spPr>
        <p:txBody>
          <a:bodyPr>
            <a:noAutofit/>
          </a:bodyPr>
          <a:lstStyle/>
          <a:p>
            <a:pPr lvl="1"/>
            <a:r>
              <a:rPr lang="cs-CZ" sz="2200" b="1" dirty="0"/>
              <a:t>7.-8. listopadu 2022 v Brně</a:t>
            </a:r>
          </a:p>
          <a:p>
            <a:pPr lvl="1"/>
            <a:r>
              <a:rPr lang="cs-CZ" sz="2200" dirty="0"/>
              <a:t>BFUG tvoří členové </a:t>
            </a:r>
            <a:r>
              <a:rPr lang="cs-CZ" sz="2200" b="1" dirty="0"/>
              <a:t>EHEA </a:t>
            </a:r>
            <a:r>
              <a:rPr lang="cs-CZ" sz="2200" dirty="0"/>
              <a:t>(Evropský prostor vysoko-</a:t>
            </a:r>
            <a:br>
              <a:rPr lang="cs-CZ" sz="2200" dirty="0"/>
            </a:br>
            <a:r>
              <a:rPr lang="cs-CZ" sz="2200" dirty="0"/>
              <a:t>školského vzdělávání)</a:t>
            </a:r>
            <a:r>
              <a:rPr lang="cs-CZ" sz="2200" b="1" dirty="0"/>
              <a:t>: </a:t>
            </a:r>
            <a:r>
              <a:rPr lang="cs-CZ" sz="2200" dirty="0"/>
              <a:t>49 zemí + Evropská komise ad.</a:t>
            </a:r>
          </a:p>
          <a:p>
            <a:pPr lvl="1"/>
            <a:r>
              <a:rPr lang="cs-CZ" sz="2200" dirty="0"/>
              <a:t>ČR spolupředsedala s Kazachstánem</a:t>
            </a:r>
          </a:p>
          <a:p>
            <a:pPr marL="457200" lvl="1" indent="0">
              <a:buNone/>
            </a:pPr>
            <a:endParaRPr lang="cs-CZ" sz="2200" dirty="0"/>
          </a:p>
          <a:p>
            <a:pPr lvl="1"/>
            <a:r>
              <a:rPr lang="cs-CZ" sz="22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Úspěchy: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cs-CZ" sz="2200" dirty="0">
                <a:cs typeface="Calibri Light" panose="020F0302020204030204" pitchFamily="34" charset="0"/>
              </a:rPr>
              <a:t>schválení </a:t>
            </a:r>
            <a:r>
              <a:rPr lang="cs-CZ" sz="2200" b="1" dirty="0">
                <a:cs typeface="Calibri Light" panose="020F0302020204030204" pitchFamily="34" charset="0"/>
              </a:rPr>
              <a:t>Pracovní skupiny pro přípravu Pravidel </a:t>
            </a:r>
            <a:br>
              <a:rPr lang="cs-CZ" sz="2200" b="1" dirty="0">
                <a:cs typeface="Calibri Light" panose="020F0302020204030204" pitchFamily="34" charset="0"/>
              </a:rPr>
            </a:br>
            <a:r>
              <a:rPr lang="cs-CZ" sz="2200" b="1" dirty="0">
                <a:cs typeface="Calibri Light" panose="020F0302020204030204" pitchFamily="34" charset="0"/>
              </a:rPr>
              <a:t>a předpisů pro správu EHEA</a:t>
            </a:r>
            <a:r>
              <a:rPr lang="cs-CZ" sz="2200" dirty="0">
                <a:cs typeface="Calibri Light" panose="020F0302020204030204" pitchFamily="34" charset="0"/>
              </a:rPr>
              <a:t>, kterou povede ČR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cs-CZ" sz="2200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schválení Cestovní mapy pro přípravu před ministerskou </a:t>
            </a:r>
            <a:br>
              <a:rPr lang="cs-CZ" sz="2200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cs-CZ" sz="2200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konferencí a Global Policy Forum </a:t>
            </a:r>
            <a:r>
              <a:rPr lang="cs-CZ" sz="2200" dirty="0">
                <a:ea typeface="Times New Roman" panose="02020603050405020304" pitchFamily="18" charset="0"/>
                <a:cs typeface="Calibri Light" panose="020F0302020204030204" pitchFamily="34" charset="0"/>
              </a:rPr>
              <a:t>(</a:t>
            </a:r>
            <a:r>
              <a:rPr lang="cs-CZ" sz="2200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2024)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cs-CZ" sz="2200" dirty="0">
                <a:ea typeface="Calibri" panose="020F0502020204030204" pitchFamily="34" charset="0"/>
                <a:cs typeface="Calibri Light" panose="020F0302020204030204" pitchFamily="34" charset="0"/>
              </a:rPr>
              <a:t>možnost podpory ukrajinských vysokých škol</a:t>
            </a:r>
            <a:endParaRPr lang="cs-CZ" sz="2200" dirty="0"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Obrázek 7" descr="Obsah obrázku text, zeď, žlutá, rámeček obrázku&#10;&#10;Popis byl vytvořen automaticky">
            <a:extLst>
              <a:ext uri="{FF2B5EF4-FFF2-40B4-BE49-F238E27FC236}">
                <a16:creationId xmlns:a16="http://schemas.microsoft.com/office/drawing/2014/main" id="{519FEF89-5590-A54A-C07D-605EA9106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735" y="1230821"/>
            <a:ext cx="3975582" cy="2482384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B1FD26A-D50E-1B08-4E91-F866381350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5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A662-80F9-21B4-AC51-6AA809C3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04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Ukrajinské děti, žáci a studenti ve členských státech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F64A66-0951-7A16-20A4-F7E812733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426" y="1690688"/>
            <a:ext cx="5259687" cy="371915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200" b="1" dirty="0"/>
              <a:t>3 bilaterální </a:t>
            </a:r>
            <a:r>
              <a:rPr lang="cs-CZ" sz="2200" dirty="0"/>
              <a:t>jednání</a:t>
            </a:r>
          </a:p>
          <a:p>
            <a:pPr>
              <a:spcBef>
                <a:spcPts val="1800"/>
              </a:spcBef>
            </a:pPr>
            <a:r>
              <a:rPr lang="cs-CZ" sz="2200" dirty="0"/>
              <a:t>Účast zástupců Ukrajiny na jednáních </a:t>
            </a:r>
            <a:br>
              <a:rPr lang="cs-CZ" sz="2200" dirty="0"/>
            </a:br>
            <a:r>
              <a:rPr lang="cs-CZ" sz="2200" dirty="0"/>
              <a:t>ke vzdělávání, mládeži a sportu</a:t>
            </a:r>
          </a:p>
          <a:p>
            <a:pPr>
              <a:spcBef>
                <a:spcPts val="1800"/>
              </a:spcBef>
            </a:pPr>
            <a:r>
              <a:rPr lang="cs-CZ" sz="2200" dirty="0"/>
              <a:t>Zprostředkování </a:t>
            </a:r>
            <a:r>
              <a:rPr lang="cs-CZ" sz="2200" b="1" dirty="0"/>
              <a:t>klíčových informací </a:t>
            </a:r>
            <a:r>
              <a:rPr lang="cs-CZ" sz="2200" dirty="0"/>
              <a:t>mezi Ukrajinou, členskými státy a Evropskou komisí (kurikula, zavření hranic, zápisy, přijímání na SŠ/VŠ apod.)</a:t>
            </a:r>
          </a:p>
          <a:p>
            <a:pPr>
              <a:spcBef>
                <a:spcPts val="1800"/>
              </a:spcBef>
            </a:pPr>
            <a:r>
              <a:rPr lang="cs-CZ" sz="2200" dirty="0"/>
              <a:t>Screening stavu integrace ukrajinských žáků ve členských státech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0F7C1E-EFAC-D3AD-CA9A-C68F197477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11" name="Obrázek 10" descr="Obsah obrázku text, osoba, oblek&#10;&#10;Popis byl vytvořen automaticky">
            <a:extLst>
              <a:ext uri="{FF2B5EF4-FFF2-40B4-BE49-F238E27FC236}">
                <a16:creationId xmlns:a16="http://schemas.microsoft.com/office/drawing/2014/main" id="{91F3B898-D565-9639-CA57-3060E1CDF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0383" y="1690688"/>
            <a:ext cx="4627088" cy="4528691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59733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Přijaté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B9992-3873-3E23-0DBC-FA59B2CB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17854" cy="4351338"/>
          </a:xfrm>
        </p:spPr>
        <p:txBody>
          <a:bodyPr>
            <a:normAutofit/>
          </a:bodyPr>
          <a:lstStyle/>
          <a:p>
            <a:r>
              <a:rPr lang="cs-CZ" sz="2400" b="1" dirty="0"/>
              <a:t>Závěry Rady EU</a:t>
            </a:r>
            <a:endParaRPr lang="cs-CZ" sz="2400" dirty="0"/>
          </a:p>
          <a:p>
            <a:pPr lvl="1"/>
            <a:r>
              <a:rPr lang="cs-CZ" sz="2200" dirty="0"/>
              <a:t>Závěry Rady EU o podpoře well-beingu </a:t>
            </a:r>
            <a:br>
              <a:rPr lang="cs-CZ" sz="2200" dirty="0"/>
            </a:br>
            <a:r>
              <a:rPr lang="cs-CZ" sz="2200" dirty="0"/>
              <a:t>v digitálním vzdělávání</a:t>
            </a:r>
          </a:p>
          <a:p>
            <a:pPr marL="457200" lvl="1" indent="0">
              <a:buNone/>
            </a:pPr>
            <a:endParaRPr lang="cs-CZ" sz="2200" dirty="0"/>
          </a:p>
          <a:p>
            <a:r>
              <a:rPr lang="cs-CZ" sz="2400" b="1" dirty="0"/>
              <a:t>Doporučení Rady EU</a:t>
            </a:r>
            <a:endParaRPr lang="cs-CZ" sz="2400" dirty="0"/>
          </a:p>
          <a:p>
            <a:pPr lvl="1"/>
            <a:r>
              <a:rPr lang="cs-CZ" sz="2200" dirty="0"/>
              <a:t>Doporučení Rady EU o cestách </a:t>
            </a:r>
            <a:br>
              <a:rPr lang="cs-CZ" sz="2200" dirty="0"/>
            </a:br>
            <a:r>
              <a:rPr lang="cs-CZ" sz="2200" dirty="0"/>
              <a:t>ke školnímu úspěchu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26D8F8-D930-0391-4FBF-90051073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0720364-014E-8F9E-8D2D-4A3BBFE5F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506" y="926927"/>
            <a:ext cx="5378035" cy="5004146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34469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FA6E48-CEA5-E3F4-EAC0-5A80BE336D38}"/>
              </a:ext>
            </a:extLst>
          </p:cNvPr>
          <p:cNvSpPr txBox="1">
            <a:spLocks/>
          </p:cNvSpPr>
          <p:nvPr/>
        </p:nvSpPr>
        <p:spPr>
          <a:xfrm>
            <a:off x="307910" y="2882328"/>
            <a:ext cx="8285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Formace Rady EYCS: </a:t>
            </a:r>
            <a:r>
              <a:rPr lang="cs-CZ" sz="36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Sport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932" y="-23812"/>
            <a:ext cx="3434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2773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4D6DC-AEF8-0433-0EC6-FFB7E985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rgbClr val="002060"/>
                </a:solidFill>
              </a:rPr>
              <a:t>Evropský týden sportu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5946F-5D39-1642-13A8-45F5A66D0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867"/>
            <a:ext cx="4488180" cy="2512266"/>
          </a:xfrm>
        </p:spPr>
        <p:txBody>
          <a:bodyPr>
            <a:normAutofit/>
          </a:bodyPr>
          <a:lstStyle/>
          <a:p>
            <a:r>
              <a:rPr lang="cs-CZ" sz="2200" dirty="0"/>
              <a:t>Politická gesce MŠMT </a:t>
            </a:r>
            <a:br>
              <a:rPr lang="cs-CZ" sz="2200" dirty="0"/>
            </a:br>
            <a:r>
              <a:rPr lang="cs-CZ" sz="2200" dirty="0"/>
              <a:t>(pověřeno předsedou vlády), </a:t>
            </a:r>
            <a:br>
              <a:rPr lang="cs-CZ" sz="2200" dirty="0"/>
            </a:br>
            <a:r>
              <a:rPr lang="cs-CZ" sz="2200" dirty="0"/>
              <a:t>věcná gesce, vč. akcí, NSA</a:t>
            </a:r>
          </a:p>
          <a:p>
            <a:r>
              <a:rPr lang="cs-CZ" sz="2200" dirty="0"/>
              <a:t>Týden sportu zahájen 23. září 2022</a:t>
            </a:r>
            <a:br>
              <a:rPr lang="cs-CZ" sz="2200" dirty="0"/>
            </a:br>
            <a:r>
              <a:rPr lang="cs-CZ" sz="2200" dirty="0"/>
              <a:t>na Vyšehradě</a:t>
            </a:r>
          </a:p>
          <a:p>
            <a:r>
              <a:rPr lang="cs-CZ" sz="2200" dirty="0"/>
              <a:t>Cíl: podpora pohybových aktivit </a:t>
            </a:r>
            <a:br>
              <a:rPr lang="cs-CZ" sz="2200" dirty="0"/>
            </a:br>
            <a:r>
              <a:rPr lang="cs-CZ" sz="2200" dirty="0"/>
              <a:t>v celé Evropě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8658E6-11F2-61F2-4E94-ED86DF06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FE8023-1196-12D5-6F24-E778C0D3D9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7" name="Obrázek 6" descr="Obsah obrázku text, patro, osoba, nábytek&#10;&#10;Popis byl vytvořen automaticky">
            <a:extLst>
              <a:ext uri="{FF2B5EF4-FFF2-40B4-BE49-F238E27FC236}">
                <a16:creationId xmlns:a16="http://schemas.microsoft.com/office/drawing/2014/main" id="{490D0A42-4F1A-9C73-CD6C-0F38F41B87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0435" y="884904"/>
            <a:ext cx="6674694" cy="5119658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6443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Přijaté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B9992-3873-3E23-0DBC-FA59B2CB2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Závěry Rady EU</a:t>
            </a:r>
            <a:endParaRPr lang="cs-CZ" sz="2400" dirty="0"/>
          </a:p>
          <a:p>
            <a:pPr lvl="1"/>
            <a:r>
              <a:rPr lang="cs-CZ" sz="2200" dirty="0"/>
              <a:t>Závěry Rady EU o udržitelné </a:t>
            </a:r>
            <a:br>
              <a:rPr lang="cs-CZ" sz="2200" dirty="0"/>
            </a:br>
            <a:r>
              <a:rPr lang="cs-CZ" sz="2200" dirty="0"/>
              <a:t>a přístupné sportovní </a:t>
            </a:r>
            <a:br>
              <a:rPr lang="cs-CZ" sz="2200" dirty="0"/>
            </a:br>
            <a:r>
              <a:rPr lang="cs-CZ" sz="2200" dirty="0"/>
              <a:t>infrastruktuře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A42BC4-AA98-66EF-8F75-A8225E66CC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4933" y="0"/>
            <a:ext cx="6367067" cy="6858000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2929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FA6E48-CEA5-E3F4-EAC0-5A80BE336D38}"/>
              </a:ext>
            </a:extLst>
          </p:cNvPr>
          <p:cNvSpPr txBox="1">
            <a:spLocks/>
          </p:cNvSpPr>
          <p:nvPr/>
        </p:nvSpPr>
        <p:spPr>
          <a:xfrm>
            <a:off x="307910" y="2882328"/>
            <a:ext cx="8285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Formace Rady EYCS: </a:t>
            </a:r>
            <a:r>
              <a:rPr lang="cs-CZ" sz="36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Mládež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932" y="-23812"/>
            <a:ext cx="3434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1566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A662-80F9-21B4-AC51-6AA809C3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Cokoliv – fotka? Statistiky?</a:t>
            </a:r>
          </a:p>
        </p:txBody>
      </p:sp>
      <p:pic>
        <p:nvPicPr>
          <p:cNvPr id="7" name="Zástupný obsah 6" descr="Obsah obrázku osoba, budova, exteriér, země&#10;&#10;Popis byl vytvořen automaticky">
            <a:extLst>
              <a:ext uri="{FF2B5EF4-FFF2-40B4-BE49-F238E27FC236}">
                <a16:creationId xmlns:a16="http://schemas.microsoft.com/office/drawing/2014/main" id="{DF2B55B4-96E6-4657-5060-E9C14C751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086"/>
            <a:ext cx="12192000" cy="8112760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996926-2033-F056-194A-BB24B64D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0F7C1E-EFAC-D3AD-CA9A-C68F197477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19E5AB77-8970-2DD6-1D9C-54ACAACAE599}"/>
              </a:ext>
            </a:extLst>
          </p:cNvPr>
          <p:cNvGrpSpPr/>
          <p:nvPr/>
        </p:nvGrpSpPr>
        <p:grpSpPr>
          <a:xfrm>
            <a:off x="1495775" y="2040273"/>
            <a:ext cx="9240613" cy="2777454"/>
            <a:chOff x="423104" y="2040273"/>
            <a:chExt cx="9240613" cy="2777454"/>
          </a:xfrm>
        </p:grpSpPr>
        <p:pic>
          <p:nvPicPr>
            <p:cNvPr id="1026" name="Picture 2" descr="Logo MŠMT, MŠMT ČR">
              <a:extLst>
                <a:ext uri="{FF2B5EF4-FFF2-40B4-BE49-F238E27FC236}">
                  <a16:creationId xmlns:a16="http://schemas.microsoft.com/office/drawing/2014/main" id="{9F6AC823-6B03-FF58-E711-2A64978BD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23104" y="2040273"/>
              <a:ext cx="2805509" cy="277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etail školy | GAUDEAMUS">
              <a:extLst>
                <a:ext uri="{FF2B5EF4-FFF2-40B4-BE49-F238E27FC236}">
                  <a16:creationId xmlns:a16="http://schemas.microsoft.com/office/drawing/2014/main" id="{1AF6D70E-81AE-8773-A125-2DF5C501D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388600" y="2702090"/>
              <a:ext cx="2846743" cy="1453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ACD73D6C-5555-D67C-11DE-C45BF4873E57}"/>
                </a:ext>
              </a:extLst>
            </p:cNvPr>
            <p:cNvSpPr txBox="1"/>
            <p:nvPr/>
          </p:nvSpPr>
          <p:spPr>
            <a:xfrm>
              <a:off x="3188450" y="2644170"/>
              <a:ext cx="12001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600" b="1" dirty="0"/>
                <a:t>+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5A3A5FC0-C01D-B761-8A4A-3A12FE9A015F}"/>
                </a:ext>
              </a:extLst>
            </p:cNvPr>
            <p:cNvSpPr txBox="1"/>
            <p:nvPr/>
          </p:nvSpPr>
          <p:spPr>
            <a:xfrm>
              <a:off x="7235343" y="2644168"/>
              <a:ext cx="12001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600" b="1" dirty="0"/>
                <a:t>=</a:t>
              </a:r>
            </a:p>
          </p:txBody>
        </p:sp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B9597002-F382-5179-2AB9-5E6A4F4DE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5493" y="2644168"/>
              <a:ext cx="1228224" cy="1569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345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30" y="0"/>
            <a:ext cx="10515600" cy="1325563"/>
          </a:xfrm>
        </p:spPr>
        <p:txBody>
          <a:bodyPr/>
          <a:lstStyle/>
          <a:p>
            <a:r>
              <a:rPr lang="cs-CZ" sz="3000" b="1" dirty="0">
                <a:solidFill>
                  <a:srgbClr val="002060"/>
                </a:solidFill>
              </a:rPr>
              <a:t>Claim the Future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B9992-3873-3E23-0DBC-FA59B2CB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29" y="1412825"/>
            <a:ext cx="5173981" cy="3717803"/>
          </a:xfrm>
        </p:spPr>
        <p:txBody>
          <a:bodyPr>
            <a:noAutofit/>
          </a:bodyPr>
          <a:lstStyle/>
          <a:p>
            <a:r>
              <a:rPr lang="cs-CZ" sz="2200" dirty="0"/>
              <a:t>6. prosince 2022 v Bruselu</a:t>
            </a:r>
          </a:p>
          <a:p>
            <a:r>
              <a:rPr lang="cs-CZ" sz="2200" dirty="0"/>
              <a:t>Inovace CZ PRES: vůbec první společná konference Rady, Parlamentu a Komise</a:t>
            </a:r>
          </a:p>
          <a:p>
            <a:r>
              <a:rPr lang="cs-CZ" sz="2200" dirty="0"/>
              <a:t>Více než </a:t>
            </a:r>
            <a:r>
              <a:rPr lang="cs-CZ" sz="2200" b="1" dirty="0"/>
              <a:t>900 účastníků prezenčně </a:t>
            </a:r>
            <a:br>
              <a:rPr lang="cs-CZ" sz="2200" b="1" dirty="0"/>
            </a:br>
            <a:r>
              <a:rPr lang="cs-CZ" sz="2200" dirty="0"/>
              <a:t>+ stovky online</a:t>
            </a:r>
          </a:p>
          <a:p>
            <a:r>
              <a:rPr lang="cs-CZ" sz="2200" dirty="0"/>
              <a:t>Cíl: </a:t>
            </a:r>
            <a:r>
              <a:rPr lang="pt-BR" sz="2200" dirty="0"/>
              <a:t>Jak mladé lidi motivovat a přímo zapojit do formování EU</a:t>
            </a:r>
            <a:r>
              <a:rPr lang="cs-CZ" sz="2200" dirty="0"/>
              <a:t>? Jak zvýšit jejich</a:t>
            </a:r>
            <a:br>
              <a:rPr lang="cs-CZ" sz="2200" dirty="0"/>
            </a:br>
            <a:r>
              <a:rPr lang="cs-CZ" sz="2200" dirty="0"/>
              <a:t>zájem o veřejné otázky?</a:t>
            </a:r>
          </a:p>
          <a:p>
            <a:r>
              <a:rPr lang="cs-CZ" sz="2200" dirty="0"/>
              <a:t>Inovace CZ PRES: hlavní část připravena přímo mladými – výběr témat i mluvčích </a:t>
            </a:r>
          </a:p>
          <a:p>
            <a:r>
              <a:rPr lang="cs-CZ" sz="2200" dirty="0"/>
              <a:t>Extrémně pozitivní ohlas od všech aktérů</a:t>
            </a:r>
          </a:p>
          <a:p>
            <a:endParaRPr lang="cs-CZ" sz="2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6FA9ADA0-9038-2C9C-60FE-607329BAFA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011" y="845344"/>
            <a:ext cx="6179989" cy="5167312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07866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Přijaté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B9992-3873-3E23-0DBC-FA59B2CB2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Závěry Rady EU</a:t>
            </a:r>
            <a:endParaRPr lang="cs-CZ" sz="2400" dirty="0"/>
          </a:p>
          <a:p>
            <a:pPr lvl="1"/>
            <a:r>
              <a:rPr lang="cs-CZ" sz="2200" dirty="0"/>
              <a:t>Závěry Rady EU o podpoře </a:t>
            </a:r>
            <a:br>
              <a:rPr lang="cs-CZ" sz="2200" dirty="0"/>
            </a:br>
            <a:r>
              <a:rPr lang="cs-CZ" sz="2200" dirty="0"/>
              <a:t>mezigeneračního rozměru </a:t>
            </a:r>
            <a:br>
              <a:rPr lang="cs-CZ" sz="2200" dirty="0"/>
            </a:br>
            <a:r>
              <a:rPr lang="cs-CZ" sz="2200" dirty="0"/>
              <a:t>v oblasti mládeže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7ED2DD9-9E54-865B-6C95-7B932F6EF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300"/>
          <a:stretch/>
        </p:blipFill>
        <p:spPr>
          <a:xfrm>
            <a:off x="7290647" y="2188"/>
            <a:ext cx="4901353" cy="6855812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43332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FA6E48-CEA5-E3F4-EAC0-5A80BE336D38}"/>
              </a:ext>
            </a:extLst>
          </p:cNvPr>
          <p:cNvSpPr txBox="1">
            <a:spLocks/>
          </p:cNvSpPr>
          <p:nvPr/>
        </p:nvSpPr>
        <p:spPr>
          <a:xfrm>
            <a:off x="307910" y="2882328"/>
            <a:ext cx="8285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NEJVÍCE OCEŇOVANÉ PŘÍSTUPY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932" y="-23812"/>
            <a:ext cx="3434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4482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F63A9CD-8FB8-472C-A553-F57ACD9B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267" y="447714"/>
            <a:ext cx="8012937" cy="5095714"/>
          </a:xfrm>
        </p:spPr>
        <p:txBody>
          <a:bodyPr>
            <a:noAutofit/>
          </a:bodyPr>
          <a:lstStyle/>
          <a:p>
            <a:pPr marL="914400" lvl="1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cs-CZ" sz="2200" dirty="0">
                <a:solidFill>
                  <a:srgbClr val="191B0E"/>
                </a:solidFill>
              </a:rPr>
              <a:t>Úspěšně zvládnuté předsednictví v Radě EU, navíc první </a:t>
            </a:r>
            <a:br>
              <a:rPr lang="cs-CZ" sz="2200" dirty="0">
                <a:solidFill>
                  <a:srgbClr val="191B0E"/>
                </a:solidFill>
              </a:rPr>
            </a:br>
            <a:r>
              <a:rPr lang="cs-CZ" sz="2200" dirty="0">
                <a:solidFill>
                  <a:srgbClr val="191B0E"/>
                </a:solidFill>
              </a:rPr>
              <a:t>plně prezenční po pandemii Covid-19</a:t>
            </a:r>
          </a:p>
          <a:p>
            <a:pPr marL="530352" lvl="1" indent="0">
              <a:lnSpc>
                <a:spcPct val="94000"/>
              </a:lnSpc>
              <a:spcBef>
                <a:spcPts val="0"/>
              </a:spcBef>
              <a:buNone/>
            </a:pPr>
            <a:endParaRPr lang="cs-CZ" sz="2200" dirty="0">
              <a:solidFill>
                <a:srgbClr val="191B0E"/>
              </a:solidFill>
            </a:endParaRPr>
          </a:p>
          <a:p>
            <a:pPr marL="914400" lvl="1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cs-CZ" sz="2200" dirty="0">
                <a:solidFill>
                  <a:srgbClr val="191B0E"/>
                </a:solidFill>
              </a:rPr>
              <a:t>Schopnost vyjednat konsensuální znění stěžejních politických dokumentů napříč členskými státy EU </a:t>
            </a:r>
          </a:p>
          <a:p>
            <a:pPr marL="530352" lvl="1" indent="0">
              <a:lnSpc>
                <a:spcPct val="94000"/>
              </a:lnSpc>
              <a:spcBef>
                <a:spcPts val="0"/>
              </a:spcBef>
              <a:buNone/>
            </a:pPr>
            <a:endParaRPr lang="cs-CZ" sz="2200" dirty="0">
              <a:solidFill>
                <a:srgbClr val="191B0E"/>
              </a:solidFill>
            </a:endParaRPr>
          </a:p>
          <a:p>
            <a:pPr marL="914400" lvl="1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cs-CZ" sz="2200" dirty="0">
                <a:solidFill>
                  <a:srgbClr val="191B0E"/>
                </a:solidFill>
              </a:rPr>
              <a:t>Volba vysoce aktuálních témat ve výzkumu a inovacích reflektujících potřebu post-pandemické obnovy Evropy </a:t>
            </a:r>
            <a:br>
              <a:rPr lang="cs-CZ" sz="2200" dirty="0">
                <a:solidFill>
                  <a:srgbClr val="191B0E"/>
                </a:solidFill>
              </a:rPr>
            </a:br>
            <a:r>
              <a:rPr lang="cs-CZ" sz="2200" dirty="0">
                <a:solidFill>
                  <a:srgbClr val="191B0E"/>
                </a:solidFill>
              </a:rPr>
              <a:t>a zelené a digitální transformace evropské ekonomiky</a:t>
            </a:r>
          </a:p>
          <a:p>
            <a:pPr marL="914400" lvl="1" indent="-384048">
              <a:lnSpc>
                <a:spcPct val="94000"/>
              </a:lnSpc>
              <a:spcBef>
                <a:spcPts val="0"/>
              </a:spcBef>
              <a:buFont typeface="Franklin Gothic Book" panose="020B0503020102020204" pitchFamily="34" charset="0"/>
              <a:buChar char="–"/>
            </a:pPr>
            <a:endParaRPr lang="cs-CZ" sz="2200" dirty="0">
              <a:solidFill>
                <a:srgbClr val="191B0E"/>
              </a:solidFill>
            </a:endParaRPr>
          </a:p>
          <a:p>
            <a:pPr marL="914400" lvl="1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cs-CZ" sz="2200" dirty="0">
                <a:solidFill>
                  <a:srgbClr val="191B0E"/>
                </a:solidFill>
              </a:rPr>
              <a:t>Zařazení ukrajinské agendy na jednání ve všech sektorových agendách, její aktualizace</a:t>
            </a:r>
          </a:p>
          <a:p>
            <a:pPr marL="914400" lvl="1" indent="-384048">
              <a:lnSpc>
                <a:spcPct val="94000"/>
              </a:lnSpc>
              <a:spcBef>
                <a:spcPts val="0"/>
              </a:spcBef>
              <a:buFont typeface="Franklin Gothic Book" panose="020B0503020102020204" pitchFamily="34" charset="0"/>
              <a:buChar char="–"/>
            </a:pPr>
            <a:endParaRPr lang="cs-CZ" sz="2200" dirty="0">
              <a:solidFill>
                <a:srgbClr val="191B0E"/>
              </a:solidFill>
            </a:endParaRPr>
          </a:p>
          <a:p>
            <a:pPr marL="914400" lvl="1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cs-CZ" sz="2200" dirty="0">
                <a:solidFill>
                  <a:srgbClr val="191B0E"/>
                </a:solidFill>
              </a:rPr>
              <a:t>Účast ukrajinských představitelů na relevantních jednáních</a:t>
            </a:r>
          </a:p>
          <a:p>
            <a:pPr marL="530352" lvl="1" indent="0">
              <a:lnSpc>
                <a:spcPct val="94000"/>
              </a:lnSpc>
              <a:spcBef>
                <a:spcPts val="0"/>
              </a:spcBef>
              <a:buNone/>
            </a:pPr>
            <a:endParaRPr lang="cs-CZ" sz="2200" dirty="0">
              <a:solidFill>
                <a:srgbClr val="191B0E"/>
              </a:solidFill>
            </a:endParaRPr>
          </a:p>
          <a:p>
            <a:pPr marL="914400" lvl="1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cs-CZ" sz="2200" i="1" dirty="0">
                <a:solidFill>
                  <a:srgbClr val="191B0E"/>
                </a:solidFill>
              </a:rPr>
              <a:t>Claim the Future </a:t>
            </a:r>
            <a:r>
              <a:rPr lang="cs-CZ" sz="2200" dirty="0">
                <a:solidFill>
                  <a:srgbClr val="191B0E"/>
                </a:solidFill>
              </a:rPr>
              <a:t>jako nové paradigma politiky mládeže</a:t>
            </a:r>
          </a:p>
        </p:txBody>
      </p:sp>
    </p:spTree>
    <p:extLst>
      <p:ext uri="{BB962C8B-B14F-4D97-AF65-F5344CB8AC3E}">
        <p14:creationId xmlns:p14="http://schemas.microsoft.com/office/powerpoint/2010/main" val="118049919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19E5AB77-8970-2DD6-1D9C-54ACAACAE599}"/>
              </a:ext>
            </a:extLst>
          </p:cNvPr>
          <p:cNvGrpSpPr/>
          <p:nvPr/>
        </p:nvGrpSpPr>
        <p:grpSpPr>
          <a:xfrm>
            <a:off x="1495775" y="2040273"/>
            <a:ext cx="9240613" cy="2777454"/>
            <a:chOff x="423104" y="2040273"/>
            <a:chExt cx="9240613" cy="2777454"/>
          </a:xfrm>
        </p:grpSpPr>
        <p:pic>
          <p:nvPicPr>
            <p:cNvPr id="1026" name="Picture 2" descr="Logo MŠMT, MŠMT ČR">
              <a:extLst>
                <a:ext uri="{FF2B5EF4-FFF2-40B4-BE49-F238E27FC236}">
                  <a16:creationId xmlns:a16="http://schemas.microsoft.com/office/drawing/2014/main" id="{9F6AC823-6B03-FF58-E711-2A64978BD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23104" y="2040273"/>
              <a:ext cx="2805509" cy="277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etail školy | GAUDEAMUS">
              <a:extLst>
                <a:ext uri="{FF2B5EF4-FFF2-40B4-BE49-F238E27FC236}">
                  <a16:creationId xmlns:a16="http://schemas.microsoft.com/office/drawing/2014/main" id="{1AF6D70E-81AE-8773-A125-2DF5C501D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388600" y="2702090"/>
              <a:ext cx="2846743" cy="1453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ACD73D6C-5555-D67C-11DE-C45BF4873E57}"/>
                </a:ext>
              </a:extLst>
            </p:cNvPr>
            <p:cNvSpPr txBox="1"/>
            <p:nvPr/>
          </p:nvSpPr>
          <p:spPr>
            <a:xfrm>
              <a:off x="3188450" y="2644170"/>
              <a:ext cx="12001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600" b="1" dirty="0"/>
                <a:t>+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5A3A5FC0-C01D-B761-8A4A-3A12FE9A015F}"/>
                </a:ext>
              </a:extLst>
            </p:cNvPr>
            <p:cNvSpPr txBox="1"/>
            <p:nvPr/>
          </p:nvSpPr>
          <p:spPr>
            <a:xfrm>
              <a:off x="7235343" y="2644168"/>
              <a:ext cx="12001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600" b="1" dirty="0"/>
                <a:t>=</a:t>
              </a:r>
            </a:p>
          </p:txBody>
        </p:sp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B9597002-F382-5179-2AB9-5E6A4F4DE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5493" y="2644168"/>
              <a:ext cx="1228224" cy="1569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136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eometrická konstrukce zlatého řezu :: ME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BC3E72-98FF-0857-71A6-9C42CF6AB1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152" y="805561"/>
            <a:ext cx="3390180" cy="44903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C999779-9CF7-C537-C84D-BA1DBD7534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820" y="5449722"/>
            <a:ext cx="5722844" cy="6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959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Obrázek 5" descr="Obsah obrázku text, osoba, interiér, žena&#10;&#10;Popis byl vytvořen automaticky">
            <a:extLst>
              <a:ext uri="{FF2B5EF4-FFF2-40B4-BE49-F238E27FC236}">
                <a16:creationId xmlns:a16="http://schemas.microsoft.com/office/drawing/2014/main" id="{591CD8A4-7ED2-CFD1-4FF3-C77F76026E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6253"/>
            <a:ext cx="3978228" cy="5569612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  <p:pic>
        <p:nvPicPr>
          <p:cNvPr id="8" name="Obrázek 7" descr="Obsah obrázku osoba, interiér, lidé, skupina">
            <a:extLst>
              <a:ext uri="{FF2B5EF4-FFF2-40B4-BE49-F238E27FC236}">
                <a16:creationId xmlns:a16="http://schemas.microsoft.com/office/drawing/2014/main" id="{63A4CDB4-D090-9AE6-9F8A-E1CFCA4BB1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7918" y="566253"/>
            <a:ext cx="4304084" cy="5552834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A177C6-02B1-DAB4-5D8D-D2E3D81D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5043" y="862781"/>
            <a:ext cx="3456060" cy="497655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800"/>
              </a:spcAft>
            </a:pPr>
            <a:r>
              <a:rPr lang="cs-CZ" sz="2400" dirty="0">
                <a:solidFill>
                  <a:schemeClr val="tx1"/>
                </a:solidFill>
              </a:rPr>
              <a:t>17 akcí v Praze</a:t>
            </a:r>
          </a:p>
          <a:p>
            <a:pPr>
              <a:spcAft>
                <a:spcPts val="1800"/>
              </a:spcAft>
            </a:pPr>
            <a:r>
              <a:rPr lang="cs-CZ" sz="2400" dirty="0">
                <a:solidFill>
                  <a:schemeClr val="tx1"/>
                </a:solidFill>
              </a:rPr>
              <a:t>3 akce v Brně</a:t>
            </a:r>
          </a:p>
          <a:p>
            <a:pPr>
              <a:spcAft>
                <a:spcPts val="1800"/>
              </a:spcAft>
            </a:pPr>
            <a:r>
              <a:rPr lang="cs-CZ" sz="2400" dirty="0">
                <a:solidFill>
                  <a:schemeClr val="tx1"/>
                </a:solidFill>
              </a:rPr>
              <a:t>5 akcí v Bruselu</a:t>
            </a:r>
          </a:p>
          <a:p>
            <a:pPr>
              <a:spcAft>
                <a:spcPts val="1800"/>
              </a:spcAft>
            </a:pPr>
            <a:r>
              <a:rPr lang="cs-CZ" sz="2400" dirty="0">
                <a:solidFill>
                  <a:schemeClr val="tx1"/>
                </a:solidFill>
              </a:rPr>
              <a:t>3 akce online</a:t>
            </a:r>
          </a:p>
          <a:p>
            <a:pPr>
              <a:spcAft>
                <a:spcPts val="1800"/>
              </a:spcAft>
            </a:pPr>
            <a:r>
              <a:rPr lang="cs-CZ" sz="2400" dirty="0">
                <a:solidFill>
                  <a:schemeClr val="tx1"/>
                </a:solidFill>
              </a:rPr>
              <a:t>více než 3.500 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registrovaných účastníků</a:t>
            </a:r>
          </a:p>
          <a:p>
            <a:pPr>
              <a:spcAft>
                <a:spcPts val="1800"/>
              </a:spcAft>
            </a:pPr>
            <a:r>
              <a:rPr lang="cs-CZ" sz="2400" dirty="0">
                <a:solidFill>
                  <a:schemeClr val="tx1"/>
                </a:solidFill>
              </a:rPr>
              <a:t>100 % 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přijatých dokumentů</a:t>
            </a:r>
          </a:p>
          <a:p>
            <a:pPr>
              <a:spcAft>
                <a:spcPts val="1800"/>
              </a:spcAft>
            </a:pPr>
            <a:r>
              <a:rPr lang="cs-CZ" sz="2400" dirty="0">
                <a:solidFill>
                  <a:schemeClr val="tx1"/>
                </a:solidFill>
              </a:rPr>
              <a:t>inovativní přístupy</a:t>
            </a:r>
          </a:p>
          <a:p>
            <a:pPr>
              <a:spcAft>
                <a:spcPts val="1800"/>
              </a:spcAft>
            </a:pPr>
            <a:r>
              <a:rPr lang="cs-CZ" sz="2400" dirty="0">
                <a:solidFill>
                  <a:schemeClr val="tx1"/>
                </a:solidFill>
              </a:rPr>
              <a:t>účast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ukrajinských představitelů</a:t>
            </a:r>
            <a:endParaRPr lang="en-US" sz="24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32DE81C-3921-D086-921E-38D6BA22BEC6}"/>
              </a:ext>
            </a:extLst>
          </p:cNvPr>
          <p:cNvSpPr txBox="1"/>
          <p:nvPr/>
        </p:nvSpPr>
        <p:spPr>
          <a:xfrm>
            <a:off x="1" y="6275864"/>
            <a:ext cx="4296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i="0" dirty="0">
                <a:solidFill>
                  <a:srgbClr val="000000"/>
                </a:solidFill>
                <a:effectLst/>
                <a:latin typeface="+mj-lt"/>
              </a:rPr>
              <a:t>Mariya Gabriel, komisařka </a:t>
            </a:r>
            <a:br>
              <a:rPr lang="cs-CZ" sz="140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+mj-lt"/>
              </a:rPr>
              <a:t>pro inovace, výzkum, kulturu, vzdělávání a mládež</a:t>
            </a:r>
            <a:endParaRPr lang="cs-CZ" sz="1400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79DCFF-B56B-42D4-B31F-79C2E09DD083}"/>
              </a:ext>
            </a:extLst>
          </p:cNvPr>
          <p:cNvSpPr txBox="1"/>
          <p:nvPr/>
        </p:nvSpPr>
        <p:spPr>
          <a:xfrm>
            <a:off x="7887918" y="6275864"/>
            <a:ext cx="4296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rgbClr val="000000"/>
                </a:solidFill>
                <a:latin typeface="+mj-lt"/>
              </a:rPr>
              <a:t>Vladimír Balaš</a:t>
            </a:r>
            <a:r>
              <a:rPr lang="cs-CZ" sz="1400" i="0" dirty="0">
                <a:solidFill>
                  <a:srgbClr val="000000"/>
                </a:solidFill>
                <a:effectLst/>
                <a:latin typeface="+mj-lt"/>
              </a:rPr>
              <a:t>, předseda Rady </a:t>
            </a:r>
            <a:br>
              <a:rPr lang="cs-CZ" sz="140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cs-CZ" sz="1400" i="0" dirty="0">
                <a:solidFill>
                  <a:srgbClr val="000000"/>
                </a:solidFill>
                <a:effectLst/>
                <a:latin typeface="+mj-lt"/>
              </a:rPr>
              <a:t>COMPET – výzkum, EYCS -  vzdělávání, mládež, sport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88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obsah 2">
            <a:extLst>
              <a:ext uri="{FF2B5EF4-FFF2-40B4-BE49-F238E27FC236}">
                <a16:creationId xmlns:a16="http://schemas.microsoft.com/office/drawing/2014/main" id="{0F63A9CD-8FB8-472C-A553-F57ACD9B2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6265" y="386985"/>
            <a:ext cx="7916594" cy="6060049"/>
          </a:xfrm>
        </p:spPr>
        <p:txBody>
          <a:bodyPr>
            <a:normAutofit fontScale="25000" lnSpcReduction="20000"/>
          </a:bodyPr>
          <a:lstStyle/>
          <a:p>
            <a:pPr marL="7315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0000" b="1" dirty="0"/>
              <a:t>PRIORITY MŠMT V CZ PRES 2022</a:t>
            </a:r>
          </a:p>
          <a:p>
            <a:pPr marL="530352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8000" dirty="0"/>
          </a:p>
          <a:p>
            <a:pPr marL="7315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000" b="1" dirty="0"/>
              <a:t>Výzkum</a:t>
            </a:r>
            <a:r>
              <a:rPr lang="cs-CZ" sz="8000" dirty="0"/>
              <a:t>:</a:t>
            </a:r>
          </a:p>
          <a:p>
            <a:pPr marL="1216152" indent="-72000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cs-CZ" sz="8000" dirty="0"/>
              <a:t>Synergie ve financování výzkumu a inovací v Evropě</a:t>
            </a:r>
          </a:p>
          <a:p>
            <a:pPr marL="1216152" indent="-72000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cs-CZ" sz="8000" dirty="0"/>
              <a:t>Evropský a globální ekosystém výzkumných infrastruktur</a:t>
            </a:r>
          </a:p>
          <a:p>
            <a:pPr marL="1216152" indent="-72000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cs-CZ" sz="8000" dirty="0"/>
              <a:t>Nová evropská inovační agenda a valorizace znalostí</a:t>
            </a:r>
          </a:p>
          <a:p>
            <a:pPr marL="496152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8000" dirty="0"/>
          </a:p>
          <a:p>
            <a:pPr marL="7315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000" b="1" dirty="0"/>
              <a:t>Vzdělávání</a:t>
            </a:r>
            <a:r>
              <a:rPr lang="cs-CZ" sz="8000" dirty="0"/>
              <a:t>:</a:t>
            </a:r>
          </a:p>
          <a:p>
            <a:pPr marL="1216152" indent="-72000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cs-CZ" sz="8000" dirty="0"/>
              <a:t>Digitální well-being</a:t>
            </a:r>
          </a:p>
          <a:p>
            <a:pPr marL="1216152" indent="-72000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cs-CZ" sz="8000" dirty="0"/>
              <a:t>Kvalitní vzdělávání pro všechny - Cesty ke školnímu úspěchu</a:t>
            </a:r>
          </a:p>
          <a:p>
            <a:pPr marL="496152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8000" dirty="0"/>
          </a:p>
          <a:p>
            <a:pPr marL="7315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000" b="1" dirty="0"/>
              <a:t>Mládež</a:t>
            </a:r>
            <a:r>
              <a:rPr lang="cs-CZ" sz="8000" dirty="0"/>
              <a:t>:     Posilování mezigeneračního dialogu</a:t>
            </a:r>
          </a:p>
          <a:p>
            <a:pPr marL="73152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8000" dirty="0"/>
          </a:p>
          <a:p>
            <a:pPr marL="7315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000" b="1" dirty="0"/>
              <a:t>Sport</a:t>
            </a:r>
            <a:r>
              <a:rPr lang="cs-CZ" sz="8000" dirty="0"/>
              <a:t>:         Udržitelná sportovní infrastruktura</a:t>
            </a:r>
            <a:endParaRPr lang="en-US" sz="2400" b="1" dirty="0"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94A0718-B8C3-00FE-4831-A70C331B9C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4" name="Obrázek 3" descr="Obsah obrázku interiér, strop, hala">
            <a:extLst>
              <a:ext uri="{FF2B5EF4-FFF2-40B4-BE49-F238E27FC236}">
                <a16:creationId xmlns:a16="http://schemas.microsoft.com/office/drawing/2014/main" id="{B8D172A8-DB10-326E-CF1C-2CB1F25FD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6360" y="0"/>
            <a:ext cx="2885640" cy="6858000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682858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FA6E48-CEA5-E3F4-EAC0-5A80BE336D38}"/>
              </a:ext>
            </a:extLst>
          </p:cNvPr>
          <p:cNvSpPr txBox="1">
            <a:spLocks/>
          </p:cNvSpPr>
          <p:nvPr/>
        </p:nvSpPr>
        <p:spPr>
          <a:xfrm>
            <a:off x="307910" y="2882328"/>
            <a:ext cx="8285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Formace Rady COMPET: </a:t>
            </a:r>
            <a:r>
              <a:rPr lang="cs-CZ" sz="3600" b="1" dirty="0">
                <a:solidFill>
                  <a:srgbClr val="191B0E"/>
                </a:solidFill>
                <a:latin typeface="+mn-lt"/>
                <a:ea typeface="+mn-ea"/>
                <a:cs typeface="+mn-cs"/>
              </a:rPr>
              <a:t>Výzkum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932" y="-23812"/>
            <a:ext cx="3434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418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D122C5E-3BBC-BC5A-E763-B2E1D86C88C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Obrázek 8" descr="Obsah obrázku text, osoba, skupina, stojící&#10;&#10;Popis byl vytvořen automaticky">
            <a:extLst>
              <a:ext uri="{FF2B5EF4-FFF2-40B4-BE49-F238E27FC236}">
                <a16:creationId xmlns:a16="http://schemas.microsoft.com/office/drawing/2014/main" id="{27A967FF-A1BC-2824-C08A-A00A992D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155" y="1278385"/>
            <a:ext cx="12213033" cy="420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8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Konference k synergiím ve financování výzkumu a inovací v Evropě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B9992-3873-3E23-0DBC-FA59B2CB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02163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200" b="1" dirty="0"/>
              <a:t>7.–8. července 2022 v Praze</a:t>
            </a:r>
          </a:p>
          <a:p>
            <a:pPr>
              <a:spcBef>
                <a:spcPts val="1800"/>
              </a:spcBef>
            </a:pPr>
            <a:r>
              <a:rPr lang="cs-CZ" sz="2200" dirty="0"/>
              <a:t>Přes </a:t>
            </a:r>
            <a:r>
              <a:rPr lang="cs-CZ" sz="2200" b="1" dirty="0"/>
              <a:t>250 účastníků </a:t>
            </a:r>
            <a:r>
              <a:rPr lang="cs-CZ" sz="2200" dirty="0"/>
              <a:t>z celé Evropy prezenčně, další stovky online</a:t>
            </a:r>
          </a:p>
          <a:p>
            <a:pPr>
              <a:spcBef>
                <a:spcPts val="1800"/>
              </a:spcBef>
            </a:pPr>
            <a:r>
              <a:rPr lang="cs-CZ" sz="2200" dirty="0"/>
              <a:t>Využívání synergií ve financování výzkumu a inovací: </a:t>
            </a:r>
            <a:r>
              <a:rPr lang="cs-CZ" sz="2200" b="1" dirty="0"/>
              <a:t>maximalizace a efektivizace zdrojů </a:t>
            </a:r>
            <a:br>
              <a:rPr lang="cs-CZ" sz="2200" b="1" dirty="0"/>
            </a:br>
            <a:r>
              <a:rPr lang="cs-CZ" sz="2200" dirty="0"/>
              <a:t>(národní rozpočty, kohezní a komunitární zdroje, Digitální Evropa a další) </a:t>
            </a:r>
          </a:p>
          <a:p>
            <a:pPr>
              <a:spcBef>
                <a:spcPts val="1800"/>
              </a:spcBef>
            </a:pPr>
            <a:r>
              <a:rPr lang="cs-CZ" sz="2200" b="1" dirty="0"/>
              <a:t>Pražská deklarace </a:t>
            </a:r>
            <a:r>
              <a:rPr lang="cs-CZ" sz="2200" dirty="0"/>
              <a:t>k synergiím ve financování výzkumu a inovací v Evropě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cs-CZ" sz="2200" dirty="0"/>
              <a:t>Politicky podpořena ze strany všech členských států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cs-CZ" sz="2200" dirty="0"/>
              <a:t>Odstraňování bariér znemožňujících synergie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cs-CZ" sz="2200" dirty="0"/>
              <a:t>Výzva členským státům i Evropské komisi k hledání cest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26D8F8-D930-0391-4FBF-90051073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3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Konference k výzkumným infrastrukturám (ICRI)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B9992-3873-3E23-0DBC-FA59B2CB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02163" cy="4351338"/>
          </a:xfrm>
        </p:spPr>
        <p:txBody>
          <a:bodyPr>
            <a:normAutofit/>
          </a:bodyPr>
          <a:lstStyle/>
          <a:p>
            <a:r>
              <a:rPr lang="cs-CZ" sz="2200" b="1" dirty="0"/>
              <a:t>19.–21. října 2022 v Brně</a:t>
            </a:r>
          </a:p>
          <a:p>
            <a:r>
              <a:rPr lang="cs-CZ" sz="2200" dirty="0"/>
              <a:t>Přes</a:t>
            </a:r>
            <a:r>
              <a:rPr lang="cs-CZ" sz="2200" b="1" dirty="0"/>
              <a:t> 450 účastníků </a:t>
            </a:r>
            <a:r>
              <a:rPr lang="cs-CZ" sz="2200" dirty="0"/>
              <a:t>z celého světa prezenčně, další stovky online</a:t>
            </a:r>
          </a:p>
          <a:p>
            <a:r>
              <a:rPr lang="cs-CZ" sz="2200" dirty="0"/>
              <a:t>Role výzkumných infrastruktur v </a:t>
            </a:r>
            <a:r>
              <a:rPr lang="cs-CZ" sz="2200" b="1" dirty="0"/>
              <a:t>řešení velkých celospolečenských výzev</a:t>
            </a:r>
            <a:br>
              <a:rPr lang="cs-CZ" sz="2200" b="1" dirty="0"/>
            </a:br>
            <a:r>
              <a:rPr lang="cs-CZ" sz="2200" dirty="0"/>
              <a:t>jako Covid-19, energetické krize, zelené a digitální transformace, </a:t>
            </a:r>
            <a:br>
              <a:rPr lang="cs-CZ" sz="2200" dirty="0"/>
            </a:br>
            <a:r>
              <a:rPr lang="cs-CZ" sz="2200" dirty="0"/>
              <a:t>Cíle udržitelného rozvoje OSN ad.</a:t>
            </a:r>
          </a:p>
          <a:p>
            <a:r>
              <a:rPr lang="cs-CZ" sz="2200" b="1" dirty="0"/>
              <a:t>Brněnská deklarace </a:t>
            </a:r>
            <a:r>
              <a:rPr lang="cs-CZ" sz="2200" dirty="0"/>
              <a:t>k rozvoji globálního ekosystému výzkumných infrastruktur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cs-CZ" sz="2200" dirty="0"/>
              <a:t>Politicky podpořena ze strany všech členských států i kolegiem komisařů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cs-CZ" sz="2200" dirty="0"/>
              <a:t>Komplementární k Závěrům Rady EU k výzkumným infrastrukturám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cs-CZ" sz="2200" dirty="0"/>
              <a:t>Integrace kapacit výzkumných infrastruktur a vědeckých dat na celosvětové </a:t>
            </a:r>
            <a:br>
              <a:rPr lang="cs-CZ" sz="2200" dirty="0"/>
            </a:br>
            <a:r>
              <a:rPr lang="cs-CZ" sz="2200" dirty="0"/>
              <a:t>úrovni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26D8F8-D930-0391-4FBF-90051073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7" name="Obrázek 6" descr="Obsah obrázku text, interiér, zeď, patro&#10;&#10;Popis byl vytvořen automaticky">
            <a:extLst>
              <a:ext uri="{FF2B5EF4-FFF2-40B4-BE49-F238E27FC236}">
                <a16:creationId xmlns:a16="http://schemas.microsoft.com/office/drawing/2014/main" id="{88586260-CEA0-3DDD-3FA9-FC6D26F94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9006" y="1421"/>
            <a:ext cx="1587277" cy="6856580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3341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C005F-967C-FD0D-9109-6DDBF015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002060"/>
                </a:solidFill>
              </a:rPr>
              <a:t>Přijaté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B9992-3873-3E23-0DBC-FA59B2CB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38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Deklarace</a:t>
            </a:r>
            <a:r>
              <a:rPr lang="cs-CZ" sz="2400" dirty="0"/>
              <a:t> (právně nezávazné)</a:t>
            </a:r>
          </a:p>
          <a:p>
            <a:pPr lvl="1"/>
            <a:r>
              <a:rPr lang="cs-CZ" sz="2200" dirty="0"/>
              <a:t>Pražská deklarace </a:t>
            </a:r>
            <a:br>
              <a:rPr lang="cs-CZ" sz="2200" dirty="0"/>
            </a:br>
            <a:r>
              <a:rPr lang="cs-CZ" sz="2200" dirty="0"/>
              <a:t>k synergiím ve financování výzkumu a inovací v Evropě</a:t>
            </a:r>
          </a:p>
          <a:p>
            <a:pPr lvl="1">
              <a:spcAft>
                <a:spcPts val="1200"/>
              </a:spcAft>
            </a:pPr>
            <a:r>
              <a:rPr lang="cs-CZ" sz="2200" dirty="0"/>
              <a:t>Brněnská deklarace </a:t>
            </a:r>
            <a:br>
              <a:rPr lang="cs-CZ" sz="2200" dirty="0"/>
            </a:br>
            <a:r>
              <a:rPr lang="cs-CZ" sz="2200" dirty="0"/>
              <a:t>k rozvoji globálního ekosystému výzkumných infrastruktur</a:t>
            </a:r>
          </a:p>
          <a:p>
            <a:r>
              <a:rPr lang="cs-CZ" sz="2400" b="1" dirty="0"/>
              <a:t>Závěry Rady EU</a:t>
            </a:r>
            <a:endParaRPr lang="cs-CZ" sz="2400" dirty="0"/>
          </a:p>
          <a:p>
            <a:pPr lvl="1"/>
            <a:r>
              <a:rPr lang="cs-CZ" sz="2200" dirty="0"/>
              <a:t>Závěry Rady EU k výzkumným infrastrukturám</a:t>
            </a:r>
          </a:p>
          <a:p>
            <a:pPr lvl="1"/>
            <a:r>
              <a:rPr lang="cs-CZ" sz="2200" dirty="0"/>
              <a:t>Závěry Rady EU k nové evropské inovační agendě</a:t>
            </a:r>
          </a:p>
          <a:p>
            <a:pPr lvl="1">
              <a:spcAft>
                <a:spcPts val="1200"/>
              </a:spcAft>
            </a:pPr>
            <a:r>
              <a:rPr lang="cs-CZ" sz="2200" dirty="0"/>
              <a:t>Závěry Rady EU na téma Widening</a:t>
            </a:r>
          </a:p>
          <a:p>
            <a:r>
              <a:rPr lang="cs-CZ" sz="2400" b="1" dirty="0"/>
              <a:t>Doporučení Rady EU</a:t>
            </a:r>
            <a:endParaRPr lang="cs-CZ" sz="2400" dirty="0"/>
          </a:p>
          <a:p>
            <a:pPr lvl="1"/>
            <a:r>
              <a:rPr lang="cs-CZ" sz="2200" dirty="0"/>
              <a:t>Doporučení Rady EU k principům valorizace znalostí</a:t>
            </a:r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6734A-5A4C-26A1-1C35-0868F99CAF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04" y="5543428"/>
            <a:ext cx="707051" cy="9036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D63004-846B-2E96-7E21-D309C8FC3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982" y="83743"/>
            <a:ext cx="3713018" cy="6690514"/>
          </a:xfrm>
          <a:prstGeom prst="rect">
            <a:avLst/>
          </a:prstGeom>
          <a:ln>
            <a:noFill/>
          </a:ln>
          <a:effectLst>
            <a:glow rad="190500">
              <a:schemeClr val="accent3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56381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30F04623F2ED4889937C4FC89498F7" ma:contentTypeVersion="2" ma:contentTypeDescription="Vytvoří nový dokument" ma:contentTypeScope="" ma:versionID="c6c809445a5db6f130c1032670787f3f">
  <xsd:schema xmlns:xsd="http://www.w3.org/2001/XMLSchema" xmlns:xs="http://www.w3.org/2001/XMLSchema" xmlns:p="http://schemas.microsoft.com/office/2006/metadata/properties" xmlns:ns3="8c0ca65b-3288-4936-980f-615e11925eda" targetNamespace="http://schemas.microsoft.com/office/2006/metadata/properties" ma:root="true" ma:fieldsID="6a55e5b5f5eb8b8a4d2317063638ce73" ns3:_="">
    <xsd:import namespace="8c0ca65b-3288-4936-980f-615e11925e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ca65b-3288-4936-980f-615e11925e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AAFC72-1902-4218-B1E5-979F87AAB933}">
  <ds:schemaRefs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8c0ca65b-3288-4936-980f-615e11925eda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61826F9-4112-4612-83EE-7FD3173025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E9A54-B834-4FBC-AEE7-ED60316650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0ca65b-3288-4936-980f-615e11925e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5118</TotalTime>
  <Words>883</Words>
  <Application>Microsoft Office PowerPoint</Application>
  <PresentationFormat>Širokoúhlá obrazovka</PresentationFormat>
  <Paragraphs>128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Symbol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Konference k synergiím ve financování výzkumu a inovací v Evropě</vt:lpstr>
      <vt:lpstr>Konference k výzkumným infrastrukturám (ICRI)</vt:lpstr>
      <vt:lpstr>Přijaté dokumenty</vt:lpstr>
      <vt:lpstr>Prezentace aplikace PowerPoint</vt:lpstr>
      <vt:lpstr>CZEDUCON:  flagship konference  v oblasti vysokého školství</vt:lpstr>
      <vt:lpstr>Zasedání Řídicí skupiny Boloňského procesu </vt:lpstr>
      <vt:lpstr>Ukrajinské děti, žáci a studenti ve členských státech EU</vt:lpstr>
      <vt:lpstr>Přijaté dokumenty</vt:lpstr>
      <vt:lpstr>Prezentace aplikace PowerPoint</vt:lpstr>
      <vt:lpstr>Evropský týden sportu</vt:lpstr>
      <vt:lpstr>Přijaté dokumenty</vt:lpstr>
      <vt:lpstr>Prezentace aplikace PowerPoint</vt:lpstr>
      <vt:lpstr>Cokoliv – fotka? Statistiky?</vt:lpstr>
      <vt:lpstr>Claim the Future</vt:lpstr>
      <vt:lpstr>Přijaté dokumenty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Úřad vlády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Sklenářová Barbora</dc:creator>
  <cp:lastModifiedBy>Macura Ondřej</cp:lastModifiedBy>
  <cp:revision>99</cp:revision>
  <cp:lastPrinted>2023-01-10T11:38:12Z</cp:lastPrinted>
  <dcterms:created xsi:type="dcterms:W3CDTF">2022-03-24T14:31:58Z</dcterms:created>
  <dcterms:modified xsi:type="dcterms:W3CDTF">2023-01-11T07:08:09Z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0x0101001F30F04623F2ED4889937C4FC89498F7</vt:lpwstr>
  </property>
  <property fmtid="{D5CDD505-2E9C-101B-9397-08002B2CF9AE}" pid="3" name="MediaServiceImageTags">
    <vt:lpwstr/>
  </property>
</Properties>
</file>