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0" r:id="rId2"/>
    <p:sldId id="671" r:id="rId3"/>
    <p:sldId id="765" r:id="rId4"/>
    <p:sldId id="684" r:id="rId5"/>
    <p:sldId id="768" r:id="rId6"/>
    <p:sldId id="698" r:id="rId7"/>
    <p:sldId id="767" r:id="rId8"/>
    <p:sldId id="745" r:id="rId9"/>
    <p:sldId id="682" r:id="rId10"/>
    <p:sldId id="731" r:id="rId11"/>
    <p:sldId id="791" r:id="rId12"/>
    <p:sldId id="793" r:id="rId13"/>
    <p:sldId id="797" r:id="rId14"/>
    <p:sldId id="699" r:id="rId15"/>
    <p:sldId id="744" r:id="rId16"/>
    <p:sldId id="810" r:id="rId17"/>
    <p:sldId id="746" r:id="rId18"/>
    <p:sldId id="728" r:id="rId19"/>
    <p:sldId id="752" r:id="rId20"/>
    <p:sldId id="815" r:id="rId21"/>
    <p:sldId id="822" r:id="rId22"/>
    <p:sldId id="778" r:id="rId23"/>
    <p:sldId id="769" r:id="rId24"/>
    <p:sldId id="811" r:id="rId25"/>
    <p:sldId id="806" r:id="rId26"/>
    <p:sldId id="807" r:id="rId27"/>
    <p:sldId id="804" r:id="rId28"/>
    <p:sldId id="814" r:id="rId29"/>
    <p:sldId id="809" r:id="rId30"/>
    <p:sldId id="816" r:id="rId31"/>
    <p:sldId id="817" r:id="rId32"/>
    <p:sldId id="818" r:id="rId33"/>
    <p:sldId id="819" r:id="rId34"/>
    <p:sldId id="730" r:id="rId35"/>
    <p:sldId id="729" r:id="rId36"/>
    <p:sldId id="820" r:id="rId37"/>
    <p:sldId id="805" r:id="rId38"/>
    <p:sldId id="771" r:id="rId39"/>
    <p:sldId id="821" r:id="rId40"/>
    <p:sldId id="672" r:id="rId41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9D1F69-6A5F-631F-0C9B-7901DDE10120}" name="Křeček Pavel" initials="KP" userId="S::krecekp@msmt.cz::ab834fc3-ad00-479d-b231-29b953f25c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31713827742335"/>
          <c:y val="4.0441176470588237E-2"/>
          <c:w val="0.87337953649954336"/>
          <c:h val="0.85307607688744791"/>
        </c:manualLayout>
      </c:layout>
      <c:lineChart>
        <c:grouping val="standard"/>
        <c:varyColors val="0"/>
        <c:ser>
          <c:idx val="0"/>
          <c:order val="0"/>
          <c:tx>
            <c:strRef>
              <c:f>normativy_vypocet_2023_PV!$AH$3</c:f>
              <c:strCache>
                <c:ptCount val="1"/>
                <c:pt idx="0">
                  <c:v>mateřská škola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normativy_vypocet_2023_PV!$AJ$3:$BO$3</c:f>
              <c:numCache>
                <c:formatCode>#,##0</c:formatCode>
                <c:ptCount val="32"/>
                <c:pt idx="0">
                  <c:v>928.35899999999992</c:v>
                </c:pt>
                <c:pt idx="1">
                  <c:v>968.43600000000004</c:v>
                </c:pt>
                <c:pt idx="2">
                  <c:v>1035.231</c:v>
                </c:pt>
                <c:pt idx="3">
                  <c:v>1128.7439999999999</c:v>
                </c:pt>
                <c:pt idx="4">
                  <c:v>1248.9749999999999</c:v>
                </c:pt>
                <c:pt idx="5">
                  <c:v>1395.9239999999998</c:v>
                </c:pt>
                <c:pt idx="6">
                  <c:v>1569.5910000000001</c:v>
                </c:pt>
                <c:pt idx="7">
                  <c:v>1769.9760000000001</c:v>
                </c:pt>
                <c:pt idx="8">
                  <c:v>1997.079</c:v>
                </c:pt>
                <c:pt idx="9">
                  <c:v>2250.9</c:v>
                </c:pt>
                <c:pt idx="10">
                  <c:v>2531.4389999999999</c:v>
                </c:pt>
                <c:pt idx="11">
                  <c:v>2838.6959999999999</c:v>
                </c:pt>
                <c:pt idx="12">
                  <c:v>3172.6709999999998</c:v>
                </c:pt>
                <c:pt idx="13">
                  <c:v>3533.364</c:v>
                </c:pt>
                <c:pt idx="14">
                  <c:v>3920.7750000000001</c:v>
                </c:pt>
                <c:pt idx="15">
                  <c:v>4334.9040000000005</c:v>
                </c:pt>
                <c:pt idx="16">
                  <c:v>4775.7510000000002</c:v>
                </c:pt>
                <c:pt idx="17">
                  <c:v>5243.3159999999998</c:v>
                </c:pt>
                <c:pt idx="18">
                  <c:v>5737.5990000000002</c:v>
                </c:pt>
                <c:pt idx="19">
                  <c:v>6258.5999999999995</c:v>
                </c:pt>
                <c:pt idx="20">
                  <c:v>6806.3189999999995</c:v>
                </c:pt>
                <c:pt idx="21">
                  <c:v>7380.7559999999994</c:v>
                </c:pt>
                <c:pt idx="22">
                  <c:v>7981.9110000000001</c:v>
                </c:pt>
                <c:pt idx="23">
                  <c:v>8609.7839999999997</c:v>
                </c:pt>
                <c:pt idx="24">
                  <c:v>8609.7839999999997</c:v>
                </c:pt>
                <c:pt idx="25">
                  <c:v>8609.7839999999997</c:v>
                </c:pt>
                <c:pt idx="26">
                  <c:v>8609.7839999999997</c:v>
                </c:pt>
                <c:pt idx="27">
                  <c:v>8609.7839999999997</c:v>
                </c:pt>
                <c:pt idx="28">
                  <c:v>8609.7839999999997</c:v>
                </c:pt>
                <c:pt idx="29">
                  <c:v>8609.7839999999997</c:v>
                </c:pt>
                <c:pt idx="30">
                  <c:v>8609.7839999999997</c:v>
                </c:pt>
                <c:pt idx="31">
                  <c:v>8609.7839999999997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1D-4F30-ADF4-8378E11E8585}"/>
            </c:ext>
          </c:extLst>
        </c:ser>
        <c:ser>
          <c:idx val="2"/>
          <c:order val="2"/>
          <c:tx>
            <c:strRef>
              <c:f>normativy_vypocet_2023_PV!$AH$5</c:f>
              <c:strCache>
                <c:ptCount val="1"/>
                <c:pt idx="0">
                  <c:v>základní škola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normativy_vypocet_2023_PV!$AJ$5:$BO$5</c:f>
              <c:numCache>
                <c:formatCode>#,##0</c:formatCode>
                <c:ptCount val="32"/>
                <c:pt idx="0">
                  <c:v>1190.4004</c:v>
                </c:pt>
                <c:pt idx="1">
                  <c:v>1245.6016</c:v>
                </c:pt>
                <c:pt idx="2">
                  <c:v>1337.6035999999999</c:v>
                </c:pt>
                <c:pt idx="3">
                  <c:v>1466.4063999999998</c:v>
                </c:pt>
                <c:pt idx="4">
                  <c:v>1632.01</c:v>
                </c:pt>
                <c:pt idx="5">
                  <c:v>1834.4143999999999</c:v>
                </c:pt>
                <c:pt idx="6">
                  <c:v>2073.6196</c:v>
                </c:pt>
                <c:pt idx="7">
                  <c:v>2349.6255999999998</c:v>
                </c:pt>
                <c:pt idx="8">
                  <c:v>2662.4324000000001</c:v>
                </c:pt>
                <c:pt idx="9">
                  <c:v>3012.04</c:v>
                </c:pt>
                <c:pt idx="10">
                  <c:v>3398.4484000000002</c:v>
                </c:pt>
                <c:pt idx="11">
                  <c:v>3821.6575999999995</c:v>
                </c:pt>
                <c:pt idx="12">
                  <c:v>4281.6675999999998</c:v>
                </c:pt>
                <c:pt idx="13">
                  <c:v>4778.4783999999991</c:v>
                </c:pt>
                <c:pt idx="14">
                  <c:v>5312.09</c:v>
                </c:pt>
                <c:pt idx="15">
                  <c:v>5882.5023999999994</c:v>
                </c:pt>
                <c:pt idx="16">
                  <c:v>6489.7155999999995</c:v>
                </c:pt>
                <c:pt idx="17">
                  <c:v>7133.7295999999988</c:v>
                </c:pt>
                <c:pt idx="18">
                  <c:v>7814.5443999999989</c:v>
                </c:pt>
                <c:pt idx="19">
                  <c:v>8532.16</c:v>
                </c:pt>
                <c:pt idx="20">
                  <c:v>9286.5763999999999</c:v>
                </c:pt>
                <c:pt idx="21">
                  <c:v>10077.793600000001</c:v>
                </c:pt>
                <c:pt idx="22">
                  <c:v>10905.811599999999</c:v>
                </c:pt>
                <c:pt idx="23">
                  <c:v>11770.630399999998</c:v>
                </c:pt>
                <c:pt idx="24">
                  <c:v>12672.249999999998</c:v>
                </c:pt>
                <c:pt idx="25">
                  <c:v>13610.670399999999</c:v>
                </c:pt>
                <c:pt idx="26">
                  <c:v>14585.891599999997</c:v>
                </c:pt>
                <c:pt idx="27">
                  <c:v>15597.9136</c:v>
                </c:pt>
                <c:pt idx="28">
                  <c:v>16646.736399999998</c:v>
                </c:pt>
                <c:pt idx="29">
                  <c:v>17732.36</c:v>
                </c:pt>
                <c:pt idx="30">
                  <c:v>17732.36</c:v>
                </c:pt>
                <c:pt idx="31">
                  <c:v>17732.36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1D-4F30-ADF4-8378E11E8585}"/>
            </c:ext>
          </c:extLst>
        </c:ser>
        <c:ser>
          <c:idx val="7"/>
          <c:order val="7"/>
          <c:tx>
            <c:strRef>
              <c:f>normativy_vypocet_2023_PV!$AH$10</c:f>
              <c:strCache>
                <c:ptCount val="1"/>
                <c:pt idx="0">
                  <c:v>střední škola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normativy_vypocet_2023_PV!$AJ$10:$BO$10</c:f>
              <c:numCache>
                <c:formatCode>#,##0</c:formatCode>
                <c:ptCount val="32"/>
                <c:pt idx="0">
                  <c:v>1095.9577999999999</c:v>
                </c:pt>
                <c:pt idx="1">
                  <c:v>1137.8312000000001</c:v>
                </c:pt>
                <c:pt idx="2">
                  <c:v>1207.6202000000001</c:v>
                </c:pt>
                <c:pt idx="3">
                  <c:v>1305.3247999999999</c:v>
                </c:pt>
                <c:pt idx="4">
                  <c:v>1430.9449999999999</c:v>
                </c:pt>
                <c:pt idx="5">
                  <c:v>1584.4807999999998</c:v>
                </c:pt>
                <c:pt idx="6">
                  <c:v>1765.9322</c:v>
                </c:pt>
                <c:pt idx="7">
                  <c:v>1975.2992000000002</c:v>
                </c:pt>
                <c:pt idx="8">
                  <c:v>2212.5818000000004</c:v>
                </c:pt>
                <c:pt idx="9">
                  <c:v>2477.7800000000002</c:v>
                </c:pt>
                <c:pt idx="10">
                  <c:v>2770.8938000000003</c:v>
                </c:pt>
                <c:pt idx="11">
                  <c:v>3091.9231999999997</c:v>
                </c:pt>
                <c:pt idx="12">
                  <c:v>3440.8681999999999</c:v>
                </c:pt>
                <c:pt idx="13">
                  <c:v>3817.7287999999999</c:v>
                </c:pt>
                <c:pt idx="14">
                  <c:v>4222.5050000000001</c:v>
                </c:pt>
                <c:pt idx="15">
                  <c:v>4655.1968000000006</c:v>
                </c:pt>
                <c:pt idx="16">
                  <c:v>5115.8041999999996</c:v>
                </c:pt>
                <c:pt idx="17">
                  <c:v>5604.3271999999997</c:v>
                </c:pt>
                <c:pt idx="18">
                  <c:v>6120.7658000000001</c:v>
                </c:pt>
                <c:pt idx="19">
                  <c:v>6665.12</c:v>
                </c:pt>
                <c:pt idx="20">
                  <c:v>7237.389799999999</c:v>
                </c:pt>
                <c:pt idx="21">
                  <c:v>7837.5752000000002</c:v>
                </c:pt>
                <c:pt idx="22">
                  <c:v>8465.6761999999999</c:v>
                </c:pt>
                <c:pt idx="23">
                  <c:v>9121.6927999999989</c:v>
                </c:pt>
                <c:pt idx="24">
                  <c:v>9805.625</c:v>
                </c:pt>
                <c:pt idx="25">
                  <c:v>10517.4728</c:v>
                </c:pt>
                <c:pt idx="26">
                  <c:v>11257.236199999999</c:v>
                </c:pt>
                <c:pt idx="27">
                  <c:v>12024.915199999999</c:v>
                </c:pt>
                <c:pt idx="28">
                  <c:v>12820.5098</c:v>
                </c:pt>
                <c:pt idx="29">
                  <c:v>13644.019999999999</c:v>
                </c:pt>
                <c:pt idx="30">
                  <c:v>13644.019999999999</c:v>
                </c:pt>
                <c:pt idx="31">
                  <c:v>13644.019999999999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1D-4F30-ADF4-8378E11E8585}"/>
            </c:ext>
          </c:extLst>
        </c:ser>
        <c:ser>
          <c:idx val="8"/>
          <c:order val="8"/>
          <c:tx>
            <c:strRef>
              <c:f>normativy_vypocet_2023_PV!$AH$11</c:f>
              <c:strCache>
                <c:ptCount val="1"/>
                <c:pt idx="0">
                  <c:v>konzervatoř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normativy_vypocet_2023_PV!$AJ$11:$BO$11</c:f>
              <c:numCache>
                <c:formatCode>#,##0</c:formatCode>
                <c:ptCount val="32"/>
                <c:pt idx="0">
                  <c:v>8391</c:v>
                </c:pt>
                <c:pt idx="1">
                  <c:v>8391</c:v>
                </c:pt>
                <c:pt idx="2">
                  <c:v>8391</c:v>
                </c:pt>
                <c:pt idx="3">
                  <c:v>8391</c:v>
                </c:pt>
                <c:pt idx="4">
                  <c:v>8391</c:v>
                </c:pt>
                <c:pt idx="5">
                  <c:v>8391</c:v>
                </c:pt>
                <c:pt idx="6">
                  <c:v>8391</c:v>
                </c:pt>
                <c:pt idx="7">
                  <c:v>8391</c:v>
                </c:pt>
                <c:pt idx="8">
                  <c:v>8391</c:v>
                </c:pt>
                <c:pt idx="9">
                  <c:v>8391</c:v>
                </c:pt>
                <c:pt idx="10">
                  <c:v>8391</c:v>
                </c:pt>
                <c:pt idx="11">
                  <c:v>8391</c:v>
                </c:pt>
                <c:pt idx="12">
                  <c:v>8391</c:v>
                </c:pt>
                <c:pt idx="13">
                  <c:v>8391</c:v>
                </c:pt>
                <c:pt idx="14">
                  <c:v>8391</c:v>
                </c:pt>
                <c:pt idx="15">
                  <c:v>8391</c:v>
                </c:pt>
                <c:pt idx="16">
                  <c:v>8391</c:v>
                </c:pt>
                <c:pt idx="17">
                  <c:v>8391</c:v>
                </c:pt>
                <c:pt idx="18">
                  <c:v>8391</c:v>
                </c:pt>
                <c:pt idx="19">
                  <c:v>8391</c:v>
                </c:pt>
                <c:pt idx="20">
                  <c:v>8391</c:v>
                </c:pt>
                <c:pt idx="21">
                  <c:v>8391</c:v>
                </c:pt>
                <c:pt idx="22">
                  <c:v>8391</c:v>
                </c:pt>
                <c:pt idx="23">
                  <c:v>8391</c:v>
                </c:pt>
                <c:pt idx="24">
                  <c:v>8391</c:v>
                </c:pt>
                <c:pt idx="25">
                  <c:v>8391</c:v>
                </c:pt>
                <c:pt idx="26">
                  <c:v>8391</c:v>
                </c:pt>
                <c:pt idx="27">
                  <c:v>8391</c:v>
                </c:pt>
                <c:pt idx="28">
                  <c:v>8391</c:v>
                </c:pt>
                <c:pt idx="29">
                  <c:v>8391</c:v>
                </c:pt>
                <c:pt idx="30">
                  <c:v>8391</c:v>
                </c:pt>
                <c:pt idx="31">
                  <c:v>8391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1D-4F30-ADF4-8378E11E8585}"/>
            </c:ext>
          </c:extLst>
        </c:ser>
        <c:ser>
          <c:idx val="9"/>
          <c:order val="9"/>
          <c:tx>
            <c:strRef>
              <c:f>normativy_vypocet_2023_PV!$AH$12</c:f>
              <c:strCache>
                <c:ptCount val="1"/>
                <c:pt idx="0">
                  <c:v>mateřská škola zřízená podle § 16 odst. 9 školského zákona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normativy_vypocet_2023_PV!$AJ$12:$BO$12</c:f>
              <c:numCache>
                <c:formatCode>#,##0</c:formatCode>
                <c:ptCount val="32"/>
                <c:pt idx="0">
                  <c:v>8664</c:v>
                </c:pt>
                <c:pt idx="1">
                  <c:v>8664</c:v>
                </c:pt>
                <c:pt idx="2">
                  <c:v>8664</c:v>
                </c:pt>
                <c:pt idx="3">
                  <c:v>8664</c:v>
                </c:pt>
                <c:pt idx="4">
                  <c:v>8664</c:v>
                </c:pt>
                <c:pt idx="5">
                  <c:v>8664</c:v>
                </c:pt>
                <c:pt idx="6">
                  <c:v>8664</c:v>
                </c:pt>
                <c:pt idx="7">
                  <c:v>8664</c:v>
                </c:pt>
                <c:pt idx="8">
                  <c:v>8664</c:v>
                </c:pt>
                <c:pt idx="9">
                  <c:v>8664</c:v>
                </c:pt>
                <c:pt idx="10">
                  <c:v>8664</c:v>
                </c:pt>
                <c:pt idx="11">
                  <c:v>8664</c:v>
                </c:pt>
                <c:pt idx="12">
                  <c:v>8664</c:v>
                </c:pt>
                <c:pt idx="13">
                  <c:v>8664</c:v>
                </c:pt>
                <c:pt idx="14">
                  <c:v>8664</c:v>
                </c:pt>
                <c:pt idx="15">
                  <c:v>8664</c:v>
                </c:pt>
                <c:pt idx="16">
                  <c:v>8664</c:v>
                </c:pt>
                <c:pt idx="17">
                  <c:v>8664</c:v>
                </c:pt>
                <c:pt idx="18">
                  <c:v>8664</c:v>
                </c:pt>
                <c:pt idx="19">
                  <c:v>8664</c:v>
                </c:pt>
                <c:pt idx="20">
                  <c:v>8664</c:v>
                </c:pt>
                <c:pt idx="21">
                  <c:v>8664</c:v>
                </c:pt>
                <c:pt idx="22">
                  <c:v>8664</c:v>
                </c:pt>
                <c:pt idx="23">
                  <c:v>8664</c:v>
                </c:pt>
                <c:pt idx="24">
                  <c:v>8664</c:v>
                </c:pt>
                <c:pt idx="25">
                  <c:v>8664</c:v>
                </c:pt>
                <c:pt idx="26">
                  <c:v>8664</c:v>
                </c:pt>
                <c:pt idx="27">
                  <c:v>8664</c:v>
                </c:pt>
                <c:pt idx="28">
                  <c:v>8664</c:v>
                </c:pt>
                <c:pt idx="29">
                  <c:v>8664</c:v>
                </c:pt>
                <c:pt idx="30">
                  <c:v>8664</c:v>
                </c:pt>
                <c:pt idx="31">
                  <c:v>8664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1D-4F30-ADF4-8378E11E8585}"/>
            </c:ext>
          </c:extLst>
        </c:ser>
        <c:ser>
          <c:idx val="10"/>
          <c:order val="10"/>
          <c:tx>
            <c:strRef>
              <c:f>normativy_vypocet_2023_PV!$AH$13</c:f>
              <c:strCache>
                <c:ptCount val="1"/>
                <c:pt idx="0">
                  <c:v>základní škola zřízená podle § 16 odst. 9 školského zákona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normativy_vypocet_2023_PV!$AJ$13:$BO$13</c:f>
              <c:numCache>
                <c:formatCode>#,##0</c:formatCode>
                <c:ptCount val="32"/>
                <c:pt idx="0">
                  <c:v>9906</c:v>
                </c:pt>
                <c:pt idx="1">
                  <c:v>9906</c:v>
                </c:pt>
                <c:pt idx="2">
                  <c:v>9906</c:v>
                </c:pt>
                <c:pt idx="3">
                  <c:v>9906</c:v>
                </c:pt>
                <c:pt idx="4">
                  <c:v>9906</c:v>
                </c:pt>
                <c:pt idx="5">
                  <c:v>9906</c:v>
                </c:pt>
                <c:pt idx="6">
                  <c:v>9906</c:v>
                </c:pt>
                <c:pt idx="7">
                  <c:v>9906</c:v>
                </c:pt>
                <c:pt idx="8">
                  <c:v>9906</c:v>
                </c:pt>
                <c:pt idx="9">
                  <c:v>9906</c:v>
                </c:pt>
                <c:pt idx="10">
                  <c:v>9906</c:v>
                </c:pt>
                <c:pt idx="11">
                  <c:v>9906</c:v>
                </c:pt>
                <c:pt idx="12">
                  <c:v>9906</c:v>
                </c:pt>
                <c:pt idx="13">
                  <c:v>9906</c:v>
                </c:pt>
                <c:pt idx="14">
                  <c:v>9906</c:v>
                </c:pt>
                <c:pt idx="15">
                  <c:v>9906</c:v>
                </c:pt>
                <c:pt idx="16">
                  <c:v>9906</c:v>
                </c:pt>
                <c:pt idx="17">
                  <c:v>9906</c:v>
                </c:pt>
                <c:pt idx="18">
                  <c:v>9906</c:v>
                </c:pt>
                <c:pt idx="19">
                  <c:v>9906</c:v>
                </c:pt>
                <c:pt idx="20">
                  <c:v>9906</c:v>
                </c:pt>
                <c:pt idx="21">
                  <c:v>9906</c:v>
                </c:pt>
                <c:pt idx="22">
                  <c:v>9906</c:v>
                </c:pt>
                <c:pt idx="23">
                  <c:v>9906</c:v>
                </c:pt>
                <c:pt idx="24">
                  <c:v>9906</c:v>
                </c:pt>
                <c:pt idx="25">
                  <c:v>9906</c:v>
                </c:pt>
                <c:pt idx="26">
                  <c:v>9906</c:v>
                </c:pt>
                <c:pt idx="27">
                  <c:v>9906</c:v>
                </c:pt>
                <c:pt idx="28">
                  <c:v>9906</c:v>
                </c:pt>
                <c:pt idx="29">
                  <c:v>9906</c:v>
                </c:pt>
                <c:pt idx="30">
                  <c:v>9906</c:v>
                </c:pt>
                <c:pt idx="31">
                  <c:v>9906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1D-4F30-ADF4-8378E11E8585}"/>
            </c:ext>
          </c:extLst>
        </c:ser>
        <c:ser>
          <c:idx val="11"/>
          <c:order val="11"/>
          <c:tx>
            <c:strRef>
              <c:f>normativy_vypocet_2023_PV!$AH$14</c:f>
              <c:strCache>
                <c:ptCount val="1"/>
                <c:pt idx="0">
                  <c:v>střední škola zřízená podle § 16 odst. 9 školského zákona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normativy_vypocet_2023_PV!$AJ$14:$BO$14</c:f>
              <c:numCache>
                <c:formatCode>#,##0</c:formatCode>
                <c:ptCount val="32"/>
                <c:pt idx="0">
                  <c:v>11104</c:v>
                </c:pt>
                <c:pt idx="1">
                  <c:v>11104</c:v>
                </c:pt>
                <c:pt idx="2">
                  <c:v>11104</c:v>
                </c:pt>
                <c:pt idx="3">
                  <c:v>11104</c:v>
                </c:pt>
                <c:pt idx="4">
                  <c:v>11104</c:v>
                </c:pt>
                <c:pt idx="5">
                  <c:v>11104</c:v>
                </c:pt>
                <c:pt idx="6">
                  <c:v>11104</c:v>
                </c:pt>
                <c:pt idx="7">
                  <c:v>11104</c:v>
                </c:pt>
                <c:pt idx="8">
                  <c:v>11104</c:v>
                </c:pt>
                <c:pt idx="9">
                  <c:v>11104</c:v>
                </c:pt>
                <c:pt idx="10">
                  <c:v>11104</c:v>
                </c:pt>
                <c:pt idx="11">
                  <c:v>11104</c:v>
                </c:pt>
                <c:pt idx="12">
                  <c:v>11104</c:v>
                </c:pt>
                <c:pt idx="13">
                  <c:v>11104</c:v>
                </c:pt>
                <c:pt idx="14">
                  <c:v>11104</c:v>
                </c:pt>
                <c:pt idx="15">
                  <c:v>11104</c:v>
                </c:pt>
                <c:pt idx="16">
                  <c:v>11104</c:v>
                </c:pt>
                <c:pt idx="17">
                  <c:v>11104</c:v>
                </c:pt>
                <c:pt idx="18">
                  <c:v>11104</c:v>
                </c:pt>
                <c:pt idx="19">
                  <c:v>11104</c:v>
                </c:pt>
                <c:pt idx="20">
                  <c:v>11104</c:v>
                </c:pt>
                <c:pt idx="21">
                  <c:v>11104</c:v>
                </c:pt>
                <c:pt idx="22">
                  <c:v>11104</c:v>
                </c:pt>
                <c:pt idx="23">
                  <c:v>11104</c:v>
                </c:pt>
                <c:pt idx="24">
                  <c:v>11104</c:v>
                </c:pt>
                <c:pt idx="25">
                  <c:v>11104</c:v>
                </c:pt>
                <c:pt idx="26">
                  <c:v>11104</c:v>
                </c:pt>
                <c:pt idx="27">
                  <c:v>11104</c:v>
                </c:pt>
                <c:pt idx="28">
                  <c:v>11104</c:v>
                </c:pt>
                <c:pt idx="29">
                  <c:v>11104</c:v>
                </c:pt>
                <c:pt idx="30">
                  <c:v>11104</c:v>
                </c:pt>
                <c:pt idx="31">
                  <c:v>11104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61D-4F30-ADF4-8378E11E8585}"/>
            </c:ext>
          </c:extLst>
        </c:ser>
        <c:ser>
          <c:idx val="12"/>
          <c:order val="12"/>
          <c:tx>
            <c:strRef>
              <c:f>normativy_vypocet_2023_PV!$AH$15</c:f>
              <c:strCache>
                <c:ptCount val="1"/>
                <c:pt idx="0">
                  <c:v>školní družina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normativy_vypocet_2023_PV!$AJ$15:$BO$15</c:f>
              <c:numCache>
                <c:formatCode>#,##0</c:formatCode>
                <c:ptCount val="32"/>
                <c:pt idx="0">
                  <c:v>761.05709999999999</c:v>
                </c:pt>
                <c:pt idx="1">
                  <c:v>785.22839999999997</c:v>
                </c:pt>
                <c:pt idx="2">
                  <c:v>825.51390000000004</c:v>
                </c:pt>
                <c:pt idx="3">
                  <c:v>881.91359999999997</c:v>
                </c:pt>
                <c:pt idx="4">
                  <c:v>954.42750000000001</c:v>
                </c:pt>
                <c:pt idx="5">
                  <c:v>1043.0555999999999</c:v>
                </c:pt>
                <c:pt idx="6">
                  <c:v>1147.7979</c:v>
                </c:pt>
                <c:pt idx="7">
                  <c:v>1268.6544000000001</c:v>
                </c:pt>
                <c:pt idx="8">
                  <c:v>1405.6251</c:v>
                </c:pt>
                <c:pt idx="9">
                  <c:v>1558.7100000000003</c:v>
                </c:pt>
                <c:pt idx="10">
                  <c:v>1727.9090999999999</c:v>
                </c:pt>
                <c:pt idx="11">
                  <c:v>1913.2223999999999</c:v>
                </c:pt>
                <c:pt idx="12">
                  <c:v>2114.6498999999999</c:v>
                </c:pt>
                <c:pt idx="13">
                  <c:v>2332.1916000000001</c:v>
                </c:pt>
                <c:pt idx="14">
                  <c:v>2565.8475000000003</c:v>
                </c:pt>
                <c:pt idx="15">
                  <c:v>2815.6176</c:v>
                </c:pt>
                <c:pt idx="16">
                  <c:v>3081.5018999999998</c:v>
                </c:pt>
                <c:pt idx="17">
                  <c:v>3363.5003999999999</c:v>
                </c:pt>
                <c:pt idx="18">
                  <c:v>3661.6131</c:v>
                </c:pt>
                <c:pt idx="19">
                  <c:v>3975.84</c:v>
                </c:pt>
                <c:pt idx="20">
                  <c:v>4306.1810999999998</c:v>
                </c:pt>
                <c:pt idx="21">
                  <c:v>4652.6364000000003</c:v>
                </c:pt>
                <c:pt idx="22">
                  <c:v>5015.2058999999999</c:v>
                </c:pt>
                <c:pt idx="23">
                  <c:v>5393.8895999999995</c:v>
                </c:pt>
                <c:pt idx="24">
                  <c:v>5788.6874999999991</c:v>
                </c:pt>
                <c:pt idx="25">
                  <c:v>6199.5996000000005</c:v>
                </c:pt>
                <c:pt idx="26">
                  <c:v>6626.6259</c:v>
                </c:pt>
                <c:pt idx="27">
                  <c:v>7069.7663999999995</c:v>
                </c:pt>
                <c:pt idx="28">
                  <c:v>7529.0210999999999</c:v>
                </c:pt>
                <c:pt idx="29">
                  <c:v>8004.39</c:v>
                </c:pt>
                <c:pt idx="30">
                  <c:v>8004.39</c:v>
                </c:pt>
                <c:pt idx="31">
                  <c:v>8004.39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61D-4F30-ADF4-8378E11E8585}"/>
            </c:ext>
          </c:extLst>
        </c:ser>
        <c:ser>
          <c:idx val="14"/>
          <c:order val="14"/>
          <c:tx>
            <c:strRef>
              <c:f>normativy_vypocet_2023_PV!$AH$17</c:f>
              <c:strCache>
                <c:ptCount val="1"/>
                <c:pt idx="0">
                  <c:v>školní družina pro žáky uvedené § 16 odst. 9 školského zákona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normativy_vypocet_2023_PV!$AJ$2:$BO$2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normativy_vypocet_2023_PV!$AJ$17:$BO$17</c:f>
              <c:numCache>
                <c:formatCode>#,##0</c:formatCode>
                <c:ptCount val="32"/>
                <c:pt idx="0">
                  <c:v>5688</c:v>
                </c:pt>
                <c:pt idx="1">
                  <c:v>5688</c:v>
                </c:pt>
                <c:pt idx="2">
                  <c:v>5688</c:v>
                </c:pt>
                <c:pt idx="3">
                  <c:v>5688</c:v>
                </c:pt>
                <c:pt idx="4">
                  <c:v>5688</c:v>
                </c:pt>
                <c:pt idx="5">
                  <c:v>5688</c:v>
                </c:pt>
                <c:pt idx="6">
                  <c:v>5688</c:v>
                </c:pt>
                <c:pt idx="7">
                  <c:v>5688</c:v>
                </c:pt>
                <c:pt idx="8">
                  <c:v>5688</c:v>
                </c:pt>
                <c:pt idx="9">
                  <c:v>5688</c:v>
                </c:pt>
                <c:pt idx="10">
                  <c:v>5688</c:v>
                </c:pt>
                <c:pt idx="11">
                  <c:v>5688</c:v>
                </c:pt>
                <c:pt idx="12">
                  <c:v>5688</c:v>
                </c:pt>
                <c:pt idx="13">
                  <c:v>5688</c:v>
                </c:pt>
                <c:pt idx="14">
                  <c:v>5688</c:v>
                </c:pt>
                <c:pt idx="15">
                  <c:v>5688</c:v>
                </c:pt>
                <c:pt idx="16">
                  <c:v>5688</c:v>
                </c:pt>
                <c:pt idx="17">
                  <c:v>5688</c:v>
                </c:pt>
                <c:pt idx="18">
                  <c:v>5688</c:v>
                </c:pt>
                <c:pt idx="19">
                  <c:v>5688</c:v>
                </c:pt>
                <c:pt idx="20">
                  <c:v>5688</c:v>
                </c:pt>
                <c:pt idx="21">
                  <c:v>5688</c:v>
                </c:pt>
                <c:pt idx="22">
                  <c:v>5688</c:v>
                </c:pt>
                <c:pt idx="23">
                  <c:v>5688</c:v>
                </c:pt>
                <c:pt idx="24">
                  <c:v>5688</c:v>
                </c:pt>
                <c:pt idx="25">
                  <c:v>5688</c:v>
                </c:pt>
                <c:pt idx="26">
                  <c:v>5688</c:v>
                </c:pt>
                <c:pt idx="27">
                  <c:v>5688</c:v>
                </c:pt>
                <c:pt idx="28">
                  <c:v>5688</c:v>
                </c:pt>
                <c:pt idx="29">
                  <c:v>5688</c:v>
                </c:pt>
                <c:pt idx="30">
                  <c:v>5688</c:v>
                </c:pt>
                <c:pt idx="31">
                  <c:v>5688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61D-4F30-ADF4-8378E11E8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9604527"/>
        <c:axId val="752474015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normativy_vypocet_2023_PV!$AH$4</c15:sqref>
                        </c15:formulaRef>
                      </c:ext>
                    </c:extLst>
                    <c:strCache>
                      <c:ptCount val="1"/>
                      <c:pt idx="0">
                        <c:v>mateřské škole tvořené 2 a více běžnými třídami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normativy_vypocet_2023_PV!$AJ$2:$BO$2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normativy_vypocet_2023_PV!$AJ$4:$BO$4</c15:sqref>
                        </c15:formulaRef>
                      </c:ext>
                    </c:extLst>
                    <c:numCache>
                      <c:formatCode>#,##0</c:formatCode>
                      <c:ptCount val="32"/>
                      <c:pt idx="0">
                        <c:v>928.35899999999992</c:v>
                      </c:pt>
                      <c:pt idx="1">
                        <c:v>968.43600000000004</c:v>
                      </c:pt>
                      <c:pt idx="2">
                        <c:v>1035.231</c:v>
                      </c:pt>
                      <c:pt idx="3">
                        <c:v>1128.7439999999999</c:v>
                      </c:pt>
                      <c:pt idx="4">
                        <c:v>1248.9749999999999</c:v>
                      </c:pt>
                      <c:pt idx="5">
                        <c:v>1395.9239999999998</c:v>
                      </c:pt>
                      <c:pt idx="6">
                        <c:v>1569.5910000000001</c:v>
                      </c:pt>
                      <c:pt idx="7">
                        <c:v>1769.9760000000001</c:v>
                      </c:pt>
                      <c:pt idx="8">
                        <c:v>1997.079</c:v>
                      </c:pt>
                      <c:pt idx="9">
                        <c:v>2250.9</c:v>
                      </c:pt>
                      <c:pt idx="10">
                        <c:v>2531.4389999999999</c:v>
                      </c:pt>
                      <c:pt idx="11">
                        <c:v>2838.6959999999999</c:v>
                      </c:pt>
                      <c:pt idx="12">
                        <c:v>3172.6709999999998</c:v>
                      </c:pt>
                      <c:pt idx="13">
                        <c:v>3533.364</c:v>
                      </c:pt>
                      <c:pt idx="14">
                        <c:v>3920.7750000000001</c:v>
                      </c:pt>
                      <c:pt idx="15">
                        <c:v>4334.9040000000005</c:v>
                      </c:pt>
                      <c:pt idx="16">
                        <c:v>4775.7510000000002</c:v>
                      </c:pt>
                      <c:pt idx="17">
                        <c:v>5243.3159999999998</c:v>
                      </c:pt>
                      <c:pt idx="18">
                        <c:v>5737.5990000000002</c:v>
                      </c:pt>
                      <c:pt idx="19">
                        <c:v>6258.5999999999995</c:v>
                      </c:pt>
                      <c:pt idx="20">
                        <c:v>6806.3189999999995</c:v>
                      </c:pt>
                      <c:pt idx="21">
                        <c:v>7380.7559999999994</c:v>
                      </c:pt>
                      <c:pt idx="22">
                        <c:v>7981.9110000000001</c:v>
                      </c:pt>
                      <c:pt idx="23">
                        <c:v>8609.7839999999997</c:v>
                      </c:pt>
                      <c:pt idx="24">
                        <c:v>8609.7839999999997</c:v>
                      </c:pt>
                      <c:pt idx="25">
                        <c:v>8609.7839999999997</c:v>
                      </c:pt>
                      <c:pt idx="26">
                        <c:v>8609.7839999999997</c:v>
                      </c:pt>
                      <c:pt idx="27">
                        <c:v>8609.7839999999997</c:v>
                      </c:pt>
                      <c:pt idx="28">
                        <c:v>8609.7839999999997</c:v>
                      </c:pt>
                      <c:pt idx="29">
                        <c:v>8609.7839999999997</c:v>
                      </c:pt>
                      <c:pt idx="30">
                        <c:v>8609.7839999999997</c:v>
                      </c:pt>
                      <c:pt idx="31">
                        <c:v>8609.7839999999997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261D-4F30-ADF4-8378E11E858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normativy_vypocet_2023_PV!$AH$6</c15:sqref>
                        </c15:formulaRef>
                      </c:ext>
                    </c:extLst>
                    <c:strCache>
                      <c:ptCount val="1"/>
                      <c:pt idx="0">
                        <c:v>základní škole tvořené 2 běžnými třídami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normativy_vypocet_2023_PV!$AJ$2:$BO$2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normativy_vypocet_2023_PV!$AJ$6:$BO$6</c15:sqref>
                        </c15:formulaRef>
                      </c:ext>
                    </c:extLst>
                    <c:numCache>
                      <c:formatCode>#,##0</c:formatCode>
                      <c:ptCount val="32"/>
                      <c:pt idx="0">
                        <c:v>1190.4004</c:v>
                      </c:pt>
                      <c:pt idx="1">
                        <c:v>1245.6016</c:v>
                      </c:pt>
                      <c:pt idx="2">
                        <c:v>1337.6035999999999</c:v>
                      </c:pt>
                      <c:pt idx="3">
                        <c:v>1466.4063999999998</c:v>
                      </c:pt>
                      <c:pt idx="4">
                        <c:v>1632.01</c:v>
                      </c:pt>
                      <c:pt idx="5">
                        <c:v>1834.4143999999999</c:v>
                      </c:pt>
                      <c:pt idx="6">
                        <c:v>2073.6196</c:v>
                      </c:pt>
                      <c:pt idx="7">
                        <c:v>2349.6255999999998</c:v>
                      </c:pt>
                      <c:pt idx="8">
                        <c:v>2662.4324000000001</c:v>
                      </c:pt>
                      <c:pt idx="9">
                        <c:v>3012.04</c:v>
                      </c:pt>
                      <c:pt idx="10">
                        <c:v>3398.4484000000002</c:v>
                      </c:pt>
                      <c:pt idx="11">
                        <c:v>3821.6575999999995</c:v>
                      </c:pt>
                      <c:pt idx="12">
                        <c:v>4281.6675999999998</c:v>
                      </c:pt>
                      <c:pt idx="13">
                        <c:v>4778.4783999999991</c:v>
                      </c:pt>
                      <c:pt idx="14">
                        <c:v>5312.09</c:v>
                      </c:pt>
                      <c:pt idx="15">
                        <c:v>5882.5023999999994</c:v>
                      </c:pt>
                      <c:pt idx="16">
                        <c:v>6489.7155999999995</c:v>
                      </c:pt>
                      <c:pt idx="17">
                        <c:v>7133.7295999999988</c:v>
                      </c:pt>
                      <c:pt idx="18">
                        <c:v>7814.5443999999989</c:v>
                      </c:pt>
                      <c:pt idx="19">
                        <c:v>8532.16</c:v>
                      </c:pt>
                      <c:pt idx="20">
                        <c:v>9286.5763999999999</c:v>
                      </c:pt>
                      <c:pt idx="21">
                        <c:v>10077.793600000001</c:v>
                      </c:pt>
                      <c:pt idx="22">
                        <c:v>10905.811599999999</c:v>
                      </c:pt>
                      <c:pt idx="23">
                        <c:v>11770.630399999998</c:v>
                      </c:pt>
                      <c:pt idx="24">
                        <c:v>12672.249999999998</c:v>
                      </c:pt>
                      <c:pt idx="25">
                        <c:v>13610.670399999999</c:v>
                      </c:pt>
                      <c:pt idx="26">
                        <c:v>14585.891599999997</c:v>
                      </c:pt>
                      <c:pt idx="27">
                        <c:v>15597.9136</c:v>
                      </c:pt>
                      <c:pt idx="28">
                        <c:v>16646.736399999998</c:v>
                      </c:pt>
                      <c:pt idx="29">
                        <c:v>17732.36</c:v>
                      </c:pt>
                      <c:pt idx="30">
                        <c:v>17732.36</c:v>
                      </c:pt>
                      <c:pt idx="31">
                        <c:v>17732.36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61D-4F30-ADF4-8378E11E858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normativy_vypocet_2023_PV!$AH$7</c15:sqref>
                        </c15:formulaRef>
                      </c:ext>
                    </c:extLst>
                    <c:strCache>
                      <c:ptCount val="1"/>
                      <c:pt idx="0">
                        <c:v>základní škole tvořené 3 až 5 běžnými třídami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normativy_vypocet_2023_PV!$AJ$2:$BO$2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normativy_vypocet_2023_PV!$AJ$7:$BO$7</c15:sqref>
                        </c15:formulaRef>
                      </c:ext>
                    </c:extLst>
                    <c:numCache>
                      <c:formatCode>#,##0</c:formatCode>
                      <c:ptCount val="32"/>
                      <c:pt idx="0">
                        <c:v>1190.4004</c:v>
                      </c:pt>
                      <c:pt idx="1">
                        <c:v>1245.6016</c:v>
                      </c:pt>
                      <c:pt idx="2">
                        <c:v>1337.6035999999999</c:v>
                      </c:pt>
                      <c:pt idx="3">
                        <c:v>1466.4063999999998</c:v>
                      </c:pt>
                      <c:pt idx="4">
                        <c:v>1632.01</c:v>
                      </c:pt>
                      <c:pt idx="5">
                        <c:v>1834.4143999999999</c:v>
                      </c:pt>
                      <c:pt idx="6">
                        <c:v>2073.6196</c:v>
                      </c:pt>
                      <c:pt idx="7">
                        <c:v>2349.6255999999998</c:v>
                      </c:pt>
                      <c:pt idx="8">
                        <c:v>2662.4324000000001</c:v>
                      </c:pt>
                      <c:pt idx="9">
                        <c:v>3012.04</c:v>
                      </c:pt>
                      <c:pt idx="10">
                        <c:v>3398.4484000000002</c:v>
                      </c:pt>
                      <c:pt idx="11">
                        <c:v>3821.6575999999995</c:v>
                      </c:pt>
                      <c:pt idx="12">
                        <c:v>4281.6675999999998</c:v>
                      </c:pt>
                      <c:pt idx="13">
                        <c:v>4778.4783999999991</c:v>
                      </c:pt>
                      <c:pt idx="14">
                        <c:v>5312.09</c:v>
                      </c:pt>
                      <c:pt idx="15">
                        <c:v>5882.5023999999994</c:v>
                      </c:pt>
                      <c:pt idx="16">
                        <c:v>6489.7155999999995</c:v>
                      </c:pt>
                      <c:pt idx="17">
                        <c:v>7133.7295999999988</c:v>
                      </c:pt>
                      <c:pt idx="18">
                        <c:v>7814.5443999999989</c:v>
                      </c:pt>
                      <c:pt idx="19">
                        <c:v>8532.16</c:v>
                      </c:pt>
                      <c:pt idx="20">
                        <c:v>9286.5763999999999</c:v>
                      </c:pt>
                      <c:pt idx="21">
                        <c:v>10077.793600000001</c:v>
                      </c:pt>
                      <c:pt idx="22">
                        <c:v>10905.811599999999</c:v>
                      </c:pt>
                      <c:pt idx="23">
                        <c:v>11770.630399999998</c:v>
                      </c:pt>
                      <c:pt idx="24">
                        <c:v>12672.249999999998</c:v>
                      </c:pt>
                      <c:pt idx="25">
                        <c:v>13610.670399999999</c:v>
                      </c:pt>
                      <c:pt idx="26">
                        <c:v>14585.891599999997</c:v>
                      </c:pt>
                      <c:pt idx="27">
                        <c:v>15597.9136</c:v>
                      </c:pt>
                      <c:pt idx="28">
                        <c:v>16646.736399999998</c:v>
                      </c:pt>
                      <c:pt idx="29">
                        <c:v>17732.36</c:v>
                      </c:pt>
                      <c:pt idx="30">
                        <c:v>17732.36</c:v>
                      </c:pt>
                      <c:pt idx="31">
                        <c:v>17732.36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61D-4F30-ADF4-8378E11E858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normativy_vypocet_2023_PV!$AH$8</c15:sqref>
                        </c15:formulaRef>
                      </c:ext>
                    </c:extLst>
                    <c:strCache>
                      <c:ptCount val="1"/>
                      <c:pt idx="0">
                        <c:v>základní škole tvořené 6 až 18 běžnými třídami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normativy_vypocet_2023_PV!$AJ$2:$BO$2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normativy_vypocet_2023_PV!$AJ$8:$BO$8</c15:sqref>
                        </c15:formulaRef>
                      </c:ext>
                    </c:extLst>
                    <c:numCache>
                      <c:formatCode>#,##0</c:formatCode>
                      <c:ptCount val="32"/>
                      <c:pt idx="0">
                        <c:v>1190.4004</c:v>
                      </c:pt>
                      <c:pt idx="1">
                        <c:v>1245.6016</c:v>
                      </c:pt>
                      <c:pt idx="2">
                        <c:v>1337.6035999999999</c:v>
                      </c:pt>
                      <c:pt idx="3">
                        <c:v>1466.4063999999998</c:v>
                      </c:pt>
                      <c:pt idx="4">
                        <c:v>1632.01</c:v>
                      </c:pt>
                      <c:pt idx="5">
                        <c:v>1834.4143999999999</c:v>
                      </c:pt>
                      <c:pt idx="6">
                        <c:v>2073.6196</c:v>
                      </c:pt>
                      <c:pt idx="7">
                        <c:v>2349.6255999999998</c:v>
                      </c:pt>
                      <c:pt idx="8">
                        <c:v>2662.4324000000001</c:v>
                      </c:pt>
                      <c:pt idx="9">
                        <c:v>3012.04</c:v>
                      </c:pt>
                      <c:pt idx="10">
                        <c:v>3398.4484000000002</c:v>
                      </c:pt>
                      <c:pt idx="11">
                        <c:v>3821.6575999999995</c:v>
                      </c:pt>
                      <c:pt idx="12">
                        <c:v>4281.6675999999998</c:v>
                      </c:pt>
                      <c:pt idx="13">
                        <c:v>4778.4783999999991</c:v>
                      </c:pt>
                      <c:pt idx="14">
                        <c:v>5312.09</c:v>
                      </c:pt>
                      <c:pt idx="15">
                        <c:v>5882.5023999999994</c:v>
                      </c:pt>
                      <c:pt idx="16">
                        <c:v>6489.7155999999995</c:v>
                      </c:pt>
                      <c:pt idx="17">
                        <c:v>7133.7295999999988</c:v>
                      </c:pt>
                      <c:pt idx="18">
                        <c:v>7814.5443999999989</c:v>
                      </c:pt>
                      <c:pt idx="19">
                        <c:v>8532.16</c:v>
                      </c:pt>
                      <c:pt idx="20">
                        <c:v>9286.5763999999999</c:v>
                      </c:pt>
                      <c:pt idx="21">
                        <c:v>10077.793600000001</c:v>
                      </c:pt>
                      <c:pt idx="22">
                        <c:v>10905.811599999999</c:v>
                      </c:pt>
                      <c:pt idx="23">
                        <c:v>11770.630399999998</c:v>
                      </c:pt>
                      <c:pt idx="24">
                        <c:v>12672.249999999998</c:v>
                      </c:pt>
                      <c:pt idx="25">
                        <c:v>13610.670399999999</c:v>
                      </c:pt>
                      <c:pt idx="26">
                        <c:v>14585.891599999997</c:v>
                      </c:pt>
                      <c:pt idx="27">
                        <c:v>15597.9136</c:v>
                      </c:pt>
                      <c:pt idx="28">
                        <c:v>16646.736399999998</c:v>
                      </c:pt>
                      <c:pt idx="29">
                        <c:v>17732.36</c:v>
                      </c:pt>
                      <c:pt idx="30">
                        <c:v>17732.36</c:v>
                      </c:pt>
                      <c:pt idx="31">
                        <c:v>17732.36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61D-4F30-ADF4-8378E11E8585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normativy_vypocet_2023_PV!$AH$9</c15:sqref>
                        </c15:formulaRef>
                      </c:ext>
                    </c:extLst>
                    <c:strCache>
                      <c:ptCount val="1"/>
                      <c:pt idx="0">
                        <c:v>základní škole tvořené 19 a více běžnými třídami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normativy_vypocet_2023_PV!$AJ$2:$BO$2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normativy_vypocet_2023_PV!$AJ$9:$BO$9</c15:sqref>
                        </c15:formulaRef>
                      </c:ext>
                    </c:extLst>
                    <c:numCache>
                      <c:formatCode>#,##0</c:formatCode>
                      <c:ptCount val="32"/>
                      <c:pt idx="0">
                        <c:v>1190.4004</c:v>
                      </c:pt>
                      <c:pt idx="1">
                        <c:v>1245.6016</c:v>
                      </c:pt>
                      <c:pt idx="2">
                        <c:v>1337.6035999999999</c:v>
                      </c:pt>
                      <c:pt idx="3">
                        <c:v>1466.4063999999998</c:v>
                      </c:pt>
                      <c:pt idx="4">
                        <c:v>1632.01</c:v>
                      </c:pt>
                      <c:pt idx="5">
                        <c:v>1834.4143999999999</c:v>
                      </c:pt>
                      <c:pt idx="6">
                        <c:v>2073.6196</c:v>
                      </c:pt>
                      <c:pt idx="7">
                        <c:v>2349.6255999999998</c:v>
                      </c:pt>
                      <c:pt idx="8">
                        <c:v>2662.4324000000001</c:v>
                      </c:pt>
                      <c:pt idx="9">
                        <c:v>3012.04</c:v>
                      </c:pt>
                      <c:pt idx="10">
                        <c:v>3398.4484000000002</c:v>
                      </c:pt>
                      <c:pt idx="11">
                        <c:v>3821.6575999999995</c:v>
                      </c:pt>
                      <c:pt idx="12">
                        <c:v>4281.6675999999998</c:v>
                      </c:pt>
                      <c:pt idx="13">
                        <c:v>4778.4783999999991</c:v>
                      </c:pt>
                      <c:pt idx="14">
                        <c:v>5312.09</c:v>
                      </c:pt>
                      <c:pt idx="15">
                        <c:v>5882.5023999999994</c:v>
                      </c:pt>
                      <c:pt idx="16">
                        <c:v>6489.7155999999995</c:v>
                      </c:pt>
                      <c:pt idx="17">
                        <c:v>7133.7295999999988</c:v>
                      </c:pt>
                      <c:pt idx="18">
                        <c:v>7814.5443999999989</c:v>
                      </c:pt>
                      <c:pt idx="19">
                        <c:v>8532.16</c:v>
                      </c:pt>
                      <c:pt idx="20">
                        <c:v>9286.5763999999999</c:v>
                      </c:pt>
                      <c:pt idx="21">
                        <c:v>10077.793600000001</c:v>
                      </c:pt>
                      <c:pt idx="22">
                        <c:v>10905.811599999999</c:v>
                      </c:pt>
                      <c:pt idx="23">
                        <c:v>11770.630399999998</c:v>
                      </c:pt>
                      <c:pt idx="24">
                        <c:v>12672.249999999998</c:v>
                      </c:pt>
                      <c:pt idx="25">
                        <c:v>13610.670399999999</c:v>
                      </c:pt>
                      <c:pt idx="26">
                        <c:v>14585.891599999997</c:v>
                      </c:pt>
                      <c:pt idx="27">
                        <c:v>15597.9136</c:v>
                      </c:pt>
                      <c:pt idx="28">
                        <c:v>16646.736399999998</c:v>
                      </c:pt>
                      <c:pt idx="29">
                        <c:v>17732.36</c:v>
                      </c:pt>
                      <c:pt idx="30">
                        <c:v>17732.36</c:v>
                      </c:pt>
                      <c:pt idx="31">
                        <c:v>17732.36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61D-4F30-ADF4-8378E11E8585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normativy_vypocet_2023_PV!$AH$16</c15:sqref>
                        </c15:formulaRef>
                      </c:ext>
                    </c:extLst>
                    <c:strCache>
                      <c:ptCount val="1"/>
                      <c:pt idx="0">
                        <c:v>školní družině tvořené 2 a více běžnými odděleními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normativy_vypocet_2023_PV!$AJ$2:$BO$2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normativy_vypocet_2023_PV!$AJ$16:$BO$16</c15:sqref>
                        </c15:formulaRef>
                      </c:ext>
                    </c:extLst>
                    <c:numCache>
                      <c:formatCode>#,##0</c:formatCode>
                      <c:ptCount val="32"/>
                      <c:pt idx="0">
                        <c:v>761.05709999999999</c:v>
                      </c:pt>
                      <c:pt idx="1">
                        <c:v>785.22839999999997</c:v>
                      </c:pt>
                      <c:pt idx="2">
                        <c:v>825.51390000000004</c:v>
                      </c:pt>
                      <c:pt idx="3">
                        <c:v>881.91359999999997</c:v>
                      </c:pt>
                      <c:pt idx="4">
                        <c:v>954.42750000000001</c:v>
                      </c:pt>
                      <c:pt idx="5">
                        <c:v>1043.0555999999999</c:v>
                      </c:pt>
                      <c:pt idx="6">
                        <c:v>1147.7979</c:v>
                      </c:pt>
                      <c:pt idx="7">
                        <c:v>1268.6544000000001</c:v>
                      </c:pt>
                      <c:pt idx="8">
                        <c:v>1405.6251</c:v>
                      </c:pt>
                      <c:pt idx="9">
                        <c:v>1558.7100000000003</c:v>
                      </c:pt>
                      <c:pt idx="10">
                        <c:v>1727.9090999999999</c:v>
                      </c:pt>
                      <c:pt idx="11">
                        <c:v>1913.2223999999999</c:v>
                      </c:pt>
                      <c:pt idx="12">
                        <c:v>2114.6498999999999</c:v>
                      </c:pt>
                      <c:pt idx="13">
                        <c:v>2332.1916000000001</c:v>
                      </c:pt>
                      <c:pt idx="14">
                        <c:v>2565.8475000000003</c:v>
                      </c:pt>
                      <c:pt idx="15">
                        <c:v>2815.6176</c:v>
                      </c:pt>
                      <c:pt idx="16">
                        <c:v>3081.5018999999998</c:v>
                      </c:pt>
                      <c:pt idx="17">
                        <c:v>3363.5003999999999</c:v>
                      </c:pt>
                      <c:pt idx="18">
                        <c:v>3661.6131</c:v>
                      </c:pt>
                      <c:pt idx="19">
                        <c:v>3975.84</c:v>
                      </c:pt>
                      <c:pt idx="20">
                        <c:v>4306.1810999999998</c:v>
                      </c:pt>
                      <c:pt idx="21">
                        <c:v>4652.6364000000003</c:v>
                      </c:pt>
                      <c:pt idx="22">
                        <c:v>5015.2058999999999</c:v>
                      </c:pt>
                      <c:pt idx="23">
                        <c:v>5393.8895999999995</c:v>
                      </c:pt>
                      <c:pt idx="24">
                        <c:v>5788.6874999999991</c:v>
                      </c:pt>
                      <c:pt idx="25">
                        <c:v>6199.5996000000005</c:v>
                      </c:pt>
                      <c:pt idx="26">
                        <c:v>6626.6259</c:v>
                      </c:pt>
                      <c:pt idx="27">
                        <c:v>7069.7663999999995</c:v>
                      </c:pt>
                      <c:pt idx="28">
                        <c:v>7529.0210999999999</c:v>
                      </c:pt>
                      <c:pt idx="29">
                        <c:v>8004.39</c:v>
                      </c:pt>
                      <c:pt idx="30">
                        <c:v>8004.39</c:v>
                      </c:pt>
                      <c:pt idx="31">
                        <c:v>8004.39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61D-4F30-ADF4-8378E11E8585}"/>
                  </c:ext>
                </c:extLst>
              </c15:ser>
            </c15:filteredLineSeries>
          </c:ext>
        </c:extLst>
      </c:lineChart>
      <c:catAx>
        <c:axId val="7496045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800"/>
                  <a:t>Průměrný počet dětí/žáků na třídu ve škole</a:t>
                </a:r>
              </a:p>
            </c:rich>
          </c:tx>
          <c:layout>
            <c:manualLayout>
              <c:xMode val="edge"/>
              <c:yMode val="edge"/>
              <c:x val="0.41415358732332369"/>
              <c:y val="0.95830611081505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2474015"/>
        <c:crosses val="autoZero"/>
        <c:auto val="1"/>
        <c:lblAlgn val="ctr"/>
        <c:lblOffset val="100"/>
        <c:noMultiLvlLbl val="0"/>
      </c:catAx>
      <c:valAx>
        <c:axId val="75247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800"/>
                  <a:t>Výše nenárokové složky platu </a:t>
                </a:r>
                <a:r>
                  <a:rPr lang="cs-CZ" sz="800" b="0" i="0" u="none" strike="noStrike" baseline="0">
                    <a:effectLst/>
                  </a:rPr>
                  <a:t>na 1 pedagoga na 1 měsíc</a:t>
                </a:r>
                <a:r>
                  <a:rPr lang="cs-CZ" sz="800"/>
                  <a:t> v Kč</a:t>
                </a:r>
              </a:p>
            </c:rich>
          </c:tx>
          <c:layout>
            <c:manualLayout>
              <c:xMode val="edge"/>
              <c:yMode val="edge"/>
              <c:x val="7.9503105590062115E-3"/>
              <c:y val="5.0670979409807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960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034580531448166"/>
          <c:y val="4.9930523390458545E-2"/>
          <c:w val="0.53324297054109115"/>
          <c:h val="0.308917033348772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1T19:40:28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Změny financování </a:t>
            </a:r>
            <a:br>
              <a:rPr lang="cs-CZ"/>
            </a:br>
            <a:r>
              <a:rPr lang="cs-CZ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80462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  <a:p>
            <a:pPr lvl="2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66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944564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/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9" y="1825625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7" y="4636559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07617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80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78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3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1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1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cz/financovani-pozice-ukrajinskeho-asistenta-pedagoga-ve-skolach-na-obdobi-leden-srpen-2023/" TargetMode="External"/><Relationship Id="rId2" Type="http://schemas.openxmlformats.org/officeDocument/2006/relationships/hyperlink" Target="https://www.msmt.cz/dokumenty/vestnik-msmt-04-202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vzdelavani/skolstvi-v-cr/ekonomika-skolstvi/prezentace-k-reforme-financovani-regionalniho-skolstv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Anezka.Vysinska@msmt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kolstvi-v-cr/ekonomika-skolstvi/financni-prostredky-stanovene-ministerstvem-pro-skoly-a-2" TargetMode="External"/><Relationship Id="rId2" Type="http://schemas.openxmlformats.org/officeDocument/2006/relationships/hyperlink" Target="https://www.msmt.cz/vzdelavani/skolstvi-v-cr/ekonomika-skolstvi/principy-rozpisu-rozpoctu-primych-vydaju-regionalniho-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smt.cz/vzdelavani/skolstvi-v-cr/ekonomika-skolstvi/financovani-regionalniho-skolstvi-uzemnich-samospravnych" TargetMode="External"/><Relationship Id="rId4" Type="http://schemas.openxmlformats.org/officeDocument/2006/relationships/hyperlink" Target="https://sberdat.uiv.cz/log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357" y="1119591"/>
            <a:ext cx="7824000" cy="1614278"/>
          </a:xfrm>
        </p:spPr>
        <p:txBody>
          <a:bodyPr/>
          <a:lstStyle/>
          <a:p>
            <a:r>
              <a:rPr lang="cs-CZ" cap="all" dirty="0">
                <a:latin typeface="Calibri"/>
                <a:cs typeface="Calibri"/>
              </a:rPr>
              <a:t>seminář k problematice financování škol a školských zařízení zřizovaných obcemi a dobrovolnými svazky obcí  </a:t>
            </a:r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cs-CZ" dirty="0">
                <a:latin typeface="Calibri"/>
                <a:cs typeface="Calibri"/>
              </a:rPr>
              <a:t>22. BŘEZNA 2023</a:t>
            </a:r>
          </a:p>
          <a:p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37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6B5F4-C496-4A4D-8B28-B553F59D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Rozpis rozpočtu R</a:t>
            </a:r>
            <a:r>
              <a:rPr lang="cs-CZ" cap="none" dirty="0"/>
              <a:t>g</a:t>
            </a:r>
            <a:r>
              <a:rPr lang="cs-CZ" dirty="0"/>
              <a:t>Š ÚSC na rok 2023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FC27B1-0DA9-453F-A4F6-859FCEFA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Schválený rozpočet			</a:t>
            </a:r>
            <a:r>
              <a:rPr lang="cs-CZ" b="1" dirty="0"/>
              <a:t>182 901 394 134 Kč</a:t>
            </a:r>
          </a:p>
          <a:p>
            <a:pPr>
              <a:spcAft>
                <a:spcPts val="0"/>
              </a:spcAft>
            </a:pPr>
            <a:r>
              <a:rPr lang="cs-CZ" dirty="0"/>
              <a:t>Celkem rozepsáno NIV 			</a:t>
            </a:r>
            <a:r>
              <a:rPr lang="cs-CZ" b="1" dirty="0"/>
              <a:t>182 604 698 415 Kč </a:t>
            </a:r>
            <a:r>
              <a:rPr lang="cs-CZ" dirty="0"/>
              <a:t>(tj. 99,84 %)</a:t>
            </a:r>
            <a:endParaRPr lang="cs-CZ" b="1" dirty="0"/>
          </a:p>
          <a:p>
            <a:pPr marL="396000" lvl="2" indent="0">
              <a:buNone/>
            </a:pPr>
            <a:r>
              <a:rPr lang="cs-CZ" dirty="0"/>
              <a:t>z toho</a:t>
            </a:r>
          </a:p>
          <a:p>
            <a:pPr lvl="2"/>
            <a:r>
              <a:rPr lang="cs-CZ" dirty="0"/>
              <a:t>mzdové prostředky (platy, OON) </a:t>
            </a:r>
            <a:r>
              <a:rPr lang="cs-CZ" b="1" dirty="0"/>
              <a:t>	132 570 728 055 Kč</a:t>
            </a:r>
          </a:p>
          <a:p>
            <a:pPr lvl="2">
              <a:spcAft>
                <a:spcPts val="800"/>
              </a:spcAft>
            </a:pPr>
            <a:r>
              <a:rPr lang="cs-CZ" dirty="0"/>
              <a:t>ONIV </a:t>
            </a:r>
            <a:r>
              <a:rPr lang="cs-CZ" b="1" dirty="0"/>
              <a:t>				    2 588 406 085 Kč</a:t>
            </a:r>
          </a:p>
          <a:p>
            <a:r>
              <a:rPr lang="cs-CZ" dirty="0"/>
              <a:t>Rezerva MŠMT	po rozpisu		       </a:t>
            </a:r>
            <a:r>
              <a:rPr lang="cs-CZ" b="1" dirty="0"/>
              <a:t>296 695 719 Kč </a:t>
            </a:r>
            <a:r>
              <a:rPr lang="cs-CZ" dirty="0"/>
              <a:t>(tj. 0,16 %)</a:t>
            </a:r>
          </a:p>
          <a:p>
            <a:endParaRPr lang="cs-CZ" dirty="0"/>
          </a:p>
          <a:p>
            <a:r>
              <a:rPr lang="cs-CZ" dirty="0"/>
              <a:t>Rozpis</a:t>
            </a:r>
          </a:p>
          <a:p>
            <a:pPr lvl="2"/>
            <a:r>
              <a:rPr lang="cs-CZ" dirty="0"/>
              <a:t>školy a pedagogická práce ve ŠD 	151 920 442 575 Kč 	83,06 %</a:t>
            </a:r>
          </a:p>
          <a:p>
            <a:pPr lvl="2"/>
            <a:r>
              <a:rPr lang="cs-CZ" dirty="0"/>
              <a:t>republikové normativy 		  19 322 804 004 Kč 	10,56 % </a:t>
            </a:r>
          </a:p>
          <a:p>
            <a:pPr lvl="2"/>
            <a:r>
              <a:rPr lang="cs-CZ" dirty="0"/>
              <a:t>podpůrná opatření 			    9 898 628 088 Kč 	  5,41 % </a:t>
            </a:r>
          </a:p>
          <a:p>
            <a:pPr lvl="2"/>
            <a:r>
              <a:rPr lang="cs-CZ" dirty="0"/>
              <a:t>rezerva 				    1 462 823 748 Kč 	  0,80 %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69B842-0AD0-4230-9FB6-7A5F8EE9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56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3D887-47A7-5D83-4D14-DDC7E4A0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opravných koeficientech k normativům pro nenárokové složky platu pedagogických pracovníků v mateřských a základních školách a školních družinách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1375EC-CA28-D987-F534-CB14435A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1AF3D9A-E083-565C-7AB5-E1C6FC9EA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928756"/>
            <a:ext cx="8991601" cy="4305532"/>
          </a:xfrm>
        </p:spPr>
      </p:pic>
    </p:spTree>
    <p:extLst>
      <p:ext uri="{BB962C8B-B14F-4D97-AF65-F5344CB8AC3E}">
        <p14:creationId xmlns:p14="http://schemas.microsoft.com/office/powerpoint/2010/main" val="323296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55CF1-6465-62FF-EB64-2D41508D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části opravného koeficientu zohledňujícího naplněnost běžných tříd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10C20E-4412-2B2F-DC45-914421FB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0E20F009-6BA9-44B1-9358-86CA68591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994097"/>
              </p:ext>
            </p:extLst>
          </p:nvPr>
        </p:nvGraphicFramePr>
        <p:xfrm>
          <a:off x="1143453" y="1825625"/>
          <a:ext cx="9905093" cy="393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213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2A40E-F680-7A75-AC54-14E64261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Odloučené pracoviště mateřských škol – lex </a:t>
            </a:r>
            <a:r>
              <a:rPr lang="cs-CZ" dirty="0" err="1"/>
              <a:t>ukrajina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0740F-7294-F935-C900-598A2A39F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Třídy a děti vykazovány společně na výkazu dosavadního pracoviště</a:t>
            </a:r>
          </a:p>
          <a:p>
            <a:r>
              <a:rPr lang="cs-CZ" dirty="0"/>
              <a:t>Pro odloučené pracoviště dle LEX UKRAJINA není samostatně stanoveno </a:t>
            </a:r>
            <a:r>
              <a:rPr lang="cs-CZ" dirty="0" err="1"/>
              <a:t>PHmax</a:t>
            </a:r>
            <a:endParaRPr lang="cs-CZ" dirty="0"/>
          </a:p>
          <a:p>
            <a:r>
              <a:rPr lang="cs-CZ" dirty="0"/>
              <a:t>Může docházet ke krácení rozpočtu z důvodu překročení </a:t>
            </a:r>
            <a:r>
              <a:rPr lang="cs-CZ" dirty="0" err="1"/>
              <a:t>PHmax</a:t>
            </a:r>
            <a:endParaRPr lang="cs-CZ" dirty="0"/>
          </a:p>
          <a:p>
            <a:endParaRPr lang="cs-CZ" dirty="0"/>
          </a:p>
          <a:p>
            <a:r>
              <a:rPr lang="cs-CZ" dirty="0"/>
              <a:t>Pedagogickou práci doporučujeme v tomto případě zohlednit – Čl. II a Čl. III směrnice MŠMT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55D88F-D4DD-3903-7C67-F1843F0F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5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181AE-98A4-403F-B817-7443DF52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Žádosti o úpravu rezervy přímých výdajů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EEBF3B-7F00-4A0D-967A-033E717E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61288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cs-CZ" b="1" dirty="0"/>
              <a:t>Kritérium II.7) – převody mezi ukazateli </a:t>
            </a:r>
            <a:r>
              <a:rPr lang="cs-CZ" dirty="0"/>
              <a:t>– v roce 2023 stanoveny 4 termíny</a:t>
            </a:r>
          </a:p>
          <a:p>
            <a:r>
              <a:rPr lang="cs-CZ" b="1" dirty="0"/>
              <a:t>Kritérium II.3) – úpravy související se vzděláváním dětí z Ukrajiny</a:t>
            </a:r>
          </a:p>
          <a:p>
            <a:pPr lvl="2">
              <a:spcAft>
                <a:spcPts val="1800"/>
              </a:spcAft>
            </a:pPr>
            <a:r>
              <a:rPr lang="cs-CZ" dirty="0"/>
              <a:t>Úpravu provede MŠMT dle vyčíslené potřeby krajských úřadů</a:t>
            </a:r>
          </a:p>
          <a:p>
            <a:r>
              <a:rPr lang="cs-CZ" b="1" dirty="0"/>
              <a:t>Kritérium II.4)</a:t>
            </a:r>
            <a:r>
              <a:rPr lang="cs-CZ" dirty="0"/>
              <a:t> </a:t>
            </a:r>
            <a:r>
              <a:rPr lang="cs-CZ" b="1" dirty="0"/>
              <a:t>– úpravy rozpisu škol a školních družin (významné rozdíly)</a:t>
            </a:r>
          </a:p>
          <a:p>
            <a:pPr lvl="2">
              <a:spcAft>
                <a:spcPts val="1800"/>
              </a:spcAft>
            </a:pPr>
            <a:r>
              <a:rPr lang="cs-CZ" dirty="0"/>
              <a:t>Nejvýše ve výši uvedené v tabulce „Přehled rozpisu rozpočtu RgŠ ÚSC 2023“</a:t>
            </a:r>
          </a:p>
          <a:p>
            <a:r>
              <a:rPr lang="cs-CZ" b="1" dirty="0"/>
              <a:t>Kritérium II.5) – úpravy související s novým školním rokem</a:t>
            </a:r>
          </a:p>
          <a:p>
            <a:pPr lvl="2">
              <a:spcAft>
                <a:spcPts val="1800"/>
              </a:spcAft>
            </a:pPr>
            <a:r>
              <a:rPr lang="cs-CZ" dirty="0"/>
              <a:t>Nejvýše ve výši vyplývající z výkazu P 1d-01 </a:t>
            </a:r>
          </a:p>
          <a:p>
            <a:pPr>
              <a:spcAft>
                <a:spcPts val="1800"/>
              </a:spcAft>
            </a:pPr>
            <a:r>
              <a:rPr lang="cs-CZ" b="1" dirty="0"/>
              <a:t>Kritérium II.6) – vzdělávání žáků - cizinců v základních a středních školách</a:t>
            </a:r>
          </a:p>
          <a:p>
            <a:r>
              <a:rPr lang="cs-CZ" b="1" dirty="0"/>
              <a:t>Kritérium II.8) – úprava na dofinancování pravidelné a táborové činnosti ve střediscích volného času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82C970-E244-40FD-B5CD-6F870444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19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65502-A25F-7465-C57B-558A511C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termínů PRO KRAJSKÉ ÚŘADY v roce 2023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ACE28F0-1AAE-778D-35B8-159D19AB6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00817"/>
              </p:ext>
            </p:extLst>
          </p:nvPr>
        </p:nvGraphicFramePr>
        <p:xfrm>
          <a:off x="930155" y="1897628"/>
          <a:ext cx="10331690" cy="4024371"/>
        </p:xfrm>
        <a:graphic>
          <a:graphicData uri="http://schemas.openxmlformats.org/drawingml/2006/table">
            <a:tbl>
              <a:tblPr firstRow="1" firstCol="1" bandRow="1"/>
              <a:tblGrid>
                <a:gridCol w="1840247">
                  <a:extLst>
                    <a:ext uri="{9D8B030D-6E8A-4147-A177-3AD203B41FA5}">
                      <a16:colId xmlns:a16="http://schemas.microsoft.com/office/drawing/2014/main" val="703985936"/>
                    </a:ext>
                  </a:extLst>
                </a:gridCol>
                <a:gridCol w="8491443">
                  <a:extLst>
                    <a:ext uri="{9D8B030D-6E8A-4147-A177-3AD203B41FA5}">
                      <a16:colId xmlns:a16="http://schemas.microsoft.com/office/drawing/2014/main" val="4085343219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15. 3. 2023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krajská metodika rozpisu přímých výdajů a krajské normativy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718441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28. 4. 2023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tabulka „Přehled rozpisu rozpočtu RgŠ ÚSC 2023“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306699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přesuny mezi závaznými ukazateli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591438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vyčíslení potřeby podle kritéria II.3)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239256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žádosti podle kritéria II.4) (bez zahrnutí dopadů válečného konfliktu na Ukrajině)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051763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žádosti podle kritéria II.8)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6164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30. 6. 2023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přesuny mezi závaznými ukazateli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492724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31. 8. 2023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zaslání požadavků na doplnění normativů pro VOŠ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347155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29. 9. 2023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přesuny mezi závaznými ukazateli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929524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vyčíslení potřeby podle kritéria II.3)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844125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žádosti podle kritéria II.5) (bez zahrnutí dopadů válečného konfliktu na Ukrajině)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006551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žádosti podle kritéria II.6) (bez zahrnutí dopadů válečného konfliktu na Ukrajině)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550753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24. 11. 2023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přesuny mezi závaznými ukazateli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052932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462BC9-54D1-567F-6C73-2162E29D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26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2BCED-5D17-4969-5E25-43FDE3C1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Ukrajinský asistent pedagoga ve školách v roce 2023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104A30-7ED1-1BEA-8401-DB0F91A99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00" y="1739900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M</a:t>
            </a:r>
            <a:r>
              <a:rPr lang="cs-CZ" dirty="0"/>
              <a:t>ŠMT poskytlo na období leden až srpen 2023 na základě § 161 odst. 7 školského zákona další finanční prostředky na zajištění pedagogické pozice tzv. ukrajinského asistenta pedagoga na podporu integrace ukrajinských dětí a žáků v mateřských, základních a středních školách a konzervatořích zřízených krajem, obcí nebo dobrovolným svazkem obcí</a:t>
            </a:r>
          </a:p>
          <a:p>
            <a:pPr algn="just"/>
            <a:r>
              <a:rPr lang="cs-CZ" dirty="0"/>
              <a:t>Podmínky, kritéria a účel byly zveřejněny ve Věstníku MŠMT 01/2023 dne 4. ledna 2023</a:t>
            </a:r>
          </a:p>
          <a:p>
            <a:pPr marL="396000" lvl="3" indent="0" algn="just">
              <a:spcAft>
                <a:spcPts val="800"/>
              </a:spcAft>
              <a:buNone/>
            </a:pPr>
            <a:r>
              <a:rPr lang="cs-CZ" dirty="0">
                <a:hlinkClick r:id="rId2"/>
              </a:rPr>
              <a:t>https://www.msmt.cz/dokumenty/vestnik-msmt-01-2023</a:t>
            </a:r>
            <a:endParaRPr lang="cs-CZ" dirty="0"/>
          </a:p>
          <a:p>
            <a:pPr algn="just"/>
            <a:r>
              <a:rPr lang="cs-CZ" dirty="0"/>
              <a:t>Údaje o počtu ukrajinských dětí a žáků předaly právnické osoby v mimořádném šetření prostřednictvím systému pro sběr dat v průběhu ledna 2023</a:t>
            </a:r>
            <a:endParaRPr lang="en-US" dirty="0"/>
          </a:p>
          <a:p>
            <a:pPr algn="just"/>
            <a:r>
              <a:rPr lang="cs-CZ" dirty="0"/>
              <a:t>Prostředky v celkové výši </a:t>
            </a:r>
            <a:r>
              <a:rPr lang="cs-CZ" b="1" dirty="0"/>
              <a:t>231 782 654 Kč</a:t>
            </a:r>
            <a:r>
              <a:rPr lang="cs-CZ" dirty="0"/>
              <a:t> byly zaslány na účty krajů dne 23. 2. 2023 - ÚZ 33 352 </a:t>
            </a:r>
          </a:p>
          <a:p>
            <a:pPr algn="just"/>
            <a:r>
              <a:rPr lang="cs-CZ" dirty="0"/>
              <a:t>Další finanční prostředky právnickým osobám krajskými úřady a MHMP již byly poskytnuty, případně budou poskytnuty nejpozději 30. března 2023</a:t>
            </a:r>
          </a:p>
          <a:p>
            <a:pPr algn="just"/>
            <a:r>
              <a:rPr lang="cs-CZ" dirty="0"/>
              <a:t>Výše dalších finančních prostředků byla zveřejněna zde </a:t>
            </a:r>
          </a:p>
          <a:p>
            <a:pPr marL="396000" lvl="2" indent="0" algn="just">
              <a:buNone/>
            </a:pPr>
            <a:r>
              <a:rPr lang="cs-CZ" sz="1600" dirty="0">
                <a:hlinkClick r:id="rId3"/>
              </a:rPr>
              <a:t>https://www.edu.cz/financovani-pozice-ukrajinskeho-asistenta-pedagoga-ve-skolach-na-obdobi-leden-srpen-2023/</a:t>
            </a:r>
            <a:r>
              <a:rPr lang="cs-CZ" sz="1600" dirty="0"/>
              <a:t> 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F9AF81-252F-F81B-BA68-36838DBF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81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357" y="1119591"/>
            <a:ext cx="7824000" cy="2467992"/>
          </a:xfrm>
        </p:spPr>
        <p:txBody>
          <a:bodyPr/>
          <a:lstStyle/>
          <a:p>
            <a:br>
              <a:rPr lang="cs-CZ" dirty="0"/>
            </a:br>
            <a:r>
              <a:rPr lang="cs-CZ" cap="all" dirty="0">
                <a:latin typeface="Calibri"/>
                <a:cs typeface="Calibri"/>
              </a:rPr>
              <a:t> </a:t>
            </a:r>
            <a:br>
              <a:rPr lang="cs-CZ" cap="all" dirty="0">
                <a:latin typeface="Calibri"/>
                <a:cs typeface="Calibri"/>
              </a:rPr>
            </a:br>
            <a:r>
              <a:rPr lang="cs-CZ" cap="all" dirty="0">
                <a:latin typeface="Calibri"/>
                <a:cs typeface="Calibri"/>
              </a:rPr>
              <a:t>Střediska volného času</a:t>
            </a:r>
            <a:br>
              <a:rPr lang="cs-CZ" cap="all" dirty="0">
                <a:latin typeface="Calibri"/>
                <a:cs typeface="Calibri"/>
              </a:rPr>
            </a:br>
            <a:endParaRPr lang="cs-CZ" cap="all" dirty="0">
              <a:latin typeface="Calibri"/>
              <a:cs typeface="Calibri"/>
            </a:endParaRPr>
          </a:p>
          <a:p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0FAFEDF-1793-AC0E-8316-4002DA00E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1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904E6-1484-A1A9-30C2-573E4052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Zájmové vzdělávání – legislativa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81DFA-8D87-0C78-83BA-048DD5E43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00" y="1850564"/>
            <a:ext cx="10515600" cy="4351338"/>
          </a:xfrm>
        </p:spPr>
        <p:txBody>
          <a:bodyPr/>
          <a:lstStyle/>
          <a:p>
            <a:r>
              <a:rPr lang="cs-CZ" dirty="0"/>
              <a:t>Vyhláška č. 74/2005 Sb., o zájmovém vzdělávání – účinnost změn od 1. 9. 2022</a:t>
            </a:r>
          </a:p>
          <a:p>
            <a:pPr lvl="2">
              <a:spcAft>
                <a:spcPts val="800"/>
              </a:spcAft>
            </a:pPr>
            <a:r>
              <a:rPr lang="cs-CZ" dirty="0"/>
              <a:t>§ 2 odst. 3 písm. b) – zpřesnění definice pravidelné docházky</a:t>
            </a:r>
          </a:p>
          <a:p>
            <a:endParaRPr lang="cs-CZ" dirty="0"/>
          </a:p>
          <a:p>
            <a:r>
              <a:rPr lang="cs-CZ" dirty="0"/>
              <a:t>Vyhláška č. 310/2018 Sb., o krajských normativech – účinnost od 1. 1. 2023</a:t>
            </a:r>
          </a:p>
          <a:p>
            <a:pPr lvl="2"/>
            <a:r>
              <a:rPr lang="cs-CZ" dirty="0"/>
              <a:t>§ 1 písm. b) – 3 jednotky výkonu pro středisko volného času</a:t>
            </a:r>
          </a:p>
          <a:p>
            <a:pPr lvl="2"/>
            <a:r>
              <a:rPr lang="cs-CZ" dirty="0"/>
              <a:t>§ 1 písm. c) – 2 jednotky výkonu pro školní kluby</a:t>
            </a:r>
          </a:p>
          <a:p>
            <a:pPr lvl="2"/>
            <a:r>
              <a:rPr lang="cs-CZ" dirty="0"/>
              <a:t>Zrušuje se  příloha „Minimální personální zabezpečení k zajištění vzdělávání a školských služeb poskytovaných školskými zařízeními zřizovanými krajem, obcí nebo svazkem obcí“</a:t>
            </a:r>
          </a:p>
          <a:p>
            <a:pPr lvl="2"/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AC9A00-B806-FA86-B20B-E488E700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28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01EF1-9EBE-277C-83E2-BFA4362F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financování Středisek volného času v roce 2023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39E96-6724-3ED7-86A9-2881A573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 rok 2023 je ze strany MŠMT nastaveno </a:t>
            </a:r>
            <a:r>
              <a:rPr lang="cs-CZ" b="1" dirty="0"/>
              <a:t>mimořádné kritérium pro navýšení rezervy přímých výdajů </a:t>
            </a:r>
            <a:r>
              <a:rPr lang="cs-CZ" dirty="0"/>
              <a:t>tak, aby rok 2023 byl rokem přechodným (vyrovnávacím) z hlediska případných objektivních a odůvodněných rozdílů ve </a:t>
            </a:r>
            <a:r>
              <a:rPr lang="cs-CZ" b="1" dirty="0"/>
              <a:t>financování stěžejních činností středisek volného času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Podle nového </a:t>
            </a:r>
            <a:r>
              <a:rPr lang="cs-CZ" b="1" dirty="0"/>
              <a:t>mimořádného</a:t>
            </a:r>
            <a:r>
              <a:rPr lang="cs-CZ" dirty="0"/>
              <a:t> kritéria II.8) může KÚ požádat o zvýšení rozepsané rezervy přímých výdajů, pokud vyčíslí odůvodněnou významnou potřebu na </a:t>
            </a:r>
            <a:r>
              <a:rPr lang="cs-CZ" dirty="0" err="1"/>
              <a:t>mimonormativní</a:t>
            </a:r>
            <a:r>
              <a:rPr lang="cs-CZ" dirty="0"/>
              <a:t> dofinancování pravidelné a táborové činnosti ve střediscích volného času podle Čl. VIII směrnice.</a:t>
            </a:r>
          </a:p>
          <a:p>
            <a:pPr algn="just"/>
            <a:r>
              <a:rPr lang="cs-CZ" dirty="0"/>
              <a:t>Odůvodnění žádosti podle kritéria II.8) musí prokázat, že potřeba </a:t>
            </a:r>
            <a:r>
              <a:rPr lang="cs-CZ" dirty="0" err="1"/>
              <a:t>mimonormativního</a:t>
            </a:r>
            <a:r>
              <a:rPr lang="cs-CZ" dirty="0"/>
              <a:t> dofinancování </a:t>
            </a:r>
            <a:r>
              <a:rPr lang="cs-CZ" b="1" dirty="0"/>
              <a:t>nevznikla vlivem</a:t>
            </a:r>
            <a:r>
              <a:rPr lang="cs-CZ" dirty="0"/>
              <a:t>:</a:t>
            </a:r>
          </a:p>
          <a:p>
            <a:pPr lvl="2" algn="just"/>
            <a:r>
              <a:rPr lang="cs-CZ" dirty="0"/>
              <a:t>neúměrného přerozdělení normativně stanovených finančních prostředků a počtu míst jednotlivým subjektům v kraji</a:t>
            </a:r>
          </a:p>
          <a:p>
            <a:pPr lvl="2" algn="just">
              <a:spcAft>
                <a:spcPts val="800"/>
              </a:spcAft>
            </a:pPr>
            <a:r>
              <a:rPr lang="cs-CZ" dirty="0"/>
              <a:t>jiných realizovaných činností než stěžejních činností středisek volného času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D61851-5CD7-8A0C-A0F6-0F04D67D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59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BC7F9-5EC3-41BA-907E-295DD95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578192"/>
            <a:ext cx="10838169" cy="622138"/>
          </a:xfrm>
        </p:spPr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9C3DDA-22C3-402F-A165-0469D5D1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00" y="1200330"/>
            <a:ext cx="10515600" cy="48559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Přehled vývoje výkonů v regionálním školství</a:t>
            </a:r>
          </a:p>
          <a:p>
            <a:pPr>
              <a:spcAft>
                <a:spcPts val="600"/>
              </a:spcAft>
            </a:pPr>
            <a:r>
              <a:rPr lang="cs-CZ" dirty="0"/>
              <a:t>Rozpočet </a:t>
            </a:r>
            <a:r>
              <a:rPr lang="cs-CZ" dirty="0" err="1"/>
              <a:t>RgŠ</a:t>
            </a:r>
            <a:r>
              <a:rPr lang="cs-CZ" dirty="0"/>
              <a:t> ÚSC 2023</a:t>
            </a:r>
          </a:p>
          <a:p>
            <a:pPr>
              <a:spcAft>
                <a:spcPts val="600"/>
              </a:spcAft>
            </a:pPr>
            <a:r>
              <a:rPr lang="cs-CZ" dirty="0">
                <a:cs typeface="Calibri"/>
              </a:rPr>
              <a:t>Střediska volného času</a:t>
            </a:r>
          </a:p>
          <a:p>
            <a:pPr>
              <a:spcAft>
                <a:spcPts val="600"/>
              </a:spcAft>
            </a:pPr>
            <a:r>
              <a:rPr lang="cs-CZ" dirty="0"/>
              <a:t>Připravované legislativní změny</a:t>
            </a:r>
            <a:endParaRPr lang="cs-CZ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dirty="0">
                <a:cs typeface="Calibri"/>
              </a:rPr>
              <a:t>Výkaznictví, kontrola údajů</a:t>
            </a:r>
          </a:p>
          <a:p>
            <a:pPr>
              <a:spcAft>
                <a:spcPts val="600"/>
              </a:spcAft>
            </a:pPr>
            <a:r>
              <a:rPr lang="cs-CZ" dirty="0">
                <a:cs typeface="Calibri"/>
              </a:rPr>
              <a:t>Různé</a:t>
            </a:r>
          </a:p>
          <a:p>
            <a:pPr>
              <a:spcAft>
                <a:spcPts val="600"/>
              </a:spcAft>
            </a:pPr>
            <a:r>
              <a:rPr lang="cs-CZ" dirty="0"/>
              <a:t>Diskuze</a:t>
            </a:r>
          </a:p>
          <a:p>
            <a:endParaRPr lang="cs-CZ" b="1" dirty="0"/>
          </a:p>
          <a:p>
            <a:endParaRPr lang="cs-CZ" b="1" dirty="0"/>
          </a:p>
          <a:p>
            <a:pPr marL="108000" indent="0">
              <a:buNone/>
            </a:pPr>
            <a:endParaRPr lang="cs-CZ" i="1" dirty="0"/>
          </a:p>
          <a:p>
            <a:pPr marL="108000" indent="0">
              <a:buNone/>
            </a:pPr>
            <a:endParaRPr lang="cs-CZ" i="1" dirty="0"/>
          </a:p>
          <a:p>
            <a:pPr marL="108000" indent="0">
              <a:buNone/>
            </a:pPr>
            <a:r>
              <a:rPr lang="cs-CZ" i="1" dirty="0"/>
              <a:t>Prezentace je ke stažení zde </a:t>
            </a:r>
          </a:p>
          <a:p>
            <a:pPr marL="108000" indent="0">
              <a:buNone/>
            </a:pPr>
            <a:r>
              <a:rPr lang="cs-CZ" sz="1600" i="1" dirty="0">
                <a:hlinkClick r:id="rId2"/>
              </a:rPr>
              <a:t>https://www.msmt.cz/vzdelavani/skolstvi-v-cr/ekonomika-skolstvi/prezentace-k-reforme-financovani-regionalniho-skolstvi</a:t>
            </a:r>
            <a:endParaRPr lang="cs-CZ" sz="1600" i="1" dirty="0"/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63FCC9-BFED-41BE-9F2D-34E7F916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27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7DB55-C02E-FC7A-4B0B-9784A3BF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financování Středisek volného času v roce 2023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1612-333E-8610-2CAD-10B4C521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MŠMT bude žádosti KÚ a MHMP posuzovat na základě podrobných podkladů:</a:t>
            </a:r>
          </a:p>
          <a:p>
            <a:pPr marL="565200" indent="-457200">
              <a:buFont typeface="+mj-lt"/>
              <a:buAutoNum type="arabicPeriod"/>
            </a:pPr>
            <a:r>
              <a:rPr lang="cs-CZ" dirty="0"/>
              <a:t>porovnání normativních rozpisů přímých výdajů jednotlivých SVČ v roce 2023 s normativním rozpisem roku 2022</a:t>
            </a:r>
          </a:p>
          <a:p>
            <a:pPr marL="565200" indent="-457200">
              <a:buFont typeface="+mj-lt"/>
              <a:buAutoNum type="arabicPeriod"/>
            </a:pPr>
            <a:r>
              <a:rPr lang="cs-CZ" dirty="0"/>
              <a:t>za SVČ, které byly dofinancovány nad rámec rozpisu krajskými normativy přehled:</a:t>
            </a:r>
          </a:p>
          <a:p>
            <a:pPr lvl="5"/>
            <a:r>
              <a:rPr lang="cs-CZ" dirty="0"/>
              <a:t>„zájmových útvarů“ vč. týdenního rozsahu a počtu účastníků</a:t>
            </a:r>
          </a:p>
          <a:p>
            <a:pPr lvl="5"/>
            <a:r>
              <a:rPr lang="cs-CZ" dirty="0"/>
              <a:t>pedagogických pracovníků a jejich týdenní přímé pedagogické činnosti</a:t>
            </a:r>
          </a:p>
          <a:p>
            <a:endParaRPr lang="cs-CZ" dirty="0"/>
          </a:p>
          <a:p>
            <a:r>
              <a:rPr lang="cs-CZ" dirty="0"/>
              <a:t>V případě nejasností budou ze strany MŠMT vyžadovány dodatečné podklady</a:t>
            </a:r>
          </a:p>
          <a:p>
            <a:endParaRPr lang="cs-CZ" dirty="0"/>
          </a:p>
          <a:p>
            <a:r>
              <a:rPr lang="cs-CZ" dirty="0"/>
              <a:t>Cílem MŠMT je také podrobnější zmapování činností SVČ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0B64B2-4722-7247-0895-FAB6D375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3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91D7E-B9E5-00FC-0506-4B96E0E5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Střediska volného času – podklad k Žádosti o </a:t>
            </a:r>
            <a:r>
              <a:rPr lang="cs-CZ" dirty="0" err="1"/>
              <a:t>mimonormativní</a:t>
            </a:r>
            <a:r>
              <a:rPr lang="cs-CZ" dirty="0"/>
              <a:t> dofinancování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7FA2844-A60D-F251-025E-A6124901E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791" y="2438400"/>
            <a:ext cx="8976360" cy="9906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6313FC-7A82-EAEA-7085-501A4D3A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8994C7-20D2-6715-DD6B-F298CC37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81" y="3893276"/>
            <a:ext cx="738378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17F82-30B0-D679-8FA7-503EBC63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změně financování středisek volného času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99260-0DF6-983F-3B1E-3DE9E5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MŠMT poskytuje průběžné informace </a:t>
            </a:r>
            <a:r>
              <a:rPr lang="cs-CZ" b="1" dirty="0"/>
              <a:t>podvýboru pro mládež a volnočasové aktivity PSP ČR</a:t>
            </a:r>
          </a:p>
          <a:p>
            <a:r>
              <a:rPr lang="cs-CZ" dirty="0"/>
              <a:t>Na jednání v lednu 2023 byl stanoven </a:t>
            </a:r>
            <a:r>
              <a:rPr lang="cs-CZ" b="1" dirty="0"/>
              <a:t>další termín na konci dubna 2023</a:t>
            </a:r>
          </a:p>
          <a:p>
            <a:r>
              <a:rPr lang="cs-CZ" dirty="0"/>
              <a:t>Podvýbor požaduje předložit srovnání financování jednotlivých veřejných SVČ v roce 2022 a 2023</a:t>
            </a:r>
          </a:p>
          <a:p>
            <a:endParaRPr lang="cs-CZ" dirty="0"/>
          </a:p>
          <a:p>
            <a:r>
              <a:rPr lang="cs-CZ" dirty="0"/>
              <a:t>Krajské úřady připravují podklady – termín zaslání na MŠMT do 17. dubna 2023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A3ECD3-6AE8-03F0-0842-3F3B4A2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1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357" y="1119591"/>
            <a:ext cx="7824000" cy="1063772"/>
          </a:xfrm>
        </p:spPr>
        <p:txBody>
          <a:bodyPr/>
          <a:lstStyle/>
          <a:p>
            <a:r>
              <a:rPr lang="cs-CZ" dirty="0"/>
              <a:t>Připravované legislativní změny</a:t>
            </a:r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0FAFEDF-1793-AC0E-8316-4002DA00E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253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2868B-1CF1-867B-D51B-050AD2FA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Připravované legislativní změny – mezirezortní připomínkové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803E3-BFAD-7468-09DD-3EDAE38A2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vyhlášky, kterou se mění </a:t>
            </a:r>
            <a:r>
              <a:rPr lang="cs-CZ" b="1" dirty="0"/>
              <a:t>vyhláška č. 48/2005 Sb.</a:t>
            </a:r>
            <a:r>
              <a:rPr lang="cs-CZ" dirty="0"/>
              <a:t>, o základním vzdělávání a některých náležitostech plnění povinné školní docházky, ve znění pozdějších předpisů</a:t>
            </a:r>
          </a:p>
          <a:p>
            <a:r>
              <a:rPr lang="cs-CZ" dirty="0"/>
              <a:t>Návrh nařízení vlády, kterým se mění </a:t>
            </a:r>
            <a:r>
              <a:rPr lang="cs-CZ" b="1" dirty="0"/>
              <a:t>nařízení vlády č. 123/2018 Sb.</a:t>
            </a:r>
            <a:r>
              <a:rPr lang="cs-CZ" dirty="0"/>
              <a:t>, o stanovení maximálního počtu hodin výuky financovaného ze státního rozpočtu pro základní školu, střední školu a konzervatoř zřizovanou krajem, obcí nebo svazkem obcí, ve znění nařízení vlády č. 195/2019 Sb.</a:t>
            </a:r>
          </a:p>
          <a:p>
            <a:endParaRPr lang="cs-CZ" dirty="0"/>
          </a:p>
          <a:p>
            <a:r>
              <a:rPr lang="cs-CZ" dirty="0"/>
              <a:t>Cílem novel je sjednotit dosud nejednotnou praxi vykazování a financování pedagogické a nepedagogické práce při vzdělávání žáků podle § 38 a 41 školského zákona (žáci vzdělávaní v zahraničí, v zahraniční škole na území ČR nebo v individuálním vzdělávání).</a:t>
            </a:r>
          </a:p>
          <a:p>
            <a:endParaRPr lang="cs-CZ" dirty="0"/>
          </a:p>
          <a:p>
            <a:r>
              <a:rPr lang="cs-CZ" dirty="0"/>
              <a:t>15. 3. 2023 až 5. 4. 2023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4783B5-C973-7E02-6452-CD89E89E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2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2868B-1CF1-867B-D51B-050AD2FA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Připravované legislativní změny – mezirezortní připomínkové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803E3-BFAD-7468-09DD-3EDAE38A2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vyhlášky, kterou se mění </a:t>
            </a:r>
            <a:r>
              <a:rPr lang="cs-CZ" b="1" dirty="0"/>
              <a:t>vyhláška č. 74/2005 Sb.</a:t>
            </a:r>
            <a:r>
              <a:rPr lang="cs-CZ" dirty="0"/>
              <a:t>, o zájmovém vzdělávání, ve znění pozdějších předpisů</a:t>
            </a:r>
          </a:p>
          <a:p>
            <a:r>
              <a:rPr lang="cs-CZ" dirty="0"/>
              <a:t>Novela stanoví doplňující pravidlo pro výpočet rozsahu pedagogické práce pro velké školní družiny s více než 21 odděleními. Dosavadní právní úprava umožňuje financovat pedagogickou práci pouze ve školních družinách s maximálním počtem 21 oddělení, což bylo v době vydání vyhlášky dostačující, nyní však v důsledku přibývajícího počtu žáků vznikají i větší školní družiny. </a:t>
            </a:r>
          </a:p>
          <a:p>
            <a:endParaRPr lang="cs-CZ" dirty="0"/>
          </a:p>
          <a:p>
            <a:r>
              <a:rPr lang="cs-CZ" dirty="0"/>
              <a:t>17. 3. 2023 až 11. 4. 2023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4783B5-C973-7E02-6452-CD89E89E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683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2868B-1CF1-867B-D51B-050AD2FA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Připravované legislativní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803E3-BFAD-7468-09DD-3EDAE38A2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Návrh zákona, kterým se mění zákon č. 561/2004 Sb., o předškolním, základním, středním, vyšším odborném a jiném vzdělávání (školský zákon), ve znění pozdějších předpisů, a zákon č. 563/2004 Sb., </a:t>
            </a:r>
            <a:br>
              <a:rPr lang="cs-CZ" dirty="0"/>
            </a:br>
            <a:r>
              <a:rPr lang="cs-CZ" dirty="0"/>
              <a:t>o pedagogických pracovnících a o změně některých zákonů, ve znění pozdějších předpisů</a:t>
            </a:r>
          </a:p>
          <a:p>
            <a:pPr algn="just"/>
            <a:r>
              <a:rPr lang="cs-CZ" b="1" dirty="0"/>
              <a:t>Návrh zejména nastavuje systém pedagogické podpory prostřednictvím asistenta pedagoga v „běžných“ základních školách</a:t>
            </a:r>
          </a:p>
          <a:p>
            <a:pPr algn="just"/>
            <a:r>
              <a:rPr lang="cs-CZ" dirty="0"/>
              <a:t>Připravuje se projednání v LRV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Plánovaná účinnost od 1.1.2024 – lze však předpokládat vzhledem legislativnímu procesu účinnosti až od roku 2025</a:t>
            </a:r>
          </a:p>
          <a:p>
            <a:pPr algn="just"/>
            <a:r>
              <a:rPr lang="cs-CZ" b="1" dirty="0"/>
              <a:t>Po ukončení legislativního procesu se MŠMT obrátí na KÚ a MHMP a společně bude zvolena komunikační a přípravná strategie na implementaci změny. Zatím není důvodné dělat nějaké pracovněprávní kroky ve vztahu k asistentům pedagoga na ZŠ a ve ŠD.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4783B5-C973-7E02-6452-CD89E89E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22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357" y="1119591"/>
            <a:ext cx="7824000" cy="1063772"/>
          </a:xfrm>
        </p:spPr>
        <p:txBody>
          <a:bodyPr/>
          <a:lstStyle/>
          <a:p>
            <a:r>
              <a:rPr lang="cs-CZ" dirty="0"/>
              <a:t>VÝKAZNICTVÍ A KONTROLA ÚDAJŮ</a:t>
            </a:r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0FAFEDF-1793-AC0E-8316-4002DA00E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56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C254C-4E6C-E7ED-2055-1B813605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VÝKAZNICTVÍ – ředitelství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E8010-AAB9-EEED-42B2-651E0DC85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Výkaz R 13-01, o ředitelství škol</a:t>
            </a:r>
            <a:endParaRPr lang="cs-CZ" dirty="0"/>
          </a:p>
          <a:p>
            <a:pPr lvl="2"/>
            <a:r>
              <a:rPr lang="cs-CZ" dirty="0"/>
              <a:t>Záhlaví – pokud je součástí MŠ kontrola údaje, zda se jedná o jedinou MŠ v obci</a:t>
            </a:r>
          </a:p>
          <a:p>
            <a:pPr lvl="2"/>
            <a:r>
              <a:rPr lang="cs-CZ" dirty="0"/>
              <a:t>Oddíl III. – kontrola správného počtu vykázaných samostatných pracovišť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1D5B76-FE3C-EC23-7865-49CB7931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6A2DC0-87A5-C41D-2AD3-88895D2EC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02"/>
          <a:stretch/>
        </p:blipFill>
        <p:spPr>
          <a:xfrm>
            <a:off x="270562" y="3290532"/>
            <a:ext cx="4130398" cy="254604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B68EA8D-7881-40DA-9AF8-8CEC1EFCB153}"/>
              </a:ext>
            </a:extLst>
          </p:cNvPr>
          <p:cNvSpPr/>
          <p:nvPr/>
        </p:nvSpPr>
        <p:spPr>
          <a:xfrm>
            <a:off x="2920483" y="3795154"/>
            <a:ext cx="373224" cy="486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88ED8A-B175-EE7E-F3C0-D8CD9E5C7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777" y="3206731"/>
            <a:ext cx="5493091" cy="2751145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802DFD8-580F-26A9-BEAA-A6D25E1B3FC4}"/>
              </a:ext>
            </a:extLst>
          </p:cNvPr>
          <p:cNvSpPr/>
          <p:nvPr/>
        </p:nvSpPr>
        <p:spPr>
          <a:xfrm>
            <a:off x="5321093" y="4083737"/>
            <a:ext cx="3533658" cy="320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5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D605542-C45B-79E2-0554-8118189921BA}"/>
              </a:ext>
            </a:extLst>
          </p:cNvPr>
          <p:cNvSpPr txBox="1">
            <a:spLocks/>
          </p:cNvSpPr>
          <p:nvPr/>
        </p:nvSpPr>
        <p:spPr>
          <a:xfrm>
            <a:off x="729599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10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None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Výkaz S 1-01, o mateřské škole</a:t>
            </a:r>
          </a:p>
          <a:p>
            <a:pPr lvl="2"/>
            <a:r>
              <a:rPr lang="cs-CZ" dirty="0"/>
              <a:t>vykazování průměrné doby provozu jako desetinného čísla - chybný převod z časového údaje (např. při době provozu 8 hod. 30 minut chybně uvedeno 8,3 místo 8,5) – chyba může mít zásadní vliv na stanovení </a:t>
            </a:r>
            <a:r>
              <a:rPr lang="cs-CZ" dirty="0" err="1"/>
              <a:t>PHmax</a:t>
            </a:r>
            <a:r>
              <a:rPr lang="cs-CZ" dirty="0"/>
              <a:t> školy a následné přidělení finančních prostředků škole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568B05-433D-647E-C205-65CBC605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Výkaznictví – mateřské školy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A3C4AE6-5BE2-E3D8-E9D1-1A5FCCF86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846" y="3169263"/>
            <a:ext cx="5098591" cy="227200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E7811B-4D96-16A7-76BA-15142A5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29</a:t>
            </a:fld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8DD59E4-BFC6-66FD-739A-FD576317B764}"/>
              </a:ext>
            </a:extLst>
          </p:cNvPr>
          <p:cNvSpPr/>
          <p:nvPr/>
        </p:nvSpPr>
        <p:spPr>
          <a:xfrm>
            <a:off x="6579236" y="4952970"/>
            <a:ext cx="1398437" cy="488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14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2448" y="824027"/>
            <a:ext cx="8007370" cy="2339051"/>
          </a:xfrm>
        </p:spPr>
        <p:txBody>
          <a:bodyPr/>
          <a:lstStyle/>
          <a:p>
            <a:r>
              <a:rPr lang="cs-CZ" cap="all" dirty="0">
                <a:latin typeface="Calibri"/>
                <a:cs typeface="Calibri"/>
              </a:rPr>
              <a:t>Regionální školství</a:t>
            </a:r>
            <a:br>
              <a:rPr lang="cs-CZ" cap="all" dirty="0">
                <a:latin typeface="Calibri"/>
                <a:cs typeface="Calibri"/>
              </a:rPr>
            </a:br>
            <a:br>
              <a:rPr lang="cs-CZ" cap="all" dirty="0">
                <a:latin typeface="Calibri"/>
                <a:cs typeface="Calibri"/>
              </a:rPr>
            </a:br>
            <a:r>
              <a:rPr lang="cs-CZ" cap="all" dirty="0">
                <a:latin typeface="Calibri"/>
                <a:cs typeface="Calibri"/>
              </a:rPr>
              <a:t>Přehled vývoje výkonových dat</a:t>
            </a:r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77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4CB86-04A3-28B1-D306-506F4816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Výkaznictví – mateřské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FF350-318B-BB63-B27C-1E94E03C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Výkaz S 1-01, o mateřské škole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8956EF-BAC7-E35B-F4DE-99C87B57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0BAB15-06CF-E536-D193-39E1A7EE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02" y="2248363"/>
            <a:ext cx="7331075" cy="390939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CC715C-FB10-8944-BFCC-B6D1671574DE}"/>
              </a:ext>
            </a:extLst>
          </p:cNvPr>
          <p:cNvSpPr/>
          <p:nvPr/>
        </p:nvSpPr>
        <p:spPr>
          <a:xfrm>
            <a:off x="2616836" y="3878550"/>
            <a:ext cx="3273424" cy="61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ABF365-BF03-3F58-32B5-2A3AFE48C19B}"/>
              </a:ext>
            </a:extLst>
          </p:cNvPr>
          <p:cNvSpPr/>
          <p:nvPr/>
        </p:nvSpPr>
        <p:spPr>
          <a:xfrm>
            <a:off x="7376159" y="3879197"/>
            <a:ext cx="586741" cy="61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423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D6F0F-EC26-791E-3867-E9BD8289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Výkaznictví – základní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8F9EA-9869-E355-4554-B7C0C0A8D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Výkaz M 3, o základní škole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E12B9D-5141-6F35-BF37-A7321CAA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31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182F317-1970-5CC0-86B3-056E7BCA6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67" y="2250978"/>
            <a:ext cx="6886694" cy="401666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D5755A6F-008A-1B8B-C50A-E7215B4DA9CD}"/>
              </a:ext>
            </a:extLst>
          </p:cNvPr>
          <p:cNvSpPr/>
          <p:nvPr/>
        </p:nvSpPr>
        <p:spPr>
          <a:xfrm>
            <a:off x="2319867" y="3098800"/>
            <a:ext cx="2590800" cy="2167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5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D6F0F-EC26-791E-3867-E9BD8289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Výkaznictví – základní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8F9EA-9869-E355-4554-B7C0C0A8D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Výkaz M 3, o základní škole</a:t>
            </a:r>
            <a:r>
              <a:rPr lang="cs-CZ" dirty="0"/>
              <a:t> – Oddíl X – v případě tříd zřízených podle § 16 odst. 9 školského zákona </a:t>
            </a:r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r>
              <a:rPr lang="cs-CZ" dirty="0"/>
              <a:t>vliv na stanovení </a:t>
            </a:r>
            <a:r>
              <a:rPr lang="cs-CZ" dirty="0" err="1"/>
              <a:t>PHAmax</a:t>
            </a:r>
            <a:r>
              <a:rPr lang="cs-CZ" dirty="0"/>
              <a:t> </a:t>
            </a:r>
          </a:p>
          <a:p>
            <a:pPr marL="108000" indent="0">
              <a:buNone/>
            </a:pPr>
            <a:r>
              <a:rPr lang="cs-CZ" dirty="0"/>
              <a:t>(kromě tříd zřízených</a:t>
            </a:r>
          </a:p>
          <a:p>
            <a:pPr marL="108000" indent="0">
              <a:buNone/>
            </a:pPr>
            <a:r>
              <a:rPr lang="cs-CZ" dirty="0"/>
              <a:t>pro závažné vady řeči – za žáky </a:t>
            </a:r>
          </a:p>
          <a:p>
            <a:pPr marL="108000" indent="0">
              <a:buNone/>
            </a:pPr>
            <a:r>
              <a:rPr lang="cs-CZ" dirty="0"/>
              <a:t>v nich se zvyšuje </a:t>
            </a:r>
            <a:r>
              <a:rPr lang="cs-CZ" dirty="0" err="1"/>
              <a:t>PHmax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E12B9D-5141-6F35-BF37-A7321CAA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BB6BAD-685D-232D-99F2-47CB5F9F3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54" y="2509475"/>
            <a:ext cx="6237154" cy="379964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D5755A6F-008A-1B8B-C50A-E7215B4DA9CD}"/>
              </a:ext>
            </a:extLst>
          </p:cNvPr>
          <p:cNvSpPr/>
          <p:nvPr/>
        </p:nvSpPr>
        <p:spPr>
          <a:xfrm>
            <a:off x="5246990" y="3606800"/>
            <a:ext cx="323850" cy="1762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63746BCF-1740-B23C-F7E5-55220F5A96CB}"/>
                  </a:ext>
                </a:extLst>
              </p14:cNvPr>
              <p14:cNvContentPartPr/>
              <p14:nvPr/>
            </p14:nvContentPartPr>
            <p14:xfrm>
              <a:off x="612847" y="612609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63746BCF-1740-B23C-F7E5-55220F5A96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207" y="603969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61AE492-0C90-9D0F-919D-3324804084D9}"/>
              </a:ext>
            </a:extLst>
          </p:cNvPr>
          <p:cNvCxnSpPr>
            <a:cxnSpLocks/>
          </p:cNvCxnSpPr>
          <p:nvPr/>
        </p:nvCxnSpPr>
        <p:spPr>
          <a:xfrm>
            <a:off x="3406392" y="3606800"/>
            <a:ext cx="1830550" cy="482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09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D6D00-A5AB-99CD-7C91-B357FFEC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Výkaznictví – školní družiny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3E9D2-A977-06D7-8405-939757188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Výkaz Z 2-01, o školní družině - školním klubu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5F170-66A0-DD4B-69C1-EC682169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8D95F8-4299-08DE-BC2F-A3C0298C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0" y="2196863"/>
            <a:ext cx="4999617" cy="404038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2973076-B204-2B04-1045-1953242867AB}"/>
              </a:ext>
            </a:extLst>
          </p:cNvPr>
          <p:cNvSpPr/>
          <p:nvPr/>
        </p:nvSpPr>
        <p:spPr>
          <a:xfrm>
            <a:off x="3319156" y="3125037"/>
            <a:ext cx="4257302" cy="422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558AD1E-2927-BDD0-7F4A-8BF3A1295FEE}"/>
              </a:ext>
            </a:extLst>
          </p:cNvPr>
          <p:cNvSpPr/>
          <p:nvPr/>
        </p:nvSpPr>
        <p:spPr>
          <a:xfrm>
            <a:off x="3319156" y="3702072"/>
            <a:ext cx="4257302" cy="201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956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904E6-1484-A1A9-30C2-573E4052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Výkaznictví – školní kluby – změny od roku 2022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81DFA-8D87-0C78-83BA-048DD5E43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Výkaz Z 2-01, o školní družině – školním klubu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AC9A00-B806-FA86-B20B-E488E700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0134AF-ECD8-2985-8206-1FF8DD4A6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076" y="2731701"/>
            <a:ext cx="6505848" cy="228777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F36C418-3262-9BDC-91C5-F6E4AF1693E5}"/>
              </a:ext>
            </a:extLst>
          </p:cNvPr>
          <p:cNvSpPr/>
          <p:nvPr/>
        </p:nvSpPr>
        <p:spPr>
          <a:xfrm>
            <a:off x="2897124" y="3567738"/>
            <a:ext cx="4084320" cy="246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DACEDD-6401-8237-40D7-DC585A68582B}"/>
              </a:ext>
            </a:extLst>
          </p:cNvPr>
          <p:cNvSpPr/>
          <p:nvPr/>
        </p:nvSpPr>
        <p:spPr>
          <a:xfrm>
            <a:off x="7735824" y="3567738"/>
            <a:ext cx="780288" cy="246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67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8A4DB6B-927D-0EF0-E787-4E47063F130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550339" y="2266851"/>
            <a:ext cx="4473361" cy="343552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8904E6-1484-A1A9-30C2-573E4052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</p:spPr>
        <p:txBody>
          <a:bodyPr/>
          <a:lstStyle/>
          <a:p>
            <a:r>
              <a:rPr lang="cs-CZ" dirty="0"/>
              <a:t>Výkaznictví – střediska volného času – změny od roku 2022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81DFA-8D87-0C78-83BA-048DD5E43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r>
              <a:rPr lang="cs-CZ" b="1" dirty="0"/>
              <a:t>Výkaz Z 15-01, o činnosti střediska volného času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AC9A00-B806-FA86-B20B-E488E700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03587C-59F0-2E37-C6CE-8E93B3160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50" y="2391340"/>
            <a:ext cx="3983571" cy="353065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53982F2-F0B6-19B4-87EB-A11B53F2F842}"/>
              </a:ext>
            </a:extLst>
          </p:cNvPr>
          <p:cNvSpPr/>
          <p:nvPr/>
        </p:nvSpPr>
        <p:spPr>
          <a:xfrm>
            <a:off x="1211043" y="3296888"/>
            <a:ext cx="3276378" cy="471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6C03836-20CC-235F-D90E-23F5FF5E6AEC}"/>
              </a:ext>
            </a:extLst>
          </p:cNvPr>
          <p:cNvSpPr/>
          <p:nvPr/>
        </p:nvSpPr>
        <p:spPr>
          <a:xfrm>
            <a:off x="6550339" y="3984615"/>
            <a:ext cx="2327444" cy="259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21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4BCBC-19F3-1DCE-5B8E-495231C6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Výkaznictví – školy a školní družiny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105F2-1FC1-5ECA-24D5-1259CA68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VÝKAZ P 1c-01, </a:t>
            </a:r>
            <a:br>
              <a:rPr lang="cs-CZ" b="1" dirty="0"/>
            </a:br>
            <a:r>
              <a:rPr lang="cs-CZ" b="1" dirty="0"/>
              <a:t>o evidenčním počtu zaměstnanců v regionálním školství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marL="108000" indent="0">
              <a:spcAft>
                <a:spcPts val="0"/>
              </a:spcAft>
              <a:buNone/>
            </a:pPr>
            <a:r>
              <a:rPr lang="cs-CZ" b="1" dirty="0"/>
              <a:t>                    </a:t>
            </a:r>
            <a:r>
              <a:rPr lang="cs-CZ" dirty="0"/>
              <a:t>do financování vstupuje jen zdroj 11 v kombinaci </a:t>
            </a:r>
          </a:p>
          <a:p>
            <a:pPr marL="108000" indent="0">
              <a:buNone/>
            </a:pPr>
            <a:r>
              <a:rPr lang="cs-CZ" dirty="0"/>
              <a:t> druhu činnosti a skupiny profesí pedagogických pracovníků v tabulce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ABD2E3-C4C7-C25F-5802-BABF693C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75573D-201E-62DB-B371-12800080D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99" y="2845117"/>
            <a:ext cx="6651907" cy="24753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562B41-EF25-6494-E694-B148B8E88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471" y="966481"/>
            <a:ext cx="3391194" cy="32235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F62CE67-74EB-0431-4BBE-887A18A27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900" y="4190510"/>
            <a:ext cx="3406435" cy="199661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6A661A6-E382-E442-5D12-512A52D465DF}"/>
              </a:ext>
            </a:extLst>
          </p:cNvPr>
          <p:cNvSpPr/>
          <p:nvPr/>
        </p:nvSpPr>
        <p:spPr>
          <a:xfrm>
            <a:off x="1569070" y="3027679"/>
            <a:ext cx="290210" cy="2272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5AD0F4D-30FB-C66C-03C6-59B2E43D7E58}"/>
              </a:ext>
            </a:extLst>
          </p:cNvPr>
          <p:cNvCxnSpPr>
            <a:cxnSpLocks/>
          </p:cNvCxnSpPr>
          <p:nvPr/>
        </p:nvCxnSpPr>
        <p:spPr>
          <a:xfrm flipH="1" flipV="1">
            <a:off x="1714175" y="5374817"/>
            <a:ext cx="145105" cy="345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C3A98838-70AF-F614-34C8-301568CA10B0}"/>
              </a:ext>
            </a:extLst>
          </p:cNvPr>
          <p:cNvCxnSpPr>
            <a:cxnSpLocks/>
          </p:cNvCxnSpPr>
          <p:nvPr/>
        </p:nvCxnSpPr>
        <p:spPr>
          <a:xfrm flipV="1">
            <a:off x="7526611" y="5038531"/>
            <a:ext cx="189289" cy="970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bdélník 21">
            <a:extLst>
              <a:ext uri="{FF2B5EF4-FFF2-40B4-BE49-F238E27FC236}">
                <a16:creationId xmlns:a16="http://schemas.microsoft.com/office/drawing/2014/main" id="{A748CE75-ED9A-1603-842F-CFAB5CBB7F22}"/>
              </a:ext>
            </a:extLst>
          </p:cNvPr>
          <p:cNvSpPr/>
          <p:nvPr/>
        </p:nvSpPr>
        <p:spPr>
          <a:xfrm>
            <a:off x="793125" y="3018733"/>
            <a:ext cx="559814" cy="2272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22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357" y="1119591"/>
            <a:ext cx="7824000" cy="1063772"/>
          </a:xfrm>
        </p:spPr>
        <p:txBody>
          <a:bodyPr/>
          <a:lstStyle/>
          <a:p>
            <a:r>
              <a:rPr lang="cs-CZ" dirty="0"/>
              <a:t>RŮZNÉ</a:t>
            </a:r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0FAFEDF-1793-AC0E-8316-4002DA00E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40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BCB01-D61B-BE6A-6142-0708C89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Náhrady za dočasnou pracovní neschopnost a karanténu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739D1-215E-A44B-C5D6-BF837EDD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MŠMT opětovně v lednu 2023 oslovilo MF se žádostí o změnu přístupu k náhradám za DPN</a:t>
            </a:r>
          </a:p>
          <a:p>
            <a:endParaRPr lang="cs-CZ" dirty="0"/>
          </a:p>
          <a:p>
            <a:r>
              <a:rPr lang="cs-CZ" dirty="0"/>
              <a:t>Pro rok 2023 platí:</a:t>
            </a:r>
          </a:p>
          <a:p>
            <a:pPr lvl="2"/>
            <a:r>
              <a:rPr lang="cs-CZ" dirty="0"/>
              <a:t>I nadále bude nutné náhrady za dočasnou pracovní neschopnost a karanténu hradit z ONIV</a:t>
            </a:r>
          </a:p>
          <a:p>
            <a:pPr lvl="2"/>
            <a:r>
              <a:rPr lang="cs-CZ" dirty="0"/>
              <a:t>Nedostatek prostředků v ONIV pak bude řešen jako doposud převodem prostředků z platů do ONIV – bez snižování počtu míst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8B02A0-28EB-5C15-F4BD-2B9F6F59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878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0BFC9-8C5B-119C-B7EB-53B87729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Pravidelné </a:t>
            </a:r>
            <a:r>
              <a:rPr lang="cs-CZ" dirty="0" err="1"/>
              <a:t>seminářE</a:t>
            </a:r>
            <a:r>
              <a:rPr lang="cs-CZ" dirty="0"/>
              <a:t> k problematice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96966-4E79-E9C3-17CA-699D2918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září</a:t>
            </a:r>
          </a:p>
          <a:p>
            <a:r>
              <a:rPr lang="cs-CZ" dirty="0"/>
              <a:t>březen</a:t>
            </a:r>
          </a:p>
          <a:p>
            <a:endParaRPr lang="cs-CZ" dirty="0"/>
          </a:p>
          <a:p>
            <a:r>
              <a:rPr lang="cs-CZ" dirty="0"/>
              <a:t>Návrh dalšího termínu – 13. září 2023</a:t>
            </a:r>
          </a:p>
          <a:p>
            <a:endParaRPr lang="cs-CZ" dirty="0"/>
          </a:p>
          <a:p>
            <a:r>
              <a:rPr lang="cs-CZ" dirty="0"/>
              <a:t>Návrh témat – prosíme zasílat na e-mail </a:t>
            </a:r>
            <a:r>
              <a:rPr lang="cs-CZ" dirty="0" err="1">
                <a:hlinkClick r:id="rId2"/>
              </a:rPr>
              <a:t>Anezka.Vysinska</a:t>
            </a:r>
            <a:r>
              <a:rPr lang="en-US" dirty="0">
                <a:hlinkClick r:id="rId2"/>
              </a:rPr>
              <a:t>@msmt.cz</a:t>
            </a:r>
            <a:r>
              <a:rPr lang="en-US" dirty="0"/>
              <a:t> do 30. </a:t>
            </a:r>
            <a:r>
              <a:rPr lang="cs-CZ" dirty="0"/>
              <a:t>června 2023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41FE70-0028-FE8F-2C56-970EC78A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3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E732F-F8E1-2F11-E68B-2F236A22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Přehled vývoje výkonů v regionálním školství v letech 2017/18 až 2022/23 </a:t>
            </a:r>
            <a:br>
              <a:rPr lang="cs-CZ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všichni Zřizovatelé</a:t>
            </a:r>
            <a:endParaRPr lang="cs-CZ" b="1" u="sng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F31808-A414-D74C-A89E-DCC02B86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5F903233-ED77-0A3E-30ED-80272D8C0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684116"/>
              </p:ext>
            </p:extLst>
          </p:nvPr>
        </p:nvGraphicFramePr>
        <p:xfrm>
          <a:off x="729600" y="2260056"/>
          <a:ext cx="10515597" cy="3724771"/>
        </p:xfrm>
        <a:graphic>
          <a:graphicData uri="http://schemas.openxmlformats.org/drawingml/2006/table">
            <a:tbl>
              <a:tblPr/>
              <a:tblGrid>
                <a:gridCol w="2936789">
                  <a:extLst>
                    <a:ext uri="{9D8B030D-6E8A-4147-A177-3AD203B41FA5}">
                      <a16:colId xmlns:a16="http://schemas.microsoft.com/office/drawing/2014/main" val="1077081559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3098313482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3483492522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2784926150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2661155243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2475384547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3468461611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574326905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val="2645111455"/>
                    </a:ext>
                  </a:extLst>
                </a:gridCol>
              </a:tblGrid>
              <a:tr h="1911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Druh školy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 2022/23 </a:t>
                      </a:r>
                    </a:p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proti 2021/22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85517"/>
                  </a:ext>
                </a:extLst>
              </a:tr>
              <a:tr h="1911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absolutně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relativně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38326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Mateřské školy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362 756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363 776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364 909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357 598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360 490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369 205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8 715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941579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Přípravné třídy ZŠ </a:t>
                      </a:r>
                    </a:p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přípravný stupeň ZŠ speciální</a:t>
                      </a:r>
                    </a:p>
                  </a:txBody>
                  <a:tcPr marL="5167" marR="5167" marT="51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3 635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3 318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4 573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4 611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5 492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6 731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1 239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</a:t>
                      </a:r>
                    </a:p>
                  </a:txBody>
                  <a:tcPr marL="5167" marR="5167" marT="5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134540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Základní školy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926 108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940 928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952 946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962 348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964 571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1 007 778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43 207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043097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v tom 1. stupeň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575 699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573 442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563 346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555 089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545 711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569 927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24 216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319823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2. stupeň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350 409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367 486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389 600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407 259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418 860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437 851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18 991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81144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školy celkem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403 018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403 957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408 088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417 302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430 216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447 796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17 580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616355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z toho povinná školní docházka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41 260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41 611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41 997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41 798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41 566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41 659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95818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Konzervatoře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3 495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3 612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316506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z toho povinná školní docházka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9941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Vyšší odborné školy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12 901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11 474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11 117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11 349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12 411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599949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Regionální školství celkem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1 711 913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1 727 022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1 745 245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1 756 894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1 776 856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1 847 931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71 075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</a:t>
                      </a:r>
                    </a:p>
                  </a:txBody>
                  <a:tcPr marL="5167" marR="5167" marT="5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94309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F1A6A2FE-A016-9044-C236-D21C479806B9}"/>
              </a:ext>
            </a:extLst>
          </p:cNvPr>
          <p:cNvSpPr txBox="1"/>
          <p:nvPr/>
        </p:nvSpPr>
        <p:spPr>
          <a:xfrm>
            <a:off x="8445305" y="2228296"/>
            <a:ext cx="2808770" cy="3792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272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3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E732F-F8E1-2F11-E68B-2F236A22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Přehled </a:t>
            </a: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Skutečných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výkonů v </a:t>
            </a:r>
            <a:r>
              <a:rPr lang="cs-CZ" sz="2400" dirty="0"/>
              <a:t> </a:t>
            </a:r>
            <a:r>
              <a:rPr lang="cs-CZ" sz="2400" b="1" u="sng" dirty="0" err="1"/>
              <a:t>R</a:t>
            </a:r>
            <a:r>
              <a:rPr lang="cs-CZ" sz="2400" b="1" u="sng" cap="none" dirty="0" err="1"/>
              <a:t>g</a:t>
            </a:r>
            <a:r>
              <a:rPr lang="cs-CZ" sz="2400" b="1" u="sng" dirty="0" err="1"/>
              <a:t>š</a:t>
            </a:r>
            <a:r>
              <a:rPr lang="cs-CZ" sz="24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ÚSC</a:t>
            </a:r>
            <a:endParaRPr lang="cs-CZ" b="1" u="sng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F31808-A414-D74C-A89E-DCC02B86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EC51878A-1616-7842-4018-4F1BCA31B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344691"/>
              </p:ext>
            </p:extLst>
          </p:nvPr>
        </p:nvGraphicFramePr>
        <p:xfrm>
          <a:off x="729600" y="2394984"/>
          <a:ext cx="10515597" cy="2978226"/>
        </p:xfrm>
        <a:graphic>
          <a:graphicData uri="http://schemas.openxmlformats.org/drawingml/2006/table">
            <a:tbl>
              <a:tblPr/>
              <a:tblGrid>
                <a:gridCol w="3215514">
                  <a:extLst>
                    <a:ext uri="{9D8B030D-6E8A-4147-A177-3AD203B41FA5}">
                      <a16:colId xmlns:a16="http://schemas.microsoft.com/office/drawing/2014/main" val="3647200750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1312316129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1683178937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2682439915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95427609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2781762880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2236876096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1175722424"/>
                    </a:ext>
                  </a:extLst>
                </a:gridCol>
              </a:tblGrid>
              <a:tr h="3765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Druh školy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UA azylantů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 2022/23 proti 2021/22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Rozdíl 2022/23 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proti 2021/22  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UA azylantů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904542"/>
                  </a:ext>
                </a:extLst>
              </a:tr>
              <a:tr h="2143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absolutně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relativně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absolutně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relativně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959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Mateřské školy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344 321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352 119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6 663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7 798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1 135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771908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Přípravné třídy ZŠ a přípravný stupeň ZŠ speciální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5 330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6 466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1 136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121,3%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114,7%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296718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Základní školy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933 240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973 132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38 895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39 892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6073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školy vč. PŠD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360 883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373 594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2 917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12 711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9 794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57924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Konzervatoře vč. PŠD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2 787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2 748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29951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Vyšší odborné školy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8 146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8 133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211614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Regionální školství celkem</a:t>
                      </a:r>
                    </a:p>
                  </a:txBody>
                  <a:tcPr marL="5794" marR="5794" marT="5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1 654 707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1 716 192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48 913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61 485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12 572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5794" marR="5794" marT="5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23347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F1A6A2FE-A016-9044-C236-D21C479806B9}"/>
              </a:ext>
            </a:extLst>
          </p:cNvPr>
          <p:cNvSpPr txBox="1"/>
          <p:nvPr/>
        </p:nvSpPr>
        <p:spPr>
          <a:xfrm>
            <a:off x="5000626" y="2368459"/>
            <a:ext cx="6244572" cy="3016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17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379DD-2045-95E1-2ED6-FBA1B48C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</a:t>
            </a:r>
            <a:r>
              <a:rPr lang="en-US" dirty="0" err="1"/>
              <a:t>Napln</a:t>
            </a:r>
            <a:r>
              <a:rPr lang="cs-CZ" dirty="0"/>
              <a:t>ě</a:t>
            </a:r>
            <a:r>
              <a:rPr lang="en-US" dirty="0" err="1"/>
              <a:t>nost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cs-CZ" dirty="0"/>
              <a:t>tříd v mateřských školách – </a:t>
            </a:r>
            <a:r>
              <a:rPr lang="cs-CZ" b="1" u="sng" dirty="0" err="1"/>
              <a:t>R</a:t>
            </a:r>
            <a:r>
              <a:rPr lang="cs-CZ" b="1" u="sng" cap="none" dirty="0" err="1"/>
              <a:t>g</a:t>
            </a:r>
            <a:r>
              <a:rPr lang="cs-CZ" b="1" u="sng" dirty="0" err="1"/>
              <a:t>š</a:t>
            </a:r>
            <a:r>
              <a:rPr lang="cs-CZ" b="1" u="sng" dirty="0"/>
              <a:t> ÚSC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666488-6BB1-1ED8-F88F-B5A87AD6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BA74A4AA-E2BD-0967-BB75-6629F0D0A5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5626" y="1558139"/>
          <a:ext cx="5080000" cy="956460"/>
        </p:xfrm>
        <a:graphic>
          <a:graphicData uri="http://schemas.openxmlformats.org/drawingml/2006/table">
            <a:tbl>
              <a:tblPr/>
              <a:tblGrid>
                <a:gridCol w="2268427">
                  <a:extLst>
                    <a:ext uri="{9D8B030D-6E8A-4147-A177-3AD203B41FA5}">
                      <a16:colId xmlns:a16="http://schemas.microsoft.com/office/drawing/2014/main" val="2036066242"/>
                    </a:ext>
                  </a:extLst>
                </a:gridCol>
                <a:gridCol w="937191">
                  <a:extLst>
                    <a:ext uri="{9D8B030D-6E8A-4147-A177-3AD203B41FA5}">
                      <a16:colId xmlns:a16="http://schemas.microsoft.com/office/drawing/2014/main" val="796688982"/>
                    </a:ext>
                  </a:extLst>
                </a:gridCol>
                <a:gridCol w="937191">
                  <a:extLst>
                    <a:ext uri="{9D8B030D-6E8A-4147-A177-3AD203B41FA5}">
                      <a16:colId xmlns:a16="http://schemas.microsoft.com/office/drawing/2014/main" val="2495804449"/>
                    </a:ext>
                  </a:extLst>
                </a:gridCol>
                <a:gridCol w="937191">
                  <a:extLst>
                    <a:ext uri="{9D8B030D-6E8A-4147-A177-3AD203B41FA5}">
                      <a16:colId xmlns:a16="http://schemas.microsoft.com/office/drawing/2014/main" val="3186076490"/>
                    </a:ext>
                  </a:extLst>
                </a:gridCol>
              </a:tblGrid>
              <a:tr h="19129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MŠ 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125962"/>
                  </a:ext>
                </a:extLst>
              </a:tr>
              <a:tr h="1912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351797"/>
                  </a:ext>
                </a:extLst>
              </a:tr>
              <a:tr h="1912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dětí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353 010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343 371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021470"/>
                  </a:ext>
                </a:extLst>
              </a:tr>
              <a:tr h="1912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tříd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034019"/>
                  </a:ext>
                </a:extLst>
              </a:tr>
              <a:tr h="1912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počet dětí na třídu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21197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4DE538A8-2139-B17F-59F5-C1349CD90ECF}"/>
              </a:ext>
            </a:extLst>
          </p:cNvPr>
          <p:cNvGraphicFramePr>
            <a:graphicFrameLocks noGrp="1"/>
          </p:cNvGraphicFramePr>
          <p:nvPr/>
        </p:nvGraphicFramePr>
        <p:xfrm>
          <a:off x="603249" y="3206708"/>
          <a:ext cx="4711701" cy="917575"/>
        </p:xfrm>
        <a:graphic>
          <a:graphicData uri="http://schemas.openxmlformats.org/drawingml/2006/table">
            <a:tbl>
              <a:tblPr/>
              <a:tblGrid>
                <a:gridCol w="2198793">
                  <a:extLst>
                    <a:ext uri="{9D8B030D-6E8A-4147-A177-3AD203B41FA5}">
                      <a16:colId xmlns:a16="http://schemas.microsoft.com/office/drawing/2014/main" val="3251488093"/>
                    </a:ext>
                  </a:extLst>
                </a:gridCol>
                <a:gridCol w="837636">
                  <a:extLst>
                    <a:ext uri="{9D8B030D-6E8A-4147-A177-3AD203B41FA5}">
                      <a16:colId xmlns:a16="http://schemas.microsoft.com/office/drawing/2014/main" val="503369566"/>
                    </a:ext>
                  </a:extLst>
                </a:gridCol>
                <a:gridCol w="837636">
                  <a:extLst>
                    <a:ext uri="{9D8B030D-6E8A-4147-A177-3AD203B41FA5}">
                      <a16:colId xmlns:a16="http://schemas.microsoft.com/office/drawing/2014/main" val="2333179839"/>
                    </a:ext>
                  </a:extLst>
                </a:gridCol>
                <a:gridCol w="837636">
                  <a:extLst>
                    <a:ext uri="{9D8B030D-6E8A-4147-A177-3AD203B41FA5}">
                      <a16:colId xmlns:a16="http://schemas.microsoft.com/office/drawing/2014/main" val="2657875995"/>
                    </a:ext>
                  </a:extLst>
                </a:gridCol>
              </a:tblGrid>
              <a:tr h="1835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MŠ Běžné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9628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67266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dětí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338 159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66912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tříd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46348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počet dětí na třídu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12706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F737CD4E-1424-1F33-DD9D-AB109F5C855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206707"/>
          <a:ext cx="4546601" cy="917575"/>
        </p:xfrm>
        <a:graphic>
          <a:graphicData uri="http://schemas.openxmlformats.org/drawingml/2006/table">
            <a:tbl>
              <a:tblPr/>
              <a:tblGrid>
                <a:gridCol w="2030243">
                  <a:extLst>
                    <a:ext uri="{9D8B030D-6E8A-4147-A177-3AD203B41FA5}">
                      <a16:colId xmlns:a16="http://schemas.microsoft.com/office/drawing/2014/main" val="2007306074"/>
                    </a:ext>
                  </a:extLst>
                </a:gridCol>
                <a:gridCol w="838786">
                  <a:extLst>
                    <a:ext uri="{9D8B030D-6E8A-4147-A177-3AD203B41FA5}">
                      <a16:colId xmlns:a16="http://schemas.microsoft.com/office/drawing/2014/main" val="3407553308"/>
                    </a:ext>
                  </a:extLst>
                </a:gridCol>
                <a:gridCol w="838786">
                  <a:extLst>
                    <a:ext uri="{9D8B030D-6E8A-4147-A177-3AD203B41FA5}">
                      <a16:colId xmlns:a16="http://schemas.microsoft.com/office/drawing/2014/main" val="653047415"/>
                    </a:ext>
                  </a:extLst>
                </a:gridCol>
                <a:gridCol w="838786">
                  <a:extLst>
                    <a:ext uri="{9D8B030D-6E8A-4147-A177-3AD203B41FA5}">
                      <a16:colId xmlns:a16="http://schemas.microsoft.com/office/drawing/2014/main" val="3243861561"/>
                    </a:ext>
                  </a:extLst>
                </a:gridCol>
              </a:tblGrid>
              <a:tr h="1835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MŠ Speciální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425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316752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dětí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468872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tříd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31819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počet dětí na třídu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59985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D2B33DB-C693-3BC8-4F60-E6CB821D245B}"/>
              </a:ext>
            </a:extLst>
          </p:cNvPr>
          <p:cNvGraphicFramePr>
            <a:graphicFrameLocks noGrp="1"/>
          </p:cNvGraphicFramePr>
          <p:nvPr/>
        </p:nvGraphicFramePr>
        <p:xfrm>
          <a:off x="3265920" y="4841047"/>
          <a:ext cx="4559300" cy="917575"/>
        </p:xfrm>
        <a:graphic>
          <a:graphicData uri="http://schemas.openxmlformats.org/drawingml/2006/table">
            <a:tbl>
              <a:tblPr/>
              <a:tblGrid>
                <a:gridCol w="2041193">
                  <a:extLst>
                    <a:ext uri="{9D8B030D-6E8A-4147-A177-3AD203B41FA5}">
                      <a16:colId xmlns:a16="http://schemas.microsoft.com/office/drawing/2014/main" val="1603924009"/>
                    </a:ext>
                  </a:extLst>
                </a:gridCol>
                <a:gridCol w="839369">
                  <a:extLst>
                    <a:ext uri="{9D8B030D-6E8A-4147-A177-3AD203B41FA5}">
                      <a16:colId xmlns:a16="http://schemas.microsoft.com/office/drawing/2014/main" val="3022127573"/>
                    </a:ext>
                  </a:extLst>
                </a:gridCol>
                <a:gridCol w="839369">
                  <a:extLst>
                    <a:ext uri="{9D8B030D-6E8A-4147-A177-3AD203B41FA5}">
                      <a16:colId xmlns:a16="http://schemas.microsoft.com/office/drawing/2014/main" val="3356623106"/>
                    </a:ext>
                  </a:extLst>
                </a:gridCol>
                <a:gridCol w="839369">
                  <a:extLst>
                    <a:ext uri="{9D8B030D-6E8A-4147-A177-3AD203B41FA5}">
                      <a16:colId xmlns:a16="http://schemas.microsoft.com/office/drawing/2014/main" val="4250039343"/>
                    </a:ext>
                  </a:extLst>
                </a:gridCol>
              </a:tblGrid>
              <a:tr h="1835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MŠ při zdravotnickém zařízení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8011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97280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dětí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03904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tříd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006982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počet dětí na třídu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4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53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1155D-8029-4B50-BB4B-3CE8FE60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</a:t>
            </a:r>
            <a:r>
              <a:rPr lang="en-US" dirty="0" err="1"/>
              <a:t>Napln</a:t>
            </a:r>
            <a:r>
              <a:rPr lang="cs-CZ" dirty="0"/>
              <a:t>ě</a:t>
            </a:r>
            <a:r>
              <a:rPr lang="en-US" dirty="0" err="1"/>
              <a:t>nost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cs-CZ" dirty="0"/>
              <a:t>tříd v základních školách – </a:t>
            </a:r>
            <a:r>
              <a:rPr lang="cs-CZ" b="1" u="sng" dirty="0" err="1"/>
              <a:t>R</a:t>
            </a:r>
            <a:r>
              <a:rPr lang="cs-CZ" b="1" u="sng" cap="none" dirty="0" err="1"/>
              <a:t>g</a:t>
            </a:r>
            <a:r>
              <a:rPr lang="cs-CZ" b="1" u="sng" dirty="0" err="1"/>
              <a:t>š</a:t>
            </a:r>
            <a:r>
              <a:rPr lang="cs-CZ" b="1" u="sng" dirty="0"/>
              <a:t> ÚSC</a:t>
            </a:r>
            <a:endParaRPr lang="cs-CZ" b="1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E52E463-9D50-171F-D3AA-69DE98712A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499" y="1637506"/>
          <a:ext cx="4648202" cy="1019970"/>
        </p:xfrm>
        <a:graphic>
          <a:graphicData uri="http://schemas.openxmlformats.org/drawingml/2006/table">
            <a:tbl>
              <a:tblPr/>
              <a:tblGrid>
                <a:gridCol w="2075612">
                  <a:extLst>
                    <a:ext uri="{9D8B030D-6E8A-4147-A177-3AD203B41FA5}">
                      <a16:colId xmlns:a16="http://schemas.microsoft.com/office/drawing/2014/main" val="588862782"/>
                    </a:ext>
                  </a:extLst>
                </a:gridCol>
                <a:gridCol w="857530">
                  <a:extLst>
                    <a:ext uri="{9D8B030D-6E8A-4147-A177-3AD203B41FA5}">
                      <a16:colId xmlns:a16="http://schemas.microsoft.com/office/drawing/2014/main" val="2218918499"/>
                    </a:ext>
                  </a:extLst>
                </a:gridCol>
                <a:gridCol w="857530">
                  <a:extLst>
                    <a:ext uri="{9D8B030D-6E8A-4147-A177-3AD203B41FA5}">
                      <a16:colId xmlns:a16="http://schemas.microsoft.com/office/drawing/2014/main" val="2520246711"/>
                    </a:ext>
                  </a:extLst>
                </a:gridCol>
                <a:gridCol w="857530">
                  <a:extLst>
                    <a:ext uri="{9D8B030D-6E8A-4147-A177-3AD203B41FA5}">
                      <a16:colId xmlns:a16="http://schemas.microsoft.com/office/drawing/2014/main" val="1017431630"/>
                    </a:ext>
                  </a:extLst>
                </a:gridCol>
              </a:tblGrid>
              <a:tr h="2039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64480"/>
                  </a:ext>
                </a:extLst>
              </a:tr>
              <a:tr h="2039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290503"/>
                  </a:ext>
                </a:extLst>
              </a:tr>
              <a:tr h="2039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žáků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975 305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935 399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935 590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98852"/>
                  </a:ext>
                </a:extLst>
              </a:tr>
              <a:tr h="2039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tříd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356191"/>
                  </a:ext>
                </a:extLst>
              </a:tr>
              <a:tr h="2039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počet žáků na třídu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68720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4A2C55-DF5E-9FD7-DC68-D431777A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28F558E-7FFD-5F2F-89F9-CF4BC039FF8A}"/>
              </a:ext>
            </a:extLst>
          </p:cNvPr>
          <p:cNvGraphicFramePr>
            <a:graphicFrameLocks noGrp="1"/>
          </p:cNvGraphicFramePr>
          <p:nvPr/>
        </p:nvGraphicFramePr>
        <p:xfrm>
          <a:off x="729600" y="3246036"/>
          <a:ext cx="4711701" cy="917575"/>
        </p:xfrm>
        <a:graphic>
          <a:graphicData uri="http://schemas.openxmlformats.org/drawingml/2006/table">
            <a:tbl>
              <a:tblPr/>
              <a:tblGrid>
                <a:gridCol w="2198793">
                  <a:extLst>
                    <a:ext uri="{9D8B030D-6E8A-4147-A177-3AD203B41FA5}">
                      <a16:colId xmlns:a16="http://schemas.microsoft.com/office/drawing/2014/main" val="1104248924"/>
                    </a:ext>
                  </a:extLst>
                </a:gridCol>
                <a:gridCol w="837636">
                  <a:extLst>
                    <a:ext uri="{9D8B030D-6E8A-4147-A177-3AD203B41FA5}">
                      <a16:colId xmlns:a16="http://schemas.microsoft.com/office/drawing/2014/main" val="35807195"/>
                    </a:ext>
                  </a:extLst>
                </a:gridCol>
                <a:gridCol w="837636">
                  <a:extLst>
                    <a:ext uri="{9D8B030D-6E8A-4147-A177-3AD203B41FA5}">
                      <a16:colId xmlns:a16="http://schemas.microsoft.com/office/drawing/2014/main" val="1008646717"/>
                    </a:ext>
                  </a:extLst>
                </a:gridCol>
                <a:gridCol w="837636">
                  <a:extLst>
                    <a:ext uri="{9D8B030D-6E8A-4147-A177-3AD203B41FA5}">
                      <a16:colId xmlns:a16="http://schemas.microsoft.com/office/drawing/2014/main" val="1611788288"/>
                    </a:ext>
                  </a:extLst>
                </a:gridCol>
              </a:tblGrid>
              <a:tr h="1835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Běžné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2941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46033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žáků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947 596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908 536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909 321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105057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tříd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0365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počet žáků na třídu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50353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B03C422-7FBD-DA38-2CAF-E3D3E46487C3}"/>
              </a:ext>
            </a:extLst>
          </p:cNvPr>
          <p:cNvGraphicFramePr>
            <a:graphicFrameLocks noGrp="1"/>
          </p:cNvGraphicFramePr>
          <p:nvPr/>
        </p:nvGraphicFramePr>
        <p:xfrm>
          <a:off x="6553199" y="3246035"/>
          <a:ext cx="4546601" cy="917575"/>
        </p:xfrm>
        <a:graphic>
          <a:graphicData uri="http://schemas.openxmlformats.org/drawingml/2006/table">
            <a:tbl>
              <a:tblPr/>
              <a:tblGrid>
                <a:gridCol w="2030243">
                  <a:extLst>
                    <a:ext uri="{9D8B030D-6E8A-4147-A177-3AD203B41FA5}">
                      <a16:colId xmlns:a16="http://schemas.microsoft.com/office/drawing/2014/main" val="683160463"/>
                    </a:ext>
                  </a:extLst>
                </a:gridCol>
                <a:gridCol w="838786">
                  <a:extLst>
                    <a:ext uri="{9D8B030D-6E8A-4147-A177-3AD203B41FA5}">
                      <a16:colId xmlns:a16="http://schemas.microsoft.com/office/drawing/2014/main" val="3899173644"/>
                    </a:ext>
                  </a:extLst>
                </a:gridCol>
                <a:gridCol w="838786">
                  <a:extLst>
                    <a:ext uri="{9D8B030D-6E8A-4147-A177-3AD203B41FA5}">
                      <a16:colId xmlns:a16="http://schemas.microsoft.com/office/drawing/2014/main" val="3182284117"/>
                    </a:ext>
                  </a:extLst>
                </a:gridCol>
                <a:gridCol w="838786">
                  <a:extLst>
                    <a:ext uri="{9D8B030D-6E8A-4147-A177-3AD203B41FA5}">
                      <a16:colId xmlns:a16="http://schemas.microsoft.com/office/drawing/2014/main" val="298076835"/>
                    </a:ext>
                  </a:extLst>
                </a:gridCol>
              </a:tblGrid>
              <a:tr h="1835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Speciální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6714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44112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žáků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44946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tříd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88293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počet žáků na třídu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57401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7396699-7638-CE1B-A200-8205C11304B4}"/>
              </a:ext>
            </a:extLst>
          </p:cNvPr>
          <p:cNvGraphicFramePr>
            <a:graphicFrameLocks noGrp="1"/>
          </p:cNvGraphicFramePr>
          <p:nvPr/>
        </p:nvGraphicFramePr>
        <p:xfrm>
          <a:off x="3282950" y="4752171"/>
          <a:ext cx="4559300" cy="911225"/>
        </p:xfrm>
        <a:graphic>
          <a:graphicData uri="http://schemas.openxmlformats.org/drawingml/2006/table">
            <a:tbl>
              <a:tblPr/>
              <a:tblGrid>
                <a:gridCol w="2041193">
                  <a:extLst>
                    <a:ext uri="{9D8B030D-6E8A-4147-A177-3AD203B41FA5}">
                      <a16:colId xmlns:a16="http://schemas.microsoft.com/office/drawing/2014/main" val="1561018149"/>
                    </a:ext>
                  </a:extLst>
                </a:gridCol>
                <a:gridCol w="839369">
                  <a:extLst>
                    <a:ext uri="{9D8B030D-6E8A-4147-A177-3AD203B41FA5}">
                      <a16:colId xmlns:a16="http://schemas.microsoft.com/office/drawing/2014/main" val="3715669335"/>
                    </a:ext>
                  </a:extLst>
                </a:gridCol>
                <a:gridCol w="839369">
                  <a:extLst>
                    <a:ext uri="{9D8B030D-6E8A-4147-A177-3AD203B41FA5}">
                      <a16:colId xmlns:a16="http://schemas.microsoft.com/office/drawing/2014/main" val="4269288886"/>
                    </a:ext>
                  </a:extLst>
                </a:gridCol>
                <a:gridCol w="839369">
                  <a:extLst>
                    <a:ext uri="{9D8B030D-6E8A-4147-A177-3AD203B41FA5}">
                      <a16:colId xmlns:a16="http://schemas.microsoft.com/office/drawing/2014/main" val="480646049"/>
                    </a:ext>
                  </a:extLst>
                </a:gridCol>
              </a:tblGrid>
              <a:tr h="1731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při zdravotnickém zařízení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265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1928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žáků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03927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tříd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08507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počet žáků na třídu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46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5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357" y="1119591"/>
            <a:ext cx="7824000" cy="2467992"/>
          </a:xfrm>
        </p:spPr>
        <p:txBody>
          <a:bodyPr/>
          <a:lstStyle/>
          <a:p>
            <a:r>
              <a:rPr lang="cs-CZ" cap="all" dirty="0">
                <a:latin typeface="Calibri"/>
                <a:cs typeface="Calibri"/>
              </a:rPr>
              <a:t>Rozpis rozpočtu </a:t>
            </a:r>
            <a:r>
              <a:rPr lang="cs-CZ" cap="all" dirty="0" err="1">
                <a:latin typeface="Calibri"/>
                <a:cs typeface="Calibri"/>
              </a:rPr>
              <a:t>R</a:t>
            </a:r>
            <a:r>
              <a:rPr lang="cs-CZ" cap="none" dirty="0" err="1">
                <a:latin typeface="Calibri"/>
                <a:cs typeface="Calibri"/>
              </a:rPr>
              <a:t>g</a:t>
            </a:r>
            <a:r>
              <a:rPr lang="cs-CZ" cap="all" dirty="0" err="1">
                <a:latin typeface="Calibri"/>
                <a:cs typeface="Calibri"/>
              </a:rPr>
              <a:t>Š</a:t>
            </a:r>
            <a:r>
              <a:rPr lang="cs-CZ" cap="all" dirty="0">
                <a:latin typeface="Calibri"/>
                <a:cs typeface="Calibri"/>
              </a:rPr>
              <a:t> ÚSC</a:t>
            </a:r>
            <a:br>
              <a:rPr lang="cs-CZ" cap="all" dirty="0">
                <a:latin typeface="Calibri"/>
                <a:cs typeface="Calibri"/>
              </a:rPr>
            </a:br>
            <a:endParaRPr lang="cs-CZ" cap="all" dirty="0">
              <a:latin typeface="Calibri"/>
              <a:cs typeface="Calibri"/>
            </a:endParaRPr>
          </a:p>
          <a:p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0FAFEDF-1793-AC0E-8316-4002DA00E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12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BC7F9-5EC3-41BA-907E-295DD956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rozpočtu R</a:t>
            </a:r>
            <a:r>
              <a:rPr lang="cs-CZ" cap="none" dirty="0"/>
              <a:t>g</a:t>
            </a:r>
            <a:r>
              <a:rPr lang="cs-CZ" dirty="0"/>
              <a:t>Š ÚSC na rok 2023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9C3DDA-22C3-402F-A165-0469D5D11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Principy rozpisu rozpočtu </a:t>
            </a:r>
            <a:r>
              <a:rPr lang="cs-CZ" dirty="0" err="1">
                <a:cs typeface="Calibri"/>
              </a:rPr>
              <a:t>RgŠ</a:t>
            </a:r>
            <a:r>
              <a:rPr lang="cs-CZ" dirty="0">
                <a:cs typeface="Calibri"/>
              </a:rPr>
              <a:t> ÚSC na rok 2023 byly zveřejněny </a:t>
            </a:r>
            <a:r>
              <a:rPr lang="cs-CZ" b="1" u="sng" dirty="0">
                <a:cs typeface="Calibri"/>
              </a:rPr>
              <a:t>27</a:t>
            </a:r>
            <a:r>
              <a:rPr lang="cs-CZ" b="1" u="sng" dirty="0"/>
              <a:t>. ledna 2023</a:t>
            </a:r>
            <a:r>
              <a:rPr lang="cs-CZ" dirty="0">
                <a:cs typeface="Calibri"/>
              </a:rPr>
              <a:t> na adrese:  </a:t>
            </a:r>
            <a:br>
              <a:rPr lang="cs-CZ" dirty="0">
                <a:cs typeface="Calibri"/>
              </a:rPr>
            </a:br>
            <a:r>
              <a:rPr lang="cs-CZ" sz="1400" dirty="0">
                <a:cs typeface="Calibri"/>
                <a:hlinkClick r:id="rId2"/>
              </a:rPr>
              <a:t>https://www.msmt.cz/vzdelavani/skolstvi-v-cr/ekonomika-skolstvi/principy-rozpisu-rozpoctu-primych-vydaju-regionalniho-3</a:t>
            </a:r>
            <a:endParaRPr lang="cs-CZ" sz="1400" dirty="0">
              <a:cs typeface="Calibri"/>
            </a:endParaRPr>
          </a:p>
          <a:p>
            <a:pPr marL="108000" indent="0">
              <a:buNone/>
            </a:pPr>
            <a:endParaRPr lang="cs-CZ" sz="1400" dirty="0">
              <a:cs typeface="Calibri"/>
            </a:endParaRPr>
          </a:p>
          <a:p>
            <a:r>
              <a:rPr lang="cs-CZ" dirty="0">
                <a:cs typeface="Calibri"/>
              </a:rPr>
              <a:t>Rozpis rozpočtu finančních prostředků státního rozpočtu na rok 2023 na jednotlivé školy byl zveřejněn </a:t>
            </a:r>
            <a:br>
              <a:rPr lang="cs-CZ" dirty="0">
                <a:cs typeface="Calibri"/>
              </a:rPr>
            </a:br>
            <a:r>
              <a:rPr lang="cs-CZ" b="1" u="sng" dirty="0">
                <a:cs typeface="Calibri"/>
              </a:rPr>
              <a:t>27</a:t>
            </a:r>
            <a:r>
              <a:rPr lang="cs-CZ" b="1" u="sng" dirty="0"/>
              <a:t>. ledna 2023</a:t>
            </a:r>
            <a:r>
              <a:rPr lang="cs-CZ" dirty="0">
                <a:cs typeface="Calibri"/>
              </a:rPr>
              <a:t> na adrese: </a:t>
            </a:r>
            <a:br>
              <a:rPr lang="cs-CZ" dirty="0">
                <a:cs typeface="Calibri"/>
              </a:rPr>
            </a:br>
            <a:r>
              <a:rPr lang="cs-CZ" sz="1400" dirty="0">
                <a:cs typeface="Calibri"/>
                <a:hlinkClick r:id="rId3"/>
              </a:rPr>
              <a:t>https://www.msmt.cz/vzdelavani/skolstvi-v-cr/ekonomika-skolstvi/financni-prostredky-stanovene-ministerstvem-pro-skoly-a-2</a:t>
            </a:r>
            <a:endParaRPr lang="cs-CZ" sz="1400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 dirty="0"/>
              <a:t>V elektronickém systému pro sběr dat (</a:t>
            </a:r>
            <a:r>
              <a:rPr lang="cs-CZ" dirty="0">
                <a:hlinkClick r:id="rId4"/>
              </a:rPr>
              <a:t>https://sberdat.uiv.cz/login/</a:t>
            </a:r>
            <a:r>
              <a:rPr lang="cs-CZ" dirty="0"/>
              <a:t>) byly „rozpočty“ centrálně stanovované z úrovně MŠMT jednotlivým školám, ORP a KÚ zpřístupněny </a:t>
            </a:r>
            <a:r>
              <a:rPr lang="cs-CZ" b="1" u="sng" dirty="0">
                <a:cs typeface="Calibri"/>
              </a:rPr>
              <a:t>27</a:t>
            </a:r>
            <a:r>
              <a:rPr lang="cs-CZ" b="1" u="sng" dirty="0"/>
              <a:t>. ledna 2023 </a:t>
            </a:r>
          </a:p>
          <a:p>
            <a:endParaRPr lang="cs-CZ" b="1" u="sng" dirty="0"/>
          </a:p>
          <a:p>
            <a:r>
              <a:rPr lang="cs-CZ" dirty="0"/>
              <a:t>Informace k rozpisu přímých výdajů na rok 2023 pro školy a školská zařízením byly zveřejněny </a:t>
            </a:r>
            <a:r>
              <a:rPr lang="cs-CZ" b="1" u="sng" dirty="0">
                <a:cs typeface="Calibri"/>
              </a:rPr>
              <a:t>27</a:t>
            </a:r>
            <a:r>
              <a:rPr lang="cs-CZ" b="1" u="sng" dirty="0"/>
              <a:t>. ledna 2023</a:t>
            </a:r>
            <a:r>
              <a:rPr lang="cs-CZ" dirty="0"/>
              <a:t> na adrese:</a:t>
            </a:r>
            <a:br>
              <a:rPr lang="cs-CZ" dirty="0"/>
            </a:br>
            <a:r>
              <a:rPr lang="cs-CZ" sz="1400" dirty="0">
                <a:hlinkClick r:id="rId5"/>
              </a:rPr>
              <a:t>https://www.msmt.cz/vzdelavani/skolstvi-v-cr/ekonomika-skolstvi/financovani-regionalniho-skolstvi-uzemnich-samospravnych</a:t>
            </a:r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63FCC9-BFED-41BE-9F2D-34E7F916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62655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2718</Words>
  <Application>Microsoft Office PowerPoint</Application>
  <PresentationFormat>Širokoúhlá obrazovka</PresentationFormat>
  <Paragraphs>552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Vlastní návrh</vt:lpstr>
      <vt:lpstr>seminář k problematice financování škol a školských zařízení zřizovaných obcemi a dobrovolnými svazky obcí  </vt:lpstr>
      <vt:lpstr>Program SEMINÁŘE</vt:lpstr>
      <vt:lpstr>Regionální školství  Přehled vývoje výkonových dat</vt:lpstr>
      <vt:lpstr>Přehled vývoje výkonů v regionálním školství v letech 2017/18 až 2022/23  všichni Zřizovatelé</vt:lpstr>
      <vt:lpstr>Přehled Skutečných výkonů v  Rgš ÚSC</vt:lpstr>
      <vt:lpstr>Vývoj Naplněnosti tříd v mateřských školách – Rgš ÚSC</vt:lpstr>
      <vt:lpstr>Vývoj Naplněnosti tříd v základních školách – Rgš ÚSC</vt:lpstr>
      <vt:lpstr>Rozpis rozpočtu RgŠ ÚSC  </vt:lpstr>
      <vt:lpstr>Informace k rozpočtu RgŠ ÚSC na rok 2023</vt:lpstr>
      <vt:lpstr>Rozpis rozpočtu RgŠ ÚSC na rok 2023</vt:lpstr>
      <vt:lpstr>Změny v opravných koeficientech k normativům pro nenárokové složky platu pedagogických pracovníků v mateřských a základních školách a školních družinách</vt:lpstr>
      <vt:lpstr>Vliv části opravného koeficientu zohledňujícího naplněnost běžných tříd </vt:lpstr>
      <vt:lpstr>Odloučené pracoviště mateřských škol – lex ukrajina</vt:lpstr>
      <vt:lpstr>Žádosti o úpravu rezervy přímých výdajů</vt:lpstr>
      <vt:lpstr>Přehled termínů PRO KRAJSKÉ ÚŘADY v roce 2023</vt:lpstr>
      <vt:lpstr>Ukrajinský asistent pedagoga ve školách v roce 2023 </vt:lpstr>
      <vt:lpstr>   Střediska volného času  </vt:lpstr>
      <vt:lpstr>Zájmové vzdělávání – legislativa </vt:lpstr>
      <vt:lpstr>Informace k financování Středisek volného času v roce 2023 </vt:lpstr>
      <vt:lpstr>Informace k financování Středisek volného času v roce 2023 </vt:lpstr>
      <vt:lpstr>Střediska volného času – podklad k Žádosti o mimonormativní dofinancování</vt:lpstr>
      <vt:lpstr>Informace o změně financování středisek volného času</vt:lpstr>
      <vt:lpstr>Připravované legislativní změny</vt:lpstr>
      <vt:lpstr>Připravované legislativní změny – mezirezortní připomínkové řízení</vt:lpstr>
      <vt:lpstr>Připravované legislativní změny – mezirezortní připomínkové řízení</vt:lpstr>
      <vt:lpstr>Připravované legislativní změny</vt:lpstr>
      <vt:lpstr>VÝKAZNICTVÍ A KONTROLA ÚDAJŮ</vt:lpstr>
      <vt:lpstr>VÝKAZNICTVÍ – ředitelství školy</vt:lpstr>
      <vt:lpstr>Výkaznictví – mateřské školy</vt:lpstr>
      <vt:lpstr>Výkaznictví – mateřské školy</vt:lpstr>
      <vt:lpstr>Výkaznictví – základní školy</vt:lpstr>
      <vt:lpstr>Výkaznictví – základní školy</vt:lpstr>
      <vt:lpstr>Výkaznictví – školní družiny</vt:lpstr>
      <vt:lpstr>Výkaznictví – školní kluby – změny od roku 2022 </vt:lpstr>
      <vt:lpstr>Výkaznictví – střediska volného času – změny od roku 2022 </vt:lpstr>
      <vt:lpstr>Výkaznictví – školy a školní družiny</vt:lpstr>
      <vt:lpstr>RŮZNÉ</vt:lpstr>
      <vt:lpstr>Náhrady za dočasnou pracovní neschopnost a karanténu</vt:lpstr>
      <vt:lpstr>Pravidelné seminářE k problematice financování</vt:lpstr>
      <vt:lpstr>Prezentace aplikace PowerPoint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porada MŠMT s vedoucími odborů školství krajských úřadů  a Magistrátu hl. m. Prahy</dc:title>
  <dc:creator>Sedláčková Drahomíra</dc:creator>
  <cp:lastModifiedBy>Cahová Lenka</cp:lastModifiedBy>
  <cp:revision>163</cp:revision>
  <cp:lastPrinted>2023-03-22T08:55:28Z</cp:lastPrinted>
  <dcterms:created xsi:type="dcterms:W3CDTF">2023-01-23T14:28:08Z</dcterms:created>
  <dcterms:modified xsi:type="dcterms:W3CDTF">2023-03-22T14:24:05Z</dcterms:modified>
</cp:coreProperties>
</file>