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59" r:id="rId6"/>
    <p:sldId id="260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GiyAeuw9HvBs4JVbiMKXElxUO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720"/>
  </p:normalViewPr>
  <p:slideViewPr>
    <p:cSldViewPr snapToGrid="0">
      <p:cViewPr varScale="1">
        <p:scale>
          <a:sx n="111" d="100"/>
          <a:sy n="111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49b68cad6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49b68cad6_4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449b68cad6_4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49b68cad6_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49b68cad6_4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449b68cad6_4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49b68cad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449b68ca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49b68cad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49b68cad6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449b68cad6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49b68cad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49b68cad6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449b68cad6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52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49b68cad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49b68cad6_4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449b68cad6_4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49b68cad6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49b68cad6_4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449b68cad6_4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s://www.facebook.com/msmtcr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msmtcr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hyperlink" Target="https://twitter.com/msmtcr" TargetMode="External"/><Relationship Id="rId9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ctrTitle"/>
          </p:nvPr>
        </p:nvSpPr>
        <p:spPr>
          <a:xfrm>
            <a:off x="581025" y="3499005"/>
            <a:ext cx="8658225" cy="134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E6F1"/>
              </a:buClr>
              <a:buSzPts val="4800"/>
              <a:buFont typeface="Calibri"/>
              <a:buNone/>
              <a:defRPr sz="4800" b="1" cap="small">
                <a:solidFill>
                  <a:srgbClr val="CAE6F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ubTitle" idx="1"/>
          </p:nvPr>
        </p:nvSpPr>
        <p:spPr>
          <a:xfrm>
            <a:off x="676275" y="4843617"/>
            <a:ext cx="8562975" cy="110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1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adpis a obsah">
  <p:cSld name="7_Nadpis a obsah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7" name="Google Shape;57;p24"/>
          <p:cNvSpPr>
            <a:spLocks noGrp="1"/>
          </p:cNvSpPr>
          <p:nvPr>
            <p:ph type="pic" idx="2"/>
          </p:nvPr>
        </p:nvSpPr>
        <p:spPr>
          <a:xfrm>
            <a:off x="504824" y="1425576"/>
            <a:ext cx="11051635" cy="44402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ázdný">
  <p:cSld name="1_Prázdný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1411758" y="4405634"/>
            <a:ext cx="10064077" cy="23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Calibri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14388" y="561992"/>
            <a:ext cx="7045561" cy="43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2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603" y="5550410"/>
            <a:ext cx="386981" cy="38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8369" y="5546293"/>
            <a:ext cx="369009" cy="36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16163" y="5546293"/>
            <a:ext cx="403241" cy="40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1903" y="4309672"/>
            <a:ext cx="496233" cy="41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2230" y="4863317"/>
            <a:ext cx="338515" cy="38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3555" y="5487925"/>
            <a:ext cx="392542" cy="39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55280" y="1544043"/>
            <a:ext cx="2123437" cy="158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lední stránka">
  <p:cSld name="poslední stránk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504825" y="14255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adpis a obsah">
  <p:cSld name="5_Nadpis a obsah">
    <p:bg>
      <p:bgPr>
        <a:solidFill>
          <a:srgbClr val="61B4E4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1235413" y="1930096"/>
            <a:ext cx="10515600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1293774" y="2804890"/>
            <a:ext cx="10243229" cy="371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6689" y="413993"/>
            <a:ext cx="1303508" cy="97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adpis a obsah">
  <p:cSld name="1_Nadpis a obsah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504825" y="45142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4000"/>
              <a:buFont typeface="Calibri"/>
              <a:buNone/>
              <a:defRPr sz="4000"/>
            </a:lvl1pPr>
            <a:lvl2pPr marL="914400" lvl="1" indent="-3429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adpis a obsah">
  <p:cSld name="2_Nadpis a obsah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504825" y="500063"/>
            <a:ext cx="93103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4000"/>
              <a:buFont typeface="Calibri"/>
              <a:buNone/>
              <a:defRPr sz="4000"/>
            </a:lvl1pPr>
            <a:lvl2pPr marL="914400" lvl="1" indent="-3429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1" name="Google Shape;31;p19" descr="Pomoc Ruce Šplhání - Fotografie zdarma na Pixabay"/>
          <p:cNvPicPr preferRelativeResize="0"/>
          <p:nvPr/>
        </p:nvPicPr>
        <p:blipFill rotWithShape="1">
          <a:blip r:embed="rId3">
            <a:alphaModFix/>
          </a:blip>
          <a:srcRect l="11242" r="14665"/>
          <a:stretch/>
        </p:blipFill>
        <p:spPr>
          <a:xfrm>
            <a:off x="10139742" y="2503101"/>
            <a:ext cx="1627895" cy="162142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10139741" y="614861"/>
            <a:ext cx="1627895" cy="1584875"/>
          </a:xfrm>
          <a:prstGeom prst="rect">
            <a:avLst/>
          </a:prstGeom>
          <a:solidFill>
            <a:srgbClr val="61B4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D9F1"/>
              </a:buClr>
              <a:buSzPts val="6600"/>
              <a:buFont typeface="Calibri"/>
              <a:buNone/>
              <a:defRPr sz="6600">
                <a:solidFill>
                  <a:srgbClr val="B7D9F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adpis a obsah">
  <p:cSld name="3_Nadpis a obsah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504825" y="500063"/>
            <a:ext cx="94757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4000"/>
              <a:buFont typeface="Calibri"/>
              <a:buNone/>
              <a:defRPr sz="4000"/>
            </a:lvl1pPr>
            <a:lvl2pPr marL="914400" lvl="1" indent="-3429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6" name="Google Shape;36;p20" descr="https://news.griffith.edu.au/wp-content/uploads/2018/09/Teacher18.jpg"/>
          <p:cNvPicPr preferRelativeResize="0"/>
          <p:nvPr/>
        </p:nvPicPr>
        <p:blipFill rotWithShape="1">
          <a:blip r:embed="rId3">
            <a:alphaModFix/>
          </a:blip>
          <a:srcRect l="24029" t="26222" r="44668" b="15942"/>
          <a:stretch/>
        </p:blipFill>
        <p:spPr>
          <a:xfrm>
            <a:off x="10139743" y="2503101"/>
            <a:ext cx="1627895" cy="162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0" descr="Jak vybudovat druhý stupeň v alternativní škole - Slušná firma"/>
          <p:cNvPicPr preferRelativeResize="0"/>
          <p:nvPr/>
        </p:nvPicPr>
        <p:blipFill rotWithShape="1">
          <a:blip r:embed="rId4">
            <a:alphaModFix/>
          </a:blip>
          <a:srcRect l="14314" t="1986" r="25917" b="1845"/>
          <a:stretch/>
        </p:blipFill>
        <p:spPr>
          <a:xfrm>
            <a:off x="10139742" y="4355555"/>
            <a:ext cx="1627895" cy="163548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0"/>
          <p:cNvSpPr/>
          <p:nvPr/>
        </p:nvSpPr>
        <p:spPr>
          <a:xfrm>
            <a:off x="10139742" y="588559"/>
            <a:ext cx="1627895" cy="1629020"/>
          </a:xfrm>
          <a:prstGeom prst="rect">
            <a:avLst/>
          </a:prstGeom>
          <a:solidFill>
            <a:srgbClr val="61B4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 a obsah">
  <p:cSld name="4_Nadpis a obsah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504825" y="1425575"/>
            <a:ext cx="10515600" cy="4351338"/>
          </a:xfrm>
          <a:prstGeom prst="rect">
            <a:avLst/>
          </a:prstGeom>
          <a:solidFill>
            <a:srgbClr val="61B4E4"/>
          </a:solidFill>
          <a:ln>
            <a:noFill/>
          </a:ln>
        </p:spPr>
        <p:txBody>
          <a:bodyPr spcFirstLastPara="1" wrap="square" lIns="360000" tIns="3600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adpis a obsah">
  <p:cSld name="6_Nadpis a obsah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1235413" y="1930096"/>
            <a:ext cx="10515600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4000"/>
              <a:buFont typeface="Calibri"/>
              <a:buNone/>
              <a:defRPr>
                <a:solidFill>
                  <a:srgbClr val="6D6E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1293774" y="2804890"/>
            <a:ext cx="10243229" cy="371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Calibri"/>
              <a:buNone/>
              <a:defRPr sz="3200" i="1">
                <a:solidFill>
                  <a:srgbClr val="6D6E7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6689" y="413993"/>
            <a:ext cx="1303508" cy="97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8452" y="413993"/>
            <a:ext cx="1311745" cy="97881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2"/>
          <p:cNvSpPr/>
          <p:nvPr/>
        </p:nvSpPr>
        <p:spPr>
          <a:xfrm>
            <a:off x="0" y="6789910"/>
            <a:ext cx="12192000" cy="87549"/>
          </a:xfrm>
          <a:prstGeom prst="rect">
            <a:avLst/>
          </a:prstGeom>
          <a:solidFill>
            <a:srgbClr val="61B4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Nadpis a obsah">
  <p:cSld name="8_Nadpis a obsah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235413" y="1930096"/>
            <a:ext cx="10515600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4000"/>
              <a:buFont typeface="Calibri"/>
              <a:buNone/>
              <a:defRPr>
                <a:solidFill>
                  <a:srgbClr val="6D6E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1293774" y="2804890"/>
            <a:ext cx="10243229" cy="371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Calibri"/>
              <a:buNone/>
              <a:defRPr sz="3200" i="1">
                <a:solidFill>
                  <a:srgbClr val="6D6E7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/>
          <p:nvPr/>
        </p:nvSpPr>
        <p:spPr>
          <a:xfrm>
            <a:off x="0" y="6789910"/>
            <a:ext cx="12192000" cy="87549"/>
          </a:xfrm>
          <a:prstGeom prst="rect">
            <a:avLst/>
          </a:prstGeom>
          <a:solidFill>
            <a:srgbClr val="61B4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4000"/>
              <a:buFont typeface="Calibri"/>
              <a:buNone/>
              <a:defRPr sz="4000" b="0" i="0" u="none" strike="noStrike" cap="small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504825" y="14255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Calibri"/>
              <a:buNone/>
              <a:defRPr sz="2800" b="0" i="0" u="none" strike="noStrike" cap="small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61B4E4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7D9F1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icr.cz/cz/Dokumenty/Publikace-a-ostatni-vystupy/Ceske-skolstvi-v-mapa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ctrTitle"/>
          </p:nvPr>
        </p:nvSpPr>
        <p:spPr>
          <a:xfrm>
            <a:off x="452247" y="3189249"/>
            <a:ext cx="7230943" cy="260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E6F1"/>
              </a:buClr>
              <a:buSzPts val="4800"/>
              <a:buFont typeface="Calibri"/>
              <a:buNone/>
            </a:pPr>
            <a:r>
              <a:rPr lang="cs-CZ" dirty="0"/>
              <a:t>5 PRIORIT PRO DOSTUPNÉ KVALITNÍ VZDĚLÁVÁNÍ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49b68cad6_4_21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Priorita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zlepšení přístupu k vysokoškolskému vzdělání</a:t>
            </a:r>
            <a:endParaRPr/>
          </a:p>
        </p:txBody>
      </p:sp>
      <p:sp>
        <p:nvSpPr>
          <p:cNvPr id="141" name="Google Shape;141;g2449b68cad6_4_21"/>
          <p:cNvSpPr txBox="1">
            <a:spLocks noGrp="1"/>
          </p:cNvSpPr>
          <p:nvPr>
            <p:ph type="body" idx="1"/>
          </p:nvPr>
        </p:nvSpPr>
        <p:spPr>
          <a:xfrm>
            <a:off x="504825" y="1820333"/>
            <a:ext cx="5327563" cy="395644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1800" marR="0" lvl="1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sz="2600" cap="none" dirty="0"/>
              <a:t>systém vratných studijních grantů</a:t>
            </a:r>
            <a:endParaRPr sz="2600" cap="none" dirty="0"/>
          </a:p>
          <a:p>
            <a:pPr marL="431800" marR="0" lvl="1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sz="2600" cap="none" dirty="0"/>
              <a:t>systém stipendijní podpory ze strany zaměstnavatelů</a:t>
            </a:r>
            <a:endParaRPr sz="2600" cap="none" dirty="0"/>
          </a:p>
        </p:txBody>
      </p:sp>
      <p:sp>
        <p:nvSpPr>
          <p:cNvPr id="142" name="Google Shape;142;g2449b68cad6_4_21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D5732D0-C941-0BDB-02AB-A98308E249E7}"/>
              </a:ext>
            </a:extLst>
          </p:cNvPr>
          <p:cNvSpPr/>
          <p:nvPr/>
        </p:nvSpPr>
        <p:spPr>
          <a:xfrm>
            <a:off x="7905188" y="2296849"/>
            <a:ext cx="3847070" cy="3354308"/>
          </a:xfrm>
          <a:prstGeom prst="rect">
            <a:avLst/>
          </a:prstGeom>
          <a:solidFill>
            <a:srgbClr val="59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E5D0C12-490A-196D-C5E8-5AE99F367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6" t="19520" r="12774" b="2751"/>
          <a:stretch/>
        </p:blipFill>
        <p:spPr>
          <a:xfrm>
            <a:off x="6359613" y="2021240"/>
            <a:ext cx="5260840" cy="35058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8236" y="1905506"/>
            <a:ext cx="7591963" cy="340236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473144" y="535552"/>
            <a:ext cx="11549523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ct val="100000"/>
              <a:buFont typeface="Calibri"/>
              <a:buNone/>
            </a:pPr>
            <a:r>
              <a:rPr lang="cs-CZ" dirty="0"/>
              <a:t>Podíl vysokoškolsky vzdělaných osob ve věku </a:t>
            </a:r>
            <a:r>
              <a:rPr lang="cs-CZ" sz="3300" dirty="0"/>
              <a:t>25–34</a:t>
            </a:r>
            <a:r>
              <a:rPr lang="cs-CZ" dirty="0"/>
              <a:t> let </a:t>
            </a:r>
            <a:br>
              <a:rPr lang="cs-CZ" dirty="0"/>
            </a:br>
            <a:br>
              <a:rPr lang="cs-CZ" dirty="0"/>
            </a:br>
            <a:endParaRPr dirty="0"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10746524" y="5490314"/>
            <a:ext cx="10136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(zdroj: OECD)</a:t>
            </a:r>
            <a:endParaRPr dirty="0"/>
          </a:p>
        </p:txBody>
      </p:sp>
      <p:sp>
        <p:nvSpPr>
          <p:cNvPr id="151" name="Google Shape;151;p7"/>
          <p:cNvSpPr txBox="1"/>
          <p:nvPr/>
        </p:nvSpPr>
        <p:spPr>
          <a:xfrm>
            <a:off x="473145" y="1905506"/>
            <a:ext cx="3517414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18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61B4E4"/>
              </a:buClr>
              <a:buSzPts val="2600"/>
              <a:buFont typeface="Noto Sans Symbols"/>
              <a:buChar char="■"/>
            </a:pPr>
            <a:r>
              <a:rPr lang="cs-CZ" sz="2600" dirty="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cs-CZ" sz="2600" b="0" i="0" u="none" strike="noStrike" cap="none" dirty="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 podílu vysokoškoláků stále zaostáváme za většinou vyspělých zemí </a:t>
            </a:r>
            <a:endParaRPr dirty="0"/>
          </a:p>
          <a:p>
            <a:pPr marL="431800" marR="0" lvl="1" indent="-431800" algn="l" rtl="0">
              <a:spcBef>
                <a:spcPts val="1200"/>
              </a:spcBef>
              <a:spcAft>
                <a:spcPts val="0"/>
              </a:spcAft>
              <a:buClr>
                <a:srgbClr val="61B4E4"/>
              </a:buClr>
              <a:buSzPts val="2600"/>
              <a:buFont typeface="Noto Sans Symbols"/>
              <a:buChar char="■"/>
            </a:pPr>
            <a:r>
              <a:rPr lang="cs-CZ" sz="2600" dirty="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cs-CZ" sz="2600" b="0" i="0" u="none" strike="noStrike" cap="none" dirty="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egionální rozdíly jsou obrovské</a:t>
            </a:r>
            <a:endParaRPr dirty="0"/>
          </a:p>
        </p:txBody>
      </p:sp>
      <p:sp>
        <p:nvSpPr>
          <p:cNvPr id="2" name="Prstenec 1">
            <a:extLst>
              <a:ext uri="{FF2B5EF4-FFF2-40B4-BE49-F238E27FC236}">
                <a16:creationId xmlns:a16="http://schemas.microsoft.com/office/drawing/2014/main" id="{F764A491-AD40-E9D7-E4EC-8CF9188B21B2}"/>
              </a:ext>
            </a:extLst>
          </p:cNvPr>
          <p:cNvSpPr/>
          <p:nvPr/>
        </p:nvSpPr>
        <p:spPr>
          <a:xfrm>
            <a:off x="6676571" y="3226709"/>
            <a:ext cx="377371" cy="208116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49b68cad6_4_28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Priorita 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vzdělávací infrastruktura</a:t>
            </a:r>
            <a:endParaRPr/>
          </a:p>
        </p:txBody>
      </p:sp>
      <p:sp>
        <p:nvSpPr>
          <p:cNvPr id="158" name="Google Shape;158;g2449b68cad6_4_28"/>
          <p:cNvSpPr txBox="1">
            <a:spLocks noGrp="1"/>
          </p:cNvSpPr>
          <p:nvPr>
            <p:ph type="body" idx="1"/>
          </p:nvPr>
        </p:nvSpPr>
        <p:spPr>
          <a:xfrm>
            <a:off x="504825" y="1425575"/>
            <a:ext cx="5327563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52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31800" marR="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cs-CZ" sz="2600" cap="none" dirty="0"/>
              <a:t>zlepšení plánování a zajištění stability financování obnovy </a:t>
            </a:r>
            <a:br>
              <a:rPr lang="cs-CZ" sz="2600" cap="none" dirty="0"/>
            </a:br>
            <a:r>
              <a:rPr lang="cs-CZ" sz="2600" cap="none" dirty="0"/>
              <a:t>a budování prostřednictvím </a:t>
            </a:r>
            <a:br>
              <a:rPr lang="cs-CZ" sz="2600" cap="none" dirty="0"/>
            </a:br>
            <a:r>
              <a:rPr lang="cs-CZ" sz="2600" cap="none" dirty="0"/>
              <a:t>fondu vzdělávací infrastruktury</a:t>
            </a:r>
            <a:endParaRPr sz="2600" cap="none" dirty="0"/>
          </a:p>
        </p:txBody>
      </p:sp>
      <p:sp>
        <p:nvSpPr>
          <p:cNvPr id="159" name="Google Shape;159;g2449b68cad6_4_28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17DC812-2D81-1719-3A33-6E96B36C779E}"/>
              </a:ext>
            </a:extLst>
          </p:cNvPr>
          <p:cNvSpPr/>
          <p:nvPr/>
        </p:nvSpPr>
        <p:spPr>
          <a:xfrm>
            <a:off x="7905188" y="2296849"/>
            <a:ext cx="3847070" cy="3354308"/>
          </a:xfrm>
          <a:prstGeom prst="rect">
            <a:avLst/>
          </a:prstGeom>
          <a:solidFill>
            <a:srgbClr val="59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80C7BD-3FE4-6E99-46C8-5D1826214F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9613" y="2021240"/>
            <a:ext cx="5260840" cy="35058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49b68cad6_0_0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4000"/>
              <a:buFont typeface="Calibri"/>
              <a:buNone/>
            </a:pPr>
            <a:r>
              <a:rPr lang="cs-CZ"/>
              <a:t>Podpora reformních kroků</a:t>
            </a:r>
            <a:endParaRPr/>
          </a:p>
        </p:txBody>
      </p:sp>
      <p:sp>
        <p:nvSpPr>
          <p:cNvPr id="165" name="Google Shape;165;g2449b68cad6_0_0"/>
          <p:cNvSpPr txBox="1">
            <a:spLocks noGrp="1"/>
          </p:cNvSpPr>
          <p:nvPr>
            <p:ph type="body" idx="1"/>
          </p:nvPr>
        </p:nvSpPr>
        <p:spPr>
          <a:xfrm>
            <a:off x="504825" y="1425575"/>
            <a:ext cx="9718332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1800" marR="0" lvl="1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p</a:t>
            </a:r>
            <a:r>
              <a:rPr lang="cs-CZ" sz="2600" cap="none" dirty="0"/>
              <a:t>ůjčka</a:t>
            </a:r>
            <a:r>
              <a:rPr lang="cs-CZ" dirty="0"/>
              <a:t> v rámci evropského Nástroje pro oživení a odolnost</a:t>
            </a:r>
            <a:endParaRPr dirty="0"/>
          </a:p>
          <a:p>
            <a:pPr marL="431800" marR="0" lvl="1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mobilizace expertních kapacit na MŠMT </a:t>
            </a:r>
            <a:endParaRPr dirty="0"/>
          </a:p>
          <a:p>
            <a:pPr marL="431800" marR="0" lvl="1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průběžný dialog v rámci koalice, ale i s opozicí</a:t>
            </a:r>
            <a:endParaRPr dirty="0"/>
          </a:p>
          <a:p>
            <a:pPr marL="431800" marR="0" lvl="1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Národní konvent o vzdělávání jako institucionalizovaná platforma pro formulaci vzdělávací politiky</a:t>
            </a:r>
            <a:endParaRPr dirty="0"/>
          </a:p>
        </p:txBody>
      </p:sp>
      <p:sp>
        <p:nvSpPr>
          <p:cNvPr id="166" name="Google Shape;166;g2449b68cad6_0_0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5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4000"/>
              <a:buFont typeface="Calibri"/>
              <a:buNone/>
            </a:pPr>
            <a:r>
              <a:rPr lang="cs-CZ"/>
              <a:t>Dlouhodobé slabiny české vzdělávací politiky</a:t>
            </a: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body" idx="1"/>
          </p:nvPr>
        </p:nvSpPr>
        <p:spPr>
          <a:xfrm>
            <a:off x="504825" y="14255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520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31800" marR="0" lvl="1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sociální a v poslední době i kapacitní bariéry přístupu</a:t>
            </a:r>
            <a:endParaRPr dirty="0"/>
          </a:p>
          <a:p>
            <a:pPr marL="431800" marR="0" lvl="1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pokusy o dílčí kosmetické úpravy jednotlivých článků místo pohledu na systém jako celek</a:t>
            </a:r>
            <a:endParaRPr dirty="0"/>
          </a:p>
          <a:p>
            <a:pPr marL="431800" marR="0" lvl="1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nedostatečná politická shoda na změnách, které svou realizací překračují horizont vlád či samosprávy na regionální a místní úrovni</a:t>
            </a:r>
            <a:endParaRPr sz="2600" cap="none"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49b68cad6_4_0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Symptomy současné krize vzdělávacího systému</a:t>
            </a:r>
            <a:endParaRPr/>
          </a:p>
        </p:txBody>
      </p:sp>
      <p:sp>
        <p:nvSpPr>
          <p:cNvPr id="91" name="Google Shape;91;g2449b68cad6_4_0"/>
          <p:cNvSpPr txBox="1">
            <a:spLocks noGrp="1"/>
          </p:cNvSpPr>
          <p:nvPr>
            <p:ph type="body" idx="1"/>
          </p:nvPr>
        </p:nvSpPr>
        <p:spPr>
          <a:xfrm>
            <a:off x="504825" y="1425575"/>
            <a:ext cx="10515600" cy="4626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31800" marR="0" lvl="1" indent="-41941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cs-CZ" dirty="0"/>
              <a:t>od 90. let opakovaně diagnostikovaná </a:t>
            </a:r>
            <a:r>
              <a:rPr lang="cs-CZ" b="1" dirty="0"/>
              <a:t>neschopnost fungovat jako sociální výtah</a:t>
            </a:r>
            <a:r>
              <a:rPr lang="cs-CZ" dirty="0"/>
              <a:t> - sociální bariéry v přístupu ke střednímu a vysokému školství</a:t>
            </a:r>
            <a:endParaRPr dirty="0"/>
          </a:p>
          <a:p>
            <a:pPr marL="431800" marR="0" lvl="1" indent="-41941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cs-CZ" dirty="0"/>
              <a:t>problémy s infrastrukturními kapacitami základních a středních škol v důsledku </a:t>
            </a:r>
            <a:r>
              <a:rPr lang="cs-CZ" b="1" dirty="0"/>
              <a:t>neschopnosti reagovat na demografický vývoj</a:t>
            </a:r>
            <a:r>
              <a:rPr lang="cs-CZ" dirty="0"/>
              <a:t> a migrační trendy</a:t>
            </a:r>
            <a:endParaRPr dirty="0"/>
          </a:p>
          <a:p>
            <a:pPr marL="431800" marR="0" lvl="1" indent="-41941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cs-CZ" dirty="0"/>
              <a:t>nesoulad poptávky a nabídky po oborech středního vzdělání</a:t>
            </a:r>
            <a:endParaRPr dirty="0"/>
          </a:p>
          <a:p>
            <a:pPr marL="431800" marR="0" lvl="1" indent="-41941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cs-CZ" b="1" dirty="0"/>
              <a:t>dysfunkční přechody</a:t>
            </a:r>
            <a:r>
              <a:rPr lang="cs-CZ" dirty="0"/>
              <a:t> mezi jednotlivými stupni - zejména do základního stupně (odklady) a středního stupně (přijímací řízení ve standardu minulého století)</a:t>
            </a:r>
          </a:p>
          <a:p>
            <a:pPr marL="431800" marR="0" lvl="1" indent="-41941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cs-CZ" dirty="0"/>
              <a:t>silná </a:t>
            </a:r>
            <a:r>
              <a:rPr lang="cs-CZ" b="1" dirty="0"/>
              <a:t>diferenciace institucí ve středním školství, neúspěšná diverzifikace vysokého školství</a:t>
            </a:r>
            <a:endParaRPr b="1" dirty="0"/>
          </a:p>
          <a:p>
            <a:pPr marL="431800" marR="0" lvl="1" indent="-41941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cs-CZ" dirty="0"/>
              <a:t>neuspokojená legitimní poptávka zaměstnavatelů po profesních kvalifikacích</a:t>
            </a:r>
            <a:endParaRPr dirty="0"/>
          </a:p>
          <a:p>
            <a:pPr marL="431800" marR="0" lvl="1" indent="-41941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cs-CZ" b="1" dirty="0"/>
              <a:t>absence funkčních a propojených informačních systémů </a:t>
            </a:r>
            <a:r>
              <a:rPr lang="cs-CZ" dirty="0"/>
              <a:t>pro řízení celého systému</a:t>
            </a:r>
            <a:endParaRPr cap="none" dirty="0">
              <a:solidFill>
                <a:srgbClr val="000000"/>
              </a:solidFill>
            </a:endParaRPr>
          </a:p>
        </p:txBody>
      </p:sp>
      <p:sp>
        <p:nvSpPr>
          <p:cNvPr id="92" name="Google Shape;92;g2449b68cad6_4_0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apa, text, atlas&#10;&#10;Popis byl vytvořen automaticky">
            <a:extLst>
              <a:ext uri="{FF2B5EF4-FFF2-40B4-BE49-F238E27FC236}">
                <a16:creationId xmlns:a16="http://schemas.microsoft.com/office/drawing/2014/main" id="{17968C59-5810-DEF4-4B07-4F0878081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18"/>
          <a:stretch/>
        </p:blipFill>
        <p:spPr>
          <a:xfrm>
            <a:off x="3776053" y="777237"/>
            <a:ext cx="8321057" cy="5303525"/>
          </a:xfrm>
          <a:prstGeom prst="rect">
            <a:avLst/>
          </a:prstGeom>
        </p:spPr>
      </p:pic>
      <p:sp>
        <p:nvSpPr>
          <p:cNvPr id="90" name="Google Shape;90;g2449b68cad6_4_0"/>
          <p:cNvSpPr txBox="1">
            <a:spLocks noGrp="1"/>
          </p:cNvSpPr>
          <p:nvPr>
            <p:ph type="title"/>
          </p:nvPr>
        </p:nvSpPr>
        <p:spPr>
          <a:xfrm>
            <a:off x="504824" y="500062"/>
            <a:ext cx="6819001" cy="595249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Výběrové šetření </a:t>
            </a:r>
            <a:br>
              <a:rPr lang="cs-CZ" dirty="0"/>
            </a:br>
            <a:r>
              <a:rPr lang="cs-CZ" sz="3600" dirty="0"/>
              <a:t>5. </a:t>
            </a:r>
            <a:r>
              <a:rPr lang="cs-CZ" dirty="0"/>
              <a:t>a </a:t>
            </a:r>
            <a:r>
              <a:rPr lang="cs-CZ" sz="3600" dirty="0"/>
              <a:t>9. </a:t>
            </a:r>
            <a:r>
              <a:rPr lang="cs-CZ" dirty="0"/>
              <a:t>ročníku </a:t>
            </a:r>
            <a:endParaRPr dirty="0"/>
          </a:p>
        </p:txBody>
      </p:sp>
      <p:sp>
        <p:nvSpPr>
          <p:cNvPr id="92" name="Google Shape;92;g2449b68cad6_4_0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  <p:sp>
        <p:nvSpPr>
          <p:cNvPr id="6" name="Google Shape;109;p4">
            <a:extLst>
              <a:ext uri="{FF2B5EF4-FFF2-40B4-BE49-F238E27FC236}">
                <a16:creationId xmlns:a16="http://schemas.microsoft.com/office/drawing/2014/main" id="{CF560F20-5241-C422-AF92-364D3F8E7D30}"/>
              </a:ext>
            </a:extLst>
          </p:cNvPr>
          <p:cNvSpPr/>
          <p:nvPr/>
        </p:nvSpPr>
        <p:spPr>
          <a:xfrm>
            <a:off x="537701" y="4638391"/>
            <a:ext cx="31716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(zdroj: </a:t>
            </a:r>
            <a:r>
              <a:rPr lang="cs-CZ" sz="1200" dirty="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https://www.csicr.cz/cz/Dokumenty/Publikace-a-ostatni-vystupy/</a:t>
            </a:r>
            <a:r>
              <a:rPr lang="cs-CZ" sz="1200" dirty="0" err="1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Ceske</a:t>
            </a:r>
            <a:r>
              <a:rPr lang="cs-CZ" sz="1200" dirty="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-</a:t>
            </a:r>
            <a:r>
              <a:rPr lang="cs-CZ" sz="1200" dirty="0" err="1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skolstvi</a:t>
            </a:r>
            <a:r>
              <a:rPr lang="cs-CZ" sz="12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-v-mapách</a:t>
            </a:r>
            <a:r>
              <a:rPr lang="cs-CZ" sz="12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666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A31649D-5689-8152-319A-E413554BF1C2}"/>
              </a:ext>
            </a:extLst>
          </p:cNvPr>
          <p:cNvSpPr/>
          <p:nvPr/>
        </p:nvSpPr>
        <p:spPr>
          <a:xfrm>
            <a:off x="7905188" y="2296849"/>
            <a:ext cx="3847070" cy="3354308"/>
          </a:xfrm>
          <a:prstGeom prst="rect">
            <a:avLst/>
          </a:prstGeom>
          <a:solidFill>
            <a:srgbClr val="59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Google Shape;98;g2449b68cad6_4_7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Priorita 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prodloužení povinné školní docházky</a:t>
            </a:r>
            <a:endParaRPr/>
          </a:p>
        </p:txBody>
      </p:sp>
      <p:sp>
        <p:nvSpPr>
          <p:cNvPr id="99" name="Google Shape;99;g2449b68cad6_4_7"/>
          <p:cNvSpPr txBox="1">
            <a:spLocks noGrp="1"/>
          </p:cNvSpPr>
          <p:nvPr>
            <p:ph type="body" idx="1"/>
          </p:nvPr>
        </p:nvSpPr>
        <p:spPr>
          <a:xfrm>
            <a:off x="504825" y="1425575"/>
            <a:ext cx="5327564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5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31800" marR="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má zahrnovat přinejmenším i část středního stupně</a:t>
            </a:r>
            <a:endParaRPr dirty="0"/>
          </a:p>
          <a:p>
            <a:pPr marL="431800" marR="0" lvl="1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8+2+2 jako možné řešení</a:t>
            </a:r>
            <a:endParaRPr dirty="0"/>
          </a:p>
        </p:txBody>
      </p:sp>
      <p:sp>
        <p:nvSpPr>
          <p:cNvPr id="100" name="Google Shape;100;g2449b68cad6_4_7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  <p:pic>
        <p:nvPicPr>
          <p:cNvPr id="3" name="Obrázek 2" descr="Obsah obrázku osoba, oblečení, interiér, Učení se&#10;&#10;Popis byl vytvořen automaticky">
            <a:extLst>
              <a:ext uri="{FF2B5EF4-FFF2-40B4-BE49-F238E27FC236}">
                <a16:creationId xmlns:a16="http://schemas.microsoft.com/office/drawing/2014/main" id="{9DE3AE65-3659-E357-7CBE-6581B8C7F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613" y="2021240"/>
            <a:ext cx="5260840" cy="3505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6064" y="1354623"/>
            <a:ext cx="6020810" cy="4759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ct val="100000"/>
              <a:buFont typeface="Calibri"/>
              <a:buNone/>
            </a:pPr>
            <a:r>
              <a:rPr lang="cs-CZ"/>
              <a:t>Délka povinného vzdělávání v evropském srovnání </a:t>
            </a:r>
            <a:r>
              <a:rPr lang="cs-CZ" sz="3300"/>
              <a:t>(2022/23) </a:t>
            </a:r>
            <a:br>
              <a:rPr lang="cs-CZ"/>
            </a:b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04824" y="1814130"/>
            <a:ext cx="4744069" cy="391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18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teprve nedávné zavedení povinného předškolního vzdělávání přiblížilo Česko evropskému mainstreamu</a:t>
            </a: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427874" y="5725321"/>
            <a:ext cx="11955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(zdroj: Eurydice)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504825" y="500075"/>
            <a:ext cx="110337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ct val="100000"/>
              <a:buFont typeface="Calibri"/>
              <a:buNone/>
            </a:pPr>
            <a:r>
              <a:rPr lang="cs-CZ" dirty="0"/>
              <a:t>Podíl předčasných odchodů ze vzdělávání mezi lety 2009 </a:t>
            </a:r>
            <a:br>
              <a:rPr lang="cs-CZ" dirty="0"/>
            </a:br>
            <a:r>
              <a:rPr lang="cs-CZ" dirty="0"/>
              <a:t>a 2019 </a:t>
            </a:r>
            <a:br>
              <a:rPr lang="cs-CZ" dirty="0"/>
            </a:br>
            <a:endParaRPr dirty="0"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504824" y="1814130"/>
            <a:ext cx="4676775" cy="347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180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pouze Česko a Slovensko zaznamenaly </a:t>
            </a:r>
            <a:br>
              <a:rPr lang="cs-CZ" dirty="0"/>
            </a:br>
            <a:r>
              <a:rPr lang="cs-CZ" dirty="0"/>
              <a:t>v minulé dekádě nárůst předčasných odchodů ze vzdělávání</a:t>
            </a:r>
            <a:endParaRPr dirty="0"/>
          </a:p>
          <a:p>
            <a:pPr marL="431800" lvl="1" indent="-431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v některých regionech dosáhl podíl předčasných odchodů dramatické výše</a:t>
            </a:r>
            <a:endParaRPr dirty="0"/>
          </a:p>
        </p:txBody>
      </p:sp>
      <p:sp>
        <p:nvSpPr>
          <p:cNvPr id="116" name="Google Shape;116;p5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l="1409" t="4018" r="1410" b="3184"/>
          <a:stretch/>
        </p:blipFill>
        <p:spPr>
          <a:xfrm>
            <a:off x="5442928" y="1814130"/>
            <a:ext cx="6257459" cy="40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427874" y="5725321"/>
            <a:ext cx="150801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(zdroj: </a:t>
            </a:r>
            <a:r>
              <a:rPr lang="cs-CZ" sz="1200" dirty="0" err="1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Eurostat</a:t>
            </a:r>
            <a:r>
              <a:rPr lang="cs-CZ" sz="1200" dirty="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2" name="Prstenec 1">
            <a:extLst>
              <a:ext uri="{FF2B5EF4-FFF2-40B4-BE49-F238E27FC236}">
                <a16:creationId xmlns:a16="http://schemas.microsoft.com/office/drawing/2014/main" id="{07A499C5-A9C0-FE04-EDAB-5B20B7303419}"/>
              </a:ext>
            </a:extLst>
          </p:cNvPr>
          <p:cNvSpPr/>
          <p:nvPr/>
        </p:nvSpPr>
        <p:spPr>
          <a:xfrm>
            <a:off x="7068458" y="4151085"/>
            <a:ext cx="406400" cy="1740485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28F716C-1551-4927-0090-370648861AE5}"/>
              </a:ext>
            </a:extLst>
          </p:cNvPr>
          <p:cNvSpPr/>
          <p:nvPr/>
        </p:nvSpPr>
        <p:spPr>
          <a:xfrm>
            <a:off x="7905188" y="2296849"/>
            <a:ext cx="3847070" cy="3354308"/>
          </a:xfrm>
          <a:prstGeom prst="rect">
            <a:avLst/>
          </a:prstGeom>
          <a:solidFill>
            <a:srgbClr val="59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879ECD-5565-637F-B45A-124CD2D43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78" b="25594"/>
          <a:stretch/>
        </p:blipFill>
        <p:spPr>
          <a:xfrm>
            <a:off x="6359613" y="2021240"/>
            <a:ext cx="5260840" cy="3505857"/>
          </a:xfrm>
          <a:prstGeom prst="rect">
            <a:avLst/>
          </a:prstGeom>
        </p:spPr>
      </p:pic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504824" y="855680"/>
            <a:ext cx="11505943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Priorita 2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Posílení všeobecného charakteru středního stupně vzdělávání </a:t>
            </a:r>
            <a:br>
              <a:rPr lang="cs-CZ" dirty="0"/>
            </a:br>
            <a:endParaRPr dirty="0"/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1"/>
          </p:nvPr>
        </p:nvSpPr>
        <p:spPr>
          <a:xfrm>
            <a:off x="504826" y="1893804"/>
            <a:ext cx="5393466" cy="3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18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cs-CZ" dirty="0"/>
              <a:t>česká obdoba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– škola </a:t>
            </a:r>
            <a:br>
              <a:rPr lang="cs-CZ" dirty="0"/>
            </a:br>
            <a:r>
              <a:rPr lang="cs-CZ" dirty="0"/>
              <a:t>s flexibilním kurikulem, která diferencuje cesty až v průběhu studia podle předpokladů (lyceum či reálka)</a:t>
            </a:r>
            <a:endParaRPr dirty="0"/>
          </a:p>
        </p:txBody>
      </p:sp>
      <p:sp>
        <p:nvSpPr>
          <p:cNvPr id="125" name="Google Shape;125;p6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  <p:sp>
        <p:nvSpPr>
          <p:cNvPr id="126" name="Google Shape;126;p6"/>
          <p:cNvSpPr/>
          <p:nvPr/>
        </p:nvSpPr>
        <p:spPr>
          <a:xfrm>
            <a:off x="427874" y="5725321"/>
            <a:ext cx="10699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rPr>
              <a:t>(zdroj: MŠMT)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49b68cad6_4_14"/>
          <p:cNvSpPr txBox="1">
            <a:spLocks noGrp="1"/>
          </p:cNvSpPr>
          <p:nvPr>
            <p:ph type="title"/>
          </p:nvPr>
        </p:nvSpPr>
        <p:spPr>
          <a:xfrm>
            <a:off x="504825" y="500063"/>
            <a:ext cx="10515600" cy="8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Priorita 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profesní vzdělání na postsekundární a terciární úrovni</a:t>
            </a:r>
            <a:endParaRPr dirty="0"/>
          </a:p>
        </p:txBody>
      </p:sp>
      <p:sp>
        <p:nvSpPr>
          <p:cNvPr id="133" name="Google Shape;133;g2449b68cad6_4_14"/>
          <p:cNvSpPr txBox="1">
            <a:spLocks noGrp="1"/>
          </p:cNvSpPr>
          <p:nvPr>
            <p:ph type="body" idx="1"/>
          </p:nvPr>
        </p:nvSpPr>
        <p:spPr>
          <a:xfrm>
            <a:off x="504825" y="1796150"/>
            <a:ext cx="4750916" cy="398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1800" marR="0" lvl="1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sz="2600" cap="none" dirty="0"/>
              <a:t>polytechnika jako obdoba “</a:t>
            </a:r>
            <a:r>
              <a:rPr lang="cs-CZ" sz="2600" cap="none" dirty="0" err="1"/>
              <a:t>Fachhoschule”či</a:t>
            </a:r>
            <a:r>
              <a:rPr lang="cs-CZ" sz="2600" cap="none" dirty="0"/>
              <a:t> “</a:t>
            </a:r>
            <a:r>
              <a:rPr lang="cs-CZ" sz="2600" cap="none" dirty="0" err="1"/>
              <a:t>community</a:t>
            </a:r>
            <a:r>
              <a:rPr lang="cs-CZ" sz="2600" cap="none" dirty="0"/>
              <a:t> </a:t>
            </a:r>
            <a:r>
              <a:rPr lang="cs-CZ" sz="2600" cap="none" dirty="0" err="1"/>
              <a:t>college</a:t>
            </a:r>
            <a:r>
              <a:rPr lang="cs-CZ" sz="2600" cap="none" dirty="0"/>
              <a:t>”</a:t>
            </a:r>
            <a:endParaRPr sz="2600" cap="none" dirty="0"/>
          </a:p>
          <a:p>
            <a:pPr marL="431800" marR="0" lvl="1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sz="2600" cap="none" dirty="0"/>
              <a:t>zapojení zaměstnavatelů</a:t>
            </a:r>
            <a:endParaRPr sz="2600" cap="none" dirty="0"/>
          </a:p>
          <a:p>
            <a:pPr marL="431800" marR="0" lvl="1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■"/>
            </a:pPr>
            <a:r>
              <a:rPr lang="cs-CZ" sz="2600" cap="none" dirty="0"/>
              <a:t>centra celoživotního vzděláv</a:t>
            </a:r>
            <a:r>
              <a:rPr lang="cs-CZ" dirty="0"/>
              <a:t>ání</a:t>
            </a:r>
            <a:endParaRPr dirty="0"/>
          </a:p>
        </p:txBody>
      </p:sp>
      <p:sp>
        <p:nvSpPr>
          <p:cNvPr id="134" name="Google Shape;134;g2449b68cad6_4_14"/>
          <p:cNvSpPr txBox="1">
            <a:spLocks noGrp="1"/>
          </p:cNvSpPr>
          <p:nvPr>
            <p:ph type="sldNum" idx="12"/>
          </p:nvPr>
        </p:nvSpPr>
        <p:spPr>
          <a:xfrm>
            <a:off x="9353910" y="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4B077C4-297E-2148-904B-3B87851CBBF4}"/>
              </a:ext>
            </a:extLst>
          </p:cNvPr>
          <p:cNvSpPr/>
          <p:nvPr/>
        </p:nvSpPr>
        <p:spPr>
          <a:xfrm>
            <a:off x="7905188" y="2296849"/>
            <a:ext cx="3847070" cy="3354308"/>
          </a:xfrm>
          <a:prstGeom prst="rect">
            <a:avLst/>
          </a:prstGeom>
          <a:solidFill>
            <a:srgbClr val="59C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23BAFB-DE92-A45B-39BF-674E6EDC8E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" b="20"/>
          <a:stretch/>
        </p:blipFill>
        <p:spPr>
          <a:xfrm>
            <a:off x="6359613" y="2021240"/>
            <a:ext cx="5260840" cy="3505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450</Words>
  <Application>Microsoft Office PowerPoint</Application>
  <PresentationFormat>Širokoúhlá obrazovka</PresentationFormat>
  <Paragraphs>72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Noto Sans Symbols</vt:lpstr>
      <vt:lpstr>Motiv Office</vt:lpstr>
      <vt:lpstr>5 PRIORIT PRO DOSTUPNÉ KVALITNÍ VZDĚLÁVÁNÍ</vt:lpstr>
      <vt:lpstr>Dlouhodobé slabiny české vzdělávací politiky</vt:lpstr>
      <vt:lpstr>Symptomy současné krize vzdělávacího systému</vt:lpstr>
      <vt:lpstr>Výběrové šetření  5. a 9. ročníku </vt:lpstr>
      <vt:lpstr>Priorita 1 prodloužení povinné školní docházky</vt:lpstr>
      <vt:lpstr>Délka povinného vzdělávání v evropském srovnání (2022/23)  </vt:lpstr>
      <vt:lpstr>Podíl předčasných odchodů ze vzdělávání mezi lety 2009  a 2019  </vt:lpstr>
      <vt:lpstr>Priorita 2 Posílení všeobecného charakteru středního stupně vzdělávání  </vt:lpstr>
      <vt:lpstr>Priorita 3 profesní vzdělání na postsekundární a terciární úrovni</vt:lpstr>
      <vt:lpstr>Priorita 4 zlepšení přístupu k vysokoškolskému vzdělání</vt:lpstr>
      <vt:lpstr>Podíl vysokoškolsky vzdělaných osob ve věku 25–34 let   </vt:lpstr>
      <vt:lpstr>Priorita 5 vzdělávací infrastruktura</vt:lpstr>
      <vt:lpstr>Podpora reformních kroků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Evoluce ve vzdělávání</dc:title>
  <dc:creator>verunka</dc:creator>
  <cp:lastModifiedBy>Kuchařová Veronika</cp:lastModifiedBy>
  <cp:revision>8</cp:revision>
  <dcterms:created xsi:type="dcterms:W3CDTF">2020-10-08T18:35:38Z</dcterms:created>
  <dcterms:modified xsi:type="dcterms:W3CDTF">2023-05-16T08:40:51Z</dcterms:modified>
</cp:coreProperties>
</file>