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ppt/charts/chart26.xml" ContentType="application/vnd.openxmlformats-officedocument.drawingml.chart+xml"/>
  <Override PartName="/ppt/theme/themeOverride24.xml" ContentType="application/vnd.openxmlformats-officedocument.themeOverride+xml"/>
  <Override PartName="/ppt/charts/chart27.xml" ContentType="application/vnd.openxmlformats-officedocument.drawingml.chart+xml"/>
  <Override PartName="/ppt/theme/themeOverride25.xml" ContentType="application/vnd.openxmlformats-officedocument.themeOverride+xml"/>
  <Override PartName="/ppt/charts/chart28.xml" ContentType="application/vnd.openxmlformats-officedocument.drawingml.chart+xml"/>
  <Override PartName="/ppt/theme/themeOverride26.xml" ContentType="application/vnd.openxmlformats-officedocument.themeOverride+xml"/>
  <Override PartName="/ppt/charts/chart29.xml" ContentType="application/vnd.openxmlformats-officedocument.drawingml.chart+xml"/>
  <Override PartName="/ppt/theme/themeOverride27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theme/themeOverride28.xml" ContentType="application/vnd.openxmlformats-officedocument.themeOverride+xml"/>
  <Override PartName="/ppt/charts/chart31.xml" ContentType="application/vnd.openxmlformats-officedocument.drawingml.chart+xml"/>
  <Override PartName="/ppt/theme/themeOverride29.xml" ContentType="application/vnd.openxmlformats-officedocument.themeOverride+xml"/>
  <Override PartName="/ppt/notesSlides/notesSlide25.xml" ContentType="application/vnd.openxmlformats-officedocument.presentationml.notesSlide+xml"/>
  <Override PartName="/ppt/charts/chart32.xml" ContentType="application/vnd.openxmlformats-officedocument.drawingml.chart+xml"/>
  <Override PartName="/ppt/theme/themeOverride30.xml" ContentType="application/vnd.openxmlformats-officedocument.themeOverride+xml"/>
  <Override PartName="/ppt/charts/chart33.xml" ContentType="application/vnd.openxmlformats-officedocument.drawingml.chart+xml"/>
  <Override PartName="/ppt/theme/themeOverride31.xml" ContentType="application/vnd.openxmlformats-officedocument.themeOverride+xml"/>
  <Override PartName="/ppt/charts/chart34.xml" ContentType="application/vnd.openxmlformats-officedocument.drawingml.chart+xml"/>
  <Override PartName="/ppt/theme/themeOverride32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5.xml" ContentType="application/vnd.openxmlformats-officedocument.drawingml.chart+xml"/>
  <Override PartName="/ppt/theme/themeOverride33.xml" ContentType="application/vnd.openxmlformats-officedocument.themeOverride+xml"/>
  <Override PartName="/ppt/charts/chart36.xml" ContentType="application/vnd.openxmlformats-officedocument.drawingml.chart+xml"/>
  <Override PartName="/ppt/theme/themeOverride34.xml" ContentType="application/vnd.openxmlformats-officedocument.themeOverride+xml"/>
  <Override PartName="/ppt/notesSlides/notesSlide30.xml" ContentType="application/vnd.openxmlformats-officedocument.presentationml.notesSlide+xml"/>
  <Override PartName="/ppt/charts/chart37.xml" ContentType="application/vnd.openxmlformats-officedocument.drawingml.chart+xml"/>
  <Override PartName="/ppt/theme/themeOverride35.xml" ContentType="application/vnd.openxmlformats-officedocument.themeOverride+xml"/>
  <Override PartName="/ppt/charts/chart38.xml" ContentType="application/vnd.openxmlformats-officedocument.drawingml.chart+xml"/>
  <Override PartName="/ppt/theme/themeOverride36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636" r:id="rId2"/>
    <p:sldId id="637" r:id="rId3"/>
    <p:sldId id="638" r:id="rId4"/>
    <p:sldId id="646" r:id="rId5"/>
    <p:sldId id="647" r:id="rId6"/>
    <p:sldId id="648" r:id="rId7"/>
    <p:sldId id="649" r:id="rId8"/>
    <p:sldId id="643" r:id="rId9"/>
    <p:sldId id="644" r:id="rId10"/>
    <p:sldId id="645" r:id="rId11"/>
    <p:sldId id="635" r:id="rId12"/>
    <p:sldId id="626" r:id="rId13"/>
    <p:sldId id="650" r:id="rId14"/>
    <p:sldId id="627" r:id="rId15"/>
    <p:sldId id="651" r:id="rId16"/>
    <p:sldId id="628" r:id="rId17"/>
    <p:sldId id="618" r:id="rId18"/>
    <p:sldId id="652" r:id="rId19"/>
    <p:sldId id="653" r:id="rId20"/>
    <p:sldId id="612" r:id="rId21"/>
    <p:sldId id="629" r:id="rId22"/>
    <p:sldId id="630" r:id="rId23"/>
    <p:sldId id="654" r:id="rId24"/>
    <p:sldId id="614" r:id="rId25"/>
    <p:sldId id="615" r:id="rId26"/>
    <p:sldId id="608" r:id="rId27"/>
    <p:sldId id="631" r:id="rId28"/>
    <p:sldId id="632" r:id="rId29"/>
    <p:sldId id="655" r:id="rId30"/>
    <p:sldId id="656" r:id="rId31"/>
    <p:sldId id="657" r:id="rId32"/>
    <p:sldId id="634" r:id="rId3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štinová Zuzana" initials="LZ" lastIdx="1" clrIdx="0"/>
  <p:cmAuthor id="1" name="Rous Zdeněk" initials="RZ" lastIdx="2" clrIdx="1"/>
  <p:cmAuthor id="2" name="Chomynová Pavla" initials="C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03E"/>
    <a:srgbClr val="F2BE00"/>
    <a:srgbClr val="93B24C"/>
    <a:srgbClr val="EF7D00"/>
    <a:srgbClr val="6E82BE"/>
    <a:srgbClr val="169EB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85731" autoAdjust="0"/>
  </p:normalViewPr>
  <p:slideViewPr>
    <p:cSldViewPr snapToGrid="0">
      <p:cViewPr varScale="1">
        <p:scale>
          <a:sx n="73" d="100"/>
          <a:sy n="73" d="100"/>
        </p:scale>
        <p:origin x="103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2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-344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Srovn&#225;n&#237;%20studi&#237;%20od%20roku%202008_upr%20grafy%20alkohol_upr%202022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GPS_vyzkumy%20obcanu%20od%202009\2022%20V&#253;zkum%20ob&#269;an&#367;_gambling_drogy_internet\Kratom_2022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VZ%202021%20drogy\podklady%20grafy%20VZ%202021%20do%20prezentace.xlsx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VZ%202021%20drogy\podklady%20grafy%20VZ%202021%20do%20prezentace.xlsx" TargetMode="External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23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6%20validizace\datab&#225;ze\esp16_validizace_v&#253;sledky%20hazard.xlsx" TargetMode="External"/><Relationship Id="rId1" Type="http://schemas.openxmlformats.org/officeDocument/2006/relationships/themeOverride" Target="../theme/themeOverride24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25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6%20validizace\datab&#225;ze\esp16_validizace_v&#253;sledky%20hazard.xlsx" TargetMode="External"/><Relationship Id="rId1" Type="http://schemas.openxmlformats.org/officeDocument/2006/relationships/themeOverride" Target="../theme/themeOverride26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2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28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AppData\Roaming\Microsoft\Excel\Se&#353;it1%20(version%202).xlsb" TargetMode="External"/><Relationship Id="rId1" Type="http://schemas.openxmlformats.org/officeDocument/2006/relationships/themeOverride" Target="../theme/themeOverride29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VZ%202021%20drogy\podklady%20grafy%20VZ%202021%20do%20prezentace.xlsx" TargetMode="External"/><Relationship Id="rId1" Type="http://schemas.openxmlformats.org/officeDocument/2006/relationships/themeOverride" Target="../theme/themeOverride30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VZ%202021%20drogy\podklady%20grafy%20VZ%202021%20do%20prezentace.xlsx" TargetMode="External"/><Relationship Id="rId1" Type="http://schemas.openxmlformats.org/officeDocument/2006/relationships/themeOverride" Target="../theme/themeOverride31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VZ%202021%20drogy\podklady%20grafy%20VZ%202021%20do%20prezentace.xlsx" TargetMode="External"/><Relationship Id="rId1" Type="http://schemas.openxmlformats.org/officeDocument/2006/relationships/themeOverride" Target="../theme/themeOverride32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33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34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35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3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\OPK\v&#253;ro&#269;n&#237;%20zpr&#225;vy%20a%20ro&#269;enky\NMS\2022\VZ%20souhrnn&#225;%202022\podklady%20grafy%20VZ%202022%20souhrnn&#225;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homyno\Documents\+PAVLA+\Populacni%20Studie\ESPAD\2019\v&#253;sledky\Output_ESPAD%202019_anal&#253;za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868622804491483E-3"/>
          <c:y val="9.2210802820246782E-2"/>
          <c:w val="0.60857165510821498"/>
          <c:h val="0.62210795007063113"/>
        </c:manualLayout>
      </c:layout>
      <c:lineChart>
        <c:grouping val="standard"/>
        <c:varyColors val="0"/>
        <c:ser>
          <c:idx val="0"/>
          <c:order val="0"/>
          <c:tx>
            <c:strRef>
              <c:f>CIG!$AC$104</c:f>
              <c:strCache>
                <c:ptCount val="1"/>
                <c:pt idx="0">
                  <c:v>Kouření v posledních 30 dnech</c:v>
                </c:pt>
              </c:strCache>
            </c:strRef>
          </c:tx>
          <c:spPr>
            <a:ln w="38100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CIG!$AD$86:$AJ$86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CIG!$AD$104:$AJ$104</c:f>
              <c:numCache>
                <c:formatCode>0.0</c:formatCode>
                <c:ptCount val="7"/>
                <c:pt idx="0">
                  <c:v>34.299999999999997</c:v>
                </c:pt>
                <c:pt idx="1">
                  <c:v>44.5</c:v>
                </c:pt>
                <c:pt idx="2">
                  <c:v>43.1</c:v>
                </c:pt>
                <c:pt idx="3">
                  <c:v>40.700000000000003</c:v>
                </c:pt>
                <c:pt idx="4">
                  <c:v>42.3</c:v>
                </c:pt>
                <c:pt idx="5">
                  <c:v>29.799999999999997</c:v>
                </c:pt>
                <c:pt idx="6">
                  <c:v>23.576063446286948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B3-4114-8379-253EA8BE0E52}"/>
            </c:ext>
          </c:extLst>
        </c:ser>
        <c:ser>
          <c:idx val="1"/>
          <c:order val="1"/>
          <c:tx>
            <c:strRef>
              <c:f>CIG!$AC$105</c:f>
              <c:strCache>
                <c:ptCount val="1"/>
                <c:pt idx="0">
                  <c:v>Denní kuřáci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CIG!$AD$86:$AJ$86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CIG!$AD$105:$AJ$105</c:f>
              <c:numCache>
                <c:formatCode>0.0</c:formatCode>
                <c:ptCount val="7"/>
                <c:pt idx="0">
                  <c:v>22.6</c:v>
                </c:pt>
                <c:pt idx="1">
                  <c:v>30.3</c:v>
                </c:pt>
                <c:pt idx="2">
                  <c:v>27</c:v>
                </c:pt>
                <c:pt idx="3">
                  <c:v>25.2</c:v>
                </c:pt>
                <c:pt idx="4">
                  <c:v>25.7</c:v>
                </c:pt>
                <c:pt idx="5">
                  <c:v>16.5</c:v>
                </c:pt>
                <c:pt idx="6">
                  <c:v>10.346070656092285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B3-4114-8379-253EA8BE0E52}"/>
            </c:ext>
          </c:extLst>
        </c:ser>
        <c:ser>
          <c:idx val="3"/>
          <c:order val="2"/>
          <c:tx>
            <c:strRef>
              <c:f>CIG!$AC$106</c:f>
              <c:strCache>
                <c:ptCount val="1"/>
                <c:pt idx="0">
                  <c:v>Silní kuřáci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CIG!$AD$86:$AJ$86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CIG!$AD$106:$AJ$106</c:f>
              <c:numCache>
                <c:formatCode>General</c:formatCode>
                <c:ptCount val="7"/>
                <c:pt idx="0">
                  <c:v>5.4</c:v>
                </c:pt>
                <c:pt idx="1">
                  <c:v>8.5</c:v>
                </c:pt>
                <c:pt idx="2">
                  <c:v>7.6</c:v>
                </c:pt>
                <c:pt idx="3" formatCode="0.0">
                  <c:v>8</c:v>
                </c:pt>
                <c:pt idx="4">
                  <c:v>8.1999999999999993</c:v>
                </c:pt>
                <c:pt idx="5" formatCode="0.0">
                  <c:v>4.5</c:v>
                </c:pt>
                <c:pt idx="6" formatCode="0.0">
                  <c:v>2.7757750540735397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B3-4114-8379-253EA8BE0E5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9979648"/>
        <c:axId val="99981184"/>
      </c:lineChart>
      <c:catAx>
        <c:axId val="9997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99981184"/>
        <c:crosses val="autoZero"/>
        <c:auto val="1"/>
        <c:lblAlgn val="ctr"/>
        <c:lblOffset val="100"/>
        <c:noMultiLvlLbl val="0"/>
      </c:catAx>
      <c:valAx>
        <c:axId val="999811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9997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876632180180956"/>
          <c:y val="0.25180367344642657"/>
          <c:w val="0.37947868970054244"/>
          <c:h val="0.5050891171727526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654641347969157E-3"/>
          <c:y val="5.471695950669922E-2"/>
          <c:w val="0.98513365991194413"/>
          <c:h val="0.630864450500933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'2022'!$C$350</c:f>
              <c:strCache>
                <c:ptCount val="1"/>
                <c:pt idx="0">
                  <c:v>Alespoň jednou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'2022'!$B$351:$B$358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'2022'!$C$351:$C$358</c:f>
              <c:numCache>
                <c:formatCode>General</c:formatCode>
                <c:ptCount val="8"/>
                <c:pt idx="0">
                  <c:v>24.5</c:v>
                </c:pt>
                <c:pt idx="1">
                  <c:v>32.6</c:v>
                </c:pt>
                <c:pt idx="2">
                  <c:v>37.5</c:v>
                </c:pt>
                <c:pt idx="3">
                  <c:v>58.8</c:v>
                </c:pt>
                <c:pt idx="4">
                  <c:v>74.599999999999994</c:v>
                </c:pt>
                <c:pt idx="5">
                  <c:v>81.3</c:v>
                </c:pt>
                <c:pt idx="6">
                  <c:v>87.3</c:v>
                </c:pt>
                <c:pt idx="7">
                  <c:v>94.6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4-4D41-8CAE-02B3B27651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8"/>
        <c:axId val="201529600"/>
        <c:axId val="201687040"/>
      </c:barChart>
      <c:barChart>
        <c:barDir val="col"/>
        <c:grouping val="clustered"/>
        <c:varyColors val="0"/>
        <c:ser>
          <c:idx val="2"/>
          <c:order val="1"/>
          <c:tx>
            <c:strRef>
              <c:f>'2022'!$D$350</c:f>
              <c:strCache>
                <c:ptCount val="1"/>
                <c:pt idx="0">
                  <c:v>Pravidelně (jednou týdně)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6.3656672040099964E-18"/>
                  <c:y val="3.4934497816593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A4-4D41-8CAE-02B3B276516B}"/>
                </c:ext>
              </c:extLst>
            </c:dLbl>
            <c:dLbl>
              <c:idx val="1"/>
              <c:layout>
                <c:manualLayout>
                  <c:x val="0"/>
                  <c:y val="2.9112081513828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A4-4D41-8CAE-02B3B276516B}"/>
                </c:ext>
              </c:extLst>
            </c:dLbl>
            <c:dLbl>
              <c:idx val="7"/>
              <c:layout>
                <c:manualLayout>
                  <c:x val="-1.7360017497811756E-3"/>
                  <c:y val="-3.71992802209767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A4-4D41-8CAE-02B3B276516B}"/>
                </c:ext>
              </c:extLst>
            </c:dLbl>
            <c:dLbl>
              <c:idx val="9"/>
              <c:layout>
                <c:manualLayout>
                  <c:x val="0"/>
                  <c:y val="1.3888888888888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A4-4D41-8CAE-02B3B276516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'2022'!$B$351:$B$358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'2022'!$D$351:$D$358</c:f>
              <c:numCache>
                <c:formatCode>0.0</c:formatCode>
                <c:ptCount val="8"/>
                <c:pt idx="0" formatCode="General">
                  <c:v>0.3</c:v>
                </c:pt>
                <c:pt idx="1">
                  <c:v>1</c:v>
                </c:pt>
                <c:pt idx="2" formatCode="General">
                  <c:v>1.6</c:v>
                </c:pt>
                <c:pt idx="3" formatCode="General">
                  <c:v>4.7</c:v>
                </c:pt>
                <c:pt idx="4" formatCode="General">
                  <c:v>10.5</c:v>
                </c:pt>
                <c:pt idx="5" formatCode="General">
                  <c:v>18.399999999999999</c:v>
                </c:pt>
                <c:pt idx="6" formatCode="General">
                  <c:v>25.5</c:v>
                </c:pt>
                <c:pt idx="7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A4-4D41-8CAE-02B3B2765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79"/>
        <c:axId val="201690112"/>
        <c:axId val="201688576"/>
      </c:barChart>
      <c:catAx>
        <c:axId val="201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01687040"/>
        <c:crosses val="autoZero"/>
        <c:auto val="1"/>
        <c:lblAlgn val="ctr"/>
        <c:lblOffset val="100"/>
        <c:noMultiLvlLbl val="0"/>
      </c:catAx>
      <c:valAx>
        <c:axId val="201687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1529600"/>
        <c:crosses val="autoZero"/>
        <c:crossBetween val="between"/>
      </c:valAx>
      <c:valAx>
        <c:axId val="201688576"/>
        <c:scaling>
          <c:orientation val="minMax"/>
          <c:max val="25"/>
        </c:scaling>
        <c:delete val="1"/>
        <c:axPos val="r"/>
        <c:numFmt formatCode="General" sourceLinked="1"/>
        <c:majorTickMark val="out"/>
        <c:minorTickMark val="none"/>
        <c:tickLblPos val="nextTo"/>
        <c:crossAx val="201690112"/>
        <c:crosses val="max"/>
        <c:crossBetween val="between"/>
      </c:valAx>
      <c:catAx>
        <c:axId val="20169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8857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6.5003495907081654E-2"/>
          <c:y val="0.89344382170569292"/>
          <c:w val="0.72028687590102314"/>
          <c:h val="0.1065561782943070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643919510058939E-5"/>
          <c:y val="2.0975138524351133E-2"/>
          <c:w val="0.99990135608048991"/>
          <c:h val="0.7917833187518227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ALK!$AA$196</c:f>
              <c:strCache>
                <c:ptCount val="1"/>
                <c:pt idx="0">
                  <c:v>V životě</c:v>
                </c:pt>
              </c:strCache>
            </c:strRef>
          </c:tx>
          <c:spPr>
            <a:solidFill>
              <a:srgbClr val="93B24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B668-47D5-A82E-2F20F64A57BE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68-47D5-A82E-2F20F64A57BE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68-47D5-A82E-2F20F64A57B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ALK!$AB$195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ALK!$AB$196</c:f>
              <c:numCache>
                <c:formatCode>0.0</c:formatCode>
                <c:ptCount val="1"/>
                <c:pt idx="0">
                  <c:v>91.331157054769676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68-47D5-A82E-2F20F64A57BE}"/>
            </c:ext>
          </c:extLst>
        </c:ser>
        <c:ser>
          <c:idx val="2"/>
          <c:order val="1"/>
          <c:tx>
            <c:strRef>
              <c:f>ALK!$AA$197</c:f>
              <c:strCache>
                <c:ptCount val="1"/>
                <c:pt idx="0">
                  <c:v>V posledních 30D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ALK!$AB$195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ALK!$AB$197</c:f>
              <c:numCache>
                <c:formatCode>0.0</c:formatCode>
                <c:ptCount val="1"/>
                <c:pt idx="0">
                  <c:v>50.418029807342776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68-47D5-A82E-2F20F64A57BE}"/>
            </c:ext>
          </c:extLst>
        </c:ser>
        <c:ser>
          <c:idx val="3"/>
          <c:order val="2"/>
          <c:tx>
            <c:strRef>
              <c:f>ALK!$AA$198</c:f>
              <c:strCache>
                <c:ptCount val="1"/>
                <c:pt idx="0">
                  <c:v>Opakovaně 3+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9.5102234902520212E-3"/>
                  <c:y val="1.8518518518518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68-47D5-A82E-2F20F64A57BE}"/>
                </c:ext>
              </c:extLst>
            </c:dLbl>
            <c:dLbl>
              <c:idx val="2"/>
              <c:layout>
                <c:manualLayout>
                  <c:x val="1.3314312886352864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68-47D5-A82E-2F20F64A57BE}"/>
                </c:ext>
              </c:extLst>
            </c:dLbl>
            <c:dLbl>
              <c:idx val="8"/>
              <c:layout>
                <c:manualLayout>
                  <c:x val="1.1412268188302425E-2"/>
                  <c:y val="9.25925925925934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68-47D5-A82E-2F20F64A57BE}"/>
                </c:ext>
              </c:extLst>
            </c:dLbl>
            <c:dLbl>
              <c:idx val="9"/>
              <c:layout>
                <c:manualLayout>
                  <c:x val="1.1412268188302425E-2"/>
                  <c:y val="2.314814814814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68-47D5-A82E-2F20F64A57B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ALK!$AB$195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ALK!$AB$198</c:f>
              <c:numCache>
                <c:formatCode>0.0</c:formatCode>
                <c:ptCount val="1"/>
                <c:pt idx="0">
                  <c:v>29.40748818611414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68-47D5-A82E-2F20F64A57BE}"/>
            </c:ext>
          </c:extLst>
        </c:ser>
        <c:ser>
          <c:idx val="0"/>
          <c:order val="3"/>
          <c:tx>
            <c:strRef>
              <c:f>ALK!$AA$199</c:f>
              <c:strCache>
                <c:ptCount val="1"/>
                <c:pt idx="0">
                  <c:v>Opakovaně 6+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ALK!$AB$195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ALK!$AB$199</c:f>
              <c:numCache>
                <c:formatCode>0.0</c:formatCode>
                <c:ptCount val="1"/>
                <c:pt idx="0">
                  <c:v>17.751909785376501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68-47D5-A82E-2F20F64A57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8112512"/>
        <c:axId val="108118400"/>
      </c:barChart>
      <c:catAx>
        <c:axId val="108112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118400"/>
        <c:crosses val="autoZero"/>
        <c:auto val="1"/>
        <c:lblAlgn val="ctr"/>
        <c:lblOffset val="100"/>
        <c:noMultiLvlLbl val="0"/>
      </c:catAx>
      <c:valAx>
        <c:axId val="10811840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ln>
            <a:noFill/>
          </a:ln>
        </c:spPr>
        <c:crossAx val="10811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9959098862642171E-2"/>
          <c:y val="0.83898804316127151"/>
          <c:w val="0.94299431321084859"/>
          <c:h val="0.1386526684164479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431977252843395E-2"/>
          <c:y val="8.1160323709536325E-2"/>
          <c:w val="0.80040573053368314"/>
          <c:h val="0.759375911344415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93B24C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BC1-4707-BFF4-D97C74977750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BC1-4707-BFF4-D97C74977750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BC1-4707-BFF4-D97C74977750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BC1-4707-BFF4-D97C74977750}"/>
              </c:ext>
            </c:extLst>
          </c:dPt>
          <c:dLbls>
            <c:dLbl>
              <c:idx val="0"/>
              <c:layout>
                <c:manualLayout>
                  <c:x val="0"/>
                  <c:y val="2.82954214056576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C1-4707-BFF4-D97C74977750}"/>
                </c:ext>
              </c:extLst>
            </c:dLbl>
            <c:dLbl>
              <c:idx val="1"/>
              <c:layout>
                <c:manualLayout>
                  <c:x val="0"/>
                  <c:y val="7.0749489647126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C1-4707-BFF4-D97C74977750}"/>
                </c:ext>
              </c:extLst>
            </c:dLbl>
            <c:dLbl>
              <c:idx val="2"/>
              <c:layout>
                <c:manualLayout>
                  <c:x val="0"/>
                  <c:y val="9.0904782735490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C1-4707-BFF4-D97C74977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ALK!$AA$202:$AA$205</c:f>
              <c:strCache>
                <c:ptCount val="4"/>
                <c:pt idx="0">
                  <c:v>V životě</c:v>
                </c:pt>
                <c:pt idx="1">
                  <c:v>V posledních 30D</c:v>
                </c:pt>
                <c:pt idx="2">
                  <c:v>Opakovaně 3+</c:v>
                </c:pt>
                <c:pt idx="3">
                  <c:v>Opakovaně 6+</c:v>
                </c:pt>
              </c:strCache>
            </c:strRef>
          </c:cat>
          <c:val>
            <c:numRef>
              <c:f>ALK!$AB$202:$AB$205</c:f>
              <c:numCache>
                <c:formatCode>0.0</c:formatCode>
                <c:ptCount val="4"/>
                <c:pt idx="0">
                  <c:v>40.391588107324154</c:v>
                </c:pt>
                <c:pt idx="1">
                  <c:v>14.684554024655547</c:v>
                </c:pt>
                <c:pt idx="2">
                  <c:v>4.8550724637681153</c:v>
                </c:pt>
                <c:pt idx="3">
                  <c:v>2.2850924918389555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C1-4707-BFF4-D97C749777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9"/>
        <c:overlap val="-100"/>
        <c:axId val="100908032"/>
        <c:axId val="100757888"/>
      </c:barChart>
      <c:catAx>
        <c:axId val="100908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757888"/>
        <c:crosses val="autoZero"/>
        <c:auto val="1"/>
        <c:lblAlgn val="ctr"/>
        <c:lblOffset val="100"/>
        <c:noMultiLvlLbl val="0"/>
      </c:catAx>
      <c:valAx>
        <c:axId val="100757888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one"/>
        <c:spPr>
          <a:ln>
            <a:noFill/>
          </a:ln>
        </c:spPr>
        <c:crossAx val="10090803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>
          <a:latin typeface="Segoe UI Semibold" panose="020B07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084171655199256E-2"/>
          <c:y val="4.4123286672499283E-2"/>
          <c:w val="0.95853763547695359"/>
          <c:h val="0.706435607682930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'2022'!$B$432</c:f>
              <c:strCache>
                <c:ptCount val="1"/>
                <c:pt idx="0">
                  <c:v>Národní výzkum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3D2-4CDF-AB51-E49407AD7D32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D2-4CDF-AB51-E49407AD7D32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D2-4CDF-AB51-E49407AD7D3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'2022'!$H$431:$Q$431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'2022'!$H$432:$Q$432</c:f>
              <c:numCache>
                <c:formatCode>General</c:formatCode>
                <c:ptCount val="10"/>
                <c:pt idx="0">
                  <c:v>7.6</c:v>
                </c:pt>
                <c:pt idx="4">
                  <c:v>19.100000000000001</c:v>
                </c:pt>
                <c:pt idx="8" formatCode="0.0">
                  <c:v>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D2-4CDF-AB51-E49407AD7D32}"/>
            </c:ext>
          </c:extLst>
        </c:ser>
        <c:ser>
          <c:idx val="2"/>
          <c:order val="1"/>
          <c:tx>
            <c:strRef>
              <c:f>'2022'!$B$433</c:f>
              <c:strCache>
                <c:ptCount val="1"/>
                <c:pt idx="0">
                  <c:v>Výzkum občanů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6"/>
              <c:layout>
                <c:manualLayout>
                  <c:x val="-8.4121976866456359E-3"/>
                  <c:y val="1.1157601115760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D2-4CDF-AB51-E49407AD7D3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'2022'!$H$431:$Q$431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'2022'!$H$433:$Q$433</c:f>
              <c:numCache>
                <c:formatCode>General</c:formatCode>
                <c:ptCount val="10"/>
                <c:pt idx="0">
                  <c:v>10.1</c:v>
                </c:pt>
                <c:pt idx="4">
                  <c:v>4.2</c:v>
                </c:pt>
                <c:pt idx="5" formatCode="0.0">
                  <c:v>7</c:v>
                </c:pt>
                <c:pt idx="6" formatCode="0.0">
                  <c:v>12</c:v>
                </c:pt>
                <c:pt idx="7">
                  <c:v>9.6999999999999993</c:v>
                </c:pt>
                <c:pt idx="8">
                  <c:v>8.4</c:v>
                </c:pt>
                <c:pt idx="9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D2-4CDF-AB51-E49407AD7D32}"/>
            </c:ext>
          </c:extLst>
        </c:ser>
        <c:ser>
          <c:idx val="3"/>
          <c:order val="2"/>
          <c:tx>
            <c:strRef>
              <c:f>'2022'!$B$434</c:f>
              <c:strCache>
                <c:ptCount val="1"/>
                <c:pt idx="0">
                  <c:v>Prevalence užívání drog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6824395373291272E-2"/>
                  <c:y val="2.74746476321729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D2-4CDF-AB51-E49407AD7D32}"/>
                </c:ext>
              </c:extLst>
            </c:dLbl>
            <c:dLbl>
              <c:idx val="1"/>
              <c:layout>
                <c:manualLayout>
                  <c:x val="3.2011061708769055E-3"/>
                  <c:y val="1.8518542922720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D2-4CDF-AB51-E49407AD7D32}"/>
                </c:ext>
              </c:extLst>
            </c:dLbl>
            <c:dLbl>
              <c:idx val="2"/>
              <c:layout>
                <c:manualLayout>
                  <c:x val="4.9020922857828508E-3"/>
                  <c:y val="-1.278460358964350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D2-4CDF-AB51-E49407AD7D32}"/>
                </c:ext>
              </c:extLst>
            </c:dLbl>
            <c:dLbl>
              <c:idx val="8"/>
              <c:layout>
                <c:manualLayout>
                  <c:x val="7.2061733608220109E-3"/>
                  <c:y val="9.2590518235429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D2-4CDF-AB51-E49407AD7D32}"/>
                </c:ext>
              </c:extLst>
            </c:dLbl>
            <c:dLbl>
              <c:idx val="9"/>
              <c:layout>
                <c:manualLayout>
                  <c:x val="-3.3090737474850344E-3"/>
                  <c:y val="2.31480688344919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D2-4CDF-AB51-E49407AD7D3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'2022'!$H$431:$Q$431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'2022'!$H$434:$Q$434</c:f>
              <c:numCache>
                <c:formatCode>0.0</c:formatCode>
                <c:ptCount val="10"/>
                <c:pt idx="0">
                  <c:v>9</c:v>
                </c:pt>
                <c:pt idx="1">
                  <c:v>12.8</c:v>
                </c:pt>
                <c:pt idx="2" formatCode="General">
                  <c:v>19.399999999999999</c:v>
                </c:pt>
                <c:pt idx="3" formatCode="General">
                  <c:v>21.3</c:v>
                </c:pt>
                <c:pt idx="4" formatCode="General">
                  <c:v>12.9</c:v>
                </c:pt>
                <c:pt idx="5" formatCode="General">
                  <c:v>11.4</c:v>
                </c:pt>
                <c:pt idx="6" formatCode="General">
                  <c:v>13.5</c:v>
                </c:pt>
                <c:pt idx="7" formatCode="General">
                  <c:v>14.3</c:v>
                </c:pt>
                <c:pt idx="8" formatCode="General">
                  <c:v>14.3</c:v>
                </c:pt>
                <c:pt idx="9" formatCode="General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3D2-4CDF-AB51-E49407AD7D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0710979739519935E-2"/>
          <c:y val="0.87602508019830849"/>
          <c:w val="0.9078559659537826"/>
          <c:h val="0.1239750052163981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654591512330503E-3"/>
          <c:y val="3.8123611391638057E-2"/>
          <c:w val="0.97289839414270196"/>
          <c:h val="0.6262488410181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'2022'!$B$414:$C$414</c:f>
              <c:strCache>
                <c:ptCount val="2"/>
                <c:pt idx="0">
                  <c:v>2018:</c:v>
                </c:pt>
                <c:pt idx="1">
                  <c:v>V životě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'2022'!$D$413:$F$413</c:f>
              <c:strCache>
                <c:ptCount val="3"/>
                <c:pt idx="0">
                  <c:v>Chlapci </c:v>
                </c:pt>
                <c:pt idx="1">
                  <c:v>Dívky </c:v>
                </c:pt>
                <c:pt idx="2">
                  <c:v>Celkem</c:v>
                </c:pt>
              </c:strCache>
            </c:strRef>
          </c:cat>
          <c:val>
            <c:numRef>
              <c:f>'2022'!$D$414:$F$414</c:f>
              <c:numCache>
                <c:formatCode>0.0</c:formatCode>
                <c:ptCount val="3"/>
                <c:pt idx="0">
                  <c:v>12.2</c:v>
                </c:pt>
                <c:pt idx="1">
                  <c:v>19.5</c:v>
                </c:pt>
                <c:pt idx="2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0-4BCE-95D4-7B5191B1C5DA}"/>
            </c:ext>
          </c:extLst>
        </c:ser>
        <c:ser>
          <c:idx val="3"/>
          <c:order val="2"/>
          <c:tx>
            <c:strRef>
              <c:f>'2022'!$B$416:$C$416</c:f>
              <c:strCache>
                <c:ptCount val="2"/>
                <c:pt idx="0">
                  <c:v>2021:</c:v>
                </c:pt>
                <c:pt idx="1">
                  <c:v>V životě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3.8757958023413162E-3"/>
                  <c:y val="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0-4BCE-95D4-7B5191B1C5DA}"/>
                </c:ext>
              </c:extLst>
            </c:dLbl>
            <c:dLbl>
              <c:idx val="1"/>
              <c:layout>
                <c:manualLayout>
                  <c:x val="5.3981106612685558E-3"/>
                  <c:y val="1.0602945465150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0-4BCE-95D4-7B5191B1C5DA}"/>
                </c:ext>
              </c:extLst>
            </c:dLbl>
            <c:dLbl>
              <c:idx val="2"/>
              <c:layout>
                <c:manualLayout>
                  <c:x val="5.398110661268555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0-4BCE-95D4-7B5191B1C5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'2022'!$D$413:$F$413</c:f>
              <c:strCache>
                <c:ptCount val="3"/>
                <c:pt idx="0">
                  <c:v>Chlapci </c:v>
                </c:pt>
                <c:pt idx="1">
                  <c:v>Dívky </c:v>
                </c:pt>
                <c:pt idx="2">
                  <c:v>Celkem</c:v>
                </c:pt>
              </c:strCache>
            </c:strRef>
          </c:cat>
          <c:val>
            <c:numRef>
              <c:f>'2022'!$D$416:$F$416</c:f>
              <c:numCache>
                <c:formatCode>0.0</c:formatCode>
                <c:ptCount val="3"/>
                <c:pt idx="0">
                  <c:v>12</c:v>
                </c:pt>
                <c:pt idx="1">
                  <c:v>21.5</c:v>
                </c:pt>
                <c:pt idx="2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D0-4BCE-95D4-7B5191B1C5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8"/>
        <c:axId val="201529600"/>
        <c:axId val="201687040"/>
      </c:barChart>
      <c:barChart>
        <c:barDir val="col"/>
        <c:grouping val="clustered"/>
        <c:varyColors val="0"/>
        <c:ser>
          <c:idx val="2"/>
          <c:order val="1"/>
          <c:tx>
            <c:strRef>
              <c:f>'2022'!$B$415:$C$415</c:f>
              <c:strCache>
                <c:ptCount val="2"/>
                <c:pt idx="0">
                  <c:v>2018:</c:v>
                </c:pt>
                <c:pt idx="1">
                  <c:v>V posledních 12 měsících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'2022'!$D$413:$F$413</c:f>
              <c:strCache>
                <c:ptCount val="3"/>
                <c:pt idx="0">
                  <c:v>Chlapci </c:v>
                </c:pt>
                <c:pt idx="1">
                  <c:v>Dívky </c:v>
                </c:pt>
                <c:pt idx="2">
                  <c:v>Celkem</c:v>
                </c:pt>
              </c:strCache>
            </c:strRef>
          </c:cat>
          <c:val>
            <c:numRef>
              <c:f>'2022'!$D$415:$F$415</c:f>
              <c:numCache>
                <c:formatCode>0.0</c:formatCode>
                <c:ptCount val="3"/>
                <c:pt idx="0">
                  <c:v>6.3</c:v>
                </c:pt>
                <c:pt idx="1">
                  <c:v>9.9</c:v>
                </c:pt>
                <c:pt idx="2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0-4BCE-95D4-7B5191B1C5DA}"/>
            </c:ext>
          </c:extLst>
        </c:ser>
        <c:ser>
          <c:idx val="0"/>
          <c:order val="3"/>
          <c:tx>
            <c:strRef>
              <c:f>'2022'!$B$417:$C$417</c:f>
              <c:strCache>
                <c:ptCount val="2"/>
                <c:pt idx="0">
                  <c:v>2021:</c:v>
                </c:pt>
                <c:pt idx="1">
                  <c:v>V posledních 12 měsících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'2022'!$D$413:$F$413</c:f>
              <c:strCache>
                <c:ptCount val="3"/>
                <c:pt idx="0">
                  <c:v>Chlapci </c:v>
                </c:pt>
                <c:pt idx="1">
                  <c:v>Dívky </c:v>
                </c:pt>
                <c:pt idx="2">
                  <c:v>Celkem</c:v>
                </c:pt>
              </c:strCache>
            </c:strRef>
          </c:cat>
          <c:val>
            <c:numRef>
              <c:f>'2022'!$D$417:$F$417</c:f>
              <c:numCache>
                <c:formatCode>0.0</c:formatCode>
                <c:ptCount val="3"/>
                <c:pt idx="0">
                  <c:v>6.5</c:v>
                </c:pt>
                <c:pt idx="1">
                  <c:v>10.9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D0-4BCE-95D4-7B5191B1C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79"/>
        <c:axId val="201690112"/>
        <c:axId val="201688576"/>
      </c:barChart>
      <c:catAx>
        <c:axId val="201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01687040"/>
        <c:crosses val="autoZero"/>
        <c:auto val="1"/>
        <c:lblAlgn val="ctr"/>
        <c:lblOffset val="100"/>
        <c:noMultiLvlLbl val="0"/>
      </c:catAx>
      <c:valAx>
        <c:axId val="2016870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1529600"/>
        <c:crosses val="autoZero"/>
        <c:crossBetween val="between"/>
      </c:valAx>
      <c:valAx>
        <c:axId val="201688576"/>
        <c:scaling>
          <c:orientation val="minMax"/>
          <c:max val="25"/>
        </c:scaling>
        <c:delete val="1"/>
        <c:axPos val="r"/>
        <c:numFmt formatCode="0.0" sourceLinked="1"/>
        <c:majorTickMark val="out"/>
        <c:minorTickMark val="none"/>
        <c:tickLblPos val="nextTo"/>
        <c:crossAx val="201690112"/>
        <c:crosses val="max"/>
        <c:crossBetween val="between"/>
      </c:valAx>
      <c:catAx>
        <c:axId val="20169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8857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2.6572237671293734E-2"/>
          <c:y val="0.8289919094159991"/>
          <c:w val="0.91990234629060808"/>
          <c:h val="0.1678436248100566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319954560205895E-2"/>
          <c:y val="7.6530694079906689E-2"/>
          <c:w val="0.93286431414240156"/>
          <c:h val="0.6667833187518227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barevné!$B$55</c:f>
              <c:strCache>
                <c:ptCount val="1"/>
                <c:pt idx="0">
                  <c:v>Národní výzkum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D7B-4EF8-BA8E-911026F4D530}"/>
              </c:ext>
            </c:extLst>
          </c:dPt>
          <c:dLbls>
            <c:dLbl>
              <c:idx val="4"/>
              <c:layout>
                <c:manualLayout>
                  <c:x val="-8.5305615202938886E-3"/>
                  <c:y val="-4.24377813600666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A6-4750-B341-0AAEBCCDF308}"/>
                </c:ext>
              </c:extLst>
            </c:dLbl>
            <c:dLbl>
              <c:idx val="12"/>
              <c:layout>
                <c:manualLayout>
                  <c:x val="-1.1374082027058448E-2"/>
                  <c:y val="-4.24377813600666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A6-4750-B341-0AAEBCCDF30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barevné!$C$54:$P$54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barevné!$C$55:$P$55</c:f>
              <c:numCache>
                <c:formatCode>General</c:formatCode>
                <c:ptCount val="14"/>
                <c:pt idx="0">
                  <c:v>15.3</c:v>
                </c:pt>
                <c:pt idx="4">
                  <c:v>9.1999999999999993</c:v>
                </c:pt>
                <c:pt idx="8">
                  <c:v>9.5</c:v>
                </c:pt>
                <c:pt idx="1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7B-4EF8-BA8E-911026F4D530}"/>
            </c:ext>
          </c:extLst>
        </c:ser>
        <c:ser>
          <c:idx val="2"/>
          <c:order val="1"/>
          <c:tx>
            <c:strRef>
              <c:f>barevné!$B$56</c:f>
              <c:strCache>
                <c:ptCount val="1"/>
                <c:pt idx="0">
                  <c:v>Výzkum občanů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2"/>
              <c:layout>
                <c:manualLayout>
                  <c:x val="1.421760253382306E-3"/>
                  <c:y val="-9.25925925925928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A6-4750-B341-0AAEBCCDF30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barevné!$C$54:$P$54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barevné!$C$56:$P$56</c:f>
              <c:numCache>
                <c:formatCode>General</c:formatCode>
                <c:ptCount val="14"/>
                <c:pt idx="1">
                  <c:v>11.1</c:v>
                </c:pt>
                <c:pt idx="2">
                  <c:v>10.4</c:v>
                </c:pt>
                <c:pt idx="4">
                  <c:v>13.6</c:v>
                </c:pt>
                <c:pt idx="8">
                  <c:v>7.8</c:v>
                </c:pt>
                <c:pt idx="9">
                  <c:v>10.4</c:v>
                </c:pt>
                <c:pt idx="10">
                  <c:v>10.199999999999999</c:v>
                </c:pt>
                <c:pt idx="11">
                  <c:v>11.2</c:v>
                </c:pt>
                <c:pt idx="12">
                  <c:v>12.2</c:v>
                </c:pt>
                <c:pt idx="13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B-4EF8-BA8E-911026F4D530}"/>
            </c:ext>
          </c:extLst>
        </c:ser>
        <c:ser>
          <c:idx val="3"/>
          <c:order val="2"/>
          <c:tx>
            <c:strRef>
              <c:f>barevné!$B$57</c:f>
              <c:strCache>
                <c:ptCount val="1"/>
                <c:pt idx="0">
                  <c:v>Prevalence užívání drog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4"/>
              <c:layout>
                <c:manualLayout>
                  <c:x val="4.265280760146918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6-4750-B341-0AAEBCCDF308}"/>
                </c:ext>
              </c:extLst>
            </c:dLbl>
            <c:dLbl>
              <c:idx val="8"/>
              <c:layout>
                <c:manualLayout>
                  <c:x val="1.511342344308006E-2"/>
                  <c:y val="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7B-4EF8-BA8E-911026F4D530}"/>
                </c:ext>
              </c:extLst>
            </c:dLbl>
            <c:dLbl>
              <c:idx val="12"/>
              <c:layout>
                <c:manualLayout>
                  <c:x val="1.279584228044086E-2"/>
                  <c:y val="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A6-4750-B341-0AAEBCCDF30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barevné!$C$54:$P$54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barevné!$C$57:$P$57</c:f>
              <c:numCache>
                <c:formatCode>General</c:formatCode>
                <c:ptCount val="14"/>
                <c:pt idx="3">
                  <c:v>8.9</c:v>
                </c:pt>
                <c:pt idx="4">
                  <c:v>9.4</c:v>
                </c:pt>
                <c:pt idx="5">
                  <c:v>8.9</c:v>
                </c:pt>
                <c:pt idx="6">
                  <c:v>11.4</c:v>
                </c:pt>
                <c:pt idx="7">
                  <c:v>9.4</c:v>
                </c:pt>
                <c:pt idx="8">
                  <c:v>8.3000000000000007</c:v>
                </c:pt>
                <c:pt idx="9">
                  <c:v>8.9</c:v>
                </c:pt>
                <c:pt idx="10">
                  <c:v>7.9</c:v>
                </c:pt>
                <c:pt idx="11">
                  <c:v>9.4</c:v>
                </c:pt>
                <c:pt idx="12">
                  <c:v>10.199999999999999</c:v>
                </c:pt>
                <c:pt idx="13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7B-4EF8-BA8E-911026F4D5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29605632"/>
        <c:axId val="129611264"/>
      </c:barChart>
      <c:catAx>
        <c:axId val="12960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29611264"/>
        <c:crosses val="autoZero"/>
        <c:auto val="1"/>
        <c:lblAlgn val="ctr"/>
        <c:lblOffset val="100"/>
        <c:noMultiLvlLbl val="0"/>
      </c:catAx>
      <c:valAx>
        <c:axId val="129611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2960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2999975706931102E-2"/>
          <c:y val="0.90380285797608628"/>
          <c:w val="0.89381863591837329"/>
          <c:h val="6.920840220325330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018931160232741E-2"/>
          <c:y val="4.065524337021504E-2"/>
          <c:w val="0.91230320424272526"/>
          <c:h val="0.7428014606572958"/>
        </c:manualLayout>
      </c:layout>
      <c:lineChart>
        <c:grouping val="standard"/>
        <c:varyColors val="0"/>
        <c:ser>
          <c:idx val="0"/>
          <c:order val="0"/>
          <c:tx>
            <c:strRef>
              <c:f>KONOPÍ!$AQ$40</c:f>
              <c:strCache>
                <c:ptCount val="1"/>
                <c:pt idx="0">
                  <c:v>Chlapci</c:v>
                </c:pt>
              </c:strCache>
            </c:strRef>
          </c:tx>
          <c:spPr>
            <a:ln w="38100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4138524231723762E-2"/>
                  <c:y val="-7.51508553900329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F3-4EE4-AB0F-D84621698C55}"/>
                </c:ext>
              </c:extLst>
            </c:dLbl>
            <c:dLbl>
              <c:idx val="2"/>
              <c:layout>
                <c:manualLayout>
                  <c:x val="-3.4138524231723796E-2"/>
                  <c:y val="-7.20172874256579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F3-4EE4-AB0F-D84621698C55}"/>
                </c:ext>
              </c:extLst>
            </c:dLbl>
            <c:dLbl>
              <c:idx val="5"/>
              <c:layout>
                <c:manualLayout>
                  <c:x val="-4.5608105438433098E-2"/>
                  <c:y val="3.8490826792039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F3-4EE4-AB0F-D84621698C55}"/>
                </c:ext>
              </c:extLst>
            </c:dLbl>
            <c:dLbl>
              <c:idx val="6"/>
              <c:layout>
                <c:manualLayout>
                  <c:x val="0"/>
                  <c:y val="-8.275476198882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F3-4EE4-AB0F-D84621698C55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KONOPÍ!$AR$39:$AX$39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KONOPÍ!$AR$40:$AX$40</c:f>
              <c:numCache>
                <c:formatCode>General</c:formatCode>
                <c:ptCount val="7"/>
                <c:pt idx="0">
                  <c:v>25.2</c:v>
                </c:pt>
                <c:pt idx="1">
                  <c:v>40.1</c:v>
                </c:pt>
                <c:pt idx="2">
                  <c:v>47.8</c:v>
                </c:pt>
                <c:pt idx="3" formatCode="0.0">
                  <c:v>48</c:v>
                </c:pt>
                <c:pt idx="4">
                  <c:v>47.3</c:v>
                </c:pt>
                <c:pt idx="5">
                  <c:v>36.1</c:v>
                </c:pt>
                <c:pt idx="6" formatCode="0.0">
                  <c:v>28.902953586497894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DF3-4EE4-AB0F-D84621698C55}"/>
            </c:ext>
          </c:extLst>
        </c:ser>
        <c:ser>
          <c:idx val="1"/>
          <c:order val="1"/>
          <c:tx>
            <c:strRef>
              <c:f>KONOPÍ!$AQ$41</c:f>
              <c:strCache>
                <c:ptCount val="1"/>
                <c:pt idx="0">
                  <c:v>Dívky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-4.5161290322580643E-2"/>
                  <c:y val="-4.63674242332160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F3-4EE4-AB0F-D84621698C55}"/>
                </c:ext>
              </c:extLst>
            </c:dLbl>
            <c:dLbl>
              <c:idx val="6"/>
              <c:layout>
                <c:manualLayout>
                  <c:x val="0"/>
                  <c:y val="7.3007440199797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F3-4EE4-AB0F-D84621698C55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KONOPÍ!$AR$39:$AX$39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KONOPÍ!$AR$41:$AX$41</c:f>
              <c:numCache>
                <c:formatCode>General</c:formatCode>
                <c:ptCount val="7"/>
                <c:pt idx="0">
                  <c:v>17.600000000000001</c:v>
                </c:pt>
                <c:pt idx="1">
                  <c:v>29.8</c:v>
                </c:pt>
                <c:pt idx="2" formatCode="0.0">
                  <c:v>40</c:v>
                </c:pt>
                <c:pt idx="3" formatCode="0.0">
                  <c:v>42.5</c:v>
                </c:pt>
                <c:pt idx="4" formatCode="0.0">
                  <c:v>37.5</c:v>
                </c:pt>
                <c:pt idx="5" formatCode="0.0">
                  <c:v>37.5</c:v>
                </c:pt>
                <c:pt idx="6" formatCode="0.0">
                  <c:v>27.872498146775389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F3-4EE4-AB0F-D84621698C55}"/>
            </c:ext>
          </c:extLst>
        </c:ser>
        <c:ser>
          <c:idx val="3"/>
          <c:order val="2"/>
          <c:tx>
            <c:strRef>
              <c:f>KONOPÍ!$AQ$42</c:f>
              <c:strCache>
                <c:ptCount val="1"/>
                <c:pt idx="0">
                  <c:v>Celkem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5.8451348836890321E-2"/>
                  <c:y val="-2.074711165899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F3-4EE4-AB0F-D84621698C55}"/>
                </c:ext>
              </c:extLst>
            </c:dLbl>
            <c:dLbl>
              <c:idx val="6"/>
              <c:layout>
                <c:manualLayout>
                  <c:x val="0"/>
                  <c:y val="-9.747321789025065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F3-4EE4-AB0F-D84621698C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KONOPÍ!$AR$39:$AX$39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KONOPÍ!$AR$42:$AX$42</c:f>
              <c:numCache>
                <c:formatCode>General</c:formatCode>
                <c:ptCount val="7"/>
                <c:pt idx="0">
                  <c:v>21.8</c:v>
                </c:pt>
                <c:pt idx="1">
                  <c:v>34.6</c:v>
                </c:pt>
                <c:pt idx="2" formatCode="0.0">
                  <c:v>43.6</c:v>
                </c:pt>
                <c:pt idx="3" formatCode="0.0">
                  <c:v>45.1</c:v>
                </c:pt>
                <c:pt idx="4" formatCode="0.0">
                  <c:v>42.3</c:v>
                </c:pt>
                <c:pt idx="5" formatCode="0.0">
                  <c:v>36.799999999999997</c:v>
                </c:pt>
                <c:pt idx="6" formatCode="0.0">
                  <c:v>28.401299169974735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DF3-4EE4-AB0F-D84621698C5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1030144"/>
        <c:axId val="96174080"/>
      </c:lineChart>
      <c:catAx>
        <c:axId val="10103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96174080"/>
        <c:crosses val="autoZero"/>
        <c:auto val="1"/>
        <c:lblAlgn val="ctr"/>
        <c:lblOffset val="100"/>
        <c:noMultiLvlLbl val="0"/>
      </c:catAx>
      <c:valAx>
        <c:axId val="96174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03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014993839454626"/>
          <c:y val="0.57200783757834195"/>
          <c:w val="0.63174447913762222"/>
          <c:h val="0.1113866748365955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654641347969157E-3"/>
          <c:y val="5.471695950669922E-2"/>
          <c:w val="0.98513365991194413"/>
          <c:h val="0.6998063015048883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'2022'!$C$495</c:f>
              <c:strCache>
                <c:ptCount val="1"/>
                <c:pt idx="0">
                  <c:v>Alespoň jednou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'2022'!$B$496:$B$503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'2022'!$C$496:$C$503</c:f>
              <c:numCache>
                <c:formatCode>#,##0.0</c:formatCode>
                <c:ptCount val="8"/>
                <c:pt idx="0">
                  <c:v>1.7</c:v>
                </c:pt>
                <c:pt idx="1">
                  <c:v>4.3</c:v>
                </c:pt>
                <c:pt idx="2">
                  <c:v>5.9</c:v>
                </c:pt>
                <c:pt idx="3">
                  <c:v>14.9</c:v>
                </c:pt>
                <c:pt idx="4">
                  <c:v>23.7</c:v>
                </c:pt>
                <c:pt idx="5">
                  <c:v>33.299999999999997</c:v>
                </c:pt>
                <c:pt idx="6">
                  <c:v>41.5</c:v>
                </c:pt>
                <c:pt idx="7">
                  <c:v>44.9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C-47C3-ACB1-FEF7066459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8"/>
        <c:axId val="201529600"/>
        <c:axId val="201687040"/>
      </c:barChart>
      <c:barChart>
        <c:barDir val="col"/>
        <c:grouping val="clustered"/>
        <c:varyColors val="0"/>
        <c:ser>
          <c:idx val="2"/>
          <c:order val="1"/>
          <c:tx>
            <c:strRef>
              <c:f>'2022'!$D$495</c:f>
              <c:strCache>
                <c:ptCount val="1"/>
                <c:pt idx="0">
                  <c:v>Pravidelně (jednou týdně)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6.3656672040099964E-18"/>
                  <c:y val="3.4934497816593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6C-47C3-ACB1-FEF7066459D0}"/>
                </c:ext>
              </c:extLst>
            </c:dLbl>
            <c:dLbl>
              <c:idx val="1"/>
              <c:layout>
                <c:manualLayout>
                  <c:x val="0"/>
                  <c:y val="2.9112081513828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6C-47C3-ACB1-FEF7066459D0}"/>
                </c:ext>
              </c:extLst>
            </c:dLbl>
            <c:dLbl>
              <c:idx val="7"/>
              <c:layout>
                <c:manualLayout>
                  <c:x val="-1.7360017497811756E-3"/>
                  <c:y val="-3.71992802209767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6C-47C3-ACB1-FEF7066459D0}"/>
                </c:ext>
              </c:extLst>
            </c:dLbl>
            <c:dLbl>
              <c:idx val="9"/>
              <c:layout>
                <c:manualLayout>
                  <c:x val="0"/>
                  <c:y val="1.3888888888888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6C-47C3-ACB1-FEF7066459D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'2022'!$B$496:$B$503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'2022'!$D$496:$D$503</c:f>
              <c:numCache>
                <c:formatCode>#,##0.0</c:formatCode>
                <c:ptCount val="8"/>
                <c:pt idx="0">
                  <c:v>0.1</c:v>
                </c:pt>
                <c:pt idx="1">
                  <c:v>0.1</c:v>
                </c:pt>
                <c:pt idx="2">
                  <c:v>0.7</c:v>
                </c:pt>
                <c:pt idx="3">
                  <c:v>4</c:v>
                </c:pt>
                <c:pt idx="4">
                  <c:v>5.0999999999999996</c:v>
                </c:pt>
                <c:pt idx="5">
                  <c:v>6.9</c:v>
                </c:pt>
                <c:pt idx="6">
                  <c:v>7.9</c:v>
                </c:pt>
                <c:pt idx="7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6C-47C3-ACB1-FEF706645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79"/>
        <c:axId val="201690112"/>
        <c:axId val="201688576"/>
      </c:barChart>
      <c:catAx>
        <c:axId val="201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01687040"/>
        <c:crosses val="autoZero"/>
        <c:auto val="1"/>
        <c:lblAlgn val="ctr"/>
        <c:lblOffset val="100"/>
        <c:noMultiLvlLbl val="0"/>
      </c:catAx>
      <c:valAx>
        <c:axId val="2016870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1529600"/>
        <c:crosses val="autoZero"/>
        <c:crossBetween val="between"/>
      </c:valAx>
      <c:valAx>
        <c:axId val="201688576"/>
        <c:scaling>
          <c:orientation val="minMax"/>
          <c:max val="25"/>
        </c:scaling>
        <c:delete val="1"/>
        <c:axPos val="r"/>
        <c:numFmt formatCode="#,##0.0" sourceLinked="1"/>
        <c:majorTickMark val="out"/>
        <c:minorTickMark val="none"/>
        <c:tickLblPos val="nextTo"/>
        <c:crossAx val="201690112"/>
        <c:crosses val="max"/>
        <c:crossBetween val="between"/>
      </c:valAx>
      <c:catAx>
        <c:axId val="20169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8857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2.0692599603754976E-2"/>
          <c:y val="0.13945512269481597"/>
          <c:w val="0.3982374212199854"/>
          <c:h val="0.21718208804685443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23907641881382E-2"/>
          <c:y val="0.16050160396617091"/>
          <c:w val="0.70450670064897736"/>
          <c:h val="0.7916167249927093"/>
        </c:manualLayout>
      </c:layout>
      <c:pieChart>
        <c:varyColors val="1"/>
        <c:ser>
          <c:idx val="0"/>
          <c:order val="0"/>
          <c:tx>
            <c:strRef>
              <c:f>KONOPÍ!$AC$267</c:f>
              <c:strCache>
                <c:ptCount val="1"/>
                <c:pt idx="0">
                  <c:v>celkem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045D-40A2-8B3C-99B01BBF195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045D-40A2-8B3C-99B01BBF1956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045D-40A2-8B3C-99B01BBF195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045D-40A2-8B3C-99B01BBF195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045D-40A2-8B3C-99B01BBF1956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045D-40A2-8B3C-99B01BBF1956}"/>
              </c:ext>
            </c:extLst>
          </c:dPt>
          <c:dPt>
            <c:idx val="6"/>
            <c:bubble3D val="0"/>
            <c:spPr>
              <a:solidFill>
                <a:sysClr val="window" lastClr="FFFFFF">
                  <a:lumMod val="6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D-045D-40A2-8B3C-99B01BBF1956}"/>
              </c:ext>
            </c:extLst>
          </c:dPt>
          <c:dLbls>
            <c:dLbl>
              <c:idx val="0"/>
              <c:layout>
                <c:manualLayout>
                  <c:x val="5.5253479930389053E-3"/>
                  <c:y val="-0.1012244823563721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Segoe UI Semibold" panose="020B07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defRPr>
                    </a:pPr>
                    <a:r>
                      <a:rPr lang="en-US" sz="1100" dirty="0">
                        <a:latin typeface="Segoe UI Semibold" panose="020B07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t>2 a více bodů 6,6%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5D-40A2-8B3C-99B01BBF195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5D-40A2-8B3C-99B01BBF1956}"/>
                </c:ext>
              </c:extLst>
            </c:dLbl>
            <c:dLbl>
              <c:idx val="2"/>
              <c:layout>
                <c:manualLayout>
                  <c:x val="8.1309707045908435E-4"/>
                  <c:y val="6.85296407462692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5D-40A2-8B3C-99B01BBF1956}"/>
                </c:ext>
              </c:extLst>
            </c:dLbl>
            <c:dLbl>
              <c:idx val="3"/>
              <c:layout>
                <c:manualLayout>
                  <c:x val="-9.1565008331955279E-3"/>
                  <c:y val="4.93189307282844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5D-40A2-8B3C-99B01BBF1956}"/>
                </c:ext>
              </c:extLst>
            </c:dLbl>
            <c:dLbl>
              <c:idx val="5"/>
              <c:layout>
                <c:manualLayout>
                  <c:x val="-4.9143695487175575E-3"/>
                  <c:y val="-2.41771544561705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5D-40A2-8B3C-99B01BBF1956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45D-40A2-8B3C-99B01BBF1956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45D-40A2-8B3C-99B01BBF1956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45D-40A2-8B3C-99B01BBF1956}"/>
                </c:ext>
              </c:extLst>
            </c:dLbl>
            <c:dLbl>
              <c:idx val="10"/>
              <c:layout>
                <c:manualLayout>
                  <c:x val="6.1729739356086145E-2"/>
                  <c:y val="6.53848126883476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45D-40A2-8B3C-99B01BBF19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KONOPÍ!$AB$268:$AB$269</c:f>
              <c:strCache>
                <c:ptCount val="2"/>
                <c:pt idx="0">
                  <c:v>v riziku v souvislosti s užíváním konopí</c:v>
                </c:pt>
                <c:pt idx="1">
                  <c:v>bez</c:v>
                </c:pt>
              </c:strCache>
            </c:strRef>
          </c:cat>
          <c:val>
            <c:numRef>
              <c:f>KONOPÍ!$AC$268:$AC$269</c:f>
              <c:numCache>
                <c:formatCode>0.00%</c:formatCode>
                <c:ptCount val="2"/>
                <c:pt idx="0" formatCode="0.0%">
                  <c:v>6.6000000000000003E-2</c:v>
                </c:pt>
                <c:pt idx="1">
                  <c:v>0.93400000000000005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45D-40A2-8B3C-99B01BBF19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8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 Semibold" panose="020B0702040204020203" pitchFamily="34" charset="0"/>
        </a:defRPr>
      </a:pPr>
      <a:endParaRPr lang="cs-CZ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420384951881014E-2"/>
          <c:y val="2.4566200058326057E-3"/>
          <c:w val="0.97221224567868714"/>
          <c:h val="0.7793434674832312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List1!$D$65</c:f>
              <c:strCache>
                <c:ptCount val="1"/>
                <c:pt idx="0">
                  <c:v>V životě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5"/>
              <c:layout>
                <c:manualLayout>
                  <c:x val="-7.9107320593522287E-17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EB-436B-AABE-401A07FEDA14}"/>
                </c:ext>
              </c:extLst>
            </c:dLbl>
            <c:dLbl>
              <c:idx val="10"/>
              <c:layout>
                <c:manualLayout>
                  <c:x val="-2.1574973031283709E-3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EB-436B-AABE-401A07FEDA1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List1!$E$64:$O$64</c:f>
              <c:strCache>
                <c:ptCount val="11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  <c:pt idx="7">
                  <c:v>50-54</c:v>
                </c:pt>
                <c:pt idx="8">
                  <c:v>55-59</c:v>
                </c:pt>
                <c:pt idx="9">
                  <c:v>60-64</c:v>
                </c:pt>
                <c:pt idx="10">
                  <c:v>65+</c:v>
                </c:pt>
              </c:strCache>
            </c:strRef>
          </c:cat>
          <c:val>
            <c:numRef>
              <c:f>List1!$E$65:$O$65</c:f>
              <c:numCache>
                <c:formatCode>###0.0%</c:formatCode>
                <c:ptCount val="11"/>
                <c:pt idx="0">
                  <c:v>0.11650485436893203</c:v>
                </c:pt>
                <c:pt idx="1">
                  <c:v>0.19387755102040816</c:v>
                </c:pt>
                <c:pt idx="2">
                  <c:v>0.18292682926829268</c:v>
                </c:pt>
                <c:pt idx="3">
                  <c:v>7.7777777777777779E-2</c:v>
                </c:pt>
                <c:pt idx="4">
                  <c:v>0.10795454545454546</c:v>
                </c:pt>
                <c:pt idx="5">
                  <c:v>2.2556390977443608E-2</c:v>
                </c:pt>
                <c:pt idx="6">
                  <c:v>3.1413612565445032E-2</c:v>
                </c:pt>
                <c:pt idx="7">
                  <c:v>1.5267175572519083E-2</c:v>
                </c:pt>
                <c:pt idx="8">
                  <c:v>2.4539877300613498E-2</c:v>
                </c:pt>
                <c:pt idx="9">
                  <c:v>1.0869565217391304E-2</c:v>
                </c:pt>
                <c:pt idx="10">
                  <c:v>9.0293453724604959E-3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EB-436B-AABE-401A07FEDA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8"/>
        <c:axId val="201529600"/>
        <c:axId val="201687040"/>
      </c:barChart>
      <c:barChart>
        <c:barDir val="col"/>
        <c:grouping val="clustered"/>
        <c:varyColors val="0"/>
        <c:ser>
          <c:idx val="2"/>
          <c:order val="1"/>
          <c:tx>
            <c:strRef>
              <c:f>List1!$D$66</c:f>
              <c:strCache>
                <c:ptCount val="1"/>
                <c:pt idx="0">
                  <c:v>V posledních 12 měsících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8"/>
              <c:layout>
                <c:manualLayout>
                  <c:x val="0"/>
                  <c:y val="3.17880750498930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EB-436B-AABE-401A07FEDA1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List1!$E$64:$O$64</c:f>
              <c:strCache>
                <c:ptCount val="11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  <c:pt idx="7">
                  <c:v>50-54</c:v>
                </c:pt>
                <c:pt idx="8">
                  <c:v>55-59</c:v>
                </c:pt>
                <c:pt idx="9">
                  <c:v>60-64</c:v>
                </c:pt>
                <c:pt idx="10">
                  <c:v>65+</c:v>
                </c:pt>
              </c:strCache>
            </c:strRef>
          </c:cat>
          <c:val>
            <c:numRef>
              <c:f>List1!$E$66:$O$66</c:f>
              <c:numCache>
                <c:formatCode>###0.0%</c:formatCode>
                <c:ptCount val="11"/>
                <c:pt idx="0">
                  <c:v>7.7669902912621352E-2</c:v>
                </c:pt>
                <c:pt idx="1">
                  <c:v>0.10204081632653061</c:v>
                </c:pt>
                <c:pt idx="2">
                  <c:v>0.10975609756097562</c:v>
                </c:pt>
                <c:pt idx="3">
                  <c:v>4.4444444444444446E-2</c:v>
                </c:pt>
                <c:pt idx="4">
                  <c:v>4.5454545454545456E-2</c:v>
                </c:pt>
                <c:pt idx="5">
                  <c:v>1.5037593984962405E-2</c:v>
                </c:pt>
                <c:pt idx="6">
                  <c:v>1.0471204188481676E-2</c:v>
                </c:pt>
                <c:pt idx="7">
                  <c:v>0</c:v>
                </c:pt>
                <c:pt idx="8">
                  <c:v>1.2269938650306749E-2</c:v>
                </c:pt>
                <c:pt idx="9">
                  <c:v>1.0869565217391304E-2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EB-436B-AABE-401A07FEDA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79"/>
        <c:axId val="201690112"/>
        <c:axId val="201688576"/>
      </c:barChart>
      <c:catAx>
        <c:axId val="201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01687040"/>
        <c:crosses val="autoZero"/>
        <c:auto val="1"/>
        <c:lblAlgn val="ctr"/>
        <c:lblOffset val="100"/>
        <c:noMultiLvlLbl val="0"/>
      </c:catAx>
      <c:valAx>
        <c:axId val="201687040"/>
        <c:scaling>
          <c:orientation val="minMax"/>
        </c:scaling>
        <c:delete val="1"/>
        <c:axPos val="l"/>
        <c:numFmt formatCode="###0.0%" sourceLinked="1"/>
        <c:majorTickMark val="out"/>
        <c:minorTickMark val="none"/>
        <c:tickLblPos val="nextTo"/>
        <c:crossAx val="201529600"/>
        <c:crosses val="autoZero"/>
        <c:crossBetween val="between"/>
      </c:valAx>
      <c:valAx>
        <c:axId val="201688576"/>
        <c:scaling>
          <c:orientation val="minMax"/>
          <c:max val="25"/>
        </c:scaling>
        <c:delete val="1"/>
        <c:axPos val="r"/>
        <c:numFmt formatCode="###0.0%" sourceLinked="1"/>
        <c:majorTickMark val="out"/>
        <c:minorTickMark val="none"/>
        <c:tickLblPos val="nextTo"/>
        <c:crossAx val="201690112"/>
        <c:crosses val="max"/>
        <c:crossBetween val="between"/>
      </c:valAx>
      <c:catAx>
        <c:axId val="20169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8857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1702623768772997"/>
          <c:y val="0.88446668124817729"/>
          <c:w val="0.5831189506959783"/>
          <c:h val="9.0809273840769908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Muži</a:t>
            </a:r>
          </a:p>
        </c:rich>
      </c:tx>
      <c:layout>
        <c:manualLayout>
          <c:xMode val="edge"/>
          <c:yMode val="edge"/>
          <c:x val="5.735451411219615E-2"/>
          <c:y val="4.03385259921451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732077534530723E-2"/>
          <c:y val="0.15523439778361039"/>
          <c:w val="0.90596137021333867"/>
          <c:h val="0.571264238864551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'2022'!$B$297</c:f>
              <c:strCache>
                <c:ptCount val="1"/>
                <c:pt idx="0">
                  <c:v>Národní výzkum*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B98-446E-98AD-0A42A5EEC230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98-446E-98AD-0A42A5EEC230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98-446E-98AD-0A42A5EEC23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'2022'!$G$296:$P$296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'2022'!$G$297:$P$297</c:f>
              <c:numCache>
                <c:formatCode>General</c:formatCode>
                <c:ptCount val="10"/>
                <c:pt idx="0">
                  <c:v>28.2</c:v>
                </c:pt>
                <c:pt idx="4">
                  <c:v>34.5</c:v>
                </c:pt>
                <c:pt idx="8">
                  <c:v>32.799999999999997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98-446E-98AD-0A42A5EEC230}"/>
            </c:ext>
          </c:extLst>
        </c:ser>
        <c:ser>
          <c:idx val="2"/>
          <c:order val="1"/>
          <c:tx>
            <c:strRef>
              <c:f>'2022'!$B$298</c:f>
              <c:strCache>
                <c:ptCount val="1"/>
                <c:pt idx="0">
                  <c:v>EHIS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2"/>
              <c:layout>
                <c:manualLayout>
                  <c:x val="-1.4416737946273244E-2"/>
                  <c:y val="-6.81715582890978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EE-4F43-9EB0-BE553B29A32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'2022'!$G$296:$P$296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'2022'!$G$298:$P$298</c:f>
              <c:numCache>
                <c:formatCode>General</c:formatCode>
                <c:ptCount val="10"/>
                <c:pt idx="2">
                  <c:v>27.6</c:v>
                </c:pt>
                <c:pt idx="7" formatCode="0.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98-446E-98AD-0A42A5EEC230}"/>
            </c:ext>
          </c:extLst>
        </c:ser>
        <c:ser>
          <c:idx val="3"/>
          <c:order val="2"/>
          <c:tx>
            <c:strRef>
              <c:f>'2022'!$B$299</c:f>
              <c:strCache>
                <c:ptCount val="1"/>
                <c:pt idx="0">
                  <c:v>NAUTA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6880448727590428E-2"/>
                  <c:y val="4.06205866296786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98-446E-98AD-0A42A5EEC230}"/>
                </c:ext>
              </c:extLst>
            </c:dLbl>
            <c:dLbl>
              <c:idx val="1"/>
              <c:layout>
                <c:manualLayout>
                  <c:x val="9.5102234902520212E-3"/>
                  <c:y val="1.8518518518518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98-446E-98AD-0A42A5EEC230}"/>
                </c:ext>
              </c:extLst>
            </c:dLbl>
            <c:dLbl>
              <c:idx val="2"/>
              <c:layout>
                <c:manualLayout>
                  <c:x val="3.2606072413169075E-2"/>
                  <c:y val="-3.081379583595634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98-446E-98AD-0A42A5EEC230}"/>
                </c:ext>
              </c:extLst>
            </c:dLbl>
            <c:dLbl>
              <c:idx val="7"/>
              <c:layout>
                <c:manualLayout>
                  <c:x val="7.2344432412356427E-3"/>
                  <c:y val="3.36154383267875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98-446E-98AD-0A42A5EEC230}"/>
                </c:ext>
              </c:extLst>
            </c:dLbl>
            <c:dLbl>
              <c:idx val="8"/>
              <c:layout>
                <c:manualLayout>
                  <c:x val="1.1412268188302425E-2"/>
                  <c:y val="9.25925925925934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98-446E-98AD-0A42A5EEC230}"/>
                </c:ext>
              </c:extLst>
            </c:dLbl>
            <c:dLbl>
              <c:idx val="9"/>
              <c:layout>
                <c:manualLayout>
                  <c:x val="-6.0164339460825353E-4"/>
                  <c:y val="2.31481269460358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98-446E-98AD-0A42A5EEC23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'2022'!$G$296:$P$296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'2022'!$G$299:$P$299</c:f>
              <c:numCache>
                <c:formatCode>0.0</c:formatCode>
                <c:ptCount val="10"/>
                <c:pt idx="0">
                  <c:v>26.7</c:v>
                </c:pt>
                <c:pt idx="1">
                  <c:v>27.2</c:v>
                </c:pt>
                <c:pt idx="2">
                  <c:v>28.2</c:v>
                </c:pt>
                <c:pt idx="3">
                  <c:v>21.8</c:v>
                </c:pt>
                <c:pt idx="4">
                  <c:v>23.8</c:v>
                </c:pt>
                <c:pt idx="5">
                  <c:v>22.6</c:v>
                </c:pt>
                <c:pt idx="6">
                  <c:v>24.5</c:v>
                </c:pt>
                <c:pt idx="7">
                  <c:v>21.1</c:v>
                </c:pt>
                <c:pt idx="8">
                  <c:v>21.2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B98-446E-98AD-0A42A5EEC2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128411367531939"/>
          <c:y val="0.85409205759833295"/>
          <c:w val="0.58188324890201848"/>
          <c:h val="0.144167880263396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210033619747111E-2"/>
          <c:y val="1.0914449957743768E-2"/>
          <c:w val="0.97638954794516231"/>
          <c:h val="0.77557103439908293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'VZ 2021'!$BJ$209</c:f>
              <c:strCache>
                <c:ptCount val="1"/>
                <c:pt idx="0">
                  <c:v>Uživatelé opioidů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2021'!$BH$210:$BH$228</c:f>
              <c:numCache>
                <c:formatCode>General</c:formatCode>
                <c:ptCount val="1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</c:numCache>
            </c:numRef>
          </c:cat>
          <c:val>
            <c:numRef>
              <c:f>'VZ 2021'!$BJ$210:$BJ$228</c:f>
              <c:numCache>
                <c:formatCode>#,##0.0</c:formatCode>
                <c:ptCount val="19"/>
                <c:pt idx="0">
                  <c:v>10.199999999999999</c:v>
                </c:pt>
                <c:pt idx="1">
                  <c:v>9.6999999999999993</c:v>
                </c:pt>
                <c:pt idx="2">
                  <c:v>11.3</c:v>
                </c:pt>
                <c:pt idx="3">
                  <c:v>10.5</c:v>
                </c:pt>
                <c:pt idx="4">
                  <c:v>10</c:v>
                </c:pt>
                <c:pt idx="5">
                  <c:v>11.3</c:v>
                </c:pt>
                <c:pt idx="6">
                  <c:v>9.6</c:v>
                </c:pt>
                <c:pt idx="7">
                  <c:v>8.4</c:v>
                </c:pt>
                <c:pt idx="8">
                  <c:v>7.3</c:v>
                </c:pt>
                <c:pt idx="9">
                  <c:v>7.9</c:v>
                </c:pt>
                <c:pt idx="10">
                  <c:v>7.9</c:v>
                </c:pt>
                <c:pt idx="11">
                  <c:v>8.3000000000000007</c:v>
                </c:pt>
                <c:pt idx="12">
                  <c:v>9.5</c:v>
                </c:pt>
                <c:pt idx="13">
                  <c:v>9.1999999999999993</c:v>
                </c:pt>
                <c:pt idx="14">
                  <c:v>9.6</c:v>
                </c:pt>
                <c:pt idx="15">
                  <c:v>10.199999999999999</c:v>
                </c:pt>
                <c:pt idx="16">
                  <c:v>10.5</c:v>
                </c:pt>
                <c:pt idx="17">
                  <c:v>11.1</c:v>
                </c:pt>
                <c:pt idx="18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C-4281-A134-5B24516A12E4}"/>
            </c:ext>
          </c:extLst>
        </c:ser>
        <c:ser>
          <c:idx val="3"/>
          <c:order val="2"/>
          <c:tx>
            <c:strRef>
              <c:f>'VZ 2021'!$BK$209</c:f>
              <c:strCache>
                <c:ptCount val="1"/>
                <c:pt idx="0">
                  <c:v>Uživatelé pervitinu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1"/>
              <c:layout>
                <c:manualLayout>
                  <c:x val="-1.7365961102708447E-3"/>
                  <c:y val="9.9626387970780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A6-44B2-8261-0E47CE9EF5A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2021'!$BH$210:$BH$228</c:f>
              <c:numCache>
                <c:formatCode>General</c:formatCode>
                <c:ptCount val="1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</c:numCache>
            </c:numRef>
          </c:cat>
          <c:val>
            <c:numRef>
              <c:f>'VZ 2021'!$BK$210:$BK$228</c:f>
              <c:numCache>
                <c:formatCode>#,##0.0</c:formatCode>
                <c:ptCount val="19"/>
                <c:pt idx="0">
                  <c:v>18.8</c:v>
                </c:pt>
                <c:pt idx="1">
                  <c:v>20.3</c:v>
                </c:pt>
                <c:pt idx="2">
                  <c:v>20.5</c:v>
                </c:pt>
                <c:pt idx="3">
                  <c:v>19.7</c:v>
                </c:pt>
                <c:pt idx="4">
                  <c:v>20.9</c:v>
                </c:pt>
                <c:pt idx="5">
                  <c:v>21.2</c:v>
                </c:pt>
                <c:pt idx="6">
                  <c:v>24.1</c:v>
                </c:pt>
                <c:pt idx="7">
                  <c:v>26.6</c:v>
                </c:pt>
                <c:pt idx="8">
                  <c:v>28.9</c:v>
                </c:pt>
                <c:pt idx="9">
                  <c:v>28.1</c:v>
                </c:pt>
                <c:pt idx="10">
                  <c:v>32</c:v>
                </c:pt>
                <c:pt idx="11">
                  <c:v>33.6</c:v>
                </c:pt>
                <c:pt idx="12">
                  <c:v>32.700000000000003</c:v>
                </c:pt>
                <c:pt idx="13">
                  <c:v>31.6</c:v>
                </c:pt>
                <c:pt idx="14">
                  <c:v>32.1</c:v>
                </c:pt>
                <c:pt idx="15">
                  <c:v>33.5</c:v>
                </c:pt>
                <c:pt idx="16">
                  <c:v>34.6</c:v>
                </c:pt>
                <c:pt idx="17">
                  <c:v>33.1</c:v>
                </c:pt>
                <c:pt idx="18">
                  <c:v>34.700000000000003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2C-4281-A134-5B24516A12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32387968"/>
        <c:axId val="132389504"/>
      </c:barChart>
      <c:lineChart>
        <c:grouping val="standard"/>
        <c:varyColors val="0"/>
        <c:ser>
          <c:idx val="1"/>
          <c:order val="0"/>
          <c:tx>
            <c:strRef>
              <c:f>'VZ 2021'!$BI$209</c:f>
              <c:strCache>
                <c:ptCount val="1"/>
                <c:pt idx="0">
                  <c:v>LDI (lidé užívající drogy injekčně)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02C-4281-A134-5B24516A12E4}"/>
              </c:ext>
            </c:extLst>
          </c:dPt>
          <c:cat>
            <c:numRef>
              <c:f>'VZ 2021'!$BH$210:$BH$228</c:f>
              <c:numCache>
                <c:formatCode>General</c:formatCode>
                <c:ptCount val="1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</c:numCache>
            </c:numRef>
          </c:cat>
          <c:val>
            <c:numRef>
              <c:f>'VZ 2021'!$BI$210:$BI$228</c:f>
              <c:numCache>
                <c:formatCode>#,##0.0</c:formatCode>
                <c:ptCount val="19"/>
                <c:pt idx="0">
                  <c:v>27.8</c:v>
                </c:pt>
                <c:pt idx="1">
                  <c:v>27</c:v>
                </c:pt>
                <c:pt idx="2">
                  <c:v>29.8</c:v>
                </c:pt>
                <c:pt idx="3">
                  <c:v>29</c:v>
                </c:pt>
                <c:pt idx="4">
                  <c:v>29.5</c:v>
                </c:pt>
                <c:pt idx="5">
                  <c:v>31.2</c:v>
                </c:pt>
                <c:pt idx="6">
                  <c:v>31.5</c:v>
                </c:pt>
                <c:pt idx="7">
                  <c:v>33.1</c:v>
                </c:pt>
                <c:pt idx="8">
                  <c:v>34.6</c:v>
                </c:pt>
                <c:pt idx="9">
                  <c:v>33.299999999999997</c:v>
                </c:pt>
                <c:pt idx="10">
                  <c:v>38.700000000000003</c:v>
                </c:pt>
                <c:pt idx="11">
                  <c:v>36.200000000000003</c:v>
                </c:pt>
                <c:pt idx="12">
                  <c:v>38.5</c:v>
                </c:pt>
                <c:pt idx="13">
                  <c:v>37</c:v>
                </c:pt>
                <c:pt idx="14">
                  <c:v>37.700000000000003</c:v>
                </c:pt>
                <c:pt idx="15">
                  <c:v>39.5</c:v>
                </c:pt>
                <c:pt idx="16">
                  <c:v>40.799999999999997</c:v>
                </c:pt>
                <c:pt idx="17">
                  <c:v>42.2</c:v>
                </c:pt>
                <c:pt idx="18">
                  <c:v>40.5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02C-4281-A134-5B24516A12E4}"/>
            </c:ext>
          </c:extLst>
        </c:ser>
        <c:ser>
          <c:idx val="0"/>
          <c:order val="3"/>
          <c:tx>
            <c:strRef>
              <c:f>'VZ 2021'!$BL$209</c:f>
              <c:strCache>
                <c:ptCount val="1"/>
                <c:pt idx="0">
                  <c:v>LDR (lidé užívající drogy rizikově)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2021'!$BH$210:$BH$228</c:f>
              <c:numCache>
                <c:formatCode>General</c:formatCode>
                <c:ptCount val="1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</c:numCache>
            </c:numRef>
          </c:cat>
          <c:val>
            <c:numRef>
              <c:f>'VZ 2021'!$BL$210:$BL$228</c:f>
              <c:numCache>
                <c:formatCode>#,##0.0</c:formatCode>
                <c:ptCount val="19"/>
                <c:pt idx="0">
                  <c:v>29</c:v>
                </c:pt>
                <c:pt idx="1">
                  <c:v>30</c:v>
                </c:pt>
                <c:pt idx="2">
                  <c:v>31.8</c:v>
                </c:pt>
                <c:pt idx="3">
                  <c:v>30.2</c:v>
                </c:pt>
                <c:pt idx="4">
                  <c:v>30.9</c:v>
                </c:pt>
                <c:pt idx="5">
                  <c:v>32.5</c:v>
                </c:pt>
                <c:pt idx="6">
                  <c:v>33.6</c:v>
                </c:pt>
                <c:pt idx="7">
                  <c:v>35</c:v>
                </c:pt>
                <c:pt idx="8">
                  <c:v>36.200000000000003</c:v>
                </c:pt>
                <c:pt idx="9">
                  <c:v>36</c:v>
                </c:pt>
                <c:pt idx="10">
                  <c:v>40</c:v>
                </c:pt>
                <c:pt idx="11">
                  <c:v>41.9</c:v>
                </c:pt>
                <c:pt idx="12">
                  <c:v>42.2</c:v>
                </c:pt>
                <c:pt idx="13">
                  <c:v>40.799999999999997</c:v>
                </c:pt>
                <c:pt idx="14">
                  <c:v>41.7</c:v>
                </c:pt>
                <c:pt idx="15">
                  <c:v>43.7</c:v>
                </c:pt>
                <c:pt idx="16">
                  <c:v>45.1</c:v>
                </c:pt>
                <c:pt idx="17">
                  <c:v>44.2</c:v>
                </c:pt>
                <c:pt idx="18">
                  <c:v>44.9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02C-4281-A134-5B24516A1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87968"/>
        <c:axId val="132389504"/>
      </c:lineChart>
      <c:catAx>
        <c:axId val="13238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32389504"/>
        <c:crosses val="autoZero"/>
        <c:auto val="1"/>
        <c:lblAlgn val="ctr"/>
        <c:lblOffset val="100"/>
        <c:noMultiLvlLbl val="0"/>
      </c:catAx>
      <c:valAx>
        <c:axId val="13238950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>
            <a:noFill/>
          </a:ln>
        </c:spPr>
        <c:crossAx val="13238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0843783334611854E-2"/>
          <c:y val="0.89272748286739922"/>
          <c:w val="0.89381863591837329"/>
          <c:h val="0.1070479001581470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542372881355932"/>
          <c:y val="0.11342592592592593"/>
          <c:w val="0.37740112994350283"/>
          <c:h val="0.77314814814814814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F003-47E7-9437-358433E3850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F003-47E7-9437-358433E38502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</c:spPr>
            <c:extLst>
              <c:ext xmlns:c16="http://schemas.microsoft.com/office/drawing/2014/chart" uri="{C3380CC4-5D6E-409C-BE32-E72D297353CC}">
                <c16:uniqueId val="{00000005-F003-47E7-9437-358433E38502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F003-47E7-9437-358433E3850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F003-47E7-9437-358433E38502}"/>
              </c:ext>
            </c:extLst>
          </c:dPt>
          <c:dLbls>
            <c:dLbl>
              <c:idx val="0"/>
              <c:layout>
                <c:manualLayout>
                  <c:x val="7.8092738407699036E-3"/>
                  <c:y val="2.5794692330125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03-47E7-9437-358433E38502}"/>
                </c:ext>
              </c:extLst>
            </c:dLbl>
            <c:dLbl>
              <c:idx val="1"/>
              <c:layout>
                <c:manualLayout>
                  <c:x val="1.5652668416447944E-2"/>
                  <c:y val="1.8646106736657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03-47E7-9437-358433E38502}"/>
                </c:ext>
              </c:extLst>
            </c:dLbl>
            <c:dLbl>
              <c:idx val="2"/>
              <c:layout>
                <c:manualLayout>
                  <c:x val="1.5914151356080489E-2"/>
                  <c:y val="3.29870224555263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03-47E7-9437-358433E38502}"/>
                </c:ext>
              </c:extLst>
            </c:dLbl>
            <c:dLbl>
              <c:idx val="3"/>
              <c:layout>
                <c:manualLayout>
                  <c:x val="-2.0452755905511809E-3"/>
                  <c:y val="2.090988626421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03-47E7-9437-358433E385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'VZ 2021'!$BO$86:$BR$86</c:f>
              <c:strCache>
                <c:ptCount val="4"/>
                <c:pt idx="0">
                  <c:v>Heroin</c:v>
                </c:pt>
                <c:pt idx="1">
                  <c:v>Buprenorfin</c:v>
                </c:pt>
                <c:pt idx="2">
                  <c:v>Jiné opioidy</c:v>
                </c:pt>
                <c:pt idx="3">
                  <c:v>Pervitin</c:v>
                </c:pt>
              </c:strCache>
            </c:strRef>
          </c:cat>
          <c:val>
            <c:numRef>
              <c:f>'VZ 2021'!$BO$87:$BR$87</c:f>
              <c:numCache>
                <c:formatCode>#,##0</c:formatCode>
                <c:ptCount val="4"/>
                <c:pt idx="0">
                  <c:v>3100</c:v>
                </c:pt>
                <c:pt idx="1">
                  <c:v>5300</c:v>
                </c:pt>
                <c:pt idx="2">
                  <c:v>1800</c:v>
                </c:pt>
                <c:pt idx="3">
                  <c:v>34700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03-47E7-9437-358433E385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5083530183727032"/>
          <c:y val="0.24258967629046374"/>
          <c:w val="0.23249803149606299"/>
          <c:h val="0.4037095363079615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819930800107275E-2"/>
          <c:y val="5.7195074880345829E-2"/>
          <c:w val="0.97072958844968504"/>
          <c:h val="0.6942890226956924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'2022'!$B$703</c:f>
              <c:strCache>
                <c:ptCount val="1"/>
                <c:pt idx="0">
                  <c:v>Národní výzkum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D6-43EE-908B-5251B2EBEEBB}"/>
              </c:ext>
            </c:extLst>
          </c:dPt>
          <c:dLbls>
            <c:dLbl>
              <c:idx val="0"/>
              <c:layout>
                <c:manualLayout>
                  <c:x val="-1.5633724176437748E-2"/>
                  <c:y val="-4.493412144007056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D6-43EE-908B-5251B2EBEEBB}"/>
                </c:ext>
              </c:extLst>
            </c:dLbl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D6-43EE-908B-5251B2EBEEBB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D6-43EE-908B-5251B2EBEE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'2022'!$C$702:$L$702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'2022'!$C$703:$L$703</c:f>
              <c:numCache>
                <c:formatCode>General</c:formatCode>
                <c:ptCount val="10"/>
                <c:pt idx="0">
                  <c:v>9.4</c:v>
                </c:pt>
                <c:pt idx="4">
                  <c:v>9.8000000000000007</c:v>
                </c:pt>
                <c:pt idx="8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D6-43EE-908B-5251B2EBEEBB}"/>
            </c:ext>
          </c:extLst>
        </c:ser>
        <c:ser>
          <c:idx val="2"/>
          <c:order val="1"/>
          <c:tx>
            <c:strRef>
              <c:f>'2022'!$B$704</c:f>
              <c:strCache>
                <c:ptCount val="1"/>
                <c:pt idx="0">
                  <c:v>Výzkum občanů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layout>
                <c:manualLayout>
                  <c:x val="-1.08754758020663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8D6-43EE-908B-5251B2EBEEBB}"/>
                </c:ext>
              </c:extLst>
            </c:dLbl>
            <c:dLbl>
              <c:idx val="2"/>
              <c:layout>
                <c:manualLayout>
                  <c:x val="-2.010050251256281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D6-43EE-908B-5251B2EBEE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'2022'!$C$702:$L$702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'2022'!$C$704:$L$704</c:f>
              <c:numCache>
                <c:formatCode>General</c:formatCode>
                <c:ptCount val="10"/>
                <c:pt idx="0">
                  <c:v>11.7</c:v>
                </c:pt>
                <c:pt idx="1">
                  <c:v>11.9</c:v>
                </c:pt>
                <c:pt idx="2" formatCode="0.0">
                  <c:v>18</c:v>
                </c:pt>
                <c:pt idx="3">
                  <c:v>13.5</c:v>
                </c:pt>
                <c:pt idx="4">
                  <c:v>14.1</c:v>
                </c:pt>
                <c:pt idx="5">
                  <c:v>13.5</c:v>
                </c:pt>
                <c:pt idx="6">
                  <c:v>11.8</c:v>
                </c:pt>
                <c:pt idx="7" formatCode="0.0">
                  <c:v>15</c:v>
                </c:pt>
                <c:pt idx="8" formatCode="0.0">
                  <c:v>11.1</c:v>
                </c:pt>
                <c:pt idx="9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D6-43EE-908B-5251B2EBEEBB}"/>
            </c:ext>
          </c:extLst>
        </c:ser>
        <c:ser>
          <c:idx val="3"/>
          <c:order val="2"/>
          <c:tx>
            <c:strRef>
              <c:f>'2022'!$B$705</c:f>
              <c:strCache>
                <c:ptCount val="1"/>
                <c:pt idx="0">
                  <c:v>Prevalence užívání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6.5252854812398045E-3"/>
                  <c:y val="1.50375939849624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D6-43EE-908B-5251B2EBEEBB}"/>
                </c:ext>
              </c:extLst>
            </c:dLbl>
            <c:dLbl>
              <c:idx val="1"/>
              <c:layout>
                <c:manualLayout>
                  <c:x val="2.7260793053396872E-2"/>
                  <c:y val="3.4811438043928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D6-43EE-908B-5251B2EBEEBB}"/>
                </c:ext>
              </c:extLst>
            </c:dLbl>
            <c:dLbl>
              <c:idx val="2"/>
              <c:layout>
                <c:manualLayout>
                  <c:x val="1.3314312886352864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D6-43EE-908B-5251B2EBEEBB}"/>
                </c:ext>
              </c:extLst>
            </c:dLbl>
            <c:dLbl>
              <c:idx val="5"/>
              <c:layout>
                <c:manualLayout>
                  <c:x val="6.7001675041875224E-3"/>
                  <c:y val="-2.94117647058823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8D6-43EE-908B-5251B2EBEEBB}"/>
                </c:ext>
              </c:extLst>
            </c:dLbl>
            <c:dLbl>
              <c:idx val="8"/>
              <c:layout>
                <c:manualLayout>
                  <c:x val="-5.988533651890577E-3"/>
                  <c:y val="9.25936889467761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D6-43EE-908B-5251B2EBEEBB}"/>
                </c:ext>
              </c:extLst>
            </c:dLbl>
            <c:dLbl>
              <c:idx val="9"/>
              <c:layout>
                <c:manualLayout>
                  <c:x val="5.3675182934922691E-4"/>
                  <c:y val="3.09790223590469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D6-43EE-908B-5251B2EBEE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'2022'!$C$702:$L$702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'2022'!$C$705:$L$705</c:f>
              <c:numCache>
                <c:formatCode>General</c:formatCode>
                <c:ptCount val="10"/>
                <c:pt idx="0">
                  <c:v>10.4</c:v>
                </c:pt>
                <c:pt idx="1">
                  <c:v>12.1</c:v>
                </c:pt>
                <c:pt idx="2" formatCode="0.0">
                  <c:v>19</c:v>
                </c:pt>
                <c:pt idx="3">
                  <c:v>20.399999999999999</c:v>
                </c:pt>
                <c:pt idx="4">
                  <c:v>17.5</c:v>
                </c:pt>
                <c:pt idx="5">
                  <c:v>14.4</c:v>
                </c:pt>
                <c:pt idx="6">
                  <c:v>14.8</c:v>
                </c:pt>
                <c:pt idx="7">
                  <c:v>23.1</c:v>
                </c:pt>
                <c:pt idx="8">
                  <c:v>19.100000000000001</c:v>
                </c:pt>
                <c:pt idx="9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D6-43EE-908B-5251B2EBEE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510201110668673E-2"/>
          <c:y val="0.86904031732875497"/>
          <c:w val="0.89455765265522735"/>
          <c:h val="0.1309596826712450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b="1"/>
              <a:t>Na internetu</a:t>
            </a:r>
          </a:p>
        </c:rich>
      </c:tx>
      <c:layout>
        <c:manualLayout>
          <c:xMode val="edge"/>
          <c:yMode val="edge"/>
          <c:x val="5.500678040244969E-2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0555570319268241E-2"/>
          <c:y val="0.13608680734259737"/>
          <c:w val="0.93888888888888888"/>
          <c:h val="0.659896467628721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'2022'!$C$674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6666666666666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00-4B78-A8FF-7EA98DDAFB96}"/>
                </c:ext>
              </c:extLst>
            </c:dLbl>
            <c:dLbl>
              <c:idx val="2"/>
              <c:layout>
                <c:manualLayout>
                  <c:x val="-1.666666666666666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00-4B78-A8FF-7EA98DDAFB96}"/>
                </c:ext>
              </c:extLst>
            </c:dLbl>
            <c:dLbl>
              <c:idx val="3"/>
              <c:layout>
                <c:manualLayout>
                  <c:x val="-1.388888888888888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00-4B78-A8FF-7EA98DDAF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'2022'!$B$675:$B$678</c:f>
              <c:strCache>
                <c:ptCount val="4"/>
                <c:pt idx="0">
                  <c:v>Hry typu automaty</c:v>
                </c:pt>
                <c:pt idx="1">
                  <c:v>Karty nebo kostky</c:v>
                </c:pt>
                <c:pt idx="2">
                  <c:v>Loterie, stírací losy</c:v>
                </c:pt>
                <c:pt idx="3">
                  <c:v>Kurzové sázky</c:v>
                </c:pt>
              </c:strCache>
            </c:strRef>
          </c:cat>
          <c:val>
            <c:numRef>
              <c:f>'2022'!$C$675:$C$678</c:f>
              <c:numCache>
                <c:formatCode>0.0</c:formatCode>
                <c:ptCount val="4"/>
                <c:pt idx="0">
                  <c:v>3.1</c:v>
                </c:pt>
                <c:pt idx="1">
                  <c:v>8.1999999999999993</c:v>
                </c:pt>
                <c:pt idx="2">
                  <c:v>5</c:v>
                </c:pt>
                <c:pt idx="3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00-4B78-A8FF-7EA98DDAFB96}"/>
            </c:ext>
          </c:extLst>
        </c:ser>
        <c:ser>
          <c:idx val="1"/>
          <c:order val="1"/>
          <c:tx>
            <c:strRef>
              <c:f>'2022'!$D$674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'2022'!$B$675:$B$678</c:f>
              <c:strCache>
                <c:ptCount val="4"/>
                <c:pt idx="0">
                  <c:v>Hry typu automaty</c:v>
                </c:pt>
                <c:pt idx="1">
                  <c:v>Karty nebo kostky</c:v>
                </c:pt>
                <c:pt idx="2">
                  <c:v>Loterie, stírací losy</c:v>
                </c:pt>
                <c:pt idx="3">
                  <c:v>Kurzové sázky</c:v>
                </c:pt>
              </c:strCache>
            </c:strRef>
          </c:cat>
          <c:val>
            <c:numRef>
              <c:f>'2022'!$D$675:$D$678</c:f>
              <c:numCache>
                <c:formatCode>0.0</c:formatCode>
                <c:ptCount val="4"/>
                <c:pt idx="0">
                  <c:v>3.6</c:v>
                </c:pt>
                <c:pt idx="1">
                  <c:v>6.7</c:v>
                </c:pt>
                <c:pt idx="2">
                  <c:v>9.4</c:v>
                </c:pt>
                <c:pt idx="3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00-4B78-A8FF-7EA98DDAFB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7"/>
        <c:overlap val="52"/>
        <c:axId val="502090784"/>
        <c:axId val="502091112"/>
      </c:barChart>
      <c:catAx>
        <c:axId val="50209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502091112"/>
        <c:crosses val="autoZero"/>
        <c:auto val="1"/>
        <c:lblAlgn val="ctr"/>
        <c:lblOffset val="100"/>
        <c:noMultiLvlLbl val="0"/>
      </c:catAx>
      <c:valAx>
        <c:axId val="5020911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50209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b="1"/>
              <a:t>Mimo internet</a:t>
            </a:r>
          </a:p>
        </c:rich>
      </c:tx>
      <c:layout>
        <c:manualLayout>
          <c:xMode val="edge"/>
          <c:yMode val="edge"/>
          <c:x val="4.9380691652719633E-2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40831964969896E-2"/>
          <c:y val="0.15409763779527558"/>
          <c:w val="0.95183360700602082"/>
          <c:h val="0.67959994607171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'2022'!$F$674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3377924072731747E-2"/>
                  <c:y val="-3.055520257924798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4A-430E-AFEA-090557F6D1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'2022'!$E$675:$E$678</c:f>
              <c:strCache>
                <c:ptCount val="4"/>
                <c:pt idx="0">
                  <c:v>Hry typu automaty</c:v>
                </c:pt>
                <c:pt idx="1">
                  <c:v>Karty nebo kostky</c:v>
                </c:pt>
                <c:pt idx="2">
                  <c:v>Loterie, stírací losy</c:v>
                </c:pt>
                <c:pt idx="3">
                  <c:v>Kurzové sázky</c:v>
                </c:pt>
              </c:strCache>
            </c:strRef>
          </c:cat>
          <c:val>
            <c:numRef>
              <c:f>'2022'!$F$675:$F$678</c:f>
              <c:numCache>
                <c:formatCode>0.0</c:formatCode>
                <c:ptCount val="4"/>
                <c:pt idx="0">
                  <c:v>3.4</c:v>
                </c:pt>
                <c:pt idx="1">
                  <c:v>8.1</c:v>
                </c:pt>
                <c:pt idx="2">
                  <c:v>9.9</c:v>
                </c:pt>
                <c:pt idx="3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4A-430E-AFEA-090557F6D1C7}"/>
            </c:ext>
          </c:extLst>
        </c:ser>
        <c:ser>
          <c:idx val="1"/>
          <c:order val="1"/>
          <c:tx>
            <c:strRef>
              <c:f>'2022'!$G$674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'2022'!$E$675:$E$678</c:f>
              <c:strCache>
                <c:ptCount val="4"/>
                <c:pt idx="0">
                  <c:v>Hry typu automaty</c:v>
                </c:pt>
                <c:pt idx="1">
                  <c:v>Karty nebo kostky</c:v>
                </c:pt>
                <c:pt idx="2">
                  <c:v>Loterie, stírací losy</c:v>
                </c:pt>
                <c:pt idx="3">
                  <c:v>Kurzové sázky</c:v>
                </c:pt>
              </c:strCache>
            </c:strRef>
          </c:cat>
          <c:val>
            <c:numRef>
              <c:f>'2022'!$G$675:$G$678</c:f>
              <c:numCache>
                <c:formatCode>0.0</c:formatCode>
                <c:ptCount val="4"/>
                <c:pt idx="0">
                  <c:v>1.3</c:v>
                </c:pt>
                <c:pt idx="1">
                  <c:v>6.9</c:v>
                </c:pt>
                <c:pt idx="2">
                  <c:v>14.8</c:v>
                </c:pt>
                <c:pt idx="3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4A-430E-AFEA-090557F6D1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7"/>
        <c:overlap val="52"/>
        <c:axId val="558500176"/>
        <c:axId val="558500504"/>
      </c:barChart>
      <c:catAx>
        <c:axId val="55850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558500504"/>
        <c:crosses val="autoZero"/>
        <c:auto val="1"/>
        <c:lblAlgn val="ctr"/>
        <c:lblOffset val="100"/>
        <c:noMultiLvlLbl val="0"/>
      </c:catAx>
      <c:valAx>
        <c:axId val="558500504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558500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0944007418603148"/>
          <c:y val="0.17967611548556431"/>
          <c:w val="0.16146065863277265"/>
          <c:h val="0.232675956429969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9.2152606893849451E-2"/>
          <c:w val="0.93888888888888888"/>
          <c:h val="0.74708009567182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'2022'!$C$761</c:f>
              <c:strCache>
                <c:ptCount val="1"/>
                <c:pt idx="0">
                  <c:v>V riziku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c:spPr>
          <c:invertIfNegative val="0"/>
          <c:dLbls>
            <c:dLbl>
              <c:idx val="9"/>
              <c:layout>
                <c:manualLayout>
                  <c:x val="-2.2111663902708678E-3"/>
                  <c:y val="-4.6076303446924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9C-4DCE-861D-D07D938804F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'2022'!$D$760:$M$760</c:f>
              <c:strCache>
                <c:ptCount val="10"/>
                <c:pt idx="0">
                  <c:v>Muži</c:v>
                </c:pt>
                <c:pt idx="1">
                  <c:v>Ženy</c:v>
                </c:pt>
                <c:pt idx="2">
                  <c:v>Celkem</c:v>
                </c:pt>
                <c:pt idx="4">
                  <c:v>15–24</c:v>
                </c:pt>
                <c:pt idx="5">
                  <c:v>25–34</c:v>
                </c:pt>
                <c:pt idx="6">
                  <c:v>35–44</c:v>
                </c:pt>
                <c:pt idx="7">
                  <c:v>45–54</c:v>
                </c:pt>
                <c:pt idx="8">
                  <c:v>55–64</c:v>
                </c:pt>
                <c:pt idx="9">
                  <c:v>65+</c:v>
                </c:pt>
              </c:strCache>
            </c:strRef>
          </c:cat>
          <c:val>
            <c:numRef>
              <c:f>'2022'!$D$761:$M$761</c:f>
              <c:numCache>
                <c:formatCode>0.0</c:formatCode>
                <c:ptCount val="10"/>
                <c:pt idx="0">
                  <c:v>5.7703404500865547</c:v>
                </c:pt>
                <c:pt idx="1">
                  <c:v>4.2012161415146494</c:v>
                </c:pt>
                <c:pt idx="2">
                  <c:v>4.9689440993788825</c:v>
                </c:pt>
                <c:pt idx="4">
                  <c:v>17.150395778364114</c:v>
                </c:pt>
                <c:pt idx="5">
                  <c:v>8.1967213114754109</c:v>
                </c:pt>
                <c:pt idx="6">
                  <c:v>5.0670640834575256</c:v>
                </c:pt>
                <c:pt idx="7">
                  <c:v>2.861952861952862</c:v>
                </c:pt>
                <c:pt idx="8">
                  <c:v>2.3622047244094491</c:v>
                </c:pt>
                <c:pt idx="9">
                  <c:v>0.23781212841854932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9C-4DCE-861D-D07D93880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57577984"/>
        <c:axId val="157579520"/>
      </c:barChart>
      <c:barChart>
        <c:barDir val="col"/>
        <c:grouping val="clustered"/>
        <c:varyColors val="0"/>
        <c:ser>
          <c:idx val="1"/>
          <c:order val="1"/>
          <c:tx>
            <c:strRef>
              <c:f>'2022'!$C$762</c:f>
              <c:strCache>
                <c:ptCount val="1"/>
                <c:pt idx="0">
                  <c:v>Ve vysokém riziku</c:v>
                </c:pt>
              </c:strCache>
            </c:strRef>
          </c:tx>
          <c:spPr>
            <a:solidFill>
              <a:srgbClr val="FFC000"/>
            </a:solidFill>
            <a:ln w="12700">
              <a:noFill/>
              <a:prstDash val="solid"/>
            </a:ln>
          </c:spPr>
          <c:invertIfNegative val="0"/>
          <c:dLbls>
            <c:dLbl>
              <c:idx val="7"/>
              <c:layout>
                <c:manualLayout>
                  <c:x val="-8.1075164389381044E-17"/>
                  <c:y val="2.8797689654327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9C-4DCE-861D-D07D938804F1}"/>
                </c:ext>
              </c:extLst>
            </c:dLbl>
            <c:dLbl>
              <c:idx val="8"/>
              <c:layout>
                <c:manualLayout>
                  <c:x val="0"/>
                  <c:y val="1.72786137925967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9C-4DCE-861D-D07D938804F1}"/>
                </c:ext>
              </c:extLst>
            </c:dLbl>
            <c:dLbl>
              <c:idx val="9"/>
              <c:layout>
                <c:manualLayout>
                  <c:x val="0"/>
                  <c:y val="1.72786137925967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9C-4DCE-861D-D07D938804F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'2022'!$D$760:$M$760</c:f>
              <c:strCache>
                <c:ptCount val="10"/>
                <c:pt idx="0">
                  <c:v>Muži</c:v>
                </c:pt>
                <c:pt idx="1">
                  <c:v>Ženy</c:v>
                </c:pt>
                <c:pt idx="2">
                  <c:v>Celkem</c:v>
                </c:pt>
                <c:pt idx="4">
                  <c:v>15–24</c:v>
                </c:pt>
                <c:pt idx="5">
                  <c:v>25–34</c:v>
                </c:pt>
                <c:pt idx="6">
                  <c:v>35–44</c:v>
                </c:pt>
                <c:pt idx="7">
                  <c:v>45–54</c:v>
                </c:pt>
                <c:pt idx="8">
                  <c:v>55–64</c:v>
                </c:pt>
                <c:pt idx="9">
                  <c:v>65+</c:v>
                </c:pt>
              </c:strCache>
            </c:strRef>
          </c:cat>
          <c:val>
            <c:numRef>
              <c:f>'2022'!$D$762:$M$762</c:f>
              <c:numCache>
                <c:formatCode>0.0</c:formatCode>
                <c:ptCount val="10"/>
                <c:pt idx="0">
                  <c:v>1.8465089440276976</c:v>
                </c:pt>
                <c:pt idx="1">
                  <c:v>0.99502487562189057</c:v>
                </c:pt>
                <c:pt idx="2">
                  <c:v>1.4116318464144553</c:v>
                </c:pt>
                <c:pt idx="4">
                  <c:v>6.0686015831134563</c:v>
                </c:pt>
                <c:pt idx="5">
                  <c:v>2.3679417122040074</c:v>
                </c:pt>
                <c:pt idx="6">
                  <c:v>0.5961251862891207</c:v>
                </c:pt>
                <c:pt idx="7">
                  <c:v>1.1784511784511784</c:v>
                </c:pt>
                <c:pt idx="8">
                  <c:v>0.19685039370078738</c:v>
                </c:pt>
                <c:pt idx="9">
                  <c:v>0.11890606420927466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9C-4DCE-861D-D07D93880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axId val="157585408"/>
        <c:axId val="157586944"/>
      </c:barChart>
      <c:catAx>
        <c:axId val="15757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157579520"/>
        <c:crosses val="autoZero"/>
        <c:auto val="1"/>
        <c:lblAlgn val="ctr"/>
        <c:lblOffset val="100"/>
        <c:tickMarkSkip val="1"/>
        <c:noMultiLvlLbl val="0"/>
      </c:catAx>
      <c:valAx>
        <c:axId val="15757952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7577984"/>
        <c:crosses val="autoZero"/>
        <c:crossBetween val="between"/>
      </c:valAx>
      <c:catAx>
        <c:axId val="157585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586944"/>
        <c:crosses val="autoZero"/>
        <c:auto val="1"/>
        <c:lblAlgn val="ctr"/>
        <c:lblOffset val="100"/>
        <c:noMultiLvlLbl val="0"/>
      </c:catAx>
      <c:valAx>
        <c:axId val="157586944"/>
        <c:scaling>
          <c:orientation val="minMax"/>
          <c:max val="1200"/>
        </c:scaling>
        <c:delete val="1"/>
        <c:axPos val="r"/>
        <c:numFmt formatCode="0.0" sourceLinked="1"/>
        <c:majorTickMark val="out"/>
        <c:minorTickMark val="none"/>
        <c:tickLblPos val="nextTo"/>
        <c:crossAx val="157585408"/>
        <c:crosses val="max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68244725628201952"/>
          <c:y val="7.6917041792477048E-2"/>
          <c:w val="0.27289762908989612"/>
          <c:h val="0.24390690772676027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Segoe UI"/>
          <a:ea typeface="Segoe UI"/>
          <a:cs typeface="Segoe UI"/>
        </a:defRPr>
      </a:pPr>
      <a:endParaRPr lang="cs-CZ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2015</a:t>
            </a:r>
          </a:p>
        </c:rich>
      </c:tx>
      <c:layout>
        <c:manualLayout>
          <c:xMode val="edge"/>
          <c:yMode val="edge"/>
          <c:x val="0.3034180208964945"/>
          <c:y val="3.130793621895525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225879066115948"/>
          <c:y val="0.33918589656061776"/>
          <c:w val="0.49637068964572001"/>
          <c:h val="0.54945094290959284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E6F1-485D-95F2-5FBA5CCC82A1}"/>
              </c:ext>
            </c:extLst>
          </c:dPt>
          <c:dPt>
            <c:idx val="1"/>
            <c:bubble3D val="0"/>
            <c:spPr>
              <a:solidFill>
                <a:srgbClr val="EF7D00"/>
              </a:solidFill>
            </c:spPr>
            <c:extLst>
              <c:ext xmlns:c16="http://schemas.microsoft.com/office/drawing/2014/chart" uri="{C3380CC4-5D6E-409C-BE32-E72D297353CC}">
                <c16:uniqueId val="{00000003-E6F1-485D-95F2-5FBA5CCC82A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E6F1-485D-95F2-5FBA5CCC82A1}"/>
              </c:ext>
            </c:extLst>
          </c:dPt>
          <c:dLbls>
            <c:dLbl>
              <c:idx val="1"/>
              <c:layout>
                <c:manualLayout>
                  <c:x val="1.3925148489231036E-2"/>
                  <c:y val="-1.5414258188824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F1-485D-95F2-5FBA5CCC82A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prevalence!$AG$214:$AG$215</c:f>
              <c:strCache>
                <c:ptCount val="2"/>
                <c:pt idx="0">
                  <c:v>0 až 1</c:v>
                </c:pt>
                <c:pt idx="1">
                  <c:v>2 až 3</c:v>
                </c:pt>
              </c:strCache>
            </c:strRef>
          </c:cat>
          <c:val>
            <c:numRef>
              <c:f>prevalence!$AH$214:$AH$215</c:f>
              <c:numCache>
                <c:formatCode>0.0</c:formatCode>
                <c:ptCount val="2"/>
                <c:pt idx="0">
                  <c:v>83.169398907103826</c:v>
                </c:pt>
                <c:pt idx="1">
                  <c:v>16.830601092896174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F1-485D-95F2-5FBA5CCC82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2019</a:t>
            </a:r>
          </a:p>
        </c:rich>
      </c:tx>
      <c:layout>
        <c:manualLayout>
          <c:xMode val="edge"/>
          <c:yMode val="edge"/>
          <c:x val="0.3866055045871559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09952081677862"/>
          <c:y val="0.29640230745519397"/>
          <c:w val="0.44467962146933465"/>
          <c:h val="0.49585744987750635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AC2C-4E05-A8B2-DC1C087E44A6}"/>
              </c:ext>
            </c:extLst>
          </c:dPt>
          <c:dPt>
            <c:idx val="1"/>
            <c:bubble3D val="0"/>
            <c:spPr>
              <a:solidFill>
                <a:srgbClr val="EF7D00"/>
              </a:solidFill>
            </c:spPr>
            <c:extLst>
              <c:ext xmlns:c16="http://schemas.microsoft.com/office/drawing/2014/chart" uri="{C3380CC4-5D6E-409C-BE32-E72D297353CC}">
                <c16:uniqueId val="{00000003-AC2C-4E05-A8B2-DC1C087E44A6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AC2C-4E05-A8B2-DC1C087E44A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AC2C-4E05-A8B2-DC1C087E44A6}"/>
              </c:ext>
            </c:extLst>
          </c:dPt>
          <c:dLbls>
            <c:dLbl>
              <c:idx val="0"/>
              <c:layout>
                <c:manualLayout>
                  <c:x val="-2.4248115774519012E-3"/>
                  <c:y val="2.2441408746290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2C-4E05-A8B2-DC1C087E44A6}"/>
                </c:ext>
              </c:extLst>
            </c:dLbl>
            <c:dLbl>
              <c:idx val="1"/>
              <c:layout>
                <c:manualLayout>
                  <c:x val="2.19027667413133E-2"/>
                  <c:y val="1.12403054983035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2C-4E05-A8B2-DC1C087E44A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INTERNET!$Y$300:$Y$301</c:f>
              <c:strCache>
                <c:ptCount val="2"/>
                <c:pt idx="0">
                  <c:v>0 až 1</c:v>
                </c:pt>
                <c:pt idx="1">
                  <c:v>2 až 3</c:v>
                </c:pt>
              </c:strCache>
            </c:strRef>
          </c:cat>
          <c:val>
            <c:numRef>
              <c:f>INTERNET!$Z$300:$Z$301</c:f>
              <c:numCache>
                <c:formatCode>General</c:formatCode>
                <c:ptCount val="2"/>
                <c:pt idx="0">
                  <c:v>87.1</c:v>
                </c:pt>
                <c:pt idx="1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2C-4E05-A8B2-DC1C087E44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6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2015</a:t>
            </a:r>
          </a:p>
        </c:rich>
      </c:tx>
      <c:layout>
        <c:manualLayout>
          <c:xMode val="edge"/>
          <c:yMode val="edge"/>
          <c:x val="0.324305501775658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682428171569548"/>
          <c:y val="0.30700473585363208"/>
          <c:w val="0.52040237197004058"/>
          <c:h val="0.5342802768932482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F5AE-404E-B273-8FF79E678A79}"/>
              </c:ext>
            </c:extLst>
          </c:dPt>
          <c:dPt>
            <c:idx val="1"/>
            <c:bubble3D val="0"/>
            <c:spPr>
              <a:solidFill>
                <a:srgbClr val="EF7D00"/>
              </a:solidFill>
            </c:spPr>
            <c:extLst>
              <c:ext xmlns:c16="http://schemas.microsoft.com/office/drawing/2014/chart" uri="{C3380CC4-5D6E-409C-BE32-E72D297353CC}">
                <c16:uniqueId val="{00000003-F5AE-404E-B273-8FF79E678A7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F5AE-404E-B273-8FF79E678A79}"/>
              </c:ext>
            </c:extLst>
          </c:dPt>
          <c:dLbls>
            <c:dLbl>
              <c:idx val="0"/>
              <c:layout>
                <c:manualLayout>
                  <c:x val="-3.5125955591941496E-2"/>
                  <c:y val="9.37629733368998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AE-404E-B273-8FF79E678A79}"/>
                </c:ext>
              </c:extLst>
            </c:dLbl>
            <c:dLbl>
              <c:idx val="1"/>
              <c:layout>
                <c:manualLayout>
                  <c:x val="0.12645344013098939"/>
                  <c:y val="-0.115400582568492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AE-404E-B273-8FF79E678A7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prevalence!$AG$186:$AG$187</c:f>
              <c:strCache>
                <c:ptCount val="2"/>
                <c:pt idx="0">
                  <c:v>0 až 1</c:v>
                </c:pt>
                <c:pt idx="1">
                  <c:v>2 až 3</c:v>
                </c:pt>
              </c:strCache>
            </c:strRef>
          </c:cat>
          <c:val>
            <c:numRef>
              <c:f>prevalence!$AH$186:$AH$187</c:f>
              <c:numCache>
                <c:formatCode>0.0</c:formatCode>
                <c:ptCount val="2"/>
                <c:pt idx="0">
                  <c:v>66.666666666666657</c:v>
                </c:pt>
                <c:pt idx="1">
                  <c:v>33.333333333333329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AE-404E-B273-8FF79E678A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2019</a:t>
            </a:r>
          </a:p>
        </c:rich>
      </c:tx>
      <c:layout>
        <c:manualLayout>
          <c:xMode val="edge"/>
          <c:yMode val="edge"/>
          <c:x val="0.4085979698599527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405348753095833"/>
          <c:y val="0.23502124976774008"/>
          <c:w val="0.44186360734754987"/>
          <c:h val="0.51631780243999092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6F75-488C-9EE6-485DCF0B0E1E}"/>
              </c:ext>
            </c:extLst>
          </c:dPt>
          <c:dPt>
            <c:idx val="1"/>
            <c:bubble3D val="0"/>
            <c:spPr>
              <a:solidFill>
                <a:srgbClr val="EF7D00"/>
              </a:solidFill>
            </c:spPr>
            <c:extLst>
              <c:ext xmlns:c16="http://schemas.microsoft.com/office/drawing/2014/chart" uri="{C3380CC4-5D6E-409C-BE32-E72D297353CC}">
                <c16:uniqueId val="{00000003-6F75-488C-9EE6-485DCF0B0E1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6F75-488C-9EE6-485DCF0B0E1E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6F75-488C-9EE6-485DCF0B0E1E}"/>
              </c:ext>
            </c:extLst>
          </c:dPt>
          <c:dLbls>
            <c:dLbl>
              <c:idx val="0"/>
              <c:layout>
                <c:manualLayout>
                  <c:x val="-9.7522920305950292E-2"/>
                  <c:y val="0.1315632890795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75-488C-9EE6-485DCF0B0E1E}"/>
                </c:ext>
              </c:extLst>
            </c:dLbl>
            <c:dLbl>
              <c:idx val="1"/>
              <c:layout>
                <c:manualLayout>
                  <c:x val="4.3851098552375123E-2"/>
                  <c:y val="-7.06016417687625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75-488C-9EE6-485DCF0B0E1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INTERNET!$Y$297:$Y$298</c:f>
              <c:strCache>
                <c:ptCount val="2"/>
                <c:pt idx="0">
                  <c:v>0 až 1</c:v>
                </c:pt>
                <c:pt idx="1">
                  <c:v>2 až 3</c:v>
                </c:pt>
              </c:strCache>
            </c:strRef>
          </c:cat>
          <c:val>
            <c:numRef>
              <c:f>INTERNET!$Z$297:$Z$298</c:f>
              <c:numCache>
                <c:formatCode>General</c:formatCode>
                <c:ptCount val="2"/>
                <c:pt idx="0">
                  <c:v>65.900000000000006</c:v>
                </c:pt>
                <c:pt idx="1">
                  <c:v>34.1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75-488C-9EE6-485DCF0B0E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6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Ženy</a:t>
            </a:r>
          </a:p>
        </c:rich>
      </c:tx>
      <c:layout>
        <c:manualLayout>
          <c:xMode val="edge"/>
          <c:yMode val="edge"/>
          <c:x val="6.2623505332696089E-2"/>
          <c:y val="5.37847013228601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9723556211939669E-2"/>
          <c:y val="0.16922943836482179"/>
          <c:w val="0.90596137021333867"/>
          <c:h val="0.577441033843793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'2022'!$B$305</c:f>
              <c:strCache>
                <c:ptCount val="1"/>
                <c:pt idx="0">
                  <c:v>Národní výzkum*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D7-4F41-ABEB-D7CE48D1B460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D7-4F41-ABEB-D7CE48D1B460}"/>
                </c:ext>
              </c:extLst>
            </c:dLbl>
            <c:dLbl>
              <c:idx val="4"/>
              <c:layout>
                <c:manualLayout>
                  <c:x val="-1.4477659069878321E-2"/>
                  <c:y val="-5.51574001169212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7-4F41-ABEB-D7CE48D1B460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7-4F41-ABEB-D7CE48D1B46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'2022'!$G$304:$P$304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'2022'!$G$305:$P$305</c:f>
              <c:numCache>
                <c:formatCode>General</c:formatCode>
                <c:ptCount val="10"/>
                <c:pt idx="0">
                  <c:v>18.100000000000001</c:v>
                </c:pt>
                <c:pt idx="4">
                  <c:v>16.5</c:v>
                </c:pt>
                <c:pt idx="8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D7-4F41-ABEB-D7CE48D1B460}"/>
            </c:ext>
          </c:extLst>
        </c:ser>
        <c:ser>
          <c:idx val="2"/>
          <c:order val="1"/>
          <c:tx>
            <c:strRef>
              <c:f>'2022'!$B$306</c:f>
              <c:strCache>
                <c:ptCount val="1"/>
                <c:pt idx="0">
                  <c:v>EHIS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2"/>
              <c:layout>
                <c:manualLayout>
                  <c:x val="-1.9300455224582316E-2"/>
                  <c:y val="4.11621155360331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D7-4F41-ABEB-D7CE48D1B460}"/>
                </c:ext>
              </c:extLst>
            </c:dLbl>
            <c:dLbl>
              <c:idx val="7"/>
              <c:layout>
                <c:manualLayout>
                  <c:x val="-1.2057463376850314E-2"/>
                  <c:y val="-6.94270804348676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D7-4F41-ABEB-D7CE48D1B46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'2022'!$G$304:$P$304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'2022'!$G$306:$P$306</c:f>
              <c:numCache>
                <c:formatCode>General</c:formatCode>
                <c:ptCount val="10"/>
                <c:pt idx="2">
                  <c:v>15.7</c:v>
                </c:pt>
                <c:pt idx="7" formatCode="0.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CD7-4F41-ABEB-D7CE48D1B460}"/>
            </c:ext>
          </c:extLst>
        </c:ser>
        <c:ser>
          <c:idx val="3"/>
          <c:order val="2"/>
          <c:tx>
            <c:strRef>
              <c:f>'2022'!$B$307</c:f>
              <c:strCache>
                <c:ptCount val="1"/>
                <c:pt idx="0">
                  <c:v>NAUTA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65991899004128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D7-4F41-ABEB-D7CE48D1B460}"/>
                </c:ext>
              </c:extLst>
            </c:dLbl>
            <c:dLbl>
              <c:idx val="1"/>
              <c:layout>
                <c:manualLayout>
                  <c:x val="9.5102234902520212E-3"/>
                  <c:y val="1.8518518518518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D7-4F41-ABEB-D7CE48D1B460}"/>
                </c:ext>
              </c:extLst>
            </c:dLbl>
            <c:dLbl>
              <c:idx val="2"/>
              <c:layout>
                <c:manualLayout>
                  <c:x val="-1.102445302007054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D7-4F41-ABEB-D7CE48D1B460}"/>
                </c:ext>
              </c:extLst>
            </c:dLbl>
            <c:dLbl>
              <c:idx val="7"/>
              <c:layout>
                <c:manualLayout>
                  <c:x val="9.645924321647523E-3"/>
                  <c:y val="2.01692629960724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D7-4F41-ABEB-D7CE48D1B460}"/>
                </c:ext>
              </c:extLst>
            </c:dLbl>
            <c:dLbl>
              <c:idx val="8"/>
              <c:layout>
                <c:manualLayout>
                  <c:x val="1.1412268188302425E-2"/>
                  <c:y val="9.25925925925934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CD7-4F41-ABEB-D7CE48D1B460}"/>
                </c:ext>
              </c:extLst>
            </c:dLbl>
            <c:dLbl>
              <c:idx val="9"/>
              <c:layout>
                <c:manualLayout>
                  <c:x val="1.801146263103954E-3"/>
                  <c:y val="2.3148300492289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D7-4F41-ABEB-D7CE48D1B46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'2022'!$G$304:$P$304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'2022'!$G$307:$P$307</c:f>
              <c:numCache>
                <c:formatCode>0.0</c:formatCode>
                <c:ptCount val="10"/>
                <c:pt idx="0">
                  <c:v>19.600000000000001</c:v>
                </c:pt>
                <c:pt idx="1">
                  <c:v>17.399999999999999</c:v>
                </c:pt>
                <c:pt idx="2">
                  <c:v>19</c:v>
                </c:pt>
                <c:pt idx="3">
                  <c:v>14.8</c:v>
                </c:pt>
                <c:pt idx="4">
                  <c:v>15.6</c:v>
                </c:pt>
                <c:pt idx="5">
                  <c:v>14.5</c:v>
                </c:pt>
                <c:pt idx="6">
                  <c:v>17.899999999999999</c:v>
                </c:pt>
                <c:pt idx="7">
                  <c:v>15.2</c:v>
                </c:pt>
                <c:pt idx="8">
                  <c:v>12.2</c:v>
                </c:pt>
                <c:pt idx="9" formatCode="General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CD7-4F41-ABEB-D7CE48D1B4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887263259490744"/>
          <c:y val="0.8809844082597631"/>
          <c:w val="0.58188324890201848"/>
          <c:h val="0.1172755296019667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404413572170548"/>
          <c:y val="0.14695725997213313"/>
          <c:w val="0.37740112994350283"/>
          <c:h val="0.77314814814814814"/>
        </c:manualLayout>
      </c:layout>
      <c:doughnut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7168-4C7F-BF97-F55DC07C47D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7168-4C7F-BF97-F55DC07C47D5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7168-4C7F-BF97-F55DC07C47D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7168-4C7F-BF97-F55DC07C47D5}"/>
              </c:ext>
            </c:extLst>
          </c:dPt>
          <c:dLbls>
            <c:dLbl>
              <c:idx val="0"/>
              <c:layout>
                <c:manualLayout>
                  <c:x val="0.23424895528542317"/>
                  <c:y val="4.827672466867569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63746223564954"/>
                      <c:h val="0.24098765432098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168-4C7F-BF97-F55DC07C47D5}"/>
                </c:ext>
              </c:extLst>
            </c:dLbl>
            <c:dLbl>
              <c:idx val="1"/>
              <c:layout>
                <c:manualLayout>
                  <c:x val="0.21651560926485397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59222431032981"/>
                      <c:h val="0.141234567901234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168-4C7F-BF97-F55DC07C47D5}"/>
                </c:ext>
              </c:extLst>
            </c:dLbl>
            <c:dLbl>
              <c:idx val="2"/>
              <c:layout>
                <c:manualLayout>
                  <c:x val="-0.18985029061699613"/>
                  <c:y val="6.941706360778976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2004028197381"/>
                      <c:h val="0.272592592592592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168-4C7F-BF97-F55DC07C47D5}"/>
                </c:ext>
              </c:extLst>
            </c:dLbl>
            <c:dLbl>
              <c:idx val="3"/>
              <c:layout>
                <c:manualLayout>
                  <c:x val="-0.20810936397300792"/>
                  <c:y val="8.2434140176916289E-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37857125865308"/>
                      <c:h val="0.141234567901234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7168-4C7F-BF97-F55DC07C47D5}"/>
                </c:ext>
              </c:extLst>
            </c:dLbl>
            <c:dLbl>
              <c:idx val="4"/>
              <c:layout>
                <c:manualLayout>
                  <c:x val="-0.16469911427234737"/>
                  <c:y val="-7.384258449175334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76427115794813"/>
                      <c:h val="0.141234567901234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168-4C7F-BF97-F55DC07C47D5}"/>
                </c:ext>
              </c:extLst>
            </c:dLbl>
            <c:dLbl>
              <c:idx val="5"/>
              <c:layout>
                <c:manualLayout>
                  <c:x val="3.6253776435045321E-2"/>
                  <c:y val="-0.2171101390104014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73623236672457"/>
                      <c:h val="0.16750617283950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168-4C7F-BF97-F55DC07C47D5}"/>
                </c:ext>
              </c:extLst>
            </c:dLbl>
            <c:dLbl>
              <c:idx val="6"/>
              <c:layout>
                <c:manualLayout>
                  <c:x val="0.26888217522658608"/>
                  <c:y val="-0.1152264670619876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110783357518375"/>
                      <c:h val="0.16750617283950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7168-4C7F-BF97-F55DC07C47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List1!$B$3:$B$9</c:f>
              <c:strCache>
                <c:ptCount val="7"/>
                <c:pt idx="0">
                  <c:v>55–60 kontaktních center (+50 terénních programů)</c:v>
                </c:pt>
                <c:pt idx="1">
                  <c:v>90–100 programů ambulantní léčby</c:v>
                </c:pt>
                <c:pt idx="2">
                  <c:v>35–45 programů ambulantní následné péče (z nich cca 20 s chráněným bydlením)</c:v>
                </c:pt>
                <c:pt idx="3">
                  <c:v>25–35 programů lůžkové zdravotní péče</c:v>
                </c:pt>
                <c:pt idx="4">
                  <c:v>15–20 terapeutických komunit</c:v>
                </c:pt>
                <c:pt idx="5">
                  <c:v>5–7 domovů se zvláštním režimem</c:v>
                </c:pt>
                <c:pt idx="6">
                  <c:v>6 zařízení speciálního školství</c:v>
                </c:pt>
              </c:strCache>
            </c:strRef>
          </c:cat>
          <c:val>
            <c:numRef>
              <c:f>List1!$C$3:$C$9</c:f>
              <c:numCache>
                <c:formatCode>General</c:formatCode>
                <c:ptCount val="7"/>
                <c:pt idx="0">
                  <c:v>60</c:v>
                </c:pt>
                <c:pt idx="1">
                  <c:v>100</c:v>
                </c:pt>
                <c:pt idx="2">
                  <c:v>45</c:v>
                </c:pt>
                <c:pt idx="3">
                  <c:v>35</c:v>
                </c:pt>
                <c:pt idx="4">
                  <c:v>20</c:v>
                </c:pt>
                <c:pt idx="5">
                  <c:v>7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168-4C7F-BF97-F55DC07C47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89703331113308"/>
          <c:y val="2.5604768153980752E-2"/>
          <c:w val="0.75761645737549954"/>
          <c:h val="0.844451804039516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List1!$A$26</c:f>
              <c:strCache>
                <c:ptCount val="1"/>
                <c:pt idx="0">
                  <c:v>Klienti/uživatelé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dLbls>
            <c:dLbl>
              <c:idx val="9"/>
              <c:layout>
                <c:manualLayout>
                  <c:x val="-2.1316278520173591E-3"/>
                  <c:y val="2.15744232664016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88-4A7A-85FE-8C6E367815E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List1!$B$25:$K$25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List1!$B$26:$K$26</c:f>
              <c:numCache>
                <c:formatCode>#,##0</c:formatCode>
                <c:ptCount val="10"/>
                <c:pt idx="0">
                  <c:v>34500</c:v>
                </c:pt>
                <c:pt idx="1">
                  <c:v>38300</c:v>
                </c:pt>
                <c:pt idx="2">
                  <c:v>40300</c:v>
                </c:pt>
                <c:pt idx="3">
                  <c:v>41000</c:v>
                </c:pt>
                <c:pt idx="4">
                  <c:v>39500</c:v>
                </c:pt>
                <c:pt idx="5">
                  <c:v>39200</c:v>
                </c:pt>
                <c:pt idx="6">
                  <c:v>38000</c:v>
                </c:pt>
                <c:pt idx="7">
                  <c:v>39650</c:v>
                </c:pt>
                <c:pt idx="8">
                  <c:v>37200</c:v>
                </c:pt>
                <c:pt idx="9">
                  <c:v>38900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8-4A7A-85FE-8C6E367815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383171000"/>
        <c:axId val="383165424"/>
      </c:barChart>
      <c:lineChart>
        <c:grouping val="standard"/>
        <c:varyColors val="0"/>
        <c:ser>
          <c:idx val="2"/>
          <c:order val="1"/>
          <c:tx>
            <c:strRef>
              <c:f>List1!$A$27</c:f>
              <c:strCache>
                <c:ptCount val="1"/>
                <c:pt idx="0">
                  <c:v>Výkony (v tis.)</c:v>
                </c:pt>
              </c:strCache>
            </c:strRef>
          </c:tx>
          <c:spPr>
            <a:ln w="31750">
              <a:solidFill>
                <a:srgbClr val="00B0F0"/>
              </a:solidFill>
              <a:prstDash val="sysDash"/>
            </a:ln>
          </c:spPr>
          <c:marker>
            <c:symbol val="none"/>
          </c:marker>
          <c:dLbls>
            <c:dLbl>
              <c:idx val="7"/>
              <c:layout>
                <c:manualLayout>
                  <c:x val="-4.0874047984789164E-2"/>
                  <c:y val="-5.141608371914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88-4A7A-85FE-8C6E367815EB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List1!$B$25:$K$25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List1!$B$27:$K$27</c:f>
              <c:numCache>
                <c:formatCode>General</c:formatCode>
                <c:ptCount val="10"/>
                <c:pt idx="0">
                  <c:v>421.5</c:v>
                </c:pt>
                <c:pt idx="1">
                  <c:v>458.1</c:v>
                </c:pt>
                <c:pt idx="2">
                  <c:v>476.7</c:v>
                </c:pt>
                <c:pt idx="3">
                  <c:v>454.3</c:v>
                </c:pt>
                <c:pt idx="4">
                  <c:v>468.3</c:v>
                </c:pt>
                <c:pt idx="5">
                  <c:v>460.9</c:v>
                </c:pt>
                <c:pt idx="6">
                  <c:v>500.7</c:v>
                </c:pt>
                <c:pt idx="7">
                  <c:v>540.1</c:v>
                </c:pt>
                <c:pt idx="8">
                  <c:v>550.70000000000005</c:v>
                </c:pt>
                <c:pt idx="9">
                  <c:v>577.70000000000005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88-4A7A-85FE-8C6E36781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3170344"/>
        <c:axId val="383170016"/>
      </c:lineChart>
      <c:valAx>
        <c:axId val="38316542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 klientů/uživatelů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383171000"/>
        <c:crosses val="max"/>
        <c:crossBetween val="between"/>
      </c:valAx>
      <c:catAx>
        <c:axId val="383171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383165424"/>
        <c:crosses val="autoZero"/>
        <c:auto val="1"/>
        <c:lblAlgn val="ctr"/>
        <c:lblOffset val="100"/>
        <c:noMultiLvlLbl val="0"/>
      </c:catAx>
      <c:valAx>
        <c:axId val="383170016"/>
        <c:scaling>
          <c:orientation val="minMax"/>
          <c:min val="4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Výkony (v tis.)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3170344"/>
        <c:crosses val="autoZero"/>
        <c:crossBetween val="between"/>
      </c:valAx>
      <c:catAx>
        <c:axId val="383170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31700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542372881355932"/>
          <c:y val="0.11342592592592593"/>
          <c:w val="0.44406780402449691"/>
          <c:h val="0.7401130067074949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698A-416F-B56D-69B03A302BA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698A-416F-B56D-69B03A302BA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698A-416F-B56D-69B03A302BA3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698A-416F-B56D-69B03A302BA3}"/>
              </c:ext>
            </c:extLst>
          </c:dPt>
          <c:dLbls>
            <c:dLbl>
              <c:idx val="0"/>
              <c:layout>
                <c:manualLayout>
                  <c:x val="4.5312117235345582E-2"/>
                  <c:y val="3.76884660250801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8A-416F-B56D-69B03A302BA3}"/>
                </c:ext>
              </c:extLst>
            </c:dLbl>
            <c:dLbl>
              <c:idx val="1"/>
              <c:layout>
                <c:manualLayout>
                  <c:x val="-3.322069116360455E-2"/>
                  <c:y val="0.2032968795567220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8A-416F-B56D-69B03A302BA3}"/>
                </c:ext>
              </c:extLst>
            </c:dLbl>
            <c:dLbl>
              <c:idx val="2"/>
              <c:layout>
                <c:manualLayout>
                  <c:x val="-5.0386701662292206E-2"/>
                  <c:y val="-0.280847959481255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37510936132983"/>
                      <c:h val="0.348752834467120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8A-416F-B56D-69B03A302BA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'VZ 2021'!$EE$1154:$EE$1156</c:f>
              <c:strCache>
                <c:ptCount val="3"/>
                <c:pt idx="0">
                  <c:v>Rozpočty krajů</c:v>
                </c:pt>
                <c:pt idx="1">
                  <c:v>Rozpočty obcí</c:v>
                </c:pt>
                <c:pt idx="2">
                  <c:v>Státní rozpočet</c:v>
                </c:pt>
              </c:strCache>
            </c:strRef>
          </c:cat>
          <c:val>
            <c:numRef>
              <c:f>'VZ 2021'!$EF$1154:$EF$1156</c:f>
              <c:numCache>
                <c:formatCode>0.0</c:formatCode>
                <c:ptCount val="3"/>
                <c:pt idx="0" formatCode="General">
                  <c:v>364.6</c:v>
                </c:pt>
                <c:pt idx="1">
                  <c:v>84.6</c:v>
                </c:pt>
                <c:pt idx="2" formatCode="#,##0.0">
                  <c:v>2008.4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8A-416F-B56D-69B03A302B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52812764942098"/>
          <c:y val="0.14298293236041137"/>
          <c:w val="0.57856176101778378"/>
          <c:h val="0.7468574063447716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53B7-4E4F-9969-AAA8C0837D9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53B7-4E4F-9969-AAA8C0837D9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53B7-4E4F-9969-AAA8C0837D9D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7-53B7-4E4F-9969-AAA8C0837D9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53B7-4E4F-9969-AAA8C0837D9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53B7-4E4F-9969-AAA8C0837D9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D-53B7-4E4F-9969-AAA8C0837D9D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F-53B7-4E4F-9969-AAA8C0837D9D}"/>
              </c:ext>
            </c:extLst>
          </c:dPt>
          <c:dLbls>
            <c:dLbl>
              <c:idx val="0"/>
              <c:layout>
                <c:manualLayout>
                  <c:x val="6.846037433279932E-2"/>
                  <c:y val="7.22584059395378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B7-4E4F-9969-AAA8C0837D9D}"/>
                </c:ext>
              </c:extLst>
            </c:dLbl>
            <c:dLbl>
              <c:idx val="1"/>
              <c:layout>
                <c:manualLayout>
                  <c:x val="3.8504013429044699E-2"/>
                  <c:y val="5.49476461162816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B7-4E4F-9969-AAA8C0837D9D}"/>
                </c:ext>
              </c:extLst>
            </c:dLbl>
            <c:dLbl>
              <c:idx val="2"/>
              <c:layout>
                <c:manualLayout>
                  <c:x val="2.1585232025098815E-2"/>
                  <c:y val="-4.67983180191626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B7-4E4F-9969-AAA8C0837D9D}"/>
                </c:ext>
              </c:extLst>
            </c:dLbl>
            <c:dLbl>
              <c:idx val="3"/>
              <c:layout>
                <c:manualLayout>
                  <c:x val="4.1214297223097419E-2"/>
                  <c:y val="-8.08026019136348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B7-4E4F-9969-AAA8C0837D9D}"/>
                </c:ext>
              </c:extLst>
            </c:dLbl>
            <c:dLbl>
              <c:idx val="4"/>
              <c:layout>
                <c:manualLayout>
                  <c:x val="6.8106995850700819E-2"/>
                  <c:y val="-5.97415381365103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B7-4E4F-9969-AAA8C0837D9D}"/>
                </c:ext>
              </c:extLst>
            </c:dLbl>
            <c:dLbl>
              <c:idx val="5"/>
              <c:layout>
                <c:manualLayout>
                  <c:x val="2.5524723163396481E-3"/>
                  <c:y val="1.84029781142367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B7-4E4F-9969-AAA8C0837D9D}"/>
                </c:ext>
              </c:extLst>
            </c:dLbl>
            <c:dLbl>
              <c:idx val="6"/>
              <c:layout>
                <c:manualLayout>
                  <c:x val="-0.2764730409808091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13446233397706"/>
                      <c:h val="0.163945724769236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3B7-4E4F-9969-AAA8C0837D9D}"/>
                </c:ext>
              </c:extLst>
            </c:dLbl>
            <c:dLbl>
              <c:idx val="7"/>
              <c:layout>
                <c:manualLayout>
                  <c:x val="5.5953193744969036E-2"/>
                  <c:y val="-0.336324574330699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3B7-4E4F-9969-AAA8C0837D9D}"/>
                </c:ext>
              </c:extLst>
            </c:dLbl>
            <c:dLbl>
              <c:idx val="8"/>
              <c:layout>
                <c:manualLayout>
                  <c:x val="-3.533486751039229E-2"/>
                  <c:y val="2.05507577177642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3B7-4E4F-9969-AAA8C0837D9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'VZ 2021'!$DH$1128:$DH$1136</c:f>
              <c:strCache>
                <c:ptCount val="9"/>
                <c:pt idx="0">
                  <c:v>Prevence</c:v>
                </c:pt>
                <c:pt idx="1">
                  <c:v>Harm reduction</c:v>
                </c:pt>
                <c:pt idx="2">
                  <c:v>Léčba</c:v>
                </c:pt>
                <c:pt idx="3">
                  <c:v>Záchytné stanice</c:v>
                </c:pt>
                <c:pt idx="4">
                  <c:v>Následná péče</c:v>
                </c:pt>
                <c:pt idx="5">
                  <c:v>Domovy se zvláštním režimem </c:v>
                </c:pt>
                <c:pt idx="6">
                  <c:v>Koordinace, výzkum, hodnocení</c:v>
                </c:pt>
                <c:pt idx="7">
                  <c:v>Prosazování práva</c:v>
                </c:pt>
                <c:pt idx="8">
                  <c:v>Ostatní, nezařazeno</c:v>
                </c:pt>
              </c:strCache>
            </c:strRef>
          </c:cat>
          <c:val>
            <c:numRef>
              <c:f>'VZ 2021'!$DN$1128:$DN$1136</c:f>
              <c:numCache>
                <c:formatCode>#,##0</c:formatCode>
                <c:ptCount val="9"/>
                <c:pt idx="0">
                  <c:v>80582.082519999996</c:v>
                </c:pt>
                <c:pt idx="1">
                  <c:v>409440.93102000002</c:v>
                </c:pt>
                <c:pt idx="2">
                  <c:v>275772.65844999999</c:v>
                </c:pt>
                <c:pt idx="3">
                  <c:v>166457.24100000001</c:v>
                </c:pt>
                <c:pt idx="4">
                  <c:v>104027.40400000001</c:v>
                </c:pt>
                <c:pt idx="5">
                  <c:v>44240.155999999995</c:v>
                </c:pt>
                <c:pt idx="6">
                  <c:v>25047.349000000002</c:v>
                </c:pt>
                <c:pt idx="7">
                  <c:v>1303681.98</c:v>
                </c:pt>
                <c:pt idx="8">
                  <c:v>48400.856999999996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3B7-4E4F-9969-AAA8C0837D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6618269812462191E-2"/>
          <c:y val="3.8045833109787965E-2"/>
          <c:w val="0.70213889009730135"/>
          <c:h val="0.8336410032079323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'VZ 2021'!$DN$1149</c:f>
              <c:strCache>
                <c:ptCount val="1"/>
                <c:pt idx="0">
                  <c:v>Státní rozpočet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2021'!$DO$1148:$DT$1148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'VZ 2021'!$DO$1149:$DT$1149</c:f>
              <c:numCache>
                <c:formatCode>#,##0.0</c:formatCode>
                <c:ptCount val="6"/>
                <c:pt idx="0">
                  <c:v>1267.5</c:v>
                </c:pt>
                <c:pt idx="1">
                  <c:v>1453.5</c:v>
                </c:pt>
                <c:pt idx="2">
                  <c:v>1762.7</c:v>
                </c:pt>
                <c:pt idx="3">
                  <c:v>1746.9</c:v>
                </c:pt>
                <c:pt idx="4">
                  <c:v>1866.6</c:v>
                </c:pt>
                <c:pt idx="5">
                  <c:v>2008.4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9A-4D2E-AB78-AF045B668C7A}"/>
            </c:ext>
          </c:extLst>
        </c:ser>
        <c:ser>
          <c:idx val="0"/>
          <c:order val="1"/>
          <c:tx>
            <c:strRef>
              <c:f>'VZ 2021'!$DN$1150</c:f>
              <c:strCache>
                <c:ptCount val="1"/>
                <c:pt idx="0">
                  <c:v>Místní rozpočty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2021'!$DO$1148:$DT$1148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'VZ 2021'!$DO$1150:$DT$1150</c:f>
              <c:numCache>
                <c:formatCode>#,##0.0</c:formatCode>
                <c:ptCount val="6"/>
                <c:pt idx="0">
                  <c:v>268.8</c:v>
                </c:pt>
                <c:pt idx="1">
                  <c:v>302.2</c:v>
                </c:pt>
                <c:pt idx="2">
                  <c:v>350.6</c:v>
                </c:pt>
                <c:pt idx="3">
                  <c:v>324.7</c:v>
                </c:pt>
                <c:pt idx="4">
                  <c:v>430.90000000000003</c:v>
                </c:pt>
                <c:pt idx="5">
                  <c:v>449.2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9A-4D2E-AB78-AF045B668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721600"/>
        <c:axId val="144836480"/>
      </c:barChart>
      <c:lineChart>
        <c:grouping val="standard"/>
        <c:varyColors val="0"/>
        <c:ser>
          <c:idx val="1"/>
          <c:order val="2"/>
          <c:tx>
            <c:strRef>
              <c:f>'VZ 2021'!$DN$1151</c:f>
              <c:strCache>
                <c:ptCount val="1"/>
                <c:pt idx="0">
                  <c:v>Celkem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'VZ 2021'!$DO$1148:$DT$1148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'VZ 2021'!$DO$1151:$DT$1151</c:f>
              <c:numCache>
                <c:formatCode>#,##0.0</c:formatCode>
                <c:ptCount val="6"/>
                <c:pt idx="0">
                  <c:v>1536.2</c:v>
                </c:pt>
                <c:pt idx="1">
                  <c:v>1755.6</c:v>
                </c:pt>
                <c:pt idx="2">
                  <c:v>2113.6999999999998</c:v>
                </c:pt>
                <c:pt idx="3">
                  <c:v>2071.6120000000001</c:v>
                </c:pt>
                <c:pt idx="4">
                  <c:v>2297.5</c:v>
                </c:pt>
                <c:pt idx="5">
                  <c:v>2457.6999999999998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9A-4D2E-AB78-AF045B668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721600"/>
        <c:axId val="144836480"/>
      </c:lineChart>
      <c:catAx>
        <c:axId val="14372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44836480"/>
        <c:crosses val="autoZero"/>
        <c:auto val="1"/>
        <c:lblAlgn val="ctr"/>
        <c:lblOffset val="100"/>
        <c:noMultiLvlLbl val="0"/>
      </c:catAx>
      <c:valAx>
        <c:axId val="144836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437216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2992066960751812"/>
          <c:y val="5.0925925925925923E-2"/>
          <c:w val="0.54693948786302604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'evropský průměr'!$C$19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průměr'!$B$20:$B$24</c:f>
              <c:strCache>
                <c:ptCount val="5"/>
                <c:pt idx="0">
                  <c:v>Kouření v posledních 30 dnech</c:v>
                </c:pt>
                <c:pt idx="1">
                  <c:v>Denní kuřáci</c:v>
                </c:pt>
                <c:pt idx="2">
                  <c:v>Silní kuřáci</c:v>
                </c:pt>
                <c:pt idx="3">
                  <c:v>E-cigarety v životě</c:v>
                </c:pt>
                <c:pt idx="4">
                  <c:v>E-cigarety v posledních 30 dnech</c:v>
                </c:pt>
              </c:strCache>
            </c:strRef>
          </c:cat>
          <c:val>
            <c:numRef>
              <c:f>'evropský průměr'!$C$20:$C$24</c:f>
              <c:numCache>
                <c:formatCode>General</c:formatCode>
                <c:ptCount val="5"/>
                <c:pt idx="0">
                  <c:v>23.6</c:v>
                </c:pt>
                <c:pt idx="1">
                  <c:v>10.3</c:v>
                </c:pt>
                <c:pt idx="2">
                  <c:v>2.8</c:v>
                </c:pt>
                <c:pt idx="3">
                  <c:v>60.4</c:v>
                </c:pt>
                <c:pt idx="4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2-48CB-B98B-9A8350DBAC68}"/>
            </c:ext>
          </c:extLst>
        </c:ser>
        <c:ser>
          <c:idx val="1"/>
          <c:order val="1"/>
          <c:tx>
            <c:strRef>
              <c:f>'evropský průměr'!$D$19</c:f>
              <c:strCache>
                <c:ptCount val="1"/>
                <c:pt idx="0">
                  <c:v>Evropský průměr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průměr'!$B$20:$B$24</c:f>
              <c:strCache>
                <c:ptCount val="5"/>
                <c:pt idx="0">
                  <c:v>Kouření v posledních 30 dnech</c:v>
                </c:pt>
                <c:pt idx="1">
                  <c:v>Denní kuřáci</c:v>
                </c:pt>
                <c:pt idx="2">
                  <c:v>Silní kuřáci</c:v>
                </c:pt>
                <c:pt idx="3">
                  <c:v>E-cigarety v životě</c:v>
                </c:pt>
                <c:pt idx="4">
                  <c:v>E-cigarety v posledních 30 dnech</c:v>
                </c:pt>
              </c:strCache>
            </c:strRef>
          </c:cat>
          <c:val>
            <c:numRef>
              <c:f>'evropský průměr'!$D$20:$D$24</c:f>
              <c:numCache>
                <c:formatCode>0.0</c:formatCode>
                <c:ptCount val="5"/>
                <c:pt idx="0" formatCode="General">
                  <c:v>19.5</c:v>
                </c:pt>
                <c:pt idx="1">
                  <c:v>10</c:v>
                </c:pt>
                <c:pt idx="2" formatCode="General">
                  <c:v>2.6</c:v>
                </c:pt>
                <c:pt idx="3" formatCode="General">
                  <c:v>40.200000000000003</c:v>
                </c:pt>
                <c:pt idx="4" formatCode="General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52-48CB-B98B-9A8350DBA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2"/>
        <c:overlap val="-30"/>
        <c:axId val="151076864"/>
        <c:axId val="151078400"/>
      </c:barChart>
      <c:catAx>
        <c:axId val="1510768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51078400"/>
        <c:crosses val="autoZero"/>
        <c:auto val="1"/>
        <c:lblAlgn val="ctr"/>
        <c:lblOffset val="100"/>
        <c:noMultiLvlLbl val="0"/>
      </c:catAx>
      <c:valAx>
        <c:axId val="1510784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1076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842519685039372"/>
          <c:y val="8.2510674038077617E-2"/>
          <c:w val="0.23090223097112861"/>
          <c:h val="0.2690597017590620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5015662729658793"/>
          <c:y val="5.0925925925925923E-2"/>
          <c:w val="0.46140507436570427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'evropský průměr'!$C$25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průměr'!$B$27:$B$31</c:f>
              <c:strCache>
                <c:ptCount val="5"/>
                <c:pt idx="0">
                  <c:v>Pití alkoholu v posledních 30 dnech</c:v>
                </c:pt>
                <c:pt idx="1">
                  <c:v>Průměrný počet příležitostí pití alkoholu (30D)</c:v>
                </c:pt>
                <c:pt idx="2">
                  <c:v>Pití nadměrných dávek</c:v>
                </c:pt>
                <c:pt idx="3">
                  <c:v>Časté pití nadměrných dávek</c:v>
                </c:pt>
                <c:pt idx="4">
                  <c:v>Množství alkoholu naposledy (cl)</c:v>
                </c:pt>
              </c:strCache>
            </c:strRef>
          </c:cat>
          <c:val>
            <c:numRef>
              <c:f>'evropský průměr'!$C$27:$C$31</c:f>
              <c:numCache>
                <c:formatCode>General</c:formatCode>
                <c:ptCount val="5"/>
                <c:pt idx="0">
                  <c:v>62.7</c:v>
                </c:pt>
                <c:pt idx="1">
                  <c:v>4.8</c:v>
                </c:pt>
                <c:pt idx="2">
                  <c:v>38.5</c:v>
                </c:pt>
                <c:pt idx="3">
                  <c:v>11.7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0-4123-AE4C-66EAFB91E690}"/>
            </c:ext>
          </c:extLst>
        </c:ser>
        <c:ser>
          <c:idx val="1"/>
          <c:order val="1"/>
          <c:tx>
            <c:strRef>
              <c:f>'evropský průměr'!$D$25</c:f>
              <c:strCache>
                <c:ptCount val="1"/>
                <c:pt idx="0">
                  <c:v>Evropský průměr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průměr'!$B$27:$B$31</c:f>
              <c:strCache>
                <c:ptCount val="5"/>
                <c:pt idx="0">
                  <c:v>Pití alkoholu v posledních 30 dnech</c:v>
                </c:pt>
                <c:pt idx="1">
                  <c:v>Průměrný počet příležitostí pití alkoholu (30D)</c:v>
                </c:pt>
                <c:pt idx="2">
                  <c:v>Pití nadměrných dávek</c:v>
                </c:pt>
                <c:pt idx="3">
                  <c:v>Časté pití nadměrných dávek</c:v>
                </c:pt>
                <c:pt idx="4">
                  <c:v>Množství alkoholu naposledy (cl)</c:v>
                </c:pt>
              </c:strCache>
            </c:strRef>
          </c:cat>
          <c:val>
            <c:numRef>
              <c:f>'evropský průměr'!$D$27:$D$31</c:f>
              <c:numCache>
                <c:formatCode>General</c:formatCode>
                <c:ptCount val="5"/>
                <c:pt idx="0">
                  <c:v>46.6</c:v>
                </c:pt>
                <c:pt idx="1">
                  <c:v>5.6</c:v>
                </c:pt>
                <c:pt idx="2">
                  <c:v>34.4</c:v>
                </c:pt>
                <c:pt idx="3">
                  <c:v>12.5</c:v>
                </c:pt>
                <c:pt idx="4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D0-4123-AE4C-66EAFB91E6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2"/>
        <c:overlap val="-30"/>
        <c:axId val="151100032"/>
        <c:axId val="151101824"/>
      </c:barChart>
      <c:catAx>
        <c:axId val="1511000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51101824"/>
        <c:crosses val="autoZero"/>
        <c:auto val="1"/>
        <c:lblAlgn val="ctr"/>
        <c:lblOffset val="100"/>
        <c:noMultiLvlLbl val="0"/>
      </c:catAx>
      <c:valAx>
        <c:axId val="15110182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1100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2519685039365"/>
          <c:y val="0.6431101790742384"/>
          <c:w val="0.23090223097112861"/>
          <c:h val="0.25126559193702391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4045516185476813"/>
          <c:y val="5.0925925925925923E-2"/>
          <c:w val="0.46418285214348204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'evropský průměr'!$C$32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průměr'!$B$33:$B$36</c:f>
              <c:strCache>
                <c:ptCount val="4"/>
                <c:pt idx="0">
                  <c:v>Konopné látky v životě</c:v>
                </c:pt>
                <c:pt idx="1">
                  <c:v>Konopné látky v posledních 12 měsících</c:v>
                </c:pt>
                <c:pt idx="2">
                  <c:v>Konopné látky v posledních 30 dnech</c:v>
                </c:pt>
                <c:pt idx="3">
                  <c:v>Odhad studentů v riziku v souvislosti s užíváním konopných látek</c:v>
                </c:pt>
              </c:strCache>
            </c:strRef>
          </c:cat>
          <c:val>
            <c:numRef>
              <c:f>'evropský průměr'!$C$33:$C$36</c:f>
              <c:numCache>
                <c:formatCode>General</c:formatCode>
                <c:ptCount val="4"/>
                <c:pt idx="0">
                  <c:v>28.4</c:v>
                </c:pt>
                <c:pt idx="1">
                  <c:v>23.1</c:v>
                </c:pt>
                <c:pt idx="2">
                  <c:v>11.6</c:v>
                </c:pt>
                <c:pt idx="3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F-4F62-A643-6C73720FCFF3}"/>
            </c:ext>
          </c:extLst>
        </c:ser>
        <c:ser>
          <c:idx val="1"/>
          <c:order val="1"/>
          <c:tx>
            <c:strRef>
              <c:f>'evropský průměr'!$D$32</c:f>
              <c:strCache>
                <c:ptCount val="1"/>
                <c:pt idx="0">
                  <c:v>Evropský průměr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průměr'!$B$33:$B$36</c:f>
              <c:strCache>
                <c:ptCount val="4"/>
                <c:pt idx="0">
                  <c:v>Konopné látky v životě</c:v>
                </c:pt>
                <c:pt idx="1">
                  <c:v>Konopné látky v posledních 12 měsících</c:v>
                </c:pt>
                <c:pt idx="2">
                  <c:v>Konopné látky v posledních 30 dnech</c:v>
                </c:pt>
                <c:pt idx="3">
                  <c:v>Odhad studentů v riziku v souvislosti s užíváním konopných látek</c:v>
                </c:pt>
              </c:strCache>
            </c:strRef>
          </c:cat>
          <c:val>
            <c:numRef>
              <c:f>'evropský průměr'!$D$33:$D$36</c:f>
              <c:numCache>
                <c:formatCode>General</c:formatCode>
                <c:ptCount val="4"/>
                <c:pt idx="0">
                  <c:v>15.6</c:v>
                </c:pt>
                <c:pt idx="1">
                  <c:v>12.9</c:v>
                </c:pt>
                <c:pt idx="2">
                  <c:v>7.1</c:v>
                </c:pt>
                <c:pt idx="3" formatCode="0.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8F-4F62-A643-6C73720FCF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2"/>
        <c:overlap val="-30"/>
        <c:axId val="150079360"/>
        <c:axId val="150080896"/>
      </c:barChart>
      <c:catAx>
        <c:axId val="1500793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50080896"/>
        <c:crosses val="autoZero"/>
        <c:auto val="1"/>
        <c:lblAlgn val="ctr"/>
        <c:lblOffset val="100"/>
        <c:noMultiLvlLbl val="0"/>
      </c:catAx>
      <c:valAx>
        <c:axId val="15008089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007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86964129483809"/>
          <c:y val="0.71634350799069102"/>
          <c:w val="0.23368000874890638"/>
          <c:h val="0.202527507904363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0929768153980752"/>
          <c:y val="2.6595015039178497E-2"/>
          <c:w val="0.69070231846019248"/>
          <c:h val="0.922479069678334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'evropský průměr'!$C$38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průměr'!$B$39:$B$46</c:f>
              <c:strCache>
                <c:ptCount val="8"/>
                <c:pt idx="0">
                  <c:v>Extáze</c:v>
                </c:pt>
                <c:pt idx="1">
                  <c:v>Pervitin</c:v>
                </c:pt>
                <c:pt idx="2">
                  <c:v>Kokain</c:v>
                </c:pt>
                <c:pt idx="3">
                  <c:v>Heroin</c:v>
                </c:pt>
                <c:pt idx="4">
                  <c:v>LSD a jiné halucinogeny</c:v>
                </c:pt>
                <c:pt idx="5">
                  <c:v>NSD</c:v>
                </c:pt>
                <c:pt idx="6">
                  <c:v>Těkavé látky</c:v>
                </c:pt>
                <c:pt idx="7">
                  <c:v>Sedativa a hypnotika</c:v>
                </c:pt>
              </c:strCache>
            </c:strRef>
          </c:cat>
          <c:val>
            <c:numRef>
              <c:f>'evropský průměr'!$C$39:$C$46</c:f>
              <c:numCache>
                <c:formatCode>General</c:formatCode>
                <c:ptCount val="8"/>
                <c:pt idx="0">
                  <c:v>3.6</c:v>
                </c:pt>
                <c:pt idx="1">
                  <c:v>1.5</c:v>
                </c:pt>
                <c:pt idx="2">
                  <c:v>1.6</c:v>
                </c:pt>
                <c:pt idx="3">
                  <c:v>0.5</c:v>
                </c:pt>
                <c:pt idx="4">
                  <c:v>3.5</c:v>
                </c:pt>
                <c:pt idx="5" formatCode="0.0">
                  <c:v>6</c:v>
                </c:pt>
                <c:pt idx="6">
                  <c:v>4.9000000000000004</c:v>
                </c:pt>
                <c:pt idx="7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A-43C4-82AB-3F27D2F18F2B}"/>
            </c:ext>
          </c:extLst>
        </c:ser>
        <c:ser>
          <c:idx val="1"/>
          <c:order val="1"/>
          <c:tx>
            <c:strRef>
              <c:f>'evropský průměr'!$D$38</c:f>
              <c:strCache>
                <c:ptCount val="1"/>
                <c:pt idx="0">
                  <c:v>Evropský průměr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'evropský průměr'!$B$39:$B$46</c:f>
              <c:strCache>
                <c:ptCount val="8"/>
                <c:pt idx="0">
                  <c:v>Extáze</c:v>
                </c:pt>
                <c:pt idx="1">
                  <c:v>Pervitin</c:v>
                </c:pt>
                <c:pt idx="2">
                  <c:v>Kokain</c:v>
                </c:pt>
                <c:pt idx="3">
                  <c:v>Heroin</c:v>
                </c:pt>
                <c:pt idx="4">
                  <c:v>LSD a jiné halucinogeny</c:v>
                </c:pt>
                <c:pt idx="5">
                  <c:v>NSD</c:v>
                </c:pt>
                <c:pt idx="6">
                  <c:v>Těkavé látky</c:v>
                </c:pt>
                <c:pt idx="7">
                  <c:v>Sedativa a hypnotika</c:v>
                </c:pt>
              </c:strCache>
            </c:strRef>
          </c:cat>
          <c:val>
            <c:numRef>
              <c:f>'evropský průměr'!$D$39:$D$46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1.1000000000000001</c:v>
                </c:pt>
                <c:pt idx="2">
                  <c:v>1.9</c:v>
                </c:pt>
                <c:pt idx="3">
                  <c:v>0.7</c:v>
                </c:pt>
                <c:pt idx="4">
                  <c:v>2.1</c:v>
                </c:pt>
                <c:pt idx="5">
                  <c:v>3.4</c:v>
                </c:pt>
                <c:pt idx="6" formatCode="0.0">
                  <c:v>7</c:v>
                </c:pt>
                <c:pt idx="7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A-43C4-82AB-3F27D2F18F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2"/>
        <c:overlap val="-30"/>
        <c:axId val="150127744"/>
        <c:axId val="150129280"/>
      </c:barChart>
      <c:catAx>
        <c:axId val="1501277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50129280"/>
        <c:crosses val="autoZero"/>
        <c:auto val="1"/>
        <c:lblAlgn val="ctr"/>
        <c:lblOffset val="100"/>
        <c:noMultiLvlLbl val="0"/>
      </c:catAx>
      <c:valAx>
        <c:axId val="1501292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012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09186351706041"/>
          <c:y val="0.15709941919858916"/>
          <c:w val="0.3031244531933508"/>
          <c:h val="0.2288845713774968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654641347969157E-3"/>
          <c:y val="2.5604768153980752E-2"/>
          <c:w val="0.98513365991194413"/>
          <c:h val="0.6245508298995613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'2022'!$C$276</c:f>
              <c:strCache>
                <c:ptCount val="1"/>
                <c:pt idx="0">
                  <c:v>Alespoň jednou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'2022'!$B$277:$B$284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'2022'!$C$277:$C$284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5.5</c:v>
                </c:pt>
                <c:pt idx="2">
                  <c:v>8.9</c:v>
                </c:pt>
                <c:pt idx="3">
                  <c:v>20.6</c:v>
                </c:pt>
                <c:pt idx="4">
                  <c:v>32.1</c:v>
                </c:pt>
                <c:pt idx="5">
                  <c:v>40.200000000000003</c:v>
                </c:pt>
                <c:pt idx="6">
                  <c:v>47.5</c:v>
                </c:pt>
                <c:pt idx="7">
                  <c:v>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CE-4A23-9671-6E6E3FD50C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8"/>
        <c:axId val="201529600"/>
        <c:axId val="201687040"/>
      </c:barChart>
      <c:barChart>
        <c:barDir val="col"/>
        <c:grouping val="clustered"/>
        <c:varyColors val="0"/>
        <c:ser>
          <c:idx val="2"/>
          <c:order val="1"/>
          <c:tx>
            <c:strRef>
              <c:f>'2022'!$D$276</c:f>
              <c:strCache>
                <c:ptCount val="1"/>
                <c:pt idx="0">
                  <c:v>Pravidelně (jednou týdně)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6.3656672040099964E-18"/>
                  <c:y val="3.4934497816593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CE-4A23-9671-6E6E3FD50C8F}"/>
                </c:ext>
              </c:extLst>
            </c:dLbl>
            <c:dLbl>
              <c:idx val="1"/>
              <c:layout>
                <c:manualLayout>
                  <c:x val="0"/>
                  <c:y val="2.9112081513828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CE-4A23-9671-6E6E3FD50C8F}"/>
                </c:ext>
              </c:extLst>
            </c:dLbl>
            <c:dLbl>
              <c:idx val="7"/>
              <c:layout>
                <c:manualLayout>
                  <c:x val="-1.7360017497811756E-3"/>
                  <c:y val="-3.71992802209767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CE-4A23-9671-6E6E3FD50C8F}"/>
                </c:ext>
              </c:extLst>
            </c:dLbl>
            <c:dLbl>
              <c:idx val="9"/>
              <c:layout>
                <c:manualLayout>
                  <c:x val="0"/>
                  <c:y val="1.3888888888888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CE-4A23-9671-6E6E3FD50C8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'2022'!$B$277:$B$284</c:f>
              <c:strCache>
                <c:ptCount val="8"/>
                <c:pt idx="0">
                  <c:v>6. r. ZŠ (prima)</c:v>
                </c:pt>
                <c:pt idx="1">
                  <c:v>7. r. ZŠ (sekunda)</c:v>
                </c:pt>
                <c:pt idx="2">
                  <c:v>8. r. ZŠ (tercie)</c:v>
                </c:pt>
                <c:pt idx="3">
                  <c:v>9. r. ZŠ (kvarta)</c:v>
                </c:pt>
                <c:pt idx="4">
                  <c:v>1. r. SŠ (kvinta)</c:v>
                </c:pt>
                <c:pt idx="5">
                  <c:v>2. r. SŠ (sexta)</c:v>
                </c:pt>
                <c:pt idx="6">
                  <c:v>3. r. SŠ (septima)</c:v>
                </c:pt>
                <c:pt idx="7">
                  <c:v>4. r. SŠ (oktáva)</c:v>
                </c:pt>
              </c:strCache>
            </c:strRef>
          </c:cat>
          <c:val>
            <c:numRef>
              <c:f>'2022'!$D$277:$D$284</c:f>
              <c:numCache>
                <c:formatCode>General</c:formatCode>
                <c:ptCount val="8"/>
                <c:pt idx="0">
                  <c:v>0.1</c:v>
                </c:pt>
                <c:pt idx="1">
                  <c:v>0.1</c:v>
                </c:pt>
                <c:pt idx="2">
                  <c:v>1.5</c:v>
                </c:pt>
                <c:pt idx="3">
                  <c:v>2.9</c:v>
                </c:pt>
                <c:pt idx="4">
                  <c:v>5.7</c:v>
                </c:pt>
                <c:pt idx="5">
                  <c:v>8.5</c:v>
                </c:pt>
                <c:pt idx="6">
                  <c:v>11.4</c:v>
                </c:pt>
                <c:pt idx="7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CE-4A23-9671-6E6E3FD5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79"/>
        <c:axId val="201690112"/>
        <c:axId val="201688576"/>
      </c:barChart>
      <c:catAx>
        <c:axId val="201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01687040"/>
        <c:crosses val="autoZero"/>
        <c:auto val="1"/>
        <c:lblAlgn val="ctr"/>
        <c:lblOffset val="100"/>
        <c:noMultiLvlLbl val="0"/>
      </c:catAx>
      <c:valAx>
        <c:axId val="201687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1529600"/>
        <c:crosses val="autoZero"/>
        <c:crossBetween val="between"/>
      </c:valAx>
      <c:valAx>
        <c:axId val="201688576"/>
        <c:scaling>
          <c:orientation val="minMax"/>
          <c:max val="25"/>
        </c:scaling>
        <c:delete val="1"/>
        <c:axPos val="r"/>
        <c:numFmt formatCode="General" sourceLinked="1"/>
        <c:majorTickMark val="out"/>
        <c:minorTickMark val="none"/>
        <c:tickLblPos val="nextTo"/>
        <c:crossAx val="201690112"/>
        <c:crosses val="max"/>
        <c:crossBetween val="between"/>
      </c:valAx>
      <c:catAx>
        <c:axId val="20169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8857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20991995808658315"/>
          <c:y val="0.88179898910016163"/>
          <c:w val="0.63065669810493952"/>
          <c:h val="0.1182010108998383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018931160232741E-2"/>
          <c:y val="0.10266308864197579"/>
          <c:w val="0.91230320424272526"/>
          <c:h val="0.6155956531289404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CIG!$BD$152</c:f>
              <c:strCache>
                <c:ptCount val="1"/>
                <c:pt idx="0">
                  <c:v>Kouření cigaret a/nebo e-cigaret v posledních 30 dnech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CIG!$BE$148:$BG$148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2019</c:v>
                </c:pt>
              </c:numCache>
            </c:numRef>
          </c:cat>
          <c:val>
            <c:numRef>
              <c:f>CIG!$BE$152:$BG$152</c:f>
              <c:numCache>
                <c:formatCode>General</c:formatCode>
                <c:ptCount val="3"/>
                <c:pt idx="0" formatCode="0.0">
                  <c:v>29.9</c:v>
                </c:pt>
                <c:pt idx="1">
                  <c:v>32.5</c:v>
                </c:pt>
                <c:pt idx="2" formatCode="0.0">
                  <c:v>33.200000000000003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7-4481-A0C2-923CEAF6E56F}"/>
            </c:ext>
          </c:extLst>
        </c:ser>
        <c:ser>
          <c:idx val="4"/>
          <c:order val="3"/>
          <c:tx>
            <c:strRef>
              <c:f>CIG!$BD$153</c:f>
              <c:strCache>
                <c:ptCount val="1"/>
                <c:pt idx="0">
                  <c:v>E-cigarety v posledních 30 dnech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1"/>
              <c:layout>
                <c:manualLayout>
                  <c:x val="8.3333333333333332E-3"/>
                  <c:y val="1.0540182995282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E7-4481-A0C2-923CEAF6E56F}"/>
                </c:ext>
              </c:extLst>
            </c:dLbl>
            <c:dLbl>
              <c:idx val="2"/>
              <c:layout>
                <c:manualLayout>
                  <c:x val="8.3333333333334356E-3"/>
                  <c:y val="7.0267886635213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E7-4481-A0C2-923CEAF6E56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CIG!$BE$148:$BG$148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2019</c:v>
                </c:pt>
              </c:numCache>
            </c:numRef>
          </c:cat>
          <c:val>
            <c:numRef>
              <c:f>CIG!$BE$153:$BG$153</c:f>
              <c:numCache>
                <c:formatCode>General</c:formatCode>
                <c:ptCount val="3"/>
                <c:pt idx="1">
                  <c:v>16.899999999999999</c:v>
                </c:pt>
                <c:pt idx="2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E7-4481-A0C2-923CEAF6E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55"/>
        <c:axId val="132379392"/>
        <c:axId val="132380928"/>
      </c:barChart>
      <c:lineChart>
        <c:grouping val="standard"/>
        <c:varyColors val="0"/>
        <c:ser>
          <c:idx val="0"/>
          <c:order val="0"/>
          <c:tx>
            <c:strRef>
              <c:f>CIG!$BD$149</c:f>
              <c:strCache>
                <c:ptCount val="1"/>
                <c:pt idx="0">
                  <c:v>Kouření v posledních 30 dnech</c:v>
                </c:pt>
              </c:strCache>
            </c:strRef>
          </c:tx>
          <c:spPr>
            <a:ln w="38100" cmpd="sng">
              <a:solidFill>
                <a:sysClr val="window" lastClr="FFFFFF">
                  <a:lumMod val="65000"/>
                </a:sysClr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E7-4481-A0C2-923CEAF6E56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CIG!$BE$148:$BG$148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2019</c:v>
                </c:pt>
              </c:numCache>
            </c:numRef>
          </c:cat>
          <c:val>
            <c:numRef>
              <c:f>CIG!$BE$149:$BG$149</c:f>
              <c:numCache>
                <c:formatCode>0.0</c:formatCode>
                <c:ptCount val="3"/>
                <c:pt idx="0">
                  <c:v>29.9</c:v>
                </c:pt>
                <c:pt idx="1">
                  <c:v>27</c:v>
                </c:pt>
                <c:pt idx="2">
                  <c:v>23.576063446286948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9E7-4481-A0C2-923CEAF6E56F}"/>
            </c:ext>
          </c:extLst>
        </c:ser>
        <c:ser>
          <c:idx val="1"/>
          <c:order val="1"/>
          <c:tx>
            <c:strRef>
              <c:f>CIG!$BD$150</c:f>
              <c:strCache>
                <c:ptCount val="1"/>
                <c:pt idx="0">
                  <c:v>Denní kuřáci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0416666666666667E-2"/>
                  <c:y val="3.870017688695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E7-4481-A0C2-923CEAF6E56F}"/>
                </c:ext>
              </c:extLst>
            </c:dLbl>
            <c:dLbl>
              <c:idx val="1"/>
              <c:layout>
                <c:manualLayout>
                  <c:x val="-4.0972222222222222E-2"/>
                  <c:y val="4.2213571218716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E7-4481-A0C2-923CEAF6E56F}"/>
                </c:ext>
              </c:extLst>
            </c:dLbl>
            <c:dLbl>
              <c:idx val="2"/>
              <c:layout>
                <c:manualLayout>
                  <c:x val="-4.6527777777777779E-2"/>
                  <c:y val="3.870017688695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E7-4481-A0C2-923CEAF6E56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CIG!$BE$148:$BG$148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2019</c:v>
                </c:pt>
              </c:numCache>
            </c:numRef>
          </c:cat>
          <c:val>
            <c:numRef>
              <c:f>CIG!$BE$150:$BG$150</c:f>
              <c:numCache>
                <c:formatCode>0.0</c:formatCode>
                <c:ptCount val="3"/>
                <c:pt idx="0">
                  <c:v>16.5</c:v>
                </c:pt>
                <c:pt idx="1">
                  <c:v>12.9</c:v>
                </c:pt>
                <c:pt idx="2">
                  <c:v>10.346070656092285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9E7-4481-A0C2-923CEAF6E56F}"/>
            </c:ext>
          </c:extLst>
        </c:ser>
        <c:ser>
          <c:idx val="5"/>
          <c:order val="4"/>
          <c:tx>
            <c:strRef>
              <c:f>CIG!$BD$154</c:f>
              <c:strCache>
                <c:ptCount val="1"/>
                <c:pt idx="0">
                  <c:v>Denní kouření cigaret a/nebo e-cigaret</c:v>
                </c:pt>
              </c:strCache>
            </c:strRef>
          </c:tx>
          <c:spPr>
            <a:ln w="38100">
              <a:solidFill>
                <a:srgbClr val="00B0F0"/>
              </a:solidFill>
              <a:prstDash val="sysDash"/>
            </a:ln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E7-4481-A0C2-923CEAF6E56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CIG!$BE$148:$BG$148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2019</c:v>
                </c:pt>
              </c:numCache>
            </c:numRef>
          </c:cat>
          <c:val>
            <c:numRef>
              <c:f>CIG!$BE$154:$BG$154</c:f>
              <c:numCache>
                <c:formatCode>General</c:formatCode>
                <c:ptCount val="3"/>
                <c:pt idx="1">
                  <c:v>12.9</c:v>
                </c:pt>
                <c:pt idx="2">
                  <c:v>12.3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9E7-4481-A0C2-923CEAF6E56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2379392"/>
        <c:axId val="132380928"/>
      </c:lineChart>
      <c:catAx>
        <c:axId val="13237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32380928"/>
        <c:crosses val="autoZero"/>
        <c:auto val="1"/>
        <c:lblAlgn val="ctr"/>
        <c:lblOffset val="100"/>
        <c:noMultiLvlLbl val="0"/>
      </c:catAx>
      <c:valAx>
        <c:axId val="1323809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32379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9743589743589754E-3"/>
          <c:y val="0.80780515766287897"/>
          <c:w val="0.99102564102564106"/>
          <c:h val="0.1921948423371209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720693279259793E-2"/>
          <c:y val="3.2201869702576692E-2"/>
          <c:w val="0.58571560631506381"/>
          <c:h val="0.66748767020303468"/>
        </c:manualLayout>
      </c:layout>
      <c:lineChart>
        <c:grouping val="standard"/>
        <c:varyColors val="0"/>
        <c:ser>
          <c:idx val="0"/>
          <c:order val="0"/>
          <c:tx>
            <c:strRef>
              <c:f>ALK!$AB$132</c:f>
              <c:strCache>
                <c:ptCount val="1"/>
                <c:pt idx="0">
                  <c:v>Alkohol v posledních 30D</c:v>
                </c:pt>
              </c:strCache>
            </c:strRef>
          </c:tx>
          <c:spPr>
            <a:ln w="38100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ALK!$AC$131:$AI$131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ALK!$AC$132:$AI$132</c:f>
              <c:numCache>
                <c:formatCode>0.0</c:formatCode>
                <c:ptCount val="7"/>
                <c:pt idx="0">
                  <c:v>67</c:v>
                </c:pt>
                <c:pt idx="1">
                  <c:v>77</c:v>
                </c:pt>
                <c:pt idx="2">
                  <c:v>77</c:v>
                </c:pt>
                <c:pt idx="3">
                  <c:v>75.599999999999994</c:v>
                </c:pt>
                <c:pt idx="4">
                  <c:v>79</c:v>
                </c:pt>
                <c:pt idx="5">
                  <c:v>68.460000000000008</c:v>
                </c:pt>
                <c:pt idx="6">
                  <c:v>62.731565564838355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16-4D51-9C1E-65FD7D96F4C4}"/>
            </c:ext>
          </c:extLst>
        </c:ser>
        <c:ser>
          <c:idx val="1"/>
          <c:order val="1"/>
          <c:tx>
            <c:strRef>
              <c:f>ALK!$AB$133</c:f>
              <c:strCache>
                <c:ptCount val="1"/>
                <c:pt idx="0">
                  <c:v>Pití nadměrných dávek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ALK!$AC$131:$AI$131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ALK!$AC$133:$AI$133</c:f>
              <c:numCache>
                <c:formatCode>0.0</c:formatCode>
                <c:ptCount val="7"/>
                <c:pt idx="0">
                  <c:v>38</c:v>
                </c:pt>
                <c:pt idx="1">
                  <c:v>43</c:v>
                </c:pt>
                <c:pt idx="2">
                  <c:v>47</c:v>
                </c:pt>
                <c:pt idx="3">
                  <c:v>52</c:v>
                </c:pt>
                <c:pt idx="4">
                  <c:v>53.6</c:v>
                </c:pt>
                <c:pt idx="5">
                  <c:v>41.87</c:v>
                </c:pt>
                <c:pt idx="6">
                  <c:v>38.528452337803557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16-4D51-9C1E-65FD7D96F4C4}"/>
            </c:ext>
          </c:extLst>
        </c:ser>
        <c:ser>
          <c:idx val="3"/>
          <c:order val="2"/>
          <c:tx>
            <c:strRef>
              <c:f>ALK!$AB$134</c:f>
              <c:strCache>
                <c:ptCount val="1"/>
                <c:pt idx="0">
                  <c:v>Časté pití nadměrných dávek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ALK!$AC$131:$AI$131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ALK!$AC$134:$AI$134</c:f>
              <c:numCache>
                <c:formatCode>0.0</c:formatCode>
                <c:ptCount val="7"/>
                <c:pt idx="0">
                  <c:v>13.9</c:v>
                </c:pt>
                <c:pt idx="1">
                  <c:v>16.8</c:v>
                </c:pt>
                <c:pt idx="2">
                  <c:v>17.5</c:v>
                </c:pt>
                <c:pt idx="3">
                  <c:v>19.899999999999999</c:v>
                </c:pt>
                <c:pt idx="4">
                  <c:v>21.2</c:v>
                </c:pt>
                <c:pt idx="5">
                  <c:v>12.1</c:v>
                </c:pt>
                <c:pt idx="6">
                  <c:v>11.739130434782609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16-4D51-9C1E-65FD7D96F4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0698368"/>
        <c:axId val="140699904"/>
      </c:lineChart>
      <c:catAx>
        <c:axId val="140698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40699904"/>
        <c:crosses val="autoZero"/>
        <c:auto val="1"/>
        <c:lblAlgn val="ctr"/>
        <c:lblOffset val="100"/>
        <c:noMultiLvlLbl val="0"/>
      </c:catAx>
      <c:valAx>
        <c:axId val="14069990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069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307859801189903"/>
          <c:y val="0.17028868845814377"/>
          <c:w val="0.33418868007523195"/>
          <c:h val="0.52021294790594896"/>
        </c:manualLayout>
      </c:layout>
      <c:overlay val="0"/>
      <c:spPr>
        <a:solidFill>
          <a:sysClr val="window" lastClr="FFFFFF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Muži</a:t>
            </a:r>
          </a:p>
        </c:rich>
      </c:tx>
      <c:layout>
        <c:manualLayout>
          <c:xMode val="edge"/>
          <c:yMode val="edge"/>
          <c:x val="8.7804296307621751E-2"/>
          <c:y val="5.15021691289780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732077534530723E-2"/>
          <c:y val="0.15523439778361039"/>
          <c:w val="0.90596137021333867"/>
          <c:h val="0.5886666736352625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'2022'!$B$369</c:f>
              <c:strCache>
                <c:ptCount val="1"/>
                <c:pt idx="0">
                  <c:v>Národní výzkum*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95F-4257-90C3-E9FF00939DE8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5F-4257-90C3-E9FF00939DE8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5F-4257-90C3-E9FF00939DE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'2022'!$C$368:$K$368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'2022'!$C$369:$K$369</c:f>
              <c:numCache>
                <c:formatCode>General</c:formatCode>
                <c:ptCount val="9"/>
                <c:pt idx="0">
                  <c:v>10.7</c:v>
                </c:pt>
                <c:pt idx="2">
                  <c:v>9.1</c:v>
                </c:pt>
                <c:pt idx="4">
                  <c:v>13.1</c:v>
                </c:pt>
                <c:pt idx="7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5F-4257-90C3-E9FF00939DE8}"/>
            </c:ext>
          </c:extLst>
        </c:ser>
        <c:ser>
          <c:idx val="2"/>
          <c:order val="1"/>
          <c:tx>
            <c:strRef>
              <c:f>'2022'!$B$370</c:f>
              <c:strCache>
                <c:ptCount val="1"/>
                <c:pt idx="0">
                  <c:v>EHIS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6"/>
              <c:layout>
                <c:manualLayout>
                  <c:x val="-1.8555334658714479E-2"/>
                  <c:y val="-5.245530703355382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5F-4257-90C3-E9FF00939DE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'2022'!$C$368:$K$368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'2022'!$C$370:$K$370</c:f>
              <c:numCache>
                <c:formatCode>General</c:formatCode>
                <c:ptCount val="9"/>
                <c:pt idx="0" formatCode="0.0">
                  <c:v>15.6</c:v>
                </c:pt>
                <c:pt idx="3">
                  <c:v>16.399999999999999</c:v>
                </c:pt>
                <c:pt idx="6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5F-4257-90C3-E9FF00939DE8}"/>
            </c:ext>
          </c:extLst>
        </c:ser>
        <c:ser>
          <c:idx val="3"/>
          <c:order val="2"/>
          <c:tx>
            <c:strRef>
              <c:f>'2022'!$B$371</c:f>
              <c:strCache>
                <c:ptCount val="1"/>
                <c:pt idx="0">
                  <c:v>NAUTA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9.5102234902520212E-3"/>
                  <c:y val="1.8518518518518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5F-4257-90C3-E9FF00939DE8}"/>
                </c:ext>
              </c:extLst>
            </c:dLbl>
            <c:dLbl>
              <c:idx val="2"/>
              <c:layout>
                <c:manualLayout>
                  <c:x val="1.3314312886352864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5F-4257-90C3-E9FF00939DE8}"/>
                </c:ext>
              </c:extLst>
            </c:dLbl>
            <c:dLbl>
              <c:idx val="6"/>
              <c:layout>
                <c:manualLayout>
                  <c:x val="1.325381047051036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5F-4257-90C3-E9FF00939DE8}"/>
                </c:ext>
              </c:extLst>
            </c:dLbl>
            <c:dLbl>
              <c:idx val="8"/>
              <c:layout>
                <c:manualLayout>
                  <c:x val="1.0561883648037241E-3"/>
                  <c:y val="9.25927685385059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5F-4257-90C3-E9FF00939DE8}"/>
                </c:ext>
              </c:extLst>
            </c:dLbl>
            <c:dLbl>
              <c:idx val="9"/>
              <c:layout>
                <c:manualLayout>
                  <c:x val="1.1412268188302425E-2"/>
                  <c:y val="2.314814814814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5F-4257-90C3-E9FF00939DE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'2022'!$C$368:$K$368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'2022'!$C$371:$K$371</c:f>
              <c:numCache>
                <c:formatCode>General</c:formatCode>
                <c:ptCount val="9"/>
                <c:pt idx="2">
                  <c:v>10.199999999999999</c:v>
                </c:pt>
                <c:pt idx="3">
                  <c:v>7.7</c:v>
                </c:pt>
                <c:pt idx="4" formatCode="0.0">
                  <c:v>9.1999999999999993</c:v>
                </c:pt>
                <c:pt idx="5">
                  <c:v>11.3</c:v>
                </c:pt>
                <c:pt idx="6">
                  <c:v>12.7</c:v>
                </c:pt>
                <c:pt idx="7">
                  <c:v>16.3</c:v>
                </c:pt>
                <c:pt idx="8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95F-4257-90C3-E9FF00939D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014793130977913"/>
          <c:y val="0.86350511420284493"/>
          <c:w val="0.58188324890201848"/>
          <c:h val="0.1331310449459510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Ženy</a:t>
            </a:r>
          </a:p>
        </c:rich>
      </c:tx>
      <c:layout>
        <c:manualLayout>
          <c:xMode val="edge"/>
          <c:yMode val="edge"/>
          <c:x val="8.0009472814284416E-2"/>
          <c:y val="6.185570357751093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732077534530723E-2"/>
          <c:y val="0.2170902492573798"/>
          <c:w val="0.90596137021333867"/>
          <c:h val="0.4998778100320931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'2022'!$B$377</c:f>
              <c:strCache>
                <c:ptCount val="1"/>
                <c:pt idx="0">
                  <c:v>Národní výzkum*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B73-4A1E-B627-FD262F7812E2}"/>
              </c:ext>
            </c:extLst>
          </c:dPt>
          <c:dLbls>
            <c:dLbl>
              <c:idx val="1"/>
              <c:layout>
                <c:manualLayout>
                  <c:x val="-1.1412268188302408E-2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73-4A1E-B627-FD262F7812E2}"/>
                </c:ext>
              </c:extLst>
            </c:dLbl>
            <c:dLbl>
              <c:idx val="7"/>
              <c:layout>
                <c:manualLayout>
                  <c:x val="-7.608178792201617E-3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73-4A1E-B627-FD262F7812E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'2022'!$C$376:$K$376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'2022'!$C$377:$K$377</c:f>
              <c:numCache>
                <c:formatCode>General</c:formatCode>
                <c:ptCount val="9"/>
                <c:pt idx="0">
                  <c:v>2.4</c:v>
                </c:pt>
                <c:pt idx="2">
                  <c:v>1.4</c:v>
                </c:pt>
                <c:pt idx="4">
                  <c:v>2.6</c:v>
                </c:pt>
                <c:pt idx="7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73-4A1E-B627-FD262F7812E2}"/>
            </c:ext>
          </c:extLst>
        </c:ser>
        <c:ser>
          <c:idx val="2"/>
          <c:order val="1"/>
          <c:tx>
            <c:strRef>
              <c:f>'2022'!$B$378</c:f>
              <c:strCache>
                <c:ptCount val="1"/>
                <c:pt idx="0">
                  <c:v>EHIS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'2022'!$C$376:$K$376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'2022'!$C$378:$K$378</c:f>
              <c:numCache>
                <c:formatCode>General</c:formatCode>
                <c:ptCount val="9"/>
                <c:pt idx="0" formatCode="0.0">
                  <c:v>3.3</c:v>
                </c:pt>
                <c:pt idx="3">
                  <c:v>3.2</c:v>
                </c:pt>
                <c:pt idx="6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73-4A1E-B627-FD262F7812E2}"/>
            </c:ext>
          </c:extLst>
        </c:ser>
        <c:ser>
          <c:idx val="3"/>
          <c:order val="2"/>
          <c:tx>
            <c:strRef>
              <c:f>'2022'!$B$379</c:f>
              <c:strCache>
                <c:ptCount val="1"/>
                <c:pt idx="0">
                  <c:v>NAUTA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9.5102234902520212E-3"/>
                  <c:y val="1.85185185185184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73-4A1E-B627-FD262F7812E2}"/>
                </c:ext>
              </c:extLst>
            </c:dLbl>
            <c:dLbl>
              <c:idx val="2"/>
              <c:layout>
                <c:manualLayout>
                  <c:x val="1.3314312886352864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73-4A1E-B627-FD262F7812E2}"/>
                </c:ext>
              </c:extLst>
            </c:dLbl>
            <c:dLbl>
              <c:idx val="8"/>
              <c:layout>
                <c:manualLayout>
                  <c:x val="-4.090847869776473E-3"/>
                  <c:y val="9.25908205330383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73-4A1E-B627-FD262F7812E2}"/>
                </c:ext>
              </c:extLst>
            </c:dLbl>
            <c:dLbl>
              <c:idx val="9"/>
              <c:layout>
                <c:manualLayout>
                  <c:x val="1.1412268188302425E-2"/>
                  <c:y val="2.314814814814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73-4A1E-B627-FD262F7812E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'2022'!$C$376:$K$376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'2022'!$C$379:$K$379</c:f>
              <c:numCache>
                <c:formatCode>General</c:formatCode>
                <c:ptCount val="9"/>
                <c:pt idx="2">
                  <c:v>3.1</c:v>
                </c:pt>
                <c:pt idx="3" formatCode="0.0">
                  <c:v>2.6</c:v>
                </c:pt>
                <c:pt idx="4" formatCode="0.0">
                  <c:v>3.1</c:v>
                </c:pt>
                <c:pt idx="5">
                  <c:v>4.4000000000000004</c:v>
                </c:pt>
                <c:pt idx="6">
                  <c:v>4.5999999999999996</c:v>
                </c:pt>
                <c:pt idx="7">
                  <c:v>3.2</c:v>
                </c:pt>
                <c:pt idx="8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B73-4A1E-B627-FD262F7812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50"/>
        <c:axId val="115562752"/>
        <c:axId val="115573888"/>
      </c:barChart>
      <c:catAx>
        <c:axId val="115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15573888"/>
        <c:crosses val="autoZero"/>
        <c:auto val="1"/>
        <c:lblAlgn val="ctr"/>
        <c:lblOffset val="100"/>
        <c:noMultiLvlLbl val="0"/>
      </c:catAx>
      <c:valAx>
        <c:axId val="1155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155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70093016615601"/>
          <c:y val="0.83850687555252779"/>
          <c:w val="0.58188324890201848"/>
          <c:h val="0.1565074106774027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018931160232741E-2"/>
          <c:y val="5.6366652085156024E-2"/>
          <c:w val="0.91230320424272526"/>
          <c:h val="0.69443256644855389"/>
        </c:manualLayout>
      </c:layout>
      <c:lineChart>
        <c:grouping val="standard"/>
        <c:varyColors val="0"/>
        <c:ser>
          <c:idx val="0"/>
          <c:order val="0"/>
          <c:tx>
            <c:strRef>
              <c:f>ALK!$AB$121</c:f>
              <c:strCache>
                <c:ptCount val="1"/>
                <c:pt idx="0">
                  <c:v>Chlapci</c:v>
                </c:pt>
              </c:strCache>
            </c:strRef>
          </c:tx>
          <c:spPr>
            <a:ln w="38100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4138524231723762E-2"/>
                  <c:y val="-7.51508553900329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36-458D-BA1B-B2D609213754}"/>
                </c:ext>
              </c:extLst>
            </c:dLbl>
            <c:dLbl>
              <c:idx val="2"/>
              <c:layout>
                <c:manualLayout>
                  <c:x val="-3.4138524231723796E-2"/>
                  <c:y val="-7.20172874256579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36-458D-BA1B-B2D609213754}"/>
                </c:ext>
              </c:extLst>
            </c:dLbl>
            <c:dLbl>
              <c:idx val="5"/>
              <c:layout>
                <c:manualLayout>
                  <c:x val="-3.4138478354002591E-2"/>
                  <c:y val="-6.5706001305188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36-458D-BA1B-B2D609213754}"/>
                </c:ext>
              </c:extLst>
            </c:dLbl>
            <c:dLbl>
              <c:idx val="6"/>
              <c:layout>
                <c:manualLayout>
                  <c:x val="-4.9083333333333229E-2"/>
                  <c:y val="-9.0972222222222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36-458D-BA1B-B2D609213754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ALK!$AC$120:$AI$120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ALK!$AC$121:$AI$121</c:f>
              <c:numCache>
                <c:formatCode>0.0</c:formatCode>
                <c:ptCount val="7"/>
                <c:pt idx="0">
                  <c:v>19.899999999999999</c:v>
                </c:pt>
                <c:pt idx="1">
                  <c:v>24</c:v>
                </c:pt>
                <c:pt idx="2">
                  <c:v>23.1</c:v>
                </c:pt>
                <c:pt idx="3">
                  <c:v>23.5</c:v>
                </c:pt>
                <c:pt idx="4">
                  <c:v>26.5</c:v>
                </c:pt>
                <c:pt idx="5">
                  <c:v>14.3</c:v>
                </c:pt>
                <c:pt idx="6">
                  <c:v>12.896405919661733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036-458D-BA1B-B2D609213754}"/>
            </c:ext>
          </c:extLst>
        </c:ser>
        <c:ser>
          <c:idx val="1"/>
          <c:order val="1"/>
          <c:tx>
            <c:strRef>
              <c:f>ALK!$AB$122</c:f>
              <c:strCache>
                <c:ptCount val="1"/>
                <c:pt idx="0">
                  <c:v>Dívky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ALK!$AC$120:$AI$120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ALK!$AC$122:$AI$122</c:f>
              <c:numCache>
                <c:formatCode>0.0</c:formatCode>
                <c:ptCount val="7"/>
                <c:pt idx="0">
                  <c:v>6.6</c:v>
                </c:pt>
                <c:pt idx="1">
                  <c:v>10.4</c:v>
                </c:pt>
                <c:pt idx="2">
                  <c:v>12.6</c:v>
                </c:pt>
                <c:pt idx="3">
                  <c:v>16.7</c:v>
                </c:pt>
                <c:pt idx="4">
                  <c:v>16.2</c:v>
                </c:pt>
                <c:pt idx="5">
                  <c:v>10.1</c:v>
                </c:pt>
                <c:pt idx="6">
                  <c:v>10.514541387024609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036-458D-BA1B-B2D609213754}"/>
            </c:ext>
          </c:extLst>
        </c:ser>
        <c:ser>
          <c:idx val="3"/>
          <c:order val="2"/>
          <c:tx>
            <c:strRef>
              <c:f>ALK!$AB$123</c:f>
              <c:strCache>
                <c:ptCount val="1"/>
                <c:pt idx="0">
                  <c:v>Celkem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116421224322866E-2"/>
                  <c:y val="-3.1269320501603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36-458D-BA1B-B2D609213754}"/>
                </c:ext>
              </c:extLst>
            </c:dLbl>
            <c:dLbl>
              <c:idx val="1"/>
              <c:layout>
                <c:manualLayout>
                  <c:x val="-3.3966611379613598E-2"/>
                  <c:y val="-4.67581656459609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36-458D-BA1B-B2D609213754}"/>
                </c:ext>
              </c:extLst>
            </c:dLbl>
            <c:dLbl>
              <c:idx val="2"/>
              <c:layout>
                <c:manualLayout>
                  <c:x val="-4.9992176458711894E-2"/>
                  <c:y val="-4.4987287070936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36-458D-BA1B-B2D609213754}"/>
                </c:ext>
              </c:extLst>
            </c:dLbl>
            <c:dLbl>
              <c:idx val="3"/>
              <c:layout>
                <c:manualLayout>
                  <c:x val="-4.6875003443045848E-2"/>
                  <c:y val="-3.6967410323709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36-458D-BA1B-B2D609213754}"/>
                </c:ext>
              </c:extLst>
            </c:dLbl>
            <c:dLbl>
              <c:idx val="4"/>
              <c:layout>
                <c:manualLayout>
                  <c:x val="-4.6875003443045848E-2"/>
                  <c:y val="-4.62266695829688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36-458D-BA1B-B2D609213754}"/>
                </c:ext>
              </c:extLst>
            </c:dLbl>
            <c:dLbl>
              <c:idx val="5"/>
              <c:layout>
                <c:manualLayout>
                  <c:x val="-3.8479480438321119E-2"/>
                  <c:y val="-3.6967410323709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36-458D-BA1B-B2D609213754}"/>
                </c:ext>
              </c:extLst>
            </c:dLbl>
            <c:dLbl>
              <c:idx val="6"/>
              <c:layout>
                <c:manualLayout>
                  <c:x val="-5.3129778259032957E-2"/>
                  <c:y val="-3.3865558471857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36-458D-BA1B-B2D609213754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ALK!$AC$120:$AI$120</c:f>
              <c:numCache>
                <c:formatCode>General</c:formatCode>
                <c:ptCount val="7"/>
                <c:pt idx="0">
                  <c:v>1995</c:v>
                </c:pt>
                <c:pt idx="1">
                  <c:v>1999</c:v>
                </c:pt>
                <c:pt idx="2">
                  <c:v>2003</c:v>
                </c:pt>
                <c:pt idx="3">
                  <c:v>2007</c:v>
                </c:pt>
                <c:pt idx="4">
                  <c:v>2011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ALK!$AC$123:$AI$123</c:f>
              <c:numCache>
                <c:formatCode>0.0</c:formatCode>
                <c:ptCount val="7"/>
                <c:pt idx="0">
                  <c:v>13.9</c:v>
                </c:pt>
                <c:pt idx="1">
                  <c:v>16.8</c:v>
                </c:pt>
                <c:pt idx="2">
                  <c:v>17.5</c:v>
                </c:pt>
                <c:pt idx="3">
                  <c:v>19.899999999999999</c:v>
                </c:pt>
                <c:pt idx="4">
                  <c:v>21.2</c:v>
                </c:pt>
                <c:pt idx="5">
                  <c:v>12.1</c:v>
                </c:pt>
                <c:pt idx="6">
                  <c:v>11.739130434782609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036-458D-BA1B-B2D60921375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8019072"/>
        <c:axId val="108024960"/>
      </c:lineChart>
      <c:catAx>
        <c:axId val="10801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08024960"/>
        <c:crosses val="autoZero"/>
        <c:auto val="1"/>
        <c:lblAlgn val="ctr"/>
        <c:lblOffset val="100"/>
        <c:noMultiLvlLbl val="0"/>
      </c:catAx>
      <c:valAx>
        <c:axId val="1080249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0801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9743589743589754E-3"/>
          <c:y val="0.88861332516340441"/>
          <c:w val="0.99102564102564106"/>
          <c:h val="0.1113866748365955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cs-C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F2A94-2DAF-4032-8453-52162C3E7EC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36B67C0-0D6D-4B88-975C-4EA4C39652E9}">
      <dgm:prSet custT="1"/>
      <dgm:spPr/>
      <dgm:t>
        <a:bodyPr/>
        <a:lstStyle/>
        <a:p>
          <a:pPr rtl="0"/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koordinace informačního systému v oblasti závislostí</a:t>
          </a:r>
        </a:p>
      </dgm:t>
    </dgm:pt>
    <dgm:pt modelId="{C105FC6D-7307-4A73-A722-46298C08A3C4}" type="parTrans" cxnId="{B71325C1-5313-44F4-9CC2-E20BE7FAF5CD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224653D-D5CA-4A9E-9BE2-9CF499CB1179}" type="sibTrans" cxnId="{B71325C1-5313-44F4-9CC2-E20BE7FAF5CD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6C0A593-C01F-4542-9F39-84B2AC3EE9CF}">
      <dgm:prSet custT="1"/>
      <dgm:spPr/>
      <dgm:t>
        <a:bodyPr/>
        <a:lstStyle/>
        <a:p>
          <a:pPr rtl="0"/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zprávy o situaci v oblasti závislostí</a:t>
          </a:r>
        </a:p>
      </dgm:t>
    </dgm:pt>
    <dgm:pt modelId="{F44D938F-8928-438B-91C1-E6B7F8D43AF0}" type="parTrans" cxnId="{6F7973E1-0B34-4150-8D22-3850A69252D4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CD38FA4-B3D5-4A5E-8235-772602B6EAF6}" type="sibTrans" cxnId="{6F7973E1-0B34-4150-8D22-3850A69252D4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869B3E3-B3A0-4FD6-8DF5-79EF55DC81F6}">
      <dgm:prSet custT="1"/>
      <dgm:spPr/>
      <dgm:t>
        <a:bodyPr/>
        <a:lstStyle/>
        <a:p>
          <a:pPr rtl="0"/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koordinace Systému včasného varování (EWS)</a:t>
          </a:r>
        </a:p>
      </dgm:t>
    </dgm:pt>
    <dgm:pt modelId="{15E0EB5C-1D48-4C19-8659-FE131AF98E15}" type="parTrans" cxnId="{F958AB9C-2D3C-4EEC-8196-A919286B1D49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3DA1259-2D6D-403A-9A39-D60B1D55B833}" type="sibTrans" cxnId="{F958AB9C-2D3C-4EEC-8196-A919286B1D49}">
      <dgm:prSet/>
      <dgm:spPr/>
      <dgm:t>
        <a:bodyPr/>
        <a:lstStyle/>
        <a:p>
          <a:endParaRPr lang="cs-CZ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1416512-7F15-4BDF-80FE-060972F88CF4}">
      <dgm:prSet custT="1"/>
      <dgm:spPr/>
      <dgm:t>
        <a:bodyPr/>
        <a:lstStyle/>
        <a:p>
          <a:pPr rtl="0"/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další publikace, Zaostřeno</a:t>
          </a:r>
        </a:p>
      </dgm:t>
    </dgm:pt>
    <dgm:pt modelId="{9C568302-F3C2-409D-A92A-D399D0742EEB}" type="parTrans" cxnId="{7B14A7F1-5005-4953-BFD2-87DB507104C3}">
      <dgm:prSet/>
      <dgm:spPr/>
      <dgm:t>
        <a:bodyPr/>
        <a:lstStyle/>
        <a:p>
          <a:endParaRPr lang="cs-CZ" sz="1600"/>
        </a:p>
      </dgm:t>
    </dgm:pt>
    <dgm:pt modelId="{D41929C2-C963-4FE1-9557-2CEFEA314958}" type="sibTrans" cxnId="{7B14A7F1-5005-4953-BFD2-87DB507104C3}">
      <dgm:prSet/>
      <dgm:spPr/>
      <dgm:t>
        <a:bodyPr/>
        <a:lstStyle/>
        <a:p>
          <a:endParaRPr lang="cs-CZ" sz="1600"/>
        </a:p>
      </dgm:t>
    </dgm:pt>
    <dgm:pt modelId="{41C5D45A-666A-4CB4-BB6D-B95B7378E6A0}">
      <dgm:prSet custT="1"/>
      <dgm:spPr/>
      <dgm:t>
        <a:bodyPr/>
        <a:lstStyle/>
        <a:p>
          <a:pPr rtl="0"/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webové stránky </a:t>
          </a:r>
          <a:r>
            <a:rPr lang="cs-CZ" sz="1600" b="1" u="sng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rPr>
            <a:t>www.drogy-info.cz</a:t>
          </a:r>
          <a:r>
            <a:rPr lang="cs-CZ" sz="16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cs-CZ" sz="1600" dirty="0" err="1">
              <a:latin typeface="Segoe UI" panose="020B0502040204020203" pitchFamily="34" charset="0"/>
              <a:cs typeface="Segoe UI" panose="020B0502040204020203" pitchFamily="34" charset="0"/>
            </a:rPr>
            <a:t>facebook</a:t>
          </a:r>
          <a:endParaRPr lang="cs-CZ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C0F58FD-7C01-4C28-8FBB-8D43F2206C02}" type="parTrans" cxnId="{98257BF9-D681-4E89-BB35-810199864FAC}">
      <dgm:prSet/>
      <dgm:spPr/>
      <dgm:t>
        <a:bodyPr/>
        <a:lstStyle/>
        <a:p>
          <a:endParaRPr lang="cs-CZ" sz="1600"/>
        </a:p>
      </dgm:t>
    </dgm:pt>
    <dgm:pt modelId="{5DA80C6D-F0AC-45EA-9CFB-221350E0CA89}" type="sibTrans" cxnId="{98257BF9-D681-4E89-BB35-810199864FAC}">
      <dgm:prSet/>
      <dgm:spPr/>
      <dgm:t>
        <a:bodyPr/>
        <a:lstStyle/>
        <a:p>
          <a:endParaRPr lang="cs-CZ" sz="1600"/>
        </a:p>
      </dgm:t>
    </dgm:pt>
    <dgm:pt modelId="{D387AA23-9E83-40BF-9EF3-5484B50B8F11}" type="pres">
      <dgm:prSet presAssocID="{1BDF2A94-2DAF-4032-8453-52162C3E7EC7}" presName="cycle" presStyleCnt="0">
        <dgm:presLayoutVars>
          <dgm:dir/>
          <dgm:resizeHandles val="exact"/>
        </dgm:presLayoutVars>
      </dgm:prSet>
      <dgm:spPr/>
    </dgm:pt>
    <dgm:pt modelId="{038691D0-C2D3-4C93-95F7-586F69BB9D11}" type="pres">
      <dgm:prSet presAssocID="{436B67C0-0D6D-4B88-975C-4EA4C39652E9}" presName="dummy" presStyleCnt="0"/>
      <dgm:spPr/>
    </dgm:pt>
    <dgm:pt modelId="{F053D7CD-8095-4A17-816B-3A7B1D3B2589}" type="pres">
      <dgm:prSet presAssocID="{436B67C0-0D6D-4B88-975C-4EA4C39652E9}" presName="node" presStyleLbl="revTx" presStyleIdx="0" presStyleCnt="5" custScaleX="142904">
        <dgm:presLayoutVars>
          <dgm:bulletEnabled val="1"/>
        </dgm:presLayoutVars>
      </dgm:prSet>
      <dgm:spPr/>
    </dgm:pt>
    <dgm:pt modelId="{CEC109F0-D522-47FE-AF44-BB6D40BAD93C}" type="pres">
      <dgm:prSet presAssocID="{7224653D-D5CA-4A9E-9BE2-9CF499CB1179}" presName="sibTrans" presStyleLbl="node1" presStyleIdx="0" presStyleCnt="5"/>
      <dgm:spPr/>
    </dgm:pt>
    <dgm:pt modelId="{CF65BE12-110A-4A05-A0B4-D44C4B3BFB4E}" type="pres">
      <dgm:prSet presAssocID="{96C0A593-C01F-4542-9F39-84B2AC3EE9CF}" presName="dummy" presStyleCnt="0"/>
      <dgm:spPr/>
    </dgm:pt>
    <dgm:pt modelId="{D65082B5-D318-41C8-9229-1E579D395505}" type="pres">
      <dgm:prSet presAssocID="{96C0A593-C01F-4542-9F39-84B2AC3EE9CF}" presName="node" presStyleLbl="revTx" presStyleIdx="1" presStyleCnt="5" custScaleX="110985">
        <dgm:presLayoutVars>
          <dgm:bulletEnabled val="1"/>
        </dgm:presLayoutVars>
      </dgm:prSet>
      <dgm:spPr/>
    </dgm:pt>
    <dgm:pt modelId="{FD4D75E5-E63B-4223-ADE5-0936D7E5B5E4}" type="pres">
      <dgm:prSet presAssocID="{6CD38FA4-B3D5-4A5E-8235-772602B6EAF6}" presName="sibTrans" presStyleLbl="node1" presStyleIdx="1" presStyleCnt="5"/>
      <dgm:spPr/>
    </dgm:pt>
    <dgm:pt modelId="{927B5B66-5B59-4281-AB42-65F7F4349EDF}" type="pres">
      <dgm:prSet presAssocID="{D1416512-7F15-4BDF-80FE-060972F88CF4}" presName="dummy" presStyleCnt="0"/>
      <dgm:spPr/>
    </dgm:pt>
    <dgm:pt modelId="{6EA975B1-FCBD-4E1A-880F-7F60759FA115}" type="pres">
      <dgm:prSet presAssocID="{D1416512-7F15-4BDF-80FE-060972F88CF4}" presName="node" presStyleLbl="revTx" presStyleIdx="2" presStyleCnt="5" custRadScaleRad="105169" custRadScaleInc="-2402">
        <dgm:presLayoutVars>
          <dgm:bulletEnabled val="1"/>
        </dgm:presLayoutVars>
      </dgm:prSet>
      <dgm:spPr/>
    </dgm:pt>
    <dgm:pt modelId="{1CBE7AED-91ED-4E4B-9168-68D6F94660CF}" type="pres">
      <dgm:prSet presAssocID="{D41929C2-C963-4FE1-9557-2CEFEA314958}" presName="sibTrans" presStyleLbl="node1" presStyleIdx="2" presStyleCnt="5"/>
      <dgm:spPr/>
    </dgm:pt>
    <dgm:pt modelId="{546EB3EE-DFB3-4448-B150-6BA45E7AEB6E}" type="pres">
      <dgm:prSet presAssocID="{41C5D45A-666A-4CB4-BB6D-B95B7378E6A0}" presName="dummy" presStyleCnt="0"/>
      <dgm:spPr/>
    </dgm:pt>
    <dgm:pt modelId="{D237E440-741B-4014-85A0-C5CDC720D318}" type="pres">
      <dgm:prSet presAssocID="{41C5D45A-666A-4CB4-BB6D-B95B7378E6A0}" presName="node" presStyleLbl="revTx" presStyleIdx="3" presStyleCnt="5" custScaleX="147959" custRadScaleRad="105039" custRadScaleInc="5267">
        <dgm:presLayoutVars>
          <dgm:bulletEnabled val="1"/>
        </dgm:presLayoutVars>
      </dgm:prSet>
      <dgm:spPr/>
    </dgm:pt>
    <dgm:pt modelId="{57877D11-D63E-4546-A385-9F6E7B872B0E}" type="pres">
      <dgm:prSet presAssocID="{5DA80C6D-F0AC-45EA-9CFB-221350E0CA89}" presName="sibTrans" presStyleLbl="node1" presStyleIdx="3" presStyleCnt="5"/>
      <dgm:spPr/>
    </dgm:pt>
    <dgm:pt modelId="{F1832F4B-60E3-4DC4-B6A4-000CEF856AFF}" type="pres">
      <dgm:prSet presAssocID="{2869B3E3-B3A0-4FD6-8DF5-79EF55DC81F6}" presName="dummy" presStyleCnt="0"/>
      <dgm:spPr/>
    </dgm:pt>
    <dgm:pt modelId="{69A326B8-BF1B-49D6-B9E2-DDC1912A2066}" type="pres">
      <dgm:prSet presAssocID="{2869B3E3-B3A0-4FD6-8DF5-79EF55DC81F6}" presName="node" presStyleLbl="revTx" presStyleIdx="4" presStyleCnt="5" custScaleX="146982">
        <dgm:presLayoutVars>
          <dgm:bulletEnabled val="1"/>
        </dgm:presLayoutVars>
      </dgm:prSet>
      <dgm:spPr/>
    </dgm:pt>
    <dgm:pt modelId="{4B0A3C07-B60F-45F6-860A-E1B67A1CD1B4}" type="pres">
      <dgm:prSet presAssocID="{93DA1259-2D6D-403A-9A39-D60B1D55B833}" presName="sibTrans" presStyleLbl="node1" presStyleIdx="4" presStyleCnt="5"/>
      <dgm:spPr/>
    </dgm:pt>
  </dgm:ptLst>
  <dgm:cxnLst>
    <dgm:cxn modelId="{E92BD315-2A30-4681-BC57-9AFAA4F055C0}" type="presOf" srcId="{2869B3E3-B3A0-4FD6-8DF5-79EF55DC81F6}" destId="{69A326B8-BF1B-49D6-B9E2-DDC1912A2066}" srcOrd="0" destOrd="0" presId="urn:microsoft.com/office/officeart/2005/8/layout/cycle1"/>
    <dgm:cxn modelId="{150B9B3F-7F7B-467E-A652-53AE618D5800}" type="presOf" srcId="{436B67C0-0D6D-4B88-975C-4EA4C39652E9}" destId="{F053D7CD-8095-4A17-816B-3A7B1D3B2589}" srcOrd="0" destOrd="0" presId="urn:microsoft.com/office/officeart/2005/8/layout/cycle1"/>
    <dgm:cxn modelId="{C95E0B65-FCA3-4674-894A-CE897A53756D}" type="presOf" srcId="{1BDF2A94-2DAF-4032-8453-52162C3E7EC7}" destId="{D387AA23-9E83-40BF-9EF3-5484B50B8F11}" srcOrd="0" destOrd="0" presId="urn:microsoft.com/office/officeart/2005/8/layout/cycle1"/>
    <dgm:cxn modelId="{FE092867-2DBC-4BBB-87BB-7E409CC7BFD7}" type="presOf" srcId="{5DA80C6D-F0AC-45EA-9CFB-221350E0CA89}" destId="{57877D11-D63E-4546-A385-9F6E7B872B0E}" srcOrd="0" destOrd="0" presId="urn:microsoft.com/office/officeart/2005/8/layout/cycle1"/>
    <dgm:cxn modelId="{7BF2836C-0762-4037-9901-29A92942D2D4}" type="presOf" srcId="{7224653D-D5CA-4A9E-9BE2-9CF499CB1179}" destId="{CEC109F0-D522-47FE-AF44-BB6D40BAD93C}" srcOrd="0" destOrd="0" presId="urn:microsoft.com/office/officeart/2005/8/layout/cycle1"/>
    <dgm:cxn modelId="{594B4984-68BE-4528-982E-2608AA7F2DF9}" type="presOf" srcId="{41C5D45A-666A-4CB4-BB6D-B95B7378E6A0}" destId="{D237E440-741B-4014-85A0-C5CDC720D318}" srcOrd="0" destOrd="0" presId="urn:microsoft.com/office/officeart/2005/8/layout/cycle1"/>
    <dgm:cxn modelId="{F958AB9C-2D3C-4EEC-8196-A919286B1D49}" srcId="{1BDF2A94-2DAF-4032-8453-52162C3E7EC7}" destId="{2869B3E3-B3A0-4FD6-8DF5-79EF55DC81F6}" srcOrd="4" destOrd="0" parTransId="{15E0EB5C-1D48-4C19-8659-FE131AF98E15}" sibTransId="{93DA1259-2D6D-403A-9A39-D60B1D55B833}"/>
    <dgm:cxn modelId="{B71325C1-5313-44F4-9CC2-E20BE7FAF5CD}" srcId="{1BDF2A94-2DAF-4032-8453-52162C3E7EC7}" destId="{436B67C0-0D6D-4B88-975C-4EA4C39652E9}" srcOrd="0" destOrd="0" parTransId="{C105FC6D-7307-4A73-A722-46298C08A3C4}" sibTransId="{7224653D-D5CA-4A9E-9BE2-9CF499CB1179}"/>
    <dgm:cxn modelId="{DF5B42C1-335C-4A3B-BB17-DF2E82337A5C}" type="presOf" srcId="{D1416512-7F15-4BDF-80FE-060972F88CF4}" destId="{6EA975B1-FCBD-4E1A-880F-7F60759FA115}" srcOrd="0" destOrd="0" presId="urn:microsoft.com/office/officeart/2005/8/layout/cycle1"/>
    <dgm:cxn modelId="{5621E3C2-C8D0-4624-95DB-7FE5E7D90A89}" type="presOf" srcId="{96C0A593-C01F-4542-9F39-84B2AC3EE9CF}" destId="{D65082B5-D318-41C8-9229-1E579D395505}" srcOrd="0" destOrd="0" presId="urn:microsoft.com/office/officeart/2005/8/layout/cycle1"/>
    <dgm:cxn modelId="{F9BBDED4-F922-48A6-949E-C22817BAB07D}" type="presOf" srcId="{93DA1259-2D6D-403A-9A39-D60B1D55B833}" destId="{4B0A3C07-B60F-45F6-860A-E1B67A1CD1B4}" srcOrd="0" destOrd="0" presId="urn:microsoft.com/office/officeart/2005/8/layout/cycle1"/>
    <dgm:cxn modelId="{A3B169D9-7DC9-4832-AF8D-26954DEB227B}" type="presOf" srcId="{6CD38FA4-B3D5-4A5E-8235-772602B6EAF6}" destId="{FD4D75E5-E63B-4223-ADE5-0936D7E5B5E4}" srcOrd="0" destOrd="0" presId="urn:microsoft.com/office/officeart/2005/8/layout/cycle1"/>
    <dgm:cxn modelId="{6F7973E1-0B34-4150-8D22-3850A69252D4}" srcId="{1BDF2A94-2DAF-4032-8453-52162C3E7EC7}" destId="{96C0A593-C01F-4542-9F39-84B2AC3EE9CF}" srcOrd="1" destOrd="0" parTransId="{F44D938F-8928-438B-91C1-E6B7F8D43AF0}" sibTransId="{6CD38FA4-B3D5-4A5E-8235-772602B6EAF6}"/>
    <dgm:cxn modelId="{7B14A7F1-5005-4953-BFD2-87DB507104C3}" srcId="{1BDF2A94-2DAF-4032-8453-52162C3E7EC7}" destId="{D1416512-7F15-4BDF-80FE-060972F88CF4}" srcOrd="2" destOrd="0" parTransId="{9C568302-F3C2-409D-A92A-D399D0742EEB}" sibTransId="{D41929C2-C963-4FE1-9557-2CEFEA314958}"/>
    <dgm:cxn modelId="{019521F5-F36D-4A4D-BFDE-45CD31EEC0F0}" type="presOf" srcId="{D41929C2-C963-4FE1-9557-2CEFEA314958}" destId="{1CBE7AED-91ED-4E4B-9168-68D6F94660CF}" srcOrd="0" destOrd="0" presId="urn:microsoft.com/office/officeart/2005/8/layout/cycle1"/>
    <dgm:cxn modelId="{98257BF9-D681-4E89-BB35-810199864FAC}" srcId="{1BDF2A94-2DAF-4032-8453-52162C3E7EC7}" destId="{41C5D45A-666A-4CB4-BB6D-B95B7378E6A0}" srcOrd="3" destOrd="0" parTransId="{9C0F58FD-7C01-4C28-8FBB-8D43F2206C02}" sibTransId="{5DA80C6D-F0AC-45EA-9CFB-221350E0CA89}"/>
    <dgm:cxn modelId="{8ED4C1AC-00DA-44B2-B7EA-EC1663EC8DE8}" type="presParOf" srcId="{D387AA23-9E83-40BF-9EF3-5484B50B8F11}" destId="{038691D0-C2D3-4C93-95F7-586F69BB9D11}" srcOrd="0" destOrd="0" presId="urn:microsoft.com/office/officeart/2005/8/layout/cycle1"/>
    <dgm:cxn modelId="{4B282F3A-46EB-401A-A8CA-A500A56EC866}" type="presParOf" srcId="{D387AA23-9E83-40BF-9EF3-5484B50B8F11}" destId="{F053D7CD-8095-4A17-816B-3A7B1D3B2589}" srcOrd="1" destOrd="0" presId="urn:microsoft.com/office/officeart/2005/8/layout/cycle1"/>
    <dgm:cxn modelId="{E9DD369A-5EB5-4945-BD07-53C934DB22A2}" type="presParOf" srcId="{D387AA23-9E83-40BF-9EF3-5484B50B8F11}" destId="{CEC109F0-D522-47FE-AF44-BB6D40BAD93C}" srcOrd="2" destOrd="0" presId="urn:microsoft.com/office/officeart/2005/8/layout/cycle1"/>
    <dgm:cxn modelId="{08DEC554-A656-4CFF-B06D-787B88EE656A}" type="presParOf" srcId="{D387AA23-9E83-40BF-9EF3-5484B50B8F11}" destId="{CF65BE12-110A-4A05-A0B4-D44C4B3BFB4E}" srcOrd="3" destOrd="0" presId="urn:microsoft.com/office/officeart/2005/8/layout/cycle1"/>
    <dgm:cxn modelId="{1F5E731A-35D4-4D6A-A691-8CF995DB71FB}" type="presParOf" srcId="{D387AA23-9E83-40BF-9EF3-5484B50B8F11}" destId="{D65082B5-D318-41C8-9229-1E579D395505}" srcOrd="4" destOrd="0" presId="urn:microsoft.com/office/officeart/2005/8/layout/cycle1"/>
    <dgm:cxn modelId="{68335B87-1175-404C-9478-692DB183ABAC}" type="presParOf" srcId="{D387AA23-9E83-40BF-9EF3-5484B50B8F11}" destId="{FD4D75E5-E63B-4223-ADE5-0936D7E5B5E4}" srcOrd="5" destOrd="0" presId="urn:microsoft.com/office/officeart/2005/8/layout/cycle1"/>
    <dgm:cxn modelId="{5323BCEB-C7E1-4761-AB57-9CB461731218}" type="presParOf" srcId="{D387AA23-9E83-40BF-9EF3-5484B50B8F11}" destId="{927B5B66-5B59-4281-AB42-65F7F4349EDF}" srcOrd="6" destOrd="0" presId="urn:microsoft.com/office/officeart/2005/8/layout/cycle1"/>
    <dgm:cxn modelId="{4BC3CEA2-318F-40AD-8F17-951CA5A88DA7}" type="presParOf" srcId="{D387AA23-9E83-40BF-9EF3-5484B50B8F11}" destId="{6EA975B1-FCBD-4E1A-880F-7F60759FA115}" srcOrd="7" destOrd="0" presId="urn:microsoft.com/office/officeart/2005/8/layout/cycle1"/>
    <dgm:cxn modelId="{4F39E812-82C1-4FFB-8249-35622FF0E7BF}" type="presParOf" srcId="{D387AA23-9E83-40BF-9EF3-5484B50B8F11}" destId="{1CBE7AED-91ED-4E4B-9168-68D6F94660CF}" srcOrd="8" destOrd="0" presId="urn:microsoft.com/office/officeart/2005/8/layout/cycle1"/>
    <dgm:cxn modelId="{A3144A0B-ADAF-41DE-8749-6ACE7D5F2B1A}" type="presParOf" srcId="{D387AA23-9E83-40BF-9EF3-5484B50B8F11}" destId="{546EB3EE-DFB3-4448-B150-6BA45E7AEB6E}" srcOrd="9" destOrd="0" presId="urn:microsoft.com/office/officeart/2005/8/layout/cycle1"/>
    <dgm:cxn modelId="{07978E9B-2FB2-4931-866C-8F0E32226F35}" type="presParOf" srcId="{D387AA23-9E83-40BF-9EF3-5484B50B8F11}" destId="{D237E440-741B-4014-85A0-C5CDC720D318}" srcOrd="10" destOrd="0" presId="urn:microsoft.com/office/officeart/2005/8/layout/cycle1"/>
    <dgm:cxn modelId="{6EE1845D-0146-4027-8D69-B2502BBE5626}" type="presParOf" srcId="{D387AA23-9E83-40BF-9EF3-5484B50B8F11}" destId="{57877D11-D63E-4546-A385-9F6E7B872B0E}" srcOrd="11" destOrd="0" presId="urn:microsoft.com/office/officeart/2005/8/layout/cycle1"/>
    <dgm:cxn modelId="{D828E0E9-16E3-40E1-A62A-A35F62BDB775}" type="presParOf" srcId="{D387AA23-9E83-40BF-9EF3-5484B50B8F11}" destId="{F1832F4B-60E3-4DC4-B6A4-000CEF856AFF}" srcOrd="12" destOrd="0" presId="urn:microsoft.com/office/officeart/2005/8/layout/cycle1"/>
    <dgm:cxn modelId="{B2B91E9B-D5E7-4CF7-B7EE-0DFDE7539A48}" type="presParOf" srcId="{D387AA23-9E83-40BF-9EF3-5484B50B8F11}" destId="{69A326B8-BF1B-49D6-B9E2-DDC1912A2066}" srcOrd="13" destOrd="0" presId="urn:microsoft.com/office/officeart/2005/8/layout/cycle1"/>
    <dgm:cxn modelId="{4F736DD2-AF47-4A3C-B609-6394F821B3C7}" type="presParOf" srcId="{D387AA23-9E83-40BF-9EF3-5484B50B8F11}" destId="{4B0A3C07-B60F-45F6-860A-E1B67A1CD1B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6DB31-A0C5-474D-A9AB-4D747724F4F6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F90D025-CDE9-49F2-8202-C124FD732A07}">
      <dgm:prSet custT="1"/>
      <dgm:spPr/>
      <dgm:t>
        <a:bodyPr/>
        <a:lstStyle/>
        <a:p>
          <a:pPr rtl="0"/>
          <a:r>
            <a:rPr lang="cs-CZ" sz="16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e-cigarety v současnosti 5–7 %</a:t>
          </a:r>
          <a:endParaRPr lang="cs-CZ" sz="16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14C557B-7E88-4ECC-90D0-785273159DDA}" type="parTrans" cxnId="{BD1A440E-8A47-45E9-A521-29B4A4D29670}">
      <dgm:prSet/>
      <dgm:spPr/>
      <dgm:t>
        <a:bodyPr/>
        <a:lstStyle/>
        <a:p>
          <a:endParaRPr lang="cs-CZ" sz="1600" b="1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CC1904D-A8F5-48A7-BDDE-3DBA209BDC1F}" type="sibTrans" cxnId="{BD1A440E-8A47-45E9-A521-29B4A4D29670}">
      <dgm:prSet/>
      <dgm:spPr/>
      <dgm:t>
        <a:bodyPr/>
        <a:lstStyle/>
        <a:p>
          <a:endParaRPr lang="cs-CZ" sz="1600" b="1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174B29-D2FD-4F19-9CE2-0A1B39FB35E5}">
      <dgm:prSet custT="1"/>
      <dgm:spPr/>
      <dgm:t>
        <a:bodyPr/>
        <a:lstStyle/>
        <a:p>
          <a:pPr rtl="0"/>
          <a:r>
            <a: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zahřívané tabákové výrobky  v současnosti 3–7 %</a:t>
          </a:r>
        </a:p>
      </dgm:t>
    </dgm:pt>
    <dgm:pt modelId="{13D53F51-98BB-4F5D-B23E-D09337C46369}" type="parTrans" cxnId="{AE462AA4-5D73-4017-83C5-A6DE97CEE9D4}">
      <dgm:prSet/>
      <dgm:spPr/>
      <dgm:t>
        <a:bodyPr/>
        <a:lstStyle/>
        <a:p>
          <a:endParaRPr lang="cs-CZ" sz="1600" b="1"/>
        </a:p>
      </dgm:t>
    </dgm:pt>
    <dgm:pt modelId="{89FBD072-EA7E-4BB6-9CEA-429517D91458}" type="sibTrans" cxnId="{AE462AA4-5D73-4017-83C5-A6DE97CEE9D4}">
      <dgm:prSet/>
      <dgm:spPr/>
      <dgm:t>
        <a:bodyPr/>
        <a:lstStyle/>
        <a:p>
          <a:endParaRPr lang="cs-CZ" sz="1600" b="1"/>
        </a:p>
      </dgm:t>
    </dgm:pt>
    <dgm:pt modelId="{7EEA9486-CDF0-476A-A2F2-4907CA576019}" type="pres">
      <dgm:prSet presAssocID="{6496DB31-A0C5-474D-A9AB-4D747724F4F6}" presName="Name0" presStyleCnt="0">
        <dgm:presLayoutVars>
          <dgm:dir/>
        </dgm:presLayoutVars>
      </dgm:prSet>
      <dgm:spPr/>
    </dgm:pt>
    <dgm:pt modelId="{DDC1FD38-267D-46AB-97A7-A31BA51A942B}" type="pres">
      <dgm:prSet presAssocID="{DF90D025-CDE9-49F2-8202-C124FD732A07}" presName="noChildren" presStyleCnt="0"/>
      <dgm:spPr/>
    </dgm:pt>
    <dgm:pt modelId="{F3832F48-54BE-4961-A654-D37DDF6F705B}" type="pres">
      <dgm:prSet presAssocID="{DF90D025-CDE9-49F2-8202-C124FD732A07}" presName="gap" presStyleCnt="0"/>
      <dgm:spPr/>
    </dgm:pt>
    <dgm:pt modelId="{3BA9BEE0-7314-48BB-8D47-1C8C952C6AF5}" type="pres">
      <dgm:prSet presAssocID="{DF90D025-CDE9-49F2-8202-C124FD732A07}" presName="medCircle2" presStyleLbl="vennNode1" presStyleIdx="0" presStyleCnt="2" custLinFactNeighborX="-19089" custLinFactNeighborY="-69123"/>
      <dgm:spPr/>
    </dgm:pt>
    <dgm:pt modelId="{329F3D9B-9859-4F7B-8158-01B78DA4CE61}" type="pres">
      <dgm:prSet presAssocID="{DF90D025-CDE9-49F2-8202-C124FD732A07}" presName="txLvlOnly1" presStyleLbl="revTx" presStyleIdx="0" presStyleCnt="2" custLinFactNeighborX="-1787" custLinFactNeighborY="-81039"/>
      <dgm:spPr/>
    </dgm:pt>
    <dgm:pt modelId="{5F14BBE7-7120-4074-9151-3C5C7955A136}" type="pres">
      <dgm:prSet presAssocID="{18174B29-D2FD-4F19-9CE2-0A1B39FB35E5}" presName="noChildren" presStyleCnt="0"/>
      <dgm:spPr/>
    </dgm:pt>
    <dgm:pt modelId="{F8C0AFE0-35C3-4298-B91B-2DC1ABD1C99F}" type="pres">
      <dgm:prSet presAssocID="{18174B29-D2FD-4F19-9CE2-0A1B39FB35E5}" presName="gap" presStyleCnt="0"/>
      <dgm:spPr/>
    </dgm:pt>
    <dgm:pt modelId="{C5E91D25-B1C5-4BFA-91AC-0C1F57559D85}" type="pres">
      <dgm:prSet presAssocID="{18174B29-D2FD-4F19-9CE2-0A1B39FB35E5}" presName="medCircle2" presStyleLbl="vennNode1" presStyleIdx="1" presStyleCnt="2" custLinFactNeighborX="-17256" custLinFactNeighborY="-54381"/>
      <dgm:spPr/>
    </dgm:pt>
    <dgm:pt modelId="{EB0960EF-3D5F-4A97-AA99-2A1A094A69CA}" type="pres">
      <dgm:prSet presAssocID="{18174B29-D2FD-4F19-9CE2-0A1B39FB35E5}" presName="txLvlOnly1" presStyleLbl="revTx" presStyleIdx="1" presStyleCnt="2" custLinFactNeighborX="-1763" custLinFactNeighborY="-41818"/>
      <dgm:spPr/>
    </dgm:pt>
  </dgm:ptLst>
  <dgm:cxnLst>
    <dgm:cxn modelId="{BD1A440E-8A47-45E9-A521-29B4A4D29670}" srcId="{6496DB31-A0C5-474D-A9AB-4D747724F4F6}" destId="{DF90D025-CDE9-49F2-8202-C124FD732A07}" srcOrd="0" destOrd="0" parTransId="{D14C557B-7E88-4ECC-90D0-785273159DDA}" sibTransId="{0CC1904D-A8F5-48A7-BDDE-3DBA209BDC1F}"/>
    <dgm:cxn modelId="{D8269736-1B98-4499-BC19-E2112EBFA680}" type="presOf" srcId="{DF90D025-CDE9-49F2-8202-C124FD732A07}" destId="{329F3D9B-9859-4F7B-8158-01B78DA4CE61}" srcOrd="0" destOrd="0" presId="urn:microsoft.com/office/officeart/2008/layout/VerticalCircleList"/>
    <dgm:cxn modelId="{183DB536-B14C-45AE-AE80-947D7808AAE6}" type="presOf" srcId="{18174B29-D2FD-4F19-9CE2-0A1B39FB35E5}" destId="{EB0960EF-3D5F-4A97-AA99-2A1A094A69CA}" srcOrd="0" destOrd="0" presId="urn:microsoft.com/office/officeart/2008/layout/VerticalCircleList"/>
    <dgm:cxn modelId="{AE462AA4-5D73-4017-83C5-A6DE97CEE9D4}" srcId="{6496DB31-A0C5-474D-A9AB-4D747724F4F6}" destId="{18174B29-D2FD-4F19-9CE2-0A1B39FB35E5}" srcOrd="1" destOrd="0" parTransId="{13D53F51-98BB-4F5D-B23E-D09337C46369}" sibTransId="{89FBD072-EA7E-4BB6-9CEA-429517D91458}"/>
    <dgm:cxn modelId="{3169AADF-2EAF-4165-B320-CE2E20390E99}" type="presOf" srcId="{6496DB31-A0C5-474D-A9AB-4D747724F4F6}" destId="{7EEA9486-CDF0-476A-A2F2-4907CA576019}" srcOrd="0" destOrd="0" presId="urn:microsoft.com/office/officeart/2008/layout/VerticalCircleList"/>
    <dgm:cxn modelId="{E043F014-5DC6-4A3B-805F-12D2793F0C55}" type="presParOf" srcId="{7EEA9486-CDF0-476A-A2F2-4907CA576019}" destId="{DDC1FD38-267D-46AB-97A7-A31BA51A942B}" srcOrd="0" destOrd="0" presId="urn:microsoft.com/office/officeart/2008/layout/VerticalCircleList"/>
    <dgm:cxn modelId="{1DA08751-3CBD-44B7-884F-7C1B7349F69B}" type="presParOf" srcId="{DDC1FD38-267D-46AB-97A7-A31BA51A942B}" destId="{F3832F48-54BE-4961-A654-D37DDF6F705B}" srcOrd="0" destOrd="0" presId="urn:microsoft.com/office/officeart/2008/layout/VerticalCircleList"/>
    <dgm:cxn modelId="{80CBD769-B30E-458E-B1B1-D83032C4311A}" type="presParOf" srcId="{DDC1FD38-267D-46AB-97A7-A31BA51A942B}" destId="{3BA9BEE0-7314-48BB-8D47-1C8C952C6AF5}" srcOrd="1" destOrd="0" presId="urn:microsoft.com/office/officeart/2008/layout/VerticalCircleList"/>
    <dgm:cxn modelId="{63B123F1-3D85-4C8F-B9B7-381CC88249F7}" type="presParOf" srcId="{DDC1FD38-267D-46AB-97A7-A31BA51A942B}" destId="{329F3D9B-9859-4F7B-8158-01B78DA4CE61}" srcOrd="2" destOrd="0" presId="urn:microsoft.com/office/officeart/2008/layout/VerticalCircleList"/>
    <dgm:cxn modelId="{6A2048AD-DF63-42E9-B5D8-579EC71B434B}" type="presParOf" srcId="{7EEA9486-CDF0-476A-A2F2-4907CA576019}" destId="{5F14BBE7-7120-4074-9151-3C5C7955A136}" srcOrd="1" destOrd="0" presId="urn:microsoft.com/office/officeart/2008/layout/VerticalCircleList"/>
    <dgm:cxn modelId="{EDEC6B05-D071-4024-AA6C-EB7E9D27EE2C}" type="presParOf" srcId="{5F14BBE7-7120-4074-9151-3C5C7955A136}" destId="{F8C0AFE0-35C3-4298-B91B-2DC1ABD1C99F}" srcOrd="0" destOrd="0" presId="urn:microsoft.com/office/officeart/2008/layout/VerticalCircleList"/>
    <dgm:cxn modelId="{BD91EEDC-D23E-476D-B46B-234E256595B7}" type="presParOf" srcId="{5F14BBE7-7120-4074-9151-3C5C7955A136}" destId="{C5E91D25-B1C5-4BFA-91AC-0C1F57559D85}" srcOrd="1" destOrd="0" presId="urn:microsoft.com/office/officeart/2008/layout/VerticalCircleList"/>
    <dgm:cxn modelId="{A7E6F21E-D355-43C9-8F1C-91DAA34CB524}" type="presParOf" srcId="{5F14BBE7-7120-4074-9151-3C5C7955A136}" destId="{EB0960EF-3D5F-4A97-AA99-2A1A094A69C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4B06BF-C22B-4A96-801E-BDF6474F0FF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F88F533-2C2B-4A28-91D5-566376B17A1B}">
      <dgm:prSet custT="1"/>
      <dgm:spPr/>
      <dgm:t>
        <a:bodyPr/>
        <a:lstStyle/>
        <a:p>
          <a:pPr rtl="0"/>
          <a:r>
            <a:rPr lang="cs-CZ" sz="14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91,3 %   v životě</a:t>
          </a:r>
          <a:endParaRPr lang="cs-CZ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5049111-EC96-44BB-B154-85DE1ADEADA3}" type="parTrans" cxnId="{0A09EFCF-C5D0-4203-95E9-424079C01EA9}">
      <dgm:prSet/>
      <dgm:spPr/>
      <dgm:t>
        <a:bodyPr/>
        <a:lstStyle/>
        <a:p>
          <a:endParaRPr lang="cs-CZ" sz="1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53E81C6-45EA-4D22-B1C0-C86DF1D21EA7}" type="sibTrans" cxnId="{0A09EFCF-C5D0-4203-95E9-424079C01EA9}">
      <dgm:prSet/>
      <dgm:spPr/>
      <dgm:t>
        <a:bodyPr/>
        <a:lstStyle/>
        <a:p>
          <a:endParaRPr lang="cs-CZ" sz="1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7173A23-59C8-48EB-B591-3FEA86B1BDBC}">
      <dgm:prSet custT="1"/>
      <dgm:spPr/>
      <dgm:t>
        <a:bodyPr/>
        <a:lstStyle/>
        <a:p>
          <a:pPr rtl="0"/>
          <a:r>
            <a:rPr lang="cs-CZ" sz="14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50,4 % v posledních 30 dnech</a:t>
          </a:r>
          <a:endParaRPr lang="cs-CZ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A0EEA37-96E4-4A5C-9EBC-B69BC40EE93E}" type="parTrans" cxnId="{F1B71B44-6F5E-4F3D-835A-B95214429279}">
      <dgm:prSet/>
      <dgm:spPr/>
      <dgm:t>
        <a:bodyPr/>
        <a:lstStyle/>
        <a:p>
          <a:endParaRPr lang="cs-CZ" sz="1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D3BD098-1F01-4740-AD9C-1D52CDB3892D}" type="sibTrans" cxnId="{F1B71B44-6F5E-4F3D-835A-B95214429279}">
      <dgm:prSet/>
      <dgm:spPr/>
      <dgm:t>
        <a:bodyPr/>
        <a:lstStyle/>
        <a:p>
          <a:endParaRPr lang="cs-CZ" sz="1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E17F099-FB94-46B7-81E9-CB1D422B55E7}">
      <dgm:prSet custT="1"/>
      <dgm:spPr/>
      <dgm:t>
        <a:bodyPr/>
        <a:lstStyle/>
        <a:p>
          <a:pPr rtl="0"/>
          <a:r>
            <a:rPr lang="cs-CZ" sz="14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29,4 % 3krát nebo častěji</a:t>
          </a:r>
          <a:endParaRPr lang="cs-CZ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AAFDBDE-6981-47F4-8DC8-25F8518C0D88}" type="parTrans" cxnId="{1C336CAF-F234-4327-BCAE-0B6D55C86024}">
      <dgm:prSet/>
      <dgm:spPr/>
      <dgm:t>
        <a:bodyPr/>
        <a:lstStyle/>
        <a:p>
          <a:endParaRPr lang="cs-CZ"/>
        </a:p>
      </dgm:t>
    </dgm:pt>
    <dgm:pt modelId="{79845D7E-24D1-4DA1-BEAA-C5F3464470CC}" type="sibTrans" cxnId="{1C336CAF-F234-4327-BCAE-0B6D55C86024}">
      <dgm:prSet/>
      <dgm:spPr/>
      <dgm:t>
        <a:bodyPr/>
        <a:lstStyle/>
        <a:p>
          <a:endParaRPr lang="cs-CZ"/>
        </a:p>
      </dgm:t>
    </dgm:pt>
    <dgm:pt modelId="{602B5E83-EFE1-48EB-9A79-E651E9511633}" type="pres">
      <dgm:prSet presAssocID="{994B06BF-C22B-4A96-801E-BDF6474F0FF8}" presName="Name0" presStyleCnt="0">
        <dgm:presLayoutVars>
          <dgm:dir/>
          <dgm:resizeHandles val="exact"/>
        </dgm:presLayoutVars>
      </dgm:prSet>
      <dgm:spPr/>
    </dgm:pt>
    <dgm:pt modelId="{CB4C182F-1890-4309-9726-37A1D431C4F9}" type="pres">
      <dgm:prSet presAssocID="{994B06BF-C22B-4A96-801E-BDF6474F0FF8}" presName="arrow" presStyleLbl="bgShp" presStyleIdx="0" presStyleCnt="1"/>
      <dgm:spPr/>
    </dgm:pt>
    <dgm:pt modelId="{A8BA9E96-E7F7-4973-87DC-E5E8DE49A019}" type="pres">
      <dgm:prSet presAssocID="{994B06BF-C22B-4A96-801E-BDF6474F0FF8}" presName="points" presStyleCnt="0"/>
      <dgm:spPr/>
    </dgm:pt>
    <dgm:pt modelId="{AAA66B68-99A4-45CF-9600-D17BEA7DBE6D}" type="pres">
      <dgm:prSet presAssocID="{5F88F533-2C2B-4A28-91D5-566376B17A1B}" presName="compositeA" presStyleCnt="0"/>
      <dgm:spPr/>
    </dgm:pt>
    <dgm:pt modelId="{20E3E799-3308-4A62-A0AA-74D350A347EE}" type="pres">
      <dgm:prSet presAssocID="{5F88F533-2C2B-4A28-91D5-566376B17A1B}" presName="textA" presStyleLbl="revTx" presStyleIdx="0" presStyleCnt="3" custScaleX="87716" custLinFactNeighborX="-6189" custLinFactNeighborY="13605">
        <dgm:presLayoutVars>
          <dgm:bulletEnabled val="1"/>
        </dgm:presLayoutVars>
      </dgm:prSet>
      <dgm:spPr/>
    </dgm:pt>
    <dgm:pt modelId="{544C81D9-ABC4-416A-9585-692AC4F63291}" type="pres">
      <dgm:prSet presAssocID="{5F88F533-2C2B-4A28-91D5-566376B17A1B}" presName="circleA" presStyleLbl="node1" presStyleIdx="0" presStyleCnt="3"/>
      <dgm:spPr/>
    </dgm:pt>
    <dgm:pt modelId="{11F64443-F005-4E64-A176-1C3B88D3E9D6}" type="pres">
      <dgm:prSet presAssocID="{5F88F533-2C2B-4A28-91D5-566376B17A1B}" presName="spaceA" presStyleCnt="0"/>
      <dgm:spPr/>
    </dgm:pt>
    <dgm:pt modelId="{E8865957-8196-44FD-9474-497621BCA218}" type="pres">
      <dgm:prSet presAssocID="{D53E81C6-45EA-4D22-B1C0-C86DF1D21EA7}" presName="space" presStyleCnt="0"/>
      <dgm:spPr/>
    </dgm:pt>
    <dgm:pt modelId="{235C60C4-350E-41CD-8A63-17E12F10545F}" type="pres">
      <dgm:prSet presAssocID="{57173A23-59C8-48EB-B591-3FEA86B1BDBC}" presName="compositeB" presStyleCnt="0"/>
      <dgm:spPr/>
    </dgm:pt>
    <dgm:pt modelId="{2A2D8395-096F-4448-BE02-BC7933D5668B}" type="pres">
      <dgm:prSet presAssocID="{57173A23-59C8-48EB-B591-3FEA86B1BDBC}" presName="textB" presStyleLbl="revTx" presStyleIdx="1" presStyleCnt="3" custScaleX="178314" custScaleY="80273" custLinFactY="-51190" custLinFactNeighborX="-4661" custLinFactNeighborY="-100000">
        <dgm:presLayoutVars>
          <dgm:bulletEnabled val="1"/>
        </dgm:presLayoutVars>
      </dgm:prSet>
      <dgm:spPr/>
    </dgm:pt>
    <dgm:pt modelId="{F65674FB-F879-485C-A02D-B11E28EEBEA5}" type="pres">
      <dgm:prSet presAssocID="{57173A23-59C8-48EB-B591-3FEA86B1BDBC}" presName="circleB" presStyleLbl="node1" presStyleIdx="1" presStyleCnt="3" custLinFactX="-121364" custLinFactNeighborX="-200000" custLinFactNeighborY="-13385"/>
      <dgm:spPr>
        <a:noFill/>
        <a:ln>
          <a:noFill/>
        </a:ln>
      </dgm:spPr>
    </dgm:pt>
    <dgm:pt modelId="{E233BB97-C4E7-4563-80F0-66508659BABE}" type="pres">
      <dgm:prSet presAssocID="{57173A23-59C8-48EB-B591-3FEA86B1BDBC}" presName="spaceB" presStyleCnt="0"/>
      <dgm:spPr/>
    </dgm:pt>
    <dgm:pt modelId="{D8E37DF5-34B4-4C17-9CA4-3AF7418B437C}" type="pres">
      <dgm:prSet presAssocID="{3D3BD098-1F01-4740-AD9C-1D52CDB3892D}" presName="space" presStyleCnt="0"/>
      <dgm:spPr/>
    </dgm:pt>
    <dgm:pt modelId="{537CEE50-2A71-46EA-B2E5-165E746FB514}" type="pres">
      <dgm:prSet presAssocID="{8E17F099-FB94-46B7-81E9-CB1D422B55E7}" presName="compositeA" presStyleCnt="0"/>
      <dgm:spPr/>
    </dgm:pt>
    <dgm:pt modelId="{0F4E3CFF-7A27-403B-B59D-27ABC20F313C}" type="pres">
      <dgm:prSet presAssocID="{8E17F099-FB94-46B7-81E9-CB1D422B55E7}" presName="textA" presStyleLbl="revTx" presStyleIdx="2" presStyleCnt="3" custScaleX="112374" custScaleY="72789" custLinFactNeighborX="1613" custLinFactNeighborY="34494">
        <dgm:presLayoutVars>
          <dgm:bulletEnabled val="1"/>
        </dgm:presLayoutVars>
      </dgm:prSet>
      <dgm:spPr/>
    </dgm:pt>
    <dgm:pt modelId="{DBB2C984-D032-476F-BCB7-60116AB7EBA5}" type="pres">
      <dgm:prSet presAssocID="{8E17F099-FB94-46B7-81E9-CB1D422B55E7}" presName="circleA" presStyleLbl="node1" presStyleIdx="2" presStyleCnt="3" custLinFactNeighborX="-27210" custLinFactNeighborY="20408"/>
      <dgm:spPr/>
    </dgm:pt>
    <dgm:pt modelId="{E5AC42B3-DB74-4DDB-A578-45DE7D9D2C71}" type="pres">
      <dgm:prSet presAssocID="{8E17F099-FB94-46B7-81E9-CB1D422B55E7}" presName="spaceA" presStyleCnt="0"/>
      <dgm:spPr/>
    </dgm:pt>
  </dgm:ptLst>
  <dgm:cxnLst>
    <dgm:cxn modelId="{41C0FD01-FFD4-414E-9B6D-CD0FC305E2D4}" type="presOf" srcId="{57173A23-59C8-48EB-B591-3FEA86B1BDBC}" destId="{2A2D8395-096F-4448-BE02-BC7933D5668B}" srcOrd="0" destOrd="0" presId="urn:microsoft.com/office/officeart/2005/8/layout/hProcess11"/>
    <dgm:cxn modelId="{91C09B2E-5CEB-405D-816D-4ECD343532E2}" type="presOf" srcId="{8E17F099-FB94-46B7-81E9-CB1D422B55E7}" destId="{0F4E3CFF-7A27-403B-B59D-27ABC20F313C}" srcOrd="0" destOrd="0" presId="urn:microsoft.com/office/officeart/2005/8/layout/hProcess11"/>
    <dgm:cxn modelId="{75EAA034-5B2F-478B-B05B-16A600EDA638}" type="presOf" srcId="{994B06BF-C22B-4A96-801E-BDF6474F0FF8}" destId="{602B5E83-EFE1-48EB-9A79-E651E9511633}" srcOrd="0" destOrd="0" presId="urn:microsoft.com/office/officeart/2005/8/layout/hProcess11"/>
    <dgm:cxn modelId="{71C0533C-374C-4DEA-AC67-43C4167AEF5C}" type="presOf" srcId="{5F88F533-2C2B-4A28-91D5-566376B17A1B}" destId="{20E3E799-3308-4A62-A0AA-74D350A347EE}" srcOrd="0" destOrd="0" presId="urn:microsoft.com/office/officeart/2005/8/layout/hProcess11"/>
    <dgm:cxn modelId="{F1B71B44-6F5E-4F3D-835A-B95214429279}" srcId="{994B06BF-C22B-4A96-801E-BDF6474F0FF8}" destId="{57173A23-59C8-48EB-B591-3FEA86B1BDBC}" srcOrd="1" destOrd="0" parTransId="{CA0EEA37-96E4-4A5C-9EBC-B69BC40EE93E}" sibTransId="{3D3BD098-1F01-4740-AD9C-1D52CDB3892D}"/>
    <dgm:cxn modelId="{1C336CAF-F234-4327-BCAE-0B6D55C86024}" srcId="{994B06BF-C22B-4A96-801E-BDF6474F0FF8}" destId="{8E17F099-FB94-46B7-81E9-CB1D422B55E7}" srcOrd="2" destOrd="0" parTransId="{AAAFDBDE-6981-47F4-8DC8-25F8518C0D88}" sibTransId="{79845D7E-24D1-4DA1-BEAA-C5F3464470CC}"/>
    <dgm:cxn modelId="{0A09EFCF-C5D0-4203-95E9-424079C01EA9}" srcId="{994B06BF-C22B-4A96-801E-BDF6474F0FF8}" destId="{5F88F533-2C2B-4A28-91D5-566376B17A1B}" srcOrd="0" destOrd="0" parTransId="{E5049111-EC96-44BB-B154-85DE1ADEADA3}" sibTransId="{D53E81C6-45EA-4D22-B1C0-C86DF1D21EA7}"/>
    <dgm:cxn modelId="{05526D9A-8398-4767-A56F-7E483C142AA9}" type="presParOf" srcId="{602B5E83-EFE1-48EB-9A79-E651E9511633}" destId="{CB4C182F-1890-4309-9726-37A1D431C4F9}" srcOrd="0" destOrd="0" presId="urn:microsoft.com/office/officeart/2005/8/layout/hProcess11"/>
    <dgm:cxn modelId="{2449B9AE-E651-4D8E-ADDE-18BFAF3D12CB}" type="presParOf" srcId="{602B5E83-EFE1-48EB-9A79-E651E9511633}" destId="{A8BA9E96-E7F7-4973-87DC-E5E8DE49A019}" srcOrd="1" destOrd="0" presId="urn:microsoft.com/office/officeart/2005/8/layout/hProcess11"/>
    <dgm:cxn modelId="{1EB17A6B-1A78-488F-B261-0FC3BAB97200}" type="presParOf" srcId="{A8BA9E96-E7F7-4973-87DC-E5E8DE49A019}" destId="{AAA66B68-99A4-45CF-9600-D17BEA7DBE6D}" srcOrd="0" destOrd="0" presId="urn:microsoft.com/office/officeart/2005/8/layout/hProcess11"/>
    <dgm:cxn modelId="{28A763EE-A140-48DC-9A6A-D86CAB3EA638}" type="presParOf" srcId="{AAA66B68-99A4-45CF-9600-D17BEA7DBE6D}" destId="{20E3E799-3308-4A62-A0AA-74D350A347EE}" srcOrd="0" destOrd="0" presId="urn:microsoft.com/office/officeart/2005/8/layout/hProcess11"/>
    <dgm:cxn modelId="{CCC111BF-C814-4FC7-9FD2-D967C05530D5}" type="presParOf" srcId="{AAA66B68-99A4-45CF-9600-D17BEA7DBE6D}" destId="{544C81D9-ABC4-416A-9585-692AC4F63291}" srcOrd="1" destOrd="0" presId="urn:microsoft.com/office/officeart/2005/8/layout/hProcess11"/>
    <dgm:cxn modelId="{1CF7E2BB-DB1A-4244-AA75-D2888B5FAA9E}" type="presParOf" srcId="{AAA66B68-99A4-45CF-9600-D17BEA7DBE6D}" destId="{11F64443-F005-4E64-A176-1C3B88D3E9D6}" srcOrd="2" destOrd="0" presId="urn:microsoft.com/office/officeart/2005/8/layout/hProcess11"/>
    <dgm:cxn modelId="{7ABD037C-A800-4544-A8C2-8440A3788845}" type="presParOf" srcId="{A8BA9E96-E7F7-4973-87DC-E5E8DE49A019}" destId="{E8865957-8196-44FD-9474-497621BCA218}" srcOrd="1" destOrd="0" presId="urn:microsoft.com/office/officeart/2005/8/layout/hProcess11"/>
    <dgm:cxn modelId="{8618E4B1-8D41-4586-8D07-677FAD7F7EFD}" type="presParOf" srcId="{A8BA9E96-E7F7-4973-87DC-E5E8DE49A019}" destId="{235C60C4-350E-41CD-8A63-17E12F10545F}" srcOrd="2" destOrd="0" presId="urn:microsoft.com/office/officeart/2005/8/layout/hProcess11"/>
    <dgm:cxn modelId="{46F8D3FA-D799-45D5-9735-508651182BA4}" type="presParOf" srcId="{235C60C4-350E-41CD-8A63-17E12F10545F}" destId="{2A2D8395-096F-4448-BE02-BC7933D5668B}" srcOrd="0" destOrd="0" presId="urn:microsoft.com/office/officeart/2005/8/layout/hProcess11"/>
    <dgm:cxn modelId="{8F73BD6C-C830-42B0-B292-BCDAAFCDC72D}" type="presParOf" srcId="{235C60C4-350E-41CD-8A63-17E12F10545F}" destId="{F65674FB-F879-485C-A02D-B11E28EEBEA5}" srcOrd="1" destOrd="0" presId="urn:microsoft.com/office/officeart/2005/8/layout/hProcess11"/>
    <dgm:cxn modelId="{FBAA7F24-7C04-4359-9DFF-426CA505D8D9}" type="presParOf" srcId="{235C60C4-350E-41CD-8A63-17E12F10545F}" destId="{E233BB97-C4E7-4563-80F0-66508659BABE}" srcOrd="2" destOrd="0" presId="urn:microsoft.com/office/officeart/2005/8/layout/hProcess11"/>
    <dgm:cxn modelId="{11D2CFAD-CBD9-4C61-87DB-B2C3762E3EFE}" type="presParOf" srcId="{A8BA9E96-E7F7-4973-87DC-E5E8DE49A019}" destId="{D8E37DF5-34B4-4C17-9CA4-3AF7418B437C}" srcOrd="3" destOrd="0" presId="urn:microsoft.com/office/officeart/2005/8/layout/hProcess11"/>
    <dgm:cxn modelId="{0D50E585-4D33-42D3-B616-DAE35D7B4170}" type="presParOf" srcId="{A8BA9E96-E7F7-4973-87DC-E5E8DE49A019}" destId="{537CEE50-2A71-46EA-B2E5-165E746FB514}" srcOrd="4" destOrd="0" presId="urn:microsoft.com/office/officeart/2005/8/layout/hProcess11"/>
    <dgm:cxn modelId="{BB0BE6D8-43CE-47D1-A877-FDFF1A247EDD}" type="presParOf" srcId="{537CEE50-2A71-46EA-B2E5-165E746FB514}" destId="{0F4E3CFF-7A27-403B-B59D-27ABC20F313C}" srcOrd="0" destOrd="0" presId="urn:microsoft.com/office/officeart/2005/8/layout/hProcess11"/>
    <dgm:cxn modelId="{A550E13E-9F4D-4986-8E32-2653179AF42B}" type="presParOf" srcId="{537CEE50-2A71-46EA-B2E5-165E746FB514}" destId="{DBB2C984-D032-476F-BCB7-60116AB7EBA5}" srcOrd="1" destOrd="0" presId="urn:microsoft.com/office/officeart/2005/8/layout/hProcess11"/>
    <dgm:cxn modelId="{6EE586F5-F94B-40BB-A0AF-A7935057E416}" type="presParOf" srcId="{537CEE50-2A71-46EA-B2E5-165E746FB514}" destId="{E5AC42B3-DB74-4DDB-A578-45DE7D9D2C7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96DB31-A0C5-474D-A9AB-4D747724F4F6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F90D025-CDE9-49F2-8202-C124FD732A07}">
      <dgm:prSet custT="1"/>
      <dgm:spPr/>
      <dgm:t>
        <a:bodyPr/>
        <a:lstStyle/>
        <a:p>
          <a:pPr rtl="0"/>
          <a:r>
            <a:rPr lang="cs-CZ" sz="14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odhadem </a:t>
          </a:r>
          <a:r>
            <a:rPr lang="cs-CZ" sz="18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25 % dospívajících </a:t>
          </a:r>
          <a:r>
            <a:rPr lang="cs-CZ" sz="1400" b="1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 riziku digitální závislosti</a:t>
          </a:r>
        </a:p>
        <a:p>
          <a:pPr rtl="0"/>
          <a:endParaRPr lang="cs-CZ" sz="1400" b="1" i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14C557B-7E88-4ECC-90D0-785273159DDA}" type="parTrans" cxnId="{BD1A440E-8A47-45E9-A521-29B4A4D29670}">
      <dgm:prSet/>
      <dgm:spPr/>
      <dgm:t>
        <a:bodyPr/>
        <a:lstStyle/>
        <a:p>
          <a:endParaRPr lang="cs-CZ" sz="1400" b="1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CC1904D-A8F5-48A7-BDDE-3DBA209BDC1F}" type="sibTrans" cxnId="{BD1A440E-8A47-45E9-A521-29B4A4D29670}">
      <dgm:prSet/>
      <dgm:spPr/>
      <dgm:t>
        <a:bodyPr/>
        <a:lstStyle/>
        <a:p>
          <a:endParaRPr lang="cs-CZ" sz="1400" b="1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EEA9486-CDF0-476A-A2F2-4907CA576019}" type="pres">
      <dgm:prSet presAssocID="{6496DB31-A0C5-474D-A9AB-4D747724F4F6}" presName="Name0" presStyleCnt="0">
        <dgm:presLayoutVars>
          <dgm:dir/>
        </dgm:presLayoutVars>
      </dgm:prSet>
      <dgm:spPr/>
    </dgm:pt>
    <dgm:pt modelId="{DDC1FD38-267D-46AB-97A7-A31BA51A942B}" type="pres">
      <dgm:prSet presAssocID="{DF90D025-CDE9-49F2-8202-C124FD732A07}" presName="noChildren" presStyleCnt="0"/>
      <dgm:spPr/>
    </dgm:pt>
    <dgm:pt modelId="{F3832F48-54BE-4961-A654-D37DDF6F705B}" type="pres">
      <dgm:prSet presAssocID="{DF90D025-CDE9-49F2-8202-C124FD732A07}" presName="gap" presStyleCnt="0"/>
      <dgm:spPr/>
    </dgm:pt>
    <dgm:pt modelId="{3BA9BEE0-7314-48BB-8D47-1C8C952C6AF5}" type="pres">
      <dgm:prSet presAssocID="{DF90D025-CDE9-49F2-8202-C124FD732A07}" presName="medCircle2" presStyleLbl="vennNode1" presStyleIdx="0" presStyleCnt="1" custLinFactY="-27054" custLinFactNeighborX="-24409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9F3D9B-9859-4F7B-8158-01B78DA4CE61}" type="pres">
      <dgm:prSet presAssocID="{DF90D025-CDE9-49F2-8202-C124FD732A07}" presName="txLvlOnly1" presStyleLbl="revTx" presStyleIdx="0" presStyleCnt="1" custScaleY="160706" custLinFactNeighborX="-2740" custLinFactNeighborY="-88981"/>
      <dgm:spPr/>
    </dgm:pt>
  </dgm:ptLst>
  <dgm:cxnLst>
    <dgm:cxn modelId="{BD1A440E-8A47-45E9-A521-29B4A4D29670}" srcId="{6496DB31-A0C5-474D-A9AB-4D747724F4F6}" destId="{DF90D025-CDE9-49F2-8202-C124FD732A07}" srcOrd="0" destOrd="0" parTransId="{D14C557B-7E88-4ECC-90D0-785273159DDA}" sibTransId="{0CC1904D-A8F5-48A7-BDDE-3DBA209BDC1F}"/>
    <dgm:cxn modelId="{D8269736-1B98-4499-BC19-E2112EBFA680}" type="presOf" srcId="{DF90D025-CDE9-49F2-8202-C124FD732A07}" destId="{329F3D9B-9859-4F7B-8158-01B78DA4CE61}" srcOrd="0" destOrd="0" presId="urn:microsoft.com/office/officeart/2008/layout/VerticalCircleList"/>
    <dgm:cxn modelId="{3169AADF-2EAF-4165-B320-CE2E20390E99}" type="presOf" srcId="{6496DB31-A0C5-474D-A9AB-4D747724F4F6}" destId="{7EEA9486-CDF0-476A-A2F2-4907CA576019}" srcOrd="0" destOrd="0" presId="urn:microsoft.com/office/officeart/2008/layout/VerticalCircleList"/>
    <dgm:cxn modelId="{E043F014-5DC6-4A3B-805F-12D2793F0C55}" type="presParOf" srcId="{7EEA9486-CDF0-476A-A2F2-4907CA576019}" destId="{DDC1FD38-267D-46AB-97A7-A31BA51A942B}" srcOrd="0" destOrd="0" presId="urn:microsoft.com/office/officeart/2008/layout/VerticalCircleList"/>
    <dgm:cxn modelId="{1DA08751-3CBD-44B7-884F-7C1B7349F69B}" type="presParOf" srcId="{DDC1FD38-267D-46AB-97A7-A31BA51A942B}" destId="{F3832F48-54BE-4961-A654-D37DDF6F705B}" srcOrd="0" destOrd="0" presId="urn:microsoft.com/office/officeart/2008/layout/VerticalCircleList"/>
    <dgm:cxn modelId="{80CBD769-B30E-458E-B1B1-D83032C4311A}" type="presParOf" srcId="{DDC1FD38-267D-46AB-97A7-A31BA51A942B}" destId="{3BA9BEE0-7314-48BB-8D47-1C8C952C6AF5}" srcOrd="1" destOrd="0" presId="urn:microsoft.com/office/officeart/2008/layout/VerticalCircleList"/>
    <dgm:cxn modelId="{63B123F1-3D85-4C8F-B9B7-381CC88249F7}" type="presParOf" srcId="{DDC1FD38-267D-46AB-97A7-A31BA51A942B}" destId="{329F3D9B-9859-4F7B-8158-01B78DA4CE6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3D7CD-8095-4A17-816B-3A7B1D3B2589}">
      <dsp:nvSpPr>
        <dsp:cNvPr id="0" name=""/>
        <dsp:cNvSpPr/>
      </dsp:nvSpPr>
      <dsp:spPr>
        <a:xfrm>
          <a:off x="3252843" y="31190"/>
          <a:ext cx="1458014" cy="102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koordinace informačního systému v oblasti závislostí</a:t>
          </a:r>
        </a:p>
      </dsp:txBody>
      <dsp:txXfrm>
        <a:off x="3252843" y="31190"/>
        <a:ext cx="1458014" cy="1020275"/>
      </dsp:txXfrm>
    </dsp:sp>
    <dsp:sp modelId="{CEC109F0-D522-47FE-AF44-BB6D40BAD93C}">
      <dsp:nvSpPr>
        <dsp:cNvPr id="0" name=""/>
        <dsp:cNvSpPr/>
      </dsp:nvSpPr>
      <dsp:spPr>
        <a:xfrm>
          <a:off x="1071859" y="1698"/>
          <a:ext cx="3825048" cy="3825048"/>
        </a:xfrm>
        <a:prstGeom prst="circularArrow">
          <a:avLst>
            <a:gd name="adj1" fmla="val 5201"/>
            <a:gd name="adj2" fmla="val 335999"/>
            <a:gd name="adj3" fmla="val 21292892"/>
            <a:gd name="adj4" fmla="val 19766546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082B5-D318-41C8-9229-1E579D395505}">
      <dsp:nvSpPr>
        <dsp:cNvPr id="0" name=""/>
        <dsp:cNvSpPr/>
      </dsp:nvSpPr>
      <dsp:spPr>
        <a:xfrm>
          <a:off x="4032142" y="1928483"/>
          <a:ext cx="1132352" cy="102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zprávy o situaci v oblasti závislostí</a:t>
          </a:r>
        </a:p>
      </dsp:txBody>
      <dsp:txXfrm>
        <a:off x="4032142" y="1928483"/>
        <a:ext cx="1132352" cy="1020275"/>
      </dsp:txXfrm>
    </dsp:sp>
    <dsp:sp modelId="{FD4D75E5-E63B-4223-ADE5-0936D7E5B5E4}">
      <dsp:nvSpPr>
        <dsp:cNvPr id="0" name=""/>
        <dsp:cNvSpPr/>
      </dsp:nvSpPr>
      <dsp:spPr>
        <a:xfrm>
          <a:off x="1068552" y="6013"/>
          <a:ext cx="3825048" cy="3825048"/>
        </a:xfrm>
        <a:prstGeom prst="circularArrow">
          <a:avLst>
            <a:gd name="adj1" fmla="val 5201"/>
            <a:gd name="adj2" fmla="val 335999"/>
            <a:gd name="adj3" fmla="val 3969074"/>
            <a:gd name="adj4" fmla="val 224275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975B1-FCBD-4E1A-880F-7F60759FA115}">
      <dsp:nvSpPr>
        <dsp:cNvPr id="0" name=""/>
        <dsp:cNvSpPr/>
      </dsp:nvSpPr>
      <dsp:spPr>
        <a:xfrm>
          <a:off x="2492202" y="3104049"/>
          <a:ext cx="1020275" cy="102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další publikace, Zaostřeno</a:t>
          </a:r>
        </a:p>
      </dsp:txBody>
      <dsp:txXfrm>
        <a:off x="2492202" y="3104049"/>
        <a:ext cx="1020275" cy="1020275"/>
      </dsp:txXfrm>
    </dsp:sp>
    <dsp:sp modelId="{1CBE7AED-91ED-4E4B-9168-68D6F94660CF}">
      <dsp:nvSpPr>
        <dsp:cNvPr id="0" name=""/>
        <dsp:cNvSpPr/>
      </dsp:nvSpPr>
      <dsp:spPr>
        <a:xfrm>
          <a:off x="942481" y="-28802"/>
          <a:ext cx="3825048" cy="3825048"/>
        </a:xfrm>
        <a:prstGeom prst="circularArrow">
          <a:avLst>
            <a:gd name="adj1" fmla="val 5201"/>
            <a:gd name="adj2" fmla="val 335999"/>
            <a:gd name="adj3" fmla="val 8160397"/>
            <a:gd name="adj4" fmla="val 614067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7E440-741B-4014-85A0-C5CDC720D318}">
      <dsp:nvSpPr>
        <dsp:cNvPr id="0" name=""/>
        <dsp:cNvSpPr/>
      </dsp:nvSpPr>
      <dsp:spPr>
        <a:xfrm>
          <a:off x="522589" y="1917375"/>
          <a:ext cx="1509589" cy="102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webové stránky </a:t>
          </a:r>
          <a:r>
            <a:rPr lang="cs-CZ" sz="1600" b="1" u="sng" kern="12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rPr>
            <a:t>www.drogy-info.cz</a:t>
          </a: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cs-CZ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facebook</a:t>
          </a:r>
          <a:endParaRPr lang="cs-CZ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22589" y="1917375"/>
        <a:ext cx="1509589" cy="1020275"/>
      </dsp:txXfrm>
    </dsp:sp>
    <dsp:sp modelId="{57877D11-D63E-4546-A385-9F6E7B872B0E}">
      <dsp:nvSpPr>
        <dsp:cNvPr id="0" name=""/>
        <dsp:cNvSpPr/>
      </dsp:nvSpPr>
      <dsp:spPr>
        <a:xfrm>
          <a:off x="980977" y="139792"/>
          <a:ext cx="3825048" cy="3825048"/>
        </a:xfrm>
        <a:prstGeom prst="circularArrow">
          <a:avLst>
            <a:gd name="adj1" fmla="val 5201"/>
            <a:gd name="adj2" fmla="val 335999"/>
            <a:gd name="adj3" fmla="val 12632486"/>
            <a:gd name="adj4" fmla="val 11073652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326B8-BF1B-49D6-B9E2-DDC1912A2066}">
      <dsp:nvSpPr>
        <dsp:cNvPr id="0" name=""/>
        <dsp:cNvSpPr/>
      </dsp:nvSpPr>
      <dsp:spPr>
        <a:xfrm>
          <a:off x="1237107" y="31190"/>
          <a:ext cx="1499621" cy="102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Segoe UI" panose="020B0502040204020203" pitchFamily="34" charset="0"/>
              <a:cs typeface="Segoe UI" panose="020B0502040204020203" pitchFamily="34" charset="0"/>
            </a:rPr>
            <a:t>koordinace Systému včasného varování (EWS)</a:t>
          </a:r>
        </a:p>
      </dsp:txBody>
      <dsp:txXfrm>
        <a:off x="1237107" y="31190"/>
        <a:ext cx="1499621" cy="1020275"/>
      </dsp:txXfrm>
    </dsp:sp>
    <dsp:sp modelId="{4B0A3C07-B60F-45F6-860A-E1B67A1CD1B4}">
      <dsp:nvSpPr>
        <dsp:cNvPr id="0" name=""/>
        <dsp:cNvSpPr/>
      </dsp:nvSpPr>
      <dsp:spPr>
        <a:xfrm>
          <a:off x="1071859" y="1698"/>
          <a:ext cx="3825048" cy="3825048"/>
        </a:xfrm>
        <a:prstGeom prst="circularArrow">
          <a:avLst>
            <a:gd name="adj1" fmla="val 5201"/>
            <a:gd name="adj2" fmla="val 335999"/>
            <a:gd name="adj3" fmla="val 16410137"/>
            <a:gd name="adj4" fmla="val 15696503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9BEE0-7314-48BB-8D47-1C8C952C6AF5}">
      <dsp:nvSpPr>
        <dsp:cNvPr id="0" name=""/>
        <dsp:cNvSpPr/>
      </dsp:nvSpPr>
      <dsp:spPr>
        <a:xfrm>
          <a:off x="39651" y="795538"/>
          <a:ext cx="556077" cy="5560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29F3D9B-9859-4F7B-8158-01B78DA4CE61}">
      <dsp:nvSpPr>
        <dsp:cNvPr id="0" name=""/>
        <dsp:cNvSpPr/>
      </dsp:nvSpPr>
      <dsp:spPr>
        <a:xfrm>
          <a:off x="370821" y="729275"/>
          <a:ext cx="2966878" cy="556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e-cigarety v současnosti 5–7 %</a:t>
          </a:r>
          <a:endParaRPr lang="cs-CZ" sz="16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70821" y="729275"/>
        <a:ext cx="2966878" cy="556077"/>
      </dsp:txXfrm>
    </dsp:sp>
    <dsp:sp modelId="{C5E91D25-B1C5-4BFA-91AC-0C1F57559D85}">
      <dsp:nvSpPr>
        <dsp:cNvPr id="0" name=""/>
        <dsp:cNvSpPr/>
      </dsp:nvSpPr>
      <dsp:spPr>
        <a:xfrm>
          <a:off x="49844" y="1433592"/>
          <a:ext cx="556077" cy="5560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0960EF-3D5F-4A97-AA99-2A1A094A69CA}">
      <dsp:nvSpPr>
        <dsp:cNvPr id="0" name=""/>
        <dsp:cNvSpPr/>
      </dsp:nvSpPr>
      <dsp:spPr>
        <a:xfrm>
          <a:off x="371533" y="1503452"/>
          <a:ext cx="2966878" cy="556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zahřívané tabákové výrobky  v současnosti 3–7 %</a:t>
          </a:r>
        </a:p>
      </dsp:txBody>
      <dsp:txXfrm>
        <a:off x="371533" y="1503452"/>
        <a:ext cx="2966878" cy="556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C182F-1890-4309-9726-37A1D431C4F9}">
      <dsp:nvSpPr>
        <dsp:cNvPr id="0" name=""/>
        <dsp:cNvSpPr/>
      </dsp:nvSpPr>
      <dsp:spPr>
        <a:xfrm>
          <a:off x="0" y="468895"/>
          <a:ext cx="4998797" cy="62519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3E799-3308-4A62-A0AA-74D350A347EE}">
      <dsp:nvSpPr>
        <dsp:cNvPr id="0" name=""/>
        <dsp:cNvSpPr/>
      </dsp:nvSpPr>
      <dsp:spPr>
        <a:xfrm>
          <a:off x="4" y="85057"/>
          <a:ext cx="984640" cy="62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91,3 %   v životě</a:t>
          </a:r>
          <a:endParaRPr lang="cs-CZ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" y="85057"/>
        <a:ext cx="984640" cy="625194"/>
      </dsp:txXfrm>
    </dsp:sp>
    <dsp:sp modelId="{544C81D9-ABC4-416A-9585-692AC4F63291}">
      <dsp:nvSpPr>
        <dsp:cNvPr id="0" name=""/>
        <dsp:cNvSpPr/>
      </dsp:nvSpPr>
      <dsp:spPr>
        <a:xfrm>
          <a:off x="483648" y="703343"/>
          <a:ext cx="156298" cy="156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D8395-096F-4448-BE02-BC7933D5668B}">
      <dsp:nvSpPr>
        <dsp:cNvPr id="0" name=""/>
        <dsp:cNvSpPr/>
      </dsp:nvSpPr>
      <dsp:spPr>
        <a:xfrm>
          <a:off x="1126869" y="85059"/>
          <a:ext cx="2001632" cy="50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50,4 % v posledních 30 dnech</a:t>
          </a:r>
          <a:endParaRPr lang="cs-CZ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126869" y="85059"/>
        <a:ext cx="2001632" cy="501862"/>
      </dsp:txXfrm>
    </dsp:sp>
    <dsp:sp modelId="{F65674FB-F879-485C-A02D-B11E28EEBEA5}">
      <dsp:nvSpPr>
        <dsp:cNvPr id="0" name=""/>
        <dsp:cNvSpPr/>
      </dsp:nvSpPr>
      <dsp:spPr>
        <a:xfrm>
          <a:off x="1599570" y="713256"/>
          <a:ext cx="156298" cy="156298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E3CFF-7A27-403B-B59D-27ABC20F313C}">
      <dsp:nvSpPr>
        <dsp:cNvPr id="0" name=""/>
        <dsp:cNvSpPr/>
      </dsp:nvSpPr>
      <dsp:spPr>
        <a:xfrm>
          <a:off x="3255057" y="258184"/>
          <a:ext cx="1261434" cy="45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29,4 % 3krát nebo častěji</a:t>
          </a:r>
          <a:endParaRPr lang="cs-CZ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55057" y="258184"/>
        <a:ext cx="1261434" cy="455072"/>
      </dsp:txXfrm>
    </dsp:sp>
    <dsp:sp modelId="{DBB2C984-D032-476F-BCB7-60116AB7EBA5}">
      <dsp:nvSpPr>
        <dsp:cNvPr id="0" name=""/>
        <dsp:cNvSpPr/>
      </dsp:nvSpPr>
      <dsp:spPr>
        <a:xfrm>
          <a:off x="3746989" y="692710"/>
          <a:ext cx="156298" cy="156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9BEE0-7314-48BB-8D47-1C8C952C6AF5}">
      <dsp:nvSpPr>
        <dsp:cNvPr id="0" name=""/>
        <dsp:cNvSpPr/>
      </dsp:nvSpPr>
      <dsp:spPr>
        <a:xfrm>
          <a:off x="10652" y="841472"/>
          <a:ext cx="505224" cy="5052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29F3D9B-9859-4F7B-8158-01B78DA4CE61}">
      <dsp:nvSpPr>
        <dsp:cNvPr id="0" name=""/>
        <dsp:cNvSpPr/>
      </dsp:nvSpPr>
      <dsp:spPr>
        <a:xfrm>
          <a:off x="312727" y="880476"/>
          <a:ext cx="2695558" cy="811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odhadem </a:t>
          </a:r>
          <a:r>
            <a:rPr lang="cs-CZ" sz="18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25 % dospívajících </a:t>
          </a:r>
          <a:r>
            <a:rPr lang="cs-CZ" sz="1400" b="1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 riziku digitální závislosti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i="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12727" y="880476"/>
        <a:ext cx="2695558" cy="811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36A36-88C2-416C-8FAB-A90DCCFC12BA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F20D1-31D0-441D-A973-6FB6996CC2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79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414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8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86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české dospělé</a:t>
            </a:r>
            <a:r>
              <a:rPr lang="cs-CZ" baseline="0" dirty="0"/>
              <a:t> populaci je podle různých studií přibližně 20 % denních kuřáků, prevalence denního kouření mezi dospělými je dlouhodobě stabilní, nedochází k žádným zásadním změnám. V populaci dospívajících míra denního kouření klesá od r. 2011, na popularitě mezi mladými lidmi získávají alternativní výrobky (e-cigarety, zahřívané tabákové výrobky), které do určité míry vysvětlují i sledovaný pokles. Nárůst zkušeností s kouřením i prevalence pravidelného kouření mezi dospívajícími roste v 15 letech s přechodem ze ZŠ na SŠ.</a:t>
            </a:r>
          </a:p>
          <a:p>
            <a:r>
              <a:rPr lang="cs-CZ" baseline="0" dirty="0"/>
              <a:t>Užívání e-cigaret v současnosti uvádí 5-7 % dospělých, zahřívané tabákové výrobky užívá 3-7 % dospělých.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124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Pokles potvrzují i další studie – r. 2021.</a:t>
            </a:r>
          </a:p>
          <a:p>
            <a:r>
              <a:rPr lang="cs-CZ" baseline="0" dirty="0"/>
              <a:t>Nárůst zkušeností s kouřením i prevalence pravidelného kouření mezi dospívajícími roste v 15 letech s přechodem ze ZŠ na SŠ.</a:t>
            </a:r>
          </a:p>
          <a:p>
            <a:r>
              <a:rPr lang="cs-CZ" baseline="0" dirty="0"/>
              <a:t>Užívání e-cigaret v současnosti uvádí 5-7 % dospělých, zahřívané tabákové výrobky užívá 3-7 % dospělých. Mezi dospívajícími užilo e-cigarety v posledních 30 dnech 20 %.</a:t>
            </a:r>
          </a:p>
          <a:p>
            <a:r>
              <a:rPr lang="cs-CZ" baseline="0" dirty="0"/>
              <a:t>Při sečtení cigaret a e-cigaret není vidět pokles míry užívání.</a:t>
            </a:r>
          </a:p>
          <a:p>
            <a:r>
              <a:rPr lang="cs-CZ" baseline="0" dirty="0"/>
              <a:t>Popularita výrobků – atraktivní obaly, reklama na sociálních sítích, </a:t>
            </a:r>
            <a:r>
              <a:rPr lang="cs-CZ" baseline="0" dirty="0" err="1"/>
              <a:t>influenceři</a:t>
            </a:r>
            <a:r>
              <a:rPr lang="cs-CZ" baseline="0" dirty="0"/>
              <a:t>, lákavé příchutě.</a:t>
            </a:r>
          </a:p>
          <a:p>
            <a:r>
              <a:rPr lang="cs-CZ" baseline="0" dirty="0"/>
              <a:t>V </a:t>
            </a:r>
            <a:r>
              <a:rPr lang="cs-CZ" baseline="0" dirty="0" err="1"/>
              <a:t>ESPADu</a:t>
            </a:r>
            <a:r>
              <a:rPr lang="cs-CZ" baseline="0" dirty="0"/>
              <a:t> není informace o nikotinových sáčcích, bude v r. 2024.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589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Denní konzumaci</a:t>
            </a:r>
            <a:r>
              <a:rPr lang="cs-CZ" baseline="0" dirty="0"/>
              <a:t> alkoholu dlouhodobě uvádí téměř 10 % dospělé české populace, což odpovídá cca 800-980 tis. denních konzumentů alkoholu. Odhady rizikového pití uvádí až 1,5-1,7 mil. osob. Výskyt denního pití alkoholu u dospělých je dlouhodobě stabilní, v r. 2021 poprvé můžeme sledovat mírný pokles. Dlouhodobý pokles pití alkoholu lze sledovat u dospívajících, a to již od r. 2011. </a:t>
            </a:r>
          </a:p>
          <a:p>
            <a:r>
              <a:rPr lang="cs-CZ" baseline="0" dirty="0"/>
              <a:t>Rizikové formy konzumace alkoholu klesají u chlapců – u dívek se mezi r. 2015 a 2019 nezměnilo. Vyrovnávání rozdílů mezi chlapci a dívkami.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18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Pokles potvrzují i další studie – r. 2021.</a:t>
            </a:r>
          </a:p>
          <a:p>
            <a:r>
              <a:rPr lang="cs-CZ" baseline="0" dirty="0"/>
              <a:t>Nárůst zkušeností s kouřením i prevalence pravidelného kouření mezi dospívajícími roste v 15 letech s přechodem ze ZŠ na SŠ.</a:t>
            </a:r>
          </a:p>
          <a:p>
            <a:r>
              <a:rPr lang="cs-CZ" baseline="0" dirty="0"/>
              <a:t>Vysoká prevalence konzumace energetických nápojů, a také konzumace v kombinaci s alkoholem.</a:t>
            </a:r>
          </a:p>
          <a:p>
            <a:r>
              <a:rPr lang="cs-CZ" baseline="0" dirty="0"/>
              <a:t>Problém: neregulovaná dostupnost energetických nápojů, mohou si kupovat děti samy.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22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Míra nad/zneužívání psychoaktivních léků v ČR je na relativně vysoké úrovni – do kategorie problematické spotřeby, kterou definujeme jako užívání po dobu delší než 6 týdnů, užívání v rozporu s doporučením lékaře (častěji nebo ve vyšších dávkách) nebo užívání léků bez doporučení lékaře uvádí dlouhodobě 13-15 % populace, tj. odhadem 1,4 mil. dospělých. </a:t>
            </a:r>
          </a:p>
          <a:p>
            <a:r>
              <a:rPr lang="cs-CZ" baseline="0" dirty="0"/>
              <a:t>Užívání léků je jedinou oblastí, kde dominuje (nadměrné) užívání u žen. </a:t>
            </a:r>
          </a:p>
          <a:p>
            <a:r>
              <a:rPr lang="cs-CZ" baseline="0" dirty="0"/>
              <a:t>Užívání léků je relativně vysoké i mezi dospívajícími (9 %). V evropském kontextu nadprůměrné hodnoty.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725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Míra užívání konopných látek v dospělé populaci je dlouhodobě stabilní, v posledním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roce užilo konopí přibližně 10 % dospělých osob, což odpovídá odhadem 700-800 tisícům osob. Do rizika spojeného s užíváním konopí spadá odhadem 4,5 % populace, v tom 200 tis. osob spadá do vysokého rizika.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Mezi dospívajícími klesají zkušenosti s užitím konopných látek již od r. 2007.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240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Další pokles potvrzuje studie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z r. 2021.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Významný nárůst zkušeností lze sledovat u dětí v 9. třídě ZŠ a po přechodu na SŠ.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Podle škály CAST je v riziku spojeném s užíváním konopí 6,6 % dospívajících, odhady se dlouhodobě nemění. Po přepočtu na absolutní čísla může jít až o 30 tis. dospívajících v riziku, v tom 6-10 tis. ve vysokém riziku.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dotazníkových studiích se mapuje jen konopí = s obsahem THC, marihuana nebo hašiš. Mezi dětmi zatím nejsou data o zkušenosti s CBD produkty a HHC. Problémem je jejich dostupnost v obchodech (jako sběratelské předměty nebo ve formě cukrovinek) a automatech. Obrázky – HHC </a:t>
            </a:r>
            <a:r>
              <a:rPr lang="cs-CZ" baseline="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gummies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(želé bonbony), HHC shoty (HHC obsažené v jahodovém sirupu).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2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Míra užívání ostatních nelegálních drog v dospělé populaci je dlouhodobě stabilní, po konopí jsou dalšími nejčastěji uváděnými drogami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halucinogenní houby a extáze.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Mezi dospívajícími klesají zkušenosti s užitím nelegálních drog již od r. 2003. Klesá také subjektivně vnímaná dostupnost nelegálních drog mezi dospívajícími. 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posledních 2 letech jsou k dispozici první výzkumy zaměřené na </a:t>
            </a:r>
            <a:r>
              <a:rPr lang="cs-CZ" baseline="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kratom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dospělé populaci uvádí zkušenost s </a:t>
            </a:r>
            <a:r>
              <a:rPr lang="cs-CZ" baseline="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kratomem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6,0 % respondentů, v posledním roce užilo 3,1 %. Vyšší prevalence je mezi mladými dospělými, nejčastěji v populaci 20-24 let a 25-29 let, tj. především studenti.</a:t>
            </a:r>
          </a:p>
          <a:p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Podle studie v Praze 2021 užilo </a:t>
            </a:r>
            <a:r>
              <a:rPr lang="cs-CZ" baseline="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kratom</a:t>
            </a:r>
            <a:r>
              <a:rPr lang="cs-CZ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 posledních 12 měsících 0,2 % žáků ZŠ a 4,2 % studentů SŠ. Studie ve vysokoškolské populaci ukázala zkušenost v životě 21,8 % a v posledních 12 měsících 18,3 % - což do velké míry souhlasí s výsledky Výzkumu občanů.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5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176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Odhadovaný počet osob</a:t>
            </a:r>
            <a:r>
              <a:rPr lang="cs-CZ" baseline="0" dirty="0"/>
              <a:t> užívajících drog rizikově (LDR) dosahuje v ČR téměř 45 tisíc, 90 % z nich užívá drogy injekčně (LDI). ¾ odhadovaného počtu tvoří uživatelé pervitinu.</a:t>
            </a:r>
          </a:p>
          <a:p>
            <a:r>
              <a:rPr lang="cs-CZ" baseline="0" dirty="0"/>
              <a:t>V posledních letech jsou odhady rizikových uživatelů drog stabilní. Přibližně 70 % rizikových uživatelů drog je v kontaktu s nízkoprahovými službami.</a:t>
            </a:r>
          </a:p>
          <a:p>
            <a:r>
              <a:rPr lang="cs-CZ" baseline="0" dirty="0"/>
              <a:t>Jde o odhad populace ve věku 15-64 let, samostatné odhady pro dospívající populaci nemáme/neděláme.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493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Výskyt problémového</a:t>
            </a:r>
            <a:r>
              <a:rPr lang="cs-CZ" baseline="0" dirty="0"/>
              <a:t> hraní v populaci dosahuje 3-5 %, což odpovídá přibližně 150-250 tis. osob, v tom cca 110 se nachází ve vysokém riziku. V posledních letech narůstá míra hraní her na internetu a kursové sázení. Mezi dospívajícími roste míra hraní hazardních her, zejména loterií. </a:t>
            </a:r>
          </a:p>
          <a:p>
            <a:r>
              <a:rPr lang="cs-CZ" baseline="0" dirty="0"/>
              <a:t>Dlouhodobě se ukazuje, že lidé nepovažují loterie a stírací losy za hazardní hry.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kategorie rizika digitální</a:t>
            </a:r>
            <a:r>
              <a:rPr lang="cs-CZ" baseline="0" dirty="0"/>
              <a:t> závislosti spadá přibližně 5 % dospělé populace, což odpovídá cca 450 tis. osob. Přibližně 120 tis. osob se nachází ve vysokém riziku. Nejčastěji jde o věkovou skupinu 15-24 let. Mezi dospívajícími se v riziku digitální závislosti, tj. nadměrného hran digitálních her a trávení času na sociálních, nachází odhadem 25 % dospívajících.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609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Jedním z kritérií je čas trávený hraním nebo na sociálních sítích – za rizikové považované 4 a více hodin.</a:t>
            </a:r>
            <a:r>
              <a:rPr lang="cs-CZ" baseline="0" dirty="0"/>
              <a:t> Ovšem nejen čas, ale hlavně výskyt problémů a dopady na fungování jednotlivců.</a:t>
            </a:r>
          </a:p>
          <a:p>
            <a:r>
              <a:rPr lang="cs-CZ" baseline="0" dirty="0"/>
              <a:t>Nové výsledky studie HBSC 2022 na webu zdravagenerace.cz. Připravili i materiály pro školy, jak s tématem pracovat ve výuce.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10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Síť služeb pro osoby užívající drogy pokrývá</a:t>
            </a:r>
            <a:r>
              <a:rPr lang="cs-CZ" baseline="0" dirty="0"/>
              <a:t> široké spektrum služeb – od nízkoprahových programů přes ambulantní léčbu, rezidenční péči po programy následné péče. V ČR je odhadem 200-300 stacionárních zařízení. Síť služeb je dlouhodobě nedostačující, chybí ambulantní psychiatrická péče, substituční programy, péče o klienty s duálními diagnózami, nízká je kapacita pro osoby s problémy s užíváním alkoholu nebo v riziku digitálních závislostí. I z regionálního pohledu je distribuce služeb nerovnoměrná.</a:t>
            </a:r>
          </a:p>
          <a:p>
            <a:r>
              <a:rPr lang="cs-CZ" baseline="0" dirty="0"/>
              <a:t>Počty osob v kontaktu s nízkoprahovými programy je dlouhodobě stabilní, ovšem významně roste počet výkonů, které služby poskytují klientům.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680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Výdaje na politiku v oblasti závislostí rostou jen mírně. Nárůst byl na úrovni státu a krajů, pokles v případě obcí</a:t>
            </a:r>
            <a:r>
              <a:rPr lang="cs-CZ" baseline="0" dirty="0"/>
              <a:t>. Nárůst o 160 mil. Kč celkem.</a:t>
            </a:r>
          </a:p>
          <a:p>
            <a:r>
              <a:rPr lang="cs-CZ" baseline="0" dirty="0"/>
              <a:t>Struktura výdajů je dlouhodobě stejná. Mírně se zvýšil podíl výdajů na </a:t>
            </a:r>
            <a:r>
              <a:rPr lang="cs-CZ" baseline="0" dirty="0" err="1"/>
              <a:t>harm</a:t>
            </a:r>
            <a:r>
              <a:rPr lang="cs-CZ" baseline="0" dirty="0"/>
              <a:t> </a:t>
            </a:r>
            <a:r>
              <a:rPr lang="cs-CZ" baseline="0" dirty="0" err="1"/>
              <a:t>reduction</a:t>
            </a:r>
            <a:r>
              <a:rPr lang="cs-CZ" baseline="0" dirty="0"/>
              <a:t>, záchytné stanice a prosazování práva. Do výdajů nejsou zahrnuty výdaje zdravotních pojišťoven na léčbu závislostí.</a:t>
            </a:r>
          </a:p>
          <a:p>
            <a:r>
              <a:rPr lang="cs-CZ" baseline="0" dirty="0"/>
              <a:t>Celkově dlouhodobě nízký objem finančních prostředků jde do prevence.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9F20D1-31D0-441D-A973-6FB6996CC2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37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Souhrnná</a:t>
            </a:r>
            <a:r>
              <a:rPr lang="cs-CZ" baseline="0" dirty="0"/>
              <a:t> zpráva o závislostech dává do kontextu aktuální údaje o kouření, konzumaci alkoholu, léků, nelegálních drog i behaviorálních závislostech. Odhady počtu osob v riziku závislostí se dlouhodobě nemění, aktualizované odhady přinese letošní Národní výzkum užívání návykových látek.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66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Zpráva srovnává také</a:t>
            </a:r>
            <a:r>
              <a:rPr lang="cs-CZ" baseline="0" dirty="0"/>
              <a:t> dopady užívání návykových látek. V důsledku kouření ročně zemře téměř 18 tis. osob, 6-7 tis. úmrtí lze přiřadit alkoholu. Dalších 120 osob ročně zemře v důsledku užívání psychoaktivních léků a 150 osob v důsledku užívání nelegálních drog. V kontaktu se službami je 70 % uživatelů nelegálních drog, podíl uživatelů ostatních látek je na řádově nižší úrovni. Vysoké jsou společenské dopady kouření i konzumace alkoholu v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40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zarámování </a:t>
            </a:r>
            <a:r>
              <a:rPr lang="cs-CZ" baseline="0" dirty="0"/>
              <a:t>evropský kontext: ČR patří mezi země s vyšší mírou prevalence užívání konopí mezi mladým dospělými. </a:t>
            </a:r>
            <a:r>
              <a:rPr lang="cs-CZ" dirty="0"/>
              <a:t>Co se týká míry zkušeností s kokainem, amfetaminy</a:t>
            </a:r>
            <a:r>
              <a:rPr lang="cs-CZ" baseline="0" dirty="0"/>
              <a:t> nebo rizikového užívání </a:t>
            </a:r>
            <a:r>
              <a:rPr lang="cs-CZ" baseline="0" dirty="0" err="1"/>
              <a:t>opioidů</a:t>
            </a:r>
            <a:r>
              <a:rPr lang="cs-CZ" baseline="0" dirty="0"/>
              <a:t>, patří ČR spíše k průměru, případně je pod průměrem evropských zemí. Výskyt závažných dopadů užívání nelegálních drog je v ČR na nižší úrovni než je evropský průměr, ČR je také jednou ze 4 evropských zemí, které splňují kritéria WHO v počtu vyměněných injekčních stříkaček a jehel v přepočtu na 1 injekčního uživatele a současně pokrytí uživatelů </a:t>
            </a:r>
            <a:r>
              <a:rPr lang="cs-CZ" baseline="0" dirty="0" err="1"/>
              <a:t>opioidů</a:t>
            </a:r>
            <a:r>
              <a:rPr lang="cs-CZ" baseline="0" dirty="0"/>
              <a:t> substituční léčbou.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88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82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9F20D1-31D0-441D-A973-6FB6996CC2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10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485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773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15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9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15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16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33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7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30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000"/>
            <a:ext cx="12192000" cy="4699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1" y="2094952"/>
            <a:ext cx="9900044" cy="2387600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1" y="4616191"/>
            <a:ext cx="9900044" cy="16557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653379" y="6337953"/>
            <a:ext cx="5332191" cy="520047"/>
          </a:xfrm>
        </p:spPr>
        <p:txBody>
          <a:bodyPr anchor="ctr">
            <a:normAutofit/>
          </a:bodyPr>
          <a:lstStyle>
            <a:lvl1pPr algn="r">
              <a:defRPr sz="1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8001"/>
            <a:ext cx="12192000" cy="10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41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6251" y="233364"/>
            <a:ext cx="9999133" cy="9366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297518" y="1701800"/>
            <a:ext cx="9791700" cy="4319588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45534" y="6165850"/>
            <a:ext cx="1242484" cy="3317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B1DA5D-1F82-442A-9806-15A473332464}" type="datetime1">
              <a:rPr lang="cs-CZ" altLang="cs-CZ" smtClean="0"/>
              <a:t>18.05.2023</a:t>
            </a:fld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90701" y="6165850"/>
            <a:ext cx="7200900" cy="3317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cs-CZ"/>
              <a:t>Stav ve věcech drog v ČR 2007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792885" y="6165850"/>
            <a:ext cx="1212849" cy="331788"/>
          </a:xfrm>
        </p:spPr>
        <p:txBody>
          <a:bodyPr/>
          <a:lstStyle>
            <a:lvl1pPr>
              <a:defRPr/>
            </a:lvl1pPr>
          </a:lstStyle>
          <a:p>
            <a:fld id="{BD183BF0-FEB0-41F9-BB90-B45A4281B0A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086259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00"/>
            <a:ext cx="12192000" cy="4156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1" y="1971676"/>
            <a:ext cx="9900044" cy="1771650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1" y="4511416"/>
            <a:ext cx="9900044" cy="86068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3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266700" indent="-266700"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23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buSzPct val="120000"/>
              <a:buFontTx/>
              <a:buBlip>
                <a:blip r:embed="rId2"/>
              </a:buBlip>
              <a:defRPr/>
            </a:lvl1pPr>
            <a:lvl2pPr marL="266700" indent="-266700">
              <a:buSzPct val="120000"/>
              <a:buFontTx/>
              <a:buBlip>
                <a:blip r:embed="rId2"/>
              </a:buBlip>
              <a:defRPr/>
            </a:lvl2pPr>
            <a:lvl3pPr marL="266700" indent="-266700">
              <a:buSzPct val="120000"/>
              <a:defRPr/>
            </a:lvl3pPr>
            <a:lvl4pPr marL="449263" indent="-182563">
              <a:buSzPct val="120000"/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59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8488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-1"/>
            <a:ext cx="9905999" cy="2162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7800"/>
            <a:ext cx="10515600" cy="3459163"/>
          </a:xfrm>
        </p:spPr>
        <p:txBody>
          <a:bodyPr/>
          <a:lstStyle>
            <a:lvl3pPr>
              <a:buSzPct val="120000"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0" y="6439913"/>
            <a:ext cx="4973517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7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000" cy="4351338"/>
          </a:xfrm>
        </p:spPr>
        <p:txBody>
          <a:bodyPr/>
          <a:lstStyle>
            <a:lvl3pPr marL="266700" indent="-266700"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799" y="1825625"/>
            <a:ext cx="4944000" cy="4351338"/>
          </a:xfrm>
        </p:spPr>
        <p:txBody>
          <a:bodyPr/>
          <a:lstStyle>
            <a:lvl3pPr marL="266700" indent="-266700"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89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5" y="90000"/>
            <a:ext cx="9691255" cy="1350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4000" cy="4351338"/>
          </a:xfrm>
        </p:spPr>
        <p:txBody>
          <a:bodyPr/>
          <a:lstStyle>
            <a:lvl1pPr marL="266700" indent="-266700">
              <a:buSzPct val="120000"/>
              <a:buFontTx/>
              <a:buBlip>
                <a:blip r:embed="rId2"/>
              </a:buBlip>
              <a:defRPr/>
            </a:lvl1pPr>
            <a:lvl2pPr marL="266700" indent="-266700">
              <a:buSzPct val="120000"/>
              <a:buFontTx/>
              <a:buBlip>
                <a:blip r:embed="rId2"/>
              </a:buBlip>
              <a:defRPr/>
            </a:lvl2pPr>
            <a:lvl3pPr marL="266700" indent="-266700">
              <a:buSzPct val="120000"/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799" y="1825625"/>
            <a:ext cx="4944000" cy="4351338"/>
          </a:xfrm>
        </p:spPr>
        <p:txBody>
          <a:bodyPr/>
          <a:lstStyle>
            <a:lvl1pPr marL="266700" indent="-266700">
              <a:buSzPct val="120000"/>
              <a:buFontTx/>
              <a:buBlip>
                <a:blip r:embed="rId2"/>
              </a:buBlip>
              <a:defRPr/>
            </a:lvl1pPr>
            <a:lvl2pPr marL="266700" indent="-266700">
              <a:buSzPct val="120000"/>
              <a:buFontTx/>
              <a:buBlip>
                <a:blip r:embed="rId2"/>
              </a:buBlip>
              <a:defRPr/>
            </a:lvl2pPr>
            <a:lvl3pPr marL="266700" indent="-266700">
              <a:buSzPct val="120000"/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82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8488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00" y="0"/>
            <a:ext cx="9902400" cy="21636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36707"/>
            <a:ext cx="4944000" cy="354025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266700" indent="-266700"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8000" y="2636707"/>
            <a:ext cx="4944000" cy="354025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266700" indent="-266700">
              <a:defRPr/>
            </a:lvl3pPr>
            <a:lvl4pPr marL="449263" indent="-182563">
              <a:defRPr/>
            </a:lvl4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0" y="6439913"/>
            <a:ext cx="4973517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9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Stav ve věcech drog v ČR 2007</a:t>
            </a:r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6235-DA17-4F4A-A296-00DCCB025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95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16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2545" y="90000"/>
            <a:ext cx="9691255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000" y="6356352"/>
            <a:ext cx="5808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  <a:latin typeface="Segoe" panose="020B0502040504020203" pitchFamily="34" charset="0"/>
              </a:defRPr>
            </a:lvl1pPr>
          </a:lstStyle>
          <a:p>
            <a:r>
              <a:rPr lang="en-US"/>
              <a:t>Stav ve věcech drog v ČR 2007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5806" y="6288089"/>
            <a:ext cx="794095" cy="5016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500" b="1">
                <a:solidFill>
                  <a:schemeClr val="tx1"/>
                </a:solidFill>
                <a:latin typeface="Segoe" panose="020B0502040504020203" pitchFamily="34" charset="0"/>
              </a:defRPr>
            </a:lvl1pPr>
          </a:lstStyle>
          <a:p>
            <a:fld id="{40C06235-DA17-4F4A-A296-00DCCB02551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0" y="6439913"/>
            <a:ext cx="4973517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62" r:id="rId3"/>
    <p:sldLayoutId id="2147483673" r:id="rId4"/>
    <p:sldLayoutId id="2147483672" r:id="rId5"/>
    <p:sldLayoutId id="2147483664" r:id="rId6"/>
    <p:sldLayoutId id="2147483674" r:id="rId7"/>
    <p:sldLayoutId id="2147483676" r:id="rId8"/>
    <p:sldLayoutId id="2147483666" r:id="rId9"/>
    <p:sldLayoutId id="214748366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Segoe" panose="020B05020405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500" b="1" kern="1200">
          <a:solidFill>
            <a:schemeClr val="tx1"/>
          </a:solidFill>
          <a:latin typeface="Segoe" panose="020B0502040504020203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Segoe" panose="020B0502040504020203" pitchFamily="34" charset="0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SzPct val="120000"/>
        <a:buFontTx/>
        <a:buBlip>
          <a:blip r:embed="rId15"/>
        </a:buBlip>
        <a:defRPr sz="1800" kern="1200">
          <a:solidFill>
            <a:schemeClr val="tx1"/>
          </a:solidFill>
          <a:latin typeface="Segoe" panose="020B0502040504020203" pitchFamily="34" charset="0"/>
          <a:ea typeface="+mn-ea"/>
          <a:cs typeface="+mn-cs"/>
        </a:defRPr>
      </a:lvl3pPr>
      <a:lvl4pPr marL="449263" indent="-228600" algn="l" defTabSz="914400" rtl="0" eaLnBrk="1" latinLnBrk="0" hangingPunct="1">
        <a:lnSpc>
          <a:spcPct val="90000"/>
        </a:lnSpc>
        <a:spcBef>
          <a:spcPts val="500"/>
        </a:spcBef>
        <a:buSzPct val="120000"/>
        <a:buFontTx/>
        <a:buBlip>
          <a:blip r:embed="rId15"/>
        </a:buBlip>
        <a:tabLst/>
        <a:defRPr sz="1600" kern="1200">
          <a:solidFill>
            <a:schemeClr val="tx1"/>
          </a:solidFill>
          <a:latin typeface="Segoe" panose="020B0502040504020203" pitchFamily="34" charset="0"/>
          <a:ea typeface="+mn-ea"/>
          <a:cs typeface="+mn-cs"/>
        </a:defRPr>
      </a:lvl4pPr>
      <a:lvl5pPr marL="714375" indent="-228600" algn="l" defTabSz="914400" rtl="0" eaLnBrk="1" latinLnBrk="0" hangingPunct="1">
        <a:lnSpc>
          <a:spcPct val="90000"/>
        </a:lnSpc>
        <a:spcBef>
          <a:spcPts val="500"/>
        </a:spcBef>
        <a:buSzPct val="120000"/>
        <a:buFontTx/>
        <a:buBlip>
          <a:blip r:embed="rId15"/>
        </a:buBlip>
        <a:defRPr sz="1400" kern="1200">
          <a:solidFill>
            <a:schemeClr val="tx1"/>
          </a:solidFill>
          <a:latin typeface="Segoe" panose="020B05020405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0.jpeg"/><Relationship Id="rId7" Type="http://schemas.openxmlformats.org/officeDocument/2006/relationships/diagramData" Target="../diagrams/data2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11" Type="http://schemas.microsoft.com/office/2007/relationships/diagramDrawing" Target="../diagrams/drawing2.xml"/><Relationship Id="rId5" Type="http://schemas.openxmlformats.org/officeDocument/2006/relationships/chart" Target="../charts/chart2.xml"/><Relationship Id="rId10" Type="http://schemas.openxmlformats.org/officeDocument/2006/relationships/diagramColors" Target="../diagrams/colors2.xml"/><Relationship Id="rId4" Type="http://schemas.openxmlformats.org/officeDocument/2006/relationships/chart" Target="../charts/chart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chart" Target="../charts/chart5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chart" Target="../charts/chart12.xml"/><Relationship Id="rId3" Type="http://schemas.openxmlformats.org/officeDocument/2006/relationships/image" Target="../media/image35.emf"/><Relationship Id="rId7" Type="http://schemas.openxmlformats.org/officeDocument/2006/relationships/diagramLayout" Target="../diagrams/layout3.xml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6.jpeg"/><Relationship Id="rId5" Type="http://schemas.openxmlformats.org/officeDocument/2006/relationships/chart" Target="../charts/chart10.xml"/><Relationship Id="rId10" Type="http://schemas.microsoft.com/office/2007/relationships/diagramDrawing" Target="../diagrams/drawing3.xml"/><Relationship Id="rId4" Type="http://schemas.openxmlformats.org/officeDocument/2006/relationships/image" Target="../media/image34.png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chart" Target="../charts/char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17.xm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chart" Target="../charts/chart18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chart" Target="../charts/chart1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chart" Target="../charts/chart29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chart" Target="../charts/chart2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11" Type="http://schemas.openxmlformats.org/officeDocument/2006/relationships/chart" Target="../charts/chart27.xml"/><Relationship Id="rId5" Type="http://schemas.openxmlformats.org/officeDocument/2006/relationships/diagramQuickStyle" Target="../diagrams/quickStyle4.xml"/><Relationship Id="rId10" Type="http://schemas.openxmlformats.org/officeDocument/2006/relationships/chart" Target="../charts/chart26.xml"/><Relationship Id="rId4" Type="http://schemas.openxmlformats.org/officeDocument/2006/relationships/diagramLayout" Target="../diagrams/layout4.xml"/><Relationship Id="rId9" Type="http://schemas.openxmlformats.org/officeDocument/2006/relationships/chart" Target="../charts/char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8.xml"/><Relationship Id="rId5" Type="http://schemas.openxmlformats.org/officeDocument/2006/relationships/image" Target="../media/image68.png"/><Relationship Id="rId4" Type="http://schemas.openxmlformats.org/officeDocument/2006/relationships/chart" Target="../charts/char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hyperlink" Target="https://www.youtube.com/watch?v=0zSu5IhJisM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homynova.pavla@vlada.cz" TargetMode="External"/><Relationship Id="rId7" Type="http://schemas.openxmlformats.org/officeDocument/2006/relationships/hyperlink" Target="http://www.hazardni-hrani.cz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oureni-zabiji.cz/" TargetMode="External"/><Relationship Id="rId5" Type="http://schemas.openxmlformats.org/officeDocument/2006/relationships/hyperlink" Target="http://www.vlada.cz/" TargetMode="External"/><Relationship Id="rId4" Type="http://schemas.openxmlformats.org/officeDocument/2006/relationships/hyperlink" Target="http://www.drogy-info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6526" y="2207766"/>
            <a:ext cx="9904081" cy="3011386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Závislosti u dětí, dospívajících a mladých dospělých 2023: </a:t>
            </a:r>
            <a:b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dirty="0"/>
              <a:t>	</a:t>
            </a:r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Kouření, konzumace alkoholu, užívání 	psychoaktivních léků, nelegálních drog a jiných 	návykových látek, užívání nových technologií</a:t>
            </a:r>
            <a:b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6747" y="5062889"/>
            <a:ext cx="7425033" cy="1157693"/>
          </a:xfrm>
        </p:spPr>
        <p:txBody>
          <a:bodyPr/>
          <a:lstStyle/>
          <a:p>
            <a:r>
              <a:rPr lang="cs-CZ" b="1" dirty="0">
                <a:latin typeface="Segoe UI" panose="020B0502040204020203" pitchFamily="34" charset="0"/>
                <a:cs typeface="Segoe UI" panose="020B0502040204020203" pitchFamily="34" charset="0"/>
              </a:rPr>
              <a:t>Mgr. Pavla Chomynová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4328249" y="6337953"/>
            <a:ext cx="7787698" cy="520047"/>
          </a:xfrm>
        </p:spPr>
        <p:txBody>
          <a:bodyPr/>
          <a:lstStyle/>
          <a:p>
            <a:r>
              <a:rPr lang="cs-CZ" dirty="0"/>
              <a:t>Vzdělávací seminář NPI a MŠMT, 18. května 2023 | Praha</a:t>
            </a:r>
          </a:p>
        </p:txBody>
      </p:sp>
    </p:spTree>
    <p:extLst>
      <p:ext uri="{BB962C8B-B14F-4D97-AF65-F5344CB8AC3E}">
        <p14:creationId xmlns:p14="http://schemas.microsoft.com/office/powerpoint/2010/main" val="256296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702"/>
          <a:stretch/>
        </p:blipFill>
        <p:spPr>
          <a:xfrm>
            <a:off x="4910267" y="0"/>
            <a:ext cx="4862496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770" t="1666"/>
          <a:stretch/>
        </p:blipFill>
        <p:spPr>
          <a:xfrm>
            <a:off x="-1" y="0"/>
            <a:ext cx="491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4097755" y="-2"/>
            <a:ext cx="1147345" cy="2770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6405128" y="1752963"/>
            <a:ext cx="3891754" cy="0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26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1221"/>
          <a:stretch/>
        </p:blipFill>
        <p:spPr>
          <a:xfrm>
            <a:off x="4875701" y="0"/>
            <a:ext cx="2443174" cy="34339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802"/>
          <a:stretch/>
        </p:blipFill>
        <p:spPr>
          <a:xfrm>
            <a:off x="7310618" y="1"/>
            <a:ext cx="2446465" cy="34554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792" y="0"/>
            <a:ext cx="2438208" cy="34554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/>
          <a:srcRect r="1868"/>
          <a:stretch/>
        </p:blipFill>
        <p:spPr>
          <a:xfrm>
            <a:off x="7324007" y="3303687"/>
            <a:ext cx="2454821" cy="350107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770" t="1666"/>
          <a:stretch/>
        </p:blipFill>
        <p:spPr>
          <a:xfrm>
            <a:off x="9750424" y="3394701"/>
            <a:ext cx="2441576" cy="34100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684" y="3303687"/>
            <a:ext cx="2464933" cy="350107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245100" y="5663333"/>
            <a:ext cx="3175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https://www.drogy-info.cz/</a:t>
            </a:r>
          </a:p>
        </p:txBody>
      </p:sp>
    </p:spTree>
    <p:extLst>
      <p:ext uri="{BB962C8B-B14F-4D97-AF65-F5344CB8AC3E}">
        <p14:creationId xmlns:p14="http://schemas.microsoft.com/office/powerpoint/2010/main" val="240002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Denní kouření tabáku, alternativní výrobky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243045" y="6437288"/>
            <a:ext cx="672973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Studie NAUTA (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Csémy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2022),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studie EHIS (Daňková, 2016), ESPAD (Chomynová et al., 2020)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785798" y="1602901"/>
            <a:ext cx="5937097" cy="7430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denně kouří 17,6–23,9 % dospělých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2 mil. denních kuřáků </a:t>
            </a:r>
          </a:p>
          <a:p>
            <a:pPr lvl="0" rtl="0"/>
            <a:endParaRPr lang="cs-CZ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26704" y="2924964"/>
            <a:ext cx="5652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kouření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 populaci ČR – trendy v letech 2012–2021, v %</a:t>
            </a:r>
          </a:p>
        </p:txBody>
      </p:sp>
      <p:pic>
        <p:nvPicPr>
          <p:cNvPr id="14" name="Picture 13" descr="Cigareta, Zlomený, Nezdravý, Kouření, Závislost, Tabá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4" y="1517777"/>
            <a:ext cx="2445863" cy="13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246467"/>
              </p:ext>
            </p:extLst>
          </p:nvPr>
        </p:nvGraphicFramePr>
        <p:xfrm>
          <a:off x="6287809" y="3540518"/>
          <a:ext cx="5347602" cy="306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Skupina 19"/>
          <p:cNvGrpSpPr/>
          <p:nvPr/>
        </p:nvGrpSpPr>
        <p:grpSpPr>
          <a:xfrm>
            <a:off x="126703" y="3111335"/>
            <a:ext cx="5304573" cy="3674941"/>
            <a:chOff x="0" y="0"/>
            <a:chExt cx="5304573" cy="3876675"/>
          </a:xfrm>
        </p:grpSpPr>
        <p:graphicFrame>
          <p:nvGraphicFramePr>
            <p:cNvPr id="22" name="Graf 21">
              <a:extLst>
                <a:ext uri="{FF2B5EF4-FFF2-40B4-BE49-F238E27FC236}">
                  <a16:creationId xmlns:a16="http://schemas.microsoft.com/office/drawing/2014/main" id="{00000000-0008-0000-0300-000040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04078816"/>
                </p:ext>
              </p:extLst>
            </p:nvPr>
          </p:nvGraphicFramePr>
          <p:xfrm>
            <a:off x="19050" y="0"/>
            <a:ext cx="5285523" cy="19652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Graf 23">
              <a:extLst>
                <a:ext uri="{FF2B5EF4-FFF2-40B4-BE49-F238E27FC236}">
                  <a16:creationId xmlns:a16="http://schemas.microsoft.com/office/drawing/2014/main" id="{00000000-0008-0000-0300-000041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7541875"/>
                </p:ext>
              </p:extLst>
            </p:nvPr>
          </p:nvGraphicFramePr>
          <p:xfrm>
            <a:off x="0" y="1962150"/>
            <a:ext cx="5285523" cy="1914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6" name="Obdélník 25"/>
          <p:cNvSpPr/>
          <p:nvPr/>
        </p:nvSpPr>
        <p:spPr>
          <a:xfrm>
            <a:off x="6135232" y="3232741"/>
            <a:ext cx="5982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Kouření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mezi dospívajícími – trendy v letech 1995–2019, studie ESPAD, v %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101189409"/>
              </p:ext>
            </p:extLst>
          </p:nvPr>
        </p:nvGraphicFramePr>
        <p:xfrm>
          <a:off x="7383308" y="765000"/>
          <a:ext cx="3390718" cy="347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7" name="Picture 15" descr="Vape, Vaping, E-Cig, Zakalení, E-Cigareta, Kouřen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79" y="1026113"/>
            <a:ext cx="941514" cy="189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5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62545" y="90000"/>
            <a:ext cx="6644057" cy="1350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Tabákové a nikotinové výrobky mezi dětmi a dospívajícími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478450" y="6180700"/>
            <a:ext cx="653388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ESPAD (Chomynová et al., 2020), UPOL (Chomynová and Dolejš, 2022), RCHPS (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Petrenko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Líbal, 2022)</a:t>
            </a:r>
          </a:p>
        </p:txBody>
      </p:sp>
      <p:graphicFrame>
        <p:nvGraphicFramePr>
          <p:cNvPr id="21" name="Graf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891138"/>
              </p:ext>
            </p:extLst>
          </p:nvPr>
        </p:nvGraphicFramePr>
        <p:xfrm>
          <a:off x="255195" y="4606448"/>
          <a:ext cx="5191655" cy="2200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Obrázek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7099"/>
          <a:stretch/>
        </p:blipFill>
        <p:spPr bwMode="auto">
          <a:xfrm>
            <a:off x="423494" y="1769704"/>
            <a:ext cx="5023355" cy="2426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0497" y="1517370"/>
            <a:ext cx="73729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Prevalence 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kouření cigaret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 15–19letými studenty – studie UPOL 2018 a 2021, v %</a:t>
            </a:r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255195" y="4414711"/>
            <a:ext cx="5223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Kouření cigaret v posledních 12 měsících mezi žáky ZŠ a studenty SŠ v Praze v r. 2021, v %</a:t>
            </a:r>
          </a:p>
        </p:txBody>
      </p:sp>
      <p:graphicFrame>
        <p:nvGraphicFramePr>
          <p:cNvPr id="27" name="Graf 26">
            <a:extLst>
              <a:ext uri="{FF2B5EF4-FFF2-40B4-BE49-F238E27FC236}">
                <a16:creationId xmlns:a16="http://schemas.microsoft.com/office/drawing/2014/main" id="{00000000-0008-0000-0300-00001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845511"/>
              </p:ext>
            </p:extLst>
          </p:nvPr>
        </p:nvGraphicFramePr>
        <p:xfrm>
          <a:off x="6497053" y="1769704"/>
          <a:ext cx="5694948" cy="427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Obdélník 27"/>
          <p:cNvSpPr/>
          <p:nvPr/>
        </p:nvSpPr>
        <p:spPr>
          <a:xfrm>
            <a:off x="7140325" y="1902517"/>
            <a:ext cx="487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Kouření 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cigaret a e-cigaret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 16letými, studie ESPAD 2016 a 2019, v %</a:t>
            </a:r>
            <a:endParaRPr lang="cs-CZ" sz="1400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284" y="85412"/>
            <a:ext cx="2959716" cy="1431958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 rot="16200000">
            <a:off x="11171005" y="2471128"/>
            <a:ext cx="691248" cy="4138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20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Denní pití alkoholu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363870" y="6457890"/>
            <a:ext cx="646317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Studie NAUTA (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Csémy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2022),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studie EHIS (Daňková, 2016), ESPAD (Chomynová et al., 2020)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85177" y="1610137"/>
            <a:ext cx="4940901" cy="12696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denní pití alkoholu 9,9 % dospělých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800–980 tis. denních konzumentů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rizikové pití 17–19 % dospělých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cca 1,5–1,7 mil. osob </a:t>
            </a:r>
          </a:p>
          <a:p>
            <a:pPr lvl="0" rtl="0"/>
            <a:endParaRPr lang="cs-CZ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03740" y="2840351"/>
            <a:ext cx="5652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pití alkoholu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 populaci ČR – trendy v letech 2008–2021, v %</a:t>
            </a:r>
          </a:p>
        </p:txBody>
      </p:sp>
      <p:pic>
        <p:nvPicPr>
          <p:cNvPr id="16" name="Picture 11" descr="Pivo, Půllitr, Pěna, Žízeň, Flám, Nápoje, Alkohol, Sk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1" y="1440000"/>
            <a:ext cx="1323784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Graf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585684"/>
              </p:ext>
            </p:extLst>
          </p:nvPr>
        </p:nvGraphicFramePr>
        <p:xfrm>
          <a:off x="6472988" y="2065680"/>
          <a:ext cx="5354054" cy="238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Skupina 13"/>
          <p:cNvGrpSpPr/>
          <p:nvPr/>
        </p:nvGrpSpPr>
        <p:grpSpPr>
          <a:xfrm>
            <a:off x="306691" y="2995315"/>
            <a:ext cx="5077043" cy="3862685"/>
            <a:chOff x="0" y="0"/>
            <a:chExt cx="4924643" cy="4047283"/>
          </a:xfrm>
        </p:grpSpPr>
        <p:graphicFrame>
          <p:nvGraphicFramePr>
            <p:cNvPr id="17" name="Graf 16">
              <a:extLst>
                <a:ext uri="{FF2B5EF4-FFF2-40B4-BE49-F238E27FC236}">
                  <a16:creationId xmlns:a16="http://schemas.microsoft.com/office/drawing/2014/main" id="{00000000-0008-0000-0300-00003A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31899661"/>
                </p:ext>
              </p:extLst>
            </p:nvPr>
          </p:nvGraphicFramePr>
          <p:xfrm>
            <a:off x="0" y="0"/>
            <a:ext cx="4905375" cy="21050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0" name="Graf 19">
              <a:extLst>
                <a:ext uri="{FF2B5EF4-FFF2-40B4-BE49-F238E27FC236}">
                  <a16:creationId xmlns:a16="http://schemas.microsoft.com/office/drawing/2014/main" id="{00000000-0008-0000-0300-00003B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05321695"/>
                </p:ext>
              </p:extLst>
            </p:nvPr>
          </p:nvGraphicFramePr>
          <p:xfrm>
            <a:off x="9525" y="2105025"/>
            <a:ext cx="4915118" cy="19422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1" name="Obdélník 20"/>
          <p:cNvSpPr/>
          <p:nvPr/>
        </p:nvSpPr>
        <p:spPr>
          <a:xfrm>
            <a:off x="6323637" y="1587766"/>
            <a:ext cx="5652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Pití alkoholu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mezi dospívajícími – trendy v letech 1995–2019, v %</a:t>
            </a:r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432325"/>
              </p:ext>
            </p:extLst>
          </p:nvPr>
        </p:nvGraphicFramePr>
        <p:xfrm>
          <a:off x="6316457" y="4523874"/>
          <a:ext cx="4538133" cy="193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Šipka dolů 3"/>
          <p:cNvSpPr/>
          <p:nvPr/>
        </p:nvSpPr>
        <p:spPr>
          <a:xfrm>
            <a:off x="10219322" y="3531268"/>
            <a:ext cx="1270535" cy="2040556"/>
          </a:xfrm>
          <a:prstGeom prst="downArrow">
            <a:avLst/>
          </a:prstGeom>
          <a:solidFill>
            <a:srgbClr val="F2BE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6323637" y="4229166"/>
            <a:ext cx="565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Časté pití nadměrných dávek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podle pohlaví – trendy v letech 1995–2019, v %</a:t>
            </a:r>
          </a:p>
        </p:txBody>
      </p:sp>
    </p:spTree>
    <p:extLst>
      <p:ext uri="{BB962C8B-B14F-4D97-AF65-F5344CB8AC3E}">
        <p14:creationId xmlns:p14="http://schemas.microsoft.com/office/powerpoint/2010/main" val="297627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/>
        </p:blipFill>
        <p:spPr bwMode="auto">
          <a:xfrm>
            <a:off x="1386039" y="1658086"/>
            <a:ext cx="4989826" cy="2511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Konzumace alkoholu mezi dětmi a dospívajícími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308489" y="6496529"/>
            <a:ext cx="64631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ESPAD (Chomynová et al., 2020), UPOL (Chomynová and Dolejš, 2022), RCHPS (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Petrenko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Líbal, 2022)</a:t>
            </a:r>
          </a:p>
        </p:txBody>
      </p:sp>
      <p:pic>
        <p:nvPicPr>
          <p:cNvPr id="16" name="Picture 11" descr="Pivo, Půllitr, Pěna, Žízeň, Flám, Nápoje, Alkohol, Sk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1" y="1440000"/>
            <a:ext cx="1323784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1823114" y="1465188"/>
            <a:ext cx="5652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Pití alkoholu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mezi dospívajícími – studie UPOL 2018 a 2021, v %</a:t>
            </a:r>
          </a:p>
        </p:txBody>
      </p:sp>
      <p:graphicFrame>
        <p:nvGraphicFramePr>
          <p:cNvPr id="22" name="Graf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188829"/>
              </p:ext>
            </p:extLst>
          </p:nvPr>
        </p:nvGraphicFramePr>
        <p:xfrm>
          <a:off x="209131" y="4499352"/>
          <a:ext cx="5153169" cy="230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Obdélník 12"/>
          <p:cNvSpPr/>
          <p:nvPr/>
        </p:nvSpPr>
        <p:spPr>
          <a:xfrm>
            <a:off x="248614" y="4100391"/>
            <a:ext cx="5223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Konzumace alkoholu v posledních 12 měsících mezi žáky ZŠ a studenty SŠ v Praze v r. 2021, v %</a:t>
            </a:r>
          </a:p>
        </p:txBody>
      </p:sp>
      <p:graphicFrame>
        <p:nvGraphicFramePr>
          <p:cNvPr id="24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654004"/>
              </p:ext>
            </p:extLst>
          </p:nvPr>
        </p:nvGraphicFramePr>
        <p:xfrm>
          <a:off x="7080596" y="2913595"/>
          <a:ext cx="4998797" cy="1562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" name="Picture 2" descr="Energetické Nápoje, Žárovky, Láhve, Nápoje, Dekor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98" y="966271"/>
            <a:ext cx="2420082" cy="16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délník 25"/>
          <p:cNvSpPr/>
          <p:nvPr/>
        </p:nvSpPr>
        <p:spPr>
          <a:xfrm>
            <a:off x="7080596" y="2598665"/>
            <a:ext cx="500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Pití energetických nápojů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mezi dospívajícími – studie ESPAD 2019, v %</a:t>
            </a:r>
          </a:p>
        </p:txBody>
      </p:sp>
      <p:graphicFrame>
        <p:nvGraphicFramePr>
          <p:cNvPr id="28" name="Graf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247456"/>
              </p:ext>
            </p:extLst>
          </p:nvPr>
        </p:nvGraphicFramePr>
        <p:xfrm>
          <a:off x="6836944" y="4393264"/>
          <a:ext cx="4433777" cy="2210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9" name="Graf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39826"/>
              </p:ext>
            </p:extLst>
          </p:nvPr>
        </p:nvGraphicFramePr>
        <p:xfrm>
          <a:off x="7190164" y="4390076"/>
          <a:ext cx="4159873" cy="212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0" name="Obdélník 29"/>
          <p:cNvSpPr/>
          <p:nvPr/>
        </p:nvSpPr>
        <p:spPr>
          <a:xfrm>
            <a:off x="7001280" y="3974289"/>
            <a:ext cx="500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Pití energetických nápojů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kombinaci s alkoholem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studie ESPAD 2019, v %</a:t>
            </a:r>
          </a:p>
        </p:txBody>
      </p:sp>
    </p:spTree>
    <p:extLst>
      <p:ext uri="{BB962C8B-B14F-4D97-AF65-F5344CB8AC3E}">
        <p14:creationId xmlns:p14="http://schemas.microsoft.com/office/powerpoint/2010/main" val="238755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83871" y="105913"/>
            <a:ext cx="10335676" cy="1350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Problematická spotřeba psychoaktivních léků</a:t>
            </a:r>
          </a:p>
        </p:txBody>
      </p:sp>
      <p:pic>
        <p:nvPicPr>
          <p:cNvPr id="1026" name="Picture 2" descr="Pilulka, Kapsle, Lékařství, Lékařské, Zdraví, Dr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3" y="1567218"/>
            <a:ext cx="2262325" cy="13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Přímá spojnice se šipkou 26"/>
          <p:cNvCxnSpPr/>
          <p:nvPr/>
        </p:nvCxnSpPr>
        <p:spPr>
          <a:xfrm flipV="1">
            <a:off x="397042" y="3298818"/>
            <a:ext cx="4180513" cy="41009"/>
          </a:xfrm>
          <a:prstGeom prst="straightConnector1">
            <a:avLst/>
          </a:prstGeom>
          <a:ln w="31750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délník 29"/>
          <p:cNvSpPr/>
          <p:nvPr/>
        </p:nvSpPr>
        <p:spPr>
          <a:xfrm>
            <a:off x="2821406" y="2544833"/>
            <a:ext cx="9156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13–15 % dospělých</a:t>
            </a:r>
            <a:endParaRPr lang="cs-CZ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1,35 mil. dospělých v riziku 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113759" y="6457890"/>
            <a:ext cx="1165312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Studie Prevalence (NMS, 2022),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</a:t>
            </a:r>
          </a:p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Výzkum občanů (NMS, 2022), UPOL (Chomynová et al., 2022), ESPAD (Chomynová et al., 2020)</a:t>
            </a:r>
            <a:endParaRPr lang="cs-CZ" sz="10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251343" y="3678597"/>
            <a:ext cx="71480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Prevalence zneužívání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psychoaktivních léků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populaci 15+ v posledních 12 měsících</a:t>
            </a:r>
            <a:endParaRPr lang="cs-CZ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097929"/>
              </p:ext>
            </p:extLst>
          </p:nvPr>
        </p:nvGraphicFramePr>
        <p:xfrm>
          <a:off x="113759" y="3951591"/>
          <a:ext cx="6038850" cy="2334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489365"/>
              </p:ext>
            </p:extLst>
          </p:nvPr>
        </p:nvGraphicFramePr>
        <p:xfrm>
          <a:off x="7315200" y="4324927"/>
          <a:ext cx="4704346" cy="2409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Obdélník 1"/>
          <p:cNvSpPr/>
          <p:nvPr/>
        </p:nvSpPr>
        <p:spPr>
          <a:xfrm>
            <a:off x="2809056" y="1625508"/>
            <a:ext cx="9168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=užívání sedativ, hypnotik a/nebo </a:t>
            </a:r>
            <a:r>
              <a:rPr lang="cs-CZ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opioidních</a:t>
            </a:r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analgetik déle než 6 týdnů, v rozporu s doporučením lékaře, získání bez lékařského předpisu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6996087" y="3951591"/>
            <a:ext cx="502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Prevalence užívání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léků na spaní a uklidnění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mezi dospívajícími (bez lékařského předpisu), v %</a:t>
            </a:r>
            <a:endParaRPr lang="cs-CZ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Šipka dolů 11"/>
          <p:cNvSpPr/>
          <p:nvPr/>
        </p:nvSpPr>
        <p:spPr>
          <a:xfrm rot="16200000">
            <a:off x="9405203" y="2090157"/>
            <a:ext cx="1270535" cy="3595142"/>
          </a:xfrm>
          <a:prstGeom prst="downArrow">
            <a:avLst/>
          </a:prstGeom>
          <a:solidFill>
            <a:srgbClr val="00B0F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49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konopných látek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160025" y="3211828"/>
            <a:ext cx="6252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konopných látek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posledních 12 měsících (15–64 let) – srovnání studií v l. 2008–2021, v %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60025" y="6381127"/>
            <a:ext cx="473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(2021), NMS a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factum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(2022), NMS a INRES-SONES (2022) , 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(2021), ESPAD (Chomynová et al., 2020)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491467"/>
              </p:ext>
            </p:extLst>
          </p:nvPr>
        </p:nvGraphicFramePr>
        <p:xfrm>
          <a:off x="0" y="3473438"/>
          <a:ext cx="7081018" cy="2812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478379"/>
              </p:ext>
            </p:extLst>
          </p:nvPr>
        </p:nvGraphicFramePr>
        <p:xfrm>
          <a:off x="7129197" y="3211828"/>
          <a:ext cx="4665983" cy="288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Obdélník 13"/>
          <p:cNvSpPr/>
          <p:nvPr/>
        </p:nvSpPr>
        <p:spPr>
          <a:xfrm>
            <a:off x="2634838" y="1624339"/>
            <a:ext cx="3951736" cy="12696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4,5 % dospělých v riziku problémů v souvislosti s konopím </a:t>
            </a:r>
          </a:p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200 tis. ve vysokém riziku</a:t>
            </a:r>
          </a:p>
          <a:p>
            <a:pPr lvl="0"/>
            <a:endParaRPr lang="cs-CZ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 descr="Marihuana, Konopí, Algoritmus Hash, List, Flora, Hrn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5" y="1556268"/>
            <a:ext cx="2206831" cy="14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7081018" y="1624339"/>
            <a:ext cx="4369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Konopné látky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mezi dospívajícími (celoživotní prevalence) – trendy v letech 1995–2019, v %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018" y="2087501"/>
            <a:ext cx="4961654" cy="13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35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62545" y="90000"/>
            <a:ext cx="4889513" cy="1350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konopných látek mezi dětmi a dospívajícími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60025" y="6381127"/>
            <a:ext cx="4736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UPOL (Chomynová et al., 2022),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Petrenko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Líbal (2022)</a:t>
            </a:r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825561"/>
              </p:ext>
            </p:extLst>
          </p:nvPr>
        </p:nvGraphicFramePr>
        <p:xfrm>
          <a:off x="160025" y="3998349"/>
          <a:ext cx="5101389" cy="218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Obrázek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71405"/>
          <a:stretch/>
        </p:blipFill>
        <p:spPr bwMode="auto">
          <a:xfrm>
            <a:off x="338443" y="2057600"/>
            <a:ext cx="5043947" cy="74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338443" y="1663235"/>
            <a:ext cx="6082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Užití konopných látek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(v životě) mezi dospívajícími – studie UPOL 2018 a 2021, v %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38443" y="3736739"/>
            <a:ext cx="5223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Užití konopných látek v posledních 12 měsících mezi žáky ZŠ a studenty SŠ v Praze v r. 2021, v %</a:t>
            </a:r>
          </a:p>
        </p:txBody>
      </p:sp>
      <p:graphicFrame>
        <p:nvGraphicFramePr>
          <p:cNvPr id="21" name="Graf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481588"/>
              </p:ext>
            </p:extLst>
          </p:nvPr>
        </p:nvGraphicFramePr>
        <p:xfrm>
          <a:off x="6897403" y="2804161"/>
          <a:ext cx="2841522" cy="210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Ovál 21"/>
          <p:cNvSpPr/>
          <p:nvPr/>
        </p:nvSpPr>
        <p:spPr>
          <a:xfrm>
            <a:off x="6153337" y="4512916"/>
            <a:ext cx="797442" cy="7761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3D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6362316" y="4716338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15–16 let</a:t>
            </a:r>
            <a:endParaRPr lang="cs-CZ" sz="1400" dirty="0"/>
          </a:p>
        </p:txBody>
      </p:sp>
      <p:sp>
        <p:nvSpPr>
          <p:cNvPr id="25" name="Ovál 24"/>
          <p:cNvSpPr/>
          <p:nvPr/>
        </p:nvSpPr>
        <p:spPr>
          <a:xfrm>
            <a:off x="9018448" y="4493883"/>
            <a:ext cx="797442" cy="7761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3D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9117430" y="4716063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15–19 let</a:t>
            </a:r>
            <a:endParaRPr lang="cs-CZ" sz="1400" dirty="0"/>
          </a:p>
        </p:txBody>
      </p:sp>
      <p:sp>
        <p:nvSpPr>
          <p:cNvPr id="28" name="Obdélník 27"/>
          <p:cNvSpPr/>
          <p:nvPr/>
        </p:nvSpPr>
        <p:spPr>
          <a:xfrm>
            <a:off x="6209773" y="5323834"/>
            <a:ext cx="2823279" cy="1177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11–14 tis. v riziku v souvislosti s užíváním konopí </a:t>
            </a:r>
          </a:p>
          <a:p>
            <a:pPr lvl="0"/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2–4 tis. ve vysokém riziku</a:t>
            </a:r>
          </a:p>
          <a:p>
            <a:pPr lvl="0"/>
            <a:endParaRPr lang="cs-CZ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9141906" y="5323834"/>
            <a:ext cx="2828259" cy="1177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27–35 tis. v riziku v souvislosti s užíváním konopí </a:t>
            </a:r>
          </a:p>
          <a:p>
            <a:pPr lvl="0"/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6–10 tis. ve vysokém riziku</a:t>
            </a:r>
          </a:p>
          <a:p>
            <a:pPr lvl="0"/>
            <a:endParaRPr lang="cs-CZ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542 1 shot hhc jahoda czech cb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65" y="133482"/>
            <a:ext cx="1332069" cy="13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HC 40mg Gummies 20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319" y="137015"/>
            <a:ext cx="1791212" cy="13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6552058" y="2972052"/>
            <a:ext cx="4542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podle škály CAST celkem v riziku 6,6 % 16letých, 1,7 % ve vysokém riziku</a:t>
            </a:r>
            <a:endParaRPr lang="cs-CZ" sz="1600" dirty="0"/>
          </a:p>
        </p:txBody>
      </p:sp>
      <p:sp>
        <p:nvSpPr>
          <p:cNvPr id="30" name="Šipka dolů 29"/>
          <p:cNvSpPr/>
          <p:nvPr/>
        </p:nvSpPr>
        <p:spPr>
          <a:xfrm rot="10800000">
            <a:off x="10739646" y="1652959"/>
            <a:ext cx="1270535" cy="2040556"/>
          </a:xfrm>
          <a:prstGeom prst="downArrow">
            <a:avLst/>
          </a:prstGeom>
          <a:solidFill>
            <a:srgbClr val="C5003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960" y="133482"/>
            <a:ext cx="2143125" cy="214312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8640421" y="1661864"/>
            <a:ext cx="3632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nové produkty, volně dostupné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6225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jiných nelegálních drog mezi </a:t>
            </a:r>
            <a:b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dospívajícími a mladými dospělými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160025" y="1573614"/>
            <a:ext cx="6252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extáze a pervitinu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posledních 12 měsících (15–34 let) – srovnání studií v l. 2008–2021, v %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60025" y="6381127"/>
            <a:ext cx="473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(2021), NMS a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factum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(2022), NMS a INRES-SONES (2022)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7081018" y="1459900"/>
            <a:ext cx="4369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Nelegální drogy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mezi dospívajícími (celoživotní prevalence) – trendy v letech 1995–2019, v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425" r="3644"/>
          <a:stretch/>
        </p:blipFill>
        <p:spPr>
          <a:xfrm>
            <a:off x="6508172" y="1983120"/>
            <a:ext cx="5563402" cy="20400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5" y="2096527"/>
            <a:ext cx="5864021" cy="4284600"/>
          </a:xfrm>
          <a:prstGeom prst="rect">
            <a:avLst/>
          </a:prstGeom>
        </p:spPr>
      </p:pic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267294"/>
              </p:ext>
            </p:extLst>
          </p:nvPr>
        </p:nvGraphicFramePr>
        <p:xfrm>
          <a:off x="6248439" y="4477527"/>
          <a:ext cx="5886450" cy="2380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Obdélník 17"/>
          <p:cNvSpPr/>
          <p:nvPr/>
        </p:nvSpPr>
        <p:spPr>
          <a:xfrm>
            <a:off x="6248439" y="4043050"/>
            <a:ext cx="5763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Užití </a:t>
            </a:r>
            <a:r>
              <a:rPr lang="cs-CZ" sz="1400" b="1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kratomu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životě a</a:t>
            </a:r>
            <a:r>
              <a:rPr lang="cs-CZ" sz="14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4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posledních 12 měsících (15+ let) – Výzkum občanů 2022, v %</a:t>
            </a:r>
          </a:p>
        </p:txBody>
      </p:sp>
      <p:pic>
        <p:nvPicPr>
          <p:cNvPr id="4098" name="Picture 2" descr="Kratom - Maeng Da Red 20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6" y="152468"/>
            <a:ext cx="1743243" cy="13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9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Šipka dolů 29"/>
          <p:cNvSpPr/>
          <p:nvPr/>
        </p:nvSpPr>
        <p:spPr>
          <a:xfrm rot="16200000">
            <a:off x="8613909" y="3052859"/>
            <a:ext cx="1244974" cy="254814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Šipka dolů 28"/>
          <p:cNvSpPr/>
          <p:nvPr/>
        </p:nvSpPr>
        <p:spPr>
          <a:xfrm rot="16200000">
            <a:off x="8707293" y="391397"/>
            <a:ext cx="1244974" cy="359394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3"/>
          <a:srcRect l="5312"/>
          <a:stretch/>
        </p:blipFill>
        <p:spPr>
          <a:xfrm>
            <a:off x="7428611" y="4781496"/>
            <a:ext cx="1384300" cy="207650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4950" y="301981"/>
            <a:ext cx="9945669" cy="9366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Národní monitorovací středisko pro drogy a závislosti (NMS)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99899271"/>
              </p:ext>
            </p:extLst>
          </p:nvPr>
        </p:nvGraphicFramePr>
        <p:xfrm>
          <a:off x="2991274" y="1947737"/>
          <a:ext cx="5780150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5266" y="4781495"/>
            <a:ext cx="1467745" cy="2076505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058746" y="1519228"/>
            <a:ext cx="2297605" cy="667317"/>
            <a:chOff x="3876166" y="1080237"/>
            <a:chExt cx="667317" cy="667317"/>
          </a:xfrm>
        </p:grpSpPr>
        <p:sp>
          <p:nvSpPr>
            <p:cNvPr id="13" name="Obdélník 12"/>
            <p:cNvSpPr/>
            <p:nvPr/>
          </p:nvSpPr>
          <p:spPr>
            <a:xfrm>
              <a:off x="3876166" y="1080237"/>
              <a:ext cx="667317" cy="6673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ovéPole 13"/>
            <p:cNvSpPr txBox="1"/>
            <p:nvPr/>
          </p:nvSpPr>
          <p:spPr>
            <a:xfrm>
              <a:off x="3876166" y="1080237"/>
              <a:ext cx="667317" cy="66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spolupráce se státními a nestátními organizacemi a institucemi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8183788" y="2143538"/>
            <a:ext cx="1834490" cy="667317"/>
            <a:chOff x="3568983" y="2426095"/>
            <a:chExt cx="667317" cy="667317"/>
          </a:xfrm>
        </p:grpSpPr>
        <p:sp>
          <p:nvSpPr>
            <p:cNvPr id="11" name="Obdélník 10"/>
            <p:cNvSpPr/>
            <p:nvPr/>
          </p:nvSpPr>
          <p:spPr>
            <a:xfrm>
              <a:off x="3568983" y="2426095"/>
              <a:ext cx="667317" cy="6673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ovéPole 11"/>
            <p:cNvSpPr txBox="1"/>
            <p:nvPr/>
          </p:nvSpPr>
          <p:spPr>
            <a:xfrm>
              <a:off x="3568983" y="2426095"/>
              <a:ext cx="667317" cy="66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realizace vlastních studií a analýz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8243415" y="3214703"/>
            <a:ext cx="1995283" cy="913990"/>
            <a:chOff x="2201887" y="2779018"/>
            <a:chExt cx="913990" cy="913990"/>
          </a:xfrm>
        </p:grpSpPr>
        <p:sp>
          <p:nvSpPr>
            <p:cNvPr id="19" name="Obdélník 18"/>
            <p:cNvSpPr/>
            <p:nvPr/>
          </p:nvSpPr>
          <p:spPr>
            <a:xfrm>
              <a:off x="2201887" y="2779018"/>
              <a:ext cx="913990" cy="9139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ovéPole 19"/>
            <p:cNvSpPr txBox="1"/>
            <p:nvPr/>
          </p:nvSpPr>
          <p:spPr>
            <a:xfrm>
              <a:off x="2201887" y="2779018"/>
              <a:ext cx="913990" cy="913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pro Radu vlády pro koordinaci politiky v oblasti závislostí a vládu</a:t>
              </a: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8158892" y="3923834"/>
            <a:ext cx="3044664" cy="913990"/>
            <a:chOff x="754489" y="1727423"/>
            <a:chExt cx="913990" cy="913990"/>
          </a:xfrm>
        </p:grpSpPr>
        <p:sp>
          <p:nvSpPr>
            <p:cNvPr id="17" name="Obdélník 16"/>
            <p:cNvSpPr/>
            <p:nvPr/>
          </p:nvSpPr>
          <p:spPr>
            <a:xfrm>
              <a:off x="754489" y="1727423"/>
              <a:ext cx="913990" cy="9139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ovéPole 17"/>
            <p:cNvSpPr txBox="1"/>
            <p:nvPr/>
          </p:nvSpPr>
          <p:spPr>
            <a:xfrm>
              <a:off x="754489" y="1727423"/>
              <a:ext cx="913990" cy="913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pro Evropské monitorovací centrum pro drogy a drogovou závislost a další mezinárodní instituce</a:t>
              </a: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" y="1775250"/>
            <a:ext cx="2295712" cy="138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34" y="2732049"/>
            <a:ext cx="1689894" cy="92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03" y="1756978"/>
            <a:ext cx="2446755" cy="9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069" y="3118506"/>
            <a:ext cx="1899741" cy="1830911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5455436"/>
            <a:ext cx="2927826" cy="140256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71" y="4511500"/>
            <a:ext cx="2601036" cy="127975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" y="3227327"/>
            <a:ext cx="2292647" cy="90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11" y="4806142"/>
            <a:ext cx="1429872" cy="202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592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 dolů 13"/>
          <p:cNvSpPr/>
          <p:nvPr/>
        </p:nvSpPr>
        <p:spPr>
          <a:xfrm>
            <a:off x="1643956" y="4753243"/>
            <a:ext cx="1294410" cy="205018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Odhady počtu lidí užívajících drogy rizikově</a:t>
            </a:r>
          </a:p>
        </p:txBody>
      </p:sp>
      <p:sp>
        <p:nvSpPr>
          <p:cNvPr id="9" name="Obdélník 8"/>
          <p:cNvSpPr/>
          <p:nvPr/>
        </p:nvSpPr>
        <p:spPr>
          <a:xfrm>
            <a:off x="330238" y="1556635"/>
            <a:ext cx="101853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r. 2021 odhad celkem </a:t>
            </a:r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44 900 lidí užívajících drogy rizikově (LDR)</a:t>
            </a:r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= 6,75 na 1000 obyv.</a:t>
            </a:r>
          </a:p>
          <a:p>
            <a:r>
              <a:rPr lang="cs-CZ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cs-CZ" sz="16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</a:t>
            </a:r>
            <a:r>
              <a:rPr lang="cs-CZ" sz="1600" b="1" dirty="0">
                <a:solidFill>
                  <a:schemeClr val="tx2"/>
                </a:solidFill>
              </a:rPr>
              <a:t>dlouhodobé a/nebo pravidelné a/nebo injekční užívání drog 					opiátového a/nebo amfetaminového typu </a:t>
            </a: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40 500</a:t>
            </a:r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lidí užívajících drogy injekčně (LDI) – &gt;90 %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24590" y="4817260"/>
            <a:ext cx="179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i="1" dirty="0">
                <a:solidFill>
                  <a:srgbClr val="808080"/>
                </a:solidFill>
                <a:latin typeface="Segoe UI"/>
                <a:ea typeface="Calibri"/>
                <a:cs typeface="Arial"/>
              </a:rPr>
              <a:t>Zdroj: NMS (2022)</a:t>
            </a:r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899396"/>
              </p:ext>
            </p:extLst>
          </p:nvPr>
        </p:nvGraphicFramePr>
        <p:xfrm>
          <a:off x="4355431" y="2526349"/>
          <a:ext cx="7313157" cy="38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939700"/>
              </p:ext>
            </p:extLst>
          </p:nvPr>
        </p:nvGraphicFramePr>
        <p:xfrm>
          <a:off x="-488393" y="22958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délník 1"/>
          <p:cNvSpPr/>
          <p:nvPr/>
        </p:nvSpPr>
        <p:spPr>
          <a:xfrm>
            <a:off x="435342" y="5848529"/>
            <a:ext cx="3318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70 % v kontaktu 	     s nízkoprahovými programy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46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Hraní hazardních her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999" y="6436583"/>
            <a:ext cx="1142109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Výzkum občanů (NMS and INRES-SONES, 2022, Prevalence užívání drog (NMS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factum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2022), ESPAD (Chomynová et al., 2020), RCHPS (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Petrenko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Líbal, 2022)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93235" y="1594964"/>
            <a:ext cx="6232987" cy="12696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riziku problémového hraní 3–5 % dospělých</a:t>
            </a:r>
          </a:p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150–250 tis. osob v riziku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110 tis. ve vysokém riziku</a:t>
            </a:r>
          </a:p>
          <a:p>
            <a:pPr lvl="0" rtl="0"/>
            <a:endParaRPr lang="cs-CZ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39030" y="3428259"/>
            <a:ext cx="565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Hraní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hazardních her bez loterií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populaci ČR – trendy v letech 2012–2021, v %</a:t>
            </a:r>
          </a:p>
        </p:txBody>
      </p:sp>
      <p:pic>
        <p:nvPicPr>
          <p:cNvPr id="24" name="Picture 2" descr="Hazardních Her, Hazard, Krychle, Štěstí, Casino, Rizik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6558"/>
          <a:stretch/>
        </p:blipFill>
        <p:spPr bwMode="auto">
          <a:xfrm>
            <a:off x="140677" y="1586974"/>
            <a:ext cx="2883877" cy="15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Graf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637194"/>
              </p:ext>
            </p:extLst>
          </p:nvPr>
        </p:nvGraphicFramePr>
        <p:xfrm>
          <a:off x="239030" y="3906001"/>
          <a:ext cx="5838825" cy="253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7" name="Skupina 26"/>
          <p:cNvGrpSpPr/>
          <p:nvPr/>
        </p:nvGrpSpPr>
        <p:grpSpPr>
          <a:xfrm>
            <a:off x="6644369" y="3114712"/>
            <a:ext cx="5456321" cy="3360612"/>
            <a:chOff x="0" y="0"/>
            <a:chExt cx="5715001" cy="3581401"/>
          </a:xfrm>
        </p:grpSpPr>
        <p:graphicFrame>
          <p:nvGraphicFramePr>
            <p:cNvPr id="28" name="Graf 27"/>
            <p:cNvGraphicFramePr/>
            <p:nvPr>
              <p:extLst>
                <p:ext uri="{D42A27DB-BD31-4B8C-83A1-F6EECF244321}">
                  <p14:modId xmlns:p14="http://schemas.microsoft.com/office/powerpoint/2010/main" val="3459640385"/>
                </p:ext>
              </p:extLst>
            </p:nvPr>
          </p:nvGraphicFramePr>
          <p:xfrm>
            <a:off x="0" y="0"/>
            <a:ext cx="5715001" cy="17145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9" name="Graf 28"/>
            <p:cNvGraphicFramePr/>
            <p:nvPr>
              <p:extLst>
                <p:ext uri="{D42A27DB-BD31-4B8C-83A1-F6EECF244321}">
                  <p14:modId xmlns:p14="http://schemas.microsoft.com/office/powerpoint/2010/main" val="2780484134"/>
                </p:ext>
              </p:extLst>
            </p:nvPr>
          </p:nvGraphicFramePr>
          <p:xfrm>
            <a:off x="9525" y="1676401"/>
            <a:ext cx="5695951" cy="1905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30" name="Obdélník 29"/>
          <p:cNvSpPr/>
          <p:nvPr/>
        </p:nvSpPr>
        <p:spPr>
          <a:xfrm>
            <a:off x="6769390" y="2730238"/>
            <a:ext cx="5331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Hraní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hazardních her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mezi dospívajícími – trendy v letech 2018–2021, v %</a:t>
            </a:r>
          </a:p>
        </p:txBody>
      </p:sp>
    </p:spTree>
    <p:extLst>
      <p:ext uri="{BB962C8B-B14F-4D97-AF65-F5344CB8AC3E}">
        <p14:creationId xmlns:p14="http://schemas.microsoft.com/office/powerpoint/2010/main" val="2102435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62546" y="90000"/>
            <a:ext cx="7837590" cy="1350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Nadužívání digitálních technologií a digitální závislosti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999" y="6436583"/>
            <a:ext cx="643482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Výzkum občanů (NMS and INRES-SONES, 2022, Prevalence užívání drog (NMS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factum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2022), ESPAD (Chomynová et al., 2020)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93235" y="1594964"/>
            <a:ext cx="6059049" cy="12696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nadužívání technologií 5 % dospělých</a:t>
            </a:r>
          </a:p>
          <a:p>
            <a:pPr lv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odhadem cca 450 tis. osob v riziku</a:t>
            </a:r>
          </a:p>
          <a:p>
            <a:pPr lvl="0" rtl="0"/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cca 125 tis. ve vysokém riziku</a:t>
            </a:r>
          </a:p>
          <a:p>
            <a:pPr lvl="0" rtl="0"/>
            <a:endParaRPr lang="cs-CZ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39030" y="3428259"/>
            <a:ext cx="4761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Podíl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osob v riziku digitálních technologií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populaci ČR v r. 2020, v %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95741304"/>
              </p:ext>
            </p:extLst>
          </p:nvPr>
        </p:nvGraphicFramePr>
        <p:xfrm>
          <a:off x="9108350" y="765000"/>
          <a:ext cx="3083650" cy="347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Obdélník 29"/>
          <p:cNvSpPr/>
          <p:nvPr/>
        </p:nvSpPr>
        <p:spPr>
          <a:xfrm>
            <a:off x="7006457" y="2507916"/>
            <a:ext cx="5331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Podíl dospívajících v riziku nadměrného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hraní digitálních her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nadužívání </a:t>
            </a:r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sociálních sítí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trendy v letech 2015–2019, v %</a:t>
            </a:r>
          </a:p>
        </p:txBody>
      </p:sp>
      <p:pic>
        <p:nvPicPr>
          <p:cNvPr id="13" name="Picture 2" descr="Fotky zdarma z Notebo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" y="1515834"/>
            <a:ext cx="3051773" cy="16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00000000-0008-0000-0E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199738"/>
              </p:ext>
            </p:extLst>
          </p:nvPr>
        </p:nvGraphicFramePr>
        <p:xfrm>
          <a:off x="340443" y="3951479"/>
          <a:ext cx="5743575" cy="220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706289"/>
              </p:ext>
            </p:extLst>
          </p:nvPr>
        </p:nvGraphicFramePr>
        <p:xfrm>
          <a:off x="8162897" y="3052765"/>
          <a:ext cx="1824038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591269"/>
              </p:ext>
            </p:extLst>
          </p:nvPr>
        </p:nvGraphicFramePr>
        <p:xfrm>
          <a:off x="9926820" y="3052765"/>
          <a:ext cx="2076450" cy="186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243426"/>
              </p:ext>
            </p:extLst>
          </p:nvPr>
        </p:nvGraphicFramePr>
        <p:xfrm>
          <a:off x="8218907" y="4855447"/>
          <a:ext cx="1807780" cy="176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Graf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38818"/>
              </p:ext>
            </p:extLst>
          </p:nvPr>
        </p:nvGraphicFramePr>
        <p:xfrm>
          <a:off x="9688840" y="4870972"/>
          <a:ext cx="2175909" cy="186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7" name="Obdélník 16"/>
          <p:cNvSpPr/>
          <p:nvPr/>
        </p:nvSpPr>
        <p:spPr>
          <a:xfrm>
            <a:off x="7135603" y="3619244"/>
            <a:ext cx="1291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Digitální hry </a:t>
            </a:r>
            <a:endParaRPr lang="cs-CZ" sz="1400" b="1" u="sng" dirty="0"/>
          </a:p>
        </p:txBody>
      </p:sp>
      <p:sp>
        <p:nvSpPr>
          <p:cNvPr id="18" name="Obdélník 17"/>
          <p:cNvSpPr/>
          <p:nvPr/>
        </p:nvSpPr>
        <p:spPr>
          <a:xfrm>
            <a:off x="7187796" y="5170213"/>
            <a:ext cx="1187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Sociální sítě</a:t>
            </a:r>
            <a:endParaRPr lang="cs-CZ" sz="1400" b="1" u="sng" dirty="0"/>
          </a:p>
        </p:txBody>
      </p:sp>
    </p:spTree>
    <p:extLst>
      <p:ext uri="{BB962C8B-B14F-4D97-AF65-F5344CB8AC3E}">
        <p14:creationId xmlns:p14="http://schemas.microsoft.com/office/powerpoint/2010/main" val="168356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Dopady nadužívání digitálních technologií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999" y="6436583"/>
            <a:ext cx="643482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Národní výzkum užívání návykových látek (Chomynová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Mravčík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2021), Výzkum občanů (NMS and INRES-SONES, 2022, Prevalence užívání drog (NMS and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factum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2022), ESPAD (Chomynová et al., 2020)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39030" y="3428259"/>
            <a:ext cx="5907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Nadměrné trávení času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(4 a více hodin denně) hraním digitálních her a na sociálních sítích, ve všední den a o víkendu – studie ESPAD 2019, v %</a:t>
            </a:r>
          </a:p>
        </p:txBody>
      </p:sp>
      <p:pic>
        <p:nvPicPr>
          <p:cNvPr id="13" name="Picture 2" descr="Fotky zdarma z Not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" y="1515834"/>
            <a:ext cx="3051773" cy="16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2470" r="1381" b="1798"/>
          <a:stretch/>
        </p:blipFill>
        <p:spPr bwMode="auto">
          <a:xfrm>
            <a:off x="239030" y="3903415"/>
            <a:ext cx="5629646" cy="2533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6386419" y="1537897"/>
            <a:ext cx="4274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dlouhodobé: sociální, omezení kontaktů, zanedbávání práce, školy, volnočasových aktivit, konflikty s rodiči a přáteli </a:t>
            </a:r>
          </a:p>
        </p:txBody>
      </p:sp>
      <p:sp>
        <p:nvSpPr>
          <p:cNvPr id="22" name="Plus 21"/>
          <p:cNvSpPr/>
          <p:nvPr/>
        </p:nvSpPr>
        <p:spPr>
          <a:xfrm>
            <a:off x="5434699" y="1518948"/>
            <a:ext cx="868101" cy="798653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072466" y="1537898"/>
            <a:ext cx="3119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přímé: zdravotní, zanedbávání spánku, hygieny, únava </a:t>
            </a:r>
          </a:p>
          <a:p>
            <a:endParaRPr lang="cs-CZ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6162513" y="2757176"/>
            <a:ext cx="5983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dirty="0">
                <a:solidFill>
                  <a:srgbClr val="EF7D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 dospívajících spojitost s úzkostnými poruchami, ADHD, depresivními stavy, sebevražednými myšlenkami, ale i s agresivitou a konzumací alkoholu.</a:t>
            </a:r>
          </a:p>
        </p:txBody>
      </p:sp>
      <p:pic>
        <p:nvPicPr>
          <p:cNvPr id="25" name="Picture 8" descr="Ilustrací zdarma z Cílová skupi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b="43994"/>
          <a:stretch/>
        </p:blipFill>
        <p:spPr bwMode="auto">
          <a:xfrm>
            <a:off x="9458059" y="3689869"/>
            <a:ext cx="2599414" cy="9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6771148" y="3689037"/>
            <a:ext cx="4263949" cy="4547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Neexistují specifické služby </a:t>
            </a:r>
            <a:r>
              <a:rPr lang="cs-CZ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klienty       v riziku digitální závislosti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/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</a:t>
            </a:r>
          </a:p>
          <a:p>
            <a:pPr lvl="0"/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565" y="5090926"/>
            <a:ext cx="2354615" cy="1767074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6386419" y="4598236"/>
            <a:ext cx="5671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Podíl intenzivních a problematických uživatelů sociálních sítí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mezi 11–15letými žáky ZŠ – studie HBSC 2022, v %</a:t>
            </a:r>
          </a:p>
        </p:txBody>
      </p:sp>
      <p:sp>
        <p:nvSpPr>
          <p:cNvPr id="5" name="Obdélník 4"/>
          <p:cNvSpPr/>
          <p:nvPr/>
        </p:nvSpPr>
        <p:spPr>
          <a:xfrm>
            <a:off x="9352180" y="5946853"/>
            <a:ext cx="2192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Zdravagenerace.cz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221947" y="5452761"/>
            <a:ext cx="2131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Zdroj:  studie HBSC 2022 (Kalman and Baďura, 2023)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420145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Šipka dolů 10"/>
          <p:cNvSpPr/>
          <p:nvPr/>
        </p:nvSpPr>
        <p:spPr>
          <a:xfrm rot="10800000">
            <a:off x="4311267" y="4635294"/>
            <a:ext cx="1270535" cy="2040556"/>
          </a:xfrm>
          <a:prstGeom prst="downArrow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248400" y="6198398"/>
            <a:ext cx="5943600" cy="63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inus 8"/>
          <p:cNvSpPr/>
          <p:nvPr/>
        </p:nvSpPr>
        <p:spPr>
          <a:xfrm>
            <a:off x="5779717" y="3695136"/>
            <a:ext cx="2196935" cy="2232100"/>
          </a:xfrm>
          <a:prstGeom prst="mathMinu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Síť adiktologických služeb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48242" y="1683153"/>
            <a:ext cx="4318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120000"/>
            </a:pPr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ČR je dlouhodobě 250–300 stacionárních adiktologických zařízení:</a:t>
            </a:r>
          </a:p>
        </p:txBody>
      </p:sp>
      <p:sp>
        <p:nvSpPr>
          <p:cNvPr id="6" name="Obdélník 5"/>
          <p:cNvSpPr/>
          <p:nvPr/>
        </p:nvSpPr>
        <p:spPr>
          <a:xfrm>
            <a:off x="6878185" y="4635294"/>
            <a:ext cx="4429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podle zpráv krajů:</a:t>
            </a:r>
          </a:p>
          <a:p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síť služeb je nedostačující</a:t>
            </a: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nízká dostupnost ambulantní péče</a:t>
            </a: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špatná péče pro klienty s duální diagnózou</a:t>
            </a: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špatné pokrytí v některých krajích</a:t>
            </a:r>
          </a:p>
          <a:p>
            <a:r>
              <a:rPr lang="cs-CZ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nízká kapacita – pro klienty s problémy        s alkoholem, nadužíváním technologií</a:t>
            </a:r>
          </a:p>
          <a:p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75546" y="5127017"/>
            <a:ext cx="2600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graphicFrame>
        <p:nvGraphicFramePr>
          <p:cNvPr id="14" name="Graf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825816"/>
              </p:ext>
            </p:extLst>
          </p:nvPr>
        </p:nvGraphicFramePr>
        <p:xfrm>
          <a:off x="-71438" y="2268676"/>
          <a:ext cx="6305550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délník 15"/>
          <p:cNvSpPr/>
          <p:nvPr/>
        </p:nvSpPr>
        <p:spPr>
          <a:xfrm>
            <a:off x="6175122" y="1489504"/>
            <a:ext cx="5835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Klienti v kontaktu a výkony 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nízkoprahových zařízení v l. 2012–2021  </a:t>
            </a:r>
            <a:endParaRPr lang="cs-CZ" sz="1400" dirty="0"/>
          </a:p>
        </p:txBody>
      </p:sp>
      <p:graphicFrame>
        <p:nvGraphicFramePr>
          <p:cNvPr id="17" name="Graf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086303"/>
              </p:ext>
            </p:extLst>
          </p:nvPr>
        </p:nvGraphicFramePr>
        <p:xfrm>
          <a:off x="6175122" y="1911396"/>
          <a:ext cx="5957888" cy="235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délník 1"/>
          <p:cNvSpPr/>
          <p:nvPr/>
        </p:nvSpPr>
        <p:spPr>
          <a:xfrm>
            <a:off x="3942395" y="5337147"/>
            <a:ext cx="2392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včetně adiktologických ambulancí pro děti a dorost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5601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1406" y="102873"/>
            <a:ext cx="7625623" cy="1350000"/>
          </a:xfrm>
        </p:spPr>
        <p:txBody>
          <a:bodyPr>
            <a:normAutofit/>
          </a:bodyPr>
          <a:lstStyle/>
          <a:p>
            <a:r>
              <a:rPr lang="pl-PL" alt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Výdaje na politiku v oblasti závislostí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540131" y="1622952"/>
            <a:ext cx="4335260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120000"/>
            </a:pPr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Účelově určené výdaje z rozpočtů státní správy a samosprávy na integrovanou protidrogovou politiku </a:t>
            </a:r>
          </a:p>
          <a:p>
            <a:pPr>
              <a:spcBef>
                <a:spcPts val="500"/>
              </a:spcBef>
              <a:buSzPct val="120000"/>
            </a:pPr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celkem 2 457,7 mil. Kč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087483" y="1538292"/>
            <a:ext cx="4258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Struktura výdajů </a:t>
            </a:r>
            <a:r>
              <a:rPr lang="cs-CZ" sz="1400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 veřejných rozpočtů podle kategorií služeb 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00587" y="5935038"/>
            <a:ext cx="3343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struktura výdajů podle kategorií služeb je dlouhodobě stabilní</a:t>
            </a:r>
          </a:p>
        </p:txBody>
      </p:sp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738291"/>
              </p:ext>
            </p:extLst>
          </p:nvPr>
        </p:nvGraphicFramePr>
        <p:xfrm>
          <a:off x="303391" y="2414307"/>
          <a:ext cx="4572000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343011"/>
              </p:ext>
            </p:extLst>
          </p:nvPr>
        </p:nvGraphicFramePr>
        <p:xfrm>
          <a:off x="5862918" y="1883288"/>
          <a:ext cx="6038851" cy="386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094835"/>
              </p:ext>
            </p:extLst>
          </p:nvPr>
        </p:nvGraphicFramePr>
        <p:xfrm>
          <a:off x="540131" y="4454236"/>
          <a:ext cx="5439564" cy="2395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Šipka dolů 8"/>
          <p:cNvSpPr/>
          <p:nvPr/>
        </p:nvSpPr>
        <p:spPr>
          <a:xfrm rot="5400000">
            <a:off x="9468085" y="1169684"/>
            <a:ext cx="1270535" cy="2040556"/>
          </a:xfrm>
          <a:prstGeom prst="downArrow">
            <a:avLst/>
          </a:prstGeom>
          <a:solidFill>
            <a:srgbClr val="C5003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15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6248400" y="6198398"/>
            <a:ext cx="5943600" cy="63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688" y="304484"/>
            <a:ext cx="7499350" cy="9366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Odhad počtu lidí v riziku závislostí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9489478" y="6363128"/>
            <a:ext cx="21183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i="1" dirty="0">
                <a:solidFill>
                  <a:srgbClr val="808080"/>
                </a:solidFill>
                <a:latin typeface="Segoe UI"/>
                <a:ea typeface="Calibri"/>
                <a:cs typeface="Arial"/>
              </a:rPr>
              <a:t>Zdroj: Chomynová et al. (2022)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20675"/>
              </p:ext>
            </p:extLst>
          </p:nvPr>
        </p:nvGraphicFramePr>
        <p:xfrm>
          <a:off x="2496127" y="1501793"/>
          <a:ext cx="6754091" cy="510755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961412">
                  <a:extLst>
                    <a:ext uri="{9D8B030D-6E8A-4147-A177-3AD203B41FA5}">
                      <a16:colId xmlns:a16="http://schemas.microsoft.com/office/drawing/2014/main" val="2432430154"/>
                    </a:ext>
                  </a:extLst>
                </a:gridCol>
                <a:gridCol w="1792679">
                  <a:extLst>
                    <a:ext uri="{9D8B030D-6E8A-4147-A177-3AD203B41FA5}">
                      <a16:colId xmlns:a16="http://schemas.microsoft.com/office/drawing/2014/main" val="1474567688"/>
                    </a:ext>
                  </a:extLst>
                </a:gridCol>
              </a:tblGrid>
              <a:tr h="368427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Denní kuřáci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1,5–2,1 mil.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1308304"/>
                  </a:ext>
                </a:extLst>
              </a:tr>
              <a:tr h="368427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Denní konzumenti alkoholu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800–980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26038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Rizikové pití alkoholu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1,5–1,7 mil.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211654"/>
                  </a:ext>
                </a:extLst>
              </a:tr>
              <a:tr h="36842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300"/>
                        </a:spcAft>
                        <a:buFont typeface="Symbol" panose="05050102010706020507" pitchFamily="18" charset="2"/>
                        <a:buBlip>
                          <a:blip r:embed="rId3"/>
                        </a:buBlip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 tom škodlivé pití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800–980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677978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Problematické užívání </a:t>
                      </a:r>
                      <a:r>
                        <a:rPr lang="cs-CZ" sz="2000" b="1" kern="1200" dirty="0" err="1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psychoakt</a:t>
                      </a: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. léků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1,3–1,5 mil.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6989048"/>
                  </a:ext>
                </a:extLst>
              </a:tr>
              <a:tr h="34760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Intenzivní uživatelé konopných látek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350–465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4847370"/>
                  </a:ext>
                </a:extLst>
              </a:tr>
              <a:tr h="34760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300"/>
                        </a:spcAft>
                        <a:buFont typeface="Symbol" panose="05050102010706020507" pitchFamily="18" charset="2"/>
                        <a:buBlip>
                          <a:blip r:embed="rId3"/>
                        </a:buBlip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 tom ve vysokém riziku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160–250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681344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Lidé užívající drogy rizikově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44–46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457029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300"/>
                        </a:spcAft>
                        <a:buFont typeface="Symbol" panose="05050102010706020507" pitchFamily="18" charset="2"/>
                        <a:buBlip>
                          <a:blip r:embed="rId3"/>
                        </a:buBlip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uživatelé pervitinu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34–35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3356389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300"/>
                        </a:spcAft>
                        <a:buFont typeface="Symbol" panose="05050102010706020507" pitchFamily="18" charset="2"/>
                        <a:buBlip>
                          <a:blip r:embed="rId3"/>
                        </a:buBlip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uživatelé </a:t>
                      </a:r>
                      <a:r>
                        <a:rPr lang="cs-CZ" sz="2000" b="1" kern="1200" dirty="0" err="1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opioidů</a:t>
                      </a:r>
                      <a:endParaRPr lang="cs-CZ" sz="2000" b="1" kern="1200" dirty="0">
                        <a:solidFill>
                          <a:srgbClr val="93B24C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10–11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45226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Osoby v riziku problémového hraní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170–220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174103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300"/>
                        </a:spcAft>
                        <a:buFont typeface="Symbol" panose="05050102010706020507" pitchFamily="18" charset="2"/>
                        <a:buBlip>
                          <a:blip r:embed="rId3"/>
                        </a:buBlip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 tom ve vysokém riziku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91–120 tis.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143447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Osoby v riziku digitální závislosti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anose="05050102010706020507" pitchFamily="18" charset="2"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 tom ve vysokém riziku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380–510 tis.</a:t>
                      </a:r>
                    </a:p>
                    <a:p>
                      <a:pPr algn="r"/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90–160 tis.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3760088"/>
                  </a:ext>
                </a:extLst>
              </a:tr>
            </a:tbl>
          </a:graphicData>
        </a:graphic>
      </p:graphicFrame>
      <p:pic>
        <p:nvPicPr>
          <p:cNvPr id="5" name="Picture 13" descr="Cigareta, Zlomený, Nezdravý, Kouření, Závislost, Tabá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0" y="1525424"/>
            <a:ext cx="1501207" cy="8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lulka, Kapsle, Lékařství, Lékařské, Zdraví, Dr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7" y="2800955"/>
            <a:ext cx="1454851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ihuana, Konopí, Algoritmus Hash, List, Flora, Hrne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4" y="3793715"/>
            <a:ext cx="1447970" cy="9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zardních Her, Hazard, Krychle, Štěstí, Casino, Rizik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6558"/>
          <a:stretch/>
        </p:blipFill>
        <p:spPr bwMode="auto">
          <a:xfrm>
            <a:off x="486029" y="4873919"/>
            <a:ext cx="1441649" cy="79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vector graphics of Red w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5" y="2187307"/>
            <a:ext cx="1385762" cy="6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otky zdarma z Notebo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0" y="5787447"/>
            <a:ext cx="1477576" cy="8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144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740400" y="6221526"/>
            <a:ext cx="5943600" cy="63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0688" y="304483"/>
            <a:ext cx="7916156" cy="9366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Dopady užívání, léčba/kontakt se službami, společenské náklady</a:t>
            </a:r>
          </a:p>
        </p:txBody>
      </p:sp>
      <p:sp>
        <p:nvSpPr>
          <p:cNvPr id="9" name="Obdélník 8"/>
          <p:cNvSpPr/>
          <p:nvPr/>
        </p:nvSpPr>
        <p:spPr>
          <a:xfrm>
            <a:off x="714373" y="6567642"/>
            <a:ext cx="228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i="1" dirty="0">
                <a:solidFill>
                  <a:srgbClr val="C4C4C4"/>
                </a:solidFill>
                <a:latin typeface="Segoe UI"/>
                <a:ea typeface="Calibri"/>
                <a:cs typeface="Arial"/>
              </a:rPr>
              <a:t>Zdroj: Chomynová et al. (2022)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77507"/>
              </p:ext>
            </p:extLst>
          </p:nvPr>
        </p:nvGraphicFramePr>
        <p:xfrm>
          <a:off x="714373" y="1509546"/>
          <a:ext cx="7571671" cy="21336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063672">
                  <a:extLst>
                    <a:ext uri="{9D8B030D-6E8A-4147-A177-3AD203B41FA5}">
                      <a16:colId xmlns:a16="http://schemas.microsoft.com/office/drawing/2014/main" val="1873438851"/>
                    </a:ext>
                  </a:extLst>
                </a:gridCol>
                <a:gridCol w="1499796">
                  <a:extLst>
                    <a:ext uri="{9D8B030D-6E8A-4147-A177-3AD203B41FA5}">
                      <a16:colId xmlns:a16="http://schemas.microsoft.com/office/drawing/2014/main" val="76851384"/>
                    </a:ext>
                  </a:extLst>
                </a:gridCol>
                <a:gridCol w="2008203">
                  <a:extLst>
                    <a:ext uri="{9D8B030D-6E8A-4147-A177-3AD203B41FA5}">
                      <a16:colId xmlns:a16="http://schemas.microsoft.com/office/drawing/2014/main" val="1592482596"/>
                    </a:ext>
                  </a:extLst>
                </a:gridCol>
              </a:tblGrid>
              <a:tr h="277634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Závislostní chování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Úmrtí spojená s užíváním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26225"/>
                  </a:ext>
                </a:extLst>
              </a:tr>
              <a:tr h="5552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Celkem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Přímá (předávkování)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1409015"/>
                  </a:ext>
                </a:extLst>
              </a:tr>
              <a:tr h="27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Kouření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16–18 tis.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-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3082978"/>
                  </a:ext>
                </a:extLst>
              </a:tr>
              <a:tr h="27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Konzumace alkoholu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6–7 tis.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150–250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656619"/>
                  </a:ext>
                </a:extLst>
              </a:tr>
              <a:tr h="27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Užívání psychoaktivních léků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110–120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40–50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324390"/>
                  </a:ext>
                </a:extLst>
              </a:tr>
              <a:tr h="27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Užívání nelegálních drog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100–150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50–70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062999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08014"/>
              </p:ext>
            </p:extLst>
          </p:nvPr>
        </p:nvGraphicFramePr>
        <p:xfrm>
          <a:off x="714373" y="3797294"/>
          <a:ext cx="8407049" cy="2743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91403">
                  <a:extLst>
                    <a:ext uri="{9D8B030D-6E8A-4147-A177-3AD203B41FA5}">
                      <a16:colId xmlns:a16="http://schemas.microsoft.com/office/drawing/2014/main" val="681798967"/>
                    </a:ext>
                  </a:extLst>
                </a:gridCol>
                <a:gridCol w="2370758">
                  <a:extLst>
                    <a:ext uri="{9D8B030D-6E8A-4147-A177-3AD203B41FA5}">
                      <a16:colId xmlns:a16="http://schemas.microsoft.com/office/drawing/2014/main" val="4242307146"/>
                    </a:ext>
                  </a:extLst>
                </a:gridCol>
                <a:gridCol w="2144888">
                  <a:extLst>
                    <a:ext uri="{9D8B030D-6E8A-4147-A177-3AD203B41FA5}">
                      <a16:colId xmlns:a16="http://schemas.microsoft.com/office/drawing/2014/main" val="17512019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Závislostní chování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Odhad počtu osob v kontaktu se službami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Společenské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náklady</a:t>
                      </a: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(v Kč)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2529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Kouření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1–2 tis.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169EB3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100–170 mld.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5240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Konzumace alkoholu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25–35 tis.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2BE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35–55 mld.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671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Užívání psychoaktivních léků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3–4 tis.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 err="1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n.a</a:t>
                      </a:r>
                      <a:r>
                        <a:rPr lang="en-GB" sz="2000" b="1" kern="1200" dirty="0">
                          <a:solidFill>
                            <a:srgbClr val="6E82B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.</a:t>
                      </a:r>
                      <a:endParaRPr lang="cs-CZ" sz="2000" b="1" kern="1200" dirty="0">
                        <a:solidFill>
                          <a:srgbClr val="6E82BE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8346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Užívání nelegálních drog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40–45 tis.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93B24C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5–7 mld.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033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Hazardní hraní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Digitální závislosti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2–3 tis.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200–300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C5003E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14–16 mld.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2000" b="1" kern="1200" dirty="0" err="1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n.a</a:t>
                      </a:r>
                      <a:r>
                        <a:rPr lang="cs-CZ" sz="2000" b="1" kern="1200" dirty="0">
                          <a:solidFill>
                            <a:srgbClr val="EF7D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972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924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 dolů 15"/>
          <p:cNvSpPr/>
          <p:nvPr/>
        </p:nvSpPr>
        <p:spPr>
          <a:xfrm rot="16200000">
            <a:off x="1569682" y="4816196"/>
            <a:ext cx="1142338" cy="316863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792288" y="313216"/>
            <a:ext cx="7721423" cy="9366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Srovnání s Evropou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47" y="1471896"/>
            <a:ext cx="2582953" cy="25166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78" y="1470914"/>
            <a:ext cx="2578453" cy="25328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700" y="1507499"/>
            <a:ext cx="2622980" cy="234108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90147" y="1468806"/>
            <a:ext cx="4917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Konopné látky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skupina 15–34 let 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3098078" y="1469959"/>
            <a:ext cx="4495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Kokain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skupina 15–34 let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b="2370"/>
          <a:stretch/>
        </p:blipFill>
        <p:spPr>
          <a:xfrm>
            <a:off x="5901509" y="1468806"/>
            <a:ext cx="2546213" cy="241847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5901509" y="1468806"/>
            <a:ext cx="4667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Amfetaminy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skupina 15–34 let </a:t>
            </a:r>
            <a:endParaRPr lang="cs-CZ" sz="1400" dirty="0"/>
          </a:p>
        </p:txBody>
      </p:sp>
      <p:sp>
        <p:nvSpPr>
          <p:cNvPr id="17" name="Obdélník 16"/>
          <p:cNvSpPr/>
          <p:nvPr/>
        </p:nvSpPr>
        <p:spPr>
          <a:xfrm>
            <a:off x="10733633" y="6611779"/>
            <a:ext cx="17978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 EMCDDA (2022)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170" y="3988514"/>
            <a:ext cx="6720837" cy="2854233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771025" y="1467653"/>
            <a:ext cx="4495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Opioidy</a:t>
            </a:r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rizikově, 15–64 let </a:t>
            </a:r>
            <a:endParaRPr lang="cs-CZ" sz="1400" dirty="0"/>
          </a:p>
        </p:txBody>
      </p:sp>
      <p:sp>
        <p:nvSpPr>
          <p:cNvPr id="14" name="Obdélník 13"/>
          <p:cNvSpPr/>
          <p:nvPr/>
        </p:nvSpPr>
        <p:spPr>
          <a:xfrm>
            <a:off x="505466" y="4615411"/>
            <a:ext cx="30223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Počet vyměněných injekčních stříkaček a pokrytí substituční léčbou</a:t>
            </a:r>
          </a:p>
          <a:p>
            <a:endParaRPr lang="cs-CZ" sz="14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Cíl WHO 2020: </a:t>
            </a:r>
          </a:p>
          <a:p>
            <a:r>
              <a:rPr lang="cs-CZ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200 ks / LDI</a:t>
            </a:r>
          </a:p>
          <a:p>
            <a:r>
              <a:rPr lang="cs-CZ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40 % LD opioidy v substituci</a:t>
            </a:r>
          </a:p>
          <a:p>
            <a:endParaRPr lang="cs-CZ" sz="1400" dirty="0"/>
          </a:p>
        </p:txBody>
      </p:sp>
      <p:sp>
        <p:nvSpPr>
          <p:cNvPr id="9" name="Obdélník 8"/>
          <p:cNvSpPr/>
          <p:nvPr/>
        </p:nvSpPr>
        <p:spPr>
          <a:xfrm>
            <a:off x="505466" y="6215849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Segoe UI" panose="020B0502040204020203" pitchFamily="34" charset="0"/>
                <a:cs typeface="Segoe UI" panose="020B0502040204020203" pitchFamily="34" charset="0"/>
              </a:rPr>
              <a:t>ČR jedna ze 4 zemí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418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25544" y="90000"/>
            <a:ext cx="8766822" cy="1350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Kouření a pití nadměrných dávek alkoholu mezi dospívajícími (ESPAD 2019)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73418" y="1570180"/>
            <a:ext cx="8688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srovnatelná míra denního kouření		vysoká prevalence konzumace alkoholu</a:t>
            </a:r>
            <a:endParaRPr lang="cs-CZ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2"/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nadprůměrné zkušenosti s e-cigaretami	průměrná míra rizikové konzumace</a:t>
            </a:r>
          </a:p>
          <a:p>
            <a:pPr marL="0" lvl="2"/>
            <a:endParaRPr lang="cs-CZ" sz="1600" b="1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44" y="2093178"/>
            <a:ext cx="4346070" cy="31597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73" y="2150543"/>
            <a:ext cx="4312790" cy="3159756"/>
          </a:xfrm>
          <a:prstGeom prst="rect">
            <a:avLst/>
          </a:prstGeom>
        </p:spPr>
      </p:pic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418484426"/>
              </p:ext>
            </p:extLst>
          </p:nvPr>
        </p:nvGraphicFramePr>
        <p:xfrm>
          <a:off x="673769" y="5346003"/>
          <a:ext cx="5588772" cy="151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Plus 12"/>
          <p:cNvSpPr/>
          <p:nvPr/>
        </p:nvSpPr>
        <p:spPr>
          <a:xfrm>
            <a:off x="1603162" y="1601238"/>
            <a:ext cx="258691" cy="2520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Minus 14"/>
          <p:cNvSpPr/>
          <p:nvPr/>
        </p:nvSpPr>
        <p:spPr>
          <a:xfrm>
            <a:off x="1625547" y="1872028"/>
            <a:ext cx="213923" cy="25668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6262540" y="1601238"/>
            <a:ext cx="213923" cy="25668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6240155" y="1862807"/>
            <a:ext cx="258691" cy="2520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8" name="Graf 17"/>
          <p:cNvGraphicFramePr/>
          <p:nvPr>
            <p:extLst>
              <p:ext uri="{D42A27DB-BD31-4B8C-83A1-F6EECF244321}">
                <p14:modId xmlns:p14="http://schemas.microsoft.com/office/powerpoint/2010/main" val="1141657395"/>
              </p:ext>
            </p:extLst>
          </p:nvPr>
        </p:nvGraphicFramePr>
        <p:xfrm>
          <a:off x="6110472" y="5310302"/>
          <a:ext cx="5170335" cy="154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4" name="Přímá spojnice 13"/>
          <p:cNvCxnSpPr/>
          <p:nvPr/>
        </p:nvCxnSpPr>
        <p:spPr>
          <a:xfrm>
            <a:off x="2524194" y="5947405"/>
            <a:ext cx="783606" cy="0"/>
          </a:xfrm>
          <a:prstGeom prst="line">
            <a:avLst/>
          </a:prstGeom>
          <a:ln w="317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6938538" y="6168122"/>
            <a:ext cx="783606" cy="0"/>
          </a:xfrm>
          <a:prstGeom prst="line">
            <a:avLst/>
          </a:prstGeom>
          <a:ln w="317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9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Šipka dolů 6"/>
          <p:cNvSpPr/>
          <p:nvPr/>
        </p:nvSpPr>
        <p:spPr>
          <a:xfrm>
            <a:off x="7705011" y="1768616"/>
            <a:ext cx="2664941" cy="497619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ál 23"/>
          <p:cNvSpPr/>
          <p:nvPr/>
        </p:nvSpPr>
        <p:spPr>
          <a:xfrm>
            <a:off x="4433111" y="2301477"/>
            <a:ext cx="942585" cy="91162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Nový koncept zpráv v oblasti závislostí schválený vládou ČR dne 19. 7. 2021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231782" y="2572624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Dílčí zprávy</a:t>
            </a:r>
            <a:endParaRPr lang="cs-CZ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742646" y="6015809"/>
            <a:ext cx="5671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Souhrnná zpráva o závislostech v ČR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433111" y="3112631"/>
            <a:ext cx="6204875" cy="3097503"/>
          </a:xfrm>
        </p:spPr>
        <p:txBody>
          <a:bodyPr>
            <a:normAutofit/>
          </a:bodyPr>
          <a:lstStyle/>
          <a:p>
            <a:pPr lvl="0" rtl="0"/>
            <a:r>
              <a:rPr lang="cs-CZ" sz="2000" dirty="0">
                <a:solidFill>
                  <a:srgbClr val="169EB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o tabákových, nikotinových a souvisejících výrobcích</a:t>
            </a:r>
          </a:p>
          <a:p>
            <a:pPr lvl="0" rtl="0"/>
            <a:r>
              <a:rPr lang="cs-CZ" sz="2000" dirty="0">
                <a:solidFill>
                  <a:srgbClr val="F2B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o alkoholu </a:t>
            </a:r>
          </a:p>
          <a:p>
            <a:pPr lvl="0" rtl="0"/>
            <a:r>
              <a:rPr lang="cs-CZ" sz="2000" dirty="0">
                <a:solidFill>
                  <a:srgbClr val="6E82B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o problematickém užívání psychoaktivních léků</a:t>
            </a:r>
          </a:p>
          <a:p>
            <a:pPr lvl="0" rtl="0"/>
            <a:r>
              <a:rPr lang="cs-CZ" sz="2000" dirty="0">
                <a:solidFill>
                  <a:srgbClr val="93B2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</a:t>
            </a:r>
            <a:r>
              <a:rPr lang="pt-BR" sz="2000" dirty="0">
                <a:solidFill>
                  <a:srgbClr val="93B2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nelegálních drogách</a:t>
            </a:r>
            <a:endParaRPr lang="cs-CZ" sz="2000" dirty="0">
              <a:solidFill>
                <a:srgbClr val="93B24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rtl="0"/>
            <a:r>
              <a:rPr lang="cs-CZ" sz="2000" dirty="0">
                <a:solidFill>
                  <a:srgbClr val="C500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o hazardním hraní</a:t>
            </a:r>
          </a:p>
          <a:p>
            <a:pPr lvl="0" rtl="0"/>
            <a:r>
              <a:rPr lang="cs-CZ" sz="2000" dirty="0">
                <a:solidFill>
                  <a:srgbClr val="EF7D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Zpráva o digitálních závislostech (2022)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22" y="2120141"/>
            <a:ext cx="1778875" cy="241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7" y="4256715"/>
            <a:ext cx="1740993" cy="24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V="1">
            <a:off x="3387478" y="3391278"/>
            <a:ext cx="926817" cy="6547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410874" y="3640015"/>
            <a:ext cx="892689" cy="316254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3387478" y="3847145"/>
            <a:ext cx="926817" cy="534472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3410874" y="4113075"/>
            <a:ext cx="903421" cy="852044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3425360" y="5403749"/>
            <a:ext cx="878203" cy="273585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3410874" y="5833101"/>
            <a:ext cx="903421" cy="22576"/>
          </a:xfrm>
          <a:prstGeom prst="straightConnector1">
            <a:avLst/>
          </a:prstGeom>
          <a:ln w="34925">
            <a:solidFill>
              <a:srgbClr val="92D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991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92282" y="90000"/>
            <a:ext cx="9823280" cy="1350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Užívání konopných látek a sedativ bez lékařského předpisu mezi dospívajícími (ESPAD 2019)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73418" y="1570180"/>
            <a:ext cx="8688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vysoká prevalence konopných látek v životě	průměrná míra užití sedativ bez předpisu</a:t>
            </a:r>
            <a:endParaRPr lang="cs-CZ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2"/>
            <a:r>
              <a:rPr lang="cs-CZ" sz="1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průměrná v posledních 30 dnech		vyšší zkušenosti s extází a halucinogeny</a:t>
            </a:r>
          </a:p>
          <a:p>
            <a:pPr marL="0" lvl="2"/>
            <a:endParaRPr lang="cs-CZ" sz="1600" b="1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1592282" y="1876159"/>
            <a:ext cx="258691" cy="2520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Minus 14"/>
          <p:cNvSpPr/>
          <p:nvPr/>
        </p:nvSpPr>
        <p:spPr>
          <a:xfrm>
            <a:off x="1625545" y="1619478"/>
            <a:ext cx="213923" cy="25668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6262541" y="1890781"/>
            <a:ext cx="213923" cy="25668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6217773" y="1621799"/>
            <a:ext cx="258691" cy="2520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07" y="2147462"/>
            <a:ext cx="4146333" cy="3015515"/>
          </a:xfrm>
          <a:prstGeom prst="rect">
            <a:avLst/>
          </a:prstGeom>
        </p:spPr>
      </p:pic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1722458528"/>
              </p:ext>
            </p:extLst>
          </p:nvPr>
        </p:nvGraphicFramePr>
        <p:xfrm>
          <a:off x="875899" y="5073788"/>
          <a:ext cx="5321643" cy="178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287" y="2194230"/>
            <a:ext cx="3788993" cy="2921972"/>
          </a:xfrm>
          <a:prstGeom prst="rect">
            <a:avLst/>
          </a:prstGeom>
        </p:spPr>
      </p:pic>
      <p:graphicFrame>
        <p:nvGraphicFramePr>
          <p:cNvPr id="19" name="Graf 18"/>
          <p:cNvGraphicFramePr/>
          <p:nvPr>
            <p:extLst>
              <p:ext uri="{D42A27DB-BD31-4B8C-83A1-F6EECF244321}">
                <p14:modId xmlns:p14="http://schemas.microsoft.com/office/powerpoint/2010/main" val="477129591"/>
              </p:ext>
            </p:extLst>
          </p:nvPr>
        </p:nvGraphicFramePr>
        <p:xfrm>
          <a:off x="5990122" y="5116205"/>
          <a:ext cx="4572000" cy="174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2" name="Přímá spojnice 11"/>
          <p:cNvCxnSpPr/>
          <p:nvPr/>
        </p:nvCxnSpPr>
        <p:spPr>
          <a:xfrm>
            <a:off x="1732504" y="6178633"/>
            <a:ext cx="783606" cy="0"/>
          </a:xfrm>
          <a:prstGeom prst="line">
            <a:avLst/>
          </a:prstGeom>
          <a:ln w="317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6120820" y="6767212"/>
            <a:ext cx="783606" cy="0"/>
          </a:xfrm>
          <a:prstGeom prst="line">
            <a:avLst/>
          </a:prstGeom>
          <a:ln w="317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554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www.espad.org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695" y="262307"/>
            <a:ext cx="3744146" cy="5225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30" y="1440000"/>
            <a:ext cx="2416153" cy="135569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30" y="2874981"/>
            <a:ext cx="2416153" cy="13636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91" y="4317960"/>
            <a:ext cx="2410392" cy="13458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225" y="2893991"/>
            <a:ext cx="2437028" cy="136368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225" y="1464969"/>
            <a:ext cx="2407236" cy="135569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225" y="4337425"/>
            <a:ext cx="2437028" cy="1374246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0765" y="5866539"/>
            <a:ext cx="499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Calibri" panose="020F0502020204030204"/>
                <a:hlinkClick r:id="rId10"/>
              </a:rPr>
              <a:t>https://www.youtube.com/watch?v=0zSu5IhJisM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4437" y="262307"/>
            <a:ext cx="2520907" cy="35848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9416" y="3552799"/>
            <a:ext cx="3829282" cy="3305201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6397161" y="6051205"/>
            <a:ext cx="1823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data.espad.org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0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2664" y="1976489"/>
            <a:ext cx="5392042" cy="1771650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Děkuji za pozornost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2664" y="4236619"/>
            <a:ext cx="2767491" cy="2256854"/>
          </a:xfrm>
        </p:spPr>
        <p:txBody>
          <a:bodyPr>
            <a:normAutofit/>
          </a:bodyPr>
          <a:lstStyle/>
          <a:p>
            <a:r>
              <a:rPr lang="cs-CZ" sz="1600" b="1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Mgr. Pavla Chomynová</a:t>
            </a:r>
          </a:p>
          <a:p>
            <a:r>
              <a:rPr lang="cs-CZ" sz="1600" b="1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Národní monitorovací středisko pro drogy a závislosti</a:t>
            </a:r>
          </a:p>
          <a:p>
            <a: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chomynova.pavla@vlada.cz</a:t>
            </a:r>
            <a:endParaRPr lang="cs-CZ" sz="1600" u="sng" dirty="0"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68095" y="4612069"/>
            <a:ext cx="40867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www.drogy-info.cz</a:t>
            </a:r>
            <a: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cs-CZ" sz="1600" u="sng" dirty="0">
                <a:solidFill>
                  <a:srgbClr val="0070C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rvkpp.vlada.cz</a:t>
            </a:r>
          </a:p>
          <a:p>
            <a:r>
              <a:rPr lang="cs-CZ" sz="1600" u="sng" dirty="0">
                <a:solidFill>
                  <a:srgbClr val="0070C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www.vlada.cz</a:t>
            </a:r>
            <a:endParaRPr lang="cs-CZ" sz="1600" u="sng" dirty="0">
              <a:solidFill>
                <a:srgbClr val="0070C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600" b="1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www.koureni-zabiji.cz</a:t>
            </a:r>
            <a:endParaRPr lang="cs-CZ" sz="1600" b="1" u="sng" dirty="0"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www.alkohol-skodi.cz</a:t>
            </a:r>
            <a:b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</a:br>
            <a:r>
              <a:rPr lang="cs-CZ" sz="1600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www.hazardni-hrani.cz</a:t>
            </a:r>
          </a:p>
          <a:p>
            <a:endParaRPr lang="cs-CZ" sz="1600" u="sng" dirty="0"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  <a:hlinkClick r:id="rId7"/>
            </a:endParaRPr>
          </a:p>
          <a:p>
            <a:r>
              <a:rPr lang="cs-CZ" sz="1600" b="1" u="sng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Národní linka pro odvykání: 800 35 00 00</a:t>
            </a:r>
            <a:r>
              <a:rPr lang="cs-CZ" sz="1600" u="sng" dirty="0">
                <a:solidFill>
                  <a:srgbClr val="0070C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80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21"/>
          <a:stretch/>
        </p:blipFill>
        <p:spPr>
          <a:xfrm>
            <a:off x="0" y="0"/>
            <a:ext cx="4879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21"/>
          <a:stretch/>
        </p:blipFill>
        <p:spPr>
          <a:xfrm>
            <a:off x="0" y="0"/>
            <a:ext cx="4879258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802"/>
          <a:stretch/>
        </p:blipFill>
        <p:spPr>
          <a:xfrm>
            <a:off x="1985344" y="0"/>
            <a:ext cx="4855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21"/>
          <a:stretch/>
        </p:blipFill>
        <p:spPr>
          <a:xfrm>
            <a:off x="0" y="0"/>
            <a:ext cx="4879258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802"/>
          <a:stretch/>
        </p:blipFill>
        <p:spPr>
          <a:xfrm>
            <a:off x="1985344" y="0"/>
            <a:ext cx="4855443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961" y="0"/>
            <a:ext cx="483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21"/>
          <a:stretch/>
        </p:blipFill>
        <p:spPr>
          <a:xfrm>
            <a:off x="0" y="0"/>
            <a:ext cx="4879258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802"/>
          <a:stretch/>
        </p:blipFill>
        <p:spPr>
          <a:xfrm>
            <a:off x="1985344" y="0"/>
            <a:ext cx="4855443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961" y="0"/>
            <a:ext cx="4839056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t="476"/>
          <a:stretch/>
        </p:blipFill>
        <p:spPr>
          <a:xfrm>
            <a:off x="5408201" y="0"/>
            <a:ext cx="4851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89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21"/>
          <a:stretch/>
        </p:blipFill>
        <p:spPr>
          <a:xfrm>
            <a:off x="0" y="0"/>
            <a:ext cx="4879258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802"/>
          <a:stretch/>
        </p:blipFill>
        <p:spPr>
          <a:xfrm>
            <a:off x="1985344" y="0"/>
            <a:ext cx="4855443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961" y="0"/>
            <a:ext cx="4839056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t="476"/>
          <a:stretch/>
        </p:blipFill>
        <p:spPr>
          <a:xfrm>
            <a:off x="5408201" y="0"/>
            <a:ext cx="4851433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/>
          <a:srcRect r="1868"/>
          <a:stretch/>
        </p:blipFill>
        <p:spPr>
          <a:xfrm>
            <a:off x="7383436" y="0"/>
            <a:ext cx="480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2933" cy="68741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442"/>
          <a:stretch/>
        </p:blipFill>
        <p:spPr>
          <a:xfrm>
            <a:off x="4842933" y="0"/>
            <a:ext cx="4341798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4392" t="702" r="5412"/>
          <a:stretch/>
        </p:blipFill>
        <p:spPr>
          <a:xfrm>
            <a:off x="8245641" y="0"/>
            <a:ext cx="3974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353"/>
      </p:ext>
    </p:extLst>
  </p:cSld>
  <p:clrMapOvr>
    <a:masterClrMapping/>
  </p:clrMapOvr>
</p:sld>
</file>

<file path=ppt/theme/theme1.xml><?xml version="1.0" encoding="utf-8"?>
<a:theme xmlns:a="http://schemas.openxmlformats.org/drawingml/2006/main" name="NMS_prezentace">
  <a:themeElements>
    <a:clrScheme name="NMS">
      <a:dk1>
        <a:sysClr val="windowText" lastClr="000000"/>
      </a:dk1>
      <a:lt1>
        <a:sysClr val="window" lastClr="FFFFFF"/>
      </a:lt1>
      <a:dk2>
        <a:srgbClr val="A1BE63"/>
      </a:dk2>
      <a:lt2>
        <a:srgbClr val="E7E6E6"/>
      </a:lt2>
      <a:accent1>
        <a:srgbClr val="93B24C"/>
      </a:accent1>
      <a:accent2>
        <a:srgbClr val="808080"/>
      </a:accent2>
      <a:accent3>
        <a:srgbClr val="32411E"/>
      </a:accent3>
      <a:accent4>
        <a:srgbClr val="D8E18A"/>
      </a:accent4>
      <a:accent5>
        <a:srgbClr val="64823C"/>
      </a:accent5>
      <a:accent6>
        <a:srgbClr val="F0F0B4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prezentace.potx" id="{AB9B6B0E-F059-4B6F-8D2A-A454B6C8E76E}" vid="{80A4616C-1C6F-4237-964B-AF02D297442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NMS_prezentace</Template>
  <TotalTime>14457</TotalTime>
  <Words>3555</Words>
  <Application>Microsoft Office PowerPoint</Application>
  <PresentationFormat>Širokoúhlá obrazovka</PresentationFormat>
  <Paragraphs>328</Paragraphs>
  <Slides>32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Segoe</vt:lpstr>
      <vt:lpstr>Segoe UI</vt:lpstr>
      <vt:lpstr>Segoe UI Semibold</vt:lpstr>
      <vt:lpstr>Symbol</vt:lpstr>
      <vt:lpstr>NMS_prezentace</vt:lpstr>
      <vt:lpstr>Závislosti u dětí, dospívajících a mladých dospělých 2023:   Kouření, konzumace alkoholu, užívání  psychoaktivních léků, nelegálních drog a jiných  návykových látek, užívání nových technologií </vt:lpstr>
      <vt:lpstr>Národní monitorovací středisko pro drogy a závislosti (NMS)</vt:lpstr>
      <vt:lpstr>Nový koncept zpráv v oblasti závislostí schválený vládou ČR dne 19. 7.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Denní kouření tabáku, alternativní výrobky</vt:lpstr>
      <vt:lpstr>Tabákové a nikotinové výrobky mezi dětmi a dospívajícími</vt:lpstr>
      <vt:lpstr>Denní pití alkoholu</vt:lpstr>
      <vt:lpstr>Konzumace alkoholu mezi dětmi a dospívajícími</vt:lpstr>
      <vt:lpstr>Problematická spotřeba psychoaktivních léků</vt:lpstr>
      <vt:lpstr>Užívání konopných látek</vt:lpstr>
      <vt:lpstr>Užívání konopných látek mezi dětmi a dospívajícími</vt:lpstr>
      <vt:lpstr>Užívání jiných nelegálních drog mezi  dospívajícími a mladými dospělými</vt:lpstr>
      <vt:lpstr>Odhady počtu lidí užívajících drogy rizikově</vt:lpstr>
      <vt:lpstr>Hraní hazardních her</vt:lpstr>
      <vt:lpstr>Nadužívání digitálních technologií a digitální závislosti</vt:lpstr>
      <vt:lpstr>Dopady nadužívání digitálních technologií</vt:lpstr>
      <vt:lpstr>Síť adiktologických služeb</vt:lpstr>
      <vt:lpstr>Výdaje na politiku v oblasti závislostí</vt:lpstr>
      <vt:lpstr>Odhad počtu lidí v riziku závislostí</vt:lpstr>
      <vt:lpstr>Dopady užívání, léčba/kontakt se službami, společenské náklady</vt:lpstr>
      <vt:lpstr>Srovnání s Evropou</vt:lpstr>
      <vt:lpstr>Kouření a pití nadměrných dávek alkoholu mezi dospívajícími (ESPAD 2019)</vt:lpstr>
      <vt:lpstr>Užívání konopných látek a sedativ bez lékařského předpisu mezi dospívajícími (ESPAD 2019)</vt:lpstr>
      <vt:lpstr>www.espad.org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 zpráv o závislostech v České republice 2021</dc:title>
  <dc:creator>NMS</dc:creator>
  <cp:lastModifiedBy>Fousek Dušan</cp:lastModifiedBy>
  <cp:revision>965</cp:revision>
  <cp:lastPrinted>2023-05-18T08:27:13Z</cp:lastPrinted>
  <dcterms:created xsi:type="dcterms:W3CDTF">2014-09-11T12:39:04Z</dcterms:created>
  <dcterms:modified xsi:type="dcterms:W3CDTF">2023-05-18T13:27:20Z</dcterms:modified>
</cp:coreProperties>
</file>