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4"/>
  </p:sldMasterIdLst>
  <p:notesMasterIdLst>
    <p:notesMasterId r:id="rId7"/>
  </p:notesMasterIdLst>
  <p:sldIdLst>
    <p:sldId id="283" r:id="rId5"/>
    <p:sldId id="28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t gra" initials="Rg" lastIdx="11" clrIdx="0">
    <p:extLst>
      <p:ext uri="{19B8F6BF-5375-455C-9EA6-DF929625EA0E}">
        <p15:presenceInfo xmlns:p15="http://schemas.microsoft.com/office/powerpoint/2012/main" userId="852fc29426a7b1cb" providerId="Windows Live"/>
      </p:ext>
    </p:extLst>
  </p:cmAuthor>
  <p:cmAuthor id="2" name="Návrat Miroslav" initials="NM" lastIdx="20" clrIdx="1">
    <p:extLst>
      <p:ext uri="{19B8F6BF-5375-455C-9EA6-DF929625EA0E}">
        <p15:presenceInfo xmlns:p15="http://schemas.microsoft.com/office/powerpoint/2012/main" userId="S-1-5-21-1024343765-948047755-1557874966-30005" providerId="AD"/>
      </p:ext>
    </p:extLst>
  </p:cmAuthor>
  <p:cmAuthor id="3" name="Kuchařová Veronika" initials="KV" lastIdx="1" clrIdx="2">
    <p:extLst>
      <p:ext uri="{19B8F6BF-5375-455C-9EA6-DF929625EA0E}">
        <p15:presenceInfo xmlns:p15="http://schemas.microsoft.com/office/powerpoint/2012/main" userId="S-1-5-21-1024343765-948047755-1557874966-265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D96"/>
    <a:srgbClr val="B2D5D8"/>
    <a:srgbClr val="7F7F7F"/>
    <a:srgbClr val="61A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Profesoři – 98 000 Kč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List1!$A$2</c:f>
              <c:strCache>
                <c:ptCount val="1"/>
                <c:pt idx="0">
                  <c:v>celkový součet</c:v>
                </c:pt>
              </c:strCache>
            </c:strRef>
          </c:cat>
          <c:val>
            <c:numRef>
              <c:f>List1!$B$2</c:f>
              <c:numCache>
                <c:formatCode>#,##0</c:formatCode>
                <c:ptCount val="1"/>
                <c:pt idx="0">
                  <c:v>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4-4F55-BAEA-810B50F9C8CC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Docenti – 73 000 Kč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5604-4F55-BAEA-810B50F9C8CC}"/>
              </c:ext>
            </c:extLst>
          </c:dPt>
          <c:cat>
            <c:strRef>
              <c:f>List1!$A$2</c:f>
              <c:strCache>
                <c:ptCount val="1"/>
                <c:pt idx="0">
                  <c:v>celkový součet</c:v>
                </c:pt>
              </c:strCache>
            </c:strRef>
          </c:cat>
          <c:val>
            <c:numRef>
              <c:f>List1!$C$2</c:f>
              <c:numCache>
                <c:formatCode>#,##0</c:formatCode>
                <c:ptCount val="1"/>
                <c:pt idx="0">
                  <c:v>73000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04-4F55-BAEA-810B50F9C8CC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Odborní asistenti – 51 000Kč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List1!$A$2</c:f>
              <c:strCache>
                <c:ptCount val="1"/>
                <c:pt idx="0">
                  <c:v>celkový součet</c:v>
                </c:pt>
              </c:strCache>
            </c:strRef>
          </c:cat>
          <c:val>
            <c:numRef>
              <c:f>List1!$D$2</c:f>
              <c:numCache>
                <c:formatCode>#,##0</c:formatCode>
                <c:ptCount val="1"/>
                <c:pt idx="0">
                  <c:v>51000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04-4F55-BAEA-810B50F9C8CC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 Asistenti – 40 000 Kč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List1!$A$2</c:f>
              <c:strCache>
                <c:ptCount val="1"/>
                <c:pt idx="0">
                  <c:v>celkový součet</c:v>
                </c:pt>
              </c:strCache>
            </c:strRef>
          </c:cat>
          <c:val>
            <c:numRef>
              <c:f>List1!$E$2</c:f>
              <c:numCache>
                <c:formatCode>#,##0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04-4F55-BAEA-810B50F9C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gapDepth val="0"/>
        <c:shape val="box"/>
        <c:axId val="548610464"/>
        <c:axId val="548606144"/>
        <c:axId val="0"/>
      </c:bar3DChart>
      <c:catAx>
        <c:axId val="5486104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48606144"/>
        <c:crosses val="autoZero"/>
        <c:auto val="1"/>
        <c:lblAlgn val="ctr"/>
        <c:lblOffset val="100"/>
        <c:noMultiLvlLbl val="0"/>
      </c:catAx>
      <c:valAx>
        <c:axId val="54860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861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6.1097781571549367E-2"/>
          <c:y val="0.92250204853405604"/>
          <c:w val="0.92353792180929617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Profesoři – 98 000 Kč</c:v>
                </c:pt>
                <c:pt idx="1">
                  <c:v>Docenti – 73 000 Kč</c:v>
                </c:pt>
                <c:pt idx="2">
                  <c:v>Odborní asistenti – 51 000 Kč</c:v>
                </c:pt>
                <c:pt idx="3">
                  <c:v>Asistenti – 40 000 Kč</c:v>
                </c:pt>
              </c:strCache>
            </c:strRef>
          </c:cat>
          <c:val>
            <c:numRef>
              <c:f>List1!$B$2:$B$5</c:f>
              <c:numCache>
                <c:formatCode>#,##0</c:formatCode>
                <c:ptCount val="4"/>
                <c:pt idx="0">
                  <c:v>98000</c:v>
                </c:pt>
                <c:pt idx="1">
                  <c:v>73000</c:v>
                </c:pt>
                <c:pt idx="2">
                  <c:v>51000</c:v>
                </c:pt>
                <c:pt idx="3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75-482A-9233-CB2D7B901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9"/>
        <c:overlap val="-99"/>
        <c:axId val="548607584"/>
        <c:axId val="548604704"/>
      </c:barChart>
      <c:catAx>
        <c:axId val="54860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8604704"/>
        <c:crossesAt val="0"/>
        <c:auto val="1"/>
        <c:lblAlgn val="ctr"/>
        <c:lblOffset val="100"/>
        <c:noMultiLvlLbl val="0"/>
      </c:catAx>
      <c:valAx>
        <c:axId val="54860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860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A5D55-CA7B-4358-AFEF-A66498C35363}" type="datetimeFigureOut">
              <a:rPr lang="cs-CZ" smtClean="0"/>
              <a:t>12.09.2023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0F52C-6A56-4EF8-AFAD-C1D6265052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3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Kliknutím lze </a:t>
            </a:r>
            <a:br>
              <a:rPr lang="cs-CZ" dirty="0"/>
            </a:br>
            <a:r>
              <a:rPr lang="cs-CZ" dirty="0"/>
              <a:t>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288271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3723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057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  <p15:guide id="2" pos="7348">
          <p15:clr>
            <a:srgbClr val="FBAE40"/>
          </p15:clr>
        </p15:guide>
        <p15:guide id="3" orient="horz" pos="3906">
          <p15:clr>
            <a:srgbClr val="FBAE40"/>
          </p15:clr>
        </p15:guide>
        <p15:guide id="4" orient="horz" pos="59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8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8D9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01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2">
            <a:extLst>
              <a:ext uri="{FF2B5EF4-FFF2-40B4-BE49-F238E27FC236}">
                <a16:creationId xmlns:a16="http://schemas.microsoft.com/office/drawing/2014/main" id="{DEBA1952-2E33-4348-A94B-18B55220776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20000" y="936001"/>
            <a:ext cx="10726331" cy="5166037"/>
          </a:xfrm>
        </p:spPr>
        <p:txBody>
          <a:bodyPr>
            <a:normAutofit/>
          </a:bodyPr>
          <a:lstStyle>
            <a:lvl1pPr marL="0" indent="0">
              <a:buNone/>
              <a:defRPr sz="2100" cap="all" baseline="0">
                <a:solidFill>
                  <a:srgbClr val="428D96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301547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12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2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3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9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0BB7C-6C01-4EB8-9496-B26A1288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Průměrné měsíční mzdy u jednotlivých kategorií pracovníků na VVŠ v roce 2022</a:t>
            </a:r>
          </a:p>
        </p:txBody>
      </p:sp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E44AD4D1-9D9F-253D-4DCB-F5B9E7887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862492"/>
              </p:ext>
            </p:extLst>
          </p:nvPr>
        </p:nvGraphicFramePr>
        <p:xfrm>
          <a:off x="890884" y="1755605"/>
          <a:ext cx="10453391" cy="4166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7814A50F-B4F1-6B2A-1F4B-6794B9CCE486}"/>
              </a:ext>
            </a:extLst>
          </p:cNvPr>
          <p:cNvSpPr txBox="1"/>
          <p:nvPr/>
        </p:nvSpPr>
        <p:spPr>
          <a:xfrm>
            <a:off x="821094" y="6027576"/>
            <a:ext cx="964785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cs-CZ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Počítány jsou</a:t>
            </a:r>
            <a:r>
              <a:rPr lang="cs-CZ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mzdové výdaje z kapitoly 333 rozpočtu MŠMT. </a:t>
            </a:r>
            <a:r>
              <a:rPr lang="cs-CZ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cs-CZ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alší případné zdroje pro mzdy nejsou zahrnuty. 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38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FA926919-7149-2604-08EF-937B11318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</p:spPr>
        <p:txBody>
          <a:bodyPr/>
          <a:lstStyle/>
          <a:p>
            <a:r>
              <a:rPr lang="cs-CZ" sz="2000" b="1" dirty="0"/>
              <a:t>Průměrné měsíční mzdy u jednotlivých kategorií pracovníků na VVŠ v ROCE 2022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391C2E-307A-B4D8-FBFA-EAEC2EBE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4566" y="101218"/>
            <a:ext cx="49743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EB70F08-41D3-4C49-9139-1BF5B9A15634}" type="slidenum">
              <a:rPr lang="cs-CZ" smtClean="0"/>
              <a:pPr>
                <a:spcAft>
                  <a:spcPts val="600"/>
                </a:spcAft>
              </a:pPr>
              <a:t>2</a:t>
            </a:fld>
            <a:endParaRPr lang="cs-CZ"/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97716CDA-B340-4D88-DC68-7A6A8CAF8C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9342139"/>
              </p:ext>
            </p:extLst>
          </p:nvPr>
        </p:nvGraphicFramePr>
        <p:xfrm>
          <a:off x="1104900" y="1764866"/>
          <a:ext cx="10077450" cy="415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E5A64FEF-46BC-829D-0DD7-3F30AE39DA3F}"/>
              </a:ext>
            </a:extLst>
          </p:cNvPr>
          <p:cNvSpPr txBox="1"/>
          <p:nvPr/>
        </p:nvSpPr>
        <p:spPr>
          <a:xfrm>
            <a:off x="729600" y="5997921"/>
            <a:ext cx="964785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SzPts val="1000"/>
              <a:tabLst>
                <a:tab pos="457200" algn="l"/>
              </a:tabLst>
            </a:pPr>
            <a:r>
              <a:rPr lang="cs-CZ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Počítány jsou</a:t>
            </a:r>
            <a:r>
              <a:rPr lang="cs-CZ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mzdové výdaje z kapitoly 333 rozpočtu MŠMT. </a:t>
            </a:r>
            <a:r>
              <a:rPr lang="cs-CZ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cs-CZ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alší případné zdroje pro mzdy nejsou zahrnuty. 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5945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_2021" id="{3971444E-8C72-4186-A951-FA53C2EF4539}" vid="{7914E551-DD36-41F8-860E-A4F520CFF28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721EB338720C41A8C021C1C684E70B" ma:contentTypeVersion="13" ma:contentTypeDescription="Vytvoří nový dokument" ma:contentTypeScope="" ma:versionID="24f3e8da589ee9e99c5ef1d78437d60e">
  <xsd:schema xmlns:xsd="http://www.w3.org/2001/XMLSchema" xmlns:xs="http://www.w3.org/2001/XMLSchema" xmlns:p="http://schemas.microsoft.com/office/2006/metadata/properties" xmlns:ns2="74358677-3ea1-40bf-bf09-50abcb1415c0" xmlns:ns3="841d7be5-ef00-4011-8a39-cd00aacbddd1" targetNamespace="http://schemas.microsoft.com/office/2006/metadata/properties" ma:root="true" ma:fieldsID="efd0d637dba6a8602db8e8624aa799fb" ns2:_="" ns3:_="">
    <xsd:import namespace="74358677-3ea1-40bf-bf09-50abcb1415c0"/>
    <xsd:import namespace="841d7be5-ef00-4011-8a39-cd00aacbdd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58677-3ea1-40bf-bf09-50abcb1415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d7be5-ef00-4011-8a39-cd00aacbddd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493cc85-8005-47c1-ad99-13ca116c0079}" ma:internalName="TaxCatchAll" ma:showField="CatchAllData" ma:web="841d7be5-ef00-4011-8a39-cd00aacbdd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1d7be5-ef00-4011-8a39-cd00aacbddd1"/>
    <lcf76f155ced4ddcb4097134ff3c332f xmlns="74358677-3ea1-40bf-bf09-50abcb1415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7A4C31-3994-4ED3-B9E1-27E59F483E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358677-3ea1-40bf-bf09-50abcb1415c0"/>
    <ds:schemaRef ds:uri="841d7be5-ef00-4011-8a39-cd00aacbdd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142880-51EB-4A91-A7CA-A5F003D88E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F672E-1EF2-46B7-965E-BA5FF8002AED}">
  <ds:schemaRefs>
    <ds:schemaRef ds:uri="841d7be5-ef00-4011-8a39-cd00aacbddd1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74358677-3ea1-40bf-bf09-50abcb1415c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Prezentace_msmt_16_9</Template>
  <TotalTime>2475</TotalTime>
  <Words>61</Words>
  <Application>Microsoft Office PowerPoint</Application>
  <PresentationFormat>Širokoúhlá obrazovka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Vlastní návrh</vt:lpstr>
      <vt:lpstr>Průměrné měsíční mzdy u jednotlivých kategorií pracovníků na VVŠ v roce 2022</vt:lpstr>
      <vt:lpstr>Průměrné měsíční mzdy u jednotlivých kategorií pracovníků na VVŠ v ROCE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Návrat Miroslav</dc:creator>
  <cp:lastModifiedBy>Fojtová Tereza</cp:lastModifiedBy>
  <cp:revision>116</cp:revision>
  <dcterms:created xsi:type="dcterms:W3CDTF">2021-05-03T08:07:23Z</dcterms:created>
  <dcterms:modified xsi:type="dcterms:W3CDTF">2023-09-12T14:30:43Z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0x01010071721EB338720C41A8C021C1C684E70B</vt:lpwstr>
  </property>
</Properties>
</file>