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0" r:id="rId2"/>
    <p:sldId id="671" r:id="rId3"/>
    <p:sldId id="745" r:id="rId4"/>
    <p:sldId id="731" r:id="rId5"/>
    <p:sldId id="686" r:id="rId6"/>
    <p:sldId id="835" r:id="rId7"/>
    <p:sldId id="688" r:id="rId8"/>
    <p:sldId id="677" r:id="rId9"/>
    <p:sldId id="681" r:id="rId10"/>
    <p:sldId id="691" r:id="rId11"/>
    <p:sldId id="836" r:id="rId12"/>
    <p:sldId id="837" r:id="rId13"/>
    <p:sldId id="829" r:id="rId14"/>
    <p:sldId id="692" r:id="rId15"/>
    <p:sldId id="810" r:id="rId16"/>
    <p:sldId id="823" r:id="rId17"/>
    <p:sldId id="824" r:id="rId18"/>
    <p:sldId id="806" r:id="rId19"/>
    <p:sldId id="832" r:id="rId20"/>
    <p:sldId id="695" r:id="rId21"/>
    <p:sldId id="833" r:id="rId22"/>
    <p:sldId id="807" r:id="rId23"/>
    <p:sldId id="826" r:id="rId24"/>
    <p:sldId id="834" r:id="rId25"/>
    <p:sldId id="828" r:id="rId26"/>
    <p:sldId id="805" r:id="rId27"/>
    <p:sldId id="831" r:id="rId28"/>
    <p:sldId id="821" r:id="rId29"/>
    <p:sldId id="838" r:id="rId30"/>
    <p:sldId id="672" r:id="rId31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9D1F69-6A5F-631F-0C9B-7901DDE10120}" name="Křeček Pavel" initials="KP" userId="S::krecekp@msmt.cz::ab834fc3-ad00-479d-b231-29b953f25c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8046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6678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076174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80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78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3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71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dokumenty/vestnik-msmt-04-202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dokumenty/vestnik-msmt-04-202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skolstvi-v-cr/ekonomika-skolstvi/prezentace-k-reforme-financovani-regionalniho-skolstvi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Anezka.Vysinska@msmt.cz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smt.cz/vzdelavani/skolstvi-v-cr/statistika-skolstvi" TargetMode="External"/><Relationship Id="rId3" Type="http://schemas.openxmlformats.org/officeDocument/2006/relationships/hyperlink" Target="https://www.msmt.cz/vzdelavani/skolstvi-v-cr/ekonomika-skolstvi/normativy-1" TargetMode="External"/><Relationship Id="rId7" Type="http://schemas.openxmlformats.org/officeDocument/2006/relationships/hyperlink" Target="https://www.msmt.cz/vzdelavani/skolstvi-v-cr/ekonomika-skolstvi/prezentace-k-reforme-financovani-regionalniho-skolstvi" TargetMode="External"/><Relationship Id="rId2" Type="http://schemas.openxmlformats.org/officeDocument/2006/relationships/hyperlink" Target="https://www.msmt.cz/vzdelavani/skolstvi-v-cr/ekonomika-skolstvi/rozpoc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smt.cz/vzdelavani/skolstvi-v-cr/ekonomika-skolstvi/metodiky-k-reforme-financovani-regionalniho-skolstvi" TargetMode="External"/><Relationship Id="rId5" Type="http://schemas.openxmlformats.org/officeDocument/2006/relationships/hyperlink" Target="https://www.msmt.cz/dokumenty/smernice-ministerstva-skolstvi-mladeze-a-telovychovy-c-j" TargetMode="External"/><Relationship Id="rId4" Type="http://schemas.openxmlformats.org/officeDocument/2006/relationships/hyperlink" Target="https://www.msmt.cz/ministerstvo/urednik" TargetMode="External"/><Relationship Id="rId9" Type="http://schemas.openxmlformats.org/officeDocument/2006/relationships/hyperlink" Target="http://toiler.uiv.cz/help/rgs.as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dokumenty/vestnik-msmt-02-202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1614278"/>
          </a:xfrm>
        </p:spPr>
        <p:txBody>
          <a:bodyPr/>
          <a:lstStyle/>
          <a:p>
            <a:r>
              <a:rPr lang="cs-CZ" cap="all" dirty="0">
                <a:latin typeface="Calibri"/>
                <a:cs typeface="Calibri"/>
              </a:rPr>
              <a:t>seminář k problematice financování škol a školských zařízení zřizovaných obcemi a dobrovolnými svazky obcí  </a:t>
            </a:r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cs-CZ" dirty="0">
                <a:latin typeface="Calibri"/>
                <a:cs typeface="Calibri"/>
              </a:rPr>
              <a:t>14. ZÁŘÍ 2023</a:t>
            </a:r>
          </a:p>
          <a:p>
            <a:endParaRPr lang="cs-CZ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37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305E3C-DA5F-DB6A-72BC-E0316F85C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Kritérium II.5 – noví pedagogové ve školách a školních družinách od 1. 9. 2023 </a:t>
            </a:r>
            <a:br>
              <a:rPr lang="cs-CZ" dirty="0"/>
            </a:br>
            <a:r>
              <a:rPr lang="cs-CZ" dirty="0"/>
              <a:t>(Data z výkazu P 1</a:t>
            </a:r>
            <a:r>
              <a:rPr lang="cs-CZ" cap="none" dirty="0"/>
              <a:t>d</a:t>
            </a:r>
            <a:r>
              <a:rPr lang="cs-CZ" dirty="0"/>
              <a:t>-01)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14F5CBD2-814C-CC97-3A39-6A1C1008C2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9212" y="1715759"/>
          <a:ext cx="8905587" cy="400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1139">
                  <a:extLst>
                    <a:ext uri="{9D8B030D-6E8A-4147-A177-3AD203B41FA5}">
                      <a16:colId xmlns:a16="http://schemas.microsoft.com/office/drawing/2014/main" val="1742719168"/>
                    </a:ext>
                  </a:extLst>
                </a:gridCol>
                <a:gridCol w="1588525">
                  <a:extLst>
                    <a:ext uri="{9D8B030D-6E8A-4147-A177-3AD203B41FA5}">
                      <a16:colId xmlns:a16="http://schemas.microsoft.com/office/drawing/2014/main" val="815651289"/>
                    </a:ext>
                  </a:extLst>
                </a:gridCol>
                <a:gridCol w="1457340">
                  <a:extLst>
                    <a:ext uri="{9D8B030D-6E8A-4147-A177-3AD203B41FA5}">
                      <a16:colId xmlns:a16="http://schemas.microsoft.com/office/drawing/2014/main" val="897359700"/>
                    </a:ext>
                  </a:extLst>
                </a:gridCol>
                <a:gridCol w="1457340">
                  <a:extLst>
                    <a:ext uri="{9D8B030D-6E8A-4147-A177-3AD203B41FA5}">
                      <a16:colId xmlns:a16="http://schemas.microsoft.com/office/drawing/2014/main" val="3127107512"/>
                    </a:ext>
                  </a:extLst>
                </a:gridCol>
                <a:gridCol w="1457340">
                  <a:extLst>
                    <a:ext uri="{9D8B030D-6E8A-4147-A177-3AD203B41FA5}">
                      <a16:colId xmlns:a16="http://schemas.microsoft.com/office/drawing/2014/main" val="2944197024"/>
                    </a:ext>
                  </a:extLst>
                </a:gridCol>
                <a:gridCol w="1453903">
                  <a:extLst>
                    <a:ext uri="{9D8B030D-6E8A-4147-A177-3AD203B41FA5}">
                      <a16:colId xmlns:a16="http://schemas.microsoft.com/office/drawing/2014/main" val="279359703"/>
                    </a:ext>
                  </a:extLst>
                </a:gridCol>
              </a:tblGrid>
              <a:tr h="14049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Kraj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Změna počtu hodin PPČ vykázaná ve výkazu P 1d-01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Roční výše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Období září až prosinec 2023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03087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Přepočtený počet úvazků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Platy v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Přepočtený počet úvazků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Platy v Kč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98492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hl. m. Praha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9 708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403,74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240 690 634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134,58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80 230 211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21029947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Středočeský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15 279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623,72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367 428 442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207,91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122 476 147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3522263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Jihočeský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7 175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296,89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177 902 003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98,96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59 300 668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40874104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Plzeňský 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5 186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213,97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128 279 629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71,32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42 759 876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42693020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Karlovarský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2 554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104,02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61 608 042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34,67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20 536 014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21663424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Ústecký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5 985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235,46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136 671 541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78,49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45 557 180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25383990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Liberecký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3 772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149,58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87 076 917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49,86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29 025 639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1127842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Královéhradecký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3 755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151,90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89 182 230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50,63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29 727 410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19938889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Pardubický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5 175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212,12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125 974 118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70,71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41 991 373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4703599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Vysočina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5 298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214,63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126 506 222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71,54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42 168 741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2269585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Jihomoravský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12 562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505,34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294 780 039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168,45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98 260 013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1036908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Olomoucký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5 684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234,00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140 112 453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78,00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46 704 151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39063201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Zlínský kraj 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3 841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148,49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84 055 344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49,50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28 018 448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28440228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  Moravskoslezský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10 596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405,64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230 609 004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135,21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76 869 668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18973521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  CELKEM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96 569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3 899,49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2 290 876 618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1 299,83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763 625 539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257175" marT="9525" marB="0" anchor="b"/>
                </a:tc>
                <a:extLst>
                  <a:ext uri="{0D108BD9-81ED-4DB2-BD59-A6C34878D82A}">
                    <a16:rowId xmlns:a16="http://schemas.microsoft.com/office/drawing/2014/main" val="1233011597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CFB39B9-4C1F-1E42-3CCC-2C7EDDCAE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83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1EB50-3CBB-6E3B-F678-58A818A7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rozpočtu školám a školským zařízením od 1. 9.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D039CC-DFFD-83D3-732D-50E06F5B7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 je dán směrnicí MŠMT – právnická osoba zřízená obcí žádá KÚ prostřednictvím OÚ ORP</a:t>
            </a:r>
          </a:p>
          <a:p>
            <a:r>
              <a:rPr lang="cs-CZ" dirty="0"/>
              <a:t>Požadavky na zvýšení rozpočtu je nutno posuzovat za celou právnickou osobu jako celku</a:t>
            </a:r>
          </a:p>
          <a:p>
            <a:r>
              <a:rPr lang="cs-CZ" dirty="0"/>
              <a:t>Zvýšení rozsahu pedagogické práce v MŠ, ZŠ a ŠD</a:t>
            </a:r>
          </a:p>
          <a:p>
            <a:pPr lvl="2" algn="just">
              <a:spcAft>
                <a:spcPts val="800"/>
              </a:spcAft>
            </a:pPr>
            <a:r>
              <a:rPr lang="cs-CZ" dirty="0"/>
              <a:t>s pedagogem je uzavřena pracovní smlouva, tj. dochází ke zvýšení </a:t>
            </a:r>
            <a:r>
              <a:rPr lang="cs-CZ" dirty="0" err="1"/>
              <a:t>PHškoly</a:t>
            </a:r>
            <a:r>
              <a:rPr lang="cs-CZ" dirty="0"/>
              <a:t> v rámci </a:t>
            </a:r>
            <a:r>
              <a:rPr lang="cs-CZ" dirty="0" err="1"/>
              <a:t>PHmax</a:t>
            </a:r>
            <a:r>
              <a:rPr lang="cs-CZ" dirty="0"/>
              <a:t> (resp. </a:t>
            </a:r>
            <a:r>
              <a:rPr lang="cs-CZ" dirty="0" err="1"/>
              <a:t>PHasistent</a:t>
            </a:r>
            <a:r>
              <a:rPr lang="cs-CZ" dirty="0"/>
              <a:t> v rámci </a:t>
            </a:r>
            <a:r>
              <a:rPr lang="cs-CZ" dirty="0" err="1"/>
              <a:t>PHAmax</a:t>
            </a:r>
            <a:r>
              <a:rPr lang="cs-CZ" dirty="0"/>
              <a:t>) – zvýšení limitu počtu zaměstnanců je možné pouze se současným zvýšením prostředků na platy vč. příslušenství </a:t>
            </a:r>
          </a:p>
          <a:p>
            <a:pPr marL="432000" lvl="3" indent="0" algn="just">
              <a:spcAft>
                <a:spcPts val="800"/>
              </a:spcAft>
              <a:buNone/>
            </a:pPr>
            <a:r>
              <a:rPr lang="cs-CZ" dirty="0"/>
              <a:t>	</a:t>
            </a:r>
            <a:r>
              <a:rPr lang="cs-CZ" i="1" dirty="0"/>
              <a:t>(tyto změny může KÚ zohlednit v žádosti podle kritéria II.5)</a:t>
            </a:r>
          </a:p>
          <a:p>
            <a:pPr lvl="2" algn="just">
              <a:spcAft>
                <a:spcPts val="800"/>
              </a:spcAft>
            </a:pPr>
            <a:r>
              <a:rPr lang="cs-CZ" dirty="0"/>
              <a:t>s pedagogem je uzavřena DPČ/DPP a hodiny jsou v rámci </a:t>
            </a:r>
            <a:r>
              <a:rPr lang="cs-CZ" dirty="0" err="1"/>
              <a:t>PHmax</a:t>
            </a:r>
            <a:r>
              <a:rPr lang="cs-CZ" dirty="0"/>
              <a:t> (resp. </a:t>
            </a:r>
            <a:r>
              <a:rPr lang="cs-CZ" dirty="0" err="1"/>
              <a:t>PHAmax</a:t>
            </a:r>
            <a:r>
              <a:rPr lang="cs-CZ" dirty="0"/>
              <a:t>) – zvýšení prostředků na OON vč. příslušenství</a:t>
            </a:r>
          </a:p>
          <a:p>
            <a:pPr lvl="2">
              <a:spcAft>
                <a:spcPts val="800"/>
              </a:spcAft>
            </a:pPr>
            <a:r>
              <a:rPr lang="cs-CZ" dirty="0"/>
              <a:t>Vykazuje se v odpovídajících oddílech výkazu P 1c-01 k 30. 9. 2023</a:t>
            </a:r>
          </a:p>
          <a:p>
            <a:r>
              <a:rPr lang="cs-CZ" dirty="0"/>
              <a:t>Změny ve školských zařízeních, ZUŠ a nepedagogické práci lze zohlednit při změně výkonů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779018C-20A4-9BA5-A38A-8BF7FEF1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944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909E9-98D2-4F8F-C3C3-5ACF10CDE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Převod prostředků z platů do OON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E7E221-33A3-2939-3729-0D128E580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Pedagogická práce v MŠ, ZŠ a ŠD</a:t>
            </a:r>
          </a:p>
          <a:p>
            <a:pPr lvl="2" algn="just"/>
            <a:r>
              <a:rPr lang="cs-CZ" dirty="0"/>
              <a:t>změna pracovní smlouvy na dohodu (DPČ/DPP), současně je snížen limit počtu zaměstnanců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Pedagogická práce v ZUŠ a školských zařízeních (kromě ŠD) a nepedagogické práce ve školách a školských zařízeních</a:t>
            </a:r>
          </a:p>
          <a:p>
            <a:pPr lvl="2" algn="just"/>
            <a:r>
              <a:rPr lang="cs-CZ" dirty="0"/>
              <a:t>je realizována na dohodu (DPČ/DPP), současně je snížen limit počtu zaměstnanců</a:t>
            </a:r>
          </a:p>
          <a:p>
            <a:pPr lvl="2" algn="just"/>
            <a:r>
              <a:rPr lang="cs-CZ" dirty="0"/>
              <a:t>změna pracovní smlouvy na dohodu (DPČ/DPP), současně je snížen limit počtu zaměstnanců</a:t>
            </a:r>
          </a:p>
          <a:p>
            <a:pPr marL="432000" lvl="2" indent="0" algn="just">
              <a:buNone/>
            </a:pPr>
            <a:endParaRPr lang="cs-CZ" dirty="0"/>
          </a:p>
          <a:p>
            <a:pPr marL="432000" lvl="2" indent="0" algn="just">
              <a:buNone/>
            </a:pPr>
            <a:endParaRPr lang="cs-CZ" dirty="0"/>
          </a:p>
          <a:p>
            <a:pPr marL="324000" lvl="2" indent="-216000" algn="just"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</a:pPr>
            <a:r>
              <a:rPr lang="cs-CZ" dirty="0"/>
              <a:t>Pokud právnická osoba uzavřela DPČ/DPP v souvislosti např. s dohledem nad žáky nad rámec pracovní doby na sportovním kurzu nebo škole v přírodě a požaduje přesun prostředků z platů do OON, je nutné současně snížit limit počtu zaměstnanců. 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EC98B88-A797-352F-0167-912FFD69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48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9EA94B-901D-09E3-A116-5D5B3515A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Podpůrná opatření v roce 2023</a:t>
            </a:r>
            <a:endParaRPr lang="cs-CZ" dirty="0">
              <a:highlight>
                <a:srgbClr val="FFFF00"/>
              </a:highlight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9B481D-10DD-5563-28F7-CCCA659F9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Nárůst výdajů za podpůrná opatření za všechny zřizovatele v průběhu roku 2023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71C383E-CDF8-27E0-F659-8F559131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13</a:t>
            </a:fld>
            <a:endParaRPr lang="cs-CZ"/>
          </a:p>
        </p:txBody>
      </p:sp>
      <p:graphicFrame>
        <p:nvGraphicFramePr>
          <p:cNvPr id="6" name="Zástupný obsah 4">
            <a:extLst>
              <a:ext uri="{FF2B5EF4-FFF2-40B4-BE49-F238E27FC236}">
                <a16:creationId xmlns:a16="http://schemas.microsoft.com/office/drawing/2014/main" id="{A6718297-7DAC-733B-A027-C923DD9AE9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6894929"/>
              </p:ext>
            </p:extLst>
          </p:nvPr>
        </p:nvGraphicFramePr>
        <p:xfrm>
          <a:off x="1048410" y="2293698"/>
          <a:ext cx="9646603" cy="3129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6903">
                  <a:extLst>
                    <a:ext uri="{9D8B030D-6E8A-4147-A177-3AD203B41FA5}">
                      <a16:colId xmlns:a16="http://schemas.microsoft.com/office/drawing/2014/main" val="2005221927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775522695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71882955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714328242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1901332963"/>
                    </a:ext>
                  </a:extLst>
                </a:gridCol>
                <a:gridCol w="1105879">
                  <a:extLst>
                    <a:ext uri="{9D8B030D-6E8A-4147-A177-3AD203B41FA5}">
                      <a16:colId xmlns:a16="http://schemas.microsoft.com/office/drawing/2014/main" val="4024713203"/>
                    </a:ext>
                  </a:extLst>
                </a:gridCol>
                <a:gridCol w="1065821">
                  <a:extLst>
                    <a:ext uri="{9D8B030D-6E8A-4147-A177-3AD203B41FA5}">
                      <a16:colId xmlns:a16="http://schemas.microsoft.com/office/drawing/2014/main" val="2859735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 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NIV celkem </a:t>
                      </a:r>
                    </a:p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v 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MP vč. </a:t>
                      </a:r>
                      <a:r>
                        <a:rPr lang="cs-CZ" sz="1200" u="none" strike="noStrike" dirty="0" err="1">
                          <a:effectLst/>
                        </a:rPr>
                        <a:t>odv</a:t>
                      </a:r>
                      <a:r>
                        <a:rPr lang="cs-CZ" sz="12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v 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Platy bez odv. v Kč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Odvody celkem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ONIV v Kč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Limit zam.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7681181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Podpůrná opatření poskytovaná od ledna 2023 </a:t>
                      </a:r>
                      <a:r>
                        <a:rPr lang="cs-CZ" sz="1200" u="none" strike="noStrike" baseline="30000" dirty="0">
                          <a:effectLst/>
                        </a:rPr>
                        <a:t>*)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10 462 969 174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10 460 106 724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7 702 580 242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2 757 526 482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2 862 450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21 871,86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9127971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února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137 332 242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133 772 442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98 506 920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35 265 521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3 559 800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284,18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528645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března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93 779 987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91 546 687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67 412 843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24 133 843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2 233 300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189,44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314633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dubna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70 483 592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67 717 942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49 865 887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17 852 055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2 765 650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138,62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7471334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května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30 420 662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28 582 662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21 047 584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7 535 078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1 838 000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58,98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7265197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června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1 909 137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501 087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368 971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132 116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1 408 050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0,89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1577751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Podpůrná opatření poskytovaná od července 2023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-71 074 481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-72 114 881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-53 103 715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-19 011 166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1 040 400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-145,35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887138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Podpůrná opatření poskytovaná od srpna 2023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-25 634 276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-25 769 226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-18 975 866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-6 793 360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134 950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-53,33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05217129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Podpůrná opatření poskytovaná od září 2023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39 081 725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20 294 975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14 944 736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5 350 239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18 786 750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47,92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23266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7908334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Celkem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10 739 267 761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10 704 638 411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7 882 647 603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2 821 990 808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34 629 350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22 393,22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82706594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75D1F66F-FFF9-33C3-63CF-EE65E39DB6A5}"/>
              </a:ext>
            </a:extLst>
          </p:cNvPr>
          <p:cNvSpPr txBox="1"/>
          <p:nvPr/>
        </p:nvSpPr>
        <p:spPr>
          <a:xfrm>
            <a:off x="1048410" y="5520592"/>
            <a:ext cx="5539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*) zahrnuta všechna podpůrná opatření poskytovaná k 1. 1. 2023</a:t>
            </a:r>
          </a:p>
        </p:txBody>
      </p:sp>
    </p:spTree>
    <p:extLst>
      <p:ext uri="{BB962C8B-B14F-4D97-AF65-F5344CB8AC3E}">
        <p14:creationId xmlns:p14="http://schemas.microsoft.com/office/powerpoint/2010/main" val="1730628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47EBDD-EF12-5E2C-F808-D2EE7E8D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poskytnuté finanční prostředky školám v roce 2023 </a:t>
            </a:r>
            <a:br>
              <a:rPr lang="cs-CZ" dirty="0"/>
            </a:br>
            <a:r>
              <a:rPr lang="cs-CZ" dirty="0"/>
              <a:t>Ukrajinský asistent pedagoga – období leden až srpen 2023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08ECA7E-36AB-7581-C042-A11563467B0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4291" y="1632495"/>
          <a:ext cx="7809345" cy="4486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1727">
                  <a:extLst>
                    <a:ext uri="{9D8B030D-6E8A-4147-A177-3AD203B41FA5}">
                      <a16:colId xmlns:a16="http://schemas.microsoft.com/office/drawing/2014/main" val="252107303"/>
                    </a:ext>
                  </a:extLst>
                </a:gridCol>
                <a:gridCol w="2262507">
                  <a:extLst>
                    <a:ext uri="{9D8B030D-6E8A-4147-A177-3AD203B41FA5}">
                      <a16:colId xmlns:a16="http://schemas.microsoft.com/office/drawing/2014/main" val="1783685973"/>
                    </a:ext>
                  </a:extLst>
                </a:gridCol>
                <a:gridCol w="2262507">
                  <a:extLst>
                    <a:ext uri="{9D8B030D-6E8A-4147-A177-3AD203B41FA5}">
                      <a16:colId xmlns:a16="http://schemas.microsoft.com/office/drawing/2014/main" val="2085260270"/>
                    </a:ext>
                  </a:extLst>
                </a:gridCol>
                <a:gridCol w="1632604">
                  <a:extLst>
                    <a:ext uri="{9D8B030D-6E8A-4147-A177-3AD203B41FA5}">
                      <a16:colId xmlns:a16="http://schemas.microsoft.com/office/drawing/2014/main" val="1185203486"/>
                    </a:ext>
                  </a:extLst>
                </a:gridCol>
              </a:tblGrid>
              <a:tr h="29151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Kraj 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NIV celkem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effectLst/>
                        </a:rPr>
                        <a:t>platy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Limit počtu</a:t>
                      </a:r>
                    </a:p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zaměstnanců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extLst>
                  <a:ext uri="{0D108BD9-81ED-4DB2-BD59-A6C34878D82A}">
                    <a16:rowId xmlns:a16="http://schemas.microsoft.com/office/drawing/2014/main" val="487324848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hl. m. Praha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60 690 053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44 690 760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 dirty="0">
                          <a:effectLst/>
                        </a:rPr>
                        <a:t>129,00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2746100328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Středočeský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32 775 767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24 135 320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69,67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3594099509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Jihočeský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10 820 704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   7 968 120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23,00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3923781981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Plzeňský 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12 859 392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   9 469 360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27,33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4416004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Karlovarský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10 036 597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7 390 720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21,33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1172655794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Ústecký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12 232 101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9 007 440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26,00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2210263112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Liberecký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14 427 610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10 624 160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30,67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1925895630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Královéhradecký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13 643 492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10 046 760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29,00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1757429068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Pardubický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   9 566 134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7 044 280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20,33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1198709141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Vysočina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8 154 734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   6 004 960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17,33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2518149770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Jihomoravský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>
                          <a:effectLst/>
                        </a:rPr>
                        <a:t>                       17 877 686 Kč 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13 164 720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38,00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2225646139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Olomoucký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6 429 694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4 734 680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13,67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2648397084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Zlínský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7 370 621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   5 427 560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15,67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3888854638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Moravskoslezský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14 898 069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                       10 970 600 Kč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>
                          <a:effectLst/>
                        </a:rPr>
                        <a:t>31,67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3043852887"/>
                  </a:ext>
                </a:extLst>
              </a:tr>
              <a:tr h="2701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  CELKEM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7464" marT="746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                     231 782 654 Kč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                     170 679 440 Kč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4347" marR="7464" marT="746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u="none" strike="noStrike" dirty="0">
                          <a:effectLst/>
                        </a:rPr>
                        <a:t>492,66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4" marR="268693" marT="7464" marB="0" anchor="ctr"/>
                </a:tc>
                <a:extLst>
                  <a:ext uri="{0D108BD9-81ED-4DB2-BD59-A6C34878D82A}">
                    <a16:rowId xmlns:a16="http://schemas.microsoft.com/office/drawing/2014/main" val="3076882409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4E7AD8A-488E-C33A-8E08-5F4F551BF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269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2BCED-5D17-4969-5E25-43FDE3C1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Ukrajinský asistent pedagoga ve školách – září až prosinec 2023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04A30-7ED1-1BEA-8401-DB0F91A99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39900"/>
            <a:ext cx="10515600" cy="4351338"/>
          </a:xfrm>
        </p:spPr>
        <p:txBody>
          <a:bodyPr/>
          <a:lstStyle/>
          <a:p>
            <a:pPr algn="just"/>
            <a:r>
              <a:rPr lang="en-US" dirty="0"/>
              <a:t>M</a:t>
            </a:r>
            <a:r>
              <a:rPr lang="cs-CZ" dirty="0"/>
              <a:t>ŠMT poskytne na období září až prosinec 2023 na základě § 161 odst. 7 školského zákona další finanční prostředky na zajištění pedagogické pozice tzv. ukrajinského asistenta pedagoga na podporu integrace ukrajinských dětí a žáků v mateřských, základních a středních školách a konzervatořích zřízených krajem, obcí nebo dobrovolným svazkem obcí</a:t>
            </a:r>
          </a:p>
          <a:p>
            <a:pPr algn="just"/>
            <a:r>
              <a:rPr lang="cs-CZ" dirty="0"/>
              <a:t>Podmínky, kritéria a účel byly zveřejněny ve Věstníku MŠMT 05/2023 dne 6. září 2023</a:t>
            </a:r>
          </a:p>
          <a:p>
            <a:pPr marL="396000" lvl="3" indent="0" algn="just">
              <a:spcAft>
                <a:spcPts val="800"/>
              </a:spcAft>
              <a:buNone/>
            </a:pPr>
            <a:r>
              <a:rPr lang="cs-CZ" dirty="0">
                <a:hlinkClick r:id="rId2"/>
              </a:rPr>
              <a:t>https://www.msmt.cz/dokumenty/vestnik-msmt-05-2023</a:t>
            </a:r>
            <a:endParaRPr lang="cs-CZ" dirty="0"/>
          </a:p>
          <a:p>
            <a:pPr algn="just"/>
            <a:r>
              <a:rPr lang="cs-CZ" dirty="0"/>
              <a:t>Údaje předají právnické osoby v mimořádném šetření prostřednictvím systému pro sběr dat od 18. do 22. září 2023, v rámci kterého právnické osoby projeví závazný zájem o finanční prostředky</a:t>
            </a:r>
            <a:endParaRPr lang="en-US" dirty="0"/>
          </a:p>
          <a:p>
            <a:pPr algn="just"/>
            <a:r>
              <a:rPr lang="cs-CZ" dirty="0"/>
              <a:t>Prostředky budou zaslány na účty krajů v říjnu 2023 – ÚZ 33 352 </a:t>
            </a:r>
          </a:p>
          <a:p>
            <a:pPr algn="just"/>
            <a:r>
              <a:rPr lang="cs-CZ" dirty="0"/>
              <a:t>Další finanční prostředky budou právnickým osobám krajskými úřady a MHMP poskytnuty nejpozději do 30. listopadu 2023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F9AF81-252F-F81B-BA68-36838DBF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810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2BCED-5D17-4969-5E25-43FDE3C1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Provázející učitelé ve školách v roce 2023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04A30-7ED1-1BEA-8401-DB0F91A99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39900"/>
            <a:ext cx="10515600" cy="4351338"/>
          </a:xfrm>
        </p:spPr>
        <p:txBody>
          <a:bodyPr/>
          <a:lstStyle/>
          <a:p>
            <a:pPr algn="just"/>
            <a:r>
              <a:rPr lang="en-US" dirty="0"/>
              <a:t>M</a:t>
            </a:r>
            <a:r>
              <a:rPr lang="cs-CZ" dirty="0"/>
              <a:t>ŠMT poskytne na období září až prosinec 2023 na základě § 161 odst. 7 školského zákona další finanční prostředky na financování provázejících učitelů a zajištění pedagogických praxí v mateřských, základních a středních školách zřízených krajem, obcí nebo dobrovolným svazkem obcí</a:t>
            </a:r>
          </a:p>
          <a:p>
            <a:pPr algn="just"/>
            <a:r>
              <a:rPr lang="cs-CZ" dirty="0"/>
              <a:t>Podmínky, kritéria a účel byly zveřejněny ve Věstníku MŠMT 03/2023 dne 31. května 2023</a:t>
            </a:r>
          </a:p>
          <a:p>
            <a:pPr marL="396000" lvl="3" indent="0" algn="just">
              <a:spcAft>
                <a:spcPts val="800"/>
              </a:spcAft>
              <a:buNone/>
            </a:pPr>
            <a:r>
              <a:rPr lang="cs-CZ" dirty="0">
                <a:hlinkClick r:id="rId2"/>
              </a:rPr>
              <a:t>https://www.msmt.cz/dokumenty/vestnik-msmt-03-2023</a:t>
            </a:r>
            <a:endParaRPr lang="cs-CZ" dirty="0"/>
          </a:p>
          <a:p>
            <a:pPr algn="just"/>
            <a:r>
              <a:rPr lang="cs-CZ" dirty="0"/>
              <a:t>Údaje předají právnické osoby v mimořádném šetření prostřednictvím systému pro sběr dat od 18. do 30. září 2023</a:t>
            </a:r>
            <a:endParaRPr lang="en-US" dirty="0"/>
          </a:p>
          <a:p>
            <a:pPr algn="just"/>
            <a:r>
              <a:rPr lang="cs-CZ" dirty="0"/>
              <a:t>Prostředky budou zaslány na účty krajů v říjnu 2023 – bude samostatný ÚZ</a:t>
            </a:r>
          </a:p>
          <a:p>
            <a:pPr algn="just"/>
            <a:r>
              <a:rPr lang="cs-CZ" dirty="0"/>
              <a:t>Další finanční prostředky budou právnickým osobám krajskými úřady a MHMP poskytnuty nejpozději do 30. listopadu 2023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F9AF81-252F-F81B-BA68-36838DBF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366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2467992"/>
          </a:xfrm>
        </p:spPr>
        <p:txBody>
          <a:bodyPr/>
          <a:lstStyle/>
          <a:p>
            <a:r>
              <a:rPr lang="cs-CZ" cap="all" dirty="0">
                <a:latin typeface="Calibri"/>
                <a:cs typeface="Calibri"/>
              </a:rPr>
              <a:t>Legislativní změny</a:t>
            </a:r>
            <a:br>
              <a:rPr lang="cs-CZ" cap="all" dirty="0">
                <a:latin typeface="Calibri"/>
                <a:cs typeface="Calibri"/>
              </a:rPr>
            </a:br>
            <a:endParaRPr lang="cs-CZ" cap="all" dirty="0">
              <a:latin typeface="Calibri"/>
              <a:cs typeface="Calibri"/>
            </a:endParaRPr>
          </a:p>
          <a:p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0FAFEDF-1793-AC0E-8316-4002DA00E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866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32868B-1CF1-867B-D51B-050AD2FA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ve vyhlášce č. 74/2005 Sb. – účinnost od 1. 9.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803E3-BFAD-7468-09DD-3EDAE38A2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Vyhláška č. 218/2023 Sb</a:t>
            </a:r>
            <a:r>
              <a:rPr lang="cs-CZ" dirty="0"/>
              <a:t>., kterou se mění vyhláška č. 74/2005 Sb., o zájmovém vzdělávání, ve znění pozdějších předpisů</a:t>
            </a:r>
          </a:p>
          <a:p>
            <a:pPr algn="just"/>
            <a:r>
              <a:rPr lang="cs-CZ" dirty="0"/>
              <a:t>Novela stanoví doplňující pravidlo pro výpočet rozsahu pedagogické práce pro velké školní družiny s více než 21 odděleními. Dosavadní právní úprava umožňuje financovat pedagogickou práci pouze ve školních družinách s maximálním počtem 21 oddělení, což bylo v době vydání vyhlášky dostačující, nyní však </a:t>
            </a:r>
            <a:br>
              <a:rPr lang="cs-CZ" dirty="0"/>
            </a:br>
            <a:r>
              <a:rPr lang="cs-CZ" dirty="0"/>
              <a:t>v důsledku přibývajícího počtu žáků vznikají i větší školní družiny.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4783B5-C973-7E02-6452-CD89E89E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683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32868B-1CF1-867B-D51B-050AD2FA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ve vyhlášce č. 48/2005 Sb. a nařízení vlády č. 123/2018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803E3-BFAD-7468-09DD-3EDAE38A2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Cílem změn je sjednotit dosud nejednotnou praxi vykazování a financování pedagogické a nepedagogické práce při vzdělávání žáků podle § 38 a 41 školského zákona (žáci vzdělávaní v zahraničí, v zahraniční škole na území ČR nebo v individuálním vzdělávání).</a:t>
            </a:r>
          </a:p>
          <a:p>
            <a:pPr algn="just">
              <a:spcAft>
                <a:spcPts val="0"/>
              </a:spcAft>
            </a:pPr>
            <a:r>
              <a:rPr lang="cs-CZ" b="1" dirty="0"/>
              <a:t>Vyhláška 237/2023 Sb.</a:t>
            </a:r>
            <a:r>
              <a:rPr lang="cs-CZ" dirty="0"/>
              <a:t>, kterou se mění vyhláška č. 48/2005 Sb., o základním vzdělávání a některých náležitostech plnění povinné školní docházky, ve znění pozdějších předpisů – </a:t>
            </a:r>
            <a:r>
              <a:rPr lang="cs-CZ" b="1" dirty="0"/>
              <a:t>účinnost od 1. 9. 2023</a:t>
            </a:r>
          </a:p>
          <a:p>
            <a:pPr lvl="2" algn="just">
              <a:spcAft>
                <a:spcPts val="800"/>
              </a:spcAft>
            </a:pPr>
            <a:r>
              <a:rPr lang="cs-CZ" dirty="0"/>
              <a:t>vyhláška nově upravuje náležitosti povinné školní docházky plněné ve školách mimo území České republiky.</a:t>
            </a:r>
          </a:p>
          <a:p>
            <a:pPr algn="just">
              <a:spcAft>
                <a:spcPts val="0"/>
              </a:spcAft>
            </a:pPr>
            <a:r>
              <a:rPr lang="cs-CZ" b="1" dirty="0"/>
              <a:t>Nařízení vlády č. 236/2023 Sb.</a:t>
            </a:r>
            <a:r>
              <a:rPr lang="cs-CZ" dirty="0"/>
              <a:t>, kterým se mění nařízení vlády č. 123/2018 Sb., o stanovení maximálního počtu hodin výuky financovaného ze státního rozpočtu pro základní školu, střední školu a konzervatoř zřizovanou krajem, obcí nebo svazkem obcí, ve znění pozdějších předpisů – </a:t>
            </a:r>
            <a:r>
              <a:rPr lang="cs-CZ" b="1" dirty="0"/>
              <a:t>účinnost od 1. 1. 2024</a:t>
            </a:r>
          </a:p>
          <a:p>
            <a:pPr lvl="2" algn="just"/>
            <a:r>
              <a:rPr lang="cs-CZ" dirty="0"/>
              <a:t>v § 5 se doplňuje odstavec 4, který zní:  "(4) Do počtu tříd rozhodných pro stanovení výše </a:t>
            </a:r>
            <a:r>
              <a:rPr lang="cs-CZ" dirty="0" err="1"/>
              <a:t>PHmax</a:t>
            </a:r>
            <a:r>
              <a:rPr lang="cs-CZ" dirty="0"/>
              <a:t> podle přílohy č. 1 k tomuto nařízení se nezapočítávají třídy tvořené pouze žáky vzdělávanými formou individuálního vzdělávání nebo vzdělávanými podle § 38 školského zákona."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4783B5-C973-7E02-6452-CD89E89E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282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578192"/>
            <a:ext cx="10838169" cy="622138"/>
          </a:xfrm>
        </p:spPr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200330"/>
            <a:ext cx="10515600" cy="485591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Rozpočet 2023 – stručná informace, úpravy rozpočtu od nového školního roku, přesuny mezi závaznými ukazateli v závěru roku</a:t>
            </a:r>
          </a:p>
          <a:p>
            <a:pPr>
              <a:spcAft>
                <a:spcPts val="600"/>
              </a:spcAft>
            </a:pPr>
            <a:r>
              <a:rPr lang="cs-CZ" dirty="0"/>
              <a:t>Novela směrnice MŠMT, o závazných zásadách pro rozpisy a návrhy rozpisů finančních prostředků státního rozpočtu krajskými úřady a obecními úřady obcí s rozšířenou působností</a:t>
            </a:r>
          </a:p>
          <a:p>
            <a:pPr>
              <a:spcAft>
                <a:spcPts val="600"/>
              </a:spcAft>
            </a:pPr>
            <a:r>
              <a:rPr lang="cs-CZ" dirty="0"/>
              <a:t>Legislativní změny ve školství</a:t>
            </a:r>
          </a:p>
          <a:p>
            <a:pPr>
              <a:spcAft>
                <a:spcPts val="600"/>
              </a:spcAft>
            </a:pPr>
            <a:r>
              <a:rPr lang="cs-CZ" dirty="0"/>
              <a:t>Změny v placení náhrad za dočasnou pracovní neschopnost a karanténu</a:t>
            </a:r>
          </a:p>
          <a:p>
            <a:pPr>
              <a:spcAft>
                <a:spcPts val="600"/>
              </a:spcAft>
            </a:pPr>
            <a:r>
              <a:rPr lang="cs-CZ" dirty="0"/>
              <a:t>Příprava rozpočtu 2024 – aktuální stav</a:t>
            </a:r>
          </a:p>
          <a:p>
            <a:pPr>
              <a:spcAft>
                <a:spcPts val="600"/>
              </a:spcAft>
            </a:pPr>
            <a:r>
              <a:rPr lang="cs-CZ" dirty="0"/>
              <a:t>Dotazy a diskuze</a:t>
            </a:r>
          </a:p>
          <a:p>
            <a:endParaRPr lang="cs-CZ" b="1" dirty="0"/>
          </a:p>
          <a:p>
            <a:pPr marL="108000" indent="0">
              <a:buNone/>
            </a:pPr>
            <a:endParaRPr lang="cs-CZ" i="1" dirty="0"/>
          </a:p>
          <a:p>
            <a:pPr marL="108000" indent="0">
              <a:buNone/>
            </a:pPr>
            <a:endParaRPr lang="cs-CZ" i="1" dirty="0"/>
          </a:p>
          <a:p>
            <a:pPr marL="108000" indent="0">
              <a:buNone/>
            </a:pPr>
            <a:r>
              <a:rPr lang="cs-CZ" i="1" dirty="0"/>
              <a:t>Prezentace je ke stažení zde </a:t>
            </a:r>
          </a:p>
          <a:p>
            <a:pPr marL="108000" indent="0">
              <a:buNone/>
            </a:pPr>
            <a:r>
              <a:rPr lang="cs-CZ" sz="1600" i="1" dirty="0">
                <a:hlinkClick r:id="rId2"/>
              </a:rPr>
              <a:t>https://www.msmt.cz/vzdelavani/skolstvi-v-cr/ekonomika-skolstvi/prezentace-k-reforme-financovani-regionalniho-skolstvi</a:t>
            </a:r>
            <a:endParaRPr lang="cs-CZ" sz="1600" i="1" dirty="0"/>
          </a:p>
          <a:p>
            <a:endParaRPr lang="cs-CZ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827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5A18D-D069-30DA-8CF4-C52832906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zákoně č. 563/2004 Sb. a zákoně č. 561/2004 Sb.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D47564-DFFB-80C4-9FD9-58313BB50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Zákon č. 183/2023 Sb.</a:t>
            </a:r>
            <a:r>
              <a:rPr lang="cs-CZ" dirty="0"/>
              <a:t>, kterým se mění zákon č. 563/2004 Sb., o pedagogických pracovnících a o změně některých zákonů, ve znění pozdějších předpisů, a zákon č. 561/2004 Sb., o předškolním, základním, středním, vyšším odborném a jiném vzdělávání (školský zákon), ve znění pozdějších předpisů</a:t>
            </a:r>
            <a:br>
              <a:rPr lang="cs-CZ" dirty="0"/>
            </a:br>
            <a:br>
              <a:rPr lang="cs-CZ" dirty="0"/>
            </a:br>
            <a:r>
              <a:rPr lang="cs-CZ" dirty="0"/>
              <a:t>účinnost novely </a:t>
            </a:r>
            <a:r>
              <a:rPr lang="cs-CZ" b="1" dirty="0"/>
              <a:t>zákona č. 563/2004 Sb. od 1. 9. 2023 </a:t>
            </a:r>
            <a:br>
              <a:rPr lang="cs-CZ" b="1" dirty="0"/>
            </a:br>
            <a:r>
              <a:rPr lang="cs-CZ" dirty="0"/>
              <a:t>účinnost novely </a:t>
            </a:r>
            <a:r>
              <a:rPr lang="cs-CZ" b="1" dirty="0"/>
              <a:t>zákona č. 561/2004 Sb. od 1. 1. 2024 </a:t>
            </a:r>
          </a:p>
          <a:p>
            <a:endParaRPr lang="cs-CZ" b="1" dirty="0"/>
          </a:p>
          <a:p>
            <a:r>
              <a:rPr lang="cs-CZ" b="1" dirty="0"/>
              <a:t>Od roku 2024</a:t>
            </a:r>
          </a:p>
          <a:p>
            <a:pPr lvl="2">
              <a:spcAft>
                <a:spcPts val="800"/>
              </a:spcAft>
            </a:pPr>
            <a:r>
              <a:rPr lang="cs-CZ" b="1" dirty="0"/>
              <a:t>průměrný plat učitelů rozepisován na úrovni 130 % průměrné mzdy v národním hospodářství</a:t>
            </a:r>
          </a:p>
          <a:p>
            <a:pPr lvl="2"/>
            <a:r>
              <a:rPr lang="cs-CZ" b="1" dirty="0"/>
              <a:t>nově budou stanoveny normativy na učitele v adaptačním období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A11151-6502-8473-0982-F9EB06A3F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4221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32868B-1CF1-867B-D51B-050AD2FA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Směrnice MŠMT č.j. MSMT-19941/2023 – odesláno do komise MV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803E3-BFAD-7468-09DD-3EDAE38A2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cs-CZ" b="1" dirty="0"/>
              <a:t>Vzdělávání žáků cizinců ve středních školách</a:t>
            </a:r>
          </a:p>
          <a:p>
            <a:pPr lvl="2" algn="just"/>
            <a:r>
              <a:rPr lang="cs-CZ" dirty="0"/>
              <a:t>Návaznost na vyhlášku č. 266/2023 Sb., kterou se mění vyhláška č. 13/2005 Sb., o středním vzdělávání a vzdělávání v konzervatoři, ve znění pozdějších předpisů, a vyhláška č. 250/2022 Sb., kterou se mění vyhláška č. 13/2005 Sb., o středním vzdělávání a vzdělávání v konzervatoři, ve znění pozdějších předpisů, a vyhláška č. 48/2005 Sb., o základním vzdělávání a některých náležitostech plnění povinné školní docházky, ve znění pozdějších předpisů</a:t>
            </a:r>
          </a:p>
          <a:p>
            <a:pPr lvl="2" algn="just">
              <a:spcAft>
                <a:spcPts val="800"/>
              </a:spcAft>
            </a:pPr>
            <a:r>
              <a:rPr lang="cs-CZ" b="1" dirty="0"/>
              <a:t>Čl. XIV směrnice č.j. MSMT-19941/2023 umožňuje financování jazykového vzdělávání žáků cizinců </a:t>
            </a:r>
            <a:br>
              <a:rPr lang="cs-CZ" b="1" dirty="0"/>
            </a:br>
            <a:r>
              <a:rPr lang="cs-CZ" b="1" dirty="0"/>
              <a:t>ve středních školách z rezervy KÚ do 31. 8. 2024</a:t>
            </a:r>
          </a:p>
          <a:p>
            <a:pPr algn="just">
              <a:spcAft>
                <a:spcPts val="0"/>
              </a:spcAft>
            </a:pPr>
            <a:r>
              <a:rPr lang="cs-CZ" b="1" dirty="0"/>
              <a:t>Rozšíření Čl. V odst. (6)</a:t>
            </a:r>
          </a:p>
          <a:p>
            <a:pPr lvl="2" algn="just"/>
            <a:r>
              <a:rPr lang="cs-CZ" dirty="0"/>
              <a:t>Doplňují se další objektivní důvody pro překročení stanoveného limitu počtu zaměstnanců</a:t>
            </a:r>
          </a:p>
          <a:p>
            <a:pPr lvl="2" algn="just"/>
            <a:r>
              <a:rPr lang="cs-CZ" dirty="0"/>
              <a:t>„Stanovený ukazatel Lim lze překročit o přepočtený počet zaměstnanců za dobu trvání jejich dočasné pracovní neschopnosti nebo karantény</a:t>
            </a:r>
            <a:r>
              <a:rPr lang="cs-CZ" b="1" dirty="0"/>
              <a:t>, za dobu jejich čerpání řádné dovolené bezprostředně mezi mateřskou dovolenou a rodičovskou dovolenou a o přepočtený počet zaměstnanců, kteří dlouhodobě ošetřují člena rodiny, nebo u nichž jde o překážky v práci na straně zaměstnavatele v souvislosti </a:t>
            </a:r>
            <a:br>
              <a:rPr lang="cs-CZ" b="1" dirty="0"/>
            </a:br>
            <a:r>
              <a:rPr lang="cs-CZ" b="1" dirty="0"/>
              <a:t>s odvoláním ředitele podle jiného právního předpisu</a:t>
            </a:r>
            <a:r>
              <a:rPr lang="cs-CZ" dirty="0"/>
              <a:t>.“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4783B5-C973-7E02-6452-CD89E89E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866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32868B-1CF1-867B-D51B-050AD2FA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Připravované legislativní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803E3-BFAD-7468-09DD-3EDAE38A2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Návrh zákona, kterým se mění zákon č. 561/2004 Sb., o předškolním, základním, středním, vyšším odborném a jiném vzdělávání (školský zákon), ve znění pozdějších předpisů, a zákon č. 563/2004 Sb., </a:t>
            </a:r>
            <a:br>
              <a:rPr lang="cs-CZ" dirty="0"/>
            </a:br>
            <a:r>
              <a:rPr lang="cs-CZ" dirty="0"/>
              <a:t>o pedagogických pracovnících a o změně některých zákonů, ve znění pozdějších předpisů</a:t>
            </a:r>
          </a:p>
          <a:p>
            <a:pPr algn="just"/>
            <a:r>
              <a:rPr lang="cs-CZ" b="1" dirty="0"/>
              <a:t>Návrh zejména nastavuje systém pedagogické podpory prostřednictvím asistenta pedagoga v „běžných“ základních školách</a:t>
            </a:r>
          </a:p>
          <a:p>
            <a:pPr algn="just"/>
            <a:r>
              <a:rPr lang="cs-CZ" dirty="0"/>
              <a:t>Stav: projednáno LRV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Účinnost nejdříve od 1. 1. 2025</a:t>
            </a:r>
          </a:p>
          <a:p>
            <a:pPr algn="just"/>
            <a:r>
              <a:rPr lang="cs-CZ" b="1" dirty="0"/>
              <a:t>Po ukončení legislativního procesu se MŠMT obrátí na KÚ a MHMP a společně bude zvolena komunikační a přípravná strategie na implementaci změny. Zatím není důvodné dělat nějaké pracovněprávní kroky ve vztahu k asistentům pedagoga na ZŠ a ve ŠD.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4783B5-C973-7E02-6452-CD89E89E6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222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2467992"/>
          </a:xfrm>
        </p:spPr>
        <p:txBody>
          <a:bodyPr/>
          <a:lstStyle/>
          <a:p>
            <a:r>
              <a:rPr lang="cs-CZ" cap="all" dirty="0">
                <a:latin typeface="Calibri"/>
                <a:cs typeface="Calibri"/>
              </a:rPr>
              <a:t>Návrh rozpočtu </a:t>
            </a:r>
            <a:r>
              <a:rPr lang="cs-CZ" cap="all" dirty="0" err="1">
                <a:latin typeface="Calibri"/>
                <a:cs typeface="Calibri"/>
              </a:rPr>
              <a:t>R</a:t>
            </a:r>
            <a:r>
              <a:rPr lang="cs-CZ" cap="none" dirty="0" err="1">
                <a:latin typeface="Calibri"/>
                <a:cs typeface="Calibri"/>
              </a:rPr>
              <a:t>g</a:t>
            </a:r>
            <a:r>
              <a:rPr lang="cs-CZ" cap="all" dirty="0" err="1">
                <a:latin typeface="Calibri"/>
                <a:cs typeface="Calibri"/>
              </a:rPr>
              <a:t>Š</a:t>
            </a:r>
            <a:r>
              <a:rPr lang="cs-CZ" cap="all" dirty="0">
                <a:latin typeface="Calibri"/>
                <a:cs typeface="Calibri"/>
              </a:rPr>
              <a:t> ÚSC na rok 2024</a:t>
            </a:r>
            <a:br>
              <a:rPr lang="cs-CZ" cap="all" dirty="0">
                <a:latin typeface="Calibri"/>
                <a:cs typeface="Calibri"/>
              </a:rPr>
            </a:br>
            <a:endParaRPr lang="cs-CZ" cap="all" dirty="0">
              <a:latin typeface="Calibri"/>
              <a:cs typeface="Calibri"/>
            </a:endParaRPr>
          </a:p>
          <a:p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0FAFEDF-1793-AC0E-8316-4002DA00E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51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AF8559-878C-DA7E-AFFB-F7100D52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</a:t>
            </a:r>
            <a:r>
              <a:rPr lang="cs-CZ" dirty="0" err="1"/>
              <a:t>RgŠ</a:t>
            </a:r>
            <a:r>
              <a:rPr lang="cs-CZ" dirty="0"/>
              <a:t> ÚSC v roce 2024 – aktuální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CFC1E-50AD-9E5C-6835-EBDA82996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838168" cy="4351338"/>
          </a:xfrm>
        </p:spPr>
        <p:txBody>
          <a:bodyPr/>
          <a:lstStyle/>
          <a:p>
            <a:r>
              <a:rPr lang="cs-CZ" dirty="0"/>
              <a:t>Navržené změny dle konsolidačního balíčku a Ministerstva financí</a:t>
            </a:r>
          </a:p>
          <a:p>
            <a:pPr lvl="2"/>
            <a:r>
              <a:rPr lang="cs-CZ" dirty="0"/>
              <a:t>Snížení přídělu FKSP na 1 %</a:t>
            </a:r>
          </a:p>
          <a:p>
            <a:pPr lvl="2"/>
            <a:r>
              <a:rPr lang="cs-CZ" dirty="0"/>
              <a:t>Změna hrazení náhrad za dočasnou pracovní neschopnost a karanténu nově z prostředků na platy</a:t>
            </a:r>
          </a:p>
          <a:p>
            <a:pPr lvl="2"/>
            <a:r>
              <a:rPr lang="cs-CZ" dirty="0"/>
              <a:t>Plošné snížení objemu prostředků na platy o 2 %</a:t>
            </a:r>
          </a:p>
          <a:p>
            <a:pPr lvl="2"/>
            <a:endParaRPr lang="cs-CZ" dirty="0"/>
          </a:p>
          <a:p>
            <a:pPr lvl="2"/>
            <a:r>
              <a:rPr lang="cs-CZ" dirty="0"/>
              <a:t>Snížení dotací o 2 mld. Kč – částečné promítnutí do nepedagogické práce ve školách a školských zařízeních</a:t>
            </a:r>
          </a:p>
          <a:p>
            <a:pPr lvl="2"/>
            <a:r>
              <a:rPr lang="cs-CZ" dirty="0"/>
              <a:t>Další snížení o 10 mld. Kč – navrženo promítnutí do nepedagogické práce ve školách a školských zařízeních</a:t>
            </a:r>
          </a:p>
          <a:p>
            <a:pPr lvl="2"/>
            <a:r>
              <a:rPr lang="cs-CZ" dirty="0"/>
              <a:t>Tomu celkem odpovídá snížení objemu prostředků na platy o 9 mld. Kč a počtu </a:t>
            </a:r>
            <a:r>
              <a:rPr lang="cs-CZ" dirty="0" err="1"/>
              <a:t>nepedagogů</a:t>
            </a:r>
            <a:r>
              <a:rPr lang="cs-CZ" dirty="0"/>
              <a:t> o 28 928 míst </a:t>
            </a:r>
          </a:p>
          <a:p>
            <a:pPr lvl="2"/>
            <a:endParaRPr lang="cs-CZ" dirty="0"/>
          </a:p>
          <a:p>
            <a:r>
              <a:rPr lang="cs-CZ" dirty="0"/>
              <a:t>V návrhu rozpočtu na rok 2024 je doposud zohledněno</a:t>
            </a:r>
          </a:p>
          <a:p>
            <a:pPr lvl="2"/>
            <a:r>
              <a:rPr lang="cs-CZ" dirty="0"/>
              <a:t>3 899 nových pedagogů ve školách a školních družinách – nárůst o 3,1 mld. Kč, z toho platy 2,3 mld. Kč</a:t>
            </a:r>
          </a:p>
          <a:p>
            <a:pPr lvl="2"/>
            <a:r>
              <a:rPr lang="cs-CZ" dirty="0"/>
              <a:t>2 869 zejména asistentů pedagoga (nová podpůrná opatření) – nárůst o 1,3 mld. Kč, z toho platy 1 mld. Kč </a:t>
            </a:r>
          </a:p>
          <a:p>
            <a:pPr lvl="2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9D5AD55-6328-5DDA-4725-D514EA64A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537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22A40E-F680-7A75-AC54-14E64261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Odloučené pracoviště mateřských škol – lex </a:t>
            </a:r>
            <a:r>
              <a:rPr lang="cs-CZ" dirty="0" err="1"/>
              <a:t>ukrajina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50740F-7294-F935-C900-598A2A39F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Třídy a děti vykazovány společně na výkazu dosavadního pracoviště</a:t>
            </a:r>
          </a:p>
          <a:p>
            <a:r>
              <a:rPr lang="cs-CZ" dirty="0"/>
              <a:t>Pro odloučené pracoviště dle LEX UKRAJINA není samostatně stanoveno </a:t>
            </a:r>
            <a:r>
              <a:rPr lang="cs-CZ" dirty="0" err="1"/>
              <a:t>PHmax</a:t>
            </a:r>
            <a:endParaRPr lang="cs-CZ" dirty="0"/>
          </a:p>
          <a:p>
            <a:r>
              <a:rPr lang="cs-CZ" dirty="0"/>
              <a:t>Může docházet ke krácení rozpočtu z důvodu překročení </a:t>
            </a:r>
            <a:r>
              <a:rPr lang="cs-CZ" dirty="0" err="1"/>
              <a:t>PHmax</a:t>
            </a:r>
            <a:endParaRPr lang="cs-CZ" dirty="0"/>
          </a:p>
          <a:p>
            <a:endParaRPr lang="cs-CZ" dirty="0"/>
          </a:p>
          <a:p>
            <a:r>
              <a:rPr lang="cs-CZ" dirty="0"/>
              <a:t>Pedagogickou práci doporučujeme v tomto případě zohlednit – Čl. II a Čl. III směrnice MŠMT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55D88F-D4DD-3903-7C67-F1843F0F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935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1063772"/>
          </a:xfrm>
        </p:spPr>
        <p:txBody>
          <a:bodyPr/>
          <a:lstStyle/>
          <a:p>
            <a:r>
              <a:rPr lang="cs-CZ" dirty="0"/>
              <a:t>RŮZNÉ</a:t>
            </a:r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0FAFEDF-1793-AC0E-8316-4002DA00E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440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6F191B-D544-4673-2015-F3358ECD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RŮZNÉ</a:t>
            </a:r>
            <a:endParaRPr lang="cs-CZ" dirty="0">
              <a:highlight>
                <a:srgbClr val="FFFF00"/>
              </a:highlight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631D7A-BBA1-F3FF-EE24-E215F18D7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Prosíme o důkladné ověření správnosti údajů předkládaných školami a školskými zařízeními ve výkazech předávaných podle stavu k 30. 9. 2023 – zásadní pro stanovení rozpočtu pro rok 2024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B79CDC-F485-D6F9-94F9-90C83E00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039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50BFC9-8C5B-119C-B7EB-53B87729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Pravidelné </a:t>
            </a:r>
            <a:r>
              <a:rPr lang="cs-CZ" dirty="0" err="1"/>
              <a:t>seminářE</a:t>
            </a:r>
            <a:r>
              <a:rPr lang="cs-CZ" dirty="0"/>
              <a:t> k problematice financování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696966-4E79-E9C3-17CA-699D29182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září</a:t>
            </a:r>
          </a:p>
          <a:p>
            <a:r>
              <a:rPr lang="cs-CZ" dirty="0"/>
              <a:t>březen</a:t>
            </a:r>
          </a:p>
          <a:p>
            <a:endParaRPr lang="cs-CZ" dirty="0"/>
          </a:p>
          <a:p>
            <a:r>
              <a:rPr lang="cs-CZ" dirty="0"/>
              <a:t>Návrh dalšího termínu – středa 20. března 2024</a:t>
            </a:r>
          </a:p>
          <a:p>
            <a:endParaRPr lang="cs-CZ" dirty="0"/>
          </a:p>
          <a:p>
            <a:r>
              <a:rPr lang="cs-CZ" dirty="0"/>
              <a:t>Návrh témat – prosíme zasílat na e-mail </a:t>
            </a:r>
            <a:r>
              <a:rPr lang="cs-CZ" dirty="0" err="1">
                <a:hlinkClick r:id="rId2"/>
              </a:rPr>
              <a:t>Anezka.Vysinska</a:t>
            </a:r>
            <a:r>
              <a:rPr lang="en-US" dirty="0">
                <a:hlinkClick r:id="rId2"/>
              </a:rPr>
              <a:t>@msmt.cz</a:t>
            </a:r>
            <a:r>
              <a:rPr lang="en-US" dirty="0"/>
              <a:t> do </a:t>
            </a:r>
            <a:r>
              <a:rPr lang="cs-CZ" dirty="0"/>
              <a:t>29</a:t>
            </a:r>
            <a:r>
              <a:rPr lang="en-US" dirty="0"/>
              <a:t>. </a:t>
            </a:r>
            <a:r>
              <a:rPr lang="cs-CZ" dirty="0"/>
              <a:t>února 2024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441FE70-0028-FE8F-2C56-970EC78AF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0380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889FF7-BFB7-694E-2A1A-C8B4CD6E1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Důležité 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12B829-0CDD-D2A8-1C33-EEFB32F83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Rozpočet </a:t>
            </a:r>
            <a:r>
              <a:rPr lang="cs-CZ" dirty="0" err="1"/>
              <a:t>RgŠ</a:t>
            </a:r>
            <a:r>
              <a:rPr lang="cs-CZ" dirty="0"/>
              <a:t> ÚSC, principy rozpisu, finanční prostředky pro školy a školní družiny</a:t>
            </a:r>
          </a:p>
          <a:p>
            <a:pPr marL="396000" lvl="3" indent="0">
              <a:spcAft>
                <a:spcPts val="600"/>
              </a:spcAft>
              <a:buNone/>
            </a:pPr>
            <a:r>
              <a:rPr lang="cs-CZ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https://www.msmt.cz/vzdelavani/skolstvi-v-cr/ekonomika-skolstvi/rozpocet</a:t>
            </a:r>
            <a:r>
              <a:rPr lang="cs-CZ" sz="1600" dirty="0"/>
              <a:t> </a:t>
            </a:r>
          </a:p>
          <a:p>
            <a:pPr>
              <a:spcAft>
                <a:spcPts val="600"/>
              </a:spcAft>
            </a:pPr>
            <a:r>
              <a:rPr lang="cs-CZ" dirty="0"/>
              <a:t>Normativy pro </a:t>
            </a:r>
            <a:r>
              <a:rPr lang="cs-CZ" dirty="0" err="1"/>
              <a:t>RgŠ</a:t>
            </a:r>
            <a:r>
              <a:rPr lang="cs-CZ" dirty="0"/>
              <a:t> ÚSC vč. NFN podpůrných opatření, porovnání krajských normativů</a:t>
            </a:r>
          </a:p>
          <a:p>
            <a:pPr marL="396000" lvl="3" indent="0">
              <a:spcAft>
                <a:spcPts val="600"/>
              </a:spcAft>
              <a:buNone/>
            </a:pPr>
            <a:r>
              <a:rPr lang="cs-CZ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https://www.msmt.cz/vzdelavani/skolstvi-v-cr/ekonomika-skolstvi/normativy-1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Legislativa		</a:t>
            </a:r>
            <a:r>
              <a:rPr lang="cs-CZ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https://www.msmt.cz/ministerstvo/urednik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Směrnice MŠMT	</a:t>
            </a:r>
            <a:r>
              <a:rPr lang="cs-CZ" sz="16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https://www.msmt.cz/dokumenty/smernice-ministerstva-skolstvi-mladeze-a-telovychovy-c-j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Metodiky k </a:t>
            </a:r>
            <a:r>
              <a:rPr lang="cs-CZ" dirty="0" err="1"/>
              <a:t>PHmax</a:t>
            </a:r>
            <a:r>
              <a:rPr lang="cs-CZ" dirty="0"/>
              <a:t> a </a:t>
            </a:r>
            <a:r>
              <a:rPr lang="cs-CZ" dirty="0" err="1"/>
              <a:t>PHAmax</a:t>
            </a:r>
            <a:endParaRPr lang="cs-CZ" dirty="0"/>
          </a:p>
          <a:p>
            <a:pPr marL="396000" lvl="3" indent="0">
              <a:spcAft>
                <a:spcPts val="600"/>
              </a:spcAft>
              <a:buNone/>
            </a:pPr>
            <a:r>
              <a:rPr lang="cs-CZ" sz="16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https://www.msmt.cz/vzdelavani/skolstvi-v-cr/ekonomika-skolstvi/metodiky-k-reforme-financovani-regionalniho-skolstvi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Prezentace k financování </a:t>
            </a:r>
            <a:r>
              <a:rPr lang="cs-CZ" dirty="0" err="1"/>
              <a:t>RgŠ</a:t>
            </a:r>
            <a:r>
              <a:rPr lang="cs-CZ" dirty="0"/>
              <a:t> ÚSC, ze seminářů pro OÚ ORP</a:t>
            </a:r>
          </a:p>
          <a:p>
            <a:pPr marL="396000" lvl="3" indent="0">
              <a:spcAft>
                <a:spcPts val="600"/>
              </a:spcAft>
              <a:buNone/>
            </a:pPr>
            <a:r>
              <a:rPr lang="cs-CZ" sz="16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https://www.msmt.cz/vzdelavani/skolstvi-v-cr/ekonomika-skolstvi/prezentace-k-reforme-financovani-regionalniho-skolstvi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Statistika školství 	</a:t>
            </a:r>
            <a:r>
              <a:rPr lang="cs-CZ" sz="16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https://www.msmt.cz/vzdelavani/skolstvi-v-cr/statistika-skolstvi</a:t>
            </a:r>
            <a:endParaRPr lang="cs-CZ" sz="1600" dirty="0"/>
          </a:p>
          <a:p>
            <a:pPr>
              <a:spcAft>
                <a:spcPts val="600"/>
              </a:spcAft>
            </a:pPr>
            <a:r>
              <a:rPr lang="cs-CZ" dirty="0"/>
              <a:t>Informace ke sběru dat 	</a:t>
            </a:r>
            <a:r>
              <a:rPr lang="cs-CZ" sz="16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http://toiler.uiv.cz/help/rgs.asp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C8D51CC-C368-6153-6FC5-C0B71BBD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59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2467992"/>
          </a:xfrm>
        </p:spPr>
        <p:txBody>
          <a:bodyPr/>
          <a:lstStyle/>
          <a:p>
            <a:r>
              <a:rPr lang="cs-CZ" cap="all" dirty="0">
                <a:latin typeface="Calibri"/>
                <a:cs typeface="Calibri"/>
              </a:rPr>
              <a:t>rozpočet </a:t>
            </a:r>
            <a:r>
              <a:rPr lang="cs-CZ" cap="all" dirty="0" err="1">
                <a:latin typeface="Calibri"/>
                <a:cs typeface="Calibri"/>
              </a:rPr>
              <a:t>R</a:t>
            </a:r>
            <a:r>
              <a:rPr lang="cs-CZ" cap="none" dirty="0" err="1">
                <a:latin typeface="Calibri"/>
                <a:cs typeface="Calibri"/>
              </a:rPr>
              <a:t>g</a:t>
            </a:r>
            <a:r>
              <a:rPr lang="cs-CZ" cap="all" dirty="0" err="1">
                <a:latin typeface="Calibri"/>
                <a:cs typeface="Calibri"/>
              </a:rPr>
              <a:t>Š</a:t>
            </a:r>
            <a:r>
              <a:rPr lang="cs-CZ" cap="all" dirty="0">
                <a:latin typeface="Calibri"/>
                <a:cs typeface="Calibri"/>
              </a:rPr>
              <a:t> ÚSC v roce 2023</a:t>
            </a:r>
            <a:br>
              <a:rPr lang="cs-CZ" cap="all" dirty="0">
                <a:latin typeface="Calibri"/>
                <a:cs typeface="Calibri"/>
              </a:rPr>
            </a:br>
            <a:endParaRPr lang="cs-CZ" cap="all" dirty="0">
              <a:latin typeface="Calibri"/>
              <a:cs typeface="Calibri"/>
            </a:endParaRPr>
          </a:p>
          <a:p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0FAFEDF-1793-AC0E-8316-4002DA00E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126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03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6B5F4-C496-4A4D-8B28-B553F59D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Rozpis rozpočtu R</a:t>
            </a:r>
            <a:r>
              <a:rPr lang="cs-CZ" cap="none" dirty="0"/>
              <a:t>g</a:t>
            </a:r>
            <a:r>
              <a:rPr lang="cs-CZ" dirty="0"/>
              <a:t>Š ÚSC na rok 2023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FC27B1-0DA9-453F-A4F6-859FCEFA8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Schválený rozpočet			</a:t>
            </a:r>
            <a:r>
              <a:rPr lang="cs-CZ" b="1" dirty="0"/>
              <a:t>182 901 394 134 Kč</a:t>
            </a:r>
          </a:p>
          <a:p>
            <a:pPr>
              <a:spcAft>
                <a:spcPts val="0"/>
              </a:spcAft>
            </a:pPr>
            <a:r>
              <a:rPr lang="cs-CZ" dirty="0"/>
              <a:t>K 1. 1. 2023 celkem rozepsáno NIV		</a:t>
            </a:r>
            <a:r>
              <a:rPr lang="cs-CZ" b="1" dirty="0"/>
              <a:t>182 604 698 415 Kč </a:t>
            </a:r>
            <a:r>
              <a:rPr lang="cs-CZ" dirty="0"/>
              <a:t>(tj. 99,84 %)</a:t>
            </a:r>
            <a:endParaRPr lang="cs-CZ" b="1" dirty="0"/>
          </a:p>
          <a:p>
            <a:pPr marL="396000" lvl="2" indent="0">
              <a:buNone/>
            </a:pPr>
            <a:r>
              <a:rPr lang="cs-CZ" dirty="0"/>
              <a:t>z toho</a:t>
            </a:r>
          </a:p>
          <a:p>
            <a:pPr lvl="2"/>
            <a:r>
              <a:rPr lang="cs-CZ" dirty="0"/>
              <a:t>mzdové prostředky (platy, OON) </a:t>
            </a:r>
            <a:r>
              <a:rPr lang="cs-CZ" b="1" dirty="0"/>
              <a:t>	132 570 728 055 Kč</a:t>
            </a:r>
          </a:p>
          <a:p>
            <a:pPr lvl="2">
              <a:spcAft>
                <a:spcPts val="800"/>
              </a:spcAft>
            </a:pPr>
            <a:r>
              <a:rPr lang="cs-CZ" dirty="0"/>
              <a:t>ONIV </a:t>
            </a:r>
            <a:r>
              <a:rPr lang="cs-CZ" b="1" dirty="0"/>
              <a:t>				    2 588 406 085 Kč</a:t>
            </a:r>
          </a:p>
          <a:p>
            <a:r>
              <a:rPr lang="cs-CZ" dirty="0"/>
              <a:t>Rezerva MŠMT	po rozpisu		       </a:t>
            </a:r>
            <a:r>
              <a:rPr lang="cs-CZ" b="1" dirty="0"/>
              <a:t>296 695 719 Kč </a:t>
            </a:r>
            <a:r>
              <a:rPr lang="cs-CZ" dirty="0"/>
              <a:t>(tj. 0,16 %)</a:t>
            </a:r>
          </a:p>
          <a:p>
            <a:endParaRPr lang="cs-CZ" dirty="0"/>
          </a:p>
          <a:p>
            <a:pPr>
              <a:spcAft>
                <a:spcPts val="0"/>
              </a:spcAft>
            </a:pPr>
            <a:r>
              <a:rPr lang="cs-CZ" dirty="0"/>
              <a:t>Po 4. úpravě rozpisu rozpočtu </a:t>
            </a:r>
            <a:r>
              <a:rPr lang="cs-CZ" dirty="0" err="1"/>
              <a:t>RgŠ</a:t>
            </a:r>
            <a:r>
              <a:rPr lang="cs-CZ" dirty="0"/>
              <a:t> ÚSC rozepsáno NIV				 	</a:t>
            </a:r>
          </a:p>
          <a:p>
            <a:pPr marL="396000" lvl="2" indent="0">
              <a:buNone/>
            </a:pPr>
            <a:r>
              <a:rPr lang="cs-CZ" dirty="0"/>
              <a:t>NIV					 182 744 379 671 Kč 	</a:t>
            </a:r>
          </a:p>
          <a:p>
            <a:pPr marL="396000" lvl="2" indent="0">
              <a:buNone/>
            </a:pPr>
            <a:r>
              <a:rPr lang="cs-CZ" dirty="0"/>
              <a:t>z toho</a:t>
            </a:r>
          </a:p>
          <a:p>
            <a:pPr lvl="2"/>
            <a:r>
              <a:rPr lang="cs-CZ" dirty="0"/>
              <a:t>mzdové prostředky (platy, OON) </a:t>
            </a:r>
            <a:r>
              <a:rPr lang="cs-CZ" b="1" dirty="0"/>
              <a:t>	</a:t>
            </a:r>
            <a:r>
              <a:rPr lang="cs-CZ" dirty="0"/>
              <a:t>  132 635 433 242 Kč</a:t>
            </a:r>
          </a:p>
          <a:p>
            <a:pPr lvl="2">
              <a:spcAft>
                <a:spcPts val="800"/>
              </a:spcAft>
            </a:pPr>
            <a:r>
              <a:rPr lang="cs-CZ" dirty="0"/>
              <a:t>ONIV 				      2 646 833 898 Kč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69B842-0AD0-4230-9FB6-7A5F8EE9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562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234F9-8CCC-ABB1-884F-2BEDC359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Úpravy rozpisu rozpočtu R</a:t>
            </a:r>
            <a:r>
              <a:rPr lang="cs-CZ" cap="none" dirty="0"/>
              <a:t>g</a:t>
            </a:r>
            <a:r>
              <a:rPr lang="cs-CZ" dirty="0"/>
              <a:t>Š ÚSC v roce 2023 – provedené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1A8A9-7B07-FFBB-E29B-5178A41C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1. úprava – pouze Středočeský kraj bez žádosti</a:t>
            </a:r>
          </a:p>
          <a:p>
            <a:pPr lvl="2" algn="just"/>
            <a:r>
              <a:rPr lang="cs-CZ" dirty="0"/>
              <a:t>na základě materiálu Stanovení dalších finančních prostředků pro školní družiny zřizované krajem, obcí nebo dobrovolným svazkem obcí na rok 2023, č. j. MSMT-4458/2023-2 zveřejněného ve Věstníku MŠMT 02/2023 (</a:t>
            </a:r>
            <a:r>
              <a:rPr lang="cs-CZ" dirty="0">
                <a:hlinkClick r:id="rId2"/>
              </a:rPr>
              <a:t>https://www.msmt.cz/dokumenty/vestnik-msmt-02-2023</a:t>
            </a:r>
            <a:r>
              <a:rPr lang="cs-CZ" dirty="0"/>
              <a:t>)</a:t>
            </a:r>
          </a:p>
          <a:p>
            <a:pPr marL="108000" indent="0">
              <a:buNone/>
            </a:pPr>
            <a:r>
              <a:rPr lang="cs-CZ" dirty="0"/>
              <a:t> </a:t>
            </a:r>
          </a:p>
          <a:p>
            <a:r>
              <a:rPr lang="cs-CZ" b="1" dirty="0"/>
              <a:t>2. úprava – na základě žádostí jednotlivých KÚ</a:t>
            </a:r>
          </a:p>
          <a:p>
            <a:pPr lvl="2"/>
            <a:r>
              <a:rPr lang="cs-CZ" dirty="0"/>
              <a:t>přesuny mezi prostředky na platy, ostatními osobními náklady a neinvestičními výdaji tak, jak to požadovaly jednotlivé krajské úřady</a:t>
            </a:r>
          </a:p>
          <a:p>
            <a:pPr lvl="2"/>
            <a:r>
              <a:rPr lang="cs-CZ" dirty="0"/>
              <a:t>kritérium II.3 – výdaje v souvislosti s uplatněním ustanovení zákona č. 67/2022 Sb. </a:t>
            </a:r>
          </a:p>
          <a:p>
            <a:pPr lvl="2"/>
            <a:r>
              <a:rPr lang="cs-CZ" dirty="0"/>
              <a:t>kritérium II.6 – vyčíslení úprav v souvislosti se vzděláváním cizinců na základě Čl. XIV směrnice MŠMT čj. MŠMT-14281/2018, ve znění pozdějších předpisů.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C376E7C-D6C7-606A-4F24-09C10C34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27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234F9-8CCC-ABB1-884F-2BEDC359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Úpravy rozpisu rozpočtu R</a:t>
            </a:r>
            <a:r>
              <a:rPr lang="cs-CZ" cap="none" dirty="0"/>
              <a:t>g</a:t>
            </a:r>
            <a:r>
              <a:rPr lang="cs-CZ" dirty="0"/>
              <a:t>Š ÚSC v roce 2023 – provedené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1A8A9-7B07-FFBB-E29B-5178A41C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3. úprava – na základě žádostí jednotlivých KÚ</a:t>
            </a:r>
          </a:p>
          <a:p>
            <a:pPr lvl="2"/>
            <a:r>
              <a:rPr lang="cs-CZ" dirty="0"/>
              <a:t>přesuny mezi prostředky na platy, ostatními osobními náklady a neinvestičními výdaji tak, jak to požadovaly jednotlivé krajské úřady</a:t>
            </a:r>
          </a:p>
          <a:p>
            <a:pPr marL="108000" indent="0">
              <a:buNone/>
            </a:pPr>
            <a:r>
              <a:rPr lang="cs-CZ" dirty="0"/>
              <a:t> </a:t>
            </a:r>
          </a:p>
          <a:p>
            <a:r>
              <a:rPr lang="cs-CZ" b="1" dirty="0"/>
              <a:t>4. úprava – bez žádostí jednotlivých KÚ</a:t>
            </a:r>
          </a:p>
          <a:p>
            <a:pPr lvl="2"/>
            <a:r>
              <a:rPr lang="cs-CZ" dirty="0"/>
              <a:t>kritérium II.2 – výdaje na maturitní zkoušku v podzimním zkušebním období roku 2023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C376E7C-D6C7-606A-4F24-09C10C34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538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E9088-08AD-1C80-F967-BD74DEDDF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Úpravy rozpisu rozpočtu R</a:t>
            </a:r>
            <a:r>
              <a:rPr lang="cs-CZ" cap="none" dirty="0"/>
              <a:t>g</a:t>
            </a:r>
            <a:r>
              <a:rPr lang="cs-CZ" dirty="0"/>
              <a:t>Š ÚSC v roce 2023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9DCC2-9083-D2B0-65BC-B19964D6E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Za základě žádostí </a:t>
            </a:r>
            <a:r>
              <a:rPr lang="cs-CZ" dirty="0"/>
              <a:t>zaslaných krajskými úřady do 6. 10. 2023 a do 24. 11. 2023 – </a:t>
            </a:r>
            <a:r>
              <a:rPr lang="cs-CZ" b="1" dirty="0"/>
              <a:t>přesuny mezi prostředky na platy, ostatními osobními náklady a neinvestičními výdaji </a:t>
            </a:r>
          </a:p>
          <a:p>
            <a:r>
              <a:rPr lang="cs-CZ" b="1" dirty="0"/>
              <a:t>Na základě vyčíslené potřeby související se vzděláváním dětí z Ukrajiny dle kritéria II.3 </a:t>
            </a:r>
            <a:r>
              <a:rPr lang="cs-CZ" dirty="0"/>
              <a:t>do 6. 10. 2023</a:t>
            </a:r>
          </a:p>
          <a:p>
            <a:r>
              <a:rPr lang="cs-CZ" dirty="0"/>
              <a:t>Dle rozpočtových možností MŠMT budou zohledněny požadavky na základě</a:t>
            </a:r>
          </a:p>
          <a:p>
            <a:pPr lvl="2"/>
            <a:r>
              <a:rPr lang="cs-CZ" b="1" dirty="0"/>
              <a:t>kritéria II.4</a:t>
            </a:r>
            <a:r>
              <a:rPr lang="cs-CZ" dirty="0"/>
              <a:t> – významné změny k 1. 1. 2023 (KÚ již zaslané)</a:t>
            </a:r>
          </a:p>
          <a:p>
            <a:pPr lvl="2"/>
            <a:r>
              <a:rPr lang="cs-CZ" b="1" dirty="0"/>
              <a:t>kritéria II.8</a:t>
            </a:r>
            <a:r>
              <a:rPr lang="cs-CZ" dirty="0"/>
              <a:t> – střediska volného času (KÚ již zaslané)</a:t>
            </a:r>
          </a:p>
          <a:p>
            <a:pPr lvl="2"/>
            <a:r>
              <a:rPr lang="cs-CZ" b="1" dirty="0"/>
              <a:t>kritéria II.5 </a:t>
            </a:r>
            <a:r>
              <a:rPr lang="cs-CZ" dirty="0"/>
              <a:t>– noví pedagogové ve školách a školních družinách od 1. 9. 2023 (zaslané do 6. 10. 2023)</a:t>
            </a:r>
          </a:p>
          <a:p>
            <a:pPr lvl="2"/>
            <a:r>
              <a:rPr lang="cs-CZ" b="1" dirty="0"/>
              <a:t>kritéria II.6 </a:t>
            </a:r>
            <a:r>
              <a:rPr lang="cs-CZ" dirty="0"/>
              <a:t>– vzdělávání žáků cizinců v základních a středních školách (zaslané do 6. 10. 2023)</a:t>
            </a:r>
          </a:p>
          <a:p>
            <a:pPr lvl="2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902B55E-F328-4ED8-3357-04199BC74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F6F7DF7-4FF2-DF75-1AF6-9A1AE09D3D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995061"/>
              </p:ext>
            </p:extLst>
          </p:nvPr>
        </p:nvGraphicFramePr>
        <p:xfrm>
          <a:off x="913509" y="4629128"/>
          <a:ext cx="10331690" cy="1547835"/>
        </p:xfrm>
        <a:graphic>
          <a:graphicData uri="http://schemas.openxmlformats.org/drawingml/2006/table">
            <a:tbl>
              <a:tblPr firstRow="1" firstCol="1" bandRow="1"/>
              <a:tblGrid>
                <a:gridCol w="1840247">
                  <a:extLst>
                    <a:ext uri="{9D8B030D-6E8A-4147-A177-3AD203B41FA5}">
                      <a16:colId xmlns:a16="http://schemas.microsoft.com/office/drawing/2014/main" val="703985936"/>
                    </a:ext>
                  </a:extLst>
                </a:gridCol>
                <a:gridCol w="8491443">
                  <a:extLst>
                    <a:ext uri="{9D8B030D-6E8A-4147-A177-3AD203B41FA5}">
                      <a16:colId xmlns:a16="http://schemas.microsoft.com/office/drawing/2014/main" val="4085343219"/>
                    </a:ext>
                  </a:extLst>
                </a:gridCol>
              </a:tblGrid>
              <a:tr h="309567">
                <a:tc rowSpan="4">
                  <a:txBody>
                    <a:bodyPr/>
                    <a:lstStyle/>
                    <a:p>
                      <a:pPr algn="just"/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cs-CZ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6. 10. 2023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929524"/>
                  </a:ext>
                </a:extLst>
              </a:tr>
              <a:tr h="309567">
                <a:tc vMerge="1">
                  <a:txBody>
                    <a:bodyPr/>
                    <a:lstStyle/>
                    <a:p>
                      <a:pPr algn="just"/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vyčíslení potřeby podle kritéria II.3)   </a:t>
                      </a:r>
                      <a:r>
                        <a:rPr lang="cs-CZ" sz="18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(dopady válečného konfliktu na Ukrajině)</a:t>
                      </a:r>
                      <a:endParaRPr lang="cs-CZ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844125"/>
                  </a:ext>
                </a:extLst>
              </a:tr>
              <a:tr h="309567">
                <a:tc vMerge="1">
                  <a:txBody>
                    <a:bodyPr/>
                    <a:lstStyle/>
                    <a:p>
                      <a:pPr algn="just"/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žádosti podle kritéria II.5)   </a:t>
                      </a:r>
                      <a:r>
                        <a:rPr lang="cs-CZ" sz="18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(bez zahrnutí dopadů válečného konfliktu na Ukrajině)</a:t>
                      </a:r>
                      <a:endParaRPr lang="cs-CZ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006551"/>
                  </a:ext>
                </a:extLst>
              </a:tr>
              <a:tr h="309567">
                <a:tc vMerge="1">
                  <a:txBody>
                    <a:bodyPr/>
                    <a:lstStyle/>
                    <a:p>
                      <a:pPr algn="just"/>
                      <a:r>
                        <a:rPr lang="cs-CZ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žádosti podle kritéria II.6)   </a:t>
                      </a:r>
                      <a:r>
                        <a:rPr lang="cs-CZ" sz="18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(bez zahrnutí dopadů válečného konfliktu na Ukrajině)</a:t>
                      </a:r>
                      <a:endParaRPr lang="cs-CZ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550753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24. 11. 2023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052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78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85D40E-3BBF-5608-ED5B-DC2F74FEF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Kritérium II.4 (významné změny) – upravené požadavky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D5BD06-696D-5D7D-4E74-172D3E4E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8</a:t>
            </a:fld>
            <a:endParaRPr lang="cs-CZ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88BBE3ED-B7BC-9241-50D8-BDC61CD72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3675" y="2062956"/>
            <a:ext cx="904875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015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B55AF1-4559-4A59-C8D9-0C0BEF6DD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Kritérium II.8 (střediska volného času)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95DDBA2-231C-E904-3FEC-3A4CC6E40F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2262" y="2062956"/>
            <a:ext cx="8791575" cy="3876675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5CA898-E8AE-65CE-47AD-F9A416FA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45139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4059</TotalTime>
  <Words>3276</Words>
  <Application>Microsoft Office PowerPoint</Application>
  <PresentationFormat>Širokoúhlá obrazovka</PresentationFormat>
  <Paragraphs>447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Vlastní návrh</vt:lpstr>
      <vt:lpstr>seminář k problematice financování škol a školských zařízení zřizovaných obcemi a dobrovolnými svazky obcí  </vt:lpstr>
      <vt:lpstr>Program SEMINÁŘE</vt:lpstr>
      <vt:lpstr>rozpočet RgŠ ÚSC v roce 2023  </vt:lpstr>
      <vt:lpstr>Rozpis rozpočtu RgŠ ÚSC na rok 2023</vt:lpstr>
      <vt:lpstr>Úpravy rozpisu rozpočtu RgŠ ÚSC v roce 2023 – provedené</vt:lpstr>
      <vt:lpstr>Úpravy rozpisu rozpočtu RgŠ ÚSC v roce 2023 – provedené</vt:lpstr>
      <vt:lpstr>Další Úpravy rozpisu rozpočtu RgŠ ÚSC v roce 2023</vt:lpstr>
      <vt:lpstr>Kritérium II.4 (významné změny) – upravené požadavky</vt:lpstr>
      <vt:lpstr>Kritérium II.8 (střediska volného času)</vt:lpstr>
      <vt:lpstr>Kritérium II.5 – noví pedagogové ve školách a školních družinách od 1. 9. 2023  (Data z výkazu P 1d-01)</vt:lpstr>
      <vt:lpstr>Změny rozpočtu školám a školským zařízením od 1. 9. 2023</vt:lpstr>
      <vt:lpstr>Převod prostředků z platů do OON</vt:lpstr>
      <vt:lpstr>Podpůrná opatření v roce 2023</vt:lpstr>
      <vt:lpstr>Další poskytnuté finanční prostředky školám v roce 2023  Ukrajinský asistent pedagoga – období leden až srpen 2023</vt:lpstr>
      <vt:lpstr>Ukrajinský asistent pedagoga ve školách – září až prosinec 2023 </vt:lpstr>
      <vt:lpstr>Provázející učitelé ve školách v roce 2023 </vt:lpstr>
      <vt:lpstr>Legislativní změny  </vt:lpstr>
      <vt:lpstr>Změny ve vyhlášce č. 74/2005 Sb. – účinnost od 1. 9. 2023</vt:lpstr>
      <vt:lpstr>Změny ve vyhlášce č. 48/2005 Sb. a nařízení vlády č. 123/2018 Sb.</vt:lpstr>
      <vt:lpstr>Změny v zákoně č. 563/2004 Sb. a zákoně č. 561/2004 Sb. </vt:lpstr>
      <vt:lpstr>Směrnice MŠMT č.j. MSMT-19941/2023 – odesláno do komise MV</vt:lpstr>
      <vt:lpstr>Připravované legislativní změny</vt:lpstr>
      <vt:lpstr>Návrh rozpočtu RgŠ ÚSC na rok 2024  </vt:lpstr>
      <vt:lpstr>Rozpočet RgŠ ÚSC v roce 2024 – aktuální stav</vt:lpstr>
      <vt:lpstr>Odloučené pracoviště mateřských škol – lex ukrajina</vt:lpstr>
      <vt:lpstr>RŮZNÉ</vt:lpstr>
      <vt:lpstr>RŮZNÉ</vt:lpstr>
      <vt:lpstr>Pravidelné seminářE k problematice financování</vt:lpstr>
      <vt:lpstr>Důležité odkazy</vt:lpstr>
      <vt:lpstr>Prezentace aplikace PowerPoint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porada MŠMT s vedoucími odborů školství krajských úřadů  a Magistrátu hl. m. Prahy</dc:title>
  <dc:creator>Sedláčková Drahomíra</dc:creator>
  <cp:lastModifiedBy>Cahová Lenka</cp:lastModifiedBy>
  <cp:revision>193</cp:revision>
  <cp:lastPrinted>2023-03-22T08:55:28Z</cp:lastPrinted>
  <dcterms:created xsi:type="dcterms:W3CDTF">2023-01-23T14:28:08Z</dcterms:created>
  <dcterms:modified xsi:type="dcterms:W3CDTF">2023-09-14T10:11:05Z</dcterms:modified>
</cp:coreProperties>
</file>