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0" r:id="rId3"/>
    <p:sldId id="317" r:id="rId4"/>
    <p:sldId id="33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16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26F321-3E41-4F4D-9DF1-87E009446093}">
          <p14:sldIdLst>
            <p14:sldId id="256"/>
            <p14:sldId id="320"/>
            <p14:sldId id="317"/>
            <p14:sldId id="33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Oddíl bez názvu" id="{4C473A30-FD69-4910-884A-CAED91A6A8E1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3D5109-902C-97D1-BAC2-152A3C78A56C}" name="O321c" initials="O321c" userId="O321c" providerId="None"/>
  <p188:author id="{D9FE7610-E277-DC85-746C-1115E11FF8D5}" name="MSMT-2" initials="CP" userId="MSMT-2" providerId="None"/>
  <p188:author id="{6C6B0784-35FB-8173-49D9-6CF2D94A07E7}" name="JaHa" initials="JaHa" userId="JaHa" providerId="None"/>
  <p188:author id="{930B03F2-1E92-FF72-F7F5-BA5485B6CA47}" name="MŠMT-O321" initials="JaHa" userId="MŠMT-O321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kar Vojtěch" initials="FV" lastIdx="15" clrIdx="0">
    <p:extLst>
      <p:ext uri="{19B8F6BF-5375-455C-9EA6-DF929625EA0E}">
        <p15:presenceInfo xmlns:p15="http://schemas.microsoft.com/office/powerpoint/2012/main" userId="Fikar Vojtěch" providerId="None"/>
      </p:ext>
    </p:extLst>
  </p:cmAuthor>
  <p:cmAuthor id="2" name="Ptáčníková Iveta" initials="PI" lastIdx="13" clrIdx="1">
    <p:extLst>
      <p:ext uri="{19B8F6BF-5375-455C-9EA6-DF929625EA0E}">
        <p15:presenceInfo xmlns:p15="http://schemas.microsoft.com/office/powerpoint/2012/main" userId="S-1-5-21-1024343765-948047755-1557874966-27898" providerId="AD"/>
      </p:ext>
    </p:extLst>
  </p:cmAuthor>
  <p:cmAuthor id="3" name="Fikar Vojtěch" initials="FV [2]" lastIdx="1" clrIdx="2">
    <p:extLst>
      <p:ext uri="{19B8F6BF-5375-455C-9EA6-DF929625EA0E}">
        <p15:presenceInfo xmlns:p15="http://schemas.microsoft.com/office/powerpoint/2012/main" userId="S-1-5-21-1024343765-948047755-1557874966-30969" providerId="AD"/>
      </p:ext>
    </p:extLst>
  </p:cmAuthor>
  <p:cmAuthor id="4" name="MŠMT-O32" initials="JaHa" lastIdx="1" clrIdx="3">
    <p:extLst>
      <p:ext uri="{19B8F6BF-5375-455C-9EA6-DF929625EA0E}">
        <p15:presenceInfo xmlns:p15="http://schemas.microsoft.com/office/powerpoint/2012/main" userId="MŠMT-O3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5B9BD5"/>
    <a:srgbClr val="FF0000"/>
    <a:srgbClr val="FAFCFD"/>
    <a:srgbClr val="70AD47"/>
    <a:srgbClr val="FFC000"/>
    <a:srgbClr val="61AAB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 autoAdjust="0"/>
    <p:restoredTop sz="77556" autoAdjust="0"/>
  </p:normalViewPr>
  <p:slideViewPr>
    <p:cSldViewPr snapToGrid="0" showGuides="1">
      <p:cViewPr varScale="1">
        <p:scale>
          <a:sx n="82" d="100"/>
          <a:sy n="82" d="100"/>
        </p:scale>
        <p:origin x="1974" y="90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-60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3102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30.01.2024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30.01.2024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Doplňte do hlavičky číslo projektu a na další řádek název projektu „Národní…“.</a:t>
            </a:r>
          </a:p>
          <a:p>
            <a:r>
              <a:rPr lang="cs-CZ" dirty="0"/>
              <a:t>Do spodní části snímku doplňte příslušné datum a místo konání kontrolního dne.</a:t>
            </a:r>
          </a:p>
          <a:p>
            <a:r>
              <a:rPr lang="cs-CZ" dirty="0"/>
              <a:t>V případě zájmu můžete do úvodního snímku vložit Vaše logo do prostoru mezi logo NPO a MŠMT.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23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A8. Doplňte případně link na aktuální internetovou stránku projektu, kde je příklad takové nabídky.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04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bodě B4 uveďte seznam názvů opatření a upřesněné datum jejich implementace v roce 2024.</a:t>
            </a:r>
            <a:r>
              <a:rPr lang="cs-CZ" sz="1200" b="1" dirty="0">
                <a:solidFill>
                  <a:srgbClr val="428D96"/>
                </a:solidFill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2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Doplňte pouze jména prezenčně se účastnících osob a zkratku účastníka projektu.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4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Tyto základní údaje o projektu musí věcně korespondovat s obsahem úvodní strany autoevaluační zprávy.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36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Následující body prezentace kopírují šablonu autoevaluační zprávy, požadují však prezentovat jen některé aspekty, popř. </a:t>
            </a:r>
            <a:r>
              <a:rPr lang="cs-CZ"/>
              <a:t>jejich doplnění.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95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90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89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95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0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A5. Uveďte Vámi nejlépe hodnocený výstup projektu a pracoviště.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91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A7. Uveďte seznam relevantních projektových aktivit, kterých se to týká (konkrétní stavba v projektu – recyklace a likvidace sutí, laboratoř produkující bioodpady atp.)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27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  <a:lvl2pPr>
              <a:defRPr sz="1800" b="1">
                <a:latin typeface="+mn-lt"/>
              </a:defRPr>
            </a:lvl2pPr>
            <a:lvl3pPr>
              <a:defRPr sz="1800" b="1">
                <a:latin typeface="+mn-lt"/>
              </a:defRPr>
            </a:lvl3pPr>
            <a:lvl4pPr>
              <a:defRPr sz="1800" b="1">
                <a:latin typeface="+mn-lt"/>
              </a:defRPr>
            </a:lvl4pPr>
            <a:lvl5pPr>
              <a:defRPr sz="1800" b="1">
                <a:latin typeface="+mn-lt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112F2DE-522F-DF48-159A-FF76775BC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8943" y="6570000"/>
            <a:ext cx="687084" cy="28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9528DC-8913-091E-B29F-9B11C12ADA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9" y="6570000"/>
            <a:ext cx="576700" cy="288000"/>
          </a:xfrm>
          <a:prstGeom prst="rect">
            <a:avLst/>
          </a:prstGeom>
        </p:spPr>
      </p:pic>
      <p:pic>
        <p:nvPicPr>
          <p:cNvPr id="10" name="obrázek 3">
            <a:extLst>
              <a:ext uri="{FF2B5EF4-FFF2-40B4-BE49-F238E27FC236}">
                <a16:creationId xmlns:a16="http://schemas.microsoft.com/office/drawing/2014/main" id="{81F397EB-76C3-8C3A-BC7C-F7894093AB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85" y="6524993"/>
            <a:ext cx="1112115" cy="33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5288AC08-0270-BD32-2DE4-634D6B06FC6E}"/>
              </a:ext>
            </a:extLst>
          </p:cNvPr>
          <p:cNvSpPr txBox="1">
            <a:spLocks/>
          </p:cNvSpPr>
          <p:nvPr userDrawn="1"/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771209B-7C7A-7595-9607-2F77E7D267F8}"/>
              </a:ext>
            </a:extLst>
          </p:cNvPr>
          <p:cNvSpPr txBox="1">
            <a:spLocks/>
          </p:cNvSpPr>
          <p:nvPr userDrawn="1"/>
        </p:nvSpPr>
        <p:spPr>
          <a:xfrm>
            <a:off x="521623" y="221086"/>
            <a:ext cx="8128000" cy="3206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22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7FA5F71-5672-B8BA-09D7-38BE2AE5E26D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27844" y="851481"/>
            <a:ext cx="8088312" cy="54864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3pPr>
              <a:defRPr sz="1800">
                <a:latin typeface="+mn-lt"/>
              </a:defRPr>
            </a:lvl3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0" dirty="0"/>
              <a:t>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0864749-71C8-5A32-FD23-4F991C7C0005}"/>
              </a:ext>
            </a:extLst>
          </p:cNvPr>
          <p:cNvSpPr/>
          <p:nvPr userDrawn="1"/>
        </p:nvSpPr>
        <p:spPr>
          <a:xfrm>
            <a:off x="5365102" y="6279502"/>
            <a:ext cx="3517641" cy="47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927954A-9C6B-0BC2-61CE-74DBC4505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04" y="6337881"/>
            <a:ext cx="3172408" cy="3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4810AE-8432-0402-0204-C895F576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924" y="101217"/>
            <a:ext cx="373075" cy="365125"/>
          </a:xfrm>
        </p:spPr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D559FE7-50D6-2066-934B-A55B0943D5A4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521623" y="221086"/>
            <a:ext cx="8128000" cy="320675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pPr algn="ctr"/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000" b="1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8C665B2-8081-16C8-89BE-5EFA7E2B025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27844" y="851481"/>
            <a:ext cx="8088312" cy="54864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3pPr>
              <a:defRPr sz="1800">
                <a:latin typeface="+mn-lt"/>
              </a:defRPr>
            </a:lvl3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0" dirty="0"/>
              <a:t>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0AE9F23-44B2-3501-BEA0-019E8C400DEF}"/>
              </a:ext>
            </a:extLst>
          </p:cNvPr>
          <p:cNvSpPr/>
          <p:nvPr userDrawn="1"/>
        </p:nvSpPr>
        <p:spPr>
          <a:xfrm>
            <a:off x="5365102" y="6279502"/>
            <a:ext cx="3517641" cy="47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880935-E367-BCD3-A004-0C3EF5042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04" y="6337881"/>
            <a:ext cx="3172408" cy="3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7686" y="283779"/>
            <a:ext cx="8128627" cy="3651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7685" y="852256"/>
            <a:ext cx="8128627" cy="53247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77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571" y="1293213"/>
            <a:ext cx="5600140" cy="15625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cs-CZ" sz="2400" b="1" dirty="0">
                <a:solidFill>
                  <a:srgbClr val="428D96"/>
                </a:solidFill>
              </a:rPr>
            </a:br>
            <a:r>
              <a:rPr lang="cs-CZ" sz="2400" b="1" dirty="0">
                <a:solidFill>
                  <a:srgbClr val="428D96"/>
                </a:solidFill>
              </a:rPr>
              <a:t>PROGRAM EXCELES</a:t>
            </a:r>
            <a:br>
              <a:rPr lang="cs-CZ" sz="2400" b="1" dirty="0">
                <a:solidFill>
                  <a:srgbClr val="428D96"/>
                </a:solidFill>
              </a:rPr>
            </a:br>
            <a:r>
              <a:rPr lang="cs-CZ" sz="2400" b="1" cap="none" dirty="0">
                <a:solidFill>
                  <a:srgbClr val="428D96"/>
                </a:solidFill>
              </a:rPr>
              <a:t>kontrolní den projektu LX22NPO51x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r>
              <a:rPr lang="cs-CZ" sz="2000" b="1" cap="none" dirty="0">
                <a:solidFill>
                  <a:srgbClr val="428D96"/>
                </a:solidFill>
              </a:rPr>
              <a:t>….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endParaRPr lang="cs-CZ" sz="2400" b="1" dirty="0">
              <a:solidFill>
                <a:srgbClr val="428D96"/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DFD8D9E-BAA0-7352-7986-5A41846E026C}"/>
              </a:ext>
            </a:extLst>
          </p:cNvPr>
          <p:cNvGrpSpPr>
            <a:grpSpLocks noChangeAspect="1"/>
          </p:cNvGrpSpPr>
          <p:nvPr/>
        </p:nvGrpSpPr>
        <p:grpSpPr>
          <a:xfrm>
            <a:off x="6472890" y="1807564"/>
            <a:ext cx="1890000" cy="789495"/>
            <a:chOff x="5808981" y="2462473"/>
            <a:chExt cx="1717710" cy="721824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9B58EEE-A446-147E-56DD-CABC9E4CC516}"/>
                </a:ext>
              </a:extLst>
            </p:cNvPr>
            <p:cNvSpPr/>
            <p:nvPr/>
          </p:nvSpPr>
          <p:spPr>
            <a:xfrm>
              <a:off x="5808981" y="2464297"/>
              <a:ext cx="1716283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765E30D1-5FFF-48B4-A293-CC160C70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08981" y="2462473"/>
              <a:ext cx="1717710" cy="720000"/>
            </a:xfrm>
            <a:prstGeom prst="rect">
              <a:avLst/>
            </a:prstGeom>
          </p:spPr>
        </p:pic>
      </p:grpSp>
      <p:pic>
        <p:nvPicPr>
          <p:cNvPr id="3" name="obrázek 3">
            <a:extLst>
              <a:ext uri="{FF2B5EF4-FFF2-40B4-BE49-F238E27FC236}">
                <a16:creationId xmlns:a16="http://schemas.microsoft.com/office/drawing/2014/main" id="{1B280F07-A98D-D9C2-FB74-9741BE80BF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90" y="1083561"/>
            <a:ext cx="1944000" cy="5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B1E59455-57CE-F819-3F49-A1670567A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71" y="6053492"/>
            <a:ext cx="5181696" cy="415200"/>
          </a:xfrm>
        </p:spPr>
        <p:txBody>
          <a:bodyPr>
            <a:normAutofit/>
          </a:bodyPr>
          <a:lstStyle/>
          <a:p>
            <a:r>
              <a:rPr lang="cs-CZ" dirty="0"/>
              <a:t>Doplňte zde datum a místo konání 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A8. Internacionalizace – progres v nabídce národní vědecké autority pro studenty a začínající vědce – ohlasy a dopady 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9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B1. Nejslabší článek/aspekt národní vědecké autority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B2. Způsob posílení nejslabšího článku v r. 2024 a predikce očekávaných dopadů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444440-96A1-601B-E83F-8D47DC498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B. Rizika nenaplnění prahových podmínek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963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B3. Identifikace dalších klíčových rizik nenaplnění prahových podmínek 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B4. Způsoby eliminace napříč účastníky zapojenými do projektu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444440-96A1-601B-E83F-8D47DC498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B. Rizika nenaplnění prahových podmínek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49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7890" y="904260"/>
            <a:ext cx="5868000" cy="2106225"/>
          </a:xfrm>
        </p:spPr>
        <p:txBody>
          <a:bodyPr/>
          <a:lstStyle/>
          <a:p>
            <a:r>
              <a:rPr lang="cs-CZ" sz="2400" b="1" cap="none" dirty="0">
                <a:solidFill>
                  <a:srgbClr val="428D96"/>
                </a:solidFill>
              </a:rPr>
              <a:t>Za řešitelský tým: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r>
              <a:rPr lang="cs-CZ" sz="2400" b="1" cap="none" dirty="0">
                <a:solidFill>
                  <a:srgbClr val="428D96"/>
                </a:solidFill>
              </a:rPr>
              <a:t>…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r>
              <a:rPr lang="cs-CZ" sz="2400" b="1" cap="none" dirty="0">
                <a:solidFill>
                  <a:srgbClr val="428D96"/>
                </a:solidFill>
              </a:rPr>
              <a:t>…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r>
              <a:rPr lang="cs-CZ" sz="2400" b="1" cap="none" dirty="0">
                <a:solidFill>
                  <a:srgbClr val="428D96"/>
                </a:solidFill>
              </a:rPr>
              <a:t>…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r>
              <a:rPr lang="cs-CZ" sz="2400" b="1" cap="none" dirty="0">
                <a:solidFill>
                  <a:srgbClr val="428D96"/>
                </a:solidFill>
              </a:rPr>
              <a:t>…</a:t>
            </a:r>
            <a:br>
              <a:rPr lang="cs-CZ" sz="2400" b="1" cap="none" dirty="0">
                <a:solidFill>
                  <a:srgbClr val="428D96"/>
                </a:solidFill>
              </a:rPr>
            </a:br>
            <a:endParaRPr lang="cs-CZ" sz="2400" cap="none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10FE81-5390-4EA2-BF33-D4FC95B487A3}"/>
              </a:ext>
            </a:extLst>
          </p:cNvPr>
          <p:cNvSpPr txBox="1"/>
          <p:nvPr/>
        </p:nvSpPr>
        <p:spPr>
          <a:xfrm>
            <a:off x="2426488" y="5857596"/>
            <a:ext cx="2170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428D96"/>
                </a:solidFill>
                <a:highlight>
                  <a:srgbClr val="FDFDFD"/>
                </a:highlight>
              </a:rPr>
              <a:t>Kontaktní email: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4FBA6E6-4F8C-E293-D00D-69CCC948C421}"/>
              </a:ext>
            </a:extLst>
          </p:cNvPr>
          <p:cNvGrpSpPr>
            <a:grpSpLocks noChangeAspect="1"/>
          </p:cNvGrpSpPr>
          <p:nvPr/>
        </p:nvGrpSpPr>
        <p:grpSpPr>
          <a:xfrm>
            <a:off x="6472890" y="1807564"/>
            <a:ext cx="1890000" cy="789495"/>
            <a:chOff x="5808981" y="2462473"/>
            <a:chExt cx="1717710" cy="721824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B8B5A88-F159-3C2C-D072-BC934BFA1EAE}"/>
                </a:ext>
              </a:extLst>
            </p:cNvPr>
            <p:cNvSpPr/>
            <p:nvPr/>
          </p:nvSpPr>
          <p:spPr>
            <a:xfrm>
              <a:off x="5808981" y="2464297"/>
              <a:ext cx="1716283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C3845290-AADD-ACEF-5AE9-4394AD218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08981" y="2462473"/>
              <a:ext cx="1717710" cy="720000"/>
            </a:xfrm>
            <a:prstGeom prst="rect">
              <a:avLst/>
            </a:prstGeom>
          </p:spPr>
        </p:pic>
      </p:grpSp>
      <p:pic>
        <p:nvPicPr>
          <p:cNvPr id="10" name="obrázek 3">
            <a:extLst>
              <a:ext uri="{FF2B5EF4-FFF2-40B4-BE49-F238E27FC236}">
                <a16:creationId xmlns:a16="http://schemas.microsoft.com/office/drawing/2014/main" id="{712AF37F-1556-4488-3D81-10E0002A6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90" y="1083561"/>
            <a:ext cx="1944000" cy="58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13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0A8F207-EFDE-B9E6-CBF3-7840C7FE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CBDE74-07ED-8266-42F0-46435E18E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údaje o projektu</a:t>
            </a:r>
            <a:endParaRPr lang="en-US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331638-D06B-2C7D-1BAF-7E86349BCA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340433"/>
            <a:ext cx="7886700" cy="4351338"/>
          </a:xfrm>
        </p:spPr>
        <p:txBody>
          <a:bodyPr/>
          <a:lstStyle/>
          <a:p>
            <a:pPr lvl="2"/>
            <a:endParaRPr lang="cs-CZ" dirty="0"/>
          </a:p>
          <a:p>
            <a:pPr lvl="1"/>
            <a:endParaRPr lang="en-US" sz="1800" dirty="0">
              <a:latin typeface="+mn-lt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ABD9740-F4DB-BEC1-62FA-FA06082B2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76025"/>
              </p:ext>
            </p:extLst>
          </p:nvPr>
        </p:nvGraphicFramePr>
        <p:xfrm>
          <a:off x="426549" y="920185"/>
          <a:ext cx="8128000" cy="4771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9863">
                  <a:extLst>
                    <a:ext uri="{9D8B030D-6E8A-4147-A177-3AD203B41FA5}">
                      <a16:colId xmlns:a16="http://schemas.microsoft.com/office/drawing/2014/main" val="2981474361"/>
                    </a:ext>
                  </a:extLst>
                </a:gridCol>
                <a:gridCol w="4728137">
                  <a:extLst>
                    <a:ext uri="{9D8B030D-6E8A-4147-A177-3AD203B41FA5}">
                      <a16:colId xmlns:a16="http://schemas.microsoft.com/office/drawing/2014/main" val="817128095"/>
                    </a:ext>
                  </a:extLst>
                </a:gridCol>
              </a:tblGrid>
              <a:tr h="1032299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LX22NPO510x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LX22NPO510x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45149367"/>
                  </a:ext>
                </a:extLst>
              </a:tr>
              <a:tr h="6232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Prioritní oblast: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2319004249"/>
                  </a:ext>
                </a:extLst>
              </a:tr>
              <a:tr h="6232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Název projektu: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1883740035"/>
                  </a:ext>
                </a:extLst>
              </a:tr>
              <a:tr h="6232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Akronym názvu projektu: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3916707118"/>
                  </a:ext>
                </a:extLst>
              </a:tr>
              <a:tr h="6232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Příjemce podpory: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77158321"/>
                  </a:ext>
                </a:extLst>
              </a:tr>
              <a:tr h="6232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Řešitel: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493754880"/>
                  </a:ext>
                </a:extLst>
              </a:tr>
              <a:tr h="6232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Koordinátor: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304680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2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2CE3146-9021-D7C3-E5AB-C730D0544D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4921BF-BD4E-99BB-38E1-F9C2530FE3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A1.  Funkčnost a udržitelnost národní vědecké autority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A2.  Spolupráce s OVM – progres a udržitelnost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0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A3.a) Schéma zakotvení národní vědecké autority ve stávajícím systému </a:t>
            </a:r>
            <a:r>
              <a:rPr lang="cs-CZ" sz="2200" b="1" dirty="0" err="1">
                <a:solidFill>
                  <a:srgbClr val="428D96"/>
                </a:solidFill>
              </a:rPr>
              <a:t>VaVaI</a:t>
            </a:r>
            <a:endParaRPr lang="cs-CZ" sz="2200" b="1" dirty="0">
              <a:solidFill>
                <a:srgbClr val="428D96"/>
              </a:solidFill>
            </a:endParaRP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1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A3.b) Meziregionální spolupráce – její nejslabší článek pro udržitelnost a způsob jeho posílení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A3.c) Meziregionální spolupráce – její nejsilnější článek pro udržitelnost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  <a:endParaRPr lang="en-US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9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A3.d)  Mezinárodní spolupráce – potenciál vytvořených vazeb pro udržitelnost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A4. Přehled konkrétních opatření k zajištění dočerpání poskytnuté podpory projektu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2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A5. Nejlepší výstup projektu ve zvolené prioritní oblasti z pohledu řešitele</a:t>
            </a:r>
            <a:r>
              <a:rPr lang="cs-CZ" sz="2200" b="1">
                <a:solidFill>
                  <a:srgbClr val="428D96"/>
                </a:solidFill>
              </a:rPr>
              <a:t>/ konsorcia</a:t>
            </a:r>
            <a:endParaRPr lang="cs-CZ" dirty="0"/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A6. Schéma informačních toků pro sdílení výsledků mezi účastníky projektu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6E4CEE-28C4-6A96-F936-223F5A04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9A218C-EBD1-EF9E-102B-538C46D5C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86" y="508047"/>
            <a:ext cx="8128627" cy="371184"/>
          </a:xfrm>
        </p:spPr>
        <p:txBody>
          <a:bodyPr>
            <a:noAutofit/>
          </a:bodyPr>
          <a:lstStyle/>
          <a:p>
            <a:r>
              <a:rPr lang="cs-CZ" sz="2400" b="1" dirty="0"/>
              <a:t>A. STAV/pokrok v plnění dílčích cílů projektu k 12/2023</a:t>
            </a:r>
            <a:endParaRPr lang="en-US" sz="2400" b="1" dirty="0"/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F517A538-54F3-A2EB-2C49-403EEC7DB6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199" y="1160585"/>
            <a:ext cx="7886700" cy="4994030"/>
          </a:xfrm>
        </p:spPr>
        <p:txBody>
          <a:bodyPr/>
          <a:lstStyle/>
          <a:p>
            <a:pPr marL="108000" indent="0">
              <a:buNone/>
            </a:pPr>
            <a:r>
              <a:rPr lang="cs-CZ" sz="2200" b="1" dirty="0">
                <a:solidFill>
                  <a:srgbClr val="428D96"/>
                </a:solidFill>
              </a:rPr>
              <a:t>A7. Systémové uplatňování principů DNSH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…</a:t>
            </a:r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9152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13878</TotalTime>
  <Words>554</Words>
  <Application>Microsoft Office PowerPoint</Application>
  <PresentationFormat>Předvádění na obrazovce (4:3)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Vlastní návrh</vt:lpstr>
      <vt:lpstr> PROGRAM EXCELES kontrolní den projektu LX22NPO51x …. </vt:lpstr>
      <vt:lpstr>Základní údaje o projektu</vt:lpstr>
      <vt:lpstr>A. STAV/pokrok v plnění dílčích cílů projektu k 12/2023</vt:lpstr>
      <vt:lpstr>A. STAV/pokrok v plnění dílčích cílů projektu k 12/2023</vt:lpstr>
      <vt:lpstr>A. STAV/pokrok v plnění dílčích cílů projektu k 12/2023</vt:lpstr>
      <vt:lpstr>A. STAV/pokrok v plnění dílčích cílů projektu k 12/2023</vt:lpstr>
      <vt:lpstr>A. STAV/pokrok v plnění dílčích cílů projektu k 12/2023</vt:lpstr>
      <vt:lpstr>A. STAV/pokrok v plnění dílčích cílů projektu k 12/2023</vt:lpstr>
      <vt:lpstr>A. STAV/pokrok v plnění dílčích cílů projektu k 12/2023</vt:lpstr>
      <vt:lpstr>A. STAV/pokrok v plnění dílčích cílů projektu k 12/2023</vt:lpstr>
      <vt:lpstr>B. Rizika nenaplnění prahových podmínek</vt:lpstr>
      <vt:lpstr>B. Rizika nenaplnění prahových podmínek</vt:lpstr>
      <vt:lpstr>Za řešitelský tým: … … … … 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O321c</cp:lastModifiedBy>
  <cp:revision>1157</cp:revision>
  <cp:lastPrinted>2023-09-19T12:35:57Z</cp:lastPrinted>
  <dcterms:created xsi:type="dcterms:W3CDTF">2018-05-30T11:05:07Z</dcterms:created>
  <dcterms:modified xsi:type="dcterms:W3CDTF">2024-01-30T12:21:22Z</dcterms:modified>
</cp:coreProperties>
</file>