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omments/modernComment_38D_DF1EA6FA.xml" ContentType="application/vnd.ms-powerpoint.comments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530" r:id="rId5"/>
    <p:sldId id="901" r:id="rId6"/>
    <p:sldId id="684" r:id="rId7"/>
    <p:sldId id="887" r:id="rId8"/>
    <p:sldId id="884" r:id="rId9"/>
    <p:sldId id="681" r:id="rId10"/>
    <p:sldId id="731" r:id="rId11"/>
    <p:sldId id="859" r:id="rId12"/>
    <p:sldId id="900" r:id="rId13"/>
    <p:sldId id="872" r:id="rId14"/>
    <p:sldId id="864" r:id="rId15"/>
    <p:sldId id="885" r:id="rId16"/>
    <p:sldId id="897" r:id="rId17"/>
    <p:sldId id="895" r:id="rId18"/>
    <p:sldId id="899" r:id="rId19"/>
    <p:sldId id="898" r:id="rId20"/>
    <p:sldId id="888" r:id="rId21"/>
    <p:sldId id="891" r:id="rId22"/>
    <p:sldId id="892" r:id="rId23"/>
    <p:sldId id="893" r:id="rId24"/>
    <p:sldId id="894" r:id="rId25"/>
    <p:sldId id="903" r:id="rId26"/>
    <p:sldId id="715" r:id="rId27"/>
    <p:sldId id="902" r:id="rId28"/>
    <p:sldId id="912" r:id="rId29"/>
    <p:sldId id="771" r:id="rId30"/>
    <p:sldId id="906" r:id="rId31"/>
    <p:sldId id="908" r:id="rId32"/>
    <p:sldId id="904" r:id="rId33"/>
    <p:sldId id="910" r:id="rId34"/>
    <p:sldId id="905" r:id="rId35"/>
    <p:sldId id="909" r:id="rId36"/>
    <p:sldId id="911" r:id="rId37"/>
    <p:sldId id="682" r:id="rId38"/>
    <p:sldId id="744" r:id="rId39"/>
    <p:sldId id="672" r:id="rId4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99D1F69-6A5F-631F-0C9B-7901DDE10120}" name="Křeček Pavel" initials="KP" userId="S::krecekp@msmt.cz::ab834fc3-ad00-479d-b231-29b953f25c07" providerId="AD"/>
  <p188:author id="{6313766B-FC90-4685-5A9A-698CF438A162}" name="Cahová Lenka" initials="CL" userId="S::cahoval@msmt.cz::110525b9-0a45-4b39-a233-8666c31b2ee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F7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3AC1BE-9E45-468F-9820-40BA7F4356ED}" v="258" dt="2024-03-20T07:10:09.068"/>
    <p1510:client id="{413F1D38-5343-D9E2-E239-3810E1F9004E}" v="776" dt="2024-03-19T12:58:44.386"/>
    <p1510:client id="{938CFC7A-DEEE-99D5-C253-CA2809A4B032}" v="2381" dt="2024-03-19T18:22:01.102"/>
    <p1510:client id="{A1B6F564-C8C6-48B1-551D-68BB9D02B7E5}" v="55" dt="2024-03-20T06:04:08.263"/>
    <p1510:client id="{ECC27572-ACCC-D9ED-70EE-2816FEF58568}" v="184" dt="2024-03-19T21:52:02.442"/>
    <p1510:client id="{F814E6D9-A0F7-D47F-D6C3-6B259D9CE87E}" v="1708" dt="2024-03-19T21:11:30.0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Světlý styl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FD0F851-EC5A-4D38-B0AD-8093EC10F338}" styleName="Světlý styl 1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Světlý styl 1 – zvýraznění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E3FDE45-AF77-4B5C-9715-49D594BDF05E}" styleName="Světlý styl 1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Světlý sty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92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viewProps" Target="viewProp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theme" Target="theme/theme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microsoft.com/office/2018/10/relationships/authors" Target="authors.xml"/><Relationship Id="rId20" Type="http://schemas.openxmlformats.org/officeDocument/2006/relationships/slide" Target="slides/slide16.xml"/><Relationship Id="rId41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\\titan\os_private\Sekce_I\10_odbor\101_odd&#283;len&#237;\Rozpo&#269;et\2024\&#268;&#237;seln&#237;k_normativy_2024%20V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'normativy_vypocet_2024 V1'!$AH$3</c:f>
              <c:strCache>
                <c:ptCount val="1"/>
                <c:pt idx="0">
                  <c:v>mateřská škola</c:v>
                </c:pt>
              </c:strCache>
            </c:strRef>
          </c:tx>
          <c:spPr>
            <a:ln w="28575" cap="rnd">
              <a:solidFill>
                <a:schemeClr val="accent6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'normativy_vypocet_2024 V1'!$AJ$2:$BO$2</c:f>
              <c:numCache>
                <c:formatCode>General</c:formatCode>
                <c:ptCount val="3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</c:numCache>
            </c:numRef>
          </c:cat>
          <c:val>
            <c:numRef>
              <c:f>'normativy_vypocet_2024 V1'!$AJ$3:$BO$3</c:f>
              <c:numCache>
                <c:formatCode>#,##0</c:formatCode>
                <c:ptCount val="32"/>
                <c:pt idx="0">
                  <c:v>928.35899999999992</c:v>
                </c:pt>
                <c:pt idx="1">
                  <c:v>968.43600000000004</c:v>
                </c:pt>
                <c:pt idx="2">
                  <c:v>1035.231</c:v>
                </c:pt>
                <c:pt idx="3">
                  <c:v>1128.7439999999999</c:v>
                </c:pt>
                <c:pt idx="4">
                  <c:v>1248.9749999999999</c:v>
                </c:pt>
                <c:pt idx="5">
                  <c:v>1395.9239999999998</c:v>
                </c:pt>
                <c:pt idx="6">
                  <c:v>1569.5910000000001</c:v>
                </c:pt>
                <c:pt idx="7">
                  <c:v>1769.9760000000001</c:v>
                </c:pt>
                <c:pt idx="8">
                  <c:v>1997.079</c:v>
                </c:pt>
                <c:pt idx="9">
                  <c:v>2250.9</c:v>
                </c:pt>
                <c:pt idx="10">
                  <c:v>2531.4389999999999</c:v>
                </c:pt>
                <c:pt idx="11">
                  <c:v>2838.6959999999999</c:v>
                </c:pt>
                <c:pt idx="12">
                  <c:v>3172.6709999999998</c:v>
                </c:pt>
                <c:pt idx="13">
                  <c:v>3533.364</c:v>
                </c:pt>
                <c:pt idx="14">
                  <c:v>3920.7750000000001</c:v>
                </c:pt>
                <c:pt idx="15">
                  <c:v>4334.9040000000005</c:v>
                </c:pt>
                <c:pt idx="16">
                  <c:v>4775.7510000000002</c:v>
                </c:pt>
                <c:pt idx="17">
                  <c:v>5243.3159999999998</c:v>
                </c:pt>
                <c:pt idx="18">
                  <c:v>5737.5990000000002</c:v>
                </c:pt>
                <c:pt idx="19">
                  <c:v>6258.5999999999995</c:v>
                </c:pt>
                <c:pt idx="20">
                  <c:v>6806.3189999999995</c:v>
                </c:pt>
                <c:pt idx="21">
                  <c:v>7380.7559999999994</c:v>
                </c:pt>
                <c:pt idx="22">
                  <c:v>7981.9110000000001</c:v>
                </c:pt>
                <c:pt idx="23">
                  <c:v>8609.7839999999997</c:v>
                </c:pt>
                <c:pt idx="24">
                  <c:v>8609.7839999999997</c:v>
                </c:pt>
                <c:pt idx="25">
                  <c:v>8609.7839999999997</c:v>
                </c:pt>
                <c:pt idx="26">
                  <c:v>8609.7839999999997</c:v>
                </c:pt>
                <c:pt idx="27">
                  <c:v>8609.7839999999997</c:v>
                </c:pt>
                <c:pt idx="28">
                  <c:v>8609.7839999999997</c:v>
                </c:pt>
                <c:pt idx="29">
                  <c:v>8609.7839999999997</c:v>
                </c:pt>
                <c:pt idx="30">
                  <c:v>8609.7839999999997</c:v>
                </c:pt>
                <c:pt idx="31">
                  <c:v>8609.7839999999997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887-4D47-8078-466BFEB42C14}"/>
            </c:ext>
          </c:extLst>
        </c:ser>
        <c:ser>
          <c:idx val="2"/>
          <c:order val="2"/>
          <c:tx>
            <c:strRef>
              <c:f>'normativy_vypocet_2024 V1'!$AH$5</c:f>
              <c:strCache>
                <c:ptCount val="1"/>
                <c:pt idx="0">
                  <c:v>základní škola</c:v>
                </c:pt>
              </c:strCache>
            </c:strRef>
          </c:tx>
          <c:spPr>
            <a:ln w="28575" cap="rnd">
              <a:solidFill>
                <a:schemeClr val="accent4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'normativy_vypocet_2024 V1'!$AJ$2:$BO$2</c:f>
              <c:numCache>
                <c:formatCode>General</c:formatCode>
                <c:ptCount val="3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</c:numCache>
            </c:numRef>
          </c:cat>
          <c:val>
            <c:numRef>
              <c:f>'normativy_vypocet_2024 V1'!$AJ$5:$BO$5</c:f>
              <c:numCache>
                <c:formatCode>#,##0</c:formatCode>
                <c:ptCount val="32"/>
                <c:pt idx="0">
                  <c:v>1190.4004</c:v>
                </c:pt>
                <c:pt idx="1">
                  <c:v>1245.6016</c:v>
                </c:pt>
                <c:pt idx="2">
                  <c:v>1337.6035999999999</c:v>
                </c:pt>
                <c:pt idx="3">
                  <c:v>1466.4063999999998</c:v>
                </c:pt>
                <c:pt idx="4">
                  <c:v>1632.01</c:v>
                </c:pt>
                <c:pt idx="5">
                  <c:v>1834.4143999999999</c:v>
                </c:pt>
                <c:pt idx="6">
                  <c:v>2073.6196</c:v>
                </c:pt>
                <c:pt idx="7">
                  <c:v>2349.6255999999998</c:v>
                </c:pt>
                <c:pt idx="8">
                  <c:v>2662.4324000000001</c:v>
                </c:pt>
                <c:pt idx="9">
                  <c:v>3012.04</c:v>
                </c:pt>
                <c:pt idx="10">
                  <c:v>3398.4484000000002</c:v>
                </c:pt>
                <c:pt idx="11">
                  <c:v>3821.6575999999995</c:v>
                </c:pt>
                <c:pt idx="12">
                  <c:v>4281.6675999999998</c:v>
                </c:pt>
                <c:pt idx="13">
                  <c:v>4778.4783999999991</c:v>
                </c:pt>
                <c:pt idx="14">
                  <c:v>5312.09</c:v>
                </c:pt>
                <c:pt idx="15">
                  <c:v>5882.5023999999994</c:v>
                </c:pt>
                <c:pt idx="16">
                  <c:v>6489.7155999999995</c:v>
                </c:pt>
                <c:pt idx="17">
                  <c:v>7133.7295999999988</c:v>
                </c:pt>
                <c:pt idx="18">
                  <c:v>7814.5443999999989</c:v>
                </c:pt>
                <c:pt idx="19">
                  <c:v>8532.16</c:v>
                </c:pt>
                <c:pt idx="20">
                  <c:v>9286.5763999999999</c:v>
                </c:pt>
                <c:pt idx="21">
                  <c:v>10077.793600000001</c:v>
                </c:pt>
                <c:pt idx="22">
                  <c:v>10905.811599999999</c:v>
                </c:pt>
                <c:pt idx="23">
                  <c:v>11770.630399999998</c:v>
                </c:pt>
                <c:pt idx="24">
                  <c:v>12672.249999999998</c:v>
                </c:pt>
                <c:pt idx="25">
                  <c:v>13610.670399999999</c:v>
                </c:pt>
                <c:pt idx="26">
                  <c:v>14585.891599999997</c:v>
                </c:pt>
                <c:pt idx="27">
                  <c:v>15597.9136</c:v>
                </c:pt>
                <c:pt idx="28">
                  <c:v>16646.736399999998</c:v>
                </c:pt>
                <c:pt idx="29">
                  <c:v>17732.36</c:v>
                </c:pt>
                <c:pt idx="30">
                  <c:v>17732.36</c:v>
                </c:pt>
                <c:pt idx="31">
                  <c:v>17732.36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887-4D47-8078-466BFEB42C14}"/>
            </c:ext>
          </c:extLst>
        </c:ser>
        <c:ser>
          <c:idx val="7"/>
          <c:order val="7"/>
          <c:tx>
            <c:strRef>
              <c:f>'normativy_vypocet_2024 V1'!$AH$10</c:f>
              <c:strCache>
                <c:ptCount val="1"/>
                <c:pt idx="0">
                  <c:v>střední škola</c:v>
                </c:pt>
              </c:strCache>
            </c:strRef>
          </c:tx>
          <c:spPr>
            <a:ln w="28575" cap="rnd">
              <a:solidFill>
                <a:schemeClr val="accent2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'normativy_vypocet_2024 V1'!$AJ$2:$BO$2</c:f>
              <c:numCache>
                <c:formatCode>General</c:formatCode>
                <c:ptCount val="3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</c:numCache>
            </c:numRef>
          </c:cat>
          <c:val>
            <c:numRef>
              <c:f>'normativy_vypocet_2024 V1'!$AJ$10:$BO$10</c:f>
              <c:numCache>
                <c:formatCode>#,##0</c:formatCode>
                <c:ptCount val="32"/>
                <c:pt idx="0">
                  <c:v>1095.9577999999999</c:v>
                </c:pt>
                <c:pt idx="1">
                  <c:v>1137.8312000000001</c:v>
                </c:pt>
                <c:pt idx="2">
                  <c:v>1207.6202000000001</c:v>
                </c:pt>
                <c:pt idx="3">
                  <c:v>1305.3247999999999</c:v>
                </c:pt>
                <c:pt idx="4">
                  <c:v>1430.9449999999999</c:v>
                </c:pt>
                <c:pt idx="5">
                  <c:v>1584.4807999999998</c:v>
                </c:pt>
                <c:pt idx="6">
                  <c:v>1765.9322</c:v>
                </c:pt>
                <c:pt idx="7">
                  <c:v>1975.2992000000002</c:v>
                </c:pt>
                <c:pt idx="8">
                  <c:v>2212.5818000000004</c:v>
                </c:pt>
                <c:pt idx="9">
                  <c:v>2477.7800000000002</c:v>
                </c:pt>
                <c:pt idx="10">
                  <c:v>2770.8938000000003</c:v>
                </c:pt>
                <c:pt idx="11">
                  <c:v>3091.9231999999997</c:v>
                </c:pt>
                <c:pt idx="12">
                  <c:v>3440.8681999999999</c:v>
                </c:pt>
                <c:pt idx="13">
                  <c:v>3817.7287999999999</c:v>
                </c:pt>
                <c:pt idx="14">
                  <c:v>4222.5050000000001</c:v>
                </c:pt>
                <c:pt idx="15">
                  <c:v>4655.1968000000006</c:v>
                </c:pt>
                <c:pt idx="16">
                  <c:v>5115.8041999999996</c:v>
                </c:pt>
                <c:pt idx="17">
                  <c:v>5604.3271999999997</c:v>
                </c:pt>
                <c:pt idx="18">
                  <c:v>6120.7658000000001</c:v>
                </c:pt>
                <c:pt idx="19">
                  <c:v>6665.12</c:v>
                </c:pt>
                <c:pt idx="20">
                  <c:v>7237.389799999999</c:v>
                </c:pt>
                <c:pt idx="21">
                  <c:v>7837.5752000000002</c:v>
                </c:pt>
                <c:pt idx="22">
                  <c:v>8465.6761999999999</c:v>
                </c:pt>
                <c:pt idx="23">
                  <c:v>9121.6927999999989</c:v>
                </c:pt>
                <c:pt idx="24">
                  <c:v>9805.625</c:v>
                </c:pt>
                <c:pt idx="25">
                  <c:v>10517.4728</c:v>
                </c:pt>
                <c:pt idx="26">
                  <c:v>11257.236199999999</c:v>
                </c:pt>
                <c:pt idx="27">
                  <c:v>12024.915199999999</c:v>
                </c:pt>
                <c:pt idx="28">
                  <c:v>12820.5098</c:v>
                </c:pt>
                <c:pt idx="29">
                  <c:v>13644.019999999999</c:v>
                </c:pt>
                <c:pt idx="30">
                  <c:v>13644.019999999999</c:v>
                </c:pt>
                <c:pt idx="31">
                  <c:v>13644.019999999999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887-4D47-8078-466BFEB42C14}"/>
            </c:ext>
          </c:extLst>
        </c:ser>
        <c:ser>
          <c:idx val="8"/>
          <c:order val="8"/>
          <c:tx>
            <c:strRef>
              <c:f>'normativy_vypocet_2024 V1'!$AH$11</c:f>
              <c:strCache>
                <c:ptCount val="1"/>
                <c:pt idx="0">
                  <c:v>konzervatoř</c:v>
                </c:pt>
              </c:strCache>
            </c:strRef>
          </c:tx>
          <c:spPr>
            <a:ln w="28575" cap="rnd">
              <a:solidFill>
                <a:schemeClr val="accent3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'normativy_vypocet_2024 V1'!$AJ$2:$BO$2</c:f>
              <c:numCache>
                <c:formatCode>General</c:formatCode>
                <c:ptCount val="3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</c:numCache>
            </c:numRef>
          </c:cat>
          <c:val>
            <c:numRef>
              <c:f>'normativy_vypocet_2024 V1'!$AJ$11:$BO$11</c:f>
              <c:numCache>
                <c:formatCode>#,##0</c:formatCode>
                <c:ptCount val="32"/>
                <c:pt idx="0">
                  <c:v>8900</c:v>
                </c:pt>
                <c:pt idx="1">
                  <c:v>8900</c:v>
                </c:pt>
                <c:pt idx="2">
                  <c:v>8900</c:v>
                </c:pt>
                <c:pt idx="3">
                  <c:v>8900</c:v>
                </c:pt>
                <c:pt idx="4">
                  <c:v>8900</c:v>
                </c:pt>
                <c:pt idx="5">
                  <c:v>8900</c:v>
                </c:pt>
                <c:pt idx="6">
                  <c:v>8900</c:v>
                </c:pt>
                <c:pt idx="7">
                  <c:v>8900</c:v>
                </c:pt>
                <c:pt idx="8">
                  <c:v>8900</c:v>
                </c:pt>
                <c:pt idx="9">
                  <c:v>8900</c:v>
                </c:pt>
                <c:pt idx="10">
                  <c:v>8900</c:v>
                </c:pt>
                <c:pt idx="11">
                  <c:v>8900</c:v>
                </c:pt>
                <c:pt idx="12">
                  <c:v>8900</c:v>
                </c:pt>
                <c:pt idx="13">
                  <c:v>8900</c:v>
                </c:pt>
                <c:pt idx="14">
                  <c:v>8900</c:v>
                </c:pt>
                <c:pt idx="15">
                  <c:v>8900</c:v>
                </c:pt>
                <c:pt idx="16">
                  <c:v>8900</c:v>
                </c:pt>
                <c:pt idx="17">
                  <c:v>8900</c:v>
                </c:pt>
                <c:pt idx="18">
                  <c:v>8900</c:v>
                </c:pt>
                <c:pt idx="19">
                  <c:v>8900</c:v>
                </c:pt>
                <c:pt idx="20">
                  <c:v>8900</c:v>
                </c:pt>
                <c:pt idx="21">
                  <c:v>8900</c:v>
                </c:pt>
                <c:pt idx="22">
                  <c:v>8900</c:v>
                </c:pt>
                <c:pt idx="23">
                  <c:v>8900</c:v>
                </c:pt>
                <c:pt idx="24">
                  <c:v>8900</c:v>
                </c:pt>
                <c:pt idx="25">
                  <c:v>8900</c:v>
                </c:pt>
                <c:pt idx="26">
                  <c:v>8900</c:v>
                </c:pt>
                <c:pt idx="27">
                  <c:v>8900</c:v>
                </c:pt>
                <c:pt idx="28">
                  <c:v>8900</c:v>
                </c:pt>
                <c:pt idx="29">
                  <c:v>8900</c:v>
                </c:pt>
                <c:pt idx="30">
                  <c:v>8900</c:v>
                </c:pt>
                <c:pt idx="31">
                  <c:v>8900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7887-4D47-8078-466BFEB42C14}"/>
            </c:ext>
          </c:extLst>
        </c:ser>
        <c:ser>
          <c:idx val="9"/>
          <c:order val="9"/>
          <c:tx>
            <c:strRef>
              <c:f>'normativy_vypocet_2024 V1'!$AH$12</c:f>
              <c:strCache>
                <c:ptCount val="1"/>
                <c:pt idx="0">
                  <c:v>mateřská škola zřízená podle § 16 odst. 9 školského zákona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numRef>
              <c:f>'normativy_vypocet_2024 V1'!$AJ$2:$BO$2</c:f>
              <c:numCache>
                <c:formatCode>General</c:formatCode>
                <c:ptCount val="3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</c:numCache>
            </c:numRef>
          </c:cat>
          <c:val>
            <c:numRef>
              <c:f>'normativy_vypocet_2024 V1'!$AJ$12:$BO$12</c:f>
              <c:numCache>
                <c:formatCode>#,##0</c:formatCode>
                <c:ptCount val="32"/>
                <c:pt idx="0">
                  <c:v>8664</c:v>
                </c:pt>
                <c:pt idx="1">
                  <c:v>8664</c:v>
                </c:pt>
                <c:pt idx="2">
                  <c:v>8664</c:v>
                </c:pt>
                <c:pt idx="3">
                  <c:v>8664</c:v>
                </c:pt>
                <c:pt idx="4">
                  <c:v>8664</c:v>
                </c:pt>
                <c:pt idx="5">
                  <c:v>8664</c:v>
                </c:pt>
                <c:pt idx="6">
                  <c:v>8664</c:v>
                </c:pt>
                <c:pt idx="7">
                  <c:v>8664</c:v>
                </c:pt>
                <c:pt idx="8">
                  <c:v>8664</c:v>
                </c:pt>
                <c:pt idx="9">
                  <c:v>8664</c:v>
                </c:pt>
                <c:pt idx="10">
                  <c:v>8664</c:v>
                </c:pt>
                <c:pt idx="11">
                  <c:v>8664</c:v>
                </c:pt>
                <c:pt idx="12">
                  <c:v>8664</c:v>
                </c:pt>
                <c:pt idx="13">
                  <c:v>8664</c:v>
                </c:pt>
                <c:pt idx="14">
                  <c:v>8664</c:v>
                </c:pt>
                <c:pt idx="15">
                  <c:v>8664</c:v>
                </c:pt>
                <c:pt idx="16">
                  <c:v>8664</c:v>
                </c:pt>
                <c:pt idx="17">
                  <c:v>8664</c:v>
                </c:pt>
                <c:pt idx="18">
                  <c:v>8664</c:v>
                </c:pt>
                <c:pt idx="19">
                  <c:v>8664</c:v>
                </c:pt>
                <c:pt idx="20">
                  <c:v>8664</c:v>
                </c:pt>
                <c:pt idx="21">
                  <c:v>8664</c:v>
                </c:pt>
                <c:pt idx="22">
                  <c:v>8664</c:v>
                </c:pt>
                <c:pt idx="23">
                  <c:v>8664</c:v>
                </c:pt>
                <c:pt idx="24">
                  <c:v>8664</c:v>
                </c:pt>
                <c:pt idx="25">
                  <c:v>8664</c:v>
                </c:pt>
                <c:pt idx="26">
                  <c:v>8664</c:v>
                </c:pt>
                <c:pt idx="27">
                  <c:v>8664</c:v>
                </c:pt>
                <c:pt idx="28">
                  <c:v>8664</c:v>
                </c:pt>
                <c:pt idx="29">
                  <c:v>8664</c:v>
                </c:pt>
                <c:pt idx="30">
                  <c:v>8664</c:v>
                </c:pt>
                <c:pt idx="31">
                  <c:v>8664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7887-4D47-8078-466BFEB42C14}"/>
            </c:ext>
          </c:extLst>
        </c:ser>
        <c:ser>
          <c:idx val="10"/>
          <c:order val="10"/>
          <c:tx>
            <c:strRef>
              <c:f>'normativy_vypocet_2024 V1'!$AH$13</c:f>
              <c:strCache>
                <c:ptCount val="1"/>
                <c:pt idx="0">
                  <c:v>základní škola zřízená podle § 16 odst. 9 školského zákona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'normativy_vypocet_2024 V1'!$AJ$2:$BO$2</c:f>
              <c:numCache>
                <c:formatCode>General</c:formatCode>
                <c:ptCount val="3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</c:numCache>
            </c:numRef>
          </c:cat>
          <c:val>
            <c:numRef>
              <c:f>'normativy_vypocet_2024 V1'!$AJ$13:$BO$13</c:f>
              <c:numCache>
                <c:formatCode>#,##0</c:formatCode>
                <c:ptCount val="32"/>
                <c:pt idx="0">
                  <c:v>11000</c:v>
                </c:pt>
                <c:pt idx="1">
                  <c:v>11000</c:v>
                </c:pt>
                <c:pt idx="2">
                  <c:v>11000</c:v>
                </c:pt>
                <c:pt idx="3">
                  <c:v>11000</c:v>
                </c:pt>
                <c:pt idx="4">
                  <c:v>11000</c:v>
                </c:pt>
                <c:pt idx="5">
                  <c:v>11000</c:v>
                </c:pt>
                <c:pt idx="6">
                  <c:v>11000</c:v>
                </c:pt>
                <c:pt idx="7">
                  <c:v>11000</c:v>
                </c:pt>
                <c:pt idx="8">
                  <c:v>11000</c:v>
                </c:pt>
                <c:pt idx="9">
                  <c:v>11000</c:v>
                </c:pt>
                <c:pt idx="10">
                  <c:v>11000</c:v>
                </c:pt>
                <c:pt idx="11">
                  <c:v>11000</c:v>
                </c:pt>
                <c:pt idx="12">
                  <c:v>11000</c:v>
                </c:pt>
                <c:pt idx="13">
                  <c:v>11000</c:v>
                </c:pt>
                <c:pt idx="14">
                  <c:v>11000</c:v>
                </c:pt>
                <c:pt idx="15">
                  <c:v>11000</c:v>
                </c:pt>
                <c:pt idx="16">
                  <c:v>11000</c:v>
                </c:pt>
                <c:pt idx="17">
                  <c:v>11000</c:v>
                </c:pt>
                <c:pt idx="18">
                  <c:v>11000</c:v>
                </c:pt>
                <c:pt idx="19">
                  <c:v>11000</c:v>
                </c:pt>
                <c:pt idx="20">
                  <c:v>11000</c:v>
                </c:pt>
                <c:pt idx="21">
                  <c:v>11000</c:v>
                </c:pt>
                <c:pt idx="22">
                  <c:v>11000</c:v>
                </c:pt>
                <c:pt idx="23">
                  <c:v>11000</c:v>
                </c:pt>
                <c:pt idx="24">
                  <c:v>11000</c:v>
                </c:pt>
                <c:pt idx="25">
                  <c:v>11000</c:v>
                </c:pt>
                <c:pt idx="26">
                  <c:v>11000</c:v>
                </c:pt>
                <c:pt idx="27">
                  <c:v>11000</c:v>
                </c:pt>
                <c:pt idx="28">
                  <c:v>11000</c:v>
                </c:pt>
                <c:pt idx="29">
                  <c:v>11000</c:v>
                </c:pt>
                <c:pt idx="30">
                  <c:v>11000</c:v>
                </c:pt>
                <c:pt idx="31">
                  <c:v>11000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7887-4D47-8078-466BFEB42C14}"/>
            </c:ext>
          </c:extLst>
        </c:ser>
        <c:ser>
          <c:idx val="11"/>
          <c:order val="11"/>
          <c:tx>
            <c:strRef>
              <c:f>'normativy_vypocet_2024 V1'!$AH$14</c:f>
              <c:strCache>
                <c:ptCount val="1"/>
                <c:pt idx="0">
                  <c:v>střední škola zřízená podle § 16 odst. 9 školského zákona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'normativy_vypocet_2024 V1'!$AJ$2:$BO$2</c:f>
              <c:numCache>
                <c:formatCode>General</c:formatCode>
                <c:ptCount val="3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</c:numCache>
            </c:numRef>
          </c:cat>
          <c:val>
            <c:numRef>
              <c:f>'normativy_vypocet_2024 V1'!$AJ$14:$BO$14</c:f>
              <c:numCache>
                <c:formatCode>#,##0</c:formatCode>
                <c:ptCount val="32"/>
                <c:pt idx="0">
                  <c:v>11104</c:v>
                </c:pt>
                <c:pt idx="1">
                  <c:v>11104</c:v>
                </c:pt>
                <c:pt idx="2">
                  <c:v>11104</c:v>
                </c:pt>
                <c:pt idx="3">
                  <c:v>11104</c:v>
                </c:pt>
                <c:pt idx="4">
                  <c:v>11104</c:v>
                </c:pt>
                <c:pt idx="5">
                  <c:v>11104</c:v>
                </c:pt>
                <c:pt idx="6">
                  <c:v>11104</c:v>
                </c:pt>
                <c:pt idx="7">
                  <c:v>11104</c:v>
                </c:pt>
                <c:pt idx="8">
                  <c:v>11104</c:v>
                </c:pt>
                <c:pt idx="9">
                  <c:v>11104</c:v>
                </c:pt>
                <c:pt idx="10">
                  <c:v>11104</c:v>
                </c:pt>
                <c:pt idx="11">
                  <c:v>11104</c:v>
                </c:pt>
                <c:pt idx="12">
                  <c:v>11104</c:v>
                </c:pt>
                <c:pt idx="13">
                  <c:v>11104</c:v>
                </c:pt>
                <c:pt idx="14">
                  <c:v>11104</c:v>
                </c:pt>
                <c:pt idx="15">
                  <c:v>11104</c:v>
                </c:pt>
                <c:pt idx="16">
                  <c:v>11104</c:v>
                </c:pt>
                <c:pt idx="17">
                  <c:v>11104</c:v>
                </c:pt>
                <c:pt idx="18">
                  <c:v>11104</c:v>
                </c:pt>
                <c:pt idx="19">
                  <c:v>11104</c:v>
                </c:pt>
                <c:pt idx="20">
                  <c:v>11104</c:v>
                </c:pt>
                <c:pt idx="21">
                  <c:v>11104</c:v>
                </c:pt>
                <c:pt idx="22">
                  <c:v>11104</c:v>
                </c:pt>
                <c:pt idx="23">
                  <c:v>11104</c:v>
                </c:pt>
                <c:pt idx="24">
                  <c:v>11104</c:v>
                </c:pt>
                <c:pt idx="25">
                  <c:v>11104</c:v>
                </c:pt>
                <c:pt idx="26">
                  <c:v>11104</c:v>
                </c:pt>
                <c:pt idx="27">
                  <c:v>11104</c:v>
                </c:pt>
                <c:pt idx="28">
                  <c:v>11104</c:v>
                </c:pt>
                <c:pt idx="29">
                  <c:v>11104</c:v>
                </c:pt>
                <c:pt idx="30">
                  <c:v>11104</c:v>
                </c:pt>
                <c:pt idx="31">
                  <c:v>11104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7887-4D47-8078-466BFEB42C14}"/>
            </c:ext>
          </c:extLst>
        </c:ser>
        <c:ser>
          <c:idx val="12"/>
          <c:order val="12"/>
          <c:tx>
            <c:strRef>
              <c:f>'normativy_vypocet_2024 V1'!$AH$15</c:f>
              <c:strCache>
                <c:ptCount val="1"/>
                <c:pt idx="0">
                  <c:v>školní družina</c:v>
                </c:pt>
              </c:strCache>
            </c:strRef>
          </c:tx>
          <c:spPr>
            <a:ln w="28575" cap="rnd">
              <a:solidFill>
                <a:schemeClr val="accent1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'normativy_vypocet_2024 V1'!$AJ$2:$BO$2</c:f>
              <c:numCache>
                <c:formatCode>General</c:formatCode>
                <c:ptCount val="3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</c:numCache>
            </c:numRef>
          </c:cat>
          <c:val>
            <c:numRef>
              <c:f>'normativy_vypocet_2024 V1'!$AJ$15:$BO$15</c:f>
              <c:numCache>
                <c:formatCode>#,##0</c:formatCode>
                <c:ptCount val="32"/>
                <c:pt idx="0">
                  <c:v>666.05129999999997</c:v>
                </c:pt>
                <c:pt idx="1">
                  <c:v>687.20519999999999</c:v>
                </c:pt>
                <c:pt idx="2">
                  <c:v>722.46170000000006</c:v>
                </c:pt>
                <c:pt idx="3">
                  <c:v>771.82079999999996</c:v>
                </c:pt>
                <c:pt idx="4">
                  <c:v>835.28250000000003</c:v>
                </c:pt>
                <c:pt idx="5">
                  <c:v>912.84680000000003</c:v>
                </c:pt>
                <c:pt idx="6">
                  <c:v>1004.5137</c:v>
                </c:pt>
                <c:pt idx="7">
                  <c:v>1110.2832000000001</c:v>
                </c:pt>
                <c:pt idx="8">
                  <c:v>1230.1553000000001</c:v>
                </c:pt>
                <c:pt idx="9">
                  <c:v>1364.13</c:v>
                </c:pt>
                <c:pt idx="10">
                  <c:v>1512.2072999999998</c:v>
                </c:pt>
                <c:pt idx="11">
                  <c:v>1674.3871999999999</c:v>
                </c:pt>
                <c:pt idx="12">
                  <c:v>1850.6696999999999</c:v>
                </c:pt>
                <c:pt idx="13">
                  <c:v>2041.0547999999999</c:v>
                </c:pt>
                <c:pt idx="14">
                  <c:v>2245.5425</c:v>
                </c:pt>
                <c:pt idx="15">
                  <c:v>2464.1327999999999</c:v>
                </c:pt>
                <c:pt idx="16">
                  <c:v>2696.8256999999999</c:v>
                </c:pt>
                <c:pt idx="17">
                  <c:v>2943.6212</c:v>
                </c:pt>
                <c:pt idx="18">
                  <c:v>3204.5193000000004</c:v>
                </c:pt>
                <c:pt idx="19">
                  <c:v>3479.52</c:v>
                </c:pt>
                <c:pt idx="20">
                  <c:v>3768.6232999999993</c:v>
                </c:pt>
                <c:pt idx="21">
                  <c:v>4071.8291999999997</c:v>
                </c:pt>
                <c:pt idx="22">
                  <c:v>4389.1376999999993</c:v>
                </c:pt>
                <c:pt idx="23">
                  <c:v>4720.5487999999996</c:v>
                </c:pt>
                <c:pt idx="24">
                  <c:v>5066.0624999999991</c:v>
                </c:pt>
                <c:pt idx="25">
                  <c:v>5425.6787999999997</c:v>
                </c:pt>
                <c:pt idx="26">
                  <c:v>5799.3977000000004</c:v>
                </c:pt>
                <c:pt idx="27">
                  <c:v>6187.2191999999995</c:v>
                </c:pt>
                <c:pt idx="28">
                  <c:v>6589.1432999999997</c:v>
                </c:pt>
                <c:pt idx="29">
                  <c:v>7005.17</c:v>
                </c:pt>
                <c:pt idx="30">
                  <c:v>7005.17</c:v>
                </c:pt>
                <c:pt idx="31">
                  <c:v>7005.17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7887-4D47-8078-466BFEB42C14}"/>
            </c:ext>
          </c:extLst>
        </c:ser>
        <c:ser>
          <c:idx val="14"/>
          <c:order val="14"/>
          <c:tx>
            <c:strRef>
              <c:f>'normativy_vypocet_2024 V1'!$AH$17</c:f>
              <c:strCache>
                <c:ptCount val="1"/>
                <c:pt idx="0">
                  <c:v>školní družina pro žáky uvedené § 16 odst. 9 školského zákona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'normativy_vypocet_2024 V1'!$AJ$2:$BO$2</c:f>
              <c:numCache>
                <c:formatCode>General</c:formatCode>
                <c:ptCount val="3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</c:numCache>
            </c:numRef>
          </c:cat>
          <c:val>
            <c:numRef>
              <c:f>'normativy_vypocet_2024 V1'!$AJ$17:$BO$17</c:f>
              <c:numCache>
                <c:formatCode>#,##0</c:formatCode>
                <c:ptCount val="32"/>
                <c:pt idx="0">
                  <c:v>4977</c:v>
                </c:pt>
                <c:pt idx="1">
                  <c:v>4977</c:v>
                </c:pt>
                <c:pt idx="2">
                  <c:v>4977</c:v>
                </c:pt>
                <c:pt idx="3">
                  <c:v>4977</c:v>
                </c:pt>
                <c:pt idx="4">
                  <c:v>4977</c:v>
                </c:pt>
                <c:pt idx="5">
                  <c:v>4977</c:v>
                </c:pt>
                <c:pt idx="6">
                  <c:v>4977</c:v>
                </c:pt>
                <c:pt idx="7">
                  <c:v>4977</c:v>
                </c:pt>
                <c:pt idx="8">
                  <c:v>4977</c:v>
                </c:pt>
                <c:pt idx="9">
                  <c:v>4977</c:v>
                </c:pt>
                <c:pt idx="10">
                  <c:v>4977</c:v>
                </c:pt>
                <c:pt idx="11">
                  <c:v>4977</c:v>
                </c:pt>
                <c:pt idx="12">
                  <c:v>4977</c:v>
                </c:pt>
                <c:pt idx="13">
                  <c:v>4977</c:v>
                </c:pt>
                <c:pt idx="14">
                  <c:v>4977</c:v>
                </c:pt>
                <c:pt idx="15">
                  <c:v>4977</c:v>
                </c:pt>
                <c:pt idx="16">
                  <c:v>4977</c:v>
                </c:pt>
                <c:pt idx="17">
                  <c:v>4977</c:v>
                </c:pt>
                <c:pt idx="18">
                  <c:v>4977</c:v>
                </c:pt>
                <c:pt idx="19">
                  <c:v>4977</c:v>
                </c:pt>
                <c:pt idx="20">
                  <c:v>4977</c:v>
                </c:pt>
                <c:pt idx="21">
                  <c:v>4977</c:v>
                </c:pt>
                <c:pt idx="22">
                  <c:v>4977</c:v>
                </c:pt>
                <c:pt idx="23">
                  <c:v>4977</c:v>
                </c:pt>
                <c:pt idx="24">
                  <c:v>4977</c:v>
                </c:pt>
                <c:pt idx="25">
                  <c:v>4977</c:v>
                </c:pt>
                <c:pt idx="26">
                  <c:v>4977</c:v>
                </c:pt>
                <c:pt idx="27">
                  <c:v>4977</c:v>
                </c:pt>
                <c:pt idx="28">
                  <c:v>4977</c:v>
                </c:pt>
                <c:pt idx="29">
                  <c:v>4977</c:v>
                </c:pt>
                <c:pt idx="30">
                  <c:v>4977</c:v>
                </c:pt>
                <c:pt idx="31">
                  <c:v>4977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7887-4D47-8078-466BFEB42C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49604527"/>
        <c:axId val="752474015"/>
        <c:extLst>
          <c:ext xmlns:c15="http://schemas.microsoft.com/office/drawing/2012/chart" uri="{02D57815-91ED-43cb-92C2-25804820EDAC}">
            <c15:filteredLine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'normativy_vypocet_2024 V1'!$AH$4</c15:sqref>
                        </c15:formulaRef>
                      </c:ext>
                    </c:extLst>
                    <c:strCache>
                      <c:ptCount val="1"/>
                      <c:pt idx="0">
                        <c:v>mateřské škole tvořené 2 a více běžnými třídami</c:v>
                      </c:pt>
                    </c:strCache>
                  </c:strRef>
                </c:tx>
                <c:spPr>
                  <a:ln w="28575" cap="rnd">
                    <a:solidFill>
                      <a:schemeClr val="accent2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>
                      <c:ext uri="{02D57815-91ED-43cb-92C2-25804820EDAC}">
                        <c15:formulaRef>
                          <c15:sqref>'normativy_vypocet_2024 V1'!$AJ$2:$BO$2</c15:sqref>
                        </c15:formulaRef>
                      </c:ext>
                    </c:extLst>
                    <c:numCache>
                      <c:formatCode>General</c:formatCode>
                      <c:ptCount val="32"/>
                      <c:pt idx="0">
                        <c:v>1</c:v>
                      </c:pt>
                      <c:pt idx="1">
                        <c:v>2</c:v>
                      </c:pt>
                      <c:pt idx="2">
                        <c:v>3</c:v>
                      </c:pt>
                      <c:pt idx="3">
                        <c:v>4</c:v>
                      </c:pt>
                      <c:pt idx="4">
                        <c:v>5</c:v>
                      </c:pt>
                      <c:pt idx="5">
                        <c:v>6</c:v>
                      </c:pt>
                      <c:pt idx="6">
                        <c:v>7</c:v>
                      </c:pt>
                      <c:pt idx="7">
                        <c:v>8</c:v>
                      </c:pt>
                      <c:pt idx="8">
                        <c:v>9</c:v>
                      </c:pt>
                      <c:pt idx="9">
                        <c:v>10</c:v>
                      </c:pt>
                      <c:pt idx="10">
                        <c:v>11</c:v>
                      </c:pt>
                      <c:pt idx="11">
                        <c:v>12</c:v>
                      </c:pt>
                      <c:pt idx="12">
                        <c:v>13</c:v>
                      </c:pt>
                      <c:pt idx="13">
                        <c:v>14</c:v>
                      </c:pt>
                      <c:pt idx="14">
                        <c:v>15</c:v>
                      </c:pt>
                      <c:pt idx="15">
                        <c:v>16</c:v>
                      </c:pt>
                      <c:pt idx="16">
                        <c:v>17</c:v>
                      </c:pt>
                      <c:pt idx="17">
                        <c:v>18</c:v>
                      </c:pt>
                      <c:pt idx="18">
                        <c:v>19</c:v>
                      </c:pt>
                      <c:pt idx="19">
                        <c:v>20</c:v>
                      </c:pt>
                      <c:pt idx="20">
                        <c:v>21</c:v>
                      </c:pt>
                      <c:pt idx="21">
                        <c:v>22</c:v>
                      </c:pt>
                      <c:pt idx="22">
                        <c:v>23</c:v>
                      </c:pt>
                      <c:pt idx="23">
                        <c:v>24</c:v>
                      </c:pt>
                      <c:pt idx="24">
                        <c:v>25</c:v>
                      </c:pt>
                      <c:pt idx="25">
                        <c:v>26</c:v>
                      </c:pt>
                      <c:pt idx="26">
                        <c:v>27</c:v>
                      </c:pt>
                      <c:pt idx="27">
                        <c:v>28</c:v>
                      </c:pt>
                      <c:pt idx="28">
                        <c:v>29</c:v>
                      </c:pt>
                      <c:pt idx="29">
                        <c:v>30</c:v>
                      </c:pt>
                      <c:pt idx="30">
                        <c:v>31</c:v>
                      </c:pt>
                      <c:pt idx="31">
                        <c:v>32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'normativy_vypocet_2024 V1'!$AJ$4:$BO$4</c15:sqref>
                        </c15:formulaRef>
                      </c:ext>
                    </c:extLst>
                    <c:numCache>
                      <c:formatCode>#,##0</c:formatCode>
                      <c:ptCount val="32"/>
                      <c:pt idx="0">
                        <c:v>928.35899999999992</c:v>
                      </c:pt>
                      <c:pt idx="1">
                        <c:v>968.43600000000004</c:v>
                      </c:pt>
                      <c:pt idx="2">
                        <c:v>1035.231</c:v>
                      </c:pt>
                      <c:pt idx="3">
                        <c:v>1128.7439999999999</c:v>
                      </c:pt>
                      <c:pt idx="4">
                        <c:v>1248.9749999999999</c:v>
                      </c:pt>
                      <c:pt idx="5">
                        <c:v>1395.9239999999998</c:v>
                      </c:pt>
                      <c:pt idx="6">
                        <c:v>1569.5910000000001</c:v>
                      </c:pt>
                      <c:pt idx="7">
                        <c:v>1769.9760000000001</c:v>
                      </c:pt>
                      <c:pt idx="8">
                        <c:v>1997.079</c:v>
                      </c:pt>
                      <c:pt idx="9">
                        <c:v>2250.9</c:v>
                      </c:pt>
                      <c:pt idx="10">
                        <c:v>2531.4389999999999</c:v>
                      </c:pt>
                      <c:pt idx="11">
                        <c:v>2838.6959999999999</c:v>
                      </c:pt>
                      <c:pt idx="12">
                        <c:v>3172.6709999999998</c:v>
                      </c:pt>
                      <c:pt idx="13">
                        <c:v>3533.364</c:v>
                      </c:pt>
                      <c:pt idx="14">
                        <c:v>3920.7750000000001</c:v>
                      </c:pt>
                      <c:pt idx="15">
                        <c:v>4334.9040000000005</c:v>
                      </c:pt>
                      <c:pt idx="16">
                        <c:v>4775.7510000000002</c:v>
                      </c:pt>
                      <c:pt idx="17">
                        <c:v>5243.3159999999998</c:v>
                      </c:pt>
                      <c:pt idx="18">
                        <c:v>5737.5990000000002</c:v>
                      </c:pt>
                      <c:pt idx="19">
                        <c:v>6258.5999999999995</c:v>
                      </c:pt>
                      <c:pt idx="20">
                        <c:v>6806.3189999999995</c:v>
                      </c:pt>
                      <c:pt idx="21">
                        <c:v>7380.7559999999994</c:v>
                      </c:pt>
                      <c:pt idx="22">
                        <c:v>7981.9110000000001</c:v>
                      </c:pt>
                      <c:pt idx="23">
                        <c:v>8609.7839999999997</c:v>
                      </c:pt>
                      <c:pt idx="24">
                        <c:v>8609.7839999999997</c:v>
                      </c:pt>
                      <c:pt idx="25">
                        <c:v>8609.7839999999997</c:v>
                      </c:pt>
                      <c:pt idx="26">
                        <c:v>8609.7839999999997</c:v>
                      </c:pt>
                      <c:pt idx="27">
                        <c:v>8609.7839999999997</c:v>
                      </c:pt>
                      <c:pt idx="28">
                        <c:v>8609.7839999999997</c:v>
                      </c:pt>
                      <c:pt idx="29">
                        <c:v>8609.7839999999997</c:v>
                      </c:pt>
                      <c:pt idx="30">
                        <c:v>8609.7839999999997</c:v>
                      </c:pt>
                      <c:pt idx="31">
                        <c:v>8609.7839999999997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9-7887-4D47-8078-466BFEB42C14}"/>
                  </c:ext>
                </c:extLst>
              </c15:ser>
            </c15:filteredLineSeries>
            <c15:filteredLine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'normativy_vypocet_2024 V1'!$AH$6</c15:sqref>
                        </c15:formulaRef>
                      </c:ext>
                    </c:extLst>
                    <c:strCache>
                      <c:ptCount val="1"/>
                      <c:pt idx="0">
                        <c:v>základní škole tvořené 2 běžnými třídami</c:v>
                      </c:pt>
                    </c:strCache>
                  </c:strRef>
                </c:tx>
                <c:spPr>
                  <a:ln w="28575" cap="rnd">
                    <a:solidFill>
                      <a:schemeClr val="accent4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'normativy_vypocet_2024 V1'!$AJ$2:$BO$2</c15:sqref>
                        </c15:formulaRef>
                      </c:ext>
                    </c:extLst>
                    <c:numCache>
                      <c:formatCode>General</c:formatCode>
                      <c:ptCount val="32"/>
                      <c:pt idx="0">
                        <c:v>1</c:v>
                      </c:pt>
                      <c:pt idx="1">
                        <c:v>2</c:v>
                      </c:pt>
                      <c:pt idx="2">
                        <c:v>3</c:v>
                      </c:pt>
                      <c:pt idx="3">
                        <c:v>4</c:v>
                      </c:pt>
                      <c:pt idx="4">
                        <c:v>5</c:v>
                      </c:pt>
                      <c:pt idx="5">
                        <c:v>6</c:v>
                      </c:pt>
                      <c:pt idx="6">
                        <c:v>7</c:v>
                      </c:pt>
                      <c:pt idx="7">
                        <c:v>8</c:v>
                      </c:pt>
                      <c:pt idx="8">
                        <c:v>9</c:v>
                      </c:pt>
                      <c:pt idx="9">
                        <c:v>10</c:v>
                      </c:pt>
                      <c:pt idx="10">
                        <c:v>11</c:v>
                      </c:pt>
                      <c:pt idx="11">
                        <c:v>12</c:v>
                      </c:pt>
                      <c:pt idx="12">
                        <c:v>13</c:v>
                      </c:pt>
                      <c:pt idx="13">
                        <c:v>14</c:v>
                      </c:pt>
                      <c:pt idx="14">
                        <c:v>15</c:v>
                      </c:pt>
                      <c:pt idx="15">
                        <c:v>16</c:v>
                      </c:pt>
                      <c:pt idx="16">
                        <c:v>17</c:v>
                      </c:pt>
                      <c:pt idx="17">
                        <c:v>18</c:v>
                      </c:pt>
                      <c:pt idx="18">
                        <c:v>19</c:v>
                      </c:pt>
                      <c:pt idx="19">
                        <c:v>20</c:v>
                      </c:pt>
                      <c:pt idx="20">
                        <c:v>21</c:v>
                      </c:pt>
                      <c:pt idx="21">
                        <c:v>22</c:v>
                      </c:pt>
                      <c:pt idx="22">
                        <c:v>23</c:v>
                      </c:pt>
                      <c:pt idx="23">
                        <c:v>24</c:v>
                      </c:pt>
                      <c:pt idx="24">
                        <c:v>25</c:v>
                      </c:pt>
                      <c:pt idx="25">
                        <c:v>26</c:v>
                      </c:pt>
                      <c:pt idx="26">
                        <c:v>27</c:v>
                      </c:pt>
                      <c:pt idx="27">
                        <c:v>28</c:v>
                      </c:pt>
                      <c:pt idx="28">
                        <c:v>29</c:v>
                      </c:pt>
                      <c:pt idx="29">
                        <c:v>30</c:v>
                      </c:pt>
                      <c:pt idx="30">
                        <c:v>31</c:v>
                      </c:pt>
                      <c:pt idx="31">
                        <c:v>32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'normativy_vypocet_2024 V1'!$AJ$6:$BO$6</c15:sqref>
                        </c15:formulaRef>
                      </c:ext>
                    </c:extLst>
                    <c:numCache>
                      <c:formatCode>#,##0</c:formatCode>
                      <c:ptCount val="32"/>
                      <c:pt idx="0">
                        <c:v>1190.4004</c:v>
                      </c:pt>
                      <c:pt idx="1">
                        <c:v>1245.6016</c:v>
                      </c:pt>
                      <c:pt idx="2">
                        <c:v>1337.6035999999999</c:v>
                      </c:pt>
                      <c:pt idx="3">
                        <c:v>1466.4063999999998</c:v>
                      </c:pt>
                      <c:pt idx="4">
                        <c:v>1632.01</c:v>
                      </c:pt>
                      <c:pt idx="5">
                        <c:v>1834.4143999999999</c:v>
                      </c:pt>
                      <c:pt idx="6">
                        <c:v>2073.6196</c:v>
                      </c:pt>
                      <c:pt idx="7">
                        <c:v>2349.6255999999998</c:v>
                      </c:pt>
                      <c:pt idx="8">
                        <c:v>2662.4324000000001</c:v>
                      </c:pt>
                      <c:pt idx="9">
                        <c:v>3012.04</c:v>
                      </c:pt>
                      <c:pt idx="10">
                        <c:v>3398.4484000000002</c:v>
                      </c:pt>
                      <c:pt idx="11">
                        <c:v>3821.6575999999995</c:v>
                      </c:pt>
                      <c:pt idx="12">
                        <c:v>4281.6675999999998</c:v>
                      </c:pt>
                      <c:pt idx="13">
                        <c:v>4778.4783999999991</c:v>
                      </c:pt>
                      <c:pt idx="14">
                        <c:v>5312.09</c:v>
                      </c:pt>
                      <c:pt idx="15">
                        <c:v>5882.5023999999994</c:v>
                      </c:pt>
                      <c:pt idx="16">
                        <c:v>6489.7155999999995</c:v>
                      </c:pt>
                      <c:pt idx="17">
                        <c:v>7133.7295999999988</c:v>
                      </c:pt>
                      <c:pt idx="18">
                        <c:v>7814.5443999999989</c:v>
                      </c:pt>
                      <c:pt idx="19">
                        <c:v>8532.16</c:v>
                      </c:pt>
                      <c:pt idx="20">
                        <c:v>9286.5763999999999</c:v>
                      </c:pt>
                      <c:pt idx="21">
                        <c:v>10077.793600000001</c:v>
                      </c:pt>
                      <c:pt idx="22">
                        <c:v>10905.811599999999</c:v>
                      </c:pt>
                      <c:pt idx="23">
                        <c:v>11770.630399999998</c:v>
                      </c:pt>
                      <c:pt idx="24">
                        <c:v>12672.249999999998</c:v>
                      </c:pt>
                      <c:pt idx="25">
                        <c:v>13610.670399999999</c:v>
                      </c:pt>
                      <c:pt idx="26">
                        <c:v>14585.891599999997</c:v>
                      </c:pt>
                      <c:pt idx="27">
                        <c:v>15597.9136</c:v>
                      </c:pt>
                      <c:pt idx="28">
                        <c:v>16646.736399999998</c:v>
                      </c:pt>
                      <c:pt idx="29">
                        <c:v>17732.36</c:v>
                      </c:pt>
                      <c:pt idx="30">
                        <c:v>17732.36</c:v>
                      </c:pt>
                      <c:pt idx="31">
                        <c:v>17732.36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A-7887-4D47-8078-466BFEB42C14}"/>
                  </c:ext>
                </c:extLst>
              </c15:ser>
            </c15:filteredLineSeries>
            <c15:filteredLineSeries>
              <c15:ser>
                <c:idx val="4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'normativy_vypocet_2024 V1'!$AH$7</c15:sqref>
                        </c15:formulaRef>
                      </c:ext>
                    </c:extLst>
                    <c:strCache>
                      <c:ptCount val="1"/>
                      <c:pt idx="0">
                        <c:v>základní škole tvořené 3 až 5 běžnými třídami</c:v>
                      </c:pt>
                    </c:strCache>
                  </c:strRef>
                </c:tx>
                <c:spPr>
                  <a:ln w="28575" cap="rnd">
                    <a:solidFill>
                      <a:schemeClr val="accent5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'normativy_vypocet_2024 V1'!$AJ$2:$BO$2</c15:sqref>
                        </c15:formulaRef>
                      </c:ext>
                    </c:extLst>
                    <c:numCache>
                      <c:formatCode>General</c:formatCode>
                      <c:ptCount val="32"/>
                      <c:pt idx="0">
                        <c:v>1</c:v>
                      </c:pt>
                      <c:pt idx="1">
                        <c:v>2</c:v>
                      </c:pt>
                      <c:pt idx="2">
                        <c:v>3</c:v>
                      </c:pt>
                      <c:pt idx="3">
                        <c:v>4</c:v>
                      </c:pt>
                      <c:pt idx="4">
                        <c:v>5</c:v>
                      </c:pt>
                      <c:pt idx="5">
                        <c:v>6</c:v>
                      </c:pt>
                      <c:pt idx="6">
                        <c:v>7</c:v>
                      </c:pt>
                      <c:pt idx="7">
                        <c:v>8</c:v>
                      </c:pt>
                      <c:pt idx="8">
                        <c:v>9</c:v>
                      </c:pt>
                      <c:pt idx="9">
                        <c:v>10</c:v>
                      </c:pt>
                      <c:pt idx="10">
                        <c:v>11</c:v>
                      </c:pt>
                      <c:pt idx="11">
                        <c:v>12</c:v>
                      </c:pt>
                      <c:pt idx="12">
                        <c:v>13</c:v>
                      </c:pt>
                      <c:pt idx="13">
                        <c:v>14</c:v>
                      </c:pt>
                      <c:pt idx="14">
                        <c:v>15</c:v>
                      </c:pt>
                      <c:pt idx="15">
                        <c:v>16</c:v>
                      </c:pt>
                      <c:pt idx="16">
                        <c:v>17</c:v>
                      </c:pt>
                      <c:pt idx="17">
                        <c:v>18</c:v>
                      </c:pt>
                      <c:pt idx="18">
                        <c:v>19</c:v>
                      </c:pt>
                      <c:pt idx="19">
                        <c:v>20</c:v>
                      </c:pt>
                      <c:pt idx="20">
                        <c:v>21</c:v>
                      </c:pt>
                      <c:pt idx="21">
                        <c:v>22</c:v>
                      </c:pt>
                      <c:pt idx="22">
                        <c:v>23</c:v>
                      </c:pt>
                      <c:pt idx="23">
                        <c:v>24</c:v>
                      </c:pt>
                      <c:pt idx="24">
                        <c:v>25</c:v>
                      </c:pt>
                      <c:pt idx="25">
                        <c:v>26</c:v>
                      </c:pt>
                      <c:pt idx="26">
                        <c:v>27</c:v>
                      </c:pt>
                      <c:pt idx="27">
                        <c:v>28</c:v>
                      </c:pt>
                      <c:pt idx="28">
                        <c:v>29</c:v>
                      </c:pt>
                      <c:pt idx="29">
                        <c:v>30</c:v>
                      </c:pt>
                      <c:pt idx="30">
                        <c:v>31</c:v>
                      </c:pt>
                      <c:pt idx="31">
                        <c:v>32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'normativy_vypocet_2024 V1'!$AJ$7:$BO$7</c15:sqref>
                        </c15:formulaRef>
                      </c:ext>
                    </c:extLst>
                    <c:numCache>
                      <c:formatCode>#,##0</c:formatCode>
                      <c:ptCount val="32"/>
                      <c:pt idx="0">
                        <c:v>1190.4004</c:v>
                      </c:pt>
                      <c:pt idx="1">
                        <c:v>1245.6016</c:v>
                      </c:pt>
                      <c:pt idx="2">
                        <c:v>1337.6035999999999</c:v>
                      </c:pt>
                      <c:pt idx="3">
                        <c:v>1466.4063999999998</c:v>
                      </c:pt>
                      <c:pt idx="4">
                        <c:v>1632.01</c:v>
                      </c:pt>
                      <c:pt idx="5">
                        <c:v>1834.4143999999999</c:v>
                      </c:pt>
                      <c:pt idx="6">
                        <c:v>2073.6196</c:v>
                      </c:pt>
                      <c:pt idx="7">
                        <c:v>2349.6255999999998</c:v>
                      </c:pt>
                      <c:pt idx="8">
                        <c:v>2662.4324000000001</c:v>
                      </c:pt>
                      <c:pt idx="9">
                        <c:v>3012.04</c:v>
                      </c:pt>
                      <c:pt idx="10">
                        <c:v>3398.4484000000002</c:v>
                      </c:pt>
                      <c:pt idx="11">
                        <c:v>3821.6575999999995</c:v>
                      </c:pt>
                      <c:pt idx="12">
                        <c:v>4281.6675999999998</c:v>
                      </c:pt>
                      <c:pt idx="13">
                        <c:v>4778.4783999999991</c:v>
                      </c:pt>
                      <c:pt idx="14">
                        <c:v>5312.09</c:v>
                      </c:pt>
                      <c:pt idx="15">
                        <c:v>5882.5023999999994</c:v>
                      </c:pt>
                      <c:pt idx="16">
                        <c:v>6489.7155999999995</c:v>
                      </c:pt>
                      <c:pt idx="17">
                        <c:v>7133.7295999999988</c:v>
                      </c:pt>
                      <c:pt idx="18">
                        <c:v>7814.5443999999989</c:v>
                      </c:pt>
                      <c:pt idx="19">
                        <c:v>8532.16</c:v>
                      </c:pt>
                      <c:pt idx="20">
                        <c:v>9286.5763999999999</c:v>
                      </c:pt>
                      <c:pt idx="21">
                        <c:v>10077.793600000001</c:v>
                      </c:pt>
                      <c:pt idx="22">
                        <c:v>10905.811599999999</c:v>
                      </c:pt>
                      <c:pt idx="23">
                        <c:v>11770.630399999998</c:v>
                      </c:pt>
                      <c:pt idx="24">
                        <c:v>12672.249999999998</c:v>
                      </c:pt>
                      <c:pt idx="25">
                        <c:v>13610.670399999999</c:v>
                      </c:pt>
                      <c:pt idx="26">
                        <c:v>14585.891599999997</c:v>
                      </c:pt>
                      <c:pt idx="27">
                        <c:v>15597.9136</c:v>
                      </c:pt>
                      <c:pt idx="28">
                        <c:v>16646.736399999998</c:v>
                      </c:pt>
                      <c:pt idx="29">
                        <c:v>17732.36</c:v>
                      </c:pt>
                      <c:pt idx="30">
                        <c:v>17732.36</c:v>
                      </c:pt>
                      <c:pt idx="31">
                        <c:v>17732.36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B-7887-4D47-8078-466BFEB42C14}"/>
                  </c:ext>
                </c:extLst>
              </c15:ser>
            </c15:filteredLineSeries>
            <c15:filteredLineSeries>
              <c15:ser>
                <c:idx val="5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'normativy_vypocet_2024 V1'!$AH$8</c15:sqref>
                        </c15:formulaRef>
                      </c:ext>
                    </c:extLst>
                    <c:strCache>
                      <c:ptCount val="1"/>
                      <c:pt idx="0">
                        <c:v>základní škole tvořené 6 až 18 běžnými třídami</c:v>
                      </c:pt>
                    </c:strCache>
                  </c:strRef>
                </c:tx>
                <c:spPr>
                  <a:ln w="28575" cap="rnd">
                    <a:solidFill>
                      <a:schemeClr val="accent6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'normativy_vypocet_2024 V1'!$AJ$2:$BO$2</c15:sqref>
                        </c15:formulaRef>
                      </c:ext>
                    </c:extLst>
                    <c:numCache>
                      <c:formatCode>General</c:formatCode>
                      <c:ptCount val="32"/>
                      <c:pt idx="0">
                        <c:v>1</c:v>
                      </c:pt>
                      <c:pt idx="1">
                        <c:v>2</c:v>
                      </c:pt>
                      <c:pt idx="2">
                        <c:v>3</c:v>
                      </c:pt>
                      <c:pt idx="3">
                        <c:v>4</c:v>
                      </c:pt>
                      <c:pt idx="4">
                        <c:v>5</c:v>
                      </c:pt>
                      <c:pt idx="5">
                        <c:v>6</c:v>
                      </c:pt>
                      <c:pt idx="6">
                        <c:v>7</c:v>
                      </c:pt>
                      <c:pt idx="7">
                        <c:v>8</c:v>
                      </c:pt>
                      <c:pt idx="8">
                        <c:v>9</c:v>
                      </c:pt>
                      <c:pt idx="9">
                        <c:v>10</c:v>
                      </c:pt>
                      <c:pt idx="10">
                        <c:v>11</c:v>
                      </c:pt>
                      <c:pt idx="11">
                        <c:v>12</c:v>
                      </c:pt>
                      <c:pt idx="12">
                        <c:v>13</c:v>
                      </c:pt>
                      <c:pt idx="13">
                        <c:v>14</c:v>
                      </c:pt>
                      <c:pt idx="14">
                        <c:v>15</c:v>
                      </c:pt>
                      <c:pt idx="15">
                        <c:v>16</c:v>
                      </c:pt>
                      <c:pt idx="16">
                        <c:v>17</c:v>
                      </c:pt>
                      <c:pt idx="17">
                        <c:v>18</c:v>
                      </c:pt>
                      <c:pt idx="18">
                        <c:v>19</c:v>
                      </c:pt>
                      <c:pt idx="19">
                        <c:v>20</c:v>
                      </c:pt>
                      <c:pt idx="20">
                        <c:v>21</c:v>
                      </c:pt>
                      <c:pt idx="21">
                        <c:v>22</c:v>
                      </c:pt>
                      <c:pt idx="22">
                        <c:v>23</c:v>
                      </c:pt>
                      <c:pt idx="23">
                        <c:v>24</c:v>
                      </c:pt>
                      <c:pt idx="24">
                        <c:v>25</c:v>
                      </c:pt>
                      <c:pt idx="25">
                        <c:v>26</c:v>
                      </c:pt>
                      <c:pt idx="26">
                        <c:v>27</c:v>
                      </c:pt>
                      <c:pt idx="27">
                        <c:v>28</c:v>
                      </c:pt>
                      <c:pt idx="28">
                        <c:v>29</c:v>
                      </c:pt>
                      <c:pt idx="29">
                        <c:v>30</c:v>
                      </c:pt>
                      <c:pt idx="30">
                        <c:v>31</c:v>
                      </c:pt>
                      <c:pt idx="31">
                        <c:v>32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'normativy_vypocet_2024 V1'!$AJ$8:$BO$8</c15:sqref>
                        </c15:formulaRef>
                      </c:ext>
                    </c:extLst>
                    <c:numCache>
                      <c:formatCode>#,##0</c:formatCode>
                      <c:ptCount val="32"/>
                      <c:pt idx="0">
                        <c:v>1190.4004</c:v>
                      </c:pt>
                      <c:pt idx="1">
                        <c:v>1245.6016</c:v>
                      </c:pt>
                      <c:pt idx="2">
                        <c:v>1337.6035999999999</c:v>
                      </c:pt>
                      <c:pt idx="3">
                        <c:v>1466.4063999999998</c:v>
                      </c:pt>
                      <c:pt idx="4">
                        <c:v>1632.01</c:v>
                      </c:pt>
                      <c:pt idx="5">
                        <c:v>1834.4143999999999</c:v>
                      </c:pt>
                      <c:pt idx="6">
                        <c:v>2073.6196</c:v>
                      </c:pt>
                      <c:pt idx="7">
                        <c:v>2349.6255999999998</c:v>
                      </c:pt>
                      <c:pt idx="8">
                        <c:v>2662.4324000000001</c:v>
                      </c:pt>
                      <c:pt idx="9">
                        <c:v>3012.04</c:v>
                      </c:pt>
                      <c:pt idx="10">
                        <c:v>3398.4484000000002</c:v>
                      </c:pt>
                      <c:pt idx="11">
                        <c:v>3821.6575999999995</c:v>
                      </c:pt>
                      <c:pt idx="12">
                        <c:v>4281.6675999999998</c:v>
                      </c:pt>
                      <c:pt idx="13">
                        <c:v>4778.4783999999991</c:v>
                      </c:pt>
                      <c:pt idx="14">
                        <c:v>5312.09</c:v>
                      </c:pt>
                      <c:pt idx="15">
                        <c:v>5882.5023999999994</c:v>
                      </c:pt>
                      <c:pt idx="16">
                        <c:v>6489.7155999999995</c:v>
                      </c:pt>
                      <c:pt idx="17">
                        <c:v>7133.7295999999988</c:v>
                      </c:pt>
                      <c:pt idx="18">
                        <c:v>7814.5443999999989</c:v>
                      </c:pt>
                      <c:pt idx="19">
                        <c:v>8532.16</c:v>
                      </c:pt>
                      <c:pt idx="20">
                        <c:v>9286.5763999999999</c:v>
                      </c:pt>
                      <c:pt idx="21">
                        <c:v>10077.793600000001</c:v>
                      </c:pt>
                      <c:pt idx="22">
                        <c:v>10905.811599999999</c:v>
                      </c:pt>
                      <c:pt idx="23">
                        <c:v>11770.630399999998</c:v>
                      </c:pt>
                      <c:pt idx="24">
                        <c:v>12672.249999999998</c:v>
                      </c:pt>
                      <c:pt idx="25">
                        <c:v>13610.670399999999</c:v>
                      </c:pt>
                      <c:pt idx="26">
                        <c:v>14585.891599999997</c:v>
                      </c:pt>
                      <c:pt idx="27">
                        <c:v>15597.9136</c:v>
                      </c:pt>
                      <c:pt idx="28">
                        <c:v>16646.736399999998</c:v>
                      </c:pt>
                      <c:pt idx="29">
                        <c:v>17732.36</c:v>
                      </c:pt>
                      <c:pt idx="30">
                        <c:v>17732.36</c:v>
                      </c:pt>
                      <c:pt idx="31">
                        <c:v>17732.36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C-7887-4D47-8078-466BFEB42C14}"/>
                  </c:ext>
                </c:extLst>
              </c15:ser>
            </c15:filteredLineSeries>
            <c15:filteredLine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'normativy_vypocet_2024 V1'!$AH$9</c15:sqref>
                        </c15:formulaRef>
                      </c:ext>
                    </c:extLst>
                    <c:strCache>
                      <c:ptCount val="1"/>
                      <c:pt idx="0">
                        <c:v>základní škole tvořené 19 a více běžnými třídami</c:v>
                      </c:pt>
                    </c:strCache>
                  </c:strRef>
                </c:tx>
                <c:spPr>
                  <a:ln w="28575" cap="rnd">
                    <a:solidFill>
                      <a:schemeClr val="accent1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'normativy_vypocet_2024 V1'!$AJ$2:$BO$2</c15:sqref>
                        </c15:formulaRef>
                      </c:ext>
                    </c:extLst>
                    <c:numCache>
                      <c:formatCode>General</c:formatCode>
                      <c:ptCount val="32"/>
                      <c:pt idx="0">
                        <c:v>1</c:v>
                      </c:pt>
                      <c:pt idx="1">
                        <c:v>2</c:v>
                      </c:pt>
                      <c:pt idx="2">
                        <c:v>3</c:v>
                      </c:pt>
                      <c:pt idx="3">
                        <c:v>4</c:v>
                      </c:pt>
                      <c:pt idx="4">
                        <c:v>5</c:v>
                      </c:pt>
                      <c:pt idx="5">
                        <c:v>6</c:v>
                      </c:pt>
                      <c:pt idx="6">
                        <c:v>7</c:v>
                      </c:pt>
                      <c:pt idx="7">
                        <c:v>8</c:v>
                      </c:pt>
                      <c:pt idx="8">
                        <c:v>9</c:v>
                      </c:pt>
                      <c:pt idx="9">
                        <c:v>10</c:v>
                      </c:pt>
                      <c:pt idx="10">
                        <c:v>11</c:v>
                      </c:pt>
                      <c:pt idx="11">
                        <c:v>12</c:v>
                      </c:pt>
                      <c:pt idx="12">
                        <c:v>13</c:v>
                      </c:pt>
                      <c:pt idx="13">
                        <c:v>14</c:v>
                      </c:pt>
                      <c:pt idx="14">
                        <c:v>15</c:v>
                      </c:pt>
                      <c:pt idx="15">
                        <c:v>16</c:v>
                      </c:pt>
                      <c:pt idx="16">
                        <c:v>17</c:v>
                      </c:pt>
                      <c:pt idx="17">
                        <c:v>18</c:v>
                      </c:pt>
                      <c:pt idx="18">
                        <c:v>19</c:v>
                      </c:pt>
                      <c:pt idx="19">
                        <c:v>20</c:v>
                      </c:pt>
                      <c:pt idx="20">
                        <c:v>21</c:v>
                      </c:pt>
                      <c:pt idx="21">
                        <c:v>22</c:v>
                      </c:pt>
                      <c:pt idx="22">
                        <c:v>23</c:v>
                      </c:pt>
                      <c:pt idx="23">
                        <c:v>24</c:v>
                      </c:pt>
                      <c:pt idx="24">
                        <c:v>25</c:v>
                      </c:pt>
                      <c:pt idx="25">
                        <c:v>26</c:v>
                      </c:pt>
                      <c:pt idx="26">
                        <c:v>27</c:v>
                      </c:pt>
                      <c:pt idx="27">
                        <c:v>28</c:v>
                      </c:pt>
                      <c:pt idx="28">
                        <c:v>29</c:v>
                      </c:pt>
                      <c:pt idx="29">
                        <c:v>30</c:v>
                      </c:pt>
                      <c:pt idx="30">
                        <c:v>31</c:v>
                      </c:pt>
                      <c:pt idx="31">
                        <c:v>32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'normativy_vypocet_2024 V1'!$AJ$9:$BO$9</c15:sqref>
                        </c15:formulaRef>
                      </c:ext>
                    </c:extLst>
                    <c:numCache>
                      <c:formatCode>#,##0</c:formatCode>
                      <c:ptCount val="32"/>
                      <c:pt idx="0">
                        <c:v>1190.4004</c:v>
                      </c:pt>
                      <c:pt idx="1">
                        <c:v>1245.6016</c:v>
                      </c:pt>
                      <c:pt idx="2">
                        <c:v>1337.6035999999999</c:v>
                      </c:pt>
                      <c:pt idx="3">
                        <c:v>1466.4063999999998</c:v>
                      </c:pt>
                      <c:pt idx="4">
                        <c:v>1632.01</c:v>
                      </c:pt>
                      <c:pt idx="5">
                        <c:v>1834.4143999999999</c:v>
                      </c:pt>
                      <c:pt idx="6">
                        <c:v>2073.6196</c:v>
                      </c:pt>
                      <c:pt idx="7">
                        <c:v>2349.6255999999998</c:v>
                      </c:pt>
                      <c:pt idx="8">
                        <c:v>2662.4324000000001</c:v>
                      </c:pt>
                      <c:pt idx="9">
                        <c:v>3012.04</c:v>
                      </c:pt>
                      <c:pt idx="10">
                        <c:v>3398.4484000000002</c:v>
                      </c:pt>
                      <c:pt idx="11">
                        <c:v>3821.6575999999995</c:v>
                      </c:pt>
                      <c:pt idx="12">
                        <c:v>4281.6675999999998</c:v>
                      </c:pt>
                      <c:pt idx="13">
                        <c:v>4778.4783999999991</c:v>
                      </c:pt>
                      <c:pt idx="14">
                        <c:v>5312.09</c:v>
                      </c:pt>
                      <c:pt idx="15">
                        <c:v>5882.5023999999994</c:v>
                      </c:pt>
                      <c:pt idx="16">
                        <c:v>6489.7155999999995</c:v>
                      </c:pt>
                      <c:pt idx="17">
                        <c:v>7133.7295999999988</c:v>
                      </c:pt>
                      <c:pt idx="18">
                        <c:v>7814.5443999999989</c:v>
                      </c:pt>
                      <c:pt idx="19">
                        <c:v>8532.16</c:v>
                      </c:pt>
                      <c:pt idx="20">
                        <c:v>9286.5763999999999</c:v>
                      </c:pt>
                      <c:pt idx="21">
                        <c:v>10077.793600000001</c:v>
                      </c:pt>
                      <c:pt idx="22">
                        <c:v>10905.811599999999</c:v>
                      </c:pt>
                      <c:pt idx="23">
                        <c:v>11770.630399999998</c:v>
                      </c:pt>
                      <c:pt idx="24">
                        <c:v>12672.249999999998</c:v>
                      </c:pt>
                      <c:pt idx="25">
                        <c:v>13610.670399999999</c:v>
                      </c:pt>
                      <c:pt idx="26">
                        <c:v>14585.891599999997</c:v>
                      </c:pt>
                      <c:pt idx="27">
                        <c:v>15597.9136</c:v>
                      </c:pt>
                      <c:pt idx="28">
                        <c:v>16646.736399999998</c:v>
                      </c:pt>
                      <c:pt idx="29">
                        <c:v>17732.36</c:v>
                      </c:pt>
                      <c:pt idx="30">
                        <c:v>17732.36</c:v>
                      </c:pt>
                      <c:pt idx="31">
                        <c:v>17732.36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D-7887-4D47-8078-466BFEB42C14}"/>
                  </c:ext>
                </c:extLst>
              </c15:ser>
            </c15:filteredLineSeries>
            <c15:filteredLineSeries>
              <c15:ser>
                <c:idx val="13"/>
                <c:order val="1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'normativy_vypocet_2024 V1'!$AH$16</c15:sqref>
                        </c15:formulaRef>
                      </c:ext>
                    </c:extLst>
                    <c:strCache>
                      <c:ptCount val="1"/>
                      <c:pt idx="0">
                        <c:v>školní družině tvořené 2 a více běžnými odděleními</c:v>
                      </c:pt>
                    </c:strCache>
                  </c:strRef>
                </c:tx>
                <c:spPr>
                  <a:ln w="28575" cap="rnd">
                    <a:solidFill>
                      <a:schemeClr val="accent2">
                        <a:lumMod val="80000"/>
                        <a:lumOff val="20000"/>
                      </a:schemeClr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'normativy_vypocet_2024 V1'!$AJ$2:$BO$2</c15:sqref>
                        </c15:formulaRef>
                      </c:ext>
                    </c:extLst>
                    <c:numCache>
                      <c:formatCode>General</c:formatCode>
                      <c:ptCount val="32"/>
                      <c:pt idx="0">
                        <c:v>1</c:v>
                      </c:pt>
                      <c:pt idx="1">
                        <c:v>2</c:v>
                      </c:pt>
                      <c:pt idx="2">
                        <c:v>3</c:v>
                      </c:pt>
                      <c:pt idx="3">
                        <c:v>4</c:v>
                      </c:pt>
                      <c:pt idx="4">
                        <c:v>5</c:v>
                      </c:pt>
                      <c:pt idx="5">
                        <c:v>6</c:v>
                      </c:pt>
                      <c:pt idx="6">
                        <c:v>7</c:v>
                      </c:pt>
                      <c:pt idx="7">
                        <c:v>8</c:v>
                      </c:pt>
                      <c:pt idx="8">
                        <c:v>9</c:v>
                      </c:pt>
                      <c:pt idx="9">
                        <c:v>10</c:v>
                      </c:pt>
                      <c:pt idx="10">
                        <c:v>11</c:v>
                      </c:pt>
                      <c:pt idx="11">
                        <c:v>12</c:v>
                      </c:pt>
                      <c:pt idx="12">
                        <c:v>13</c:v>
                      </c:pt>
                      <c:pt idx="13">
                        <c:v>14</c:v>
                      </c:pt>
                      <c:pt idx="14">
                        <c:v>15</c:v>
                      </c:pt>
                      <c:pt idx="15">
                        <c:v>16</c:v>
                      </c:pt>
                      <c:pt idx="16">
                        <c:v>17</c:v>
                      </c:pt>
                      <c:pt idx="17">
                        <c:v>18</c:v>
                      </c:pt>
                      <c:pt idx="18">
                        <c:v>19</c:v>
                      </c:pt>
                      <c:pt idx="19">
                        <c:v>20</c:v>
                      </c:pt>
                      <c:pt idx="20">
                        <c:v>21</c:v>
                      </c:pt>
                      <c:pt idx="21">
                        <c:v>22</c:v>
                      </c:pt>
                      <c:pt idx="22">
                        <c:v>23</c:v>
                      </c:pt>
                      <c:pt idx="23">
                        <c:v>24</c:v>
                      </c:pt>
                      <c:pt idx="24">
                        <c:v>25</c:v>
                      </c:pt>
                      <c:pt idx="25">
                        <c:v>26</c:v>
                      </c:pt>
                      <c:pt idx="26">
                        <c:v>27</c:v>
                      </c:pt>
                      <c:pt idx="27">
                        <c:v>28</c:v>
                      </c:pt>
                      <c:pt idx="28">
                        <c:v>29</c:v>
                      </c:pt>
                      <c:pt idx="29">
                        <c:v>30</c:v>
                      </c:pt>
                      <c:pt idx="30">
                        <c:v>31</c:v>
                      </c:pt>
                      <c:pt idx="31">
                        <c:v>32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'normativy_vypocet_2024 V1'!$AJ$16:$BO$16</c15:sqref>
                        </c15:formulaRef>
                      </c:ext>
                    </c:extLst>
                    <c:numCache>
                      <c:formatCode>#,##0</c:formatCode>
                      <c:ptCount val="32"/>
                      <c:pt idx="0">
                        <c:v>666.05129999999997</c:v>
                      </c:pt>
                      <c:pt idx="1">
                        <c:v>687.20519999999999</c:v>
                      </c:pt>
                      <c:pt idx="2">
                        <c:v>722.46170000000006</c:v>
                      </c:pt>
                      <c:pt idx="3">
                        <c:v>771.82079999999996</c:v>
                      </c:pt>
                      <c:pt idx="4">
                        <c:v>835.28250000000003</c:v>
                      </c:pt>
                      <c:pt idx="5">
                        <c:v>912.84680000000003</c:v>
                      </c:pt>
                      <c:pt idx="6">
                        <c:v>1004.5137</c:v>
                      </c:pt>
                      <c:pt idx="7">
                        <c:v>1110.2832000000001</c:v>
                      </c:pt>
                      <c:pt idx="8">
                        <c:v>1230.1553000000001</c:v>
                      </c:pt>
                      <c:pt idx="9">
                        <c:v>1364.13</c:v>
                      </c:pt>
                      <c:pt idx="10">
                        <c:v>1512.2072999999998</c:v>
                      </c:pt>
                      <c:pt idx="11">
                        <c:v>1674.3871999999999</c:v>
                      </c:pt>
                      <c:pt idx="12">
                        <c:v>1850.6696999999999</c:v>
                      </c:pt>
                      <c:pt idx="13">
                        <c:v>2041.0547999999999</c:v>
                      </c:pt>
                      <c:pt idx="14">
                        <c:v>2245.5425</c:v>
                      </c:pt>
                      <c:pt idx="15">
                        <c:v>2464.1327999999999</c:v>
                      </c:pt>
                      <c:pt idx="16">
                        <c:v>2696.8256999999999</c:v>
                      </c:pt>
                      <c:pt idx="17">
                        <c:v>2943.6212</c:v>
                      </c:pt>
                      <c:pt idx="18">
                        <c:v>3204.5193000000004</c:v>
                      </c:pt>
                      <c:pt idx="19">
                        <c:v>3479.52</c:v>
                      </c:pt>
                      <c:pt idx="20">
                        <c:v>3768.6232999999993</c:v>
                      </c:pt>
                      <c:pt idx="21">
                        <c:v>4071.8291999999997</c:v>
                      </c:pt>
                      <c:pt idx="22">
                        <c:v>4389.1376999999993</c:v>
                      </c:pt>
                      <c:pt idx="23">
                        <c:v>4720.5487999999996</c:v>
                      </c:pt>
                      <c:pt idx="24">
                        <c:v>5066.0624999999991</c:v>
                      </c:pt>
                      <c:pt idx="25">
                        <c:v>5425.6787999999997</c:v>
                      </c:pt>
                      <c:pt idx="26">
                        <c:v>5799.3977000000004</c:v>
                      </c:pt>
                      <c:pt idx="27">
                        <c:v>6187.2191999999995</c:v>
                      </c:pt>
                      <c:pt idx="28">
                        <c:v>6589.1432999999997</c:v>
                      </c:pt>
                      <c:pt idx="29">
                        <c:v>7005.17</c:v>
                      </c:pt>
                      <c:pt idx="30">
                        <c:v>7005.17</c:v>
                      </c:pt>
                      <c:pt idx="31">
                        <c:v>7005.17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E-7887-4D47-8078-466BFEB42C14}"/>
                  </c:ext>
                </c:extLst>
              </c15:ser>
            </c15:filteredLineSeries>
          </c:ext>
        </c:extLst>
      </c:lineChart>
      <c:catAx>
        <c:axId val="749604527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cs-CZ" sz="1100"/>
                  <a:t>Průměrný počet dětí/žáků na třídu ve škole</a:t>
                </a:r>
              </a:p>
            </c:rich>
          </c:tx>
          <c:layout>
            <c:manualLayout>
              <c:xMode val="edge"/>
              <c:yMode val="edge"/>
              <c:x val="0.41415358732332369"/>
              <c:y val="0.9583061108150561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752474015"/>
        <c:crosses val="autoZero"/>
        <c:auto val="1"/>
        <c:lblAlgn val="ctr"/>
        <c:lblOffset val="100"/>
        <c:noMultiLvlLbl val="0"/>
      </c:catAx>
      <c:valAx>
        <c:axId val="75247401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cs-CZ" sz="1100"/>
                  <a:t>Výše nenárokové složky platu v Kč</a:t>
                </a:r>
              </a:p>
            </c:rich>
          </c:tx>
          <c:layout>
            <c:manualLayout>
              <c:xMode val="edge"/>
              <c:yMode val="edge"/>
              <c:x val="7.9503105590062115E-3"/>
              <c:y val="5.06709794098072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74960452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12597084331849823"/>
          <c:y val="1.9453556584204678E-2"/>
          <c:w val="0.42585197230780936"/>
          <c:h val="0.33465245378507613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modernComment_38D_DF1EA6FA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A2107C09-FCB3-46AE-B90F-4B7564CD3791}" authorId="{399D1F69-6A5F-631F-0C9B-7901DDE10120}" created="2024-03-19T21:52:02.442">
    <pc:sldMkLst xmlns:pc="http://schemas.microsoft.com/office/powerpoint/2013/main/command">
      <pc:docMk/>
      <pc:sldMk cId="3743327994" sldId="909"/>
    </pc:sldMkLst>
    <p188:replyLst>
      <p188:reply id="{E25A222D-A57C-48ED-A200-99731C72A2E7}" authorId="{6313766B-FC90-4685-5A9A-698CF438A162}" created="2024-03-20T06:00:37.275">
        <p188:txBody>
          <a:bodyPr/>
          <a:lstStyle/>
          <a:p>
            <a:r>
              <a:rPr lang="en-US"/>
              <a:t>opraveno, původně bylo sečteno :(</a:t>
            </a:r>
          </a:p>
        </p188:txBody>
      </p188:reply>
    </p188:replyLst>
    <p188:txBody>
      <a:bodyPr/>
      <a:lstStyle/>
      <a:p>
        <a:r>
          <a:rPr lang="en-US"/>
          <a:t>ten součet nesedí na použitá znaménka</a:t>
        </a:r>
      </a:p>
    </p188:txBody>
  </p188:cm>
</p188:cmLst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768000" y="1224000"/>
            <a:ext cx="7824000" cy="1522800"/>
          </a:xfrm>
        </p:spPr>
        <p:txBody>
          <a:bodyPr lIns="0" tIns="0" rIns="0" bIns="0" anchor="b">
            <a:noAutofit/>
          </a:bodyPr>
          <a:lstStyle>
            <a:lvl1pPr algn="l">
              <a:defRPr sz="3400" cap="small" baseline="0">
                <a:solidFill>
                  <a:srgbClr val="87888A"/>
                </a:solidFill>
                <a:latin typeface="Calibri" panose="020F0502020204030204" pitchFamily="34" charset="0"/>
              </a:defRPr>
            </a:lvl1pPr>
          </a:lstStyle>
          <a:p>
            <a:r>
              <a:rPr lang="cs-CZ"/>
              <a:t>Změny financování </a:t>
            </a:r>
            <a:br>
              <a:rPr lang="cs-CZ"/>
            </a:br>
            <a:r>
              <a:rPr lang="cs-CZ"/>
              <a:t>regionálního školství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68000" y="6022800"/>
            <a:ext cx="5181696" cy="415200"/>
          </a:xfr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cap="small" baseline="0">
                <a:solidFill>
                  <a:srgbClr val="87888A"/>
                </a:solidFill>
                <a:latin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</p:spTree>
    <p:extLst>
      <p:ext uri="{BB962C8B-B14F-4D97-AF65-F5344CB8AC3E}">
        <p14:creationId xmlns:p14="http://schemas.microsoft.com/office/powerpoint/2010/main" val="3804627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/>
              <a:t>Aktuální stav přípravy změny financování </a:t>
            </a:r>
            <a:r>
              <a:rPr lang="cs-CZ" err="1"/>
              <a:t>RgŠ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729599" y="1825625"/>
            <a:ext cx="10515600" cy="4351338"/>
          </a:xfrm>
        </p:spPr>
        <p:txBody>
          <a:bodyPr>
            <a:noAutofit/>
          </a:bodyPr>
          <a:lstStyle>
            <a:lvl1pPr>
              <a:defRPr/>
            </a:lvl1pPr>
            <a:lvl2pPr marL="108000" indent="0">
              <a:buNone/>
              <a:defRPr/>
            </a:lvl2pPr>
            <a:lvl3pPr marL="612000" indent="-180000">
              <a:defRPr/>
            </a:lvl3pPr>
            <a:lvl4pPr>
              <a:defRPr lang="cs-CZ" sz="1900" kern="1200" baseline="0" dirty="0" smtClean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432000" indent="0">
              <a:buFont typeface="Arial" panose="020B0604020202020204" pitchFamily="34" charset="0"/>
              <a:buNone/>
              <a:defRPr baseline="0"/>
            </a:lvl5pPr>
            <a:lvl6pPr marL="1260000">
              <a:defRPr lang="cs-CZ" sz="1900" b="0" kern="120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6pPr>
          </a:lstStyle>
          <a:p>
            <a:pPr lvl="0"/>
            <a:r>
              <a:rPr lang="cs-CZ"/>
              <a:t>zákon č. 167/2018 Sb. posunul účinnost změny financování o 1 rok, </a:t>
            </a:r>
            <a:br>
              <a:rPr lang="cs-CZ"/>
            </a:br>
            <a:r>
              <a:rPr lang="cs-CZ"/>
              <a:t>tj. na 1. ledna 2020</a:t>
            </a:r>
          </a:p>
          <a:p>
            <a:pPr lvl="0"/>
            <a:r>
              <a:rPr lang="cs-CZ"/>
              <a:t>rok 2019 – přechodový rok </a:t>
            </a:r>
          </a:p>
          <a:p>
            <a:pPr marL="612000" lvl="3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/>
              <a:t>financování jako doposud (republikové a krajské normativy)</a:t>
            </a:r>
          </a:p>
          <a:p>
            <a:pPr lvl="3"/>
            <a:r>
              <a:rPr lang="cs-CZ"/>
              <a:t>doplněny 3 nové jednoroční rozvojové programy:</a:t>
            </a:r>
          </a:p>
          <a:p>
            <a:pPr lvl="4"/>
            <a:r>
              <a:rPr lang="cs-CZ"/>
              <a:t>	od 1. 1. 2019</a:t>
            </a:r>
          </a:p>
          <a:p>
            <a:pPr lvl="5"/>
            <a:r>
              <a:rPr lang="cs-CZ"/>
              <a:t>RP na vyrovnávání mezikrajových rozdílů v odměňování pedagogů </a:t>
            </a:r>
            <a:br>
              <a:rPr lang="cs-CZ"/>
            </a:br>
            <a:r>
              <a:rPr lang="cs-CZ"/>
              <a:t>v MŠ, ZŠ, ŠD a SŠ – peníze jsou již na školách </a:t>
            </a:r>
          </a:p>
          <a:p>
            <a:pPr lvl="5"/>
            <a:r>
              <a:rPr lang="cs-CZ"/>
              <a:t>RP pro MŠ (překryv a rozšíření provozu MŠ)</a:t>
            </a:r>
          </a:p>
          <a:p>
            <a:pPr lvl="4"/>
            <a:r>
              <a:rPr lang="cs-CZ"/>
              <a:t>	od 1. 9. 2019</a:t>
            </a:r>
          </a:p>
          <a:p>
            <a:pPr marL="1260000" lvl="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cs-CZ"/>
              <a:t>RP pro ZŠ a SŠ na zohlednění náběhu </a:t>
            </a:r>
            <a:r>
              <a:rPr lang="cs-CZ" err="1"/>
              <a:t>PHmax</a:t>
            </a:r>
            <a:endParaRPr lang="cs-CZ"/>
          </a:p>
          <a:p>
            <a:pPr lvl="2"/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066780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9667" y="944564"/>
            <a:ext cx="10515600" cy="609917"/>
          </a:xfrm>
        </p:spPr>
        <p:txBody>
          <a:bodyPr anchor="t" anchorCtr="0">
            <a:noAutofit/>
          </a:bodyPr>
          <a:lstStyle>
            <a:lvl1pPr>
              <a:lnSpc>
                <a:spcPct val="100000"/>
              </a:lnSpc>
              <a:defRPr sz="2100" baseline="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‹#›</a:t>
            </a:fld>
            <a:endParaRPr lang="cs-CZ"/>
          </a:p>
        </p:txBody>
      </p:sp>
      <p:graphicFrame>
        <p:nvGraphicFramePr>
          <p:cNvPr id="7" name="Tabulka 6"/>
          <p:cNvGraphicFramePr>
            <a:graphicFrameLocks noGrp="1"/>
          </p:cNvGraphicFramePr>
          <p:nvPr userDrawn="1"/>
        </p:nvGraphicFramePr>
        <p:xfrm>
          <a:off x="729599" y="3546686"/>
          <a:ext cx="105156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353220853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44615953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82864684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7133029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500415985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8001944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3982664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2215755881"/>
                  </a:ext>
                </a:extLst>
              </a:tr>
            </a:tbl>
          </a:graphicData>
        </a:graphic>
      </p:graphicFrame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729599" y="1825625"/>
            <a:ext cx="10935352" cy="1472776"/>
          </a:xfrm>
        </p:spPr>
        <p:txBody>
          <a:bodyPr>
            <a:no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9" name="Zástupný symbol pro obsah 2"/>
          <p:cNvSpPr>
            <a:spLocks noGrp="1"/>
          </p:cNvSpPr>
          <p:nvPr>
            <p:ph idx="14"/>
          </p:nvPr>
        </p:nvSpPr>
        <p:spPr>
          <a:xfrm>
            <a:off x="719667" y="4636559"/>
            <a:ext cx="10935352" cy="1472776"/>
          </a:xfrm>
        </p:spPr>
        <p:txBody>
          <a:bodyPr>
            <a:no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80761742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729599" y="1849437"/>
            <a:ext cx="51562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80964" y="1849437"/>
            <a:ext cx="51562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4804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7783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230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lední stránk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8718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729600" y="936001"/>
            <a:ext cx="10838169" cy="62213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cs-CZ"/>
              <a:t>Aktuální stav přípravy změny financování </a:t>
            </a:r>
            <a:r>
              <a:rPr lang="cs-CZ" err="1"/>
              <a:t>RgŠ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96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/>
              <a:t>zákon č. 167/2018 Sb. posunul účinnost změny financování o 1 rok, </a:t>
            </a:r>
            <a:br>
              <a:rPr lang="cs-CZ"/>
            </a:br>
            <a:r>
              <a:rPr lang="cs-CZ"/>
              <a:t>tj. na 1. ledna 2020</a:t>
            </a:r>
          </a:p>
          <a:p>
            <a:pPr lvl="0"/>
            <a:r>
              <a:rPr lang="cs-CZ"/>
              <a:t>rok 2019 – přechodový rok </a:t>
            </a:r>
          </a:p>
          <a:p>
            <a:pPr marL="612000" lvl="3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/>
              <a:t>financování jako doposud (republikové a krajské normativy)</a:t>
            </a:r>
          </a:p>
          <a:p>
            <a:pPr lvl="3"/>
            <a:r>
              <a:rPr lang="cs-CZ"/>
              <a:t>doplněny 3 nové jednoroční rozvojové programy:</a:t>
            </a:r>
          </a:p>
          <a:p>
            <a:pPr lvl="4"/>
            <a:r>
              <a:rPr lang="cs-CZ"/>
              <a:t>	od 1. 1. 2019</a:t>
            </a:r>
          </a:p>
          <a:p>
            <a:pPr lvl="5"/>
            <a:r>
              <a:rPr lang="cs-CZ"/>
              <a:t>RP na vyrovnávání mezikrajových rozdílů v odměňování pedagogů </a:t>
            </a:r>
            <a:br>
              <a:rPr lang="cs-CZ"/>
            </a:br>
            <a:r>
              <a:rPr lang="cs-CZ"/>
              <a:t>v MŠ, ZŠ, ŠD a SŠ – peníze jsou již na školách </a:t>
            </a:r>
          </a:p>
          <a:p>
            <a:pPr lvl="5"/>
            <a:r>
              <a:rPr lang="cs-CZ"/>
              <a:t>RP pro MŠ (překryv a rozšíření provozu MŠ)</a:t>
            </a:r>
          </a:p>
          <a:p>
            <a:pPr lvl="4"/>
            <a:r>
              <a:rPr lang="cs-CZ"/>
              <a:t>	od 1. 9. 2019</a:t>
            </a:r>
          </a:p>
          <a:p>
            <a:pPr marL="1260000" lvl="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cs-CZ"/>
              <a:t>RP pro ZŠ a SŠ na zohlednění náběhu </a:t>
            </a:r>
            <a:r>
              <a:rPr lang="cs-CZ" err="1"/>
              <a:t>PHmax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11694566" y="101218"/>
            <a:ext cx="4974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323BD8D3-A9DD-40CB-A396-ADCE34852C7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8218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100" kern="1200" cap="all" baseline="0">
          <a:solidFill>
            <a:srgbClr val="428D96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324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428D96"/>
        </a:buClr>
        <a:buFont typeface="Calibri Light" panose="020F0302020204030204" pitchFamily="34" charset="0"/>
        <a:buChar char="●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1pPr>
      <a:lvl2pPr marL="324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>
          <a:srgbClr val="428D96"/>
        </a:buClr>
        <a:buFont typeface="Calibri Light" panose="020F0302020204030204" pitchFamily="34" charset="0"/>
        <a:buChar char="●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2pPr>
      <a:lvl3pPr marL="612000" indent="-180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3pPr>
      <a:lvl4pPr marL="612000" indent="-180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4pPr>
      <a:lvl5pPr marL="612000" indent="-180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5pPr>
      <a:lvl6pPr marL="1260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40">
          <p15:clr>
            <a:srgbClr val="F26B43"/>
          </p15:clr>
        </p15:guide>
        <p15:guide id="2" pos="5534">
          <p15:clr>
            <a:srgbClr val="F26B43"/>
          </p15:clr>
        </p15:guide>
        <p15:guide id="3" orient="horz" pos="595">
          <p15:clr>
            <a:srgbClr val="F26B43"/>
          </p15:clr>
        </p15:guide>
        <p15:guide id="4" orient="horz" pos="390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smt.cz/dokumenty/vestnik-msmt-07-2023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smt.cz/dokumenty/vestnik-msmt-02-2024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38D_DF1EA6FA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smt.cz/vzdelavani/skolstvi-v-cr/ekonomika-skolstvi/financni-prostredky-stanovene-ministerstvem-pro-skoly-a-4" TargetMode="External"/><Relationship Id="rId2" Type="http://schemas.openxmlformats.org/officeDocument/2006/relationships/hyperlink" Target="https://www.msmt.cz/vzdelavani/skolstvi-v-cr/ekonomika-skolstvi/principy-rozpisu-rozpoctu-primych-vydaju-regionalniho-4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msmt.cz/vzdelavani/skolstvi-v-cr/ekonomika-skolstvi/financovani-regionalniho-skolstvi-uzemnich-samospravnych-1" TargetMode="External"/><Relationship Id="rId4" Type="http://schemas.openxmlformats.org/officeDocument/2006/relationships/hyperlink" Target="https://sberdat.uiv.cz/login/" TargetMode="Externa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13357" y="1119591"/>
            <a:ext cx="7824000" cy="2467992"/>
          </a:xfrm>
        </p:spPr>
        <p:txBody>
          <a:bodyPr/>
          <a:lstStyle/>
          <a:p>
            <a:r>
              <a:rPr lang="cs-CZ" cap="all">
                <a:latin typeface="Calibri"/>
                <a:cs typeface="Calibri"/>
              </a:rPr>
              <a:t>seminář k problematice financování škol a školských zařízení zřizovaných obcemi a dobrovolnými svazky obcí  </a:t>
            </a:r>
            <a:br>
              <a:rPr lang="cs-CZ" cap="all">
                <a:latin typeface="Calibri"/>
                <a:cs typeface="Calibri"/>
              </a:rPr>
            </a:br>
            <a:br>
              <a:rPr lang="cs-CZ" cap="all">
                <a:latin typeface="Calibri"/>
                <a:cs typeface="Calibri"/>
              </a:rPr>
            </a:br>
            <a:endParaRPr lang="cs-CZ" sz="280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vert="horz" lIns="0" tIns="0" rIns="0" bIns="0" rtlCol="0" anchor="t">
            <a:normAutofit/>
          </a:bodyPr>
          <a:lstStyle/>
          <a:p>
            <a:r>
              <a:rPr lang="cs-CZ">
                <a:latin typeface="Calibri"/>
                <a:cs typeface="Calibri"/>
              </a:rPr>
              <a:t>20. BŘEZNA 2024</a:t>
            </a:r>
          </a:p>
          <a:p>
            <a:endParaRPr lang="cs-CZ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993768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20CADE7-3690-D65A-A930-CEEC0B3E3D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/>
              <a:t>Průměrný rozepisovaný plat pedagogických pracovníků – učitelů</a:t>
            </a:r>
            <a:br>
              <a:rPr lang="cs-CZ"/>
            </a:br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314C0DA-EF98-9D70-E984-D26A0C81B5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9" y="1825625"/>
            <a:ext cx="6716230" cy="4351338"/>
          </a:xfrm>
        </p:spPr>
        <p:txBody>
          <a:bodyPr vert="horz" lIns="0" tIns="0" rIns="0" bIns="0" rtlCol="0" anchor="t">
            <a:noAutofit/>
          </a:bodyPr>
          <a:lstStyle/>
          <a:p>
            <a:pPr marL="323850" indent="-215900"/>
            <a:r>
              <a:rPr lang="cs-CZ">
                <a:latin typeface="Calibri Light"/>
                <a:ea typeface="Calibri Light"/>
                <a:cs typeface="Calibri Light"/>
              </a:rPr>
              <a:t>Průměrný rozepisovaný plat učitelů ve školách </a:t>
            </a:r>
            <a:br>
              <a:rPr lang="cs-CZ"/>
            </a:br>
            <a:r>
              <a:rPr lang="cs-CZ">
                <a:latin typeface="Calibri Light"/>
                <a:ea typeface="Calibri Light"/>
                <a:cs typeface="Calibri Light"/>
              </a:rPr>
              <a:t>v roce 2024 činí </a:t>
            </a:r>
            <a:r>
              <a:rPr lang="cs-CZ" b="1">
                <a:latin typeface="Calibri Light"/>
                <a:ea typeface="Calibri Light"/>
                <a:cs typeface="Calibri Light"/>
              </a:rPr>
              <a:t>52 412 Kč</a:t>
            </a:r>
            <a:r>
              <a:rPr lang="cs-CZ">
                <a:latin typeface="Calibri Light"/>
                <a:ea typeface="Calibri Light"/>
                <a:cs typeface="Calibri Light"/>
              </a:rPr>
              <a:t>,</a:t>
            </a:r>
            <a:r>
              <a:rPr lang="cs-CZ" b="1">
                <a:latin typeface="Calibri Light"/>
                <a:ea typeface="Calibri Light"/>
                <a:cs typeface="Calibri Light"/>
              </a:rPr>
              <a:t> </a:t>
            </a:r>
            <a:r>
              <a:rPr lang="cs-CZ">
                <a:latin typeface="Calibri Light"/>
                <a:ea typeface="Calibri Light"/>
                <a:cs typeface="Calibri Light"/>
              </a:rPr>
              <a:t>tj.</a:t>
            </a:r>
            <a:r>
              <a:rPr lang="cs-CZ" b="1">
                <a:latin typeface="Calibri Light"/>
                <a:ea typeface="Calibri Light"/>
                <a:cs typeface="Calibri Light"/>
              </a:rPr>
              <a:t> </a:t>
            </a:r>
            <a:r>
              <a:rPr lang="cs-CZ">
                <a:latin typeface="Calibri Light"/>
                <a:ea typeface="Calibri Light"/>
                <a:cs typeface="Calibri Light"/>
              </a:rPr>
              <a:t>130 % průměrného platu </a:t>
            </a:r>
            <a:br>
              <a:rPr lang="cs-CZ"/>
            </a:br>
            <a:r>
              <a:rPr lang="cs-CZ">
                <a:latin typeface="Calibri Light"/>
                <a:ea typeface="Calibri Light"/>
                <a:cs typeface="Calibri Light"/>
              </a:rPr>
              <a:t>v národním hospodářství v roce 2022 </a:t>
            </a:r>
            <a:endParaRPr lang="cs-CZ" b="1"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23850" indent="-215900"/>
            <a:r>
              <a:rPr lang="cs-CZ">
                <a:latin typeface="Calibri Light"/>
                <a:ea typeface="Calibri Light"/>
                <a:cs typeface="Calibri Light"/>
              </a:rPr>
              <a:t>Zvýšení promítnuto zejména do</a:t>
            </a:r>
          </a:p>
          <a:p>
            <a:pPr marL="611505" lvl="2" indent="-179705">
              <a:spcAft>
                <a:spcPts val="600"/>
              </a:spcAft>
            </a:pPr>
            <a:r>
              <a:rPr lang="cs-CZ">
                <a:latin typeface="Calibri Light"/>
                <a:ea typeface="Calibri Light"/>
                <a:cs typeface="Calibri Light"/>
              </a:rPr>
              <a:t>normativů ostatních nárokových složek platu pro mateřské školy, základní školy </a:t>
            </a:r>
            <a:br>
              <a:rPr lang="cs-CZ"/>
            </a:br>
            <a:r>
              <a:rPr lang="cs-CZ">
                <a:latin typeface="Calibri Light"/>
                <a:ea typeface="Calibri Light"/>
                <a:cs typeface="Calibri Light"/>
              </a:rPr>
              <a:t>(sjednocení u mateřských škol a základních škol – již nejsou zvýhodněny školy s menším počtem tříd a samostatné MŠ)</a:t>
            </a:r>
          </a:p>
          <a:p>
            <a:pPr marL="611505" lvl="2" indent="-179705">
              <a:spcAft>
                <a:spcPts val="800"/>
              </a:spcAft>
            </a:pPr>
            <a:r>
              <a:rPr lang="cs-CZ">
                <a:latin typeface="Calibri Light"/>
                <a:ea typeface="Calibri Light"/>
                <a:cs typeface="Calibri Light"/>
              </a:rPr>
              <a:t>průměrných platů pedagogických pracovníků (učitelů) </a:t>
            </a:r>
            <a:br>
              <a:rPr lang="cs-CZ">
                <a:latin typeface="Calibri Light"/>
                <a:ea typeface="Calibri Light"/>
                <a:cs typeface="Calibri Light"/>
              </a:rPr>
            </a:br>
            <a:r>
              <a:rPr lang="cs-CZ">
                <a:latin typeface="Calibri Light"/>
                <a:ea typeface="Calibri Light"/>
                <a:cs typeface="Calibri Light"/>
              </a:rPr>
              <a:t>v základních uměleckých školách</a:t>
            </a:r>
          </a:p>
          <a:p>
            <a:pPr marL="323850" indent="-215900"/>
            <a:r>
              <a:rPr lang="cs-CZ">
                <a:latin typeface="Calibri Light"/>
                <a:ea typeface="Calibri Light"/>
                <a:cs typeface="Calibri Light"/>
              </a:rPr>
              <a:t>Oproti roku 2023 – zvýšení v průměru o 2 500 Kč </a:t>
            </a:r>
            <a:br>
              <a:rPr lang="cs-CZ"/>
            </a:br>
            <a:r>
              <a:rPr lang="cs-CZ">
                <a:latin typeface="Calibri Light"/>
                <a:ea typeface="Calibri Light"/>
                <a:cs typeface="Calibri Light"/>
              </a:rPr>
              <a:t>(změny v rozsahu 0 až 3 900 Kč na jednoho učitele)</a:t>
            </a:r>
          </a:p>
          <a:p>
            <a:pPr marL="323850" indent="-215900"/>
            <a:r>
              <a:rPr lang="cs-CZ">
                <a:latin typeface="Calibri Light"/>
                <a:ea typeface="Calibri Light"/>
                <a:cs typeface="Calibri Light"/>
              </a:rPr>
              <a:t>Oproti roku 2023 – zvýšení v průměru o 5 %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E3A08B1-F831-CA7B-0EF4-79B0B89C7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3BD8D3-A9DD-40CB-A396-ADCE34852C74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lumMod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211D69A5-FA41-1D53-C12E-95644FEACB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2073734"/>
              </p:ext>
            </p:extLst>
          </p:nvPr>
        </p:nvGraphicFramePr>
        <p:xfrm>
          <a:off x="8222511" y="1984744"/>
          <a:ext cx="3340141" cy="27637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01673">
                  <a:extLst>
                    <a:ext uri="{9D8B030D-6E8A-4147-A177-3AD203B41FA5}">
                      <a16:colId xmlns:a16="http://schemas.microsoft.com/office/drawing/2014/main" val="1959658860"/>
                    </a:ext>
                  </a:extLst>
                </a:gridCol>
                <a:gridCol w="1038468">
                  <a:extLst>
                    <a:ext uri="{9D8B030D-6E8A-4147-A177-3AD203B41FA5}">
                      <a16:colId xmlns:a16="http://schemas.microsoft.com/office/drawing/2014/main" val="3302077642"/>
                    </a:ext>
                  </a:extLst>
                </a:gridCol>
              </a:tblGrid>
              <a:tr h="603770">
                <a:tc>
                  <a:txBody>
                    <a:bodyPr/>
                    <a:lstStyle/>
                    <a:p>
                      <a:pPr algn="just">
                        <a:tabLst>
                          <a:tab pos="270510" algn="l"/>
                        </a:tabLst>
                      </a:pPr>
                      <a:r>
                        <a:rPr lang="cs-CZ" sz="1600">
                          <a:effectLst/>
                        </a:rPr>
                        <a:t>Druh, profese</a:t>
                      </a:r>
                      <a:endParaRPr lang="cs-CZ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270510" algn="l"/>
                        </a:tabLst>
                      </a:pPr>
                      <a:r>
                        <a:rPr lang="cs-CZ" sz="1600">
                          <a:effectLst/>
                        </a:rPr>
                        <a:t>Průměrný plat v Kč</a:t>
                      </a:r>
                      <a:endParaRPr lang="cs-CZ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18300349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l"/>
                      <a:r>
                        <a:rPr lang="cs-CZ" sz="1600">
                          <a:effectLst/>
                        </a:rPr>
                        <a:t>Mateřské školy, </a:t>
                      </a:r>
                      <a:endParaRPr lang="cs-CZ" sz="160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lvl="0" algn="l">
                        <a:buNone/>
                        <a:tabLst>
                          <a:tab pos="270510" algn="l"/>
                        </a:tabLst>
                      </a:pPr>
                      <a:r>
                        <a:rPr lang="cs-CZ" sz="1600">
                          <a:effectLst/>
                        </a:rPr>
                        <a:t>učitelé</a:t>
                      </a:r>
                      <a:endParaRPr lang="cs-CZ" sz="1600"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270510" algn="l"/>
                        </a:tabLst>
                      </a:pPr>
                      <a:r>
                        <a:rPr lang="cs-CZ" sz="1600">
                          <a:effectLst/>
                        </a:rPr>
                        <a:t>45 369</a:t>
                      </a:r>
                      <a:endParaRPr lang="cs-CZ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21897942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l"/>
                      <a:r>
                        <a:rPr lang="cs-CZ" sz="1600">
                          <a:effectLst/>
                        </a:rPr>
                        <a:t>Základní školy, </a:t>
                      </a:r>
                      <a:endParaRPr lang="cs-CZ" sz="160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lvl="0" algn="l">
                        <a:buNone/>
                        <a:tabLst>
                          <a:tab pos="270510" algn="l"/>
                        </a:tabLst>
                      </a:pPr>
                      <a:r>
                        <a:rPr lang="cs-CZ" sz="1600">
                          <a:effectLst/>
                        </a:rPr>
                        <a:t>učitelé</a:t>
                      </a:r>
                      <a:endParaRPr lang="cs-CZ" sz="1600"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270510" algn="l"/>
                        </a:tabLst>
                      </a:pPr>
                      <a:r>
                        <a:rPr lang="cs-CZ" sz="1600">
                          <a:effectLst/>
                        </a:rPr>
                        <a:t>54 488</a:t>
                      </a:r>
                      <a:endParaRPr lang="cs-CZ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1558863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l"/>
                      <a:r>
                        <a:rPr lang="cs-CZ" sz="1600">
                          <a:effectLst/>
                        </a:rPr>
                        <a:t>Školní družiny,</a:t>
                      </a:r>
                      <a:endParaRPr lang="cs-CZ" sz="160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lvl="0" algn="l">
                        <a:buNone/>
                      </a:pPr>
                      <a:r>
                        <a:rPr lang="cs-CZ" sz="1600">
                          <a:effectLst/>
                        </a:rPr>
                        <a:t>vychovatelé</a:t>
                      </a:r>
                      <a:endParaRPr lang="cs-CZ" sz="1600"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270510" algn="l"/>
                        </a:tabLst>
                      </a:pPr>
                      <a:r>
                        <a:rPr lang="cs-CZ" sz="1600">
                          <a:effectLst/>
                        </a:rPr>
                        <a:t>39 730</a:t>
                      </a:r>
                      <a:endParaRPr lang="cs-CZ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55146318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l">
                        <a:tabLst>
                          <a:tab pos="270510" algn="l"/>
                        </a:tabLst>
                      </a:pPr>
                      <a:r>
                        <a:rPr lang="cs-CZ" sz="1600">
                          <a:effectLst/>
                        </a:rPr>
                        <a:t>Základní umělecké školy, učitelé</a:t>
                      </a:r>
                      <a:endParaRPr lang="cs-CZ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270510" algn="l"/>
                        </a:tabLst>
                      </a:pPr>
                      <a:r>
                        <a:rPr lang="cs-CZ" sz="1600">
                          <a:effectLst/>
                        </a:rPr>
                        <a:t>49 255</a:t>
                      </a:r>
                      <a:endParaRPr lang="cs-CZ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472073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88309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13BD17-5A1E-4DD1-CE03-A85D75DAF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/>
              <a:t>Výše nenárokové složky platu na 1 pedagoga na 1 měsíc</a:t>
            </a:r>
            <a:br>
              <a:rPr lang="cs-CZ"/>
            </a:br>
            <a:br>
              <a:rPr lang="cs-CZ"/>
            </a:br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6AC3606-AA2D-AA7F-A5C9-1C740E31B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3BD8D3-A9DD-40CB-A396-ADCE34852C74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lumMod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Zástupný obsah 4">
            <a:extLst>
              <a:ext uri="{FF2B5EF4-FFF2-40B4-BE49-F238E27FC236}">
                <a16:creationId xmlns:a16="http://schemas.microsoft.com/office/drawing/2014/main" id="{A1E68545-BCC8-428A-BD10-4284CCD319F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73025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130352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DCBC8B-79E7-4F74-DAEE-99AD828D4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Možnosti dofinancování nepedagogické práce ve školách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EB7DC71-E72B-A53B-664B-B276C2C168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698" y="1659739"/>
            <a:ext cx="11308068" cy="5203024"/>
          </a:xfrm>
        </p:spPr>
        <p:txBody>
          <a:bodyPr vert="horz" lIns="0" tIns="0" rIns="0" bIns="0" rtlCol="0" anchor="t">
            <a:noAutofit/>
          </a:bodyPr>
          <a:lstStyle/>
          <a:p>
            <a:pPr marL="323850" indent="-215900"/>
            <a:r>
              <a:rPr lang="cs-CZ" sz="2000">
                <a:latin typeface="Calibri Light"/>
                <a:ea typeface="Calibri Light"/>
                <a:cs typeface="Calibri Light"/>
              </a:rPr>
              <a:t>Postup podle Čl. VIII Směrnice</a:t>
            </a:r>
            <a:endParaRPr lang="en-US">
              <a:latin typeface="Calibri Light"/>
              <a:ea typeface="Calibri Light"/>
              <a:cs typeface="Calibri Light"/>
            </a:endParaRPr>
          </a:p>
          <a:p>
            <a:pPr marL="323850" indent="-215900"/>
            <a:r>
              <a:rPr lang="cs-CZ" sz="2000">
                <a:latin typeface="Calibri Light"/>
                <a:ea typeface="Calibri Light"/>
                <a:cs typeface="Calibri Light"/>
              </a:rPr>
              <a:t>Využití rezervy přímých výdajů  - platy i OON </a:t>
            </a:r>
          </a:p>
          <a:p>
            <a:pPr marL="323850" indent="-215900"/>
            <a:r>
              <a:rPr lang="cs-CZ" sz="2000">
                <a:latin typeface="Calibri Light"/>
                <a:ea typeface="Calibri Light"/>
                <a:cs typeface="Calibri Light"/>
              </a:rPr>
              <a:t>Rezerva tvořená z rozpisu na školy, republikovými normativy a na podpůrná opatření  - objem platů ve výši 0,2 % </a:t>
            </a:r>
          </a:p>
          <a:p>
            <a:pPr marL="323850" indent="-215900"/>
            <a:r>
              <a:rPr lang="cs-CZ" sz="2000">
                <a:latin typeface="Calibri Light"/>
                <a:ea typeface="Calibri Light"/>
                <a:cs typeface="Calibri Light"/>
              </a:rPr>
              <a:t>Část rezervy OON  - objem OON skutečně vyplacený školám za 1. čtvrtletí roku 2023 dle výkazu P 1-04, </a:t>
            </a:r>
            <a:br>
              <a:rPr lang="cs-CZ" sz="2000"/>
            </a:br>
            <a:r>
              <a:rPr lang="cs-CZ" sz="2000">
                <a:latin typeface="Calibri Light"/>
                <a:ea typeface="Calibri Light"/>
                <a:cs typeface="Calibri Light"/>
              </a:rPr>
              <a:t>o zaměstnancích a mzdových prostředcích v regionálním školství</a:t>
            </a:r>
            <a:endParaRPr lang="cs-CZ">
              <a:ea typeface="Calibri Light"/>
              <a:cs typeface="Calibri Light"/>
            </a:endParaRPr>
          </a:p>
          <a:p>
            <a:pPr marL="611505" lvl="2" indent="-179705"/>
            <a:r>
              <a:rPr lang="cs-CZ" sz="2000">
                <a:latin typeface="Calibri Light"/>
                <a:ea typeface="Calibri Light"/>
                <a:cs typeface="Calibri Light"/>
              </a:rPr>
              <a:t>pro pedagogické pracovníky právnických osob vykonávajících činnost VOŠ a ZUŠ a </a:t>
            </a:r>
            <a:endParaRPr lang="cs-CZ" sz="2000"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611505" lvl="2" indent="-179705"/>
            <a:r>
              <a:rPr lang="cs-CZ" sz="2000">
                <a:latin typeface="Calibri Light"/>
                <a:ea typeface="Calibri Light"/>
                <a:cs typeface="Calibri Light"/>
              </a:rPr>
              <a:t>pro ostatní zaměstnance právnických osob vykonávajících činnost MŠ, ZŠ, SŠ, konzervatoří, VOŠ a ZUŠ</a:t>
            </a:r>
          </a:p>
          <a:p>
            <a:pPr marL="323850" indent="-215900"/>
            <a:endParaRPr lang="cs-CZ" sz="2000"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23850" indent="-215900"/>
            <a:r>
              <a:rPr lang="cs-CZ" sz="2000">
                <a:latin typeface="Calibri Light"/>
                <a:ea typeface="Calibri Light"/>
                <a:cs typeface="Calibri Light"/>
              </a:rPr>
              <a:t>Prověřit rozpočet celé právnické osoby, tj. vč. rozpisu na školská zařízení</a:t>
            </a:r>
          </a:p>
          <a:p>
            <a:pPr marL="323850" indent="-215900"/>
            <a:r>
              <a:rPr lang="cs-CZ" sz="2000">
                <a:latin typeface="Calibri Light"/>
                <a:ea typeface="Calibri Light"/>
                <a:cs typeface="Calibri Light"/>
              </a:rPr>
              <a:t>Prověřit zda se jedná o nepedagogické činnosti školského charakteru (např. v případě, kdy příspěvková organizace vykonává podle zřizovací listiny i jiné činnosti, než činnost školy nebo školského zařízení, stravování zaměstnanců atp.)</a:t>
            </a:r>
            <a:endParaRPr lang="cs-CZ" sz="2000"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23850" indent="-215900"/>
            <a:endParaRPr lang="cs-CZ" sz="2000"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107950" indent="0">
              <a:buNone/>
            </a:pPr>
            <a:endParaRPr lang="cs-CZ" sz="2000"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30C7131-01E0-1EC5-422C-D57DA11A9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39303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06306E-C61B-43C4-8AEF-CA3178EAE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600" y="936001"/>
            <a:ext cx="10838169" cy="622138"/>
          </a:xfrm>
        </p:spPr>
        <p:txBody>
          <a:bodyPr/>
          <a:lstStyle/>
          <a:p>
            <a:r>
              <a:rPr lang="cs-CZ"/>
              <a:t>Možnosti dofinancování nepedagogické práce ve školách z rezervy</a:t>
            </a:r>
            <a:br>
              <a:rPr lang="cs-CZ"/>
            </a:br>
            <a:endParaRPr lang="cs-CZ"/>
          </a:p>
        </p:txBody>
      </p:sp>
      <p:graphicFrame>
        <p:nvGraphicFramePr>
          <p:cNvPr id="5" name="Zástupný symbol pro obsah 4">
            <a:extLst>
              <a:ext uri="{FF2B5EF4-FFF2-40B4-BE49-F238E27FC236}">
                <a16:creationId xmlns:a16="http://schemas.microsoft.com/office/drawing/2014/main" id="{64AB22C4-060C-49BB-AD67-6903D1EF25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3853551"/>
              </p:ext>
            </p:extLst>
          </p:nvPr>
        </p:nvGraphicFramePr>
        <p:xfrm>
          <a:off x="729599" y="1439278"/>
          <a:ext cx="10838169" cy="47512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31045">
                  <a:extLst>
                    <a:ext uri="{9D8B030D-6E8A-4147-A177-3AD203B41FA5}">
                      <a16:colId xmlns:a16="http://schemas.microsoft.com/office/drawing/2014/main" val="863024467"/>
                    </a:ext>
                  </a:extLst>
                </a:gridCol>
                <a:gridCol w="1334278">
                  <a:extLst>
                    <a:ext uri="{9D8B030D-6E8A-4147-A177-3AD203B41FA5}">
                      <a16:colId xmlns:a16="http://schemas.microsoft.com/office/drawing/2014/main" val="2656612748"/>
                    </a:ext>
                  </a:extLst>
                </a:gridCol>
                <a:gridCol w="1296956">
                  <a:extLst>
                    <a:ext uri="{9D8B030D-6E8A-4147-A177-3AD203B41FA5}">
                      <a16:colId xmlns:a16="http://schemas.microsoft.com/office/drawing/2014/main" val="3791739917"/>
                    </a:ext>
                  </a:extLst>
                </a:gridCol>
                <a:gridCol w="1268963">
                  <a:extLst>
                    <a:ext uri="{9D8B030D-6E8A-4147-A177-3AD203B41FA5}">
                      <a16:colId xmlns:a16="http://schemas.microsoft.com/office/drawing/2014/main" val="932961109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940432745"/>
                    </a:ext>
                  </a:extLst>
                </a:gridCol>
                <a:gridCol w="2192694">
                  <a:extLst>
                    <a:ext uri="{9D8B030D-6E8A-4147-A177-3AD203B41FA5}">
                      <a16:colId xmlns:a16="http://schemas.microsoft.com/office/drawing/2014/main" val="1469652284"/>
                    </a:ext>
                  </a:extLst>
                </a:gridCol>
                <a:gridCol w="828233">
                  <a:extLst>
                    <a:ext uri="{9D8B030D-6E8A-4147-A177-3AD203B41FA5}">
                      <a16:colId xmlns:a16="http://schemas.microsoft.com/office/drawing/2014/main" val="2591955050"/>
                    </a:ext>
                  </a:extLst>
                </a:gridCol>
              </a:tblGrid>
              <a:tr h="5589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Kraj</a:t>
                      </a:r>
                      <a:endParaRPr lang="cs-CZ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NIV celkem v Kč</a:t>
                      </a:r>
                      <a:endParaRPr lang="cs-CZ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Prostředky na platy v Kč</a:t>
                      </a:r>
                      <a:endParaRPr lang="cs-CZ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Prostředky na OON v Kč</a:t>
                      </a:r>
                      <a:endParaRPr lang="cs-CZ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Počet </a:t>
                      </a:r>
                      <a:r>
                        <a:rPr lang="cs-CZ" sz="1600" err="1">
                          <a:effectLst/>
                        </a:rPr>
                        <a:t>nepedagogů</a:t>
                      </a:r>
                      <a:r>
                        <a:rPr lang="cs-CZ" sz="1600">
                          <a:effectLst/>
                        </a:rPr>
                        <a:t>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skutečně obsazená místa</a:t>
                      </a:r>
                      <a:endParaRPr lang="cs-CZ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Počet </a:t>
                      </a:r>
                      <a:r>
                        <a:rPr lang="cs-CZ" sz="1600" err="1">
                          <a:effectLst/>
                        </a:rPr>
                        <a:t>nepedagogů</a:t>
                      </a:r>
                      <a:r>
                        <a:rPr lang="cs-CZ" sz="1600">
                          <a:effectLst/>
                        </a:rPr>
                        <a:t> průměrný plat 20 000 Kč</a:t>
                      </a:r>
                      <a:endParaRPr lang="cs-CZ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v %</a:t>
                      </a:r>
                      <a:endParaRPr lang="cs-CZ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781005164"/>
                  </a:ext>
                </a:extLst>
              </a:tr>
              <a:tr h="2794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hl. m. Praha </a:t>
                      </a:r>
                      <a:endParaRPr lang="cs-CZ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72 455 938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30 673 486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23 249 685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338,28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224,68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66,4%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56574738"/>
                  </a:ext>
                </a:extLst>
              </a:tr>
              <a:tr h="2794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Středočeský </a:t>
                      </a:r>
                      <a:endParaRPr lang="cs-CZ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79 526 806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35 046 597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24 128 545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312,57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246,56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78,9%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04668033"/>
                  </a:ext>
                </a:extLst>
              </a:tr>
              <a:tr h="2794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Jihočeský </a:t>
                      </a:r>
                      <a:endParaRPr lang="cs-CZ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38 500 932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16 992 975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11 655 009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129,96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119,37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91,9%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58761911"/>
                  </a:ext>
                </a:extLst>
              </a:tr>
              <a:tr h="2794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Plzeňský  </a:t>
                      </a:r>
                      <a:endParaRPr lang="cs-CZ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30 743 432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14 977 421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7 887 794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113,64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95,27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83,8%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20008116"/>
                  </a:ext>
                </a:extLst>
              </a:tr>
              <a:tr h="2794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Karlovarský </a:t>
                      </a:r>
                      <a:endParaRPr lang="cs-CZ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17 332 969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7 242 154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5 658 106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60,77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53,75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88,4%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70358426"/>
                  </a:ext>
                </a:extLst>
              </a:tr>
              <a:tr h="2794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Ústecký </a:t>
                      </a:r>
                      <a:endParaRPr lang="cs-CZ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52 824 427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20 650 777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18 675 022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257,82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163,86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63,6%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13561751"/>
                  </a:ext>
                </a:extLst>
              </a:tr>
              <a:tr h="2794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Liberecký </a:t>
                      </a:r>
                      <a:endParaRPr lang="cs-CZ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29 301 584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11 548 249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10 264 981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90,92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90,89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052728"/>
                  </a:ext>
                </a:extLst>
              </a:tr>
              <a:tr h="2794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Královéhradecký</a:t>
                      </a:r>
                      <a:endParaRPr lang="cs-CZ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37 171 495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14 730 266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12 941 029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108,25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115,30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106,5%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15308628"/>
                  </a:ext>
                </a:extLst>
              </a:tr>
              <a:tr h="2794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Pardubický </a:t>
                      </a:r>
                      <a:endParaRPr lang="cs-CZ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34 792 737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14 292 203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11 604 520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103,30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107,90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104,5%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17658114"/>
                  </a:ext>
                </a:extLst>
              </a:tr>
              <a:tr h="2794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Vysočina</a:t>
                      </a:r>
                      <a:endParaRPr lang="cs-CZ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30 462 611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13 172 668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9 496 154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116,49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94,45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81,1%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74814904"/>
                  </a:ext>
                </a:extLst>
              </a:tr>
              <a:tr h="2794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Jihomoravský</a:t>
                      </a:r>
                      <a:endParaRPr lang="cs-CZ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62 698 699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30 728 352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15 902 003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304,63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194,29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63,8%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22602783"/>
                  </a:ext>
                </a:extLst>
              </a:tr>
              <a:tr h="2794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Olomoucký</a:t>
                      </a:r>
                      <a:endParaRPr lang="cs-CZ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36 518 472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17 070 277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10 095 470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143,85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113,19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78,7%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68630963"/>
                  </a:ext>
                </a:extLst>
              </a:tr>
              <a:tr h="2794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Zlínský </a:t>
                      </a:r>
                      <a:endParaRPr lang="cs-CZ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38 662 136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14 909 144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13 874 895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135,77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119,93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88,3%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25541113"/>
                  </a:ext>
                </a:extLst>
              </a:tr>
              <a:tr h="2794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Moravskoslezský</a:t>
                      </a:r>
                      <a:endParaRPr lang="cs-CZ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60 505 282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28 870 980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16 133 932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362,77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187,52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51,7%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32074367"/>
                  </a:ext>
                </a:extLst>
              </a:tr>
              <a:tr h="2794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 err="1">
                          <a:effectLst/>
                        </a:rPr>
                        <a:t>RgŠ</a:t>
                      </a:r>
                      <a:r>
                        <a:rPr lang="cs-CZ" sz="1600">
                          <a:effectLst/>
                        </a:rPr>
                        <a:t> CELKEM:</a:t>
                      </a:r>
                      <a:endParaRPr lang="cs-CZ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621 497 520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270 905 549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191 567 145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2 579,02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1 926,97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74,7%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43558596"/>
                  </a:ext>
                </a:extLst>
              </a:tr>
            </a:tbl>
          </a:graphicData>
        </a:graphic>
      </p:graphicFrame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9FE2538-0B4E-476D-A3EA-BF06F2FAB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72761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11F0EE8-D9DA-E1C1-4E4C-1AD18FF3A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Nové kritérium – nepedagogičtí zaměstnanci ve školách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F54EE84-BB96-20FD-9E47-819CE7E751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9" y="1825625"/>
            <a:ext cx="10737111" cy="4351338"/>
          </a:xfrm>
        </p:spPr>
        <p:txBody>
          <a:bodyPr vert="horz" lIns="0" tIns="0" rIns="0" bIns="0" rtlCol="0" anchor="t">
            <a:noAutofit/>
          </a:bodyPr>
          <a:lstStyle/>
          <a:p>
            <a:pPr marL="323850" indent="-215900"/>
            <a:r>
              <a:rPr lang="cs-CZ" b="1">
                <a:latin typeface="Calibri Light"/>
                <a:cs typeface="Calibri Light"/>
              </a:rPr>
              <a:t>Kritérium</a:t>
            </a:r>
            <a:br>
              <a:rPr lang="cs-CZ"/>
            </a:br>
            <a:r>
              <a:rPr lang="cs-CZ">
                <a:latin typeface="Calibri Light"/>
                <a:cs typeface="Calibri Light"/>
              </a:rPr>
              <a:t>KÚ požádá o zvýšení prostředků na platy a ostatní osobní náklady nepedagogických zaměstnanců </a:t>
            </a:r>
            <a:br>
              <a:rPr lang="cs-CZ">
                <a:latin typeface="Calibri Light"/>
                <a:cs typeface="Calibri Light"/>
              </a:rPr>
            </a:br>
            <a:r>
              <a:rPr lang="cs-CZ">
                <a:latin typeface="Calibri Light"/>
                <a:cs typeface="Calibri Light"/>
              </a:rPr>
              <a:t>ve školách z důvodu zajištění financování nezbytné potřeby nad rámec normativně stanoveného rozsahu nepedagogické práce ve školách.</a:t>
            </a:r>
            <a:endParaRPr lang="en-US">
              <a:latin typeface="Calibri Light"/>
              <a:cs typeface="Calibri Light"/>
            </a:endParaRPr>
          </a:p>
          <a:p>
            <a:pPr marL="323850" indent="-215900"/>
            <a:endParaRPr lang="cs-CZ">
              <a:cs typeface="Calibri Light" panose="020F0302020204030204" pitchFamily="34" charset="0"/>
            </a:endParaRPr>
          </a:p>
          <a:p>
            <a:pPr marL="323850" indent="-215900"/>
            <a:r>
              <a:rPr lang="cs-CZ" b="1">
                <a:latin typeface="Calibri Light"/>
                <a:cs typeface="Calibri Light"/>
              </a:rPr>
              <a:t>Podklady k žádosti</a:t>
            </a:r>
          </a:p>
          <a:p>
            <a:pPr marL="611505" lvl="2" indent="-179705"/>
            <a:r>
              <a:rPr lang="cs-CZ">
                <a:latin typeface="Calibri Light"/>
                <a:cs typeface="Calibri Light"/>
              </a:rPr>
              <a:t>za každou právnickou osobu název a RED IZO</a:t>
            </a:r>
          </a:p>
          <a:p>
            <a:pPr marL="611505" lvl="2" indent="-179705"/>
            <a:r>
              <a:rPr lang="cs-CZ">
                <a:latin typeface="Calibri Light"/>
                <a:cs typeface="Calibri Light"/>
              </a:rPr>
              <a:t>výše finančních prostředků v členění platy, OON</a:t>
            </a:r>
          </a:p>
          <a:p>
            <a:pPr marL="611505" lvl="2" indent="-179705"/>
            <a:r>
              <a:rPr lang="cs-CZ">
                <a:latin typeface="Calibri Light"/>
                <a:cs typeface="Calibri Light"/>
              </a:rPr>
              <a:t>zdůvodnění zvýšení</a:t>
            </a:r>
            <a:br>
              <a:rPr lang="cs-CZ"/>
            </a:br>
            <a:br>
              <a:rPr lang="cs-CZ"/>
            </a:br>
            <a:endParaRPr lang="cs-CZ">
              <a:cs typeface="Calibri Light" panose="020F0302020204030204" pitchFamily="34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164BE8F-4343-BF2A-0F3B-F723E6AFA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14</a:t>
            </a:fld>
            <a:endParaRPr lang="cs-CZ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0260CF1E-F195-ADCC-AE0D-A177F7D6A9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801" y="4814888"/>
            <a:ext cx="9925050" cy="1362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36104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11F0EE8-D9DA-E1C1-4E4C-1AD18FF3A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Nové kritérium – nepedagogičtí zaměstnanci ve školách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F54EE84-BB96-20FD-9E47-819CE7E751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9" y="1825625"/>
            <a:ext cx="10834816" cy="4351338"/>
          </a:xfrm>
        </p:spPr>
        <p:txBody>
          <a:bodyPr vert="horz" lIns="0" tIns="0" rIns="0" bIns="0" rtlCol="0" anchor="t">
            <a:noAutofit/>
          </a:bodyPr>
          <a:lstStyle/>
          <a:p>
            <a:pPr marL="323850" indent="-215900"/>
            <a:r>
              <a:rPr lang="cs-CZ" b="1">
                <a:latin typeface="Calibri Light"/>
                <a:ea typeface="Calibri Light"/>
                <a:cs typeface="Calibri Light"/>
              </a:rPr>
              <a:t>Posuzování žádostí – zejména:</a:t>
            </a:r>
            <a:endParaRPr lang="en-US">
              <a:latin typeface="Calibri Light"/>
              <a:ea typeface="Calibri Light"/>
              <a:cs typeface="Calibri Light"/>
            </a:endParaRPr>
          </a:p>
          <a:p>
            <a:pPr marL="611505" lvl="2" indent="-179705"/>
            <a:r>
              <a:rPr lang="cs-CZ">
                <a:latin typeface="Calibri Light"/>
                <a:ea typeface="Calibri Light"/>
                <a:cs typeface="Calibri Light"/>
              </a:rPr>
              <a:t>Škola není výjimková – zákonná povinnost zřizovatele dle § 23 odst. 4 ŠZ</a:t>
            </a:r>
          </a:p>
          <a:p>
            <a:pPr marL="611505" lvl="2" indent="-179705"/>
            <a:r>
              <a:rPr lang="cs-CZ">
                <a:latin typeface="Calibri Light"/>
                <a:ea typeface="Calibri Light"/>
                <a:cs typeface="Calibri Light"/>
              </a:rPr>
              <a:t>Škola nepřekračuje </a:t>
            </a:r>
            <a:r>
              <a:rPr lang="cs-CZ" err="1">
                <a:latin typeface="Calibri Light"/>
                <a:ea typeface="Calibri Light"/>
                <a:cs typeface="Calibri Light"/>
              </a:rPr>
              <a:t>PHmax</a:t>
            </a:r>
            <a:r>
              <a:rPr lang="cs-CZ">
                <a:latin typeface="Calibri Light"/>
                <a:ea typeface="Calibri Light"/>
                <a:cs typeface="Calibri Light"/>
              </a:rPr>
              <a:t> (viz výkaz P1c-01)</a:t>
            </a:r>
          </a:p>
          <a:p>
            <a:pPr marL="611505" lvl="2" indent="-179705"/>
            <a:r>
              <a:rPr lang="cs-CZ">
                <a:latin typeface="Calibri Light"/>
                <a:ea typeface="Calibri Light"/>
                <a:cs typeface="Calibri Light"/>
              </a:rPr>
              <a:t>Škola nefinancuje na úkor nepedagogické práce podpůrné pedagogické pozice (dle údajů z výkazu P1c-01 – zdroj financování 11)</a:t>
            </a:r>
            <a:endParaRPr lang="cs-CZ">
              <a:ea typeface="Calibri Light"/>
              <a:cs typeface="Calibri Light"/>
            </a:endParaRPr>
          </a:p>
          <a:p>
            <a:pPr marL="611505" lvl="2" indent="-179705"/>
            <a:endParaRPr lang="cs-CZ">
              <a:ea typeface="Calibri Light"/>
              <a:cs typeface="Calibri Light"/>
            </a:endParaRPr>
          </a:p>
          <a:p>
            <a:pPr marL="611505" lvl="2" indent="-179705"/>
            <a:r>
              <a:rPr lang="cs-CZ">
                <a:latin typeface="Calibri Light"/>
                <a:ea typeface="Calibri Light"/>
                <a:cs typeface="Calibri Light"/>
              </a:rPr>
              <a:t>Výše požadavku nepřekračuje nezbytnou potřebu (porovnání s údaji z výkazu P1-04 za rok 2023)</a:t>
            </a:r>
            <a:endParaRPr lang="cs-CZ">
              <a:ea typeface="Calibri Light"/>
              <a:cs typeface="Calibri Light"/>
            </a:endParaRPr>
          </a:p>
          <a:p>
            <a:pPr marL="611505" lvl="2" indent="-179705"/>
            <a:r>
              <a:rPr lang="cs-CZ">
                <a:latin typeface="Calibri Light"/>
                <a:ea typeface="Calibri Light"/>
                <a:cs typeface="Calibri Light"/>
              </a:rPr>
              <a:t>Rozsah </a:t>
            </a:r>
            <a:r>
              <a:rPr lang="cs-CZ" err="1">
                <a:latin typeface="Calibri Light"/>
                <a:ea typeface="Calibri Light"/>
                <a:cs typeface="Calibri Light"/>
              </a:rPr>
              <a:t>nezafinancované</a:t>
            </a:r>
            <a:r>
              <a:rPr lang="cs-CZ">
                <a:latin typeface="Calibri Light"/>
                <a:ea typeface="Calibri Light"/>
                <a:cs typeface="Calibri Light"/>
              </a:rPr>
              <a:t> skutečně realizované nepedagogické práce ve škole (nikoliv ve školském zařízení)</a:t>
            </a:r>
          </a:p>
          <a:p>
            <a:pPr marL="611505" lvl="2" indent="-179705"/>
            <a:r>
              <a:rPr lang="cs-CZ">
                <a:latin typeface="Calibri Light"/>
                <a:ea typeface="Calibri Light"/>
                <a:cs typeface="Calibri Light"/>
              </a:rPr>
              <a:t>V případě, že bude škole zvýšen rozpočet na nepedagogického zaměstnance, se kterým ředitel nově uzavřel pracovní smlouvu po 30. 9. 2023, nejpozději však k 1.2.2024, bude toto uvedeno ve zdůvodnění.</a:t>
            </a:r>
            <a:endParaRPr lang="cs-CZ">
              <a:ea typeface="Calibri Light"/>
              <a:cs typeface="Calibri Light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164BE8F-4343-BF2A-0F3B-F723E6AFA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13419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5C59583-6229-00D2-5365-1AFEEE6E8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>
                <a:latin typeface="Calibri"/>
                <a:ea typeface="Calibri"/>
                <a:cs typeface="Calibri"/>
              </a:rPr>
              <a:t>Kritéria pro změnu rezervy přímých výdajů</a:t>
            </a:r>
            <a:endParaRPr lang="cs-CZ">
              <a:ea typeface="Calibri"/>
              <a:cs typeface="Calibri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1361431-88DF-60DD-37DE-B7BE70646E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7" y="1825625"/>
            <a:ext cx="11090695" cy="4478338"/>
          </a:xfrm>
        </p:spPr>
        <p:txBody>
          <a:bodyPr vert="horz" lIns="0" tIns="0" rIns="0" bIns="0" rtlCol="0" anchor="t">
            <a:noAutofit/>
          </a:bodyPr>
          <a:lstStyle/>
          <a:p>
            <a:pPr marL="323850" indent="-215900">
              <a:spcAft>
                <a:spcPts val="1800"/>
              </a:spcAft>
            </a:pPr>
            <a:r>
              <a:rPr lang="cs-CZ" b="1">
                <a:latin typeface="Calibri Light"/>
                <a:ea typeface="Calibri Light"/>
                <a:cs typeface="Calibri Light"/>
              </a:rPr>
              <a:t>Kritérium II.7) – převody mezi ukazateli </a:t>
            </a:r>
            <a:r>
              <a:rPr lang="cs-CZ">
                <a:latin typeface="Calibri Light"/>
                <a:ea typeface="Calibri Light"/>
                <a:cs typeface="Calibri Light"/>
              </a:rPr>
              <a:t>– podle možností MŠMT, případně žádost na MF</a:t>
            </a:r>
            <a:endParaRPr lang="en-US"/>
          </a:p>
          <a:p>
            <a:pPr marL="323850" indent="-215900">
              <a:spcAft>
                <a:spcPts val="1800"/>
              </a:spcAft>
            </a:pPr>
            <a:r>
              <a:rPr lang="cs-CZ" b="1">
                <a:latin typeface="Calibri Light"/>
                <a:ea typeface="Calibri Light"/>
                <a:cs typeface="Calibri Light"/>
              </a:rPr>
              <a:t>Kritérium II.3) – úpravy související se vzděláváním dětí z Ukrajiny </a:t>
            </a:r>
          </a:p>
          <a:p>
            <a:pPr marL="323850" indent="-215900"/>
            <a:r>
              <a:rPr lang="cs-CZ" b="1">
                <a:latin typeface="Calibri Light"/>
                <a:ea typeface="Calibri Light"/>
                <a:cs typeface="Calibri Light"/>
              </a:rPr>
              <a:t>Kritérium II.4)</a:t>
            </a:r>
            <a:r>
              <a:rPr lang="cs-CZ">
                <a:latin typeface="Calibri Light"/>
                <a:ea typeface="Calibri Light"/>
                <a:cs typeface="Calibri Light"/>
              </a:rPr>
              <a:t> </a:t>
            </a:r>
            <a:r>
              <a:rPr lang="cs-CZ" b="1">
                <a:latin typeface="Calibri Light"/>
                <a:ea typeface="Calibri Light"/>
                <a:cs typeface="Calibri Light"/>
              </a:rPr>
              <a:t>– úpravy rozpisu škol a školních družin (významné rozdíly)</a:t>
            </a:r>
            <a:endParaRPr lang="cs-CZ">
              <a:latin typeface="Calibri Light"/>
              <a:ea typeface="Calibri Light"/>
              <a:cs typeface="Calibri Light"/>
            </a:endParaRPr>
          </a:p>
          <a:p>
            <a:pPr marL="611505" lvl="2" indent="-179705">
              <a:spcAft>
                <a:spcPts val="1800"/>
              </a:spcAft>
            </a:pPr>
            <a:r>
              <a:rPr lang="cs-CZ">
                <a:latin typeface="Calibri Light"/>
                <a:ea typeface="Calibri Light"/>
                <a:cs typeface="Calibri Light"/>
              </a:rPr>
              <a:t>Nejvýše ve výši uvedené v tabulce „Přehled rozpisu rozpočtu </a:t>
            </a:r>
            <a:r>
              <a:rPr lang="cs-CZ" err="1">
                <a:latin typeface="Calibri Light"/>
                <a:ea typeface="Calibri Light"/>
                <a:cs typeface="Calibri Light"/>
              </a:rPr>
              <a:t>RgŠ</a:t>
            </a:r>
            <a:r>
              <a:rPr lang="cs-CZ">
                <a:latin typeface="Calibri Light"/>
                <a:ea typeface="Calibri Light"/>
                <a:cs typeface="Calibri Light"/>
              </a:rPr>
              <a:t> ÚSC 2024“</a:t>
            </a:r>
          </a:p>
          <a:p>
            <a:pPr marL="323850" indent="-215900">
              <a:spcAft>
                <a:spcPts val="1800"/>
              </a:spcAft>
            </a:pPr>
            <a:r>
              <a:rPr lang="cs-CZ" b="1">
                <a:latin typeface="Calibri Light"/>
                <a:ea typeface="Calibri Light"/>
                <a:cs typeface="Calibri Light"/>
              </a:rPr>
              <a:t>Kritérium II.6) – vzdělávání žáků - cizinců v základních a středních školách</a:t>
            </a:r>
            <a:endParaRPr lang="cs-CZ"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23850" indent="-215900">
              <a:spcAft>
                <a:spcPts val="1800"/>
              </a:spcAft>
            </a:pPr>
            <a:r>
              <a:rPr lang="cs-CZ" b="1">
                <a:latin typeface="Calibri Light"/>
                <a:ea typeface="Calibri Light"/>
                <a:cs typeface="Calibri Light"/>
              </a:rPr>
              <a:t>Kritérium II.8) – podpůrná opatření </a:t>
            </a:r>
            <a:r>
              <a:rPr lang="cs-CZ">
                <a:latin typeface="Calibri Light"/>
                <a:ea typeface="Calibri Light"/>
                <a:cs typeface="Calibri Light"/>
              </a:rPr>
              <a:t>– maximálně ve výši dle údajů o podpůrných opatřeních ve výkazu R44-99</a:t>
            </a:r>
            <a:endParaRPr lang="cs-CZ"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23850" indent="-215900">
              <a:spcAft>
                <a:spcPts val="1800"/>
              </a:spcAft>
            </a:pPr>
            <a:endParaRPr lang="cs-CZ">
              <a:latin typeface="Calibri Light"/>
              <a:ea typeface="Calibri Light"/>
              <a:cs typeface="Calibri Light"/>
            </a:endParaRPr>
          </a:p>
          <a:p>
            <a:pPr marL="323850" indent="-215900">
              <a:spcAft>
                <a:spcPts val="1800"/>
              </a:spcAft>
            </a:pPr>
            <a:r>
              <a:rPr lang="cs-CZ">
                <a:latin typeface="Calibri Light"/>
                <a:ea typeface="Calibri Light"/>
                <a:cs typeface="Calibri Light"/>
              </a:rPr>
              <a:t>K žádostem o zvýšení rezervy je nutné zaslat také bilanci předpokládaných dalších potřeb.</a:t>
            </a:r>
            <a:endParaRPr lang="cs-CZ"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4AADA9D-78E2-3E24-C2EC-8D11F2B83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4820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06306E-C61B-43C4-8AEF-CA3178EAE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600" y="936001"/>
            <a:ext cx="10838169" cy="622138"/>
          </a:xfrm>
        </p:spPr>
        <p:txBody>
          <a:bodyPr/>
          <a:lstStyle/>
          <a:p>
            <a:r>
              <a:rPr lang="cs-CZ">
                <a:latin typeface="Calibri"/>
                <a:ea typeface="Calibri"/>
                <a:cs typeface="Calibri"/>
              </a:rPr>
              <a:t>1. úprava rozpisu rozpočtu v roce 2024</a:t>
            </a:r>
          </a:p>
        </p:txBody>
      </p:sp>
      <p:graphicFrame>
        <p:nvGraphicFramePr>
          <p:cNvPr id="5" name="Zástupný symbol pro obsah 4">
            <a:extLst>
              <a:ext uri="{FF2B5EF4-FFF2-40B4-BE49-F238E27FC236}">
                <a16:creationId xmlns:a16="http://schemas.microsoft.com/office/drawing/2014/main" id="{64AB22C4-060C-49BB-AD67-6903D1EF25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639366"/>
              </p:ext>
            </p:extLst>
          </p:nvPr>
        </p:nvGraphicFramePr>
        <p:xfrm>
          <a:off x="1976444" y="1558139"/>
          <a:ext cx="8239108" cy="47251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93556">
                  <a:extLst>
                    <a:ext uri="{9D8B030D-6E8A-4147-A177-3AD203B41FA5}">
                      <a16:colId xmlns:a16="http://schemas.microsoft.com/office/drawing/2014/main" val="863024467"/>
                    </a:ext>
                  </a:extLst>
                </a:gridCol>
                <a:gridCol w="1571287">
                  <a:extLst>
                    <a:ext uri="{9D8B030D-6E8A-4147-A177-3AD203B41FA5}">
                      <a16:colId xmlns:a16="http://schemas.microsoft.com/office/drawing/2014/main" val="2656612748"/>
                    </a:ext>
                  </a:extLst>
                </a:gridCol>
                <a:gridCol w="1686570">
                  <a:extLst>
                    <a:ext uri="{9D8B030D-6E8A-4147-A177-3AD203B41FA5}">
                      <a16:colId xmlns:a16="http://schemas.microsoft.com/office/drawing/2014/main" val="3791739917"/>
                    </a:ext>
                  </a:extLst>
                </a:gridCol>
                <a:gridCol w="1686570">
                  <a:extLst>
                    <a:ext uri="{9D8B030D-6E8A-4147-A177-3AD203B41FA5}">
                      <a16:colId xmlns:a16="http://schemas.microsoft.com/office/drawing/2014/main" val="932961109"/>
                    </a:ext>
                  </a:extLst>
                </a:gridCol>
                <a:gridCol w="1301125">
                  <a:extLst>
                    <a:ext uri="{9D8B030D-6E8A-4147-A177-3AD203B41FA5}">
                      <a16:colId xmlns:a16="http://schemas.microsoft.com/office/drawing/2014/main" val="1469652284"/>
                    </a:ext>
                  </a:extLst>
                </a:gridCol>
              </a:tblGrid>
              <a:tr h="5589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Kraj</a:t>
                      </a:r>
                      <a:endParaRPr lang="cs-CZ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NIV celkem v Kč</a:t>
                      </a:r>
                      <a:endParaRPr lang="cs-CZ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Prostředky na platy  v Kč</a:t>
                      </a:r>
                      <a:endParaRPr lang="cs-CZ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Prostředky na OON  v Kč</a:t>
                      </a:r>
                      <a:endParaRPr lang="cs-CZ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ONIV v Kč</a:t>
                      </a:r>
                      <a:endParaRPr lang="cs-CZ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781005164"/>
                  </a:ext>
                </a:extLst>
              </a:tr>
              <a:tr h="2794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hl. m. Praha </a:t>
                      </a:r>
                      <a:endParaRPr lang="cs-CZ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56574738"/>
                  </a:ext>
                </a:extLst>
              </a:tr>
              <a:tr h="2794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Středočeský </a:t>
                      </a:r>
                      <a:endParaRPr lang="cs-CZ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04668033"/>
                  </a:ext>
                </a:extLst>
              </a:tr>
              <a:tr h="2794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Jihočeský </a:t>
                      </a:r>
                      <a:endParaRPr lang="cs-CZ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58761911"/>
                  </a:ext>
                </a:extLst>
              </a:tr>
              <a:tr h="2794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Plzeňský  </a:t>
                      </a:r>
                      <a:endParaRPr lang="cs-CZ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cs-CZ" sz="1600" b="0" i="0" u="none" strike="noStrike" baseline="0" noProof="0">
                          <a:solidFill>
                            <a:srgbClr val="000000"/>
                          </a:solidFill>
                          <a:effectLst/>
                        </a:rPr>
                        <a:t>2 787 050</a:t>
                      </a:r>
                      <a:endParaRPr lang="en-US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cs-CZ" sz="1600" b="0" i="0" u="none" strike="noStrike" noProof="0">
                          <a:solidFill>
                            <a:srgbClr val="000000"/>
                          </a:solidFill>
                          <a:effectLst/>
                        </a:rPr>
                        <a:t>2 012 649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cs-CZ" sz="1600" b="0" i="0" u="none" strike="noStrike" noProof="0">
                          <a:solidFill>
                            <a:srgbClr val="000000"/>
                          </a:solidFill>
                          <a:effectLst/>
                        </a:rPr>
                        <a:t>74 000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20008116"/>
                  </a:ext>
                </a:extLst>
              </a:tr>
              <a:tr h="2794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Karlovarský </a:t>
                      </a:r>
                      <a:endParaRPr lang="cs-CZ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cs-CZ" sz="1600" b="0" i="0" u="none" strike="noStrike" baseline="0" noProof="0">
                          <a:solidFill>
                            <a:srgbClr val="000000"/>
                          </a:solidFill>
                          <a:effectLst/>
                        </a:rPr>
                        <a:t>6 410 151</a:t>
                      </a:r>
                      <a:endParaRPr lang="en-US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4 480 587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65 000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283 350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70358426"/>
                  </a:ext>
                </a:extLst>
              </a:tr>
              <a:tr h="2794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Ústecký </a:t>
                      </a:r>
                      <a:endParaRPr lang="cs-CZ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cs-CZ" sz="1600" b="0" i="0" u="none" strike="noStrike" baseline="0" noProof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13561751"/>
                  </a:ext>
                </a:extLst>
              </a:tr>
              <a:tr h="2794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Liberecký </a:t>
                      </a:r>
                      <a:endParaRPr lang="cs-CZ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cs-CZ" sz="1600" b="0" i="0" u="none" strike="noStrike" baseline="0" noProof="0">
                          <a:solidFill>
                            <a:srgbClr val="000000"/>
                          </a:solidFill>
                          <a:effectLst/>
                        </a:rPr>
                        <a:t>8 328 939</a:t>
                      </a:r>
                      <a:endParaRPr lang="en-US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4 010 934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10 000 000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-10 457 800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052728"/>
                  </a:ext>
                </a:extLst>
              </a:tr>
              <a:tr h="2794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Královéhradecký</a:t>
                      </a:r>
                      <a:endParaRPr lang="cs-CZ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cs-CZ" sz="1600" b="0" i="0" u="none" strike="noStrike" baseline="0" noProof="0">
                          <a:solidFill>
                            <a:srgbClr val="000000"/>
                          </a:solidFill>
                          <a:effectLst/>
                        </a:rPr>
                        <a:t>11 859 388</a:t>
                      </a:r>
                      <a:endParaRPr lang="en-US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-2 154 107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19 068 500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-10 750 529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15308628"/>
                  </a:ext>
                </a:extLst>
              </a:tr>
              <a:tr h="2794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Pardubický </a:t>
                      </a:r>
                      <a:endParaRPr lang="cs-CZ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cs-CZ" sz="1600" b="0" i="0" u="none" strike="noStrike" baseline="0" noProof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16 320 475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-22 000 000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17658114"/>
                  </a:ext>
                </a:extLst>
              </a:tr>
              <a:tr h="2794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Vysočina</a:t>
                      </a:r>
                      <a:endParaRPr lang="cs-CZ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cs-CZ" sz="1600" b="0" i="0" u="none" strike="noStrike" baseline="0" noProof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74814904"/>
                  </a:ext>
                </a:extLst>
              </a:tr>
              <a:tr h="2794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Jihomoravský</a:t>
                      </a:r>
                      <a:endParaRPr lang="cs-CZ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cs-CZ" sz="1600" b="0" i="0" u="none" strike="noStrike" baseline="0" noProof="0">
                          <a:solidFill>
                            <a:srgbClr val="000000"/>
                          </a:solidFill>
                          <a:effectLst/>
                        </a:rPr>
                        <a:t>35 198 354</a:t>
                      </a:r>
                      <a:endParaRPr lang="en-US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cs-CZ" sz="1600" b="0" i="0" u="none" strike="noStrike" noProof="0">
                          <a:solidFill>
                            <a:srgbClr val="000000"/>
                          </a:solidFill>
                          <a:effectLst/>
                        </a:rPr>
                        <a:t>25 261 798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cs-CZ" sz="1600" b="0" i="0" u="none" strike="noStrike" noProof="0">
                          <a:solidFill>
                            <a:srgbClr val="000000"/>
                          </a:solidFill>
                          <a:effectLst/>
                        </a:rPr>
                        <a:t>1 145 450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22602783"/>
                  </a:ext>
                </a:extLst>
              </a:tr>
              <a:tr h="2794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Olomoucký</a:t>
                      </a:r>
                      <a:endParaRPr lang="cs-CZ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cs-CZ" sz="1600" b="0" i="0" u="none" strike="noStrike" baseline="0" noProof="0">
                          <a:solidFill>
                            <a:srgbClr val="000000"/>
                          </a:solidFill>
                          <a:effectLst/>
                        </a:rPr>
                        <a:t>21 590 032</a:t>
                      </a:r>
                      <a:endParaRPr lang="en-US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15 740 751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371 500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68630963"/>
                  </a:ext>
                </a:extLst>
              </a:tr>
              <a:tr h="2452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Zlínský </a:t>
                      </a:r>
                      <a:endParaRPr lang="cs-CZ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cs-CZ" sz="1600" b="0" i="0" u="none" strike="noStrike" baseline="0" noProof="0">
                          <a:solidFill>
                            <a:srgbClr val="000000"/>
                          </a:solidFill>
                          <a:effectLst/>
                        </a:rPr>
                        <a:t>17 560 893</a:t>
                      </a:r>
                      <a:endParaRPr lang="en-US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12 723 686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409 365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25541113"/>
                  </a:ext>
                </a:extLst>
              </a:tr>
              <a:tr h="2794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Moravskoslezský</a:t>
                      </a:r>
                      <a:endParaRPr lang="cs-CZ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cs-CZ" sz="1600" b="0" i="0" u="none" strike="noStrike" baseline="0" noProof="0">
                          <a:solidFill>
                            <a:srgbClr val="000000"/>
                          </a:solidFill>
                          <a:effectLst/>
                        </a:rPr>
                        <a:t>17 741 806</a:t>
                      </a:r>
                      <a:endParaRPr lang="en-US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12 867 735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396 100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32074367"/>
                  </a:ext>
                </a:extLst>
              </a:tr>
              <a:tr h="2794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 err="1">
                          <a:effectLst/>
                        </a:rPr>
                        <a:t>RgŠ</a:t>
                      </a:r>
                      <a:r>
                        <a:rPr lang="cs-CZ" sz="1600">
                          <a:effectLst/>
                        </a:rPr>
                        <a:t> CELKEM:</a:t>
                      </a:r>
                      <a:endParaRPr lang="cs-CZ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cs-CZ" sz="1600" b="0" i="0" u="none" strike="noStrike" noProof="0">
                          <a:solidFill>
                            <a:srgbClr val="000000"/>
                          </a:solidFill>
                          <a:effectLst/>
                        </a:rPr>
                        <a:t>121 476 613</a:t>
                      </a:r>
                      <a:endParaRPr lang="en-US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cs-CZ" sz="1600" b="0" i="0" u="none" strike="noStrike" noProof="0">
                          <a:solidFill>
                            <a:srgbClr val="000000"/>
                          </a:solidFill>
                          <a:effectLst/>
                        </a:rPr>
                        <a:t>91 264 508</a:t>
                      </a:r>
                      <a:endParaRPr lang="en-US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cs-CZ" sz="1600" b="0" i="0" u="none" strike="noStrike" noProof="0">
                          <a:solidFill>
                            <a:srgbClr val="000000"/>
                          </a:solidFill>
                          <a:effectLst/>
                        </a:rPr>
                        <a:t>29 133 500</a:t>
                      </a:r>
                      <a:endParaRPr lang="en-US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cs-CZ" sz="1600" b="0" i="0" u="none" strike="noStrike" noProof="0">
                          <a:solidFill>
                            <a:srgbClr val="000000"/>
                          </a:solidFill>
                          <a:effectLst/>
                        </a:rPr>
                        <a:t>-40 528 564</a:t>
                      </a:r>
                      <a:endParaRPr lang="en-US"/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43558596"/>
                  </a:ext>
                </a:extLst>
              </a:tr>
            </a:tbl>
          </a:graphicData>
        </a:graphic>
      </p:graphicFrame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9FE2538-0B4E-476D-A3EA-BF06F2FAB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88911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395C0B-1931-5DD1-D77A-A552C537F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Úprava směrnice – zrušení závaznosti limitu počtu zaměstnanců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1109D86-9987-EBDC-91BC-81A0D62BDB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800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cs-CZ" sz="18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Čl. V</a:t>
            </a:r>
            <a:endParaRPr lang="cs-CZ" sz="1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800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cs-CZ" sz="18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Stanovení závazných ukazatelů v rozpisu přímých výdajů pro právnické osoby zřizované krajem, obcí nebo svazkem obcí</a:t>
            </a:r>
            <a:endParaRPr lang="cs-CZ" sz="1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8000" indent="0" algn="just">
              <a:spcAft>
                <a:spcPts val="600"/>
              </a:spcAft>
              <a:buNone/>
            </a:pPr>
            <a:r>
              <a:rPr lang="cs-CZ" sz="1800" b="1" strike="sngStrike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(1) Rozpis přímých výdajů podle čl. III a IV provede krajský úřad ve struktuře závazných ukazatelů: </a:t>
            </a:r>
            <a:endParaRPr lang="cs-CZ" sz="180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08000" indent="0" algn="just">
              <a:spcAft>
                <a:spcPts val="600"/>
              </a:spcAft>
              <a:buNone/>
            </a:pPr>
            <a:r>
              <a:rPr lang="cs-CZ" sz="1800" b="1" strike="sngStrike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a) přímé výdaje (dále jen „NIV celkem“), z toho: </a:t>
            </a:r>
            <a:endParaRPr lang="cs-CZ" sz="180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33580" indent="0" algn="just">
              <a:spcAft>
                <a:spcPts val="600"/>
              </a:spcAft>
              <a:buNone/>
            </a:pPr>
            <a:r>
              <a:rPr lang="cs-CZ" sz="1800" b="1" strike="sngStrike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1. prostředky na platy (dále jen „</a:t>
            </a:r>
            <a:r>
              <a:rPr lang="cs-CZ" sz="1800" b="1" strike="sngStrike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PPl</a:t>
            </a:r>
            <a:r>
              <a:rPr lang="cs-CZ" sz="1800" b="1" strike="sngStrike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“), </a:t>
            </a:r>
            <a:endParaRPr lang="cs-CZ" sz="180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33580" indent="0" algn="just">
              <a:spcAft>
                <a:spcPts val="600"/>
              </a:spcAft>
              <a:buNone/>
            </a:pPr>
            <a:r>
              <a:rPr lang="cs-CZ" sz="1800" b="1" strike="sngStrike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2. prostředky na ostatní osobní náklady (dále jen „OON“), </a:t>
            </a:r>
            <a:endParaRPr lang="cs-CZ" sz="180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08000" indent="0" algn="just">
              <a:spcAft>
                <a:spcPts val="600"/>
              </a:spcAft>
              <a:buNone/>
            </a:pPr>
            <a:r>
              <a:rPr lang="cs-CZ" sz="1800" b="1" strike="sngStrike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b) limit počtu zaměstnanců (dále jen „Lim“). </a:t>
            </a:r>
            <a:endParaRPr lang="cs-CZ" sz="180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08000" indent="0" algn="just">
              <a:spcAft>
                <a:spcPts val="600"/>
              </a:spcAft>
              <a:buNone/>
            </a:pPr>
            <a:r>
              <a:rPr lang="cs-CZ" sz="1800" b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(1) Rozpis přímých výdajů podle čl. III a IV provede krajský úřad ve struktuře závazných ukazatelů přímé výdaje celkem, z toho: </a:t>
            </a:r>
            <a:endParaRPr lang="cs-CZ" sz="180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33580" indent="0" algn="just">
              <a:spcAft>
                <a:spcPts val="600"/>
              </a:spcAft>
              <a:buNone/>
            </a:pPr>
            <a:r>
              <a:rPr lang="cs-CZ" sz="1800" b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1. prostředky na platy (dále jen „</a:t>
            </a:r>
            <a:r>
              <a:rPr lang="cs-CZ" sz="1800" b="1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PPl</a:t>
            </a:r>
            <a:r>
              <a:rPr lang="cs-CZ" sz="1800" b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“), </a:t>
            </a:r>
            <a:endParaRPr lang="cs-CZ" sz="180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33580" indent="0" algn="just">
              <a:spcAft>
                <a:spcPts val="600"/>
              </a:spcAft>
              <a:buNone/>
            </a:pPr>
            <a:r>
              <a:rPr lang="cs-CZ" sz="1800" b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2. prostředky na ostatní osobní náklady (dále jen „OON“). </a:t>
            </a:r>
            <a:endParaRPr lang="cs-CZ" sz="180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04572E9-0695-D50B-2C57-FA3F6316B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88023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8BC53D7-A410-1DB3-9BCD-9615A74667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9" y="466343"/>
            <a:ext cx="10515600" cy="5710620"/>
          </a:xfrm>
        </p:spPr>
        <p:txBody>
          <a:bodyPr/>
          <a:lstStyle/>
          <a:p>
            <a:pPr marL="108000" indent="0" algn="ctr">
              <a:spcAft>
                <a:spcPts val="600"/>
              </a:spcAft>
              <a:buNone/>
            </a:pPr>
            <a:r>
              <a:rPr lang="cs-CZ" sz="18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Čl. V</a:t>
            </a:r>
            <a:endParaRPr lang="cs-CZ" sz="1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8000" indent="0" algn="just">
              <a:spcAft>
                <a:spcPts val="600"/>
              </a:spcAft>
              <a:buNone/>
            </a:pPr>
            <a:r>
              <a:rPr lang="cs-CZ" sz="1800" b="1" strike="sngStrike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(5) Ukazatel Lim se právnické osobě stanoví jako součet počtů zaměstnanců stanovený ministerstvem pro školy a pro pedagogické pracovníky školních družin, jejichž činnost právnická osoba vykonává, zvýšený o součet podílů příslušných jednotek výkonu a ukazatelů No a </a:t>
            </a:r>
            <a:r>
              <a:rPr lang="cs-CZ" sz="1800" b="1" strike="sngStrike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Np</a:t>
            </a:r>
            <a:r>
              <a:rPr lang="cs-CZ" sz="1800" b="1" strike="sngStrike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stanovených krajským úřadem podle právního předpisu upravujícího krajské normativy3) pro školská zařízení, jejichž činnost právnická osoba vykonává. Pokud byly právnické osobě z normativně stanovené výše mzdových prostředků vyčleněny finanční prostředky na OON podle odst. 4, ukazatel Lim stanovený podle věty první se úměrně tomu sníží. Ustanovení věty druhé se nepoužije, pokud jde o vyčlenění OON na zastupování zaměstnanců v pracovním poměru k právnické osobě zahrnutých ve stanoveném ukazateli Lim po dobu jejich dočasné pracovní neschopnosti nebo karantény. </a:t>
            </a:r>
            <a:endParaRPr lang="cs-CZ" sz="180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08000" indent="0" algn="just">
              <a:spcAft>
                <a:spcPts val="600"/>
              </a:spcAft>
              <a:buNone/>
            </a:pPr>
            <a:r>
              <a:rPr lang="cs-CZ" sz="1800" b="1" strike="sngStrike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(6) Stanovený ukazatel Lim lze překročit o přepočtený počet zaměstnanců za dobu trvání jejich dočasné pracovní neschopnosti nebo karantény, za dobu jejich čerpání řádné dovolené bezprostředně mezi mateřskou dovolenou a rodičovskou dovolenou a o přepočtený počet zaměstnanců, kteří dlouhodobě ošetřují člena rodiny, nebo u nichž jde o překážky v práci na straně zaměstnavatele v souvislosti s odvoláním ředitele podle jiného právního předpisu. </a:t>
            </a:r>
            <a:endParaRPr lang="cs-CZ" sz="180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08000" indent="0" algn="just">
              <a:spcAft>
                <a:spcPts val="600"/>
              </a:spcAft>
              <a:buNone/>
            </a:pPr>
            <a:r>
              <a:rPr lang="cs-CZ" sz="1800" b="1" strike="sngStrike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(7)</a:t>
            </a:r>
            <a:r>
              <a:rPr lang="cs-CZ" sz="1800" b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(5)</a:t>
            </a:r>
            <a:r>
              <a:rPr lang="cs-CZ" sz="18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Na návrh právnické osoby, vykonávající činnost školy, realizující rámcový vzdělávací program, jehož součástí je příprava k získání řidičského nebo svářečského oprávnění, jejíž praktickou část právnická osoba zajišťuje vlastními zaměstnanci, zvýší krajský úřad ukazatele </a:t>
            </a:r>
            <a:r>
              <a:rPr lang="cs-CZ" sz="180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PPl</a:t>
            </a:r>
            <a:r>
              <a:rPr lang="cs-CZ" sz="18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cs-CZ" sz="1800" b="1" strike="sngStrike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 Lim stanovené</a:t>
            </a:r>
            <a:r>
              <a:rPr lang="cs-CZ" sz="18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cs-CZ" sz="1800" b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stanoveného </a:t>
            </a:r>
            <a:r>
              <a:rPr lang="cs-CZ" sz="18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ministerstvem pro danou školu při zachování výše ukazatele </a:t>
            </a:r>
            <a:r>
              <a:rPr lang="cs-CZ" sz="1800" b="1" strike="sngStrike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NIV</a:t>
            </a:r>
            <a:r>
              <a:rPr lang="cs-CZ" sz="1800" b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přímé výdaje</a:t>
            </a:r>
            <a:r>
              <a:rPr lang="cs-CZ" sz="18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celkem stanovené pro danou školu ministerstvem. Postup podle věty první lze uplatnit pouze tehdy, pokud škola vykázala rozsah dotčené činnosti v příslušném oddílu výkazu P1c-01 při předávání údajů podle právního předpisu1).</a:t>
            </a:r>
          </a:p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1726A09-3F0C-A675-D86C-F634F030A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8064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5BA9FC-24D5-B9BE-3E86-64925D41D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Program semináře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5A1FBC7-410D-0686-2D0A-7B44733161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cs-CZ"/>
              <a:t>Přehled vývoje výkonů v regionálním školství</a:t>
            </a:r>
          </a:p>
          <a:p>
            <a:pPr>
              <a:spcAft>
                <a:spcPts val="600"/>
              </a:spcAft>
            </a:pPr>
            <a:r>
              <a:rPr lang="cs-CZ"/>
              <a:t>Rozpočet </a:t>
            </a:r>
            <a:r>
              <a:rPr lang="cs-CZ" err="1"/>
              <a:t>RgŠ</a:t>
            </a:r>
            <a:r>
              <a:rPr lang="cs-CZ"/>
              <a:t> ÚSC 2024</a:t>
            </a:r>
          </a:p>
          <a:p>
            <a:pPr>
              <a:spcAft>
                <a:spcPts val="600"/>
              </a:spcAft>
            </a:pPr>
            <a:r>
              <a:rPr lang="cs-CZ"/>
              <a:t>Připravované legislativní změny</a:t>
            </a:r>
            <a:endParaRPr lang="cs-CZ">
              <a:cs typeface="Calibri"/>
            </a:endParaRPr>
          </a:p>
          <a:p>
            <a:pPr>
              <a:spcAft>
                <a:spcPts val="600"/>
              </a:spcAft>
            </a:pPr>
            <a:r>
              <a:rPr lang="cs-CZ">
                <a:cs typeface="Calibri"/>
              </a:rPr>
              <a:t>Výkaznictví, kontrola údajů</a:t>
            </a:r>
          </a:p>
          <a:p>
            <a:pPr>
              <a:spcAft>
                <a:spcPts val="600"/>
              </a:spcAft>
            </a:pPr>
            <a:r>
              <a:rPr lang="cs-CZ">
                <a:cs typeface="Calibri"/>
              </a:rPr>
              <a:t>Různé</a:t>
            </a:r>
          </a:p>
          <a:p>
            <a:pPr>
              <a:spcAft>
                <a:spcPts val="600"/>
              </a:spcAft>
            </a:pPr>
            <a:r>
              <a:rPr lang="cs-CZ"/>
              <a:t>Diskuze</a:t>
            </a:r>
          </a:p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039A7B4-264A-9427-A0A3-9AF9E6D06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18420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4C423D-713F-498B-57EE-83A154F72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CFDB76F-D757-A094-85E2-FEEB2DB50F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8000" indent="0" algn="ctr">
              <a:spcBef>
                <a:spcPts val="1800"/>
              </a:spcBef>
              <a:spcAft>
                <a:spcPts val="600"/>
              </a:spcAft>
              <a:buNone/>
            </a:pPr>
            <a:r>
              <a:rPr lang="cs-CZ" sz="1800" b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Čl. VIII</a:t>
            </a:r>
            <a:endParaRPr lang="cs-CZ" sz="180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08000" indent="0" algn="ctr">
              <a:spcAft>
                <a:spcPts val="600"/>
              </a:spcAft>
              <a:buNone/>
            </a:pPr>
            <a:r>
              <a:rPr lang="cs-CZ" sz="1800" b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Zohlednění objektivních specifických potřeb právnických osob</a:t>
            </a:r>
            <a:endParaRPr lang="cs-CZ" sz="1800" b="1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08000" indent="0">
              <a:spcAft>
                <a:spcPts val="600"/>
              </a:spcAft>
              <a:buNone/>
            </a:pPr>
            <a:r>
              <a:rPr lang="cs-CZ" sz="18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(…)</a:t>
            </a:r>
          </a:p>
          <a:p>
            <a:pPr marL="0" lvl="0" indent="0" algn="just">
              <a:spcAft>
                <a:spcPts val="600"/>
              </a:spcAft>
              <a:buNone/>
            </a:pPr>
            <a:r>
              <a:rPr lang="cs-CZ" sz="18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(4) Krajský úřad provede kontrolu porovnání rozpisu přímých výdajů podle čl. III a IV s finančními rozvahami jednotlivých právnických osob a návrhy na odstranění disproporcí. </a:t>
            </a:r>
          </a:p>
          <a:p>
            <a:pPr marL="0" lvl="0" indent="0" algn="just">
              <a:spcAft>
                <a:spcPts val="600"/>
              </a:spcAft>
              <a:buNone/>
            </a:pPr>
            <a:r>
              <a:rPr lang="cs-CZ" sz="18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Krajský úřad při postupu podle věty první </a:t>
            </a:r>
          </a:p>
          <a:p>
            <a:pPr marL="0" lvl="0" indent="0" algn="just">
              <a:spcAft>
                <a:spcPts val="600"/>
              </a:spcAft>
              <a:buNone/>
            </a:pPr>
            <a:r>
              <a:rPr lang="cs-CZ" sz="18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a) přednostně zohledňuje řešení disproporcí </a:t>
            </a:r>
            <a:r>
              <a:rPr lang="cs-CZ" sz="1800" b="1" strike="sngStrike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 počtu nepedagogických zaměstnanců a mzdových prostředcích na tyto zaměstnance</a:t>
            </a:r>
            <a:r>
              <a:rPr lang="cs-CZ" sz="1800" b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v mzdových prostředcích na nepedagogické zaměstnance</a:t>
            </a:r>
            <a:r>
              <a:rPr lang="cs-CZ" sz="18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kteří zajištují praktické vyučování podle § 65 školského zákona ve škole v těch případech, kdy není zajišťováno ve školském účelovém zařízení nebo u jiné fyzické nebo právnické osoby, </a:t>
            </a:r>
          </a:p>
          <a:p>
            <a:pPr marL="108000" indent="0">
              <a:buNone/>
            </a:pPr>
            <a:r>
              <a:rPr lang="cs-CZ" sz="20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(…)</a:t>
            </a:r>
          </a:p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9EC5C4F-AC4C-DB0E-4B8D-B87195BFD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65758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9A5544A-A21E-014E-17FD-FC629B7DD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3A44E2C-1BB9-845F-DD43-0E7579129C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8000" indent="0" algn="ctr">
              <a:spcBef>
                <a:spcPts val="1800"/>
              </a:spcBef>
              <a:spcAft>
                <a:spcPts val="600"/>
              </a:spcAft>
              <a:buNone/>
            </a:pPr>
            <a:r>
              <a:rPr lang="cs-CZ" sz="1800" b="1" strike="sngStrike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Čl. </a:t>
            </a:r>
            <a:r>
              <a:rPr lang="cs-CZ" sz="1800" b="1" strike="sngStrike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XVa</a:t>
            </a:r>
            <a:endParaRPr lang="cs-CZ" sz="180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08000" indent="0" algn="just">
              <a:spcAft>
                <a:spcPts val="600"/>
              </a:spcAft>
              <a:buNone/>
            </a:pPr>
            <a:r>
              <a:rPr lang="cs-CZ" sz="1800" b="1" strike="sngStrike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(1) Krajský úřad v období od 1. února 2021 do 31. srpna 2021 na vrub rezervy upraví v nezbytném rozsahu ukazatel Lim právnické osobě vykonávající činnost základní, nebo střední školy nebo konzervatoře stanovený podle čl. V odst. 5, pokud pedagogický pracovník takové školy k 1. lednu 2021 poskytoval a nadále poskytuje pedagogickou intervenci podle vyhlášky č. 27/2016 Sb., o vzdělávání žáků se speciálními vzdělávacími potřebami a žáků nadaných, ve znění pozdějších předpisů, v rámci jemu stanoveného rozsahu přímé pedagogické činnosti podle přílohy k nařízení vlády č. 75/2005 Sb., o stanovení rozsahu přímé vyučovací, přímé výchovné, přímé speciálně pedagogické a přímé </a:t>
            </a:r>
            <a:r>
              <a:rPr lang="cs-CZ" sz="1800" b="1" strike="sngStrike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pedagogickopsychologické</a:t>
            </a:r>
            <a:r>
              <a:rPr lang="cs-CZ" sz="1800" b="1" strike="sngStrike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činnosti pedagogických pracovníků, ve znění pozdějších předpisů. </a:t>
            </a:r>
            <a:endParaRPr lang="cs-CZ" sz="180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08000" indent="0" algn="just">
              <a:spcAft>
                <a:spcPts val="600"/>
              </a:spcAft>
              <a:buNone/>
            </a:pPr>
            <a:r>
              <a:rPr lang="cs-CZ" sz="1800" b="1" strike="sngStrike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(2) Úpravy podle odst. 1 provádí krajský úřad na návrh </a:t>
            </a:r>
            <a:endParaRPr lang="cs-CZ" sz="180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8000" lvl="2" indent="0" algn="just">
              <a:spcAft>
                <a:spcPts val="600"/>
              </a:spcAft>
              <a:buNone/>
            </a:pPr>
            <a:r>
              <a:rPr lang="cs-CZ" sz="1800" b="1" strike="sngStrike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a) právnické osoby zřizované krajem, nebo </a:t>
            </a:r>
            <a:endParaRPr lang="cs-CZ" sz="180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8000" lvl="2" indent="0" algn="just">
              <a:spcAft>
                <a:spcPts val="600"/>
              </a:spcAft>
              <a:buNone/>
            </a:pPr>
            <a:r>
              <a:rPr lang="cs-CZ" sz="1800" b="1" strike="sngStrike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b) obecního úřadu v případě právnických osob zřizovaných obcí nebo svazkem obcí. </a:t>
            </a:r>
            <a:endParaRPr lang="cs-CZ" sz="180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5904885-AA38-6073-E4F2-4C2AD24A5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84616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C9AAC0C-6E82-6D4E-CAFC-AA77117F9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>
                <a:latin typeface="Calibri"/>
                <a:cs typeface="Calibri"/>
              </a:rPr>
              <a:t>Adaptační období učitelů</a:t>
            </a:r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0B143D3-A371-1C4B-5895-82AD7C1B3D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8" y="1825625"/>
            <a:ext cx="10964967" cy="4351338"/>
          </a:xfrm>
        </p:spPr>
        <p:txBody>
          <a:bodyPr vert="horz" lIns="0" tIns="0" rIns="0" bIns="0" rtlCol="0" anchor="t">
            <a:noAutofit/>
          </a:bodyPr>
          <a:lstStyle/>
          <a:p>
            <a:pPr marL="323850" indent="-215900"/>
            <a:r>
              <a:rPr lang="cs-CZ">
                <a:latin typeface="Calibri Light"/>
                <a:cs typeface="Calibri Light"/>
              </a:rPr>
              <a:t>Od roku 2024 nově normativy na učitele v adaptačním období (prostředky na platy vč. příslušenství a ONIV)</a:t>
            </a:r>
            <a:endParaRPr lang="en-US">
              <a:latin typeface="Calibri Light"/>
              <a:cs typeface="Calibri Light"/>
            </a:endParaRPr>
          </a:p>
          <a:p>
            <a:pPr marL="323850" indent="-215900"/>
            <a:r>
              <a:rPr lang="cs-CZ">
                <a:latin typeface="Calibri Light"/>
                <a:cs typeface="Calibri Light"/>
              </a:rPr>
              <a:t>Postup určení počtu učitelů v adaptačním období a výše prostředků je uveden v metodice </a:t>
            </a:r>
            <a:br>
              <a:rPr lang="cs-CZ"/>
            </a:br>
            <a:r>
              <a:rPr lang="cs-CZ">
                <a:latin typeface="Calibri Light"/>
                <a:cs typeface="Calibri Light"/>
              </a:rPr>
              <a:t>(příloha č. 2 materiálu „</a:t>
            </a:r>
            <a:r>
              <a:rPr lang="cs-CZ">
                <a:latin typeface="Calibri Light"/>
                <a:cs typeface="Calibri"/>
              </a:rPr>
              <a:t>Principy rozpisu rozpočtu </a:t>
            </a:r>
            <a:r>
              <a:rPr lang="cs-CZ" err="1">
                <a:latin typeface="Calibri Light"/>
                <a:cs typeface="Calibri"/>
              </a:rPr>
              <a:t>RgŠ</a:t>
            </a:r>
            <a:r>
              <a:rPr lang="cs-CZ">
                <a:latin typeface="Calibri Light"/>
                <a:cs typeface="Calibri"/>
              </a:rPr>
              <a:t> ÚSC na rok 2024“</a:t>
            </a:r>
            <a:r>
              <a:rPr lang="cs-CZ">
                <a:latin typeface="Calibri Light"/>
                <a:cs typeface="Calibri Light"/>
              </a:rPr>
              <a:t>)</a:t>
            </a:r>
          </a:p>
          <a:p>
            <a:pPr marL="323850" indent="-215900"/>
            <a:r>
              <a:rPr lang="cs-CZ">
                <a:latin typeface="Calibri Light"/>
                <a:cs typeface="Calibri Light"/>
              </a:rPr>
              <a:t>Školy vykazují učitele v adaptačním období pouze dvakrát vždy k 30. 9. – poprvé v 1. roce a podruhé ve 2. roce adaptačního procesu – tedy každá škola postupně obdrží na každého takového učitele normativ právě 2x</a:t>
            </a:r>
          </a:p>
          <a:p>
            <a:pPr marL="107950" lvl="1"/>
            <a:r>
              <a:rPr lang="cs-CZ">
                <a:latin typeface="Calibri Light"/>
                <a:cs typeface="Calibri Light"/>
              </a:rPr>
              <a:t>    Příklad: Začínající učitel začal pracovat ve škole v listopadu 2023.</a:t>
            </a:r>
          </a:p>
          <a:p>
            <a:pPr marL="107950" lvl="1"/>
            <a:r>
              <a:rPr lang="cs-CZ">
                <a:latin typeface="Calibri Light"/>
                <a:cs typeface="Calibri Light"/>
              </a:rPr>
              <a:t>	   Škola obdrží prostředky v roce 2025 na základě vykázaných údajů k 30. 9. 2024 </a:t>
            </a:r>
            <a:endParaRPr lang="cs-CZ">
              <a:cs typeface="Calibri Light"/>
            </a:endParaRPr>
          </a:p>
          <a:p>
            <a:pPr marL="107950" lvl="1">
              <a:spcAft>
                <a:spcPts val="800"/>
              </a:spcAft>
            </a:pPr>
            <a:r>
              <a:rPr lang="cs-CZ">
                <a:latin typeface="Calibri Light"/>
                <a:cs typeface="Calibri Light"/>
              </a:rPr>
              <a:t>	   a následně pak v roce 2026 na základě vykázaných údajů k 30. 9. 2025.</a:t>
            </a:r>
          </a:p>
          <a:p>
            <a:pPr marL="323850" indent="-215900"/>
            <a:r>
              <a:rPr lang="cs-CZ">
                <a:latin typeface="Calibri Light"/>
                <a:cs typeface="Calibri Light"/>
              </a:rPr>
              <a:t>Krajský úřad nebude v průběhu roku dofinancovávat nové učitele v adaptačním období</a:t>
            </a:r>
          </a:p>
          <a:p>
            <a:pPr marL="323850" indent="-215900"/>
            <a:endParaRPr lang="cs-CZ">
              <a:cs typeface="Calibri Light" panose="020F0302020204030204" pitchFamily="34" charset="0"/>
            </a:endParaRPr>
          </a:p>
          <a:p>
            <a:pPr marL="323850" indent="-215900"/>
            <a:endParaRPr lang="cs-CZ">
              <a:cs typeface="Calibri Light"/>
            </a:endParaRPr>
          </a:p>
          <a:p>
            <a:pPr marL="323850" indent="-215900"/>
            <a:endParaRPr lang="cs-CZ">
              <a:cs typeface="Calibri Light" panose="020F0302020204030204" pitchFamily="34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DFDB47D-C8F2-BF56-4048-347E81B05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3BD8D3-A9DD-40CB-A396-ADCE34852C74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lumMod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195971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82BCED-5D17-4969-5E25-43FDE3C1C0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Ukrajinský asistent pedagoga ve školách v roce 2024</a:t>
            </a:r>
            <a:br>
              <a:rPr lang="cs-CZ"/>
            </a:br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8104A30-7ED1-1BEA-8401-DB0F91A997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600" y="1739900"/>
            <a:ext cx="10515600" cy="4351338"/>
          </a:xfrm>
        </p:spPr>
        <p:txBody>
          <a:bodyPr vert="horz" lIns="0" tIns="0" rIns="0" bIns="0" rtlCol="0" anchor="t">
            <a:noAutofit/>
          </a:bodyPr>
          <a:lstStyle/>
          <a:p>
            <a:pPr marL="323850" indent="-215900" algn="just"/>
            <a:r>
              <a:rPr lang="en-US">
                <a:latin typeface="Calibri Light"/>
                <a:cs typeface="Calibri Light"/>
              </a:rPr>
              <a:t>M</a:t>
            </a:r>
            <a:r>
              <a:rPr lang="cs-CZ">
                <a:latin typeface="Calibri Light"/>
                <a:cs typeface="Calibri Light"/>
              </a:rPr>
              <a:t>ŠMT poskytne v roce 2024 (leden až srpen) další finanční prostředky na zajištění pedagogické pozice tzv. ukrajinského asistenta pedagoga na podporu integrace ukrajinských dětí a žáků v mateřských, základních a středních školách a konzervatořích zřízených krajem, obcí nebo dobrovolným svazkem obcí</a:t>
            </a:r>
            <a:endParaRPr lang="en-US">
              <a:latin typeface="Calibri Light"/>
              <a:cs typeface="Calibri Light"/>
            </a:endParaRPr>
          </a:p>
          <a:p>
            <a:pPr marL="323850" indent="-215900" algn="just"/>
            <a:r>
              <a:rPr lang="cs-CZ">
                <a:latin typeface="Calibri Light"/>
                <a:cs typeface="Calibri Light"/>
              </a:rPr>
              <a:t>Další finanční prostředky budou poskytnuty na základě § 161 odst. 7 školského zákona</a:t>
            </a:r>
          </a:p>
          <a:p>
            <a:pPr marL="323850" indent="-215900" algn="just"/>
            <a:r>
              <a:rPr lang="cs-CZ">
                <a:latin typeface="Calibri Light"/>
                <a:cs typeface="Calibri Light"/>
              </a:rPr>
              <a:t>Podmínky, kritéria a účel byly zveřejněny ve Věstníku MŠMT 07/2023 dne 29. listopadu 2023</a:t>
            </a:r>
          </a:p>
          <a:p>
            <a:pPr marL="395605" lvl="3" indent="0" algn="just">
              <a:spcAft>
                <a:spcPts val="800"/>
              </a:spcAft>
              <a:buNone/>
            </a:pPr>
            <a:r>
              <a:rPr lang="cs-CZ">
                <a:latin typeface="Calibri Light"/>
                <a:cs typeface="Calibri Light"/>
                <a:hlinkClick r:id="rId2"/>
              </a:rPr>
              <a:t>https://www.msmt.cz/dokumenty/vestnik-msmt-07-2023</a:t>
            </a:r>
            <a:endParaRPr lang="cs-CZ">
              <a:latin typeface="Calibri Light"/>
              <a:cs typeface="Calibri Light"/>
            </a:endParaRPr>
          </a:p>
          <a:p>
            <a:pPr marL="323850" indent="-215900" algn="just"/>
            <a:r>
              <a:rPr lang="cs-CZ">
                <a:latin typeface="Calibri Light"/>
                <a:cs typeface="Calibri Light"/>
              </a:rPr>
              <a:t>Údaje o počtu ukrajinských dětí a žáků předávaly právnické osoby v mimořádném šetření prostřednictvím systému pro sběr dat v průběhu ledna 2024</a:t>
            </a:r>
            <a:endParaRPr lang="en-US">
              <a:latin typeface="Calibri Light"/>
              <a:cs typeface="Calibri Light"/>
            </a:endParaRPr>
          </a:p>
          <a:p>
            <a:pPr marL="323850" indent="-215900" algn="just"/>
            <a:r>
              <a:rPr lang="cs-CZ">
                <a:latin typeface="Calibri Light"/>
                <a:cs typeface="Calibri Light"/>
              </a:rPr>
              <a:t>Další finanční prostředky budou právnickým osobám krajskými úřady a MHMP poskytnuty jednorázově nejpozději 31. března 2024 </a:t>
            </a:r>
            <a:endParaRPr lang="cs-CZ">
              <a:cs typeface="Calibri Light" panose="020F0302020204030204" pitchFamily="34" charset="0"/>
            </a:endParaRPr>
          </a:p>
          <a:p>
            <a:pPr marL="323850" indent="-215900" algn="just"/>
            <a:r>
              <a:rPr lang="cs-CZ">
                <a:latin typeface="Calibri Light"/>
                <a:cs typeface="Calibri Light"/>
              </a:rPr>
              <a:t>Rozhodnutí byla odeslána na KÚ a MHMP 1. března, finanční prostředky byly z MŠMT odeslány 6. března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7F9AF81-252F-F81B-BA68-36838DBF9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3BD8D3-A9DD-40CB-A396-ADCE34852C74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lumMod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658005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94DD8F-A2DC-9F53-14D4-2F71E00E4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Ukrajinský asistent pedagoga - dotazy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82DF7CF-D2C5-4253-EFCF-056D756323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0" rIns="0" bIns="0" rtlCol="0" anchor="t">
            <a:noAutofit/>
          </a:bodyPr>
          <a:lstStyle/>
          <a:p>
            <a:pPr marL="342900" lvl="0" indent="-342900" algn="just"/>
            <a:r>
              <a:rPr lang="cs-CZ" sz="2000" dirty="0">
                <a:latin typeface="+mj-lt"/>
                <a:ea typeface="Calibri"/>
              </a:rPr>
              <a:t>Lze</a:t>
            </a:r>
            <a:r>
              <a:rPr lang="cs-CZ" sz="2000" dirty="0">
                <a:effectLst/>
                <a:latin typeface="+mj-lt"/>
                <a:ea typeface="Calibri"/>
              </a:rPr>
              <a:t> z této dotace financovat náhrady za dočasnou pracovní neschopnost (náhrady jsou od 1. 1. financovány z platů)? Pokud ano, zůstane nevyčerpané pojistné. Musí ho škola vrátit?   </a:t>
            </a:r>
          </a:p>
          <a:p>
            <a:pPr marL="342900" lvl="0" indent="-342900" algn="just"/>
            <a:r>
              <a:rPr lang="cs-CZ" sz="2000" dirty="0">
                <a:latin typeface="+mj-lt"/>
                <a:ea typeface="Calibri"/>
              </a:rPr>
              <a:t>V</a:t>
            </a:r>
            <a:r>
              <a:rPr lang="cs-CZ" sz="2000" dirty="0">
                <a:effectLst/>
                <a:latin typeface="+mj-lt"/>
                <a:ea typeface="Calibri"/>
              </a:rPr>
              <a:t> případě, že pracovní poměr AP bude končit k 31. 8. 2024, vzniká nárok na dovolenou pouze 27 dnů, tj. od 1. 7. do 7. 8., ŘD tedy nepokryje celou dobu prázdnin; jak řešit neodpracované dny?</a:t>
            </a:r>
            <a:endParaRPr lang="cs-CZ" sz="2000" dirty="0">
              <a:effectLst/>
              <a:latin typeface="+mj-lt"/>
              <a:ea typeface="Calibri"/>
              <a:cs typeface="Calibri Light"/>
            </a:endParaRPr>
          </a:p>
          <a:p>
            <a:pPr marL="342900" indent="-342900" algn="just"/>
            <a:r>
              <a:rPr lang="cs-CZ" sz="2000" dirty="0">
                <a:latin typeface="+mj-lt"/>
                <a:ea typeface="Calibri"/>
              </a:rPr>
              <a:t>V </a:t>
            </a:r>
            <a:r>
              <a:rPr lang="cs-CZ" sz="2000" dirty="0">
                <a:effectLst/>
                <a:latin typeface="+mj-lt"/>
                <a:ea typeface="Calibri"/>
              </a:rPr>
              <a:t>případě, že pracovní poměr AP bude končit k 30. 6. 2024, vzniká nárok na dovolenou 20 dnů; lze tuto dovolenou proplatit z poskytnutých finančních prostředků? </a:t>
            </a:r>
            <a:r>
              <a:rPr lang="cs-CZ" sz="2000" dirty="0">
                <a:latin typeface="+mj-lt"/>
                <a:ea typeface="Calibri"/>
              </a:rPr>
              <a:t>Jak</a:t>
            </a:r>
            <a:r>
              <a:rPr lang="cs-CZ" sz="2000" dirty="0">
                <a:effectLst/>
                <a:latin typeface="+mj-lt"/>
                <a:ea typeface="Calibri"/>
              </a:rPr>
              <a:t> stanovit výši vratky?</a:t>
            </a:r>
            <a:r>
              <a:rPr lang="cs-CZ" sz="2000" dirty="0">
                <a:latin typeface="+mj-lt"/>
                <a:ea typeface="Calibri"/>
              </a:rPr>
              <a:t> </a:t>
            </a:r>
            <a:endParaRPr lang="cs-CZ" sz="2000" dirty="0">
              <a:effectLst/>
              <a:latin typeface="+mj-lt"/>
              <a:ea typeface="Calibri" panose="020F0502020204030204" pitchFamily="34" charset="0"/>
              <a:cs typeface="Calibri Light"/>
            </a:endParaRPr>
          </a:p>
          <a:p>
            <a:pPr marL="342900" lvl="0" indent="-342900" algn="just"/>
            <a:r>
              <a:rPr lang="cs-CZ" sz="2000" dirty="0">
                <a:latin typeface="+mj-lt"/>
                <a:ea typeface="Calibri"/>
              </a:rPr>
              <a:t>Z</a:t>
            </a:r>
            <a:r>
              <a:rPr lang="cs-CZ" sz="2000" dirty="0">
                <a:effectLst/>
                <a:latin typeface="+mj-lt"/>
                <a:ea typeface="Calibri"/>
              </a:rPr>
              <a:t> výše uvedeného vyplývá, že ideální by bylo ukončení pracovního poměru k 31. 7., školy mají ale uzavřeny smlouvy do 30. 6. nebo 31. 8.</a:t>
            </a:r>
          </a:p>
          <a:p>
            <a:pPr marL="342900" lvl="0" indent="-342900" algn="just"/>
            <a:endParaRPr lang="cs-CZ" sz="2000" dirty="0">
              <a:latin typeface="+mj-lt"/>
              <a:ea typeface="Calibri"/>
              <a:cs typeface="Calibri Light"/>
            </a:endParaRPr>
          </a:p>
          <a:p>
            <a:pPr marL="342900" lvl="0" indent="-342900" algn="just"/>
            <a:r>
              <a:rPr lang="cs-CZ" sz="2000" dirty="0">
                <a:effectLst/>
                <a:latin typeface="+mj-lt"/>
                <a:ea typeface="Calibri"/>
                <a:cs typeface="Calibri Light"/>
              </a:rPr>
              <a:t>Náhrady platu a další obdobné výdaje vyplývající z pracovněprávních vztahů lze hradit z poskytnuté dotace. </a:t>
            </a:r>
            <a:r>
              <a:rPr lang="cs-CZ" sz="2000" dirty="0">
                <a:latin typeface="+mj-lt"/>
                <a:ea typeface="Calibri"/>
                <a:cs typeface="Calibri Light"/>
              </a:rPr>
              <a:t>Nevyčerpanou část dotace je nutné vrátit, neboť se jedná o účelově určené finanční prostředky.</a:t>
            </a:r>
            <a:endParaRPr lang="cs-CZ" sz="2000" dirty="0">
              <a:effectLst/>
              <a:latin typeface="+mj-lt"/>
              <a:ea typeface="Calibri"/>
              <a:cs typeface="Calibri Light"/>
            </a:endParaRPr>
          </a:p>
          <a:p>
            <a:pPr marL="0" lvl="0" indent="0" algn="just">
              <a:buNone/>
            </a:pPr>
            <a:endParaRPr lang="cs-CZ" sz="1800" dirty="0">
              <a:effectLst/>
              <a:latin typeface="+mj-lt"/>
              <a:ea typeface="Calibri" panose="020F0502020204030204" pitchFamily="34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9D9C9D7-51D5-45F9-D8A7-C989B716E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40562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82BCED-5D17-4969-5E25-43FDE3C1C0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>
                <a:latin typeface="Calibri"/>
                <a:ea typeface="Calibri"/>
                <a:cs typeface="Calibri"/>
              </a:rPr>
              <a:t>Pokusné ověřování - provázející učitelé</a:t>
            </a:r>
            <a:br>
              <a:rPr lang="cs-CZ"/>
            </a:br>
            <a:endParaRPr lang="cs-CZ">
              <a:ea typeface="Calibri"/>
              <a:cs typeface="Calibri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8104A30-7ED1-1BEA-8401-DB0F91A997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600" y="1739900"/>
            <a:ext cx="10515600" cy="4351338"/>
          </a:xfrm>
        </p:spPr>
        <p:txBody>
          <a:bodyPr vert="horz" lIns="0" tIns="0" rIns="0" bIns="0" rtlCol="0" anchor="t">
            <a:noAutofit/>
          </a:bodyPr>
          <a:lstStyle/>
          <a:p>
            <a:pPr marL="323850" indent="-215900" algn="just"/>
            <a:r>
              <a:rPr lang="en-US">
                <a:latin typeface="Calibri Light"/>
                <a:cs typeface="Calibri Light"/>
              </a:rPr>
              <a:t>M</a:t>
            </a:r>
            <a:r>
              <a:rPr lang="cs-CZ">
                <a:latin typeface="Calibri Light"/>
                <a:cs typeface="Calibri Light"/>
              </a:rPr>
              <a:t>ŠMT poskytne v roce 2024 (leden až srpen) další finanční prostředky na financování provázejících učitelů a zajištění pedagogických praxí v mateřských, základních a středních školách zřízených krajem, obcí nebo dobrovolným svazkem obcí</a:t>
            </a:r>
            <a:endParaRPr lang="en-US">
              <a:latin typeface="Calibri Light"/>
              <a:cs typeface="Calibri Light"/>
            </a:endParaRPr>
          </a:p>
          <a:p>
            <a:pPr marL="323850" indent="-215900" algn="just"/>
            <a:r>
              <a:rPr lang="cs-CZ">
                <a:latin typeface="Calibri Light"/>
                <a:cs typeface="Calibri Light"/>
              </a:rPr>
              <a:t>Další finanční prostředky budou poskytnuty na základě § 161 odst. 7 školského zákona</a:t>
            </a:r>
            <a:endParaRPr lang="cs-CZ">
              <a:latin typeface="Calibri Light"/>
              <a:ea typeface="Calibri Light"/>
              <a:cs typeface="Calibri Light"/>
            </a:endParaRPr>
          </a:p>
          <a:p>
            <a:pPr marL="323850" indent="-215900"/>
            <a:r>
              <a:rPr lang="cs-CZ">
                <a:latin typeface="Calibri Light"/>
                <a:cs typeface="Calibri Light"/>
              </a:rPr>
              <a:t>Podmínky, kritéria a účel byly zveřejněny ve Věstníku MŠMT 02/2024 dne 29. února 2024</a:t>
            </a:r>
            <a:br>
              <a:rPr lang="cs-CZ">
                <a:latin typeface="Calibri Light"/>
                <a:cs typeface="Calibri Light"/>
              </a:rPr>
            </a:br>
            <a:r>
              <a:rPr lang="cs-CZ">
                <a:latin typeface="Calibri Light"/>
                <a:cs typeface="Calibri Light"/>
                <a:hlinkClick r:id="rId2"/>
              </a:rPr>
              <a:t>https</a:t>
            </a:r>
            <a:r>
              <a:rPr lang="cs-CZ">
                <a:latin typeface="Calibri Light"/>
                <a:ea typeface="Calibri Light"/>
                <a:cs typeface="Calibri Light"/>
                <a:hlinkClick r:id="rId2"/>
              </a:rPr>
              <a:t>://www.msmt.cz/dokumenty/vestnik-msmt-02-2024</a:t>
            </a:r>
            <a:endParaRPr lang="cs-CZ">
              <a:ea typeface="Calibri Light"/>
              <a:cs typeface="Calibri Light"/>
            </a:endParaRPr>
          </a:p>
          <a:p>
            <a:pPr marL="323850" indent="-215900" algn="just"/>
            <a:r>
              <a:rPr lang="cs-CZ">
                <a:latin typeface="Calibri Light"/>
                <a:cs typeface="Calibri Light"/>
              </a:rPr>
              <a:t>Další finanční prostředky budou právnickým osobám krajskými úřady a MHMP poskytnuty jednorázově nejpozději 30. dubna 2024 </a:t>
            </a:r>
            <a:endParaRPr lang="cs-CZ"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23850" indent="-215900" algn="just"/>
            <a:r>
              <a:rPr lang="cs-CZ">
                <a:latin typeface="Calibri Light"/>
                <a:cs typeface="Calibri Light"/>
              </a:rPr>
              <a:t>Rozhodnutí  - připravujeme</a:t>
            </a:r>
            <a:endParaRPr lang="cs-CZ">
              <a:cs typeface="Calibri Light" panose="020F0302020204030204" pitchFamily="34" charset="0"/>
            </a:endParaRPr>
          </a:p>
          <a:p>
            <a:pPr marL="323850" indent="-215900" algn="just"/>
            <a:r>
              <a:rPr lang="cs-CZ">
                <a:latin typeface="Calibri Light"/>
                <a:cs typeface="Calibri Light"/>
              </a:rPr>
              <a:t>Netýká se Karlovarského kraje a Kraje Vysočina</a:t>
            </a:r>
            <a:endParaRPr lang="cs-CZ">
              <a:ea typeface="Calibri Light"/>
              <a:cs typeface="Calibri Light" panose="020F0302020204030204" pitchFamily="34" charset="0"/>
            </a:endParaRPr>
          </a:p>
          <a:p>
            <a:pPr marL="323850" indent="-215900" algn="just"/>
            <a:r>
              <a:rPr lang="cs-CZ">
                <a:latin typeface="Calibri Light"/>
                <a:ea typeface="Calibri Light"/>
                <a:cs typeface="Calibri Light"/>
              </a:rPr>
              <a:t>Týká se pouze zapojených škol  do pokusného ověřování  - dle údajů věcného útvaru</a:t>
            </a:r>
            <a:endParaRPr lang="cs-CZ">
              <a:latin typeface="Calibri Light"/>
              <a:cs typeface="Calibri Light"/>
            </a:endParaRPr>
          </a:p>
          <a:p>
            <a:pPr marL="323850" indent="-215900" algn="just"/>
            <a:r>
              <a:rPr lang="cs-CZ">
                <a:latin typeface="Calibri Light"/>
                <a:ea typeface="Calibri Light"/>
                <a:cs typeface="Calibri Light"/>
              </a:rPr>
              <a:t>Bude pokračovat i v období září až prosinec 2024</a:t>
            </a:r>
            <a:endParaRPr lang="cs-CZ">
              <a:latin typeface="Calibri Light"/>
              <a:cs typeface="Calibri Light"/>
            </a:endParaRPr>
          </a:p>
          <a:p>
            <a:pPr marL="323850" indent="-215900" algn="just"/>
            <a:endParaRPr lang="cs-CZ">
              <a:ea typeface="Calibri Light"/>
              <a:cs typeface="Calibri Light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7F9AF81-252F-F81B-BA68-36838DBF9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3BD8D3-A9DD-40CB-A396-ADCE34852C74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lumMod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18361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14BCB01-D61B-BE6A-6142-0708C891C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Náhrady za dočasnou pracovní neschopnost a karanténu, nemocenské pojištění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08739D1-215E-A44B-C5D6-BF837EDDCF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0" rIns="0" bIns="0" rtlCol="0" anchor="t">
            <a:noAutofit/>
          </a:bodyPr>
          <a:lstStyle/>
          <a:p>
            <a:pPr marL="323850" indent="-215900" algn="just"/>
            <a:r>
              <a:rPr lang="cs-CZ" sz="1800" i="0" u="none" strike="noStrike" baseline="0">
                <a:solidFill>
                  <a:srgbClr val="000000"/>
                </a:solidFill>
                <a:latin typeface="Calibri Light"/>
                <a:ea typeface="Calibri Light" panose="020F0302020204030204" pitchFamily="34" charset="0"/>
                <a:cs typeface="Calibri Light"/>
              </a:rPr>
              <a:t>Od 1. ledna 2024 se nově náhrada platu nebo odměny z dohod o pracích konaných mimo pracovní poměr při dočasné pracovní neschopnosti (karanténě) hradí z limitu objemu prostředků na platy/ostatní osobní náklady.</a:t>
            </a:r>
          </a:p>
          <a:p>
            <a:pPr marL="323850" indent="-215900" algn="just"/>
            <a:r>
              <a:rPr lang="cs-CZ" sz="1800" i="0" u="none" strike="noStrike" baseline="0">
                <a:solidFill>
                  <a:srgbClr val="000000"/>
                </a:solidFill>
                <a:latin typeface="Calibri Light"/>
                <a:ea typeface="Calibri Light" panose="020F0302020204030204" pitchFamily="34" charset="0"/>
                <a:cs typeface="Calibri Light"/>
              </a:rPr>
              <a:t>Toto opatření Ministerstva financí má proces vyplácení náhrad zjednodušit a snížit tak administrativu s tím spojenou.</a:t>
            </a:r>
          </a:p>
          <a:p>
            <a:pPr marL="323850" indent="-215900" algn="just"/>
            <a:r>
              <a:rPr lang="cs-CZ" sz="1800" i="0" u="none" strike="noStrike" baseline="0">
                <a:solidFill>
                  <a:srgbClr val="000000"/>
                </a:solidFill>
                <a:latin typeface="Calibri Light"/>
                <a:ea typeface="Calibri Light" panose="020F0302020204030204" pitchFamily="34" charset="0"/>
                <a:cs typeface="Calibri Light"/>
              </a:rPr>
              <a:t>V praxi to znamená, že ředitel právnické osoby nebude muset z důvodu zajištění úhrady náhrady platu nebo odměny z dohod o pracích konaných mimo pracovní poměr při dočasné pracovní neschopnosti (karantény) žádat o převod prostředků z prostředků na platy do prostředků na ostatní neinvestiční výdaje.</a:t>
            </a:r>
          </a:p>
          <a:p>
            <a:pPr marL="323850" indent="-215900" algn="just"/>
            <a:endParaRPr lang="cs-CZ" sz="1800">
              <a:solidFill>
                <a:srgbClr val="000000"/>
              </a:solidFill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23850" indent="-215900" algn="just"/>
            <a:r>
              <a:rPr lang="cs-CZ" sz="1800" i="0" u="none" strike="noStrike" baseline="0">
                <a:solidFill>
                  <a:srgbClr val="000000"/>
                </a:solidFill>
                <a:latin typeface="Calibri Light"/>
                <a:ea typeface="Calibri Light" panose="020F0302020204030204" pitchFamily="34" charset="0"/>
                <a:cs typeface="Calibri Light"/>
              </a:rPr>
              <a:t>Nevyčerpané prostředky v odvodech z důvodu </a:t>
            </a:r>
            <a:r>
              <a:rPr lang="cs-CZ" sz="1800">
                <a:solidFill>
                  <a:srgbClr val="000000"/>
                </a:solidFill>
                <a:latin typeface="Calibri Light"/>
                <a:ea typeface="Calibri Light" panose="020F0302020204030204" pitchFamily="34" charset="0"/>
                <a:cs typeface="Calibri Light"/>
              </a:rPr>
              <a:t>hrazení náhrad za dočasnou pracovní neschopnost a karanténu lze převést do ONIV.</a:t>
            </a:r>
          </a:p>
          <a:p>
            <a:pPr marL="323850" indent="-215900" algn="just"/>
            <a:endParaRPr lang="cs-CZ" sz="1800">
              <a:solidFill>
                <a:srgbClr val="000000"/>
              </a:solidFill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23850" indent="-215900" algn="just"/>
            <a:r>
              <a:rPr lang="cs-CZ" sz="1800" b="0" i="0" u="none" strike="noStrike" baseline="0">
                <a:solidFill>
                  <a:srgbClr val="000000"/>
                </a:solidFill>
                <a:latin typeface="+mj-lt"/>
              </a:rPr>
              <a:t>Za zaměstnance je od roku 2024 znovu odváděno nemocenské pojištění, a to ve výši 0,6 % z vyměřovacího základu, kterým je ve většině případů hrubý plat zaměstnance. </a:t>
            </a:r>
            <a:r>
              <a:rPr lang="cs-CZ" sz="1800" b="0" i="0" u="none" strike="noStrike" baseline="0">
                <a:solidFill>
                  <a:srgbClr val="000000"/>
                </a:solidFill>
                <a:latin typeface="Calibri"/>
                <a:cs typeface="Calibri"/>
              </a:rPr>
              <a:t>	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48B02A0-28EB-5C15-F4BD-2B9F6F59A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3BD8D3-A9DD-40CB-A396-ADCE34852C74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lumMod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6987884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2155AB-06D8-BFE9-4AA2-0744D40EA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>
                <a:latin typeface="Calibri"/>
                <a:cs typeface="Calibri"/>
              </a:rPr>
              <a:t>Legislativní změny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D79DE4-F847-38EF-783C-389C762310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6799" y="2028825"/>
            <a:ext cx="10883900" cy="4757738"/>
          </a:xfrm>
        </p:spPr>
        <p:txBody>
          <a:bodyPr vert="horz" lIns="0" tIns="0" rIns="0" bIns="0" rtlCol="0" anchor="t">
            <a:noAutofit/>
          </a:bodyPr>
          <a:lstStyle/>
          <a:p>
            <a:pPr marL="323850" indent="-215900"/>
            <a:r>
              <a:rPr lang="cs-CZ">
                <a:latin typeface="Calibri Light"/>
                <a:cs typeface="Calibri Light"/>
              </a:rPr>
              <a:t>Změna normované finanční náročnosti od 1. 1. 2024  - v důsledku snížení přídělu do FKSP na 1 %</a:t>
            </a:r>
          </a:p>
          <a:p>
            <a:pPr marL="323850" indent="-215900"/>
            <a:r>
              <a:rPr lang="cs-CZ">
                <a:latin typeface="Calibri Light"/>
                <a:cs typeface="Calibri Light"/>
              </a:rPr>
              <a:t>Nařízení vlády č. 123/2018 Sb. - snížení </a:t>
            </a:r>
            <a:r>
              <a:rPr lang="cs-CZ" err="1">
                <a:latin typeface="Calibri Light"/>
                <a:cs typeface="Calibri Light"/>
              </a:rPr>
              <a:t>PHmax</a:t>
            </a:r>
            <a:r>
              <a:rPr lang="cs-CZ">
                <a:latin typeface="Calibri Light"/>
                <a:cs typeface="Calibri Light"/>
              </a:rPr>
              <a:t> u ZŠ o cca 5% (netýká se MŠ a ŠD), nyní v LRV</a:t>
            </a:r>
            <a:endParaRPr lang="cs-CZ">
              <a:latin typeface="Calibri Light"/>
              <a:ea typeface="Calibri Light"/>
              <a:cs typeface="Calibri Light"/>
            </a:endParaRPr>
          </a:p>
          <a:p>
            <a:pPr marL="323850" indent="-215900"/>
            <a:r>
              <a:rPr lang="cs-CZ">
                <a:latin typeface="Calibri Light"/>
                <a:cs typeface="Calibri Light"/>
              </a:rPr>
              <a:t>Novela školského zákona (nyní v MPŘ)</a:t>
            </a:r>
            <a:endParaRPr lang="cs-CZ">
              <a:latin typeface="Calibri Light"/>
              <a:ea typeface="Calibri Light"/>
              <a:cs typeface="Calibri Light"/>
            </a:endParaRPr>
          </a:p>
          <a:p>
            <a:pPr marL="611505" lvl="2" indent="-179705">
              <a:buFont typeface="Wingdings" panose="020B0604020202020204" pitchFamily="34" charset="0"/>
              <a:buChar char="§"/>
            </a:pPr>
            <a:r>
              <a:rPr lang="cs-CZ">
                <a:latin typeface="Calibri Light"/>
                <a:cs typeface="Calibri Light"/>
              </a:rPr>
              <a:t>Podpůrné pedagogické pozice v ZŠ  - psychologové a speciální pedagogové</a:t>
            </a:r>
            <a:endParaRPr lang="cs-CZ">
              <a:latin typeface="Calibri Light"/>
              <a:ea typeface="Calibri Light"/>
              <a:cs typeface="Calibri Light"/>
            </a:endParaRPr>
          </a:p>
          <a:p>
            <a:pPr marL="611505" lvl="2" indent="-179705">
              <a:buFont typeface="Wingdings" panose="020B0604020202020204" pitchFamily="34" charset="0"/>
              <a:buChar char="§"/>
            </a:pPr>
            <a:r>
              <a:rPr lang="cs-CZ">
                <a:latin typeface="Calibri Light"/>
                <a:ea typeface="Calibri Light"/>
                <a:cs typeface="Calibri Light"/>
              </a:rPr>
              <a:t>Snižování nerovností mezi školami  - zohlednění náročnosti poskytovaného vzdělávání (tzv. indexace)</a:t>
            </a:r>
            <a:endParaRPr lang="cs-CZ">
              <a:latin typeface="Calibri Light"/>
              <a:cs typeface="Calibri Light"/>
            </a:endParaRPr>
          </a:p>
          <a:p>
            <a:pPr marL="611505" lvl="2" indent="-179705">
              <a:buFont typeface="Wingdings" panose="020B0604020202020204" pitchFamily="34" charset="0"/>
              <a:buChar char="§"/>
            </a:pPr>
            <a:r>
              <a:rPr lang="cs-CZ" err="1">
                <a:latin typeface="Calibri Light"/>
                <a:ea typeface="Calibri Light"/>
                <a:cs typeface="Calibri Light"/>
              </a:rPr>
              <a:t>Zastropování</a:t>
            </a:r>
            <a:r>
              <a:rPr lang="cs-CZ">
                <a:latin typeface="Calibri Light"/>
                <a:ea typeface="Calibri Light"/>
                <a:cs typeface="Calibri Light"/>
              </a:rPr>
              <a:t> meziročních změn využití </a:t>
            </a:r>
            <a:r>
              <a:rPr lang="cs-CZ" err="1">
                <a:latin typeface="Calibri Light"/>
                <a:ea typeface="Calibri Light"/>
                <a:cs typeface="Calibri Light"/>
              </a:rPr>
              <a:t>PHmax</a:t>
            </a:r>
            <a:endParaRPr lang="cs-CZ">
              <a:latin typeface="Calibri Light"/>
              <a:ea typeface="Calibri Light"/>
              <a:cs typeface="Calibri Light"/>
            </a:endParaRPr>
          </a:p>
          <a:p>
            <a:pPr marL="323850" indent="-215900"/>
            <a:endParaRPr lang="en-US">
              <a:latin typeface="Calibri Light"/>
              <a:ea typeface="Calibri Light"/>
              <a:cs typeface="Calibri Light"/>
            </a:endParaRPr>
          </a:p>
          <a:p>
            <a:pPr marL="323850" indent="-215900"/>
            <a:endParaRPr lang="cs-CZ">
              <a:ea typeface="Calibri Light"/>
              <a:cs typeface="Calibri Light" panose="020F0302020204030204" pitchFamily="34" charset="0"/>
            </a:endParaRPr>
          </a:p>
          <a:p>
            <a:pPr marL="107950" indent="0">
              <a:buNone/>
            </a:pPr>
            <a:endParaRPr lang="en-US"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70093F-F66C-3776-75D4-66EDD1C4D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788095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4F4EC-5E53-307D-35B7-80D91E37D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>
                <a:latin typeface="Calibri"/>
                <a:cs typeface="Calibri"/>
              </a:rPr>
              <a:t>Porovnání skutečných průměrných platů za rok 2022 a 2023 (údaje z výkazu P1-04)</a:t>
            </a:r>
            <a:endParaRPr lang="cs-CZ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12BD3921-50C6-8A05-4753-0A84590870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1346898"/>
              </p:ext>
            </p:extLst>
          </p:nvPr>
        </p:nvGraphicFramePr>
        <p:xfrm>
          <a:off x="730250" y="1825625"/>
          <a:ext cx="10692001" cy="29667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3961">
                  <a:extLst>
                    <a:ext uri="{9D8B030D-6E8A-4147-A177-3AD203B41FA5}">
                      <a16:colId xmlns:a16="http://schemas.microsoft.com/office/drawing/2014/main" val="93873039"/>
                    </a:ext>
                  </a:extLst>
                </a:gridCol>
                <a:gridCol w="1128505">
                  <a:extLst>
                    <a:ext uri="{9D8B030D-6E8A-4147-A177-3AD203B41FA5}">
                      <a16:colId xmlns:a16="http://schemas.microsoft.com/office/drawing/2014/main" val="2060781241"/>
                    </a:ext>
                  </a:extLst>
                </a:gridCol>
                <a:gridCol w="1128505">
                  <a:extLst>
                    <a:ext uri="{9D8B030D-6E8A-4147-A177-3AD203B41FA5}">
                      <a16:colId xmlns:a16="http://schemas.microsoft.com/office/drawing/2014/main" val="4246957438"/>
                    </a:ext>
                  </a:extLst>
                </a:gridCol>
                <a:gridCol w="1128505">
                  <a:extLst>
                    <a:ext uri="{9D8B030D-6E8A-4147-A177-3AD203B41FA5}">
                      <a16:colId xmlns:a16="http://schemas.microsoft.com/office/drawing/2014/main" val="2300144857"/>
                    </a:ext>
                  </a:extLst>
                </a:gridCol>
                <a:gridCol w="1128505">
                  <a:extLst>
                    <a:ext uri="{9D8B030D-6E8A-4147-A177-3AD203B41FA5}">
                      <a16:colId xmlns:a16="http://schemas.microsoft.com/office/drawing/2014/main" val="2710905779"/>
                    </a:ext>
                  </a:extLst>
                </a:gridCol>
                <a:gridCol w="1128505">
                  <a:extLst>
                    <a:ext uri="{9D8B030D-6E8A-4147-A177-3AD203B41FA5}">
                      <a16:colId xmlns:a16="http://schemas.microsoft.com/office/drawing/2014/main" val="3023132175"/>
                    </a:ext>
                  </a:extLst>
                </a:gridCol>
                <a:gridCol w="1128505">
                  <a:extLst>
                    <a:ext uri="{9D8B030D-6E8A-4147-A177-3AD203B41FA5}">
                      <a16:colId xmlns:a16="http://schemas.microsoft.com/office/drawing/2014/main" val="1584707849"/>
                    </a:ext>
                  </a:extLst>
                </a:gridCol>
                <a:gridCol w="1128505">
                  <a:extLst>
                    <a:ext uri="{9D8B030D-6E8A-4147-A177-3AD203B41FA5}">
                      <a16:colId xmlns:a16="http://schemas.microsoft.com/office/drawing/2014/main" val="1101277737"/>
                    </a:ext>
                  </a:extLst>
                </a:gridCol>
                <a:gridCol w="1128505">
                  <a:extLst>
                    <a:ext uri="{9D8B030D-6E8A-4147-A177-3AD203B41FA5}">
                      <a16:colId xmlns:a16="http://schemas.microsoft.com/office/drawing/2014/main" val="20142208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cs-CZ" noProof="0"/>
                        <a:t>Pedagogičtí pracovníci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cs-CZ" noProof="0"/>
                        <a:t>Nepedagogičtí zaměstnanci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042428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cs-CZ" noProof="0"/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cs-CZ" noProof="0"/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cs-CZ" noProof="0"/>
                        <a:t>změna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cs-CZ" noProof="0"/>
                        <a:t>v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cs-CZ" noProof="0"/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cs-CZ" noProof="0"/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cs-CZ" noProof="0"/>
                        <a:t>změna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cs-CZ" noProof="0"/>
                        <a:t>v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49650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Mateřská škola</a:t>
                      </a:r>
                      <a:endParaRPr lang="en-US" err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38 422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39 394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22 585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24 771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2 186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9,68%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80988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Základní škola</a:t>
                      </a:r>
                      <a:endParaRPr lang="en-US" err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46 683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47 999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26 863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29 593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10,16%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451469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ZUŠ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46 744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48 684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31 038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34 499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3 461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11,15%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805666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Školní družina</a:t>
                      </a:r>
                      <a:endParaRPr lang="en-US" err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37 781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39 053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1 272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20 313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22 577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2 264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11,15%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947794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Školní klub</a:t>
                      </a:r>
                      <a:endParaRPr lang="en-US" err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37 020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37 992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20 454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21 896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1 442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7,05%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38387914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/>
                        <a:t>Školní jídelna</a:t>
                      </a:r>
                      <a:endParaRPr lang="en-US" err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cs-CZ" noProof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cs-CZ" noProof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cs-CZ" noProof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cs-CZ" noProof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25 290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27 658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2 368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9,36%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17893495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62E4C6-4433-D558-C385-3D97BDE74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28</a:t>
            </a:fld>
            <a:endParaRPr lang="cs-CZ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AAFBD6B-6B92-26EB-9763-60A3585D7BFD}"/>
              </a:ext>
            </a:extLst>
          </p:cNvPr>
          <p:cNvSpPr txBox="1"/>
          <p:nvPr/>
        </p:nvSpPr>
        <p:spPr>
          <a:xfrm>
            <a:off x="524721" y="4909326"/>
            <a:ext cx="11829472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err="1">
                <a:latin typeface="+mj-lt"/>
                <a:ea typeface="Calibri"/>
                <a:cs typeface="Calibri"/>
              </a:rPr>
              <a:t>Rozpis</a:t>
            </a:r>
            <a:r>
              <a:rPr lang="en-US">
                <a:latin typeface="+mj-lt"/>
                <a:ea typeface="Calibri"/>
                <a:cs typeface="Calibri"/>
              </a:rPr>
              <a:t> </a:t>
            </a:r>
            <a:r>
              <a:rPr lang="en-US" err="1">
                <a:latin typeface="+mj-lt"/>
                <a:ea typeface="Calibri"/>
                <a:cs typeface="Calibri"/>
              </a:rPr>
              <a:t>rozpočtu</a:t>
            </a:r>
            <a:r>
              <a:rPr lang="en-US">
                <a:latin typeface="+mj-lt"/>
                <a:ea typeface="Calibri"/>
                <a:cs typeface="Calibri"/>
              </a:rPr>
              <a:t> </a:t>
            </a:r>
            <a:r>
              <a:rPr lang="en-US" err="1">
                <a:latin typeface="+mj-lt"/>
                <a:ea typeface="Calibri"/>
                <a:cs typeface="Calibri"/>
              </a:rPr>
              <a:t>RgŠ</a:t>
            </a:r>
            <a:r>
              <a:rPr lang="en-US">
                <a:latin typeface="+mj-lt"/>
                <a:ea typeface="Calibri"/>
                <a:cs typeface="Calibri"/>
              </a:rPr>
              <a:t> ÚSC v </a:t>
            </a:r>
            <a:r>
              <a:rPr lang="en-US" err="1">
                <a:latin typeface="+mj-lt"/>
                <a:ea typeface="Calibri"/>
                <a:cs typeface="Calibri"/>
              </a:rPr>
              <a:t>roce</a:t>
            </a:r>
            <a:r>
              <a:rPr lang="en-US">
                <a:latin typeface="+mj-lt"/>
                <a:ea typeface="Calibri"/>
                <a:cs typeface="Calibri"/>
              </a:rPr>
              <a:t> 2023:</a:t>
            </a:r>
          </a:p>
          <a:p>
            <a:pPr marL="285750" indent="-285750">
              <a:buFont typeface="Arial"/>
              <a:buChar char="•"/>
            </a:pPr>
            <a:r>
              <a:rPr lang="en-US" err="1">
                <a:latin typeface="+mj-lt"/>
                <a:ea typeface="Calibri"/>
                <a:cs typeface="Calibri"/>
              </a:rPr>
              <a:t>zvýšení</a:t>
            </a:r>
            <a:r>
              <a:rPr lang="en-US">
                <a:latin typeface="+mj-lt"/>
                <a:ea typeface="Calibri"/>
                <a:cs typeface="Calibri"/>
              </a:rPr>
              <a:t> </a:t>
            </a:r>
            <a:r>
              <a:rPr lang="en-US" err="1">
                <a:latin typeface="+mj-lt"/>
                <a:ea typeface="Calibri"/>
                <a:cs typeface="Calibri"/>
              </a:rPr>
              <a:t>prostředků</a:t>
            </a:r>
            <a:r>
              <a:rPr lang="en-US">
                <a:latin typeface="+mj-lt"/>
                <a:ea typeface="Calibri"/>
                <a:cs typeface="Calibri"/>
              </a:rPr>
              <a:t> </a:t>
            </a:r>
            <a:r>
              <a:rPr lang="en-US" err="1">
                <a:latin typeface="+mj-lt"/>
                <a:ea typeface="Calibri"/>
                <a:cs typeface="Calibri"/>
              </a:rPr>
              <a:t>na</a:t>
            </a:r>
            <a:r>
              <a:rPr lang="en-US">
                <a:latin typeface="+mj-lt"/>
                <a:ea typeface="Calibri"/>
                <a:cs typeface="Calibri"/>
              </a:rPr>
              <a:t> platy </a:t>
            </a:r>
            <a:r>
              <a:rPr lang="en-US" err="1">
                <a:latin typeface="+mj-lt"/>
                <a:ea typeface="Calibri"/>
                <a:cs typeface="Calibri"/>
              </a:rPr>
              <a:t>pedagogických</a:t>
            </a:r>
            <a:r>
              <a:rPr lang="en-US">
                <a:latin typeface="+mj-lt"/>
                <a:ea typeface="Calibri"/>
                <a:cs typeface="Calibri"/>
              </a:rPr>
              <a:t> </a:t>
            </a:r>
            <a:r>
              <a:rPr lang="en-US" err="1">
                <a:latin typeface="+mj-lt"/>
                <a:ea typeface="Calibri"/>
                <a:cs typeface="Calibri"/>
              </a:rPr>
              <a:t>pracovníků</a:t>
            </a:r>
            <a:r>
              <a:rPr lang="en-US">
                <a:latin typeface="+mj-lt"/>
                <a:ea typeface="Calibri"/>
                <a:cs typeface="Calibri"/>
              </a:rPr>
              <a:t> o 4 % (bez </a:t>
            </a:r>
            <a:r>
              <a:rPr lang="en-US" err="1">
                <a:latin typeface="+mj-lt"/>
                <a:ea typeface="Calibri"/>
                <a:cs typeface="Calibri"/>
              </a:rPr>
              <a:t>zvýšení</a:t>
            </a:r>
            <a:r>
              <a:rPr lang="en-US">
                <a:latin typeface="+mj-lt"/>
                <a:ea typeface="Calibri"/>
                <a:cs typeface="Calibri"/>
              </a:rPr>
              <a:t> </a:t>
            </a:r>
            <a:r>
              <a:rPr lang="en-US" err="1">
                <a:latin typeface="+mj-lt"/>
                <a:ea typeface="Calibri"/>
                <a:cs typeface="Calibri"/>
              </a:rPr>
              <a:t>platových</a:t>
            </a:r>
            <a:r>
              <a:rPr lang="en-US">
                <a:latin typeface="+mj-lt"/>
                <a:ea typeface="Calibri"/>
                <a:cs typeface="Calibri"/>
              </a:rPr>
              <a:t> </a:t>
            </a:r>
            <a:r>
              <a:rPr lang="en-US" err="1">
                <a:latin typeface="+mj-lt"/>
                <a:ea typeface="Calibri"/>
                <a:cs typeface="Calibri"/>
              </a:rPr>
              <a:t>tarifů</a:t>
            </a:r>
            <a:r>
              <a:rPr lang="en-US">
                <a:latin typeface="+mj-lt"/>
                <a:ea typeface="Calibri"/>
                <a:cs typeface="Calibri"/>
              </a:rPr>
              <a:t>)</a:t>
            </a:r>
          </a:p>
          <a:p>
            <a:pPr marL="285750" indent="-285750">
              <a:buFont typeface="Arial"/>
              <a:buChar char="•"/>
            </a:pPr>
            <a:r>
              <a:rPr lang="en-US" err="1">
                <a:latin typeface="+mj-lt"/>
                <a:ea typeface="Calibri"/>
                <a:cs typeface="Calibri"/>
              </a:rPr>
              <a:t>zvýšení</a:t>
            </a:r>
            <a:r>
              <a:rPr lang="en-US">
                <a:latin typeface="+mj-lt"/>
                <a:ea typeface="Calibri"/>
                <a:cs typeface="Calibri"/>
              </a:rPr>
              <a:t> </a:t>
            </a:r>
            <a:r>
              <a:rPr lang="en-US" err="1">
                <a:latin typeface="+mj-lt"/>
                <a:ea typeface="Calibri"/>
                <a:cs typeface="Calibri"/>
              </a:rPr>
              <a:t>prostředků</a:t>
            </a:r>
            <a:r>
              <a:rPr lang="en-US">
                <a:latin typeface="+mj-lt"/>
                <a:ea typeface="Calibri"/>
                <a:cs typeface="Calibri"/>
              </a:rPr>
              <a:t> </a:t>
            </a:r>
            <a:r>
              <a:rPr lang="en-US" err="1">
                <a:latin typeface="+mj-lt"/>
                <a:ea typeface="Calibri"/>
                <a:cs typeface="Calibri"/>
              </a:rPr>
              <a:t>na</a:t>
            </a:r>
            <a:r>
              <a:rPr lang="en-US">
                <a:latin typeface="+mj-lt"/>
                <a:ea typeface="Calibri"/>
                <a:cs typeface="Calibri"/>
              </a:rPr>
              <a:t> </a:t>
            </a:r>
            <a:r>
              <a:rPr lang="en-US" err="1">
                <a:latin typeface="+mj-lt"/>
                <a:ea typeface="Calibri"/>
                <a:cs typeface="Calibri"/>
              </a:rPr>
              <a:t>zvýšení</a:t>
            </a:r>
            <a:r>
              <a:rPr lang="en-US">
                <a:latin typeface="+mj-lt"/>
                <a:ea typeface="Calibri"/>
                <a:cs typeface="Calibri"/>
              </a:rPr>
              <a:t> </a:t>
            </a:r>
            <a:r>
              <a:rPr lang="en-US" err="1">
                <a:latin typeface="+mj-lt"/>
                <a:ea typeface="Calibri"/>
                <a:cs typeface="Calibri"/>
              </a:rPr>
              <a:t>platových</a:t>
            </a:r>
            <a:r>
              <a:rPr lang="en-US">
                <a:latin typeface="+mj-lt"/>
                <a:ea typeface="Calibri"/>
                <a:cs typeface="Calibri"/>
              </a:rPr>
              <a:t> </a:t>
            </a:r>
            <a:r>
              <a:rPr lang="en-US" err="1">
                <a:latin typeface="+mj-lt"/>
                <a:ea typeface="Calibri"/>
                <a:cs typeface="Calibri"/>
              </a:rPr>
              <a:t>tarifů</a:t>
            </a:r>
            <a:r>
              <a:rPr lang="en-US">
                <a:latin typeface="+mj-lt"/>
                <a:ea typeface="Calibri"/>
                <a:cs typeface="Calibri"/>
              </a:rPr>
              <a:t> </a:t>
            </a:r>
            <a:r>
              <a:rPr lang="en-US" err="1">
                <a:latin typeface="+mj-lt"/>
                <a:ea typeface="Calibri"/>
                <a:cs typeface="Calibri"/>
              </a:rPr>
              <a:t>nepedagogických</a:t>
            </a:r>
            <a:r>
              <a:rPr lang="en-US">
                <a:latin typeface="+mj-lt"/>
                <a:ea typeface="Calibri"/>
                <a:cs typeface="Calibri"/>
              </a:rPr>
              <a:t> </a:t>
            </a:r>
            <a:r>
              <a:rPr lang="en-US" err="1">
                <a:latin typeface="+mj-lt"/>
                <a:ea typeface="Calibri"/>
                <a:cs typeface="Calibri"/>
              </a:rPr>
              <a:t>zaměstnanců</a:t>
            </a:r>
            <a:r>
              <a:rPr lang="en-US">
                <a:latin typeface="+mj-lt"/>
                <a:ea typeface="Calibri"/>
                <a:cs typeface="Calibri"/>
              </a:rPr>
              <a:t> od 1. </a:t>
            </a:r>
            <a:r>
              <a:rPr lang="en-US" err="1">
                <a:latin typeface="+mj-lt"/>
                <a:ea typeface="Calibri"/>
                <a:cs typeface="Calibri"/>
              </a:rPr>
              <a:t>září</a:t>
            </a:r>
            <a:r>
              <a:rPr lang="en-US">
                <a:latin typeface="+mj-lt"/>
                <a:ea typeface="Calibri"/>
                <a:cs typeface="Calibri"/>
              </a:rPr>
              <a:t> 2022 o 10 %, </a:t>
            </a:r>
            <a:r>
              <a:rPr lang="en-US" err="1">
                <a:latin typeface="+mj-lt"/>
                <a:ea typeface="Calibri"/>
                <a:cs typeface="Calibri"/>
              </a:rPr>
              <a:t>což</a:t>
            </a:r>
            <a:r>
              <a:rPr lang="en-US">
                <a:latin typeface="+mj-lt"/>
                <a:ea typeface="Calibri"/>
                <a:cs typeface="Calibri"/>
              </a:rPr>
              <a:t> </a:t>
            </a:r>
            <a:r>
              <a:rPr lang="en-US" err="1">
                <a:latin typeface="+mj-lt"/>
                <a:ea typeface="Calibri"/>
                <a:cs typeface="Calibri"/>
              </a:rPr>
              <a:t>průměrně</a:t>
            </a:r>
            <a:r>
              <a:rPr lang="en-US">
                <a:latin typeface="+mj-lt"/>
                <a:ea typeface="Calibri"/>
                <a:cs typeface="Calibri"/>
              </a:rPr>
              <a:t> </a:t>
            </a:r>
            <a:r>
              <a:rPr lang="en-US" err="1">
                <a:latin typeface="+mj-lt"/>
                <a:ea typeface="Calibri"/>
                <a:cs typeface="Calibri"/>
              </a:rPr>
              <a:t>představuje</a:t>
            </a:r>
            <a:r>
              <a:rPr lang="en-US">
                <a:latin typeface="+mj-lt"/>
                <a:ea typeface="Calibri"/>
                <a:cs typeface="Calibri"/>
              </a:rPr>
              <a:t> </a:t>
            </a:r>
            <a:r>
              <a:rPr lang="en-US" err="1">
                <a:latin typeface="+mj-lt"/>
                <a:ea typeface="Calibri"/>
                <a:cs typeface="Calibri"/>
              </a:rPr>
              <a:t>navýšení</a:t>
            </a:r>
            <a:r>
              <a:rPr lang="en-US">
                <a:latin typeface="+mj-lt"/>
                <a:ea typeface="Calibri"/>
                <a:cs typeface="Calibri"/>
              </a:rPr>
              <a:t> </a:t>
            </a:r>
            <a:r>
              <a:rPr lang="en-US" err="1">
                <a:latin typeface="+mj-lt"/>
                <a:ea typeface="Calibri"/>
                <a:cs typeface="Calibri"/>
              </a:rPr>
              <a:t>platu</a:t>
            </a:r>
            <a:r>
              <a:rPr lang="en-US">
                <a:latin typeface="+mj-lt"/>
                <a:ea typeface="Calibri"/>
                <a:cs typeface="Calibri"/>
              </a:rPr>
              <a:t> </a:t>
            </a:r>
            <a:r>
              <a:rPr lang="en-US" err="1">
                <a:latin typeface="+mj-lt"/>
                <a:ea typeface="Calibri"/>
                <a:cs typeface="Calibri"/>
              </a:rPr>
              <a:t>nepedagogických</a:t>
            </a:r>
            <a:r>
              <a:rPr lang="en-US">
                <a:latin typeface="+mj-lt"/>
                <a:ea typeface="Calibri"/>
                <a:cs typeface="Calibri"/>
              </a:rPr>
              <a:t> </a:t>
            </a:r>
            <a:r>
              <a:rPr lang="en-US" err="1">
                <a:latin typeface="+mj-lt"/>
                <a:ea typeface="Calibri"/>
                <a:cs typeface="Calibri"/>
              </a:rPr>
              <a:t>zaměstnanců</a:t>
            </a:r>
            <a:r>
              <a:rPr lang="en-US">
                <a:latin typeface="+mj-lt"/>
                <a:ea typeface="Calibri"/>
                <a:cs typeface="Calibri"/>
              </a:rPr>
              <a:t> o </a:t>
            </a:r>
            <a:r>
              <a:rPr lang="en-US" err="1">
                <a:latin typeface="+mj-lt"/>
                <a:ea typeface="Calibri"/>
                <a:cs typeface="Calibri"/>
              </a:rPr>
              <a:t>cca</a:t>
            </a:r>
            <a:r>
              <a:rPr lang="en-US">
                <a:latin typeface="+mj-lt"/>
                <a:ea typeface="Calibri"/>
                <a:cs typeface="Calibri"/>
              </a:rPr>
              <a:t> 8 % </a:t>
            </a:r>
            <a:r>
              <a:rPr lang="en-US" err="1">
                <a:latin typeface="+mj-lt"/>
                <a:ea typeface="Calibri"/>
                <a:cs typeface="Calibri"/>
              </a:rPr>
              <a:t>oproti</a:t>
            </a:r>
            <a:r>
              <a:rPr lang="en-US">
                <a:latin typeface="+mj-lt"/>
                <a:ea typeface="Calibri"/>
                <a:cs typeface="Calibri"/>
              </a:rPr>
              <a:t> </a:t>
            </a:r>
            <a:r>
              <a:rPr lang="en-US" err="1">
                <a:latin typeface="+mj-lt"/>
                <a:ea typeface="Calibri"/>
                <a:cs typeface="Calibri"/>
              </a:rPr>
              <a:t>stavu</a:t>
            </a:r>
            <a:r>
              <a:rPr lang="en-US">
                <a:latin typeface="+mj-lt"/>
                <a:ea typeface="Calibri"/>
                <a:cs typeface="Calibri"/>
              </a:rPr>
              <a:t> k 1. 1. 2022</a:t>
            </a:r>
            <a:r>
              <a:rPr lang="en-US" sz="1600">
                <a:latin typeface="+mj-lt"/>
              </a:rPr>
              <a:t> </a:t>
            </a:r>
            <a:r>
              <a:rPr lang="en-US">
                <a:latin typeface="+mj-lt"/>
              </a:rPr>
              <a:t>(</a:t>
            </a:r>
            <a:r>
              <a:rPr lang="en-US" err="1">
                <a:latin typeface="+mj-lt"/>
              </a:rPr>
              <a:t>tj</a:t>
            </a:r>
            <a:r>
              <a:rPr lang="en-US">
                <a:latin typeface="+mj-lt"/>
              </a:rPr>
              <a:t>. </a:t>
            </a:r>
            <a:r>
              <a:rPr lang="en-US" err="1">
                <a:latin typeface="+mj-lt"/>
              </a:rPr>
              <a:t>cca</a:t>
            </a:r>
            <a:r>
              <a:rPr lang="en-US">
                <a:latin typeface="+mj-lt"/>
              </a:rPr>
              <a:t> 5,3 % v </a:t>
            </a:r>
            <a:r>
              <a:rPr lang="en-US" err="1">
                <a:latin typeface="+mj-lt"/>
              </a:rPr>
              <a:t>roce</a:t>
            </a:r>
            <a:r>
              <a:rPr lang="en-US">
                <a:latin typeface="+mj-lt"/>
              </a:rPr>
              <a:t> 2023)</a:t>
            </a:r>
            <a:endParaRPr lang="en-US">
              <a:latin typeface="+mj-lt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372224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28490-6889-1479-0E88-574D571B77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>
                <a:latin typeface="Calibri"/>
                <a:cs typeface="Calibri"/>
              </a:rPr>
              <a:t>Vykazování - třídy zřízené podle § 16 odst. 9 školského zákona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DA8F82-FE8E-9DE6-5E66-CD78958BBA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0" rIns="0" bIns="0" rtlCol="0" anchor="t">
            <a:noAutofit/>
          </a:bodyPr>
          <a:lstStyle/>
          <a:p>
            <a:pPr marL="323850" indent="-215900" algn="just"/>
            <a:r>
              <a:rPr lang="cs-CZ">
                <a:latin typeface="Calibri Light"/>
                <a:ea typeface="Calibri Light"/>
                <a:cs typeface="Calibri Light"/>
              </a:rPr>
              <a:t>Třídy zřízené podle § 16 odst. 9 školského zákona se pro potřeby výkaznictví označují jako „speciální třídy“. </a:t>
            </a:r>
            <a:endParaRPr lang="en-US">
              <a:latin typeface="Calibri Light"/>
              <a:ea typeface="Calibri Light"/>
              <a:cs typeface="Calibri Light"/>
            </a:endParaRPr>
          </a:p>
          <a:p>
            <a:pPr marL="323850" indent="-215900" algn="just"/>
            <a:r>
              <a:rPr lang="cs-CZ">
                <a:latin typeface="Calibri Light"/>
                <a:ea typeface="Calibri Light"/>
                <a:cs typeface="Calibri Light"/>
              </a:rPr>
              <a:t>Ostatní třídy se označují jako „běžné třídy“. </a:t>
            </a:r>
            <a:endParaRPr lang="en-US">
              <a:ea typeface="Calibri Light"/>
              <a:cs typeface="Calibri Light"/>
            </a:endParaRPr>
          </a:p>
          <a:p>
            <a:pPr marL="323850" indent="-215900" algn="just"/>
            <a:r>
              <a:rPr lang="cs-CZ">
                <a:latin typeface="Calibri Light"/>
                <a:ea typeface="Calibri Light"/>
                <a:cs typeface="Calibri Light"/>
              </a:rPr>
              <a:t>Škola složená výhradně ze speciálních tříd se označuje jako „speciální škola“. Tato škola nevyplňuje části výkazu (oddílů) určené pouze pro běžné třídy. </a:t>
            </a:r>
            <a:endParaRPr lang="en-US">
              <a:ea typeface="Calibri Light"/>
              <a:cs typeface="Calibri Light"/>
            </a:endParaRPr>
          </a:p>
          <a:p>
            <a:pPr marL="323850" indent="-215900" algn="just"/>
            <a:r>
              <a:rPr lang="cs-CZ">
                <a:latin typeface="Calibri Light"/>
                <a:ea typeface="Calibri Light"/>
                <a:cs typeface="Calibri Light"/>
              </a:rPr>
              <a:t>Jako „běžná škola“ je označena škola s minimálně jednou běžnou třídou. Běžná škola může vyplňovat všechny části výkazu (oddíly). </a:t>
            </a:r>
            <a:endParaRPr lang="en-US">
              <a:ea typeface="Calibri Light"/>
              <a:cs typeface="Calibri Ligh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B11AED-BE22-9B1C-DE0B-9005A4B2C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3552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CE732F-F8E1-2F11-E68B-2F236A22E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240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Přehled vývoje výkonů v regionálním školství v letech 2018/19 až 2023/24 </a:t>
            </a:r>
            <a:br>
              <a:rPr lang="cs-CZ" sz="240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40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cs-CZ" sz="2400" u="sng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všichni Zřizovatelé</a:t>
            </a:r>
            <a:endParaRPr lang="cs-CZ" u="sng"/>
          </a:p>
        </p:txBody>
      </p:sp>
      <p:graphicFrame>
        <p:nvGraphicFramePr>
          <p:cNvPr id="6" name="Zástupný obsah 5">
            <a:extLst>
              <a:ext uri="{FF2B5EF4-FFF2-40B4-BE49-F238E27FC236}">
                <a16:creationId xmlns:a16="http://schemas.microsoft.com/office/drawing/2014/main" id="{EDD36345-1FE4-845A-0470-2E5E9E1A285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729600" y="2038350"/>
          <a:ext cx="10436835" cy="3831031"/>
        </p:xfrm>
        <a:graphic>
          <a:graphicData uri="http://schemas.openxmlformats.org/drawingml/2006/table">
            <a:tbl>
              <a:tblPr/>
              <a:tblGrid>
                <a:gridCol w="3478947">
                  <a:extLst>
                    <a:ext uri="{9D8B030D-6E8A-4147-A177-3AD203B41FA5}">
                      <a16:colId xmlns:a16="http://schemas.microsoft.com/office/drawing/2014/main" val="152614127"/>
                    </a:ext>
                  </a:extLst>
                </a:gridCol>
                <a:gridCol w="869736">
                  <a:extLst>
                    <a:ext uri="{9D8B030D-6E8A-4147-A177-3AD203B41FA5}">
                      <a16:colId xmlns:a16="http://schemas.microsoft.com/office/drawing/2014/main" val="3267183670"/>
                    </a:ext>
                  </a:extLst>
                </a:gridCol>
                <a:gridCol w="869736">
                  <a:extLst>
                    <a:ext uri="{9D8B030D-6E8A-4147-A177-3AD203B41FA5}">
                      <a16:colId xmlns:a16="http://schemas.microsoft.com/office/drawing/2014/main" val="1373951065"/>
                    </a:ext>
                  </a:extLst>
                </a:gridCol>
                <a:gridCol w="869736">
                  <a:extLst>
                    <a:ext uri="{9D8B030D-6E8A-4147-A177-3AD203B41FA5}">
                      <a16:colId xmlns:a16="http://schemas.microsoft.com/office/drawing/2014/main" val="4293340817"/>
                    </a:ext>
                  </a:extLst>
                </a:gridCol>
                <a:gridCol w="869736">
                  <a:extLst>
                    <a:ext uri="{9D8B030D-6E8A-4147-A177-3AD203B41FA5}">
                      <a16:colId xmlns:a16="http://schemas.microsoft.com/office/drawing/2014/main" val="288812803"/>
                    </a:ext>
                  </a:extLst>
                </a:gridCol>
                <a:gridCol w="869736">
                  <a:extLst>
                    <a:ext uri="{9D8B030D-6E8A-4147-A177-3AD203B41FA5}">
                      <a16:colId xmlns:a16="http://schemas.microsoft.com/office/drawing/2014/main" val="2763132405"/>
                    </a:ext>
                  </a:extLst>
                </a:gridCol>
                <a:gridCol w="869736">
                  <a:extLst>
                    <a:ext uri="{9D8B030D-6E8A-4147-A177-3AD203B41FA5}">
                      <a16:colId xmlns:a16="http://schemas.microsoft.com/office/drawing/2014/main" val="2917913859"/>
                    </a:ext>
                  </a:extLst>
                </a:gridCol>
                <a:gridCol w="869736">
                  <a:extLst>
                    <a:ext uri="{9D8B030D-6E8A-4147-A177-3AD203B41FA5}">
                      <a16:colId xmlns:a16="http://schemas.microsoft.com/office/drawing/2014/main" val="1865240035"/>
                    </a:ext>
                  </a:extLst>
                </a:gridCol>
                <a:gridCol w="869736">
                  <a:extLst>
                    <a:ext uri="{9D8B030D-6E8A-4147-A177-3AD203B41FA5}">
                      <a16:colId xmlns:a16="http://schemas.microsoft.com/office/drawing/2014/main" val="775967763"/>
                    </a:ext>
                  </a:extLst>
                </a:gridCol>
              </a:tblGrid>
              <a:tr h="50312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Druh školy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Výkony</a:t>
                      </a:r>
                      <a:b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18/19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Výkony</a:t>
                      </a:r>
                      <a:b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19/20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Výkony</a:t>
                      </a:r>
                      <a:b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20/21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Výkony</a:t>
                      </a:r>
                      <a:b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21/22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Výkony</a:t>
                      </a:r>
                      <a:b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22/23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Výkony</a:t>
                      </a:r>
                      <a:b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23/24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Změna za rok</a:t>
                      </a:r>
                      <a:br>
                        <a:rPr lang="pl-PL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pl-PL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(23/24 ku 22/23)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2308076"/>
                  </a:ext>
                </a:extLst>
              </a:tr>
              <a:tr h="243618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absolutně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relativně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481864"/>
                  </a:ext>
                </a:extLst>
              </a:tr>
              <a:tr h="264804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Mateřské školy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363 776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364 909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357 598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360 490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369 205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364 491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-4 714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98,72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8910392"/>
                  </a:ext>
                </a:extLst>
              </a:tr>
              <a:tr h="290199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Přípravné třídy ZŠ a přípravný stupeň ZŠ speciální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3 318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4 573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4 611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5 492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6 731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7 342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109,08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6445516"/>
                  </a:ext>
                </a:extLst>
              </a:tr>
              <a:tr h="264804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Základní školy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940 928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952 946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962 348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964 571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1 007 778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1 000 346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-7 432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99,26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1239056"/>
                  </a:ext>
                </a:extLst>
              </a:tr>
              <a:tr h="264804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v tom 1. stupeň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573 442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563 346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555 089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545 711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569 927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572 583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2 656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100,47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4546380"/>
                  </a:ext>
                </a:extLst>
              </a:tr>
              <a:tr h="264804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2. stupeň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367 486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389 600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407 259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418 860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437 851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427 763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-10 088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97,70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887814"/>
                  </a:ext>
                </a:extLst>
              </a:tr>
              <a:tr h="264804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školy celkem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403 957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408 088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417 302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430 216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447 796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469 236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21 440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104,79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2383277"/>
                  </a:ext>
                </a:extLst>
              </a:tr>
              <a:tr h="264804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z toho povinná školní docházka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41 611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41 997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41 798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41 566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41 659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41 478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-181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99,57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896871"/>
                  </a:ext>
                </a:extLst>
              </a:tr>
              <a:tr h="264804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Konzervatoře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3 569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3 612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3 686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3 676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3 640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3 610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99,18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2017986"/>
                  </a:ext>
                </a:extLst>
              </a:tr>
              <a:tr h="264804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z toho povinná školní docházka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97,20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5724258"/>
                  </a:ext>
                </a:extLst>
              </a:tr>
              <a:tr h="264804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Vyšší odborné školy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11 474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11 117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11 349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12 411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12 781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13 180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103,12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6065243"/>
                  </a:ext>
                </a:extLst>
              </a:tr>
              <a:tr h="264804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Regionální školství celkem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1 727 022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1 745 245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1 756 894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1 776 856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1 847 931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1 858 205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10 274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100,56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5280947"/>
                  </a:ext>
                </a:extLst>
              </a:tr>
            </a:tbl>
          </a:graphicData>
        </a:graphic>
      </p:graphicFrame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CF31808-A414-D74C-A89E-DCC02B867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3BD8D3-A9DD-40CB-A396-ADCE34852C74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lumMod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F1A6A2FE-A016-9044-C236-D21C479806B9}"/>
              </a:ext>
            </a:extLst>
          </p:cNvPr>
          <p:cNvSpPr txBox="1"/>
          <p:nvPr/>
        </p:nvSpPr>
        <p:spPr>
          <a:xfrm>
            <a:off x="8581960" y="2021732"/>
            <a:ext cx="2603137" cy="387227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4827229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DB3BC-512E-F0F8-3A8F-E61A57A48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>
                <a:latin typeface="Calibri"/>
                <a:ea typeface="Calibri"/>
                <a:cs typeface="Calibri"/>
              </a:rPr>
              <a:t>Vykazování</a:t>
            </a:r>
            <a:r>
              <a:rPr lang="en-US">
                <a:latin typeface="Calibri"/>
                <a:ea typeface="Calibri"/>
                <a:cs typeface="Calibri"/>
              </a:rPr>
              <a:t> </a:t>
            </a:r>
            <a:r>
              <a:rPr lang="en-US" err="1">
                <a:latin typeface="Calibri"/>
                <a:ea typeface="Calibri"/>
                <a:cs typeface="Calibri"/>
              </a:rPr>
              <a:t>pedagogických</a:t>
            </a:r>
            <a:r>
              <a:rPr lang="en-US">
                <a:latin typeface="Calibri"/>
                <a:ea typeface="Calibri"/>
                <a:cs typeface="Calibri"/>
              </a:rPr>
              <a:t> </a:t>
            </a:r>
            <a:r>
              <a:rPr lang="en-US" err="1">
                <a:latin typeface="Calibri"/>
                <a:ea typeface="Calibri"/>
                <a:cs typeface="Calibri"/>
              </a:rPr>
              <a:t>pracovníků</a:t>
            </a:r>
            <a:r>
              <a:rPr lang="en-US">
                <a:latin typeface="Calibri"/>
                <a:ea typeface="Calibri"/>
                <a:cs typeface="Calibri"/>
              </a:rPr>
              <a:t> </a:t>
            </a:r>
            <a:r>
              <a:rPr lang="en-US" err="1">
                <a:latin typeface="Calibri"/>
                <a:ea typeface="Calibri"/>
                <a:cs typeface="Calibri"/>
              </a:rPr>
              <a:t>ve</a:t>
            </a:r>
            <a:r>
              <a:rPr lang="en-US">
                <a:latin typeface="Calibri"/>
                <a:ea typeface="Calibri"/>
                <a:cs typeface="Calibri"/>
              </a:rPr>
              <a:t> </a:t>
            </a:r>
            <a:r>
              <a:rPr lang="en-US" err="1">
                <a:latin typeface="Calibri"/>
                <a:ea typeface="Calibri"/>
                <a:cs typeface="Calibri"/>
              </a:rPr>
              <a:t>výkazu</a:t>
            </a:r>
            <a:r>
              <a:rPr lang="en-US">
                <a:latin typeface="Calibri"/>
                <a:ea typeface="Calibri"/>
                <a:cs typeface="Calibri"/>
              </a:rPr>
              <a:t> P1c-01 za "</a:t>
            </a:r>
            <a:r>
              <a:rPr lang="en-US" err="1">
                <a:latin typeface="Calibri"/>
                <a:ea typeface="Calibri"/>
                <a:cs typeface="Calibri"/>
              </a:rPr>
              <a:t>speciální</a:t>
            </a:r>
            <a:r>
              <a:rPr lang="en-US">
                <a:latin typeface="Calibri"/>
                <a:ea typeface="Calibri"/>
                <a:cs typeface="Calibri"/>
              </a:rPr>
              <a:t> </a:t>
            </a:r>
            <a:r>
              <a:rPr lang="en-US" err="1">
                <a:latin typeface="Calibri"/>
                <a:ea typeface="Calibri"/>
                <a:cs typeface="Calibri"/>
              </a:rPr>
              <a:t>třídy</a:t>
            </a:r>
            <a:r>
              <a:rPr lang="en-US">
                <a:latin typeface="Calibri"/>
                <a:ea typeface="Calibri"/>
                <a:cs typeface="Calibri"/>
              </a:rPr>
              <a:t>"</a:t>
            </a:r>
            <a:endParaRPr lang="en-US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8996F5A7-2775-118B-3977-4761D0B1084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5611056"/>
              </p:ext>
            </p:extLst>
          </p:nvPr>
        </p:nvGraphicFramePr>
        <p:xfrm>
          <a:off x="744279" y="1984743"/>
          <a:ext cx="10810139" cy="33375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93929">
                  <a:extLst>
                    <a:ext uri="{9D8B030D-6E8A-4147-A177-3AD203B41FA5}">
                      <a16:colId xmlns:a16="http://schemas.microsoft.com/office/drawing/2014/main" val="503681569"/>
                    </a:ext>
                  </a:extLst>
                </a:gridCol>
                <a:gridCol w="1502114">
                  <a:extLst>
                    <a:ext uri="{9D8B030D-6E8A-4147-A177-3AD203B41FA5}">
                      <a16:colId xmlns:a16="http://schemas.microsoft.com/office/drawing/2014/main" val="1382201186"/>
                    </a:ext>
                  </a:extLst>
                </a:gridCol>
                <a:gridCol w="1513760">
                  <a:extLst>
                    <a:ext uri="{9D8B030D-6E8A-4147-A177-3AD203B41FA5}">
                      <a16:colId xmlns:a16="http://schemas.microsoft.com/office/drawing/2014/main" val="2564783099"/>
                    </a:ext>
                  </a:extLst>
                </a:gridCol>
                <a:gridCol w="1896956">
                  <a:extLst>
                    <a:ext uri="{9D8B030D-6E8A-4147-A177-3AD203B41FA5}">
                      <a16:colId xmlns:a16="http://schemas.microsoft.com/office/drawing/2014/main" val="55552371"/>
                    </a:ext>
                  </a:extLst>
                </a:gridCol>
                <a:gridCol w="1495167">
                  <a:extLst>
                    <a:ext uri="{9D8B030D-6E8A-4147-A177-3AD203B41FA5}">
                      <a16:colId xmlns:a16="http://schemas.microsoft.com/office/drawing/2014/main" val="2653854866"/>
                    </a:ext>
                  </a:extLst>
                </a:gridCol>
                <a:gridCol w="2108213">
                  <a:extLst>
                    <a:ext uri="{9D8B030D-6E8A-4147-A177-3AD203B41FA5}">
                      <a16:colId xmlns:a16="http://schemas.microsoft.com/office/drawing/2014/main" val="5660905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err="1"/>
                        <a:t>Druh</a:t>
                      </a:r>
                      <a:r>
                        <a:rPr lang="en-US"/>
                        <a:t> </a:t>
                      </a:r>
                      <a:r>
                        <a:rPr lang="en-US" err="1"/>
                        <a:t>činnosti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err="1"/>
                        <a:t>Kód</a:t>
                      </a:r>
                      <a:r>
                        <a:rPr lang="en-US"/>
                        <a:t> </a:t>
                      </a:r>
                      <a:r>
                        <a:rPr lang="en-US" err="1"/>
                        <a:t>profese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err="1"/>
                        <a:t>Zdroj</a:t>
                      </a:r>
                      <a:r>
                        <a:rPr lang="en-US"/>
                        <a:t> </a:t>
                      </a:r>
                      <a:r>
                        <a:rPr lang="en-US" err="1"/>
                        <a:t>financování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/>
                        <a:t>Oddíly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PPČ započítáno 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88975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err="1"/>
                        <a:t>Učitel</a:t>
                      </a:r>
                      <a:r>
                        <a:rPr lang="en-US"/>
                        <a:t> MŠ</a:t>
                      </a:r>
                      <a:endParaRPr lang="en-US" err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11, 51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err="1"/>
                        <a:t>IVa</a:t>
                      </a:r>
                      <a:r>
                        <a:rPr lang="en-US"/>
                        <a:t>, </a:t>
                      </a:r>
                      <a:r>
                        <a:rPr lang="en-US" err="1"/>
                        <a:t>IVb</a:t>
                      </a:r>
                      <a:r>
                        <a:rPr lang="en-US"/>
                        <a:t>, IVc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err="1"/>
                        <a:t>PHškoly</a:t>
                      </a:r>
                      <a:r>
                        <a:rPr lang="en-US"/>
                        <a:t> MŠ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16846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err="1"/>
                        <a:t>Speciální</a:t>
                      </a:r>
                      <a:r>
                        <a:rPr lang="en-US"/>
                        <a:t> </a:t>
                      </a:r>
                      <a:r>
                        <a:rPr lang="en-US" err="1"/>
                        <a:t>pedagog</a:t>
                      </a:r>
                      <a:r>
                        <a:rPr lang="en-US"/>
                        <a:t> MŠ</a:t>
                      </a:r>
                      <a:endParaRPr lang="en-US" err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11, 51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800" b="0" i="0" u="none" strike="noStrike" noProof="0">
                          <a:solidFill>
                            <a:srgbClr val="000000"/>
                          </a:solidFill>
                          <a:latin typeface="Calibri"/>
                        </a:rPr>
                        <a:t>IVa, IVb, IVc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800" b="0" i="0" u="none" strike="noStrike" noProof="0">
                          <a:solidFill>
                            <a:srgbClr val="000000"/>
                          </a:solidFill>
                          <a:latin typeface="Calibri"/>
                        </a:rPr>
                        <a:t>PHškoly MŠ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40352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err="1"/>
                        <a:t>Asistent</a:t>
                      </a:r>
                      <a:r>
                        <a:rPr lang="en-US"/>
                        <a:t> </a:t>
                      </a:r>
                      <a:r>
                        <a:rPr lang="en-US" err="1"/>
                        <a:t>pedagoga</a:t>
                      </a:r>
                      <a:r>
                        <a:rPr lang="en-US"/>
                        <a:t> MŠ</a:t>
                      </a:r>
                      <a:endParaRPr lang="en-US" err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800" b="0" i="0" u="none" strike="noStrike" noProof="0">
                          <a:solidFill>
                            <a:srgbClr val="000000"/>
                          </a:solidFill>
                          <a:latin typeface="Calibri"/>
                        </a:rPr>
                        <a:t>11, 51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800" b="0" i="0" u="none" strike="noStrike" noProof="0">
                          <a:solidFill>
                            <a:srgbClr val="000000"/>
                          </a:solidFill>
                          <a:latin typeface="Calibri"/>
                        </a:rPr>
                        <a:t>IVa, IVb, IVc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800" b="0" i="0" u="none" strike="noStrike" noProof="0" err="1">
                          <a:solidFill>
                            <a:srgbClr val="000000"/>
                          </a:solidFill>
                          <a:latin typeface="Calibri"/>
                        </a:rPr>
                        <a:t>PHasistent</a:t>
                      </a:r>
                      <a:r>
                        <a:rPr lang="en-US" sz="1800" b="0" i="0" u="none" strike="noStrike" noProof="0">
                          <a:solidFill>
                            <a:srgbClr val="000000"/>
                          </a:solidFill>
                          <a:latin typeface="Calibri"/>
                        </a:rPr>
                        <a:t> MŠ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6754090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err="1"/>
                        <a:t>Učitel</a:t>
                      </a:r>
                      <a:r>
                        <a:rPr lang="en-US"/>
                        <a:t> ZŠ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/>
                        <a:t>21, 52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800" b="0" i="0" u="none" strike="noStrike" noProof="0">
                          <a:solidFill>
                            <a:srgbClr val="000000"/>
                          </a:solidFill>
                          <a:latin typeface="Calibri"/>
                        </a:rPr>
                        <a:t>IVa, IVb, IVc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800" b="0" i="0" u="none" strike="noStrike" noProof="0" err="1">
                          <a:solidFill>
                            <a:srgbClr val="000000"/>
                          </a:solidFill>
                          <a:latin typeface="Calibri"/>
                        </a:rPr>
                        <a:t>PHškoly</a:t>
                      </a:r>
                      <a:r>
                        <a:rPr lang="en-US" sz="1800" b="0" i="0" u="none" strike="noStrike" noProof="0">
                          <a:solidFill>
                            <a:srgbClr val="000000"/>
                          </a:solidFill>
                          <a:latin typeface="Calibri"/>
                        </a:rPr>
                        <a:t> ZŠ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4884598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err="1"/>
                        <a:t>Speciální</a:t>
                      </a:r>
                      <a:r>
                        <a:rPr lang="en-US"/>
                        <a:t> </a:t>
                      </a:r>
                      <a:r>
                        <a:rPr lang="en-US" err="1"/>
                        <a:t>pedagog</a:t>
                      </a:r>
                      <a:r>
                        <a:rPr lang="en-US"/>
                        <a:t> ZŠ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800" b="0" i="0" u="none" strike="noStrike" noProof="0">
                          <a:solidFill>
                            <a:srgbClr val="000000"/>
                          </a:solidFill>
                          <a:latin typeface="Calibri"/>
                        </a:rPr>
                        <a:t>21, 52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800" b="0" i="0" u="none" strike="noStrike" noProof="0">
                          <a:solidFill>
                            <a:srgbClr val="000000"/>
                          </a:solidFill>
                          <a:latin typeface="Calibri"/>
                        </a:rPr>
                        <a:t>IVa, IVb, IVc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800" b="0" i="0" u="none" strike="noStrike" noProof="0">
                          <a:solidFill>
                            <a:srgbClr val="000000"/>
                          </a:solidFill>
                          <a:latin typeface="Calibri"/>
                        </a:rPr>
                        <a:t>PHškoly ZŠ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4950746"/>
                  </a:ext>
                </a:extLst>
              </a:tr>
              <a:tr h="37083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err="1"/>
                        <a:t>Asistent</a:t>
                      </a:r>
                      <a:r>
                        <a:rPr lang="en-US"/>
                        <a:t> </a:t>
                      </a:r>
                      <a:r>
                        <a:rPr lang="en-US" err="1"/>
                        <a:t>pedagoga</a:t>
                      </a:r>
                      <a:r>
                        <a:rPr lang="en-US"/>
                        <a:t> ZŠ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800" b="0" i="0" u="none" strike="noStrike" noProof="0">
                          <a:solidFill>
                            <a:srgbClr val="000000"/>
                          </a:solidFill>
                          <a:latin typeface="Calibri"/>
                        </a:rPr>
                        <a:t>21, 52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800" b="0" i="0" u="none" strike="noStrike" noProof="0">
                          <a:solidFill>
                            <a:srgbClr val="000000"/>
                          </a:solidFill>
                          <a:latin typeface="Calibri"/>
                        </a:rPr>
                        <a:t>IVa, IVb, IVc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800" b="0" i="0" u="none" strike="noStrike" noProof="0">
                          <a:solidFill>
                            <a:srgbClr val="000000"/>
                          </a:solidFill>
                          <a:latin typeface="Calibri"/>
                        </a:rPr>
                        <a:t>PHasistent ZŠ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5539037"/>
                  </a:ext>
                </a:extLst>
              </a:tr>
              <a:tr h="37083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0" i="0" u="none" strike="noStrike" noProof="0" err="1">
                          <a:solidFill>
                            <a:srgbClr val="000000"/>
                          </a:solidFill>
                          <a:latin typeface="Calibri"/>
                        </a:rPr>
                        <a:t>Vychovatel</a:t>
                      </a:r>
                      <a:r>
                        <a:rPr lang="en-US" sz="1800" b="0" i="0" u="none" strike="noStrike" noProof="0">
                          <a:solidFill>
                            <a:srgbClr val="000000"/>
                          </a:solidFill>
                          <a:latin typeface="Calibri"/>
                        </a:rPr>
                        <a:t> ŠD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/>
                        <a:t>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800" b="0" i="0" u="none" strike="noStrike" noProof="0">
                          <a:solidFill>
                            <a:srgbClr val="000000"/>
                          </a:solidFill>
                          <a:latin typeface="Calibri"/>
                        </a:rPr>
                        <a:t>IVa, IVb, IVc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800" b="0" i="0" u="none" strike="noStrike" noProof="0">
                          <a:solidFill>
                            <a:srgbClr val="000000"/>
                          </a:solidFill>
                          <a:latin typeface="Calibri"/>
                        </a:rPr>
                        <a:t>PHškoly ŠD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1436653"/>
                  </a:ext>
                </a:extLst>
              </a:tr>
              <a:tr h="370838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i="0" u="none" strike="noStrike" noProof="0" err="1">
                          <a:solidFill>
                            <a:srgbClr val="000000"/>
                          </a:solidFill>
                          <a:latin typeface="Calibri"/>
                        </a:rPr>
                        <a:t>Asistent</a:t>
                      </a:r>
                      <a:r>
                        <a:rPr lang="en-US" sz="1800" b="0" i="0" u="none" strike="noStrike" noProof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1800" b="0" i="0" u="none" strike="noStrike" noProof="0" err="1">
                          <a:solidFill>
                            <a:srgbClr val="000000"/>
                          </a:solidFill>
                          <a:latin typeface="Calibri"/>
                        </a:rPr>
                        <a:t>pedagoga</a:t>
                      </a:r>
                      <a:r>
                        <a:rPr lang="en-US" sz="1800" b="0" i="0" u="none" strike="noStrike" noProof="0">
                          <a:solidFill>
                            <a:srgbClr val="000000"/>
                          </a:solidFill>
                          <a:latin typeface="Calibri"/>
                        </a:rPr>
                        <a:t> ŠD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/>
                        <a:t>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800" b="0" i="0" u="none" strike="noStrike" noProof="0">
                          <a:solidFill>
                            <a:srgbClr val="000000"/>
                          </a:solidFill>
                          <a:latin typeface="Calibri"/>
                        </a:rPr>
                        <a:t>IVa, IVb, IVc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800" b="0" i="0" u="none" strike="noStrike" noProof="0">
                          <a:solidFill>
                            <a:srgbClr val="000000"/>
                          </a:solidFill>
                          <a:latin typeface="Calibri"/>
                        </a:rPr>
                        <a:t>PHasistent ŠD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6788287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712B69-66D1-D39D-22F3-C510D8EE1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712697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909EE2-86DC-8DB2-10A3-ABA899BB4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>
                <a:latin typeface="Calibri"/>
                <a:cs typeface="Calibri"/>
              </a:rPr>
              <a:t>Příklad Určení nepedagogické práce - normativ na ředitelství, další pracoviště a třídu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914607-4F44-B5F1-A293-7B79C3D1DC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0" rIns="0" bIns="0" rtlCol="0" anchor="t">
            <a:noAutofit/>
          </a:bodyPr>
          <a:lstStyle/>
          <a:p>
            <a:pPr marL="323850" indent="-215900"/>
            <a:r>
              <a:rPr lang="cs-CZ">
                <a:latin typeface="Calibri Light"/>
                <a:ea typeface="Calibri Light"/>
                <a:cs typeface="Calibri Light"/>
              </a:rPr>
              <a:t>Mateřská škola (pracoviště 1)</a:t>
            </a:r>
            <a:endParaRPr lang="cs-CZ"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611505" lvl="2" indent="-179705">
              <a:buFont typeface="Wingdings" panose="020B0604020202020204" pitchFamily="34" charset="0"/>
              <a:buChar char="§"/>
            </a:pPr>
            <a:r>
              <a:rPr lang="cs-CZ">
                <a:latin typeface="Calibri Light"/>
                <a:ea typeface="Calibri Light"/>
                <a:cs typeface="Calibri Light"/>
              </a:rPr>
              <a:t>3 běžné třídy, 60 dětí, tj. průměrně 20 dětí na třídu</a:t>
            </a:r>
          </a:p>
          <a:p>
            <a:pPr marL="611505" lvl="2" indent="-179705">
              <a:buFont typeface="Wingdings" panose="020B0604020202020204" pitchFamily="34" charset="0"/>
              <a:buChar char="§"/>
            </a:pPr>
            <a:r>
              <a:rPr lang="cs-CZ">
                <a:latin typeface="Calibri Light"/>
                <a:ea typeface="Calibri Light"/>
                <a:cs typeface="Calibri Light"/>
              </a:rPr>
              <a:t>1 speciální třída, 10 dětí</a:t>
            </a:r>
          </a:p>
          <a:p>
            <a:pPr marL="323850" indent="-215900"/>
            <a:endParaRPr lang="cs-CZ">
              <a:latin typeface="Calibri Light"/>
              <a:ea typeface="Calibri Light"/>
              <a:cs typeface="Calibri Light"/>
            </a:endParaRPr>
          </a:p>
          <a:p>
            <a:pPr marL="323850" indent="-215900"/>
            <a:r>
              <a:rPr lang="cs-CZ">
                <a:latin typeface="Calibri Light"/>
                <a:ea typeface="Calibri Light"/>
                <a:cs typeface="Calibri Light"/>
              </a:rPr>
              <a:t>Základní škola (pracoviště 2)</a:t>
            </a:r>
            <a:endParaRPr lang="cs-CZ">
              <a:ea typeface="Calibri Light"/>
              <a:cs typeface="Calibri Light"/>
            </a:endParaRPr>
          </a:p>
          <a:p>
            <a:pPr marL="611505" lvl="2" indent="-179705">
              <a:buFont typeface="Wingdings" panose="020B0604020202020204" pitchFamily="34" charset="0"/>
              <a:buChar char="§"/>
            </a:pPr>
            <a:r>
              <a:rPr lang="cs-CZ">
                <a:latin typeface="Calibri Light"/>
                <a:ea typeface="Calibri Light"/>
                <a:cs typeface="Calibri Light"/>
              </a:rPr>
              <a:t>1 přípravná třída, 12 dětí</a:t>
            </a:r>
          </a:p>
          <a:p>
            <a:pPr marL="611505" lvl="2" indent="-179705">
              <a:buFont typeface="Wingdings" panose="020B0604020202020204" pitchFamily="34" charset="0"/>
              <a:buChar char="§"/>
            </a:pPr>
            <a:r>
              <a:rPr lang="cs-CZ">
                <a:latin typeface="Calibri Light"/>
                <a:ea typeface="Calibri Light"/>
                <a:cs typeface="Calibri Light"/>
              </a:rPr>
              <a:t>18 běžných tříd, 396 žáků, tj. průměrně 22 žáků na třídu</a:t>
            </a:r>
          </a:p>
          <a:p>
            <a:pPr marL="611505" lvl="2" indent="-179705">
              <a:buFont typeface="Wingdings" panose="020B0604020202020204" pitchFamily="34" charset="0"/>
              <a:buChar char="§"/>
            </a:pPr>
            <a:r>
              <a:rPr lang="cs-CZ">
                <a:latin typeface="Calibri Light"/>
                <a:ea typeface="Calibri Light"/>
                <a:cs typeface="Calibri Light"/>
              </a:rPr>
              <a:t>5 speciálních tříd, 40 žáků, tj. průměrně 8 žáků na třídu</a:t>
            </a:r>
          </a:p>
          <a:p>
            <a:pPr marL="323850" indent="-215900"/>
            <a:endParaRPr lang="en-US"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4F8E50-2AD1-2A60-BB22-4E6890438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337078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2A5C53-14F5-D8AB-90A4-025C53FA3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/>
                <a:ea typeface="Calibri"/>
                <a:cs typeface="Calibri"/>
              </a:rPr>
              <a:t>PŘÍKLAD URČENÍ </a:t>
            </a:r>
            <a:r>
              <a:rPr lang="cs-CZ">
                <a:latin typeface="Calibri"/>
                <a:ea typeface="Calibri"/>
                <a:cs typeface="Calibri"/>
              </a:rPr>
              <a:t>nepedagogické práce</a:t>
            </a:r>
            <a:r>
              <a:rPr lang="en-US">
                <a:latin typeface="Calibri"/>
                <a:ea typeface="Calibri"/>
                <a:cs typeface="Calibri"/>
              </a:rPr>
              <a:t> - NORMATIV NA ŘEDITELSTVÍ</a:t>
            </a:r>
            <a:endParaRPr lang="en-US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D13624-EEDB-1E68-F5FA-33C5E5B70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32</a:t>
            </a:fld>
            <a:endParaRPr lang="cs-CZ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44F5643D-5CFC-65DC-6290-6B8BA3BB4F3A}"/>
              </a:ext>
            </a:extLst>
          </p:cNvPr>
          <p:cNvSpPr txBox="1">
            <a:spLocks/>
          </p:cNvSpPr>
          <p:nvPr/>
        </p:nvSpPr>
        <p:spPr>
          <a:xfrm>
            <a:off x="729599" y="3423891"/>
            <a:ext cx="10513104" cy="27674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324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428D96"/>
              </a:buClr>
              <a:buFont typeface="Calibri Light" panose="020F0302020204030204" pitchFamily="34" charset="0"/>
              <a:buChar char="●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1080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28D96"/>
              </a:buClr>
              <a:buFont typeface="Calibri Light" panose="020F0302020204030204" pitchFamily="34" charset="0"/>
              <a:buNone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cs-CZ" sz="1900" kern="1200" baseline="0" dirty="0" smtClean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4320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1260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cs-CZ" sz="1900" b="0" kern="120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23850" indent="-215900"/>
            <a:r>
              <a:rPr lang="cs-CZ">
                <a:latin typeface="Calibri Light"/>
                <a:ea typeface="Calibri Light"/>
                <a:cs typeface="Calibri Light"/>
              </a:rPr>
              <a:t>Ředitelství</a:t>
            </a:r>
            <a:endParaRPr lang="cs-CZ"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611505" lvl="2" indent="-179705">
              <a:buFont typeface="Wingdings" panose="020B0604020202020204" pitchFamily="34" charset="0"/>
              <a:buChar char="§"/>
            </a:pPr>
            <a:r>
              <a:rPr lang="cs-CZ">
                <a:latin typeface="Calibri Light"/>
                <a:ea typeface="Calibri Light"/>
                <a:cs typeface="Calibri Light"/>
              </a:rPr>
              <a:t>Základní škola     24 tříd          1 477 194</a:t>
            </a:r>
          </a:p>
          <a:p>
            <a:pPr marL="611505" lvl="2" indent="-179705">
              <a:buFont typeface="Wingdings" panose="020B0604020202020204" pitchFamily="34" charset="0"/>
              <a:buChar char="§"/>
            </a:pPr>
            <a:r>
              <a:rPr lang="cs-CZ">
                <a:latin typeface="Calibri Light"/>
                <a:ea typeface="Calibri Light"/>
                <a:cs typeface="Calibri Light"/>
              </a:rPr>
              <a:t>Mateřská škola   24 tříd ZŠ + 4 třídy MŠ   + 848 558</a:t>
            </a:r>
          </a:p>
          <a:p>
            <a:pPr marL="431800" lvl="2" indent="0">
              <a:buNone/>
            </a:pPr>
            <a:r>
              <a:rPr lang="cs-CZ">
                <a:latin typeface="Calibri Light"/>
                <a:ea typeface="Calibri Light"/>
                <a:cs typeface="Calibri Light"/>
              </a:rPr>
              <a:t>         24 tříd ZŠ         </a:t>
            </a:r>
            <a:r>
              <a:rPr lang="cs-CZ" u="sng">
                <a:latin typeface="Calibri Light"/>
                <a:ea typeface="Calibri Light"/>
                <a:cs typeface="Calibri Light"/>
              </a:rPr>
              <a:t> - 804 855</a:t>
            </a:r>
          </a:p>
          <a:p>
            <a:pPr marL="611505" lvl="2" indent="-179705">
              <a:buFont typeface="Wingdings,Sans-Serif"/>
              <a:buChar char="§"/>
            </a:pPr>
            <a:r>
              <a:rPr lang="cs-CZ">
                <a:latin typeface="Calibri Light"/>
                <a:ea typeface="Calibri Light"/>
                <a:cs typeface="Calibri Light"/>
              </a:rPr>
              <a:t>Celkem                  1 520 897</a:t>
            </a:r>
          </a:p>
          <a:p>
            <a:pPr marL="323850" indent="-215900">
              <a:buFont typeface="Calibri Light"/>
              <a:buChar char="●"/>
            </a:pPr>
            <a:endParaRPr lang="cs-CZ">
              <a:latin typeface="Calibri Light"/>
              <a:ea typeface="Calibri Light"/>
              <a:cs typeface="Calibri Light"/>
            </a:endParaRPr>
          </a:p>
          <a:p>
            <a:pPr marL="431800" lvl="2" indent="0">
              <a:buNone/>
            </a:pPr>
            <a:endParaRPr lang="cs-CZ"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4DEC972E-4D45-2999-41CE-21B7DCCE99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1804232"/>
              </p:ext>
            </p:extLst>
          </p:nvPr>
        </p:nvGraphicFramePr>
        <p:xfrm>
          <a:off x="912668" y="1921164"/>
          <a:ext cx="9996819" cy="9144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276633">
                  <a:extLst>
                    <a:ext uri="{9D8B030D-6E8A-4147-A177-3AD203B41FA5}">
                      <a16:colId xmlns:a16="http://schemas.microsoft.com/office/drawing/2014/main" val="2191463161"/>
                    </a:ext>
                  </a:extLst>
                </a:gridCol>
                <a:gridCol w="860093">
                  <a:extLst>
                    <a:ext uri="{9D8B030D-6E8A-4147-A177-3AD203B41FA5}">
                      <a16:colId xmlns:a16="http://schemas.microsoft.com/office/drawing/2014/main" val="842644105"/>
                    </a:ext>
                  </a:extLst>
                </a:gridCol>
                <a:gridCol w="860093">
                  <a:extLst>
                    <a:ext uri="{9D8B030D-6E8A-4147-A177-3AD203B41FA5}">
                      <a16:colId xmlns:a16="http://schemas.microsoft.com/office/drawing/2014/main" val="4035977771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Normativ podle § 161 odst. 1 písm. a) bod 3 na 1 právnickou osobu (na ředitelství), pokud se jedná o mateřskou školu s: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NIV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platy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009944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24 třídami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1 084 945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804 855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531788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28 třídami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1 143 856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848 558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8522047"/>
                  </a:ext>
                </a:extLst>
              </a:tr>
              <a:tr h="18288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Normativ podle § 161 odst. 1 písm. a) bod 3 na 1 právnickou osobu (MP nepedagogů na ředitelství), pokud se jedná o základní školu s: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588107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24 třídami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1 991 258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1 477 194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21597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3327994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2A5C53-14F5-D8AB-90A4-025C53FA39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600" y="936001"/>
            <a:ext cx="10861259" cy="622138"/>
          </a:xfrm>
        </p:spPr>
        <p:txBody>
          <a:bodyPr/>
          <a:lstStyle/>
          <a:p>
            <a:r>
              <a:rPr lang="en-US">
                <a:latin typeface="Calibri"/>
                <a:ea typeface="Calibri"/>
                <a:cs typeface="Calibri"/>
              </a:rPr>
              <a:t>PŘÍKLAD URČENÍ </a:t>
            </a:r>
            <a:r>
              <a:rPr lang="cs-CZ">
                <a:latin typeface="Calibri"/>
                <a:ea typeface="Calibri"/>
                <a:cs typeface="Calibri"/>
              </a:rPr>
              <a:t>nepedagogické práce</a:t>
            </a:r>
            <a:r>
              <a:rPr lang="en-US">
                <a:latin typeface="Calibri"/>
                <a:ea typeface="Calibri"/>
                <a:cs typeface="Calibri"/>
              </a:rPr>
              <a:t> - NORMATIV NA DALŠÍ PRACOVIŠTĚ A TŘÍDU</a:t>
            </a:r>
            <a:endParaRPr lang="en-US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D13624-EEDB-1E68-F5FA-33C5E5B70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33</a:t>
            </a:fld>
            <a:endParaRPr lang="cs-CZ"/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7070ACD5-51BF-BDF7-25BC-58FB26CEB5F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3215065"/>
              </p:ext>
            </p:extLst>
          </p:nvPr>
        </p:nvGraphicFramePr>
        <p:xfrm>
          <a:off x="764887" y="1803158"/>
          <a:ext cx="10515598" cy="15240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9004376">
                  <a:extLst>
                    <a:ext uri="{9D8B030D-6E8A-4147-A177-3AD203B41FA5}">
                      <a16:colId xmlns:a16="http://schemas.microsoft.com/office/drawing/2014/main" val="3553913819"/>
                    </a:ext>
                  </a:extLst>
                </a:gridCol>
                <a:gridCol w="755611">
                  <a:extLst>
                    <a:ext uri="{9D8B030D-6E8A-4147-A177-3AD203B41FA5}">
                      <a16:colId xmlns:a16="http://schemas.microsoft.com/office/drawing/2014/main" val="237207281"/>
                    </a:ext>
                  </a:extLst>
                </a:gridCol>
                <a:gridCol w="755611">
                  <a:extLst>
                    <a:ext uri="{9D8B030D-6E8A-4147-A177-3AD203B41FA5}">
                      <a16:colId xmlns:a16="http://schemas.microsoft.com/office/drawing/2014/main" val="3664728775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Normativ podle § 161 odst. 1 písm. a) bod 3 a § 161 odst. 1 písm. c) bod 2 na 1 další pracoviště téže právnické osoby: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NIV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platy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836134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školy, kterou nezřizuje svazek obcí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142 730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105 883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584614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Normativ podle § 161 odst. 1 písm. a) bod 3 (MP nepedagogů) na 1 třídu: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460091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běžnou v mateřské škole, která má průměrný počet dětí v běžných třídách menší než 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115 250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85 497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726376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zřízenou podle § 16 odst. 9 v mateřské škole, která má průměrný počet dětí v těchto třídách 10 a více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153 667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113 996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217484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přípravnou v základní škole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57 542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42 687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621556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běžnou v základní škole, která má průměrný počet žáků v běžných třídách 16 až méně než 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57 542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42 687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759193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zřízenou podle § 16 odst. 9 v základní škole, která má průměrný počet žáků v těchto třídách menší než 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60 927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45 198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4611334"/>
                  </a:ext>
                </a:extLst>
              </a:tr>
            </a:tbl>
          </a:graphicData>
        </a:graphic>
      </p:graphicFrame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44F5643D-5CFC-65DC-6290-6B8BA3BB4F3A}"/>
              </a:ext>
            </a:extLst>
          </p:cNvPr>
          <p:cNvSpPr txBox="1">
            <a:spLocks/>
          </p:cNvSpPr>
          <p:nvPr/>
        </p:nvSpPr>
        <p:spPr>
          <a:xfrm>
            <a:off x="741144" y="3874164"/>
            <a:ext cx="10524649" cy="275588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324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428D96"/>
              </a:buClr>
              <a:buFont typeface="Calibri Light" panose="020F0302020204030204" pitchFamily="34" charset="0"/>
              <a:buChar char="●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1080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28D96"/>
              </a:buClr>
              <a:buFont typeface="Calibri Light" panose="020F0302020204030204" pitchFamily="34" charset="0"/>
              <a:buNone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cs-CZ" sz="1900" kern="1200" baseline="0" dirty="0" smtClean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4320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1260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cs-CZ" sz="1900" b="0" kern="120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23850" indent="-215900"/>
            <a:r>
              <a:rPr lang="cs-CZ">
                <a:latin typeface="Calibri Light"/>
                <a:ea typeface="Calibri Light"/>
                <a:cs typeface="Calibri Light"/>
              </a:rPr>
              <a:t>Další pracoviště     105 883</a:t>
            </a:r>
            <a:endParaRPr lang="cs-CZ"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23850" indent="-215900"/>
            <a:endParaRPr lang="cs-CZ">
              <a:latin typeface="Calibri Light"/>
              <a:ea typeface="Calibri Light"/>
              <a:cs typeface="Calibri Light"/>
            </a:endParaRPr>
          </a:p>
          <a:p>
            <a:pPr marL="323850" indent="-215900"/>
            <a:r>
              <a:rPr lang="cs-CZ">
                <a:latin typeface="Calibri Light"/>
                <a:ea typeface="Calibri Light"/>
                <a:cs typeface="Calibri Light"/>
              </a:rPr>
              <a:t>Třídy mateřské školy  3 x 85 497 + 1 x 113 996 = 370 487</a:t>
            </a:r>
            <a:endParaRPr lang="cs-CZ"/>
          </a:p>
          <a:p>
            <a:pPr marL="323850" indent="-215900"/>
            <a:endParaRPr lang="cs-CZ">
              <a:latin typeface="Calibri Light"/>
              <a:ea typeface="Calibri Light"/>
              <a:cs typeface="Calibri Light"/>
            </a:endParaRPr>
          </a:p>
          <a:p>
            <a:pPr marL="323850" indent="-215900"/>
            <a:r>
              <a:rPr lang="cs-CZ">
                <a:latin typeface="Calibri Light"/>
                <a:ea typeface="Calibri Light"/>
                <a:cs typeface="Calibri Light"/>
              </a:rPr>
              <a:t>Třídy základní školy  42 687 + 18 x 42 687 + 5 x 45 198 = 1 037 043</a:t>
            </a:r>
            <a:endParaRPr lang="cs-CZ"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23850" indent="-215900"/>
            <a:endParaRPr lang="cs-CZ"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23850" indent="-215900">
              <a:buFont typeface="Calibri Light"/>
              <a:buChar char="●"/>
            </a:pPr>
            <a:endParaRPr lang="cs-CZ"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31800" lvl="2" indent="0">
              <a:buNone/>
            </a:pPr>
            <a:endParaRPr lang="cs-CZ"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800878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CBC7F9-5EC3-41BA-907E-295DD9561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Informace k rozpočtu R</a:t>
            </a:r>
            <a:r>
              <a:rPr lang="cs-CZ" cap="none"/>
              <a:t>g</a:t>
            </a:r>
            <a:r>
              <a:rPr lang="cs-CZ"/>
              <a:t>Š ÚSC na rok 2024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99C3DDA-22C3-402F-A165-0469D5D113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>
                <a:cs typeface="Calibri"/>
              </a:rPr>
              <a:t>Principy rozpisu rozpočtu </a:t>
            </a:r>
            <a:r>
              <a:rPr lang="cs-CZ" err="1">
                <a:cs typeface="Calibri"/>
              </a:rPr>
              <a:t>RgŠ</a:t>
            </a:r>
            <a:r>
              <a:rPr lang="cs-CZ">
                <a:cs typeface="Calibri"/>
              </a:rPr>
              <a:t> ÚSC na rok 2024 byly zveřejněny </a:t>
            </a:r>
            <a:r>
              <a:rPr lang="cs-CZ" b="1" u="sng">
                <a:cs typeface="Calibri"/>
              </a:rPr>
              <a:t>7</a:t>
            </a:r>
            <a:r>
              <a:rPr lang="cs-CZ" b="1" u="sng"/>
              <a:t>. února 2024</a:t>
            </a:r>
            <a:r>
              <a:rPr lang="cs-CZ">
                <a:cs typeface="Calibri"/>
              </a:rPr>
              <a:t> na adrese:  </a:t>
            </a:r>
            <a:br>
              <a:rPr lang="cs-CZ">
                <a:cs typeface="Calibri"/>
              </a:rPr>
            </a:br>
            <a:r>
              <a:rPr lang="cs-CZ" sz="1400">
                <a:cs typeface="Calibri"/>
                <a:hlinkClick r:id="rId2"/>
              </a:rPr>
              <a:t>https://www.msmt.cz/vzdelavani/skolstvi-v-cr/ekonomika-skolstvi/principy-rozpisu-rozpoctu-primych-vydaju-regionalniho-4</a:t>
            </a:r>
            <a:endParaRPr lang="cs-CZ" sz="1400">
              <a:cs typeface="Calibri"/>
            </a:endParaRPr>
          </a:p>
          <a:p>
            <a:pPr marL="108000" indent="0">
              <a:buNone/>
            </a:pPr>
            <a:endParaRPr lang="cs-CZ" sz="1400">
              <a:cs typeface="Calibri"/>
            </a:endParaRPr>
          </a:p>
          <a:p>
            <a:r>
              <a:rPr lang="cs-CZ">
                <a:cs typeface="Calibri"/>
              </a:rPr>
              <a:t>Rozpis rozpočtu finančních prostředků státního rozpočtu na rok 2024 na jednotlivé školy byl zveřejněn </a:t>
            </a:r>
            <a:br>
              <a:rPr lang="cs-CZ">
                <a:cs typeface="Calibri"/>
              </a:rPr>
            </a:br>
            <a:r>
              <a:rPr lang="cs-CZ" b="1" u="sng">
                <a:cs typeface="Calibri"/>
              </a:rPr>
              <a:t>7</a:t>
            </a:r>
            <a:r>
              <a:rPr lang="cs-CZ" b="1" u="sng"/>
              <a:t>. února 2024</a:t>
            </a:r>
            <a:r>
              <a:rPr lang="cs-CZ">
                <a:cs typeface="Calibri"/>
              </a:rPr>
              <a:t> na adrese: </a:t>
            </a:r>
            <a:br>
              <a:rPr lang="cs-CZ">
                <a:cs typeface="Calibri"/>
              </a:rPr>
            </a:br>
            <a:r>
              <a:rPr lang="cs-CZ" sz="1400">
                <a:cs typeface="Calibri"/>
                <a:hlinkClick r:id="rId3"/>
              </a:rPr>
              <a:t>https://www.msmt.cz/vzdelavani/skolstvi-v-cr/ekonomika-skolstvi/financni-prostredky-stanovene-ministerstvem-pro-skoly-a-4</a:t>
            </a:r>
            <a:endParaRPr lang="cs-CZ" sz="1400">
              <a:cs typeface="Calibri"/>
            </a:endParaRPr>
          </a:p>
          <a:p>
            <a:endParaRPr lang="cs-CZ">
              <a:cs typeface="Calibri"/>
            </a:endParaRPr>
          </a:p>
          <a:p>
            <a:r>
              <a:rPr lang="cs-CZ"/>
              <a:t>V elektronickém systému pro sběr dat (</a:t>
            </a:r>
            <a:r>
              <a:rPr lang="cs-CZ">
                <a:hlinkClick r:id="rId4"/>
              </a:rPr>
              <a:t>https://sberdat.uiv.cz/login/</a:t>
            </a:r>
            <a:r>
              <a:rPr lang="cs-CZ"/>
              <a:t>) byly „rozpočty“ centrálně stanovované z úrovně MŠMT jednotlivým školám, ORP a KÚ zpřístupněny </a:t>
            </a:r>
            <a:r>
              <a:rPr lang="cs-CZ" b="1" u="sng">
                <a:cs typeface="Calibri"/>
              </a:rPr>
              <a:t>7</a:t>
            </a:r>
            <a:r>
              <a:rPr lang="cs-CZ" b="1" u="sng"/>
              <a:t>. února 2024 </a:t>
            </a:r>
          </a:p>
          <a:p>
            <a:endParaRPr lang="cs-CZ" b="1" u="sng"/>
          </a:p>
          <a:p>
            <a:r>
              <a:rPr lang="cs-CZ"/>
              <a:t>Informace k rozpisu přímých výdajů na rok 2024 pro školy a školská zařízením byly zveřejněny </a:t>
            </a:r>
            <a:r>
              <a:rPr lang="cs-CZ" b="1" u="sng">
                <a:cs typeface="Calibri"/>
              </a:rPr>
              <a:t>7</a:t>
            </a:r>
            <a:r>
              <a:rPr lang="cs-CZ" b="1" u="sng"/>
              <a:t>. února 2024</a:t>
            </a:r>
            <a:r>
              <a:rPr lang="cs-CZ"/>
              <a:t> na adrese:</a:t>
            </a:r>
            <a:br>
              <a:rPr lang="cs-CZ"/>
            </a:br>
            <a:r>
              <a:rPr lang="cs-CZ" sz="1400">
                <a:hlinkClick r:id="rId5"/>
              </a:rPr>
              <a:t>https://www.msmt.cz/vzdelavani/skolstvi-v-cr/ekonomika-skolstvi/financovani-regionalniho-skolstvi-uzemnich-samospravnych-1</a:t>
            </a:r>
            <a:endParaRPr lang="cs-CZ"/>
          </a:p>
          <a:p>
            <a:endParaRPr lang="cs-CZ"/>
          </a:p>
          <a:p>
            <a:pPr marL="108000" indent="0">
              <a:buNone/>
            </a:pPr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B63FCC9-BFED-41BE-9F2D-34E7F916E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3BD8D3-A9DD-40CB-A396-ADCE34852C74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lumMod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46265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165502-A25F-7465-C57B-558A511C3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Přehled termínů pro krajské úřady v roce 2024</a:t>
            </a:r>
          </a:p>
        </p:txBody>
      </p:sp>
      <p:graphicFrame>
        <p:nvGraphicFramePr>
          <p:cNvPr id="5" name="Zástupný obsah 4">
            <a:extLst>
              <a:ext uri="{FF2B5EF4-FFF2-40B4-BE49-F238E27FC236}">
                <a16:creationId xmlns:a16="http://schemas.microsoft.com/office/drawing/2014/main" id="{9ACE28F0-1AAE-778D-35B8-159D19AB68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5863068"/>
              </p:ext>
            </p:extLst>
          </p:nvPr>
        </p:nvGraphicFramePr>
        <p:xfrm>
          <a:off x="930155" y="1897628"/>
          <a:ext cx="10331690" cy="3095670"/>
        </p:xfrm>
        <a:graphic>
          <a:graphicData uri="http://schemas.openxmlformats.org/drawingml/2006/table">
            <a:tbl>
              <a:tblPr firstRow="1" firstCol="1" bandRow="1"/>
              <a:tblGrid>
                <a:gridCol w="1840247">
                  <a:extLst>
                    <a:ext uri="{9D8B030D-6E8A-4147-A177-3AD203B41FA5}">
                      <a16:colId xmlns:a16="http://schemas.microsoft.com/office/drawing/2014/main" val="703985936"/>
                    </a:ext>
                  </a:extLst>
                </a:gridCol>
                <a:gridCol w="8491443">
                  <a:extLst>
                    <a:ext uri="{9D8B030D-6E8A-4147-A177-3AD203B41FA5}">
                      <a16:colId xmlns:a16="http://schemas.microsoft.com/office/drawing/2014/main" val="4085343219"/>
                    </a:ext>
                  </a:extLst>
                </a:gridCol>
              </a:tblGrid>
              <a:tr h="309567">
                <a:tc>
                  <a:txBody>
                    <a:bodyPr/>
                    <a:lstStyle/>
                    <a:p>
                      <a:pPr algn="just"/>
                      <a:r>
                        <a:rPr lang="cs-CZ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11. 3. 2024</a:t>
                      </a:r>
                      <a:endParaRPr lang="cs-CZ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s-CZ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mimořádný termín pro zaslání žádostí o změnu rezervy</a:t>
                      </a:r>
                      <a:endParaRPr lang="cs-CZ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1718441"/>
                  </a:ext>
                </a:extLst>
              </a:tr>
              <a:tr h="309567">
                <a:tc>
                  <a:txBody>
                    <a:bodyPr/>
                    <a:lstStyle/>
                    <a:p>
                      <a:pPr algn="just"/>
                      <a:r>
                        <a:rPr lang="cs-CZ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30. 4. 2024</a:t>
                      </a:r>
                      <a:endParaRPr lang="cs-CZ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s-CZ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tabulka „Přehled rozpisu rozpočtu </a:t>
                      </a:r>
                      <a:r>
                        <a:rPr lang="cs-CZ" sz="160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RgŠ</a:t>
                      </a:r>
                      <a:r>
                        <a:rPr lang="cs-CZ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ÚSC 2024“</a:t>
                      </a:r>
                      <a:endParaRPr lang="cs-CZ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1306699"/>
                  </a:ext>
                </a:extLst>
              </a:tr>
              <a:tr h="309567">
                <a:tc>
                  <a:txBody>
                    <a:bodyPr/>
                    <a:lstStyle/>
                    <a:p>
                      <a:pPr algn="just"/>
                      <a:r>
                        <a:rPr lang="cs-CZ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s-CZ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přesuny mezi závaznými ukazateli</a:t>
                      </a:r>
                      <a:endParaRPr lang="cs-CZ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2591438"/>
                  </a:ext>
                </a:extLst>
              </a:tr>
              <a:tr h="309567">
                <a:tc>
                  <a:txBody>
                    <a:bodyPr/>
                    <a:lstStyle/>
                    <a:p>
                      <a:pPr algn="just"/>
                      <a:r>
                        <a:rPr lang="cs-CZ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s-CZ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vyčíslení potřeby podle kritérií II.3) – II.6) a II.8)</a:t>
                      </a:r>
                      <a:endParaRPr lang="cs-CZ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9239256"/>
                  </a:ext>
                </a:extLst>
              </a:tr>
              <a:tr h="309567">
                <a:tc>
                  <a:txBody>
                    <a:bodyPr/>
                    <a:lstStyle/>
                    <a:p>
                      <a:pPr algn="just"/>
                      <a:r>
                        <a:rPr lang="cs-CZ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28. 6. 2024</a:t>
                      </a:r>
                      <a:endParaRPr lang="cs-CZ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s-CZ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přesuny mezi závaznými ukazateli</a:t>
                      </a:r>
                      <a:endParaRPr lang="cs-CZ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4492724"/>
                  </a:ext>
                </a:extLst>
              </a:tr>
              <a:tr h="309567">
                <a:tc>
                  <a:txBody>
                    <a:bodyPr/>
                    <a:lstStyle/>
                    <a:p>
                      <a:pPr algn="just"/>
                      <a:endParaRPr lang="cs-CZ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vyčíslení potřeby podle kritérií II.3) – II.6) a II.8)</a:t>
                      </a:r>
                      <a:endParaRPr lang="cs-CZ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49615"/>
                  </a:ext>
                </a:extLst>
              </a:tr>
              <a:tr h="309567">
                <a:tc>
                  <a:txBody>
                    <a:bodyPr/>
                    <a:lstStyle/>
                    <a:p>
                      <a:pPr algn="just"/>
                      <a:r>
                        <a:rPr lang="cs-CZ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2. 9. 2024</a:t>
                      </a:r>
                      <a:endParaRPr lang="cs-CZ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s-CZ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zaslání požadavků na doplnění normativů pro VOŠ </a:t>
                      </a:r>
                      <a:endParaRPr lang="cs-CZ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4347155"/>
                  </a:ext>
                </a:extLst>
              </a:tr>
              <a:tr h="309567">
                <a:tc>
                  <a:txBody>
                    <a:bodyPr/>
                    <a:lstStyle/>
                    <a:p>
                      <a:pPr algn="just"/>
                      <a:r>
                        <a:rPr lang="cs-CZ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10. 10. 2024</a:t>
                      </a:r>
                      <a:endParaRPr lang="cs-CZ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s-CZ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přesuny mezi závaznými ukazateli</a:t>
                      </a:r>
                      <a:endParaRPr lang="cs-CZ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8929524"/>
                  </a:ext>
                </a:extLst>
              </a:tr>
              <a:tr h="309567">
                <a:tc>
                  <a:txBody>
                    <a:bodyPr/>
                    <a:lstStyle/>
                    <a:p>
                      <a:pPr algn="just"/>
                      <a:r>
                        <a:rPr lang="cs-CZ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s-CZ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vyčíslení potřeby podle kritérií II.3) – II.6) a II.8)</a:t>
                      </a:r>
                      <a:endParaRPr lang="cs-CZ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1844125"/>
                  </a:ext>
                </a:extLst>
              </a:tr>
              <a:tr h="309567">
                <a:tc>
                  <a:txBody>
                    <a:bodyPr/>
                    <a:lstStyle/>
                    <a:p>
                      <a:pPr algn="just"/>
                      <a:r>
                        <a:rPr lang="cs-CZ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22. 11. 2024</a:t>
                      </a:r>
                      <a:endParaRPr lang="cs-CZ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s-CZ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přesuny mezi závaznými ukazateli</a:t>
                      </a:r>
                      <a:endParaRPr lang="cs-CZ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4052932"/>
                  </a:ext>
                </a:extLst>
              </a:tr>
            </a:tbl>
          </a:graphicData>
        </a:graphic>
      </p:graphicFrame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1462BC9-54D1-567F-6C73-2162E29D6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826229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0304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31356C4-BEC4-63F4-3477-9455B1A26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Změny výkonů</a:t>
            </a:r>
          </a:p>
        </p:txBody>
      </p:sp>
      <p:graphicFrame>
        <p:nvGraphicFramePr>
          <p:cNvPr id="5" name="Zástupný obsah 4">
            <a:extLst>
              <a:ext uri="{FF2B5EF4-FFF2-40B4-BE49-F238E27FC236}">
                <a16:creationId xmlns:a16="http://schemas.microsoft.com/office/drawing/2014/main" id="{39DD9EBB-1EF0-D886-E2BC-6A1F62B6C2B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482013" y="1427584"/>
          <a:ext cx="8910733" cy="4632960"/>
        </p:xfrm>
        <a:graphic>
          <a:graphicData uri="http://schemas.openxmlformats.org/drawingml/2006/table">
            <a:tbl>
              <a:tblPr firstRow="1" firstCol="1" bandRow="1"/>
              <a:tblGrid>
                <a:gridCol w="2656418">
                  <a:extLst>
                    <a:ext uri="{9D8B030D-6E8A-4147-A177-3AD203B41FA5}">
                      <a16:colId xmlns:a16="http://schemas.microsoft.com/office/drawing/2014/main" val="220294257"/>
                    </a:ext>
                  </a:extLst>
                </a:gridCol>
                <a:gridCol w="932092">
                  <a:extLst>
                    <a:ext uri="{9D8B030D-6E8A-4147-A177-3AD203B41FA5}">
                      <a16:colId xmlns:a16="http://schemas.microsoft.com/office/drawing/2014/main" val="243872978"/>
                    </a:ext>
                  </a:extLst>
                </a:gridCol>
                <a:gridCol w="797864">
                  <a:extLst>
                    <a:ext uri="{9D8B030D-6E8A-4147-A177-3AD203B41FA5}">
                      <a16:colId xmlns:a16="http://schemas.microsoft.com/office/drawing/2014/main" val="962907367"/>
                    </a:ext>
                  </a:extLst>
                </a:gridCol>
                <a:gridCol w="1012817">
                  <a:extLst>
                    <a:ext uri="{9D8B030D-6E8A-4147-A177-3AD203B41FA5}">
                      <a16:colId xmlns:a16="http://schemas.microsoft.com/office/drawing/2014/main" val="1358882931"/>
                    </a:ext>
                  </a:extLst>
                </a:gridCol>
                <a:gridCol w="855123">
                  <a:extLst>
                    <a:ext uri="{9D8B030D-6E8A-4147-A177-3AD203B41FA5}">
                      <a16:colId xmlns:a16="http://schemas.microsoft.com/office/drawing/2014/main" val="120158313"/>
                    </a:ext>
                  </a:extLst>
                </a:gridCol>
                <a:gridCol w="855123">
                  <a:extLst>
                    <a:ext uri="{9D8B030D-6E8A-4147-A177-3AD203B41FA5}">
                      <a16:colId xmlns:a16="http://schemas.microsoft.com/office/drawing/2014/main" val="3893007542"/>
                    </a:ext>
                  </a:extLst>
                </a:gridCol>
                <a:gridCol w="855123">
                  <a:extLst>
                    <a:ext uri="{9D8B030D-6E8A-4147-A177-3AD203B41FA5}">
                      <a16:colId xmlns:a16="http://schemas.microsoft.com/office/drawing/2014/main" val="24711468"/>
                    </a:ext>
                  </a:extLst>
                </a:gridCol>
                <a:gridCol w="946173">
                  <a:extLst>
                    <a:ext uri="{9D8B030D-6E8A-4147-A177-3AD203B41FA5}">
                      <a16:colId xmlns:a16="http://schemas.microsoft.com/office/drawing/2014/main" val="2970066377"/>
                    </a:ext>
                  </a:extLst>
                </a:gridCol>
              </a:tblGrid>
              <a:tr h="340534">
                <a:tc>
                  <a:txBody>
                    <a:bodyPr/>
                    <a:lstStyle/>
                    <a:p>
                      <a:pPr algn="ctr"/>
                      <a:r>
                        <a:rPr lang="cs-CZ" sz="1600" b="1" spc="-1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Výkony ve školních letech celkem (všichni zřizovatelé)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spc="-1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MŠ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spc="-1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PT + PS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spc="-1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ZŠ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spc="-1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SŠ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spc="-1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Konz.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spc="-1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VOŠ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spc="-1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Celkem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2860124"/>
                  </a:ext>
                </a:extLst>
              </a:tr>
              <a:tr h="223476">
                <a:tc>
                  <a:txBody>
                    <a:bodyPr/>
                    <a:lstStyle/>
                    <a:p>
                      <a:pPr algn="just"/>
                      <a:r>
                        <a:rPr lang="cs-CZ" sz="1600" spc="-1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2023/2024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364 491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7 342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1 000 346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469 236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3 610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13 180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1 858 205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6134763"/>
                  </a:ext>
                </a:extLst>
              </a:tr>
              <a:tr h="223476">
                <a:tc>
                  <a:txBody>
                    <a:bodyPr/>
                    <a:lstStyle/>
                    <a:p>
                      <a:pPr algn="just"/>
                      <a:r>
                        <a:rPr lang="cs-CZ" sz="1600" spc="-1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2022/2023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369 205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6 731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1 007 778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447 796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3 640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12 781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1 847 931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8437292"/>
                  </a:ext>
                </a:extLst>
              </a:tr>
              <a:tr h="192969">
                <a:tc>
                  <a:txBody>
                    <a:bodyPr/>
                    <a:lstStyle/>
                    <a:p>
                      <a:pPr algn="just"/>
                      <a:r>
                        <a:rPr lang="cs-CZ" sz="1600" spc="-10" err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Abs</a:t>
                      </a:r>
                      <a:r>
                        <a:rPr lang="cs-CZ" sz="1600" spc="-1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. meziroční změna výkonů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-4 714 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611 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-7 432 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21 440 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-30 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399 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10 274 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6207780"/>
                  </a:ext>
                </a:extLst>
              </a:tr>
              <a:tr h="340534">
                <a:tc>
                  <a:txBody>
                    <a:bodyPr/>
                    <a:lstStyle/>
                    <a:p>
                      <a:pPr algn="ctr"/>
                      <a:r>
                        <a:rPr lang="cs-CZ" sz="1600" b="1" spc="-1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Výkony ve školních letech 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cs-CZ" sz="1600" b="1" spc="-1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(pouze soukromé školy)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spc="-1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MŠ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spc="-1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PT + PS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spc="-1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ZŠ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spc="-1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SŠ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spc="-1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Konz.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spc="-1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VOŠ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spc="-1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Celkem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4589611"/>
                  </a:ext>
                </a:extLst>
              </a:tr>
              <a:tr h="223476">
                <a:tc>
                  <a:txBody>
                    <a:bodyPr/>
                    <a:lstStyle/>
                    <a:p>
                      <a:pPr algn="just"/>
                      <a:r>
                        <a:rPr lang="cs-CZ" sz="1600" spc="-1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2023/2024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15 106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187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27 448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65 688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561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4 168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113 158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987077"/>
                  </a:ext>
                </a:extLst>
              </a:tr>
              <a:tr h="223476">
                <a:tc>
                  <a:txBody>
                    <a:bodyPr/>
                    <a:lstStyle/>
                    <a:p>
                      <a:pPr algn="just"/>
                      <a:r>
                        <a:rPr lang="cs-CZ" sz="1600" spc="-1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2022/2023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14 782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162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25 278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60 873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572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3 830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105 497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7533352"/>
                  </a:ext>
                </a:extLst>
              </a:tr>
              <a:tr h="200773">
                <a:tc>
                  <a:txBody>
                    <a:bodyPr/>
                    <a:lstStyle/>
                    <a:p>
                      <a:pPr algn="just"/>
                      <a:r>
                        <a:rPr lang="cs-CZ" sz="1600" spc="-1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Abs. meziroční změna výkonů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324 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25 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2 170 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4 815 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-11 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338 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7 661 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7040511"/>
                  </a:ext>
                </a:extLst>
              </a:tr>
              <a:tr h="340534">
                <a:tc>
                  <a:txBody>
                    <a:bodyPr/>
                    <a:lstStyle/>
                    <a:p>
                      <a:pPr algn="ctr"/>
                      <a:r>
                        <a:rPr lang="cs-CZ" sz="1600" b="1" spc="-3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% meziroční změna u jednotlivých zřizovatelů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spc="-1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MŠ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spc="-1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PT + PS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spc="-1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ZŠ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spc="-1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SŠ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spc="-1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Konz.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spc="-1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VOŠ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spc="-1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Celkem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3664264"/>
                  </a:ext>
                </a:extLst>
              </a:tr>
              <a:tr h="223476">
                <a:tc>
                  <a:txBody>
                    <a:bodyPr/>
                    <a:lstStyle/>
                    <a:p>
                      <a:pPr algn="just"/>
                      <a:r>
                        <a:rPr lang="cs-CZ" sz="1600" spc="-1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MŠMT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-0,60 % 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0,00 % 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-2,86 % 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3,71 % 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-2,27 % 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0,00 % 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-0,26 % 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0483413"/>
                  </a:ext>
                </a:extLst>
              </a:tr>
              <a:tr h="223476">
                <a:tc>
                  <a:txBody>
                    <a:bodyPr/>
                    <a:lstStyle/>
                    <a:p>
                      <a:pPr algn="just"/>
                      <a:r>
                        <a:rPr lang="cs-CZ" sz="1600" spc="-1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Obec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-1,43 % 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9,95 % 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-1,04 % 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6,78 % 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0,00 % 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0,00 % 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-1,07 % 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591412"/>
                  </a:ext>
                </a:extLst>
              </a:tr>
              <a:tr h="223476">
                <a:tc>
                  <a:txBody>
                    <a:bodyPr/>
                    <a:lstStyle/>
                    <a:p>
                      <a:pPr algn="just"/>
                      <a:r>
                        <a:rPr lang="cs-CZ" sz="1600" spc="-1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jiný ústř. orgán st. správy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2,78 % 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0,00 % 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0,00 % 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4,86 % 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0,00 % 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0,00 % 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4,81 % 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5338783"/>
                  </a:ext>
                </a:extLst>
              </a:tr>
              <a:tr h="212834">
                <a:tc>
                  <a:txBody>
                    <a:bodyPr/>
                    <a:lstStyle/>
                    <a:p>
                      <a:pPr algn="just"/>
                      <a:r>
                        <a:rPr lang="cs-CZ" sz="1600" spc="-1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Soukromé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7E9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2,19 % 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7E9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15,43 % 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7E9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8,58 % 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7E9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7,91 % 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7E9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-1,92 % 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7E9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8,83 % 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7E9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7,26 % 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7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8907688"/>
                  </a:ext>
                </a:extLst>
              </a:tr>
              <a:tr h="212834">
                <a:tc>
                  <a:txBody>
                    <a:bodyPr/>
                    <a:lstStyle/>
                    <a:p>
                      <a:pPr algn="just"/>
                      <a:r>
                        <a:rPr lang="cs-CZ" sz="1600" spc="-1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Církev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-0,10 % 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0,97 % 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0,66 % 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3,23 % 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2,59 % 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4,16 % 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2,01 % 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725794"/>
                  </a:ext>
                </a:extLst>
              </a:tr>
              <a:tr h="212834">
                <a:tc>
                  <a:txBody>
                    <a:bodyPr/>
                    <a:lstStyle/>
                    <a:p>
                      <a:pPr algn="just"/>
                      <a:r>
                        <a:rPr lang="cs-CZ" sz="1600" spc="-1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Kraj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-1,29 % 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-0,54 % 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1,54 % 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4,30 % 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-0,84 % 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0,33 % 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4,01 % 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6186851"/>
                  </a:ext>
                </a:extLst>
              </a:tr>
              <a:tr h="212834">
                <a:tc>
                  <a:txBody>
                    <a:bodyPr/>
                    <a:lstStyle/>
                    <a:p>
                      <a:pPr algn="just"/>
                      <a:r>
                        <a:rPr lang="cs-CZ" sz="1600" spc="-1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Celkem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7E9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1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-1,28 % 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7E9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9,08 % 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7E9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1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-0,74 % 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7E9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4,79 % 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7E9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1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-0,82 % 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7E9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3,12 % 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7E9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0,56 % </a:t>
                      </a:r>
                      <a:endParaRPr lang="cs-CZ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7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1081418"/>
                  </a:ext>
                </a:extLst>
              </a:tr>
            </a:tbl>
          </a:graphicData>
        </a:graphic>
      </p:graphicFrame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2AA0A5A-8F6C-B269-985C-CB98737F5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3BD8D3-A9DD-40CB-A396-ADCE34852C74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lumMod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0021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AC70E43-BE76-1E64-9069-83B7458AD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Schválený rozpočet pro </a:t>
            </a:r>
            <a:r>
              <a:rPr lang="cs-CZ" err="1"/>
              <a:t>r</a:t>
            </a:r>
            <a:r>
              <a:rPr lang="cs-CZ" cap="none" err="1"/>
              <a:t>g</a:t>
            </a:r>
            <a:r>
              <a:rPr lang="cs-CZ" err="1"/>
              <a:t>Š</a:t>
            </a:r>
            <a:r>
              <a:rPr lang="cs-CZ"/>
              <a:t> ÚSC na rok 2024 oproti roku 2023 zohledňuje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4FB5FC6-0FBC-7114-FDEA-BF1F174DC6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pokrytí nárůstu počtu dětí, žáků, studentů ve školním roce 2023/2024 oproti roku 2022/2023 pouze </a:t>
            </a:r>
            <a:br>
              <a:rPr lang="cs-CZ"/>
            </a:br>
            <a:r>
              <a:rPr lang="cs-CZ"/>
              <a:t>v oblasti pedagogické práce ve školách a školních družinách, </a:t>
            </a:r>
          </a:p>
          <a:p>
            <a:r>
              <a:rPr lang="cs-CZ"/>
              <a:t>potřebu finančních prostředků včetně počtu míst zaměstnanců v oblasti pedagogické práce na dělení hodin výuky v základních a středních školách v rámci stanoveného maximálního počtu hodin výuky </a:t>
            </a:r>
            <a:br>
              <a:rPr lang="cs-CZ"/>
            </a:br>
            <a:r>
              <a:rPr lang="cs-CZ"/>
              <a:t>v základních a středních školách financovaného ze státního rozpočtu (tzv. </a:t>
            </a:r>
            <a:r>
              <a:rPr lang="cs-CZ" err="1"/>
              <a:t>PHmax</a:t>
            </a:r>
            <a:r>
              <a:rPr lang="cs-CZ"/>
              <a:t>/</a:t>
            </a:r>
            <a:r>
              <a:rPr lang="cs-CZ" err="1"/>
              <a:t>PHAmax</a:t>
            </a:r>
            <a:r>
              <a:rPr lang="cs-CZ"/>
              <a:t>),</a:t>
            </a:r>
          </a:p>
          <a:p>
            <a:r>
              <a:rPr lang="cs-CZ"/>
              <a:t>zvýšení objemu prostředků na platy učitelů na výši, která zajišťuje průměrný měsíční plat učitelů </a:t>
            </a:r>
            <a:br>
              <a:rPr lang="cs-CZ"/>
            </a:br>
            <a:r>
              <a:rPr lang="cs-CZ"/>
              <a:t>na úrovni 130 % průměrného platu v národním hospodářství v ČR v roce 2022,</a:t>
            </a:r>
          </a:p>
          <a:p>
            <a:r>
              <a:rPr lang="cs-CZ"/>
              <a:t>snížení prostředků na platy ostatních pedagogických pracovníků (tj. kromě učitelů) a nepedagogických zaměstnanců o 2 %,</a:t>
            </a:r>
          </a:p>
          <a:p>
            <a:r>
              <a:rPr lang="cs-CZ"/>
              <a:t>snížení počtu míst nepedagogických zaměstnanců o 17 020 vč. odpovídajícího snížení objemu prostředků na jejich platy,</a:t>
            </a:r>
          </a:p>
          <a:p>
            <a:r>
              <a:rPr lang="cs-CZ"/>
              <a:t>snížení objemu prostředků na ostatní neinvestiční výdaje (dále jen „ONIV“) o 323,4 mil. Kč,</a:t>
            </a:r>
          </a:p>
          <a:p>
            <a:r>
              <a:rPr lang="cs-CZ"/>
              <a:t>snížení přídělu FKSP ze 2 % na 1 %.</a:t>
            </a:r>
          </a:p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0021F8F-63CD-9102-0306-1C8595EF1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3BD8D3-A9DD-40CB-A396-ADCE34852C74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lumMod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4164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B4B618-BEBC-3E14-E374-A4CE47517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Schválený rozpočet pro </a:t>
            </a:r>
            <a:r>
              <a:rPr lang="cs-CZ" err="1"/>
              <a:t>r</a:t>
            </a:r>
            <a:r>
              <a:rPr lang="cs-CZ" cap="none" err="1"/>
              <a:t>g</a:t>
            </a:r>
            <a:r>
              <a:rPr lang="cs-CZ" err="1"/>
              <a:t>Š</a:t>
            </a:r>
            <a:r>
              <a:rPr lang="cs-CZ"/>
              <a:t> ÚSC na rok 2024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13BBF14-99B3-E634-10F7-BFC537422D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9" y="1825624"/>
            <a:ext cx="10515600" cy="4425885"/>
          </a:xfrm>
        </p:spPr>
        <p:txBody>
          <a:bodyPr/>
          <a:lstStyle/>
          <a:p>
            <a:pPr>
              <a:spcAft>
                <a:spcPts val="300"/>
              </a:spcAft>
            </a:pPr>
            <a:r>
              <a:rPr lang="cs-CZ"/>
              <a:t>Schválený rozpočet</a:t>
            </a:r>
          </a:p>
          <a:p>
            <a:pPr marL="108000" indent="0">
              <a:spcAft>
                <a:spcPts val="300"/>
              </a:spcAft>
              <a:buNone/>
            </a:pPr>
            <a:r>
              <a:rPr lang="cs-CZ"/>
              <a:t>								z toho učitelé</a:t>
            </a:r>
            <a:br>
              <a:rPr lang="cs-CZ"/>
            </a:br>
            <a:r>
              <a:rPr lang="cs-CZ"/>
              <a:t>    NIV celkem			183 833 744 574 Kč		128 855 635 799 Kč</a:t>
            </a:r>
          </a:p>
          <a:p>
            <a:pPr lvl="1">
              <a:spcAft>
                <a:spcPts val="300"/>
              </a:spcAft>
            </a:pPr>
            <a:r>
              <a:rPr lang="cs-CZ"/>
              <a:t>	z toho </a:t>
            </a:r>
          </a:p>
          <a:p>
            <a:pPr lvl="1">
              <a:spcAft>
                <a:spcPts val="300"/>
              </a:spcAft>
            </a:pPr>
            <a:r>
              <a:rPr lang="cs-CZ"/>
              <a:t>	platy 			133 538 509 377 Kč		  95 590 234 272 Kč</a:t>
            </a:r>
          </a:p>
          <a:p>
            <a:pPr marL="108000" indent="0">
              <a:buNone/>
            </a:pPr>
            <a:r>
              <a:rPr lang="cs-CZ"/>
              <a:t>	ONIV 			    2 306 929 787 Kč</a:t>
            </a:r>
          </a:p>
          <a:p>
            <a:pPr marL="108000" indent="0">
              <a:buNone/>
            </a:pPr>
            <a:r>
              <a:rPr lang="cs-CZ"/>
              <a:t>    Počet zaměstnanců 		               255 939,94 		             151 985,00</a:t>
            </a:r>
          </a:p>
          <a:p>
            <a:pPr marL="108000" indent="0">
              <a:buNone/>
            </a:pPr>
            <a:endParaRPr lang="cs-CZ"/>
          </a:p>
          <a:p>
            <a:r>
              <a:rPr lang="cs-CZ" b="1"/>
              <a:t>31. 1. 2024 schválen materiál MŠMT posílení výdajů o 4 000 000 000 Kč, vč. 9 526 míst – ihned zapojeno do rozpisu, přestože prostředky dosud nejsou součástí výdajů kapitoly MŠMT!</a:t>
            </a:r>
          </a:p>
          <a:p>
            <a:r>
              <a:rPr lang="cs-CZ" b="1"/>
              <a:t>Posíleno dále o 38 mil. Kč v rámci MŠMT z prostředků na dotačních výzvy – posílení ONIV na učitele </a:t>
            </a:r>
            <a:br>
              <a:rPr lang="cs-CZ" b="1"/>
            </a:br>
            <a:r>
              <a:rPr lang="cs-CZ" b="1"/>
              <a:t>v adaptačním období</a:t>
            </a:r>
          </a:p>
          <a:p>
            <a:pPr marL="108000" indent="0">
              <a:buNone/>
            </a:pPr>
            <a:endParaRPr lang="cs-CZ"/>
          </a:p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8697D6D-0A46-2571-05F7-7FED2C115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3BD8D3-A9DD-40CB-A396-ADCE34852C74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lumMod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283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FD6B5F4-C496-4A4D-8B28-B553F59D74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Rozpis rozpočtu R</a:t>
            </a:r>
            <a:r>
              <a:rPr lang="cs-CZ" cap="none"/>
              <a:t>g</a:t>
            </a:r>
            <a:r>
              <a:rPr lang="cs-CZ"/>
              <a:t>Š ÚSC na rok 2024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BFC27B1-0DA9-453F-A4F6-859FCEFA82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9" y="1825625"/>
            <a:ext cx="12099734" cy="5329238"/>
          </a:xfrm>
        </p:spPr>
        <p:txBody>
          <a:bodyPr vert="horz" lIns="0" tIns="0" rIns="0" bIns="0" rtlCol="0" anchor="t">
            <a:noAutofit/>
          </a:bodyPr>
          <a:lstStyle/>
          <a:p>
            <a:pPr marL="323850" indent="-215900">
              <a:spcAft>
                <a:spcPts val="0"/>
              </a:spcAft>
            </a:pPr>
            <a:r>
              <a:rPr lang="cs-CZ">
                <a:latin typeface="Calibri Light"/>
                <a:ea typeface="Calibri Light"/>
                <a:cs typeface="Calibri Light"/>
              </a:rPr>
              <a:t>Celkem rozepsáno NIV 			</a:t>
            </a:r>
            <a:r>
              <a:rPr lang="cs-CZ" b="1">
                <a:latin typeface="Calibri Light"/>
                <a:ea typeface="Calibri Light"/>
                <a:cs typeface="Calibri Light"/>
              </a:rPr>
              <a:t>186 418 827 789 Kč </a:t>
            </a:r>
            <a:r>
              <a:rPr lang="cs-CZ">
                <a:latin typeface="Calibri Light"/>
                <a:ea typeface="Calibri Light"/>
                <a:cs typeface="Calibri Light"/>
              </a:rPr>
              <a:t>(tj. 99,23 %)</a:t>
            </a:r>
            <a:endParaRPr lang="cs-CZ" b="1">
              <a:latin typeface="Calibri Light"/>
              <a:ea typeface="Calibri Light"/>
              <a:cs typeface="Calibri Light"/>
            </a:endParaRPr>
          </a:p>
          <a:p>
            <a:pPr marL="395605" lvl="2" indent="0">
              <a:buNone/>
            </a:pPr>
            <a:r>
              <a:rPr lang="cs-CZ">
                <a:latin typeface="Calibri Light"/>
                <a:ea typeface="Calibri Light"/>
                <a:cs typeface="Calibri Light"/>
              </a:rPr>
              <a:t>z toho</a:t>
            </a:r>
          </a:p>
          <a:p>
            <a:pPr marL="611505" lvl="2" indent="-179705"/>
            <a:r>
              <a:rPr lang="cs-CZ">
                <a:latin typeface="Calibri Light"/>
                <a:ea typeface="Calibri Light"/>
                <a:cs typeface="Calibri Light"/>
              </a:rPr>
              <a:t>mzdové prostředky (platy, OON) </a:t>
            </a:r>
            <a:r>
              <a:rPr lang="cs-CZ" b="1">
                <a:latin typeface="Calibri Light"/>
                <a:ea typeface="Calibri Light"/>
                <a:cs typeface="Calibri Light"/>
              </a:rPr>
              <a:t>	136 559 121 735 Kč</a:t>
            </a:r>
          </a:p>
          <a:p>
            <a:pPr marL="611505" lvl="2" indent="-179705">
              <a:spcAft>
                <a:spcPts val="800"/>
              </a:spcAft>
            </a:pPr>
            <a:r>
              <a:rPr lang="cs-CZ">
                <a:latin typeface="Calibri Light"/>
                <a:ea typeface="Calibri Light"/>
                <a:cs typeface="Calibri Light"/>
              </a:rPr>
              <a:t>ONIV </a:t>
            </a:r>
            <a:r>
              <a:rPr lang="cs-CZ" b="1">
                <a:latin typeface="Calibri Light"/>
                <a:ea typeface="Calibri Light"/>
                <a:cs typeface="Calibri Light"/>
              </a:rPr>
              <a:t>				    2 344 873 518 Kč</a:t>
            </a:r>
          </a:p>
          <a:p>
            <a:pPr marL="323850" indent="-215900"/>
            <a:r>
              <a:rPr lang="cs-CZ">
                <a:latin typeface="Calibri Light"/>
                <a:ea typeface="Calibri Light"/>
                <a:cs typeface="Calibri Light"/>
              </a:rPr>
              <a:t>Rezerva MŠMT	po rozpisu		    </a:t>
            </a:r>
            <a:r>
              <a:rPr lang="cs-CZ" b="1">
                <a:latin typeface="Calibri Light"/>
                <a:ea typeface="Calibri Light"/>
                <a:cs typeface="Calibri Light"/>
              </a:rPr>
              <a:t>1 452 916 785 Kč </a:t>
            </a:r>
            <a:r>
              <a:rPr lang="cs-CZ">
                <a:latin typeface="Calibri Light"/>
                <a:ea typeface="Calibri Light"/>
                <a:cs typeface="Calibri Light"/>
              </a:rPr>
              <a:t>(tj. 0,77 %)</a:t>
            </a:r>
          </a:p>
          <a:p>
            <a:pPr marL="323850" indent="-215900"/>
            <a:endParaRPr lang="cs-CZ"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23850" indent="-215900"/>
            <a:r>
              <a:rPr lang="cs-CZ">
                <a:latin typeface="Calibri Light"/>
                <a:ea typeface="Calibri Light"/>
                <a:cs typeface="Calibri Light"/>
              </a:rPr>
              <a:t>Rozpisová rezerva bude v průběhu roku 2024 využita:</a:t>
            </a:r>
          </a:p>
          <a:p>
            <a:pPr marL="611505" lvl="2" indent="-179705"/>
            <a:r>
              <a:rPr lang="cs-CZ">
                <a:latin typeface="Calibri Light"/>
                <a:ea typeface="Calibri Light"/>
                <a:cs typeface="Calibri Light"/>
              </a:rPr>
              <a:t>k financování pozice ukrajinského asistenta pedagoga ve školách, </a:t>
            </a:r>
            <a:endParaRPr lang="cs-CZ">
              <a:ea typeface="Calibri Light"/>
              <a:cs typeface="Calibri Light"/>
            </a:endParaRPr>
          </a:p>
          <a:p>
            <a:pPr marL="611505" lvl="2" indent="-179705"/>
            <a:r>
              <a:rPr lang="cs-CZ">
                <a:latin typeface="Calibri Light"/>
                <a:ea typeface="Calibri Light"/>
                <a:cs typeface="Calibri Light"/>
              </a:rPr>
              <a:t>k financování pokusného ověřování – provázející učitelé a zajištění pedagogických praxí,</a:t>
            </a:r>
          </a:p>
          <a:p>
            <a:pPr marL="611505" lvl="2" indent="-179705"/>
            <a:r>
              <a:rPr lang="cs-CZ">
                <a:latin typeface="Calibri Light"/>
                <a:ea typeface="Calibri Light"/>
                <a:cs typeface="Calibri Light"/>
              </a:rPr>
              <a:t>k úpravě rozpisu rezervy pro jednotlivé KÚ v souladu s kritérii pro změnu rezervy přímých výdajů </a:t>
            </a:r>
          </a:p>
          <a:p>
            <a:pPr marL="431800" lvl="2" indent="0">
              <a:buNone/>
            </a:pPr>
            <a:r>
              <a:rPr lang="cs-CZ">
                <a:latin typeface="Calibri Light"/>
                <a:ea typeface="Calibri Light"/>
                <a:cs typeface="Calibri Light"/>
              </a:rPr>
              <a:t>   (např. podpůrná opatření, nepedagogická práce),</a:t>
            </a:r>
            <a:endParaRPr lang="cs-CZ">
              <a:ea typeface="Calibri Light"/>
              <a:cs typeface="Calibri Light"/>
            </a:endParaRPr>
          </a:p>
          <a:p>
            <a:pPr marL="611505" lvl="2" indent="-179705"/>
            <a:r>
              <a:rPr lang="cs-CZ">
                <a:latin typeface="Calibri Light"/>
                <a:ea typeface="Calibri Light"/>
                <a:cs typeface="Calibri Light"/>
              </a:rPr>
              <a:t>k dofinancování dotací soukromému a církevnímu školství podle výsledných reálných potřeb </a:t>
            </a:r>
          </a:p>
          <a:p>
            <a:pPr marL="431800" lvl="2" indent="0">
              <a:buNone/>
            </a:pPr>
            <a:r>
              <a:rPr lang="cs-CZ">
                <a:latin typeface="Calibri Light"/>
                <a:ea typeface="Calibri Light"/>
                <a:cs typeface="Calibri Light"/>
              </a:rPr>
              <a:t>   (např. i z důvodu „přechodu“ většího počtu dětí, žáků a studentů z veřejných škol do škol soukromých),</a:t>
            </a:r>
          </a:p>
          <a:p>
            <a:pPr marL="611505" lvl="2" indent="-179705"/>
            <a:r>
              <a:rPr lang="cs-CZ">
                <a:latin typeface="Calibri Light"/>
                <a:ea typeface="Calibri Light"/>
                <a:cs typeface="Calibri Light"/>
              </a:rPr>
              <a:t>k financování nenadálých výdajů regionálního školství. </a:t>
            </a:r>
            <a:endParaRPr lang="cs-CZ">
              <a:ea typeface="Calibri Light"/>
              <a:cs typeface="Calibri Light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B69B842-0AD0-4230-9FB6-7A5F8EE96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35623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FD6B5F4-C496-4A4D-8B28-B553F59D74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Rozpis rozpočtu R</a:t>
            </a:r>
            <a:r>
              <a:rPr lang="cs-CZ" cap="none"/>
              <a:t>g</a:t>
            </a:r>
            <a:r>
              <a:rPr lang="cs-CZ"/>
              <a:t>Š ÚSC na rok 2024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BFC27B1-0DA9-453F-A4F6-859FCEFA82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9" y="1825625"/>
            <a:ext cx="10205879" cy="4351338"/>
          </a:xfrm>
        </p:spPr>
        <p:txBody>
          <a:bodyPr/>
          <a:lstStyle/>
          <a:p>
            <a:r>
              <a:rPr lang="cs-CZ"/>
              <a:t>Rozpis</a:t>
            </a:r>
          </a:p>
          <a:p>
            <a:pPr lvl="2"/>
            <a:r>
              <a:rPr lang="cs-CZ"/>
              <a:t>školy a pedagogická práce ve ŠD 	155 636 289 389 Kč 	82,84 %</a:t>
            </a:r>
          </a:p>
          <a:p>
            <a:pPr lvl="2"/>
            <a:r>
              <a:rPr lang="cs-CZ"/>
              <a:t>republikové normativy 		  18 804 577 237 Kč 	10,01 % </a:t>
            </a:r>
          </a:p>
          <a:p>
            <a:pPr lvl="2"/>
            <a:r>
              <a:rPr lang="cs-CZ"/>
              <a:t>podpůrná opatření 			  10 489 680 069 Kč 	  5,58 % </a:t>
            </a:r>
          </a:p>
          <a:p>
            <a:pPr lvl="2">
              <a:spcAft>
                <a:spcPts val="800"/>
              </a:spcAft>
            </a:pPr>
            <a:r>
              <a:rPr lang="cs-CZ"/>
              <a:t>rezerva 				    1 488 281 094 Kč 	  0,79 % </a:t>
            </a:r>
          </a:p>
          <a:p>
            <a:r>
              <a:rPr lang="cs-CZ"/>
              <a:t>Dále bude financováno</a:t>
            </a:r>
          </a:p>
          <a:p>
            <a:pPr lvl="2"/>
            <a:r>
              <a:rPr lang="cs-CZ"/>
              <a:t>ukrajinský asistent pedagoga ve školách </a:t>
            </a:r>
          </a:p>
          <a:p>
            <a:pPr lvl="4"/>
            <a:r>
              <a:rPr lang="cs-CZ"/>
              <a:t>	– z rozpisové rezervy			    	178 817 205 Kč </a:t>
            </a:r>
          </a:p>
          <a:p>
            <a:pPr lvl="4"/>
            <a:r>
              <a:rPr lang="cs-CZ"/>
              <a:t>	– z nároků z nespotřebovaných profilujících výdajů  	  20 280 893 Kč</a:t>
            </a:r>
          </a:p>
          <a:p>
            <a:pPr lvl="2"/>
            <a:r>
              <a:rPr lang="cs-CZ"/>
              <a:t>pokusné ověřování – provázející učitelé a zajištění pedagogických praxí</a:t>
            </a:r>
          </a:p>
          <a:p>
            <a:pPr marL="432000" lvl="2" indent="0">
              <a:spcAft>
                <a:spcPts val="800"/>
              </a:spcAft>
              <a:buNone/>
            </a:pPr>
            <a:r>
              <a:rPr lang="cs-CZ"/>
              <a:t>	– z rozpisové rezervy			    	  35 573 720 Kč </a:t>
            </a:r>
          </a:p>
          <a:p>
            <a:r>
              <a:rPr lang="cs-CZ"/>
              <a:t>K financování jazykové přípravy cizinců budou použity nároky z nespotřebovaných profilujících výdajů (adaptační aktivity) až do výše 182 600 300 Kč</a:t>
            </a:r>
          </a:p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B69B842-0AD0-4230-9FB6-7A5F8EE96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3BD8D3-A9DD-40CB-A396-ADCE34852C74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lumMod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41878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ACD491-90D5-10C7-9614-F7A7DF15E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Aktuální stav regulace zaměstnanosti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F5F6ADA-ACC1-E9D4-C20C-E7B6BE363A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9" y="1642188"/>
            <a:ext cx="10515600" cy="4534775"/>
          </a:xfrm>
        </p:spPr>
        <p:txBody>
          <a:bodyPr/>
          <a:lstStyle/>
          <a:p>
            <a:r>
              <a:rPr lang="cs-CZ"/>
              <a:t>Usnesení vlády č. 126/2024 zůstává v nezměněné podobě (PO x ŠPO)</a:t>
            </a:r>
          </a:p>
          <a:p>
            <a:r>
              <a:rPr lang="cs-CZ"/>
              <a:t>Návrh novely směrnice odeslán do komise MV před zveřejněním ve Věstníku MV (viz dále)</a:t>
            </a:r>
          </a:p>
          <a:p>
            <a:r>
              <a:rPr lang="cs-CZ"/>
              <a:t>Jednání vlády o požadavcích jednotlivých kapitol – vláda posoudí priority</a:t>
            </a:r>
          </a:p>
          <a:p>
            <a:r>
              <a:rPr lang="cs-CZ"/>
              <a:t>Předběžná dohoda s MF na pomoci s krytím nezabezpečených výdajů v soukromém školství – otevření cesty pro použití disponibilních zdrojů pro navýšení krajských rezerv</a:t>
            </a:r>
          </a:p>
          <a:p>
            <a:r>
              <a:rPr lang="cs-CZ"/>
              <a:t>Zrušení regulace počtu míst v </a:t>
            </a:r>
            <a:r>
              <a:rPr lang="cs-CZ" err="1"/>
              <a:t>RgŠ</a:t>
            </a:r>
            <a:r>
              <a:rPr lang="cs-CZ"/>
              <a:t> ÚSC otevírá cestu k využití prostředků na platy na  více než 1 000 nepedagogických míst ze stávající výše krajských rezerv (viz dále)</a:t>
            </a:r>
          </a:p>
          <a:p>
            <a:r>
              <a:rPr lang="cs-CZ"/>
              <a:t>V krajské rezervě jsou i prostředky na OON (cca 0,2 mld. Kč), které je možné rovněž využít na zabezpečení nepedagogické práce (ať už přímo nebo výměnou za prostředky na platy) – cca 800 míst (viz dále)</a:t>
            </a:r>
          </a:p>
          <a:p>
            <a:r>
              <a:rPr lang="cs-CZ"/>
              <a:t>MŠMT je v průběhu roku připraveno v odůvodněných případech zvýšit krajské rezervy z důvodu zabezpečení nepedagogické práce ve školách – nutné stanovit nové kritérium (viz dále)</a:t>
            </a:r>
          </a:p>
          <a:p>
            <a:r>
              <a:rPr lang="cs-CZ"/>
              <a:t>Minimální mzda pro rok 2024 je stanovena ve výši 18 900 Kč </a:t>
            </a:r>
          </a:p>
          <a:p>
            <a:endParaRPr lang="cs-CZ"/>
          </a:p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C1EBBDD-0E68-60DD-BD85-D22F78C4F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8364830"/>
      </p:ext>
    </p:extLst>
  </p:cSld>
  <p:clrMapOvr>
    <a:masterClrMapping/>
  </p:clrMapOvr>
</p:sld>
</file>

<file path=ppt/theme/theme1.xml><?xml version="1.0" encoding="utf-8"?>
<a:theme xmlns:a="http://schemas.openxmlformats.org/drawingml/2006/main" name="Vlastní návrh">
  <a:themeElements>
    <a:clrScheme name="Vlastní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28D96"/>
      </a:accent1>
      <a:accent2>
        <a:srgbClr val="CFDBDD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Kancelář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Kancelář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Kancelář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433aa81-25e7-40b1-9af8-9d2e2c2f9881" xsi:nil="true"/>
    <lcf76f155ced4ddcb4097134ff3c332f xmlns="22a71077-ce1a-4204-9bb0-58248db92961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2A1C79EA2A0BE43AF15D34ABE93DBC5" ma:contentTypeVersion="12" ma:contentTypeDescription="Vytvoří nový dokument" ma:contentTypeScope="" ma:versionID="514a6d60a5108629667c73fc9e172e67">
  <xsd:schema xmlns:xsd="http://www.w3.org/2001/XMLSchema" xmlns:xs="http://www.w3.org/2001/XMLSchema" xmlns:p="http://schemas.microsoft.com/office/2006/metadata/properties" xmlns:ns2="22a71077-ce1a-4204-9bb0-58248db92961" xmlns:ns3="9433aa81-25e7-40b1-9af8-9d2e2c2f9881" targetNamespace="http://schemas.microsoft.com/office/2006/metadata/properties" ma:root="true" ma:fieldsID="ccb03d0f45fb6fabc2a55c1abc56c5fe" ns2:_="" ns3:_="">
    <xsd:import namespace="22a71077-ce1a-4204-9bb0-58248db92961"/>
    <xsd:import namespace="9433aa81-25e7-40b1-9af8-9d2e2c2f98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a71077-ce1a-4204-9bb0-58248db92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Značky obrázků" ma:readOnly="false" ma:fieldId="{5cf76f15-5ced-4ddc-b409-7134ff3c332f}" ma:taxonomyMulti="true" ma:sspId="7705af95-af8b-4274-9321-7e268ee4833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33aa81-25e7-40b1-9af8-9d2e2c2f988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afadd978-b980-4c3f-9ce4-bb23cdab39e0}" ma:internalName="TaxCatchAll" ma:showField="CatchAllData" ma:web="9433aa81-25e7-40b1-9af8-9d2e2c2f98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E20C67A-D9B3-4237-88C4-BC3B769B5C4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6D5F2DE-CE8B-4153-BDD0-CC85C7AC9C15}">
  <ds:schemaRefs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http://purl.org/dc/dcmitype/"/>
    <ds:schemaRef ds:uri="http://purl.org/dc/terms/"/>
    <ds:schemaRef ds:uri="9433aa81-25e7-40b1-9af8-9d2e2c2f9881"/>
    <ds:schemaRef ds:uri="22a71077-ce1a-4204-9bb0-58248db92961"/>
  </ds:schemaRefs>
</ds:datastoreItem>
</file>

<file path=customXml/itemProps3.xml><?xml version="1.0" encoding="utf-8"?>
<ds:datastoreItem xmlns:ds="http://schemas.openxmlformats.org/officeDocument/2006/customXml" ds:itemID="{F52306FA-43EA-4693-890F-A3D63B0F15CF}">
  <ds:schemaRefs>
    <ds:schemaRef ds:uri="22a71077-ce1a-4204-9bb0-58248db92961"/>
    <ds:schemaRef ds:uri="9433aa81-25e7-40b1-9af8-9d2e2c2f988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5208</Words>
  <Application>Microsoft Office PowerPoint</Application>
  <PresentationFormat>Širokoúhlá obrazovka</PresentationFormat>
  <Paragraphs>882</Paragraphs>
  <Slides>36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36</vt:i4>
      </vt:variant>
    </vt:vector>
  </HeadingPairs>
  <TitlesOfParts>
    <vt:vector size="43" baseType="lpstr">
      <vt:lpstr>Arial</vt:lpstr>
      <vt:lpstr>Calibri</vt:lpstr>
      <vt:lpstr>Calibri Light</vt:lpstr>
      <vt:lpstr>Times New Roman</vt:lpstr>
      <vt:lpstr>Wingdings</vt:lpstr>
      <vt:lpstr>Wingdings,Sans-Serif</vt:lpstr>
      <vt:lpstr>Vlastní návrh</vt:lpstr>
      <vt:lpstr>seminář k problematice financování škol a školských zařízení zřizovaných obcemi a dobrovolnými svazky obcí    </vt:lpstr>
      <vt:lpstr>Program semináře</vt:lpstr>
      <vt:lpstr>Přehled vývoje výkonů v regionálním školství v letech 2018/19 až 2023/24  – všichni Zřizovatelé</vt:lpstr>
      <vt:lpstr>Změny výkonů</vt:lpstr>
      <vt:lpstr>Schválený rozpočet pro rgŠ ÚSC na rok 2024 oproti roku 2023 zohledňuje</vt:lpstr>
      <vt:lpstr>Schválený rozpočet pro rgŠ ÚSC na rok 2024</vt:lpstr>
      <vt:lpstr>Rozpis rozpočtu RgŠ ÚSC na rok 2024</vt:lpstr>
      <vt:lpstr>Rozpis rozpočtu RgŠ ÚSC na rok 2024</vt:lpstr>
      <vt:lpstr>Aktuální stav regulace zaměstnanosti</vt:lpstr>
      <vt:lpstr>Průměrný rozepisovaný plat pedagogických pracovníků – učitelů </vt:lpstr>
      <vt:lpstr>Výše nenárokové složky platu na 1 pedagoga na 1 měsíc  </vt:lpstr>
      <vt:lpstr>Možnosti dofinancování nepedagogické práce ve školách</vt:lpstr>
      <vt:lpstr>Možnosti dofinancování nepedagogické práce ve školách z rezervy </vt:lpstr>
      <vt:lpstr>Nové kritérium – nepedagogičtí zaměstnanci ve školách</vt:lpstr>
      <vt:lpstr>Nové kritérium – nepedagogičtí zaměstnanci ve školách</vt:lpstr>
      <vt:lpstr>Kritéria pro změnu rezervy přímých výdajů</vt:lpstr>
      <vt:lpstr>1. úprava rozpisu rozpočtu v roce 2024</vt:lpstr>
      <vt:lpstr>Úprava směrnice – zrušení závaznosti limitu počtu zaměstnanců</vt:lpstr>
      <vt:lpstr>Prezentace aplikace PowerPoint</vt:lpstr>
      <vt:lpstr>Prezentace aplikace PowerPoint</vt:lpstr>
      <vt:lpstr>Prezentace aplikace PowerPoint</vt:lpstr>
      <vt:lpstr>Adaptační období učitelů</vt:lpstr>
      <vt:lpstr>Ukrajinský asistent pedagoga ve školách v roce 2024 </vt:lpstr>
      <vt:lpstr>Ukrajinský asistent pedagoga - dotazy</vt:lpstr>
      <vt:lpstr>Pokusné ověřování - provázející učitelé </vt:lpstr>
      <vt:lpstr>Náhrady za dočasnou pracovní neschopnost a karanténu, nemocenské pojištění</vt:lpstr>
      <vt:lpstr>Legislativní změny</vt:lpstr>
      <vt:lpstr>Porovnání skutečných průměrných platů za rok 2022 a 2023 (údaje z výkazu P1-04)</vt:lpstr>
      <vt:lpstr>Vykazování - třídy zřízené podle § 16 odst. 9 školského zákona</vt:lpstr>
      <vt:lpstr>Vykazování pedagogických pracovníků ve výkazu P1c-01 za "speciální třídy"</vt:lpstr>
      <vt:lpstr>Příklad Určení nepedagogické práce - normativ na ředitelství, další pracoviště a třídu</vt:lpstr>
      <vt:lpstr>PŘÍKLAD URČENÍ nepedagogické práce - NORMATIV NA ŘEDITELSTVÍ </vt:lpstr>
      <vt:lpstr>PŘÍKLAD URČENÍ nepedagogické práce - NORMATIV NA DALŠÍ PRACOVIŠTĚ A TŘÍDU </vt:lpstr>
      <vt:lpstr>Informace k rozpočtu RgŠ ÚSC na rok 2024</vt:lpstr>
      <vt:lpstr>Přehled termínů pro krajské úřady v roce 2024</vt:lpstr>
      <vt:lpstr>Prezentace aplikace PowerPoint</vt:lpstr>
    </vt:vector>
  </TitlesOfParts>
  <Company>MSMT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Pracovní porada MŠMT s vedoucími odborů školství krajských úřadů  a Magistrátu hl. m. Prahy</dc:title>
  <dc:creator>Sedláčková Drahomíra</dc:creator>
  <cp:lastModifiedBy>Vyšinská Anežka</cp:lastModifiedBy>
  <cp:revision>2</cp:revision>
  <dcterms:created xsi:type="dcterms:W3CDTF">2023-01-23T14:28:08Z</dcterms:created>
  <dcterms:modified xsi:type="dcterms:W3CDTF">2024-03-20T14:36:22Z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0x01010062A1C79EA2A0BE43AF15D34ABE93DBC5</vt:lpwstr>
  </property>
  <property fmtid="{D5CDD505-2E9C-101B-9397-08002B2CF9AE}" pid="3" name="MediaServiceImageTags">
    <vt:lpwstr/>
  </property>
</Properties>
</file>