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Ex1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Ex2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1" r:id="rId3"/>
    <p:sldId id="334" r:id="rId4"/>
    <p:sldId id="349" r:id="rId5"/>
    <p:sldId id="348" r:id="rId6"/>
    <p:sldId id="336" r:id="rId7"/>
    <p:sldId id="346" r:id="rId8"/>
    <p:sldId id="347" r:id="rId9"/>
    <p:sldId id="337" r:id="rId10"/>
    <p:sldId id="338" r:id="rId11"/>
    <p:sldId id="342" r:id="rId12"/>
    <p:sldId id="345" r:id="rId13"/>
    <p:sldId id="340" r:id="rId14"/>
    <p:sldId id="339" r:id="rId15"/>
    <p:sldId id="341" r:id="rId16"/>
    <p:sldId id="343" r:id="rId17"/>
    <p:sldId id="344" r:id="rId1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1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723"/>
    <a:srgbClr val="324496"/>
    <a:srgbClr val="31BCFB"/>
    <a:srgbClr val="6D6E70"/>
    <a:srgbClr val="CAD522"/>
    <a:srgbClr val="049FE6"/>
    <a:srgbClr val="CBE4F5"/>
    <a:srgbClr val="CBE6F2"/>
    <a:srgbClr val="A5D0ED"/>
    <a:srgbClr val="B7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5" y="72"/>
      </p:cViewPr>
      <p:guideLst>
        <p:guide pos="731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lenv\AppData\Local\Microsoft\Windows\INetCache\Content.Outlook\9053RSOQ\Tab+grafy_v&#253;sled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lenv\AppData\Local\Microsoft\Windows\INetCache\Content.Outlook\9053RSOQ\Tab+grafy_v&#253;sledk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C:\Data\_Smazat\Tab+grafy_v&#253;sledky%20(version%201)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file:///C:\Data\_Smazat\Tab+grafy_v&#253;sledky%20(version%20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Uchazeči celkem</a:t>
            </a:r>
          </a:p>
        </c:rich>
      </c:tx>
      <c:layout>
        <c:manualLayout>
          <c:xMode val="edge"/>
          <c:yMode val="edge"/>
          <c:x val="0.36165966754155737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1.9103674540682413E-2"/>
          <c:y val="5.7870370370370371E-2"/>
          <c:w val="0.82023228346456678"/>
          <c:h val="0.93981481481481477"/>
        </c:manualLayout>
      </c:layout>
      <c:ofPieChart>
        <c:ofPieType val="pie"/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09B-4E92-BC4C-51A75A43D34E}"/>
              </c:ext>
            </c:extLst>
          </c:dPt>
          <c:dPt>
            <c:idx val="1"/>
            <c:bubble3D val="0"/>
            <c:explosion val="1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09B-4E92-BC4C-51A75A43D34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09B-4E92-BC4C-51A75A43D34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09B-4E92-BC4C-51A75A43D34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09B-4E92-BC4C-51A75A43D34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09B-4E92-BC4C-51A75A43D34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09B-4E92-BC4C-51A75A43D34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Nepřijatí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FFF6FB3F-47C2-4C49-B7E5-D4B7B9C68A81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9B-4E92-BC4C-51A75A43D34E}"/>
                </c:ext>
              </c:extLst>
            </c:dLbl>
            <c:dLbl>
              <c:idx val="1"/>
              <c:layout>
                <c:manualLayout>
                  <c:x val="-5.1352799650043746E-2"/>
                  <c:y val="0.18742891513560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9B-4E92-BC4C-51A75A43D34E}"/>
                </c:ext>
              </c:extLst>
            </c:dLbl>
            <c:dLbl>
              <c:idx val="2"/>
              <c:layout>
                <c:manualLayout>
                  <c:x val="5.0177165354330705E-3"/>
                  <c:y val="-0.1130023330417030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9B-4E92-BC4C-51A75A43D34E}"/>
                </c:ext>
              </c:extLst>
            </c:dLbl>
            <c:dLbl>
              <c:idx val="3"/>
              <c:layout>
                <c:manualLayout>
                  <c:x val="6.6350612423447072E-2"/>
                  <c:y val="-9.479622338874307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9B-4E92-BC4C-51A75A43D34E}"/>
                </c:ext>
              </c:extLst>
            </c:dLbl>
            <c:dLbl>
              <c:idx val="6"/>
              <c:layout>
                <c:manualLayout>
                  <c:x val="-0.18494247594050744"/>
                  <c:y val="-1.51155584718576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Přijatí</a:t>
                    </a:r>
                  </a:p>
                  <a:p>
                    <a:fld id="{FF8474A6-30F6-4E1E-8FB5-07821AE6DF48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09B-4E92-BC4C-51A75A43D3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Graf!$J$5:$O$5</c:f>
              <c:strCache>
                <c:ptCount val="6"/>
                <c:pt idx="0">
                  <c:v>nepřijatí</c:v>
                </c:pt>
                <c:pt idx="1">
                  <c:v>1. priorita</c:v>
                </c:pt>
                <c:pt idx="2">
                  <c:v>2. priorita</c:v>
                </c:pt>
                <c:pt idx="3">
                  <c:v>3. priorita</c:v>
                </c:pt>
                <c:pt idx="4">
                  <c:v>4. priorita</c:v>
                </c:pt>
                <c:pt idx="5">
                  <c:v>5. priorita</c:v>
                </c:pt>
              </c:strCache>
            </c:strRef>
          </c:cat>
          <c:val>
            <c:numRef>
              <c:f>Graf!$J$6:$O$6</c:f>
              <c:numCache>
                <c:formatCode>General</c:formatCode>
                <c:ptCount val="6"/>
                <c:pt idx="0">
                  <c:v>28730</c:v>
                </c:pt>
                <c:pt idx="1">
                  <c:v>98486</c:v>
                </c:pt>
                <c:pt idx="2">
                  <c:v>19885</c:v>
                </c:pt>
                <c:pt idx="3">
                  <c:v>9678</c:v>
                </c:pt>
                <c:pt idx="4">
                  <c:v>191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09B-4E92-BC4C-51A75A43D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4"/>
        <c:splitType val="pos"/>
        <c:splitPos val="5"/>
        <c:secondPieSize val="66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2134493068364987"/>
          <c:y val="0.91127507008768305"/>
          <c:w val="0.57647159294142014"/>
          <c:h val="8.8724929912316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Úspěšnost uchazečů v 1. prioritě</a:t>
            </a:r>
            <a:r>
              <a:rPr lang="cs-CZ" baseline="0" dirty="0"/>
              <a:t> </a:t>
            </a:r>
            <a:r>
              <a:rPr lang="cs-CZ" sz="1400" baseline="0" dirty="0"/>
              <a:t>(dle trvalého bydliště uchazeče)</a:t>
            </a:r>
            <a:r>
              <a:rPr lang="cs-CZ" sz="14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uchazeči celkem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F86-4CF6-9EAD-3FAED531A6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'7'!$B$25:$B$38</c:f>
              <c:strCache>
                <c:ptCount val="14"/>
                <c:pt idx="0">
                  <c:v>ČR</c:v>
                </c:pt>
                <c:pt idx="1">
                  <c:v>Ústecký kraj</c:v>
                </c:pt>
                <c:pt idx="2">
                  <c:v>Kraj Vysočina</c:v>
                </c:pt>
                <c:pt idx="3">
                  <c:v>Moravskoslezský kraj</c:v>
                </c:pt>
                <c:pt idx="4">
                  <c:v>Zlínský kraj</c:v>
                </c:pt>
                <c:pt idx="5">
                  <c:v>Plzeňský kraj</c:v>
                </c:pt>
                <c:pt idx="6">
                  <c:v>Pardubický kraj</c:v>
                </c:pt>
                <c:pt idx="7">
                  <c:v>Liberecký kraj</c:v>
                </c:pt>
                <c:pt idx="8">
                  <c:v>Olomoucký kraj</c:v>
                </c:pt>
                <c:pt idx="9">
                  <c:v>Jihočeský kraj</c:v>
                </c:pt>
                <c:pt idx="10">
                  <c:v>Královéhradecký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Středočeský kraj</c:v>
                </c:pt>
              </c:strCache>
            </c:strRef>
          </c:cat>
          <c:val>
            <c:numRef>
              <c:f>'7'!$C$25:$C$38</c:f>
              <c:numCache>
                <c:formatCode>#\ ##0.0" "%;[Red]\-#\ ##0.0" "%;\–\ </c:formatCode>
                <c:ptCount val="14"/>
                <c:pt idx="0">
                  <c:v>0.627</c:v>
                </c:pt>
                <c:pt idx="1">
                  <c:v>0.76743967702563143</c:v>
                </c:pt>
                <c:pt idx="2">
                  <c:v>0.74607137611984142</c:v>
                </c:pt>
                <c:pt idx="3">
                  <c:v>0.70685819614822343</c:v>
                </c:pt>
                <c:pt idx="4">
                  <c:v>0.70633448184468595</c:v>
                </c:pt>
                <c:pt idx="5">
                  <c:v>0.70121304911082327</c:v>
                </c:pt>
                <c:pt idx="6">
                  <c:v>0.678207454976965</c:v>
                </c:pt>
                <c:pt idx="7">
                  <c:v>0.66601089588377727</c:v>
                </c:pt>
                <c:pt idx="8">
                  <c:v>0.66288001731039703</c:v>
                </c:pt>
                <c:pt idx="9">
                  <c:v>0.66047278724573943</c:v>
                </c:pt>
                <c:pt idx="10">
                  <c:v>0.64662793634756255</c:v>
                </c:pt>
                <c:pt idx="11">
                  <c:v>0.63621301775147932</c:v>
                </c:pt>
                <c:pt idx="12">
                  <c:v>0.58745411358237964</c:v>
                </c:pt>
                <c:pt idx="13">
                  <c:v>0.57986668808223574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6-4CF6-9EAD-3FAED531A642}"/>
            </c:ext>
          </c:extLst>
        </c:ser>
        <c:ser>
          <c:idx val="1"/>
          <c:order val="1"/>
          <c:tx>
            <c:v>jen uchazeči z 9. ročníku ZŠ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86-4CF6-9EAD-3FAED531A6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'7'!$B$25:$B$38</c:f>
              <c:strCache>
                <c:ptCount val="14"/>
                <c:pt idx="0">
                  <c:v>ČR</c:v>
                </c:pt>
                <c:pt idx="1">
                  <c:v>Ústecký kraj</c:v>
                </c:pt>
                <c:pt idx="2">
                  <c:v>Kraj Vysočina</c:v>
                </c:pt>
                <c:pt idx="3">
                  <c:v>Moravskoslezský kraj</c:v>
                </c:pt>
                <c:pt idx="4">
                  <c:v>Zlínský kraj</c:v>
                </c:pt>
                <c:pt idx="5">
                  <c:v>Plzeňský kraj</c:v>
                </c:pt>
                <c:pt idx="6">
                  <c:v>Pardubický kraj</c:v>
                </c:pt>
                <c:pt idx="7">
                  <c:v>Liberecký kraj</c:v>
                </c:pt>
                <c:pt idx="8">
                  <c:v>Olomoucký kraj</c:v>
                </c:pt>
                <c:pt idx="9">
                  <c:v>Jihočeský kraj</c:v>
                </c:pt>
                <c:pt idx="10">
                  <c:v>Královéhradecký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Středočeský kraj</c:v>
                </c:pt>
              </c:strCache>
            </c:strRef>
          </c:cat>
          <c:val>
            <c:numRef>
              <c:f>'7'!$D$25:$D$38</c:f>
              <c:numCache>
                <c:formatCode>#\ ##0.0" "%;[Red]\-#\ ##0.0" "%;\–\ </c:formatCode>
                <c:ptCount val="14"/>
                <c:pt idx="0">
                  <c:v>0.70299999999999996</c:v>
                </c:pt>
                <c:pt idx="1">
                  <c:v>0.80442655935613683</c:v>
                </c:pt>
                <c:pt idx="2">
                  <c:v>0.79203727234222787</c:v>
                </c:pt>
                <c:pt idx="3">
                  <c:v>0.74215121679360951</c:v>
                </c:pt>
                <c:pt idx="4">
                  <c:v>0.74445266272189348</c:v>
                </c:pt>
                <c:pt idx="5">
                  <c:v>0.76852716072428595</c:v>
                </c:pt>
                <c:pt idx="6">
                  <c:v>0.7152889245585875</c:v>
                </c:pt>
                <c:pt idx="7">
                  <c:v>0.70956210902591599</c:v>
                </c:pt>
                <c:pt idx="8">
                  <c:v>0.73117367706919945</c:v>
                </c:pt>
                <c:pt idx="9">
                  <c:v>0.70402892561983466</c:v>
                </c:pt>
                <c:pt idx="10">
                  <c:v>0.71406158070209846</c:v>
                </c:pt>
                <c:pt idx="11">
                  <c:v>0.6649522409992652</c:v>
                </c:pt>
                <c:pt idx="12">
                  <c:v>0.67634818028867438</c:v>
                </c:pt>
                <c:pt idx="13">
                  <c:v>0.66823662396382821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86-4CF6-9EAD-3FAED531A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2158912"/>
        <c:axId val="702149792"/>
      </c:barChart>
      <c:catAx>
        <c:axId val="7021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49792"/>
        <c:crosses val="autoZero"/>
        <c:auto val="1"/>
        <c:lblAlgn val="ctr"/>
        <c:lblOffset val="100"/>
        <c:noMultiLvlLbl val="0"/>
      </c:catAx>
      <c:valAx>
        <c:axId val="7021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Úspěšnost uchazečů v 1. prioritě - 4letá gymnázia </a:t>
            </a:r>
            <a:r>
              <a:rPr lang="cs-CZ" sz="1400" dirty="0"/>
              <a:t>(dle trvalého bydliště uchazeče)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uchazeči celkem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29-4C87-9C9D-8B0F50BB58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'7'!$B$41:$B$55</c:f>
              <c:strCache>
                <c:ptCount val="15"/>
                <c:pt idx="0">
                  <c:v>ČR</c:v>
                </c:pt>
                <c:pt idx="1">
                  <c:v>Ústecký kraj</c:v>
                </c:pt>
                <c:pt idx="2">
                  <c:v>Plzeňský kraj</c:v>
                </c:pt>
                <c:pt idx="3">
                  <c:v>Kraj Vysočina</c:v>
                </c:pt>
                <c:pt idx="4">
                  <c:v>Zlínský kraj</c:v>
                </c:pt>
                <c:pt idx="5">
                  <c:v>Moravskoslezský kraj</c:v>
                </c:pt>
                <c:pt idx="6">
                  <c:v>Královéhradecký kraj</c:v>
                </c:pt>
                <c:pt idx="7">
                  <c:v>Středočeský kraj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Jihomoravský kraj</c:v>
                </c:pt>
                <c:pt idx="13">
                  <c:v>Jihočeský kraj</c:v>
                </c:pt>
                <c:pt idx="14">
                  <c:v>Hlavní město Praha</c:v>
                </c:pt>
              </c:strCache>
            </c:strRef>
          </c:cat>
          <c:val>
            <c:numRef>
              <c:f>'7'!$C$41:$C$55</c:f>
              <c:numCache>
                <c:formatCode>#\ ##0.0" "%;[Red]\-#\ ##0.0" "%;\–\ </c:formatCode>
                <c:ptCount val="15"/>
                <c:pt idx="0">
                  <c:v>0.65600000000000003</c:v>
                </c:pt>
                <c:pt idx="1">
                  <c:v>0.8265845070422535</c:v>
                </c:pt>
                <c:pt idx="2">
                  <c:v>0.75791139240506333</c:v>
                </c:pt>
                <c:pt idx="3">
                  <c:v>0.75595913734392739</c:v>
                </c:pt>
                <c:pt idx="4">
                  <c:v>0.71324717285945072</c:v>
                </c:pt>
                <c:pt idx="5">
                  <c:v>0.70878578479763077</c:v>
                </c:pt>
                <c:pt idx="6">
                  <c:v>0.68147345612134347</c:v>
                </c:pt>
                <c:pt idx="7">
                  <c:v>0.67675050985723995</c:v>
                </c:pt>
                <c:pt idx="8">
                  <c:v>0.67671893848009645</c:v>
                </c:pt>
                <c:pt idx="9">
                  <c:v>0.63545150501672243</c:v>
                </c:pt>
                <c:pt idx="10">
                  <c:v>0.62828947368421051</c:v>
                </c:pt>
                <c:pt idx="11">
                  <c:v>0.59881422924901184</c:v>
                </c:pt>
                <c:pt idx="12">
                  <c:v>0.58240854911631734</c:v>
                </c:pt>
                <c:pt idx="13">
                  <c:v>0.56948493683187562</c:v>
                </c:pt>
                <c:pt idx="14">
                  <c:v>0.55457227138643073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9-4C87-9C9D-8B0F50BB58B2}"/>
            </c:ext>
          </c:extLst>
        </c:ser>
        <c:ser>
          <c:idx val="1"/>
          <c:order val="1"/>
          <c:tx>
            <c:v>jen uchazeči z 9. ročníku ZŠ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129-4C87-9C9D-8B0F50BB58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'7'!$B$41:$B$55</c:f>
              <c:strCache>
                <c:ptCount val="15"/>
                <c:pt idx="0">
                  <c:v>ČR</c:v>
                </c:pt>
                <c:pt idx="1">
                  <c:v>Ústecký kraj</c:v>
                </c:pt>
                <c:pt idx="2">
                  <c:v>Plzeňský kraj</c:v>
                </c:pt>
                <c:pt idx="3">
                  <c:v>Kraj Vysočina</c:v>
                </c:pt>
                <c:pt idx="4">
                  <c:v>Zlínský kraj</c:v>
                </c:pt>
                <c:pt idx="5">
                  <c:v>Moravskoslezský kraj</c:v>
                </c:pt>
                <c:pt idx="6">
                  <c:v>Královéhradecký kraj</c:v>
                </c:pt>
                <c:pt idx="7">
                  <c:v>Středočeský kraj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Jihomoravský kraj</c:v>
                </c:pt>
                <c:pt idx="13">
                  <c:v>Jihočeský kraj</c:v>
                </c:pt>
                <c:pt idx="14">
                  <c:v>Hlavní město Praha</c:v>
                </c:pt>
              </c:strCache>
            </c:strRef>
          </c:cat>
          <c:val>
            <c:numRef>
              <c:f>'7'!$D$41:$D$55</c:f>
              <c:numCache>
                <c:formatCode>#\ ##0.0" "%;[Red]\-#\ ##0.0" "%;\–\ </c:formatCode>
                <c:ptCount val="15"/>
                <c:pt idx="0">
                  <c:v>0.67200000000000004</c:v>
                </c:pt>
                <c:pt idx="1">
                  <c:v>0.84490960989533781</c:v>
                </c:pt>
                <c:pt idx="2">
                  <c:v>0.77589134125636672</c:v>
                </c:pt>
                <c:pt idx="3">
                  <c:v>0.76859504132231404</c:v>
                </c:pt>
                <c:pt idx="4">
                  <c:v>0.71548117154811719</c:v>
                </c:pt>
                <c:pt idx="5">
                  <c:v>0.72068785825951021</c:v>
                </c:pt>
                <c:pt idx="6">
                  <c:v>0.69431818181818183</c:v>
                </c:pt>
                <c:pt idx="7">
                  <c:v>0.69466764061358655</c:v>
                </c:pt>
                <c:pt idx="8">
                  <c:v>0.68095838587641866</c:v>
                </c:pt>
                <c:pt idx="9">
                  <c:v>0.64684014869888473</c:v>
                </c:pt>
                <c:pt idx="10">
                  <c:v>0.64310344827586208</c:v>
                </c:pt>
                <c:pt idx="11">
                  <c:v>0.61169102296450939</c:v>
                </c:pt>
                <c:pt idx="12">
                  <c:v>0.59911894273127753</c:v>
                </c:pt>
                <c:pt idx="13">
                  <c:v>0.58047767393561789</c:v>
                </c:pt>
                <c:pt idx="14">
                  <c:v>0.57863501483679525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29-4C87-9C9D-8B0F50BB5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2158912"/>
        <c:axId val="702149792"/>
      </c:barChart>
      <c:catAx>
        <c:axId val="7021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49792"/>
        <c:crosses val="autoZero"/>
        <c:auto val="1"/>
        <c:lblAlgn val="ctr"/>
        <c:lblOffset val="100"/>
        <c:noMultiLvlLbl val="0"/>
      </c:catAx>
      <c:valAx>
        <c:axId val="7021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Úspěšnost uchazečů v 1. prioritě - víceletá gymnázia </a:t>
            </a:r>
            <a:r>
              <a:rPr lang="cs-CZ" sz="1400" dirty="0"/>
              <a:t>(dle trvalého bydliště uchazeče)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6letá gymnázia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1D9-49D6-A39C-DFF29FFE50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'7'!$B$57:$B$71</c:f>
              <c:strCache>
                <c:ptCount val="15"/>
                <c:pt idx="0">
                  <c:v>ČR</c:v>
                </c:pt>
                <c:pt idx="1">
                  <c:v>Karlovarský kraj</c:v>
                </c:pt>
                <c:pt idx="2">
                  <c:v>Zlínský kraj</c:v>
                </c:pt>
                <c:pt idx="3">
                  <c:v>Moravskoslezský kraj</c:v>
                </c:pt>
                <c:pt idx="4">
                  <c:v>Jihočeský kraj</c:v>
                </c:pt>
                <c:pt idx="5">
                  <c:v>Kraj Vysočina</c:v>
                </c:pt>
                <c:pt idx="6">
                  <c:v>Plzeňský kraj</c:v>
                </c:pt>
                <c:pt idx="7">
                  <c:v>Královéhradecký kraj</c:v>
                </c:pt>
                <c:pt idx="8">
                  <c:v>Olomoucký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Pardubický kraj</c:v>
                </c:pt>
                <c:pt idx="12">
                  <c:v>Jihomoravský kraj</c:v>
                </c:pt>
                <c:pt idx="13">
                  <c:v>Středočeský kraj</c:v>
                </c:pt>
                <c:pt idx="14">
                  <c:v>Hlavní město Praha</c:v>
                </c:pt>
              </c:strCache>
            </c:strRef>
          </c:cat>
          <c:val>
            <c:numRef>
              <c:f>'7'!$C$57:$C$71</c:f>
              <c:numCache>
                <c:formatCode>#\ ##0.0" "%;[Red]\-#\ ##0.0" "%;\–\ </c:formatCode>
                <c:ptCount val="15"/>
                <c:pt idx="0">
                  <c:v>0.249</c:v>
                </c:pt>
                <c:pt idx="1">
                  <c:v>0.53333333333333333</c:v>
                </c:pt>
                <c:pt idx="2">
                  <c:v>0.46308724832214765</c:v>
                </c:pt>
                <c:pt idx="3">
                  <c:v>0.44751381215469616</c:v>
                </c:pt>
                <c:pt idx="4">
                  <c:v>0.4437869822485207</c:v>
                </c:pt>
                <c:pt idx="5">
                  <c:v>0.44318181818181818</c:v>
                </c:pt>
                <c:pt idx="6">
                  <c:v>0.40779220779220782</c:v>
                </c:pt>
                <c:pt idx="7">
                  <c:v>0.36853002070393376</c:v>
                </c:pt>
                <c:pt idx="8">
                  <c:v>0.33604887983706722</c:v>
                </c:pt>
                <c:pt idx="9">
                  <c:v>0.32978723404255317</c:v>
                </c:pt>
                <c:pt idx="10">
                  <c:v>0.26605504587155965</c:v>
                </c:pt>
                <c:pt idx="11">
                  <c:v>0.24324324324324326</c:v>
                </c:pt>
                <c:pt idx="12">
                  <c:v>0.19789473684210526</c:v>
                </c:pt>
                <c:pt idx="13">
                  <c:v>0.16473072861668428</c:v>
                </c:pt>
                <c:pt idx="14">
                  <c:v>0.14076710162119416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9-49D6-A39C-DFF29FFE50AD}"/>
            </c:ext>
          </c:extLst>
        </c:ser>
        <c:ser>
          <c:idx val="1"/>
          <c:order val="1"/>
          <c:tx>
            <c:v>8letá gymnázia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1D9-49D6-A39C-DFF29FFE50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'7'!$B$57:$B$71</c:f>
              <c:strCache>
                <c:ptCount val="15"/>
                <c:pt idx="0">
                  <c:v>ČR</c:v>
                </c:pt>
                <c:pt idx="1">
                  <c:v>Karlovarský kraj</c:v>
                </c:pt>
                <c:pt idx="2">
                  <c:v>Zlínský kraj</c:v>
                </c:pt>
                <c:pt idx="3">
                  <c:v>Moravskoslezský kraj</c:v>
                </c:pt>
                <c:pt idx="4">
                  <c:v>Jihočeský kraj</c:v>
                </c:pt>
                <c:pt idx="5">
                  <c:v>Kraj Vysočina</c:v>
                </c:pt>
                <c:pt idx="6">
                  <c:v>Plzeňský kraj</c:v>
                </c:pt>
                <c:pt idx="7">
                  <c:v>Královéhradecký kraj</c:v>
                </c:pt>
                <c:pt idx="8">
                  <c:v>Olomoucký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Pardubický kraj</c:v>
                </c:pt>
                <c:pt idx="12">
                  <c:v>Jihomoravský kraj</c:v>
                </c:pt>
                <c:pt idx="13">
                  <c:v>Středočeský kraj</c:v>
                </c:pt>
                <c:pt idx="14">
                  <c:v>Hlavní město Praha</c:v>
                </c:pt>
              </c:strCache>
            </c:strRef>
          </c:cat>
          <c:val>
            <c:numRef>
              <c:f>'7'!$D$57:$D$71</c:f>
              <c:numCache>
                <c:formatCode>#\ ##0.0" "%;[Red]\-#\ ##0.0" "%;\–\ </c:formatCode>
                <c:ptCount val="15"/>
                <c:pt idx="0">
                  <c:v>0.38600000000000001</c:v>
                </c:pt>
                <c:pt idx="1">
                  <c:v>0.56530214424951264</c:v>
                </c:pt>
                <c:pt idx="2">
                  <c:v>0.48148148148148145</c:v>
                </c:pt>
                <c:pt idx="3">
                  <c:v>0.54653603918824356</c:v>
                </c:pt>
                <c:pt idx="4">
                  <c:v>0.44522613065326633</c:v>
                </c:pt>
                <c:pt idx="5">
                  <c:v>0.57164404223227749</c:v>
                </c:pt>
                <c:pt idx="6">
                  <c:v>0.46416758544652703</c:v>
                </c:pt>
                <c:pt idx="7">
                  <c:v>0.44458281444582815</c:v>
                </c:pt>
                <c:pt idx="8">
                  <c:v>0.45791855203619908</c:v>
                </c:pt>
                <c:pt idx="9">
                  <c:v>0.57931844888366624</c:v>
                </c:pt>
                <c:pt idx="10">
                  <c:v>0.45619834710743801</c:v>
                </c:pt>
                <c:pt idx="11">
                  <c:v>0.53125</c:v>
                </c:pt>
                <c:pt idx="12">
                  <c:v>0.31823795800741045</c:v>
                </c:pt>
                <c:pt idx="13">
                  <c:v>0.29250143102461362</c:v>
                </c:pt>
                <c:pt idx="14">
                  <c:v>0.24424184261036469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9-49D6-A39C-DFF29FFE5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2158912"/>
        <c:axId val="702149792"/>
      </c:barChart>
      <c:catAx>
        <c:axId val="7021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49792"/>
        <c:crosses val="autoZero"/>
        <c:auto val="1"/>
        <c:lblAlgn val="ctr"/>
        <c:lblOffset val="100"/>
        <c:noMultiLvlLbl val="0"/>
      </c:catAx>
      <c:valAx>
        <c:axId val="7021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Uchazeči hlásící se z 9. ročníku ZŠ</a:t>
            </a:r>
          </a:p>
        </c:rich>
      </c:tx>
      <c:layout>
        <c:manualLayout>
          <c:xMode val="edge"/>
          <c:yMode val="edge"/>
          <c:x val="0.21270999844464694"/>
          <c:y val="1.3904546063060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1881452318460191E-2"/>
          <c:y val="5.7870370370370371E-2"/>
          <c:w val="0.82023228346456678"/>
          <c:h val="0.93981481481481477"/>
        </c:manualLayout>
      </c:layout>
      <c:ofPieChart>
        <c:ofPieType val="pie"/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AD-4863-A063-926D273BE6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AD-4863-A063-926D273BE6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AD-4863-A063-926D273BE6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AD-4863-A063-926D273BE6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8AD-4863-A063-926D273BE6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8AD-4863-A063-926D273BE6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8AD-4863-A063-926D273BE6E4}"/>
              </c:ext>
            </c:extLst>
          </c:dPt>
          <c:dLbls>
            <c:dLbl>
              <c:idx val="0"/>
              <c:layout>
                <c:manualLayout>
                  <c:x val="3.5041666666666665E-2"/>
                  <c:y val="-4.698891805191018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Nepřijatí</a:t>
                    </a:r>
                  </a:p>
                  <a:p>
                    <a:fld id="{31853C36-726B-4782-BCBE-903430A20337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AD-4863-A063-926D273BE6E4}"/>
                </c:ext>
              </c:extLst>
            </c:dLbl>
            <c:dLbl>
              <c:idx val="1"/>
              <c:layout>
                <c:manualLayout>
                  <c:x val="-0.1123345363079615"/>
                  <c:y val="0.1459634733158355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AD-4863-A063-926D273BE6E4}"/>
                </c:ext>
              </c:extLst>
            </c:dLbl>
            <c:dLbl>
              <c:idx val="2"/>
              <c:layout>
                <c:manualLayout>
                  <c:x val="6.273643919510051E-2"/>
                  <c:y val="-0.1083355205599300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AD-4863-A063-926D273BE6E4}"/>
                </c:ext>
              </c:extLst>
            </c:dLbl>
            <c:dLbl>
              <c:idx val="3"/>
              <c:layout>
                <c:manualLayout>
                  <c:x val="8.4018044619422569E-2"/>
                  <c:y val="-5.958369787109944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AD-4863-A063-926D273BE6E4}"/>
                </c:ext>
              </c:extLst>
            </c:dLbl>
            <c:dLbl>
              <c:idx val="6"/>
              <c:layout>
                <c:manualLayout>
                  <c:x val="-0.17431255468066498"/>
                  <c:y val="-1.28007436570429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Přijatí</a:t>
                    </a:r>
                  </a:p>
                  <a:p>
                    <a:fld id="{FF8474A6-30F6-4E1E-8FB5-07821AE6DF48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8AD-4863-A063-926D273BE6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Graf!$J$22:$O$22</c:f>
              <c:strCache>
                <c:ptCount val="6"/>
                <c:pt idx="0">
                  <c:v>nepřijatí</c:v>
                </c:pt>
                <c:pt idx="1">
                  <c:v>1. priorita</c:v>
                </c:pt>
                <c:pt idx="2">
                  <c:v>2. priorita</c:v>
                </c:pt>
                <c:pt idx="3">
                  <c:v>3. priorita</c:v>
                </c:pt>
                <c:pt idx="4">
                  <c:v>4. priorita</c:v>
                </c:pt>
                <c:pt idx="5">
                  <c:v>5. priorita</c:v>
                </c:pt>
              </c:strCache>
            </c:strRef>
          </c:cat>
          <c:val>
            <c:numRef>
              <c:f>Graf!$J$23:$O$23</c:f>
              <c:numCache>
                <c:formatCode>General</c:formatCode>
                <c:ptCount val="6"/>
                <c:pt idx="0">
                  <c:v>6068</c:v>
                </c:pt>
                <c:pt idx="1">
                  <c:v>69895</c:v>
                </c:pt>
                <c:pt idx="2">
                  <c:v>15498</c:v>
                </c:pt>
                <c:pt idx="3">
                  <c:v>7704</c:v>
                </c:pt>
                <c:pt idx="4">
                  <c:v>175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8AD-4863-A063-926D273BE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4"/>
        <c:splitType val="pos"/>
        <c:splitPos val="5"/>
        <c:secondPieSize val="66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2134493068364987"/>
          <c:y val="0.90493817316196556"/>
          <c:w val="0.57647159294142014"/>
          <c:h val="8.8724929912316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Uchazeči hlásící se z 9. ročníku ZŠ </a:t>
            </a:r>
            <a:r>
              <a:rPr lang="cs-CZ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(dle trvalého bydliště uchazeče) 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'2'!$J$4</c:f>
              <c:strCache>
                <c:ptCount val="1"/>
                <c:pt idx="0">
                  <c:v>přijatí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7148DE-7167-4CA9-B941-775E0316867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7D0-466A-A83E-AEDE61867B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60569B2-BB39-4A32-B333-903FBDE7A5A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7D0-466A-A83E-AEDE61867B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843EA8E-5807-4DBB-94B9-54655ECA1EE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7D0-466A-A83E-AEDE61867B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7D2167E-2D23-4AD0-B3E4-F7C88DD5965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7D0-466A-A83E-AEDE61867B0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6D73834-770A-4909-80C0-29A15A0C443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7D0-466A-A83E-AEDE61867B0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FBB8F2A-4D45-48E5-BB56-E5A810F76CA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7D0-466A-A83E-AEDE61867B0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702CA51-8CE7-4EA7-8565-D846760330F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7D0-466A-A83E-AEDE61867B0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3FCEA93-2EE5-40EE-B66C-6BF5605F0BC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7D0-466A-A83E-AEDE61867B0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695C5C9-ED17-4EAA-8FC7-817FF0B8170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7D0-466A-A83E-AEDE61867B0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CD7E013-A259-4264-BD35-05190ACC8B2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7D0-466A-A83E-AEDE61867B0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1573799-24A7-4468-BC7C-A9AE3D218D0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7D0-466A-A83E-AEDE61867B0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F920A10-7CFE-407A-A0E1-85BBB632422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7D0-466A-A83E-AEDE61867B0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234965B-A916-4391-8231-42DE42F15E9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7D0-466A-A83E-AEDE61867B0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96E8B21-5D47-4600-9A9C-A949F1EA115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7D0-466A-A83E-AEDE61867B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'2'!$I$5:$I$18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Karlovarský kraj</c:v>
                </c:pt>
                <c:pt idx="3">
                  <c:v>Jihomoravský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Liberecký kraj</c:v>
                </c:pt>
                <c:pt idx="7">
                  <c:v>Jihočeský kraj</c:v>
                </c:pt>
                <c:pt idx="8">
                  <c:v>Olomoucký kraj</c:v>
                </c:pt>
                <c:pt idx="9">
                  <c:v>Moravskoslezský kraj</c:v>
                </c:pt>
                <c:pt idx="10">
                  <c:v>Plzeňský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Ústecký kraj</c:v>
                </c:pt>
              </c:strCache>
            </c:strRef>
          </c:cat>
          <c:val>
            <c:numRef>
              <c:f>'2'!$J$5:$J$18</c:f>
              <c:numCache>
                <c:formatCode>#\ ##0_ ;[Red]\-#\ ##0\ ;\–\ </c:formatCode>
                <c:ptCount val="14"/>
                <c:pt idx="0">
                  <c:v>7896</c:v>
                </c:pt>
                <c:pt idx="1">
                  <c:v>14679</c:v>
                </c:pt>
                <c:pt idx="2">
                  <c:v>2526</c:v>
                </c:pt>
                <c:pt idx="3">
                  <c:v>10563</c:v>
                </c:pt>
                <c:pt idx="4">
                  <c:v>4822</c:v>
                </c:pt>
                <c:pt idx="5">
                  <c:v>4726</c:v>
                </c:pt>
                <c:pt idx="6">
                  <c:v>4269</c:v>
                </c:pt>
                <c:pt idx="7">
                  <c:v>5543</c:v>
                </c:pt>
                <c:pt idx="8">
                  <c:v>5645</c:v>
                </c:pt>
                <c:pt idx="9">
                  <c:v>10336</c:v>
                </c:pt>
                <c:pt idx="10">
                  <c:v>5167</c:v>
                </c:pt>
                <c:pt idx="11">
                  <c:v>5231</c:v>
                </c:pt>
                <c:pt idx="12">
                  <c:v>4600</c:v>
                </c:pt>
                <c:pt idx="13">
                  <c:v>7266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'2'!$M$5:$M$18</c15:f>
                <c15:dlblRangeCache>
                  <c:ptCount val="14"/>
                  <c:pt idx="0">
                    <c:v>83,8 %</c:v>
                  </c:pt>
                  <c:pt idx="1">
                    <c:v>92,2 %</c:v>
                  </c:pt>
                  <c:pt idx="2">
                    <c:v>92,8 %</c:v>
                  </c:pt>
                  <c:pt idx="3">
                    <c:v>93,5 %</c:v>
                  </c:pt>
                  <c:pt idx="4">
                    <c:v>94,6 %</c:v>
                  </c:pt>
                  <c:pt idx="5">
                    <c:v>94,8 %</c:v>
                  </c:pt>
                  <c:pt idx="6">
                    <c:v>95,4 %</c:v>
                  </c:pt>
                  <c:pt idx="7">
                    <c:v>95,4 %</c:v>
                  </c:pt>
                  <c:pt idx="8">
                    <c:v>95,7 %</c:v>
                  </c:pt>
                  <c:pt idx="9">
                    <c:v>96,0 %</c:v>
                  </c:pt>
                  <c:pt idx="10">
                    <c:v>96,5 %</c:v>
                  </c:pt>
                  <c:pt idx="11">
                    <c:v>96,7 %</c:v>
                  </c:pt>
                  <c:pt idx="12">
                    <c:v>97,4 %</c:v>
                  </c:pt>
                  <c:pt idx="13">
                    <c:v>97,5 %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27D0-466A-A83E-AEDE61867B05}"/>
            </c:ext>
          </c:extLst>
        </c:ser>
        <c:ser>
          <c:idx val="1"/>
          <c:order val="1"/>
          <c:tx>
            <c:strRef>
              <c:f>'2'!$K$4</c:f>
              <c:strCache>
                <c:ptCount val="1"/>
                <c:pt idx="0">
                  <c:v>nepřijatí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'2'!$I$5:$I$18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Karlovarský kraj</c:v>
                </c:pt>
                <c:pt idx="3">
                  <c:v>Jihomoravský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Liberecký kraj</c:v>
                </c:pt>
                <c:pt idx="7">
                  <c:v>Jihočeský kraj</c:v>
                </c:pt>
                <c:pt idx="8">
                  <c:v>Olomoucký kraj</c:v>
                </c:pt>
                <c:pt idx="9">
                  <c:v>Moravskoslezský kraj</c:v>
                </c:pt>
                <c:pt idx="10">
                  <c:v>Plzeňský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Ústecký kraj</c:v>
                </c:pt>
              </c:strCache>
            </c:strRef>
          </c:cat>
          <c:val>
            <c:numRef>
              <c:f>'2'!$K$5:$K$18</c:f>
              <c:numCache>
                <c:formatCode>#\ ##0_ ;[Red]\-#\ ##0\ ;\–\ </c:formatCode>
                <c:ptCount val="14"/>
                <c:pt idx="0">
                  <c:v>1524</c:v>
                </c:pt>
                <c:pt idx="1">
                  <c:v>1245</c:v>
                </c:pt>
                <c:pt idx="2">
                  <c:v>196</c:v>
                </c:pt>
                <c:pt idx="3">
                  <c:v>730</c:v>
                </c:pt>
                <c:pt idx="4">
                  <c:v>277</c:v>
                </c:pt>
                <c:pt idx="5">
                  <c:v>258</c:v>
                </c:pt>
                <c:pt idx="6">
                  <c:v>207</c:v>
                </c:pt>
                <c:pt idx="7">
                  <c:v>265</c:v>
                </c:pt>
                <c:pt idx="8">
                  <c:v>251</c:v>
                </c:pt>
                <c:pt idx="9">
                  <c:v>430</c:v>
                </c:pt>
                <c:pt idx="10">
                  <c:v>190</c:v>
                </c:pt>
                <c:pt idx="11">
                  <c:v>177</c:v>
                </c:pt>
                <c:pt idx="12">
                  <c:v>122</c:v>
                </c:pt>
                <c:pt idx="13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7D0-466A-A83E-AEDE61867B05}"/>
            </c:ext>
          </c:extLst>
        </c:ser>
        <c:ser>
          <c:idx val="2"/>
          <c:order val="2"/>
          <c:tx>
            <c:strRef>
              <c:f>'2'!$L$4</c:f>
              <c:strCache>
                <c:ptCount val="1"/>
                <c:pt idx="0">
                  <c:v>úspěšnost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'2'!$I$5:$I$18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Karlovarský kraj</c:v>
                </c:pt>
                <c:pt idx="3">
                  <c:v>Jihomoravský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Liberecký kraj</c:v>
                </c:pt>
                <c:pt idx="7">
                  <c:v>Jihočeský kraj</c:v>
                </c:pt>
                <c:pt idx="8">
                  <c:v>Olomoucký kraj</c:v>
                </c:pt>
                <c:pt idx="9">
                  <c:v>Moravskoslezský kraj</c:v>
                </c:pt>
                <c:pt idx="10">
                  <c:v>Plzeňský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Ústecký kraj</c:v>
                </c:pt>
              </c:strCache>
            </c:strRef>
          </c:cat>
          <c:val>
            <c:numRef>
              <c:f>'2'!$L$5:$L$18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D0-466A-A83E-AEDE61867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2585168"/>
        <c:axId val="482579888"/>
        <c:axId val="0"/>
      </c:bar3DChart>
      <c:catAx>
        <c:axId val="48258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79888"/>
        <c:crosses val="autoZero"/>
        <c:auto val="1"/>
        <c:lblAlgn val="ctr"/>
        <c:lblOffset val="100"/>
        <c:noMultiLvlLbl val="0"/>
      </c:catAx>
      <c:valAx>
        <c:axId val="4825798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8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Orientační podíly nepřijatých do jednotlivých skupin oborů – uchazeči</a:t>
            </a:r>
            <a:r>
              <a:rPr lang="cs-CZ" baseline="0" dirty="0"/>
              <a:t> celkem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přijatí v 1. kole (obor dle priority, do níž byl uchazeč přijat)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'9'!$B$21:$B$29</c:f>
              <c:strCache>
                <c:ptCount val="9"/>
                <c:pt idx="0">
                  <c:v>4letá gym</c:v>
                </c:pt>
                <c:pt idx="1">
                  <c:v>6letá gym</c:v>
                </c:pt>
                <c:pt idx="2">
                  <c:v>8letá gym</c:v>
                </c:pt>
                <c:pt idx="3">
                  <c:v>lycea</c:v>
                </c:pt>
                <c:pt idx="4">
                  <c:v>ostatní MAT obory bez nástaveb</c:v>
                </c:pt>
                <c:pt idx="5">
                  <c:v>obory nást. studia</c:v>
                </c:pt>
                <c:pt idx="6">
                  <c:v>obory s VL</c:v>
                </c:pt>
                <c:pt idx="7">
                  <c:v>obory bez VL a MAT</c:v>
                </c:pt>
                <c:pt idx="8">
                  <c:v>konzervatoře</c:v>
                </c:pt>
              </c:strCache>
            </c:strRef>
          </c:cat>
          <c:val>
            <c:numRef>
              <c:f>'9'!$C$21:$C$29</c:f>
              <c:numCache>
                <c:formatCode>#\ ##0_ ;[Red]\-#\ ##0\ ;\–\ </c:formatCode>
                <c:ptCount val="9"/>
                <c:pt idx="0">
                  <c:v>14717</c:v>
                </c:pt>
                <c:pt idx="1">
                  <c:v>2456</c:v>
                </c:pt>
                <c:pt idx="2">
                  <c:v>9109</c:v>
                </c:pt>
                <c:pt idx="3">
                  <c:v>5950</c:v>
                </c:pt>
                <c:pt idx="4">
                  <c:v>54348</c:v>
                </c:pt>
                <c:pt idx="5">
                  <c:v>6314</c:v>
                </c:pt>
                <c:pt idx="6">
                  <c:v>33904</c:v>
                </c:pt>
                <c:pt idx="7">
                  <c:v>796</c:v>
                </c:pt>
                <c:pt idx="8">
                  <c:v>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1-4064-8F8B-4FDF77EA2575}"/>
            </c:ext>
          </c:extLst>
        </c:ser>
        <c:ser>
          <c:idx val="1"/>
          <c:order val="1"/>
          <c:tx>
            <c:v>nepřijatí v 1. kole (obor dle 1. priority)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'9'!$B$21:$B$29</c:f>
              <c:strCache>
                <c:ptCount val="9"/>
                <c:pt idx="0">
                  <c:v>4letá gym</c:v>
                </c:pt>
                <c:pt idx="1">
                  <c:v>6letá gym</c:v>
                </c:pt>
                <c:pt idx="2">
                  <c:v>8letá gym</c:v>
                </c:pt>
                <c:pt idx="3">
                  <c:v>lycea</c:v>
                </c:pt>
                <c:pt idx="4">
                  <c:v>ostatní MAT obory bez nástaveb</c:v>
                </c:pt>
                <c:pt idx="5">
                  <c:v>obory nást. studia</c:v>
                </c:pt>
                <c:pt idx="6">
                  <c:v>obory s VL</c:v>
                </c:pt>
                <c:pt idx="7">
                  <c:v>obory bez VL a MAT</c:v>
                </c:pt>
                <c:pt idx="8">
                  <c:v>konzervatoře</c:v>
                </c:pt>
              </c:strCache>
            </c:strRef>
          </c:cat>
          <c:val>
            <c:numRef>
              <c:f>'9'!$D$21:$D$29</c:f>
              <c:numCache>
                <c:formatCode>General</c:formatCode>
                <c:ptCount val="9"/>
                <c:pt idx="0">
                  <c:v>1476</c:v>
                </c:pt>
                <c:pt idx="1">
                  <c:v>5318</c:v>
                </c:pt>
                <c:pt idx="2">
                  <c:v>10338</c:v>
                </c:pt>
                <c:pt idx="3">
                  <c:v>589</c:v>
                </c:pt>
                <c:pt idx="4">
                  <c:v>6556</c:v>
                </c:pt>
                <c:pt idx="5">
                  <c:v>1637</c:v>
                </c:pt>
                <c:pt idx="6">
                  <c:v>2494</c:v>
                </c:pt>
                <c:pt idx="7">
                  <c:v>66</c:v>
                </c:pt>
                <c:pt idx="8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31-4064-8F8B-4FDF77EA2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777295"/>
        <c:axId val="919778735"/>
      </c:barChart>
      <c:lineChart>
        <c:grouping val="standard"/>
        <c:varyColors val="0"/>
        <c:ser>
          <c:idx val="2"/>
          <c:order val="2"/>
          <c:tx>
            <c:v>podíl nepřijatých dle oboru z 1. priority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'9'!$B$21:$B$29</c:f>
              <c:strCache>
                <c:ptCount val="9"/>
                <c:pt idx="0">
                  <c:v>4letá gym</c:v>
                </c:pt>
                <c:pt idx="1">
                  <c:v>6letá gym</c:v>
                </c:pt>
                <c:pt idx="2">
                  <c:v>8letá gym</c:v>
                </c:pt>
                <c:pt idx="3">
                  <c:v>lycea</c:v>
                </c:pt>
                <c:pt idx="4">
                  <c:v>ostatní MAT obory bez nástaveb</c:v>
                </c:pt>
                <c:pt idx="5">
                  <c:v>obory nást. studia</c:v>
                </c:pt>
                <c:pt idx="6">
                  <c:v>obory s VL</c:v>
                </c:pt>
                <c:pt idx="7">
                  <c:v>obory bez VL a MAT</c:v>
                </c:pt>
                <c:pt idx="8">
                  <c:v>konzervatoře</c:v>
                </c:pt>
              </c:strCache>
            </c:strRef>
          </c:cat>
          <c:val>
            <c:numRef>
              <c:f>'9'!$E$21:$E$29</c:f>
              <c:numCache>
                <c:formatCode>0.0\ %</c:formatCode>
                <c:ptCount val="9"/>
                <c:pt idx="0">
                  <c:v>9.115049712838881E-2</c:v>
                </c:pt>
                <c:pt idx="1">
                  <c:v>0.68407512220221245</c:v>
                </c:pt>
                <c:pt idx="2">
                  <c:v>0.53159870417030908</c:v>
                </c:pt>
                <c:pt idx="3">
                  <c:v>9.0074935005352505E-2</c:v>
                </c:pt>
                <c:pt idx="4">
                  <c:v>0.10764481807434652</c:v>
                </c:pt>
                <c:pt idx="5">
                  <c:v>0.20588605206892216</c:v>
                </c:pt>
                <c:pt idx="6">
                  <c:v>6.85202483652948E-2</c:v>
                </c:pt>
                <c:pt idx="7">
                  <c:v>7.6566125290023199E-2</c:v>
                </c:pt>
                <c:pt idx="8">
                  <c:v>0.27379679144385027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31-4064-8F8B-4FDF77EA2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787647"/>
        <c:axId val="1031789087"/>
      </c:lineChart>
      <c:catAx>
        <c:axId val="91977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9778735"/>
        <c:crosses val="autoZero"/>
        <c:auto val="1"/>
        <c:lblAlgn val="ctr"/>
        <c:lblOffset val="100"/>
        <c:noMultiLvlLbl val="0"/>
      </c:catAx>
      <c:valAx>
        <c:axId val="91977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9777295"/>
        <c:crosses val="autoZero"/>
        <c:crossBetween val="between"/>
      </c:valAx>
      <c:valAx>
        <c:axId val="1031789087"/>
        <c:scaling>
          <c:orientation val="minMax"/>
          <c:max val="0.70000000000000007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1787647"/>
        <c:crosses val="max"/>
        <c:crossBetween val="between"/>
      </c:valAx>
      <c:catAx>
        <c:axId val="1031787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17890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Orientační podíly nepřijatých do jednotlivých skupin oborů – uchazeči z 9. r.</a:t>
            </a:r>
            <a:r>
              <a:rPr lang="cs-CZ" baseline="0" dirty="0"/>
              <a:t> ZŠ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přijatí v 1. kole (obor dle priority, do níž byl uchazeč přijat)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'10'!$B$21:$B$26</c:f>
              <c:strCache>
                <c:ptCount val="6"/>
                <c:pt idx="0">
                  <c:v>4letá gym</c:v>
                </c:pt>
                <c:pt idx="1">
                  <c:v>lycea</c:v>
                </c:pt>
                <c:pt idx="2">
                  <c:v>ostatní MAT obory</c:v>
                </c:pt>
                <c:pt idx="3">
                  <c:v>obory s VL</c:v>
                </c:pt>
                <c:pt idx="4">
                  <c:v>obory bez VL a MAT</c:v>
                </c:pt>
                <c:pt idx="5">
                  <c:v>konzervatoře</c:v>
                </c:pt>
              </c:strCache>
            </c:strRef>
          </c:cat>
          <c:val>
            <c:numRef>
              <c:f>'10'!$C$21:$C$26</c:f>
              <c:numCache>
                <c:formatCode>#\ ##0_ ;[Red]\-#\ ##0\ ;\–\ </c:formatCode>
                <c:ptCount val="6"/>
                <c:pt idx="0">
                  <c:v>13955</c:v>
                </c:pt>
                <c:pt idx="1">
                  <c:v>5629</c:v>
                </c:pt>
                <c:pt idx="2">
                  <c:v>49232</c:v>
                </c:pt>
                <c:pt idx="3">
                  <c:v>23982</c:v>
                </c:pt>
                <c:pt idx="4">
                  <c:v>214</c:v>
                </c:pt>
                <c:pt idx="5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7-415F-9789-22532AF6DB15}"/>
            </c:ext>
          </c:extLst>
        </c:ser>
        <c:ser>
          <c:idx val="1"/>
          <c:order val="1"/>
          <c:tx>
            <c:v>nepřijatí v 1. kole (obor dle 1. priority)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'10'!$B$21:$B$26</c:f>
              <c:strCache>
                <c:ptCount val="6"/>
                <c:pt idx="0">
                  <c:v>4letá gym</c:v>
                </c:pt>
                <c:pt idx="1">
                  <c:v>lycea</c:v>
                </c:pt>
                <c:pt idx="2">
                  <c:v>ostatní MAT obory</c:v>
                </c:pt>
                <c:pt idx="3">
                  <c:v>obory s VL</c:v>
                </c:pt>
                <c:pt idx="4">
                  <c:v>obory bez VL a MAT</c:v>
                </c:pt>
                <c:pt idx="5">
                  <c:v>konzervatoře</c:v>
                </c:pt>
              </c:strCache>
            </c:strRef>
          </c:cat>
          <c:val>
            <c:numRef>
              <c:f>'10'!$D$21:$D$26</c:f>
              <c:numCache>
                <c:formatCode>#\ ##0_ ;[Red]\-#\ ##0\ ;\–\ </c:formatCode>
                <c:ptCount val="6"/>
                <c:pt idx="0">
                  <c:v>1036</c:v>
                </c:pt>
                <c:pt idx="1">
                  <c:v>417</c:v>
                </c:pt>
                <c:pt idx="2">
                  <c:v>3750</c:v>
                </c:pt>
                <c:pt idx="3">
                  <c:v>832</c:v>
                </c:pt>
                <c:pt idx="4">
                  <c:v>15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7-415F-9789-22532AF6D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777295"/>
        <c:axId val="919778735"/>
      </c:barChart>
      <c:lineChart>
        <c:grouping val="standard"/>
        <c:varyColors val="0"/>
        <c:ser>
          <c:idx val="2"/>
          <c:order val="2"/>
          <c:tx>
            <c:v>podíl nepřijatých dle oboru z 1. priority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'10'!$B$21:$B$26</c:f>
              <c:strCache>
                <c:ptCount val="6"/>
                <c:pt idx="0">
                  <c:v>4letá gym</c:v>
                </c:pt>
                <c:pt idx="1">
                  <c:v>lycea</c:v>
                </c:pt>
                <c:pt idx="2">
                  <c:v>ostatní MAT obory</c:v>
                </c:pt>
                <c:pt idx="3">
                  <c:v>obory s VL</c:v>
                </c:pt>
                <c:pt idx="4">
                  <c:v>obory bez VL a MAT</c:v>
                </c:pt>
                <c:pt idx="5">
                  <c:v>konzervatoře</c:v>
                </c:pt>
              </c:strCache>
            </c:strRef>
          </c:cat>
          <c:val>
            <c:numRef>
              <c:f>'10'!$E$21:$E$26</c:f>
              <c:numCache>
                <c:formatCode>0.0\ %</c:formatCode>
                <c:ptCount val="6"/>
                <c:pt idx="0">
                  <c:v>6.9108131545594018E-2</c:v>
                </c:pt>
                <c:pt idx="1">
                  <c:v>6.8971220641746614E-2</c:v>
                </c:pt>
                <c:pt idx="2">
                  <c:v>7.077875504888452E-2</c:v>
                </c:pt>
                <c:pt idx="3">
                  <c:v>3.352945917627146E-2</c:v>
                </c:pt>
                <c:pt idx="4">
                  <c:v>6.5502183406113537E-2</c:v>
                </c:pt>
                <c:pt idx="5">
                  <c:v>5.844155844155844E-2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57-415F-9789-22532AF6D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787647"/>
        <c:axId val="1031789087"/>
      </c:lineChart>
      <c:catAx>
        <c:axId val="91977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9778735"/>
        <c:crosses val="autoZero"/>
        <c:auto val="1"/>
        <c:lblAlgn val="ctr"/>
        <c:lblOffset val="100"/>
        <c:noMultiLvlLbl val="0"/>
      </c:catAx>
      <c:valAx>
        <c:axId val="919778735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9777295"/>
        <c:crosses val="autoZero"/>
        <c:crossBetween val="between"/>
      </c:valAx>
      <c:valAx>
        <c:axId val="1031789087"/>
        <c:scaling>
          <c:orientation val="minMax"/>
          <c:max val="0.1"/>
        </c:scaling>
        <c:delete val="0"/>
        <c:axPos val="r"/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1787647"/>
        <c:crosses val="max"/>
        <c:crossBetween val="between"/>
      </c:valAx>
      <c:catAx>
        <c:axId val="1031787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17890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13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Nepřijatí uchazeči celkem </a:t>
            </a:r>
            <a:r>
              <a:rPr lang="cs-CZ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(dle trvalého bydliště uchazeče a dle jejich 1. priority)</a:t>
            </a:r>
            <a:endParaRPr lang="cs-CZ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'11'!$D$4</c:f>
              <c:strCache>
                <c:ptCount val="1"/>
                <c:pt idx="0">
                  <c:v>4letá gym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'11'!$D$5:$D$19</c:f>
              <c:numCache>
                <c:formatCode>#\ ##0_ ;[Red]\-#\ ##0\ ;\–\ </c:formatCode>
                <c:ptCount val="15"/>
                <c:pt idx="0">
                  <c:v>415</c:v>
                </c:pt>
                <c:pt idx="1">
                  <c:v>229</c:v>
                </c:pt>
                <c:pt idx="2">
                  <c:v>259</c:v>
                </c:pt>
                <c:pt idx="3">
                  <c:v>109</c:v>
                </c:pt>
                <c:pt idx="4">
                  <c:v>67</c:v>
                </c:pt>
                <c:pt idx="5">
                  <c:v>54</c:v>
                </c:pt>
                <c:pt idx="6">
                  <c:v>89</c:v>
                </c:pt>
                <c:pt idx="7">
                  <c:v>33</c:v>
                </c:pt>
                <c:pt idx="8">
                  <c:v>39</c:v>
                </c:pt>
                <c:pt idx="9">
                  <c:v>35</c:v>
                </c:pt>
                <c:pt idx="10">
                  <c:v>44</c:v>
                </c:pt>
                <c:pt idx="11">
                  <c:v>36</c:v>
                </c:pt>
                <c:pt idx="12">
                  <c:v>26</c:v>
                </c:pt>
                <c:pt idx="13">
                  <c:v>25</c:v>
                </c:pt>
                <c:pt idx="1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E-4C42-8770-7F8E7C452616}"/>
            </c:ext>
          </c:extLst>
        </c:ser>
        <c:ser>
          <c:idx val="2"/>
          <c:order val="2"/>
          <c:tx>
            <c:strRef>
              <c:f>'11'!$E$4</c:f>
              <c:strCache>
                <c:ptCount val="1"/>
                <c:pt idx="0">
                  <c:v>6letá gym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'11'!$E$5:$E$19</c:f>
              <c:numCache>
                <c:formatCode>#\ ##0_ ;[Red]\-#\ ##0\ ;\–\ </c:formatCode>
                <c:ptCount val="15"/>
                <c:pt idx="0">
                  <c:v>2029</c:v>
                </c:pt>
                <c:pt idx="1">
                  <c:v>730</c:v>
                </c:pt>
                <c:pt idx="2">
                  <c:v>1015</c:v>
                </c:pt>
                <c:pt idx="3">
                  <c:v>239</c:v>
                </c:pt>
                <c:pt idx="4">
                  <c:v>290</c:v>
                </c:pt>
                <c:pt idx="5">
                  <c:v>293</c:v>
                </c:pt>
                <c:pt idx="6">
                  <c:v>150</c:v>
                </c:pt>
                <c:pt idx="7">
                  <c:v>205</c:v>
                </c:pt>
                <c:pt idx="8">
                  <c:v>26</c:v>
                </c:pt>
                <c:pt idx="9">
                  <c:v>62</c:v>
                </c:pt>
                <c:pt idx="10">
                  <c:v>79</c:v>
                </c:pt>
                <c:pt idx="11">
                  <c:v>78</c:v>
                </c:pt>
                <c:pt idx="12">
                  <c:v>89</c:v>
                </c:pt>
                <c:pt idx="13">
                  <c:v>28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E-4C42-8770-7F8E7C452616}"/>
            </c:ext>
          </c:extLst>
        </c:ser>
        <c:ser>
          <c:idx val="3"/>
          <c:order val="3"/>
          <c:tx>
            <c:strRef>
              <c:f>'11'!$F$4</c:f>
              <c:strCache>
                <c:ptCount val="1"/>
                <c:pt idx="0">
                  <c:v>8letá gym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'11'!$F$5:$F$19</c:f>
              <c:numCache>
                <c:formatCode>#\ ##0_ ;[Red]\-#\ ##0\ ;\–\ </c:formatCode>
                <c:ptCount val="15"/>
                <c:pt idx="0">
                  <c:v>2702</c:v>
                </c:pt>
                <c:pt idx="1">
                  <c:v>2156</c:v>
                </c:pt>
                <c:pt idx="2">
                  <c:v>1494</c:v>
                </c:pt>
                <c:pt idx="3">
                  <c:v>526</c:v>
                </c:pt>
                <c:pt idx="4">
                  <c:v>528</c:v>
                </c:pt>
                <c:pt idx="5">
                  <c:v>384</c:v>
                </c:pt>
                <c:pt idx="6">
                  <c:v>452</c:v>
                </c:pt>
                <c:pt idx="7">
                  <c:v>422</c:v>
                </c:pt>
                <c:pt idx="8">
                  <c:v>298</c:v>
                </c:pt>
                <c:pt idx="9">
                  <c:v>294</c:v>
                </c:pt>
                <c:pt idx="10">
                  <c:v>277</c:v>
                </c:pt>
                <c:pt idx="11">
                  <c:v>339</c:v>
                </c:pt>
                <c:pt idx="12">
                  <c:v>253</c:v>
                </c:pt>
                <c:pt idx="13">
                  <c:v>196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E-4C42-8770-7F8E7C452616}"/>
            </c:ext>
          </c:extLst>
        </c:ser>
        <c:ser>
          <c:idx val="4"/>
          <c:order val="4"/>
          <c:tx>
            <c:strRef>
              <c:f>'11'!$G$4</c:f>
              <c:strCache>
                <c:ptCount val="1"/>
                <c:pt idx="0">
                  <c:v>lycea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'11'!$G$5:$G$19</c:f>
              <c:numCache>
                <c:formatCode>#\ ##0_ ;[Red]\-#\ ##0\ ;\–\ </c:formatCode>
                <c:ptCount val="15"/>
                <c:pt idx="0">
                  <c:v>127</c:v>
                </c:pt>
                <c:pt idx="1">
                  <c:v>120</c:v>
                </c:pt>
                <c:pt idx="2">
                  <c:v>68</c:v>
                </c:pt>
                <c:pt idx="3">
                  <c:v>51</c:v>
                </c:pt>
                <c:pt idx="4">
                  <c:v>12</c:v>
                </c:pt>
                <c:pt idx="5">
                  <c:v>32</c:v>
                </c:pt>
                <c:pt idx="6">
                  <c:v>30</c:v>
                </c:pt>
                <c:pt idx="7">
                  <c:v>26</c:v>
                </c:pt>
                <c:pt idx="8">
                  <c:v>28</c:v>
                </c:pt>
                <c:pt idx="9">
                  <c:v>25</c:v>
                </c:pt>
                <c:pt idx="10">
                  <c:v>24</c:v>
                </c:pt>
                <c:pt idx="11">
                  <c:v>10</c:v>
                </c:pt>
                <c:pt idx="12">
                  <c:v>19</c:v>
                </c:pt>
                <c:pt idx="13">
                  <c:v>9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8E-4C42-8770-7F8E7C452616}"/>
            </c:ext>
          </c:extLst>
        </c:ser>
        <c:ser>
          <c:idx val="5"/>
          <c:order val="5"/>
          <c:tx>
            <c:strRef>
              <c:f>'11'!$H$4</c:f>
              <c:strCache>
                <c:ptCount val="1"/>
                <c:pt idx="0">
                  <c:v>ost. MAT obory bez nástaveb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'11'!$H$5:$H$19</c:f>
              <c:numCache>
                <c:formatCode>#\ ##0_ ;[Red]\-#\ ##0\ ;\–\ </c:formatCode>
                <c:ptCount val="15"/>
                <c:pt idx="0">
                  <c:v>1555</c:v>
                </c:pt>
                <c:pt idx="1">
                  <c:v>1192</c:v>
                </c:pt>
                <c:pt idx="2">
                  <c:v>696</c:v>
                </c:pt>
                <c:pt idx="3">
                  <c:v>407</c:v>
                </c:pt>
                <c:pt idx="4">
                  <c:v>284</c:v>
                </c:pt>
                <c:pt idx="5">
                  <c:v>305</c:v>
                </c:pt>
                <c:pt idx="6">
                  <c:v>390</c:v>
                </c:pt>
                <c:pt idx="7">
                  <c:v>243</c:v>
                </c:pt>
                <c:pt idx="8">
                  <c:v>303</c:v>
                </c:pt>
                <c:pt idx="9">
                  <c:v>283</c:v>
                </c:pt>
                <c:pt idx="10">
                  <c:v>222</c:v>
                </c:pt>
                <c:pt idx="11">
                  <c:v>208</c:v>
                </c:pt>
                <c:pt idx="12">
                  <c:v>180</c:v>
                </c:pt>
                <c:pt idx="13">
                  <c:v>216</c:v>
                </c:pt>
                <c:pt idx="1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8E-4C42-8770-7F8E7C452616}"/>
            </c:ext>
          </c:extLst>
        </c:ser>
        <c:ser>
          <c:idx val="6"/>
          <c:order val="6"/>
          <c:tx>
            <c:strRef>
              <c:f>'11'!$I$4</c:f>
              <c:strCache>
                <c:ptCount val="1"/>
                <c:pt idx="0">
                  <c:v>obory nást. studia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'11'!$I$5:$I$19</c:f>
              <c:numCache>
                <c:formatCode>#\ ##0_ ;[Red]\-#\ ##0\ ;\–\ </c:formatCode>
                <c:ptCount val="15"/>
                <c:pt idx="0">
                  <c:v>138</c:v>
                </c:pt>
                <c:pt idx="1">
                  <c:v>304</c:v>
                </c:pt>
                <c:pt idx="2">
                  <c:v>190</c:v>
                </c:pt>
                <c:pt idx="3">
                  <c:v>169</c:v>
                </c:pt>
                <c:pt idx="4">
                  <c:v>122</c:v>
                </c:pt>
                <c:pt idx="5">
                  <c:v>92</c:v>
                </c:pt>
                <c:pt idx="6">
                  <c:v>69</c:v>
                </c:pt>
                <c:pt idx="7">
                  <c:v>90</c:v>
                </c:pt>
                <c:pt idx="8">
                  <c:v>108</c:v>
                </c:pt>
                <c:pt idx="9">
                  <c:v>85</c:v>
                </c:pt>
                <c:pt idx="10">
                  <c:v>87</c:v>
                </c:pt>
                <c:pt idx="11">
                  <c:v>67</c:v>
                </c:pt>
                <c:pt idx="12">
                  <c:v>63</c:v>
                </c:pt>
                <c:pt idx="13">
                  <c:v>48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8E-4C42-8770-7F8E7C452616}"/>
            </c:ext>
          </c:extLst>
        </c:ser>
        <c:ser>
          <c:idx val="7"/>
          <c:order val="7"/>
          <c:tx>
            <c:strRef>
              <c:f>'11'!$J$4</c:f>
              <c:strCache>
                <c:ptCount val="1"/>
                <c:pt idx="0">
                  <c:v>obory 
s VL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'11'!$J$5:$J$19</c:f>
              <c:numCache>
                <c:formatCode>#\ ##0_ ;[Red]\-#\ ##0\ ;\–\ </c:formatCode>
                <c:ptCount val="15"/>
                <c:pt idx="0">
                  <c:v>500</c:v>
                </c:pt>
                <c:pt idx="1">
                  <c:v>534</c:v>
                </c:pt>
                <c:pt idx="2">
                  <c:v>226</c:v>
                </c:pt>
                <c:pt idx="3">
                  <c:v>172</c:v>
                </c:pt>
                <c:pt idx="4">
                  <c:v>142</c:v>
                </c:pt>
                <c:pt idx="5">
                  <c:v>154</c:v>
                </c:pt>
                <c:pt idx="6">
                  <c:v>110</c:v>
                </c:pt>
                <c:pt idx="7">
                  <c:v>80</c:v>
                </c:pt>
                <c:pt idx="8">
                  <c:v>102</c:v>
                </c:pt>
                <c:pt idx="9">
                  <c:v>106</c:v>
                </c:pt>
                <c:pt idx="10">
                  <c:v>111</c:v>
                </c:pt>
                <c:pt idx="11">
                  <c:v>62</c:v>
                </c:pt>
                <c:pt idx="12">
                  <c:v>59</c:v>
                </c:pt>
                <c:pt idx="13">
                  <c:v>124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8E-4C42-8770-7F8E7C452616}"/>
            </c:ext>
          </c:extLst>
        </c:ser>
        <c:ser>
          <c:idx val="8"/>
          <c:order val="8"/>
          <c:tx>
            <c:strRef>
              <c:f>'11'!$K$4</c:f>
              <c:strCache>
                <c:ptCount val="1"/>
                <c:pt idx="0">
                  <c:v>obory bez VL 
a MAT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'11'!$K$5:$K$19</c:f>
              <c:numCache>
                <c:formatCode>#\ ##0_ ;[Red]\-#\ ##0\ ;\–\ </c:formatCode>
                <c:ptCount val="15"/>
                <c:pt idx="0">
                  <c:v>14</c:v>
                </c:pt>
                <c:pt idx="1">
                  <c:v>14</c:v>
                </c:pt>
                <c:pt idx="2">
                  <c:v>10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8E-4C42-8770-7F8E7C452616}"/>
            </c:ext>
          </c:extLst>
        </c:ser>
        <c:ser>
          <c:idx val="9"/>
          <c:order val="9"/>
          <c:tx>
            <c:strRef>
              <c:f>'11'!$L$4</c:f>
              <c:strCache>
                <c:ptCount val="1"/>
                <c:pt idx="0">
                  <c:v>konzervatoře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'11'!$L$5:$L$19</c:f>
              <c:numCache>
                <c:formatCode>#\ ##0_ ;[Red]\-#\ ##0\ ;\–\ </c:formatCode>
                <c:ptCount val="15"/>
                <c:pt idx="0">
                  <c:v>42</c:v>
                </c:pt>
                <c:pt idx="1">
                  <c:v>45</c:v>
                </c:pt>
                <c:pt idx="2">
                  <c:v>14</c:v>
                </c:pt>
                <c:pt idx="3">
                  <c:v>28</c:v>
                </c:pt>
                <c:pt idx="4">
                  <c:v>10</c:v>
                </c:pt>
                <c:pt idx="5">
                  <c:v>9</c:v>
                </c:pt>
                <c:pt idx="6">
                  <c:v>13</c:v>
                </c:pt>
                <c:pt idx="7">
                  <c:v>6</c:v>
                </c:pt>
                <c:pt idx="8">
                  <c:v>16</c:v>
                </c:pt>
                <c:pt idx="9">
                  <c:v>12</c:v>
                </c:pt>
                <c:pt idx="10">
                  <c:v>12</c:v>
                </c:pt>
                <c:pt idx="11">
                  <c:v>9</c:v>
                </c:pt>
                <c:pt idx="12">
                  <c:v>14</c:v>
                </c:pt>
                <c:pt idx="13">
                  <c:v>11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8E-4C42-8770-7F8E7C452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2606768"/>
        <c:axId val="482598608"/>
      </c:barChart>
      <c:lineChart>
        <c:grouping val="standard"/>
        <c:varyColors val="0"/>
        <c:ser>
          <c:idx val="0"/>
          <c:order val="0"/>
          <c:tx>
            <c:strRef>
              <c:f>'11'!$C$4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9525">
                <a:noFill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'11'!$C$5:$C$19</c:f>
              <c:numCache>
                <c:formatCode>#\ ##0_ ;[Red]\-#\ ##0\ ;\–\ </c:formatCode>
                <c:ptCount val="15"/>
                <c:pt idx="0">
                  <c:v>7522</c:v>
                </c:pt>
                <c:pt idx="1">
                  <c:v>5324</c:v>
                </c:pt>
                <c:pt idx="2">
                  <c:v>3972</c:v>
                </c:pt>
                <c:pt idx="3">
                  <c:v>1706</c:v>
                </c:pt>
                <c:pt idx="4">
                  <c:v>1461</c:v>
                </c:pt>
                <c:pt idx="5">
                  <c:v>1325</c:v>
                </c:pt>
                <c:pt idx="6">
                  <c:v>1303</c:v>
                </c:pt>
                <c:pt idx="7">
                  <c:v>1109</c:v>
                </c:pt>
                <c:pt idx="8">
                  <c:v>920</c:v>
                </c:pt>
                <c:pt idx="9">
                  <c:v>903</c:v>
                </c:pt>
                <c:pt idx="10">
                  <c:v>859</c:v>
                </c:pt>
                <c:pt idx="11">
                  <c:v>813</c:v>
                </c:pt>
                <c:pt idx="12">
                  <c:v>704</c:v>
                </c:pt>
                <c:pt idx="13">
                  <c:v>658</c:v>
                </c:pt>
                <c:pt idx="14">
                  <c:v>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38E-4C42-8770-7F8E7C452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981392"/>
        <c:axId val="226995312"/>
      </c:lineChart>
      <c:catAx>
        <c:axId val="482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98608"/>
        <c:crosses val="autoZero"/>
        <c:auto val="1"/>
        <c:lblAlgn val="ctr"/>
        <c:lblOffset val="100"/>
        <c:noMultiLvlLbl val="0"/>
      </c:catAx>
      <c:valAx>
        <c:axId val="48259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606768"/>
        <c:crosses val="autoZero"/>
        <c:crossBetween val="between"/>
      </c:valAx>
      <c:valAx>
        <c:axId val="226995312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6981392"/>
        <c:crosses val="max"/>
        <c:crossBetween val="between"/>
      </c:valAx>
      <c:catAx>
        <c:axId val="22698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995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9.3787335722819616E-3"/>
          <c:y val="0.89150994296687069"/>
          <c:w val="0.98482676224611709"/>
          <c:h val="9.2585484468516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13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Nepřijatí uchazeči hlásící se z 9. ročníku ZŠ </a:t>
            </a:r>
            <a:r>
              <a:rPr lang="cs-CZ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(dle trvalého bydliště uchazeče a dle jejich 1. priority)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'12'!$D$4</c:f>
              <c:strCache>
                <c:ptCount val="1"/>
                <c:pt idx="0">
                  <c:v>4letá gym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'12'!$D$5:$D$19</c:f>
              <c:numCache>
                <c:formatCode>#\ ##0_ ;[Red]\-#\ ##0\ ;\–\ </c:formatCode>
                <c:ptCount val="15"/>
                <c:pt idx="0">
                  <c:v>281</c:v>
                </c:pt>
                <c:pt idx="1">
                  <c:v>167</c:v>
                </c:pt>
                <c:pt idx="2">
                  <c:v>199</c:v>
                </c:pt>
                <c:pt idx="3">
                  <c:v>81</c:v>
                </c:pt>
                <c:pt idx="4">
                  <c:v>39</c:v>
                </c:pt>
                <c:pt idx="5">
                  <c:v>63</c:v>
                </c:pt>
                <c:pt idx="6">
                  <c:v>30</c:v>
                </c:pt>
                <c:pt idx="7">
                  <c:v>49</c:v>
                </c:pt>
                <c:pt idx="8">
                  <c:v>32</c:v>
                </c:pt>
                <c:pt idx="9">
                  <c:v>18</c:v>
                </c:pt>
                <c:pt idx="10">
                  <c:v>18</c:v>
                </c:pt>
                <c:pt idx="11">
                  <c:v>17</c:v>
                </c:pt>
                <c:pt idx="12">
                  <c:v>26</c:v>
                </c:pt>
                <c:pt idx="13">
                  <c:v>14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5-483D-AC7D-658C30AA0DE2}"/>
            </c:ext>
          </c:extLst>
        </c:ser>
        <c:ser>
          <c:idx val="2"/>
          <c:order val="2"/>
          <c:tx>
            <c:strRef>
              <c:f>'12'!$E$4</c:f>
              <c:strCache>
                <c:ptCount val="1"/>
                <c:pt idx="0">
                  <c:v>lycea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'12'!$E$5:$E$19</c:f>
              <c:numCache>
                <c:formatCode>#\ ##0_ ;[Red]\-#\ ##0\ ;\–\ </c:formatCode>
                <c:ptCount val="15"/>
                <c:pt idx="0">
                  <c:v>93</c:v>
                </c:pt>
                <c:pt idx="1">
                  <c:v>84</c:v>
                </c:pt>
                <c:pt idx="2">
                  <c:v>49</c:v>
                </c:pt>
                <c:pt idx="3">
                  <c:v>39</c:v>
                </c:pt>
                <c:pt idx="4">
                  <c:v>25</c:v>
                </c:pt>
                <c:pt idx="5">
                  <c:v>23</c:v>
                </c:pt>
                <c:pt idx="6">
                  <c:v>21</c:v>
                </c:pt>
                <c:pt idx="7">
                  <c:v>6</c:v>
                </c:pt>
                <c:pt idx="8">
                  <c:v>16</c:v>
                </c:pt>
                <c:pt idx="9">
                  <c:v>7</c:v>
                </c:pt>
                <c:pt idx="10">
                  <c:v>14</c:v>
                </c:pt>
                <c:pt idx="11">
                  <c:v>18</c:v>
                </c:pt>
                <c:pt idx="12">
                  <c:v>7</c:v>
                </c:pt>
                <c:pt idx="13">
                  <c:v>14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5-483D-AC7D-658C30AA0DE2}"/>
            </c:ext>
          </c:extLst>
        </c:ser>
        <c:ser>
          <c:idx val="3"/>
          <c:order val="3"/>
          <c:tx>
            <c:strRef>
              <c:f>'12'!$F$4</c:f>
              <c:strCache>
                <c:ptCount val="1"/>
                <c:pt idx="0">
                  <c:v>ost. MAT obory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'12'!$F$5:$F$19</c:f>
              <c:numCache>
                <c:formatCode>#\ ##0_ ;[Red]\-#\ ##0\ ;\–\ </c:formatCode>
                <c:ptCount val="15"/>
                <c:pt idx="0">
                  <c:v>954</c:v>
                </c:pt>
                <c:pt idx="1">
                  <c:v>785</c:v>
                </c:pt>
                <c:pt idx="2">
                  <c:v>402</c:v>
                </c:pt>
                <c:pt idx="3">
                  <c:v>257</c:v>
                </c:pt>
                <c:pt idx="4">
                  <c:v>176</c:v>
                </c:pt>
                <c:pt idx="5">
                  <c:v>149</c:v>
                </c:pt>
                <c:pt idx="6">
                  <c:v>175</c:v>
                </c:pt>
                <c:pt idx="7">
                  <c:v>157</c:v>
                </c:pt>
                <c:pt idx="8">
                  <c:v>123</c:v>
                </c:pt>
                <c:pt idx="9">
                  <c:v>123</c:v>
                </c:pt>
                <c:pt idx="10">
                  <c:v>138</c:v>
                </c:pt>
                <c:pt idx="11">
                  <c:v>122</c:v>
                </c:pt>
                <c:pt idx="12">
                  <c:v>116</c:v>
                </c:pt>
                <c:pt idx="13">
                  <c:v>71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35-483D-AC7D-658C30AA0DE2}"/>
            </c:ext>
          </c:extLst>
        </c:ser>
        <c:ser>
          <c:idx val="4"/>
          <c:order val="4"/>
          <c:tx>
            <c:strRef>
              <c:f>'12'!$G$4</c:f>
              <c:strCache>
                <c:ptCount val="1"/>
                <c:pt idx="0">
                  <c:v>obory s VL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'12'!$G$5:$G$19</c:f>
              <c:numCache>
                <c:formatCode>#\ ##0_ ;[Red]\-#\ ##0\ ;\–\ </c:formatCode>
                <c:ptCount val="15"/>
                <c:pt idx="0">
                  <c:v>189</c:v>
                </c:pt>
                <c:pt idx="1">
                  <c:v>197</c:v>
                </c:pt>
                <c:pt idx="2">
                  <c:v>78</c:v>
                </c:pt>
                <c:pt idx="3">
                  <c:v>51</c:v>
                </c:pt>
                <c:pt idx="4">
                  <c:v>36</c:v>
                </c:pt>
                <c:pt idx="5">
                  <c:v>30</c:v>
                </c:pt>
                <c:pt idx="6">
                  <c:v>30</c:v>
                </c:pt>
                <c:pt idx="7">
                  <c:v>38</c:v>
                </c:pt>
                <c:pt idx="8">
                  <c:v>36</c:v>
                </c:pt>
                <c:pt idx="9">
                  <c:v>46</c:v>
                </c:pt>
                <c:pt idx="10">
                  <c:v>20</c:v>
                </c:pt>
                <c:pt idx="11">
                  <c:v>30</c:v>
                </c:pt>
                <c:pt idx="12">
                  <c:v>28</c:v>
                </c:pt>
                <c:pt idx="13">
                  <c:v>22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5-483D-AC7D-658C30AA0DE2}"/>
            </c:ext>
          </c:extLst>
        </c:ser>
        <c:ser>
          <c:idx val="5"/>
          <c:order val="5"/>
          <c:tx>
            <c:strRef>
              <c:f>'12'!$H$4</c:f>
              <c:strCache>
                <c:ptCount val="1"/>
                <c:pt idx="0">
                  <c:v>obory bez VL a MAT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'12'!$H$5:$H$19</c:f>
              <c:numCache>
                <c:formatCode>#\ ##0_ ;[Red]\-#\ ##0\ ;\–\ </c:formatCode>
                <c:ptCount val="15"/>
                <c:pt idx="0">
                  <c:v>3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35-483D-AC7D-658C30AA0DE2}"/>
            </c:ext>
          </c:extLst>
        </c:ser>
        <c:ser>
          <c:idx val="6"/>
          <c:order val="6"/>
          <c:tx>
            <c:strRef>
              <c:f>'12'!$I$4</c:f>
              <c:strCache>
                <c:ptCount val="1"/>
                <c:pt idx="0">
                  <c:v>konzervatoře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'12'!$I$5:$I$19</c:f>
              <c:numCache>
                <c:formatCode>#\ ##0_ ;[Red]\-#\ ##0\ ;\–\ </c:formatCode>
                <c:ptCount val="15"/>
                <c:pt idx="0">
                  <c:v>4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35-483D-AC7D-658C30AA0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2606768"/>
        <c:axId val="482598608"/>
      </c:barChart>
      <c:lineChart>
        <c:grouping val="standard"/>
        <c:varyColors val="0"/>
        <c:ser>
          <c:idx val="0"/>
          <c:order val="0"/>
          <c:tx>
            <c:strRef>
              <c:f>'12'!$C$4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9525">
                <a:noFill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'12'!$C$5:$C$19</c:f>
              <c:numCache>
                <c:formatCode>#\ ##0_ ;[Red]\-#\ ##0\ ;\–\ </c:formatCode>
                <c:ptCount val="15"/>
                <c:pt idx="0">
                  <c:v>1524</c:v>
                </c:pt>
                <c:pt idx="1">
                  <c:v>1245</c:v>
                </c:pt>
                <c:pt idx="2">
                  <c:v>730</c:v>
                </c:pt>
                <c:pt idx="3">
                  <c:v>430</c:v>
                </c:pt>
                <c:pt idx="4">
                  <c:v>277</c:v>
                </c:pt>
                <c:pt idx="5">
                  <c:v>265</c:v>
                </c:pt>
                <c:pt idx="6">
                  <c:v>258</c:v>
                </c:pt>
                <c:pt idx="7">
                  <c:v>251</c:v>
                </c:pt>
                <c:pt idx="8">
                  <c:v>207</c:v>
                </c:pt>
                <c:pt idx="9">
                  <c:v>196</c:v>
                </c:pt>
                <c:pt idx="10">
                  <c:v>190</c:v>
                </c:pt>
                <c:pt idx="11">
                  <c:v>189</c:v>
                </c:pt>
                <c:pt idx="12">
                  <c:v>177</c:v>
                </c:pt>
                <c:pt idx="13">
                  <c:v>122</c:v>
                </c:pt>
                <c:pt idx="1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935-483D-AC7D-658C30AA0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981392"/>
        <c:axId val="226995312"/>
      </c:lineChart>
      <c:catAx>
        <c:axId val="482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98608"/>
        <c:crosses val="autoZero"/>
        <c:auto val="1"/>
        <c:lblAlgn val="ctr"/>
        <c:lblOffset val="100"/>
        <c:noMultiLvlLbl val="0"/>
      </c:catAx>
      <c:valAx>
        <c:axId val="48259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606768"/>
        <c:crosses val="autoZero"/>
        <c:crossBetween val="between"/>
      </c:valAx>
      <c:valAx>
        <c:axId val="226995312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6981392"/>
        <c:crosses val="max"/>
        <c:crossBetween val="between"/>
      </c:valAx>
      <c:catAx>
        <c:axId val="22698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995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Podíly uchazečů přijatých v 1. prioritě – dle skupin oborů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67-40D3-9169-96D1EC3C7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'7'!$C$4:$L$4</c:f>
              <c:strCache>
                <c:ptCount val="10"/>
                <c:pt idx="0">
                  <c:v>celkem</c:v>
                </c:pt>
                <c:pt idx="1">
                  <c:v>4letá gym</c:v>
                </c:pt>
                <c:pt idx="2">
                  <c:v>6letá gym</c:v>
                </c:pt>
                <c:pt idx="3">
                  <c:v>8letá gym</c:v>
                </c:pt>
                <c:pt idx="4">
                  <c:v>lycea</c:v>
                </c:pt>
                <c:pt idx="5">
                  <c:v>ostatní MAT obory bez nástaveb</c:v>
                </c:pt>
                <c:pt idx="6">
                  <c:v>obory nást. studia</c:v>
                </c:pt>
                <c:pt idx="7">
                  <c:v>obory 
s VL</c:v>
                </c:pt>
                <c:pt idx="8">
                  <c:v>obory bez VL
a MAT</c:v>
                </c:pt>
                <c:pt idx="9">
                  <c:v>konzervatoře</c:v>
                </c:pt>
              </c:strCache>
            </c:strRef>
          </c:cat>
          <c:val>
            <c:numRef>
              <c:f>'7'!$C$20:$L$20</c:f>
              <c:numCache>
                <c:formatCode>#\ ##0.0" "%;[Red]\-#\ ##0.0" "%;\–\ </c:formatCode>
                <c:ptCount val="10"/>
                <c:pt idx="0">
                  <c:v>0.6272873766743311</c:v>
                </c:pt>
                <c:pt idx="1">
                  <c:v>0.65568000000000004</c:v>
                </c:pt>
                <c:pt idx="2">
                  <c:v>0.24916387959866221</c:v>
                </c:pt>
                <c:pt idx="3">
                  <c:v>0.38605870559810829</c:v>
                </c:pt>
                <c:pt idx="4">
                  <c:v>0.63324034649831151</c:v>
                </c:pt>
                <c:pt idx="5">
                  <c:v>0.64482002528768745</c:v>
                </c:pt>
                <c:pt idx="6">
                  <c:v>0.71544108498195846</c:v>
                </c:pt>
                <c:pt idx="7">
                  <c:v>0.78494286073088038</c:v>
                </c:pt>
                <c:pt idx="8">
                  <c:v>0.87721369539551353</c:v>
                </c:pt>
                <c:pt idx="9">
                  <c:v>0.64929859719438876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7-40D3-9169-96D1EC3C7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2585168"/>
        <c:axId val="482579888"/>
      </c:barChart>
      <c:catAx>
        <c:axId val="48258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79888"/>
        <c:crosses val="autoZero"/>
        <c:auto val="1"/>
        <c:lblAlgn val="ctr"/>
        <c:lblOffset val="100"/>
        <c:noMultiLvlLbl val="0"/>
      </c:catAx>
      <c:valAx>
        <c:axId val="48257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8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Podíly uchazečů z 9.</a:t>
            </a:r>
            <a:r>
              <a:rPr lang="cs-CZ" baseline="0" dirty="0"/>
              <a:t> ročníků ZŠ </a:t>
            </a:r>
            <a:r>
              <a:rPr lang="cs-CZ" dirty="0"/>
              <a:t>přijatých v 1. prioritě dle skupin oborů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9A-4A46-A3ED-0E0493DE9A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'8'!$C$4:$I$4</c:f>
              <c:strCache>
                <c:ptCount val="7"/>
                <c:pt idx="0">
                  <c:v>celkem</c:v>
                </c:pt>
                <c:pt idx="1">
                  <c:v>4letá gym</c:v>
                </c:pt>
                <c:pt idx="2">
                  <c:v>lycea</c:v>
                </c:pt>
                <c:pt idx="3">
                  <c:v>ostatní MAT obory</c:v>
                </c:pt>
                <c:pt idx="4">
                  <c:v>obory 
s VL</c:v>
                </c:pt>
                <c:pt idx="5">
                  <c:v>obory bez VL a MAT</c:v>
                </c:pt>
                <c:pt idx="6">
                  <c:v>konzervatoře</c:v>
                </c:pt>
              </c:strCache>
            </c:strRef>
          </c:cat>
          <c:val>
            <c:numRef>
              <c:f>'8'!$C$20:$I$20</c:f>
              <c:numCache>
                <c:formatCode>#\ ##0.0" "%;[Red]\-#\ ##0.0" "%;\–\ </c:formatCode>
                <c:ptCount val="7"/>
                <c:pt idx="0">
                  <c:v>0.70338130220388451</c:v>
                </c:pt>
                <c:pt idx="1">
                  <c:v>0.67210290570805098</c:v>
                </c:pt>
                <c:pt idx="2">
                  <c:v>0.65085659898477155</c:v>
                </c:pt>
                <c:pt idx="3">
                  <c:v>0.67425630773217826</c:v>
                </c:pt>
                <c:pt idx="4">
                  <c:v>0.81724826471427214</c:v>
                </c:pt>
                <c:pt idx="5">
                  <c:v>0.86486486486486491</c:v>
                </c:pt>
                <c:pt idx="6">
                  <c:v>0.752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A-4A46-A3ED-0E0493DE9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2585168"/>
        <c:axId val="482579888"/>
      </c:barChart>
      <c:catAx>
        <c:axId val="48258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79888"/>
        <c:crosses val="autoZero"/>
        <c:auto val="1"/>
        <c:lblAlgn val="ctr"/>
        <c:lblOffset val="100"/>
        <c:noMultiLvlLbl val="0"/>
      </c:catAx>
      <c:valAx>
        <c:axId val="48257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8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PHA!$P$3:$P$79</cx:f>
        <cx:nf>PHA!$P$2</cx:nf>
        <cx:lvl ptCount="77" name="Okres">
          <cx:pt idx="0">okres Hlavní město Praha</cx:pt>
          <cx:pt idx="1">okres Benešov</cx:pt>
          <cx:pt idx="2">okres Beroun</cx:pt>
          <cx:pt idx="3">okres Kladno</cx:pt>
          <cx:pt idx="4">okres Kolín</cx:pt>
          <cx:pt idx="5">okres Kutná Hora</cx:pt>
          <cx:pt idx="6">okres Mělník</cx:pt>
          <cx:pt idx="7">okres Mladá Boleslav</cx:pt>
          <cx:pt idx="8">okres Nymburk</cx:pt>
          <cx:pt idx="9">okres Praha-východ</cx:pt>
          <cx:pt idx="10">okres Praha-západ</cx:pt>
          <cx:pt idx="11">okres Příbram</cx:pt>
          <cx:pt idx="12">okres Rakovník</cx:pt>
          <cx:pt idx="13">okres České Budějovice</cx:pt>
          <cx:pt idx="14">okres Český Krumlov</cx:pt>
          <cx:pt idx="15">okres Jindřichův Hradec</cx:pt>
          <cx:pt idx="16">okres Písek</cx:pt>
          <cx:pt idx="17">okres Prachatice</cx:pt>
          <cx:pt idx="18">okres Strakonice</cx:pt>
          <cx:pt idx="19">okres Tábor</cx:pt>
          <cx:pt idx="20">okres Domažlice</cx:pt>
          <cx:pt idx="21">okres Klatovy</cx:pt>
          <cx:pt idx="22">okres Plzeň-město</cx:pt>
          <cx:pt idx="23">okres Plzeň-jih</cx:pt>
          <cx:pt idx="24">okres Plzeň-sever</cx:pt>
          <cx:pt idx="25">okres Rokycany</cx:pt>
          <cx:pt idx="26">okres Tachov</cx:pt>
          <cx:pt idx="27">okres Cheb</cx:pt>
          <cx:pt idx="28">okres Karlovy Vary</cx:pt>
          <cx:pt idx="29">okres Sokolov</cx:pt>
          <cx:pt idx="30">okres Děčín</cx:pt>
          <cx:pt idx="31">okres Chomutov</cx:pt>
          <cx:pt idx="32">okres Litoměřice</cx:pt>
          <cx:pt idx="33">okres Louny</cx:pt>
          <cx:pt idx="34">okres Most</cx:pt>
          <cx:pt idx="35">okres Teplice</cx:pt>
          <cx:pt idx="36">okres Ústí nad Labem</cx:pt>
          <cx:pt idx="37">okres Česká Lípa</cx:pt>
          <cx:pt idx="38">okres Jablonec nad Nisou</cx:pt>
          <cx:pt idx="39">okres Liberec</cx:pt>
          <cx:pt idx="40">okres Semily</cx:pt>
          <cx:pt idx="41">okres Hradec Králové</cx:pt>
          <cx:pt idx="42">okres Jičín</cx:pt>
          <cx:pt idx="43">okres Náchod</cx:pt>
          <cx:pt idx="44">okres Rychnov nad Kněžnou</cx:pt>
          <cx:pt idx="45">okres Trutnov</cx:pt>
          <cx:pt idx="46">okres Chrudim</cx:pt>
          <cx:pt idx="47">okres Pardubice</cx:pt>
          <cx:pt idx="48">okres Svitavy</cx:pt>
          <cx:pt idx="49">okres Ústí nad Orlicí</cx:pt>
          <cx:pt idx="50">okres Havlíčkův Brod</cx:pt>
          <cx:pt idx="51">okres Jihlava</cx:pt>
          <cx:pt idx="52">okres Pelhřimov</cx:pt>
          <cx:pt idx="53">okres Třebíč</cx:pt>
          <cx:pt idx="54">okres Žďár nad Sázavou</cx:pt>
          <cx:pt idx="55">okres Blansko</cx:pt>
          <cx:pt idx="56">okres Brno-město</cx:pt>
          <cx:pt idx="57">okres Brno-venkov</cx:pt>
          <cx:pt idx="58">okres Břeclav</cx:pt>
          <cx:pt idx="59">okres Hodonín</cx:pt>
          <cx:pt idx="60">okres Vyškov</cx:pt>
          <cx:pt idx="61">okres Znojmo</cx:pt>
          <cx:pt idx="62">okres Jeseník</cx:pt>
          <cx:pt idx="63">okres Olomouc</cx:pt>
          <cx:pt idx="64">okres Prostějov</cx:pt>
          <cx:pt idx="65">okres Přerov</cx:pt>
          <cx:pt idx="66">okres Šumperk</cx:pt>
          <cx:pt idx="67">okres Kroměříž</cx:pt>
          <cx:pt idx="68">okres Uherské Hradiště</cx:pt>
          <cx:pt idx="69">okres Vsetín</cx:pt>
          <cx:pt idx="70">okres Zlín</cx:pt>
          <cx:pt idx="71">okres Bruntál</cx:pt>
          <cx:pt idx="72">okres Frýdek-Místek</cx:pt>
          <cx:pt idx="73">okres Karviná</cx:pt>
          <cx:pt idx="74">okres Nový Jičín</cx:pt>
          <cx:pt idx="75">okres Opava</cx:pt>
          <cx:pt idx="76">okres Ostrava-město</cx:pt>
        </cx:lvl>
      </cx:strDim>
      <cx:numDim type="colorVal">
        <cx:f>PHA!$U$3:$U$79</cx:f>
        <cx:nf>PHA!$Q$2</cx:nf>
        <cx:lvl ptCount="77" formatCode="# ##0,0&quot; &quot;%_ ;[Červená]\-# ##0,0&quot; &quot;%\ ;\–\ " name="Podíl přijatých na SŠ v PRAZE podle okresu trvalého bydliště uchazečů">
          <cx:pt idx="1">0.016977572835883463</cx:pt>
          <cx:pt idx="2">0.020802766715573254</cx:pt>
          <cx:pt idx="3">0.017029972752043598</cx:pt>
          <cx:pt idx="4">0.018916369733808426</cx:pt>
          <cx:pt idx="5">0.0020959966464053656</cx:pt>
          <cx:pt idx="6">0.021064766296373928</cx:pt>
          <cx:pt idx="7">0.0055019911968140853</cx:pt>
          <cx:pt idx="8">0.012785579543072731</cx:pt>
          <cx:pt idx="9">0.095839446656885346</cx:pt>
          <cx:pt idx="10">0.1290609935024104</cx:pt>
          <cx:pt idx="11">0.007073988681618109</cx:pt>
          <cx:pt idx="12">0.0018863969817648292</cx:pt>
          <cx:pt idx="13">0.0017291972332844267</cx:pt>
          <cx:pt idx="14">0.00052399916160134139</cx:pt>
          <cx:pt idx="15">0.001467197652483756</cx:pt>
          <cx:pt idx="16">0.00068119891008174384</cx:pt>
          <cx:pt idx="17">0.00031439949696080485</cx:pt>
          <cx:pt idx="18">0.0011003982393628169</cx:pt>
          <cx:pt idx="19">0.0020435967302452314</cx:pt>
          <cx:pt idx="20">0.0004715992454412073</cx:pt>
          <cx:pt idx="21">0.0013099979040033535</cx:pt>
          <cx:pt idx="22">0.0015719974848040243</cx:pt>
          <cx:pt idx="23">0.0004715992454412073</cx:pt>
          <cx:pt idx="24">0.00057639907776147554</cx:pt>
          <cx:pt idx="25">0.0008383986585621463</cx:pt>
          <cx:pt idx="26">0.000366799413120939</cx:pt>
          <cx:pt idx="27">0.0019387968979249633</cx:pt>
          <cx:pt idx="28">0.0027771955564871095</cx:pt>
          <cx:pt idx="29">0.0013623978201634877</cx:pt>
          <cx:pt idx="30">0.0011527981555229511</cx:pt>
          <cx:pt idx="31">0.0016767973171242926</cx:pt>
          <cx:pt idx="32">0.0033535946342485852</cx:pt>
          <cx:pt idx="33">0.0015719974848040243</cx:pt>
          <cx:pt idx="34">0.0011003982393628169</cx:pt>
          <cx:pt idx="35">0.0013099979040033535</cx:pt>
          <cx:pt idx="36">0.0012051980716830852</cx:pt>
          <cx:pt idx="37">0.0014147977363236218</cx:pt>
          <cx:pt idx="38">0.0015195975686438901</cx:pt>
          <cx:pt idx="39">0.002253196394885768</cx:pt>
          <cx:pt idx="40">0.0016243974009641584</cx:pt>
          <cx:pt idx="41">0.0012051980716830852</cx:pt>
          <cx:pt idx="42">0.00062879899392160969</cx:pt>
          <cx:pt idx="43">0.0011527981555229511</cx:pt>
          <cx:pt idx="44">0.00052399916160134139</cx:pt>
          <cx:pt idx="45">0.0016243974009641584</cx:pt>
          <cx:pt idx="46">0.0011003982393628169</cx:pt>
          <cx:pt idx="47">0.0016767973171242926</cx:pt>
          <cx:pt idx="48">0.00073359882624187799</cx:pt>
          <cx:pt idx="49">0.0012051980716830852</cx:pt>
          <cx:pt idx="50">0.00089079857472228045</cx:pt>
          <cx:pt idx="51">0.00068119891008174384</cx:pt>
          <cx:pt idx="52">0.00068119891008174384</cx:pt>
          <cx:pt idx="53">0.00031439949696080485</cx:pt>
          <cx:pt idx="54">0.00041919932928107315</cx:pt>
          <cx:pt idx="55">0.0004715992454412073</cx:pt>
          <cx:pt idx="56">0.001467197652483756</cx:pt>
          <cx:pt idx="57">0.00057639907776147554</cx:pt>
          <cx:pt idx="58">0.00015719974848040242</cx:pt>
          <cx:pt idx="59">0.00057639907776147554</cx:pt>
          <cx:pt idx="60">0.00010479983232026829</cx:pt>
          <cx:pt idx="61">0.000366799413120939</cx:pt>
          <cx:pt idx="62">0.00015719974848040242</cx:pt>
          <cx:pt idx="63">0.0010479983232026828</cx:pt>
          <cx:pt idx="64">0.000366799413120939</cx:pt>
          <cx:pt idx="65">0.00010479983232026829</cx:pt>
          <cx:pt idx="66">0.000366799413120939</cx:pt>
          <cx:pt idx="67">0.00015719974848040242</cx:pt>
          <cx:pt idx="68">0.00041919932928107315</cx:pt>
          <cx:pt idx="69">0.00031439949696080485</cx:pt>
          <cx:pt idx="70">0.000366799413120939</cx:pt>
          <cx:pt idx="71">0.000366799413120939</cx:pt>
          <cx:pt idx="72">0.0010479983232026828</cx:pt>
          <cx:pt idx="73">0.0008383986585621463</cx:pt>
          <cx:pt idx="74">0.00062879899392160969</cx:pt>
          <cx:pt idx="75">0.00052399916160134139</cx:pt>
          <cx:pt idx="76">0.0017291972332844267</cx:pt>
        </cx:lvl>
      </cx:numDim>
    </cx:data>
  </cx:chartData>
  <cx:chart>
    <cx:plotArea>
      <cx:plotAreaRegion>
        <cx:series layoutId="regionMap" uniqueId="{B432B2C3-FA48-45F1-A017-8F6D37BB415B}">
          <cx:tx>
            <cx:txData>
              <cx:f>PHA!$U$2</cx:f>
              <cx:v>Podíl přijatých na SŠ v PRAZE podle okresu trvalého bydliště uchazečů</cx:v>
            </cx:txData>
          </cx:tx>
          <cx:spPr>
            <a:ln>
              <a:solidFill>
                <a:srgbClr val="006666"/>
              </a:solidFill>
            </a:ln>
          </cx:spPr>
          <cx:dataLabels>
            <cx:numFmt formatCode="# ##0,0&quot; &quot;%_ ;[Červená]-# ##0,0&quot; &quot;% ;– 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solidFill>
                      <a:sysClr val="windowText" lastClr="000000"/>
                    </a:solidFill>
                  </a:defRPr>
                </a:pPr>
                <a:endParaRPr lang="cs-CZ" sz="800" b="0" i="0" u="none" strike="noStrike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  <cx:dataLabel idx="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endParaRPr lang="cs-CZ" sz="850" b="0" i="0" u="none" strike="noStrike" baseline="0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cx:txPr>
              <cx:visibility seriesName="0" categoryName="0" value="1"/>
              <cx:separator>, </cx:separator>
            </cx:dataLabel>
            <cx:dataLabel idx="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1,7 % </a:t>
                  </a:r>
                </a:p>
              </cx:txPr>
              <cx:visibility seriesName="0" categoryName="0" value="1"/>
              <cx:separator>, </cx:separator>
            </cx:dataLabel>
            <cx:dataLabel idx="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1,7 % </a:t>
                  </a:r>
                </a:p>
              </cx:txPr>
              <cx:visibility seriesName="0" categoryName="0" value="1"/>
              <cx:separator>, </cx:separator>
            </cx:dataLabel>
            <cx:dataLabel idx="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2,1 % </a:t>
                  </a:r>
                </a:p>
              </cx:txPr>
              <cx:visibility seriesName="0" categoryName="0" value="1"/>
              <cx:separator>, </cx:separator>
            </cx:dataLabel>
            <cx:dataLabel idx="9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 9,6 % </a:t>
                  </a:r>
                </a:p>
              </cx:txPr>
              <cx:visibility seriesName="0" categoryName="0" value="1"/>
              <cx:separator>, </cx:separator>
            </cx:dataLabel>
            <cx:dataLabel idx="1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chemeClr val="bg1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 12,9 % </a:t>
                  </a:r>
                </a:p>
              </cx:txPr>
              <cx:visibility seriesName="0" categoryName="0" value="1"/>
              <cx:separator>, </cx:separator>
            </cx:dataLabel>
            <cx:dataLabel idx="1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1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1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1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2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2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2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50" b="0">
                      <a:solidFill>
                        <a:sysClr val="windowText" lastClr="000000"/>
                      </a:solidFill>
                    </a:defRPr>
                  </a:pPr>
                  <a:r>
                    <a:rPr lang="cs-CZ" sz="6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2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2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 b="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2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2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29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3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3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4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4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4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49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5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5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5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cs-CZ" sz="6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5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5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6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6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6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50">
                      <a:solidFill>
                        <a:sysClr val="windowText" lastClr="000000"/>
                      </a:solidFill>
                    </a:defRPr>
                  </a:pPr>
                  <a:r>
                    <a:rPr lang="cs-CZ" sz="7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6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7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7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50">
                      <a:solidFill>
                        <a:sysClr val="windowText" lastClr="000000"/>
                      </a:solidFill>
                    </a:defRPr>
                  </a:pPr>
                  <a:r>
                    <a:rPr lang="cs-CZ" sz="6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7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  <cx:layoutPr>
            <cx:regionLabelLayout val="none"/>
            <cx:geography cultureLanguage="cs-CZ" cultureRegion="CZ" attribution="Používá technologii Bing.">
              <cx:geoCache provider="{E9337A44-BEBE-4D9F-B70C-5C5E7DAFC167}">
                <cx:binary>1J3JcuNI0qBfRZbnAQsIRCAQbV19CIA7tUu5XWBMiYl93/EE/2Ha5tzTl8njfyibJ+i+qPK9ximK
FAlBKcqMbTakZWVZEnTQiQ/h4e7h4fjrXfWXO28xT04q3wvSv9xVv3+wsiz6y2+/pXfWwp+nPd++
S8I0/J717kL/t/D7d/tu8dt9Mi/twPwNiRL+7c6aJ9mi+vC3v8LZzEU4C+/mmR0Gl/kiqa8Wae5l
6S+OdR46md/7dqDbaZbYdxn6/UPoJov0ZJpnwcOPk1GYzD+cLILMzuqbOlr8/mH34x9Ofmuf9YUG
Jx4omeX3IIxZT1WohCUqsdXrw4kXBubTYYn0kCwzWSJ4/aVncx/k9tXmUZf5/T38ghR+2OP/W9I7
+v/+QYPflsy9Ex4CBBt+685xuBw7X30X5vBxuNQmXHUQbhZ31lLITkNtdUgLl79T+/p4YX7bxfS3
v7begEvVemeLZPu6vnXoheYrkBdes/j5X4L/5z/TLFxf1cOgpEiSFFFluwzlHkaqiiRCNohX988K
5UqfE+FkD426cb44ww6y3z+sjr8k+ULuCGmOvHkRPPzxdPFOLpK5dcjxScSeqCiUSUQWH1/yLlvc
w4oiyVRlq8PS+oZ6YpvMzXyxfq/zJnsF6ZNgm2TX2zAm4Wc/fs8RApx68/vgkOMQkIEtVTCS6Gq8
qW1kooowYsthuj0O91Ckm9VasMXqbUP69MuPENrD/04zGHTB/P7kPPHsu4c/1tey8x5/95zImAzs
8BPAlj1VepgSgnCL31qn3l4qdaPsOEeL6sU8uc+/gSPy0px2CB8h2muY9b36gDhhPMKciMFI7o5D
0pNVlTEiKZ3T4h56dDNcC7bAzexvi2Rx9xLb+vNHyOpq7obL2c89LC6RKUTESNxw2fZI5R5FIiUK
QZvD21Z0P5W6yW3JtuC9aUu3RI+QI18Ei58/wuKAGCGwoBBUiEgkG89kGyPuUQpzJMbS5vA2xr00
6qb4LPpeiM+SR8kwgYDnsASZKGMiq08jrWU/cU8E15QgFVzSXXRvKvIauJXg+7Gt5I4Q2szOQgi7
fv7jcUJfXcUDeDAw5WEVUyyhp9H1ImqQVCLCjNg99e2tVTfHXfEWzbWTAp7bbP5t4b+cD3fFjxDq
KJnfL+5OpsnDDy8sHv57PTwOAxYhlSnSo38KE2ArtiA9RYVsDvxZf+kqDnyXSt1UX56iRfaND0CU
+PITR0h3GnoPfxzSzi5DfJkQcZOBe8FUVGWYRNXu9M0e+nQDXQu2ML7p6qzljpDdY3ZGaB5+RPP7
9QA5wKgEX4dRSWKQRl05My/MrQzhh4RltP7STXbGmkPibQ+FuhE+/p6tE7wXZVv+CJHezO+sgzuu
iiqKElFWMAHatuOKelQhqgjxf6fjuoc+3SzXgi2Gr+VO1x8/QmSnf/7TO3zQKGOqYnkdzL/wVTGk
dKj0StC4l0bd2J5FW+DetKPPksfIEHKHsBrFQ2+RQgZ8bdcOYEyXvquEGdjL7uwb7kFUIisI0c7x
d/oOxV4h2j7Du8G2T3CEfM9q/1ueHDivg0RMFFlapla7XFeRiYqqgPezHU3uo0g3x43ke/ltBI+Q
28rDKR7+BbPiIV2cpZOqyDKi9GmhqTUr4p4C6RxFWcclrdz42tHYR7Fumi/O8F6qL05wjHR//uPh
j2/JHKLmg+UKwHlVFIQlVX5KBryYOiUiEkmi3f7OxV4qvcL0WfbdNJ9Fj5CjZoV+nh3UbV1OmzJS
CAQhK/MKI3DbbZV7iFEwr+C6Pr5aC8V7adRN8Vm0BfHtVM+z6BFC/PN/LlL34b9PeH7/5z+dsDhs
Cg+rPcjuQPJcgTWqx9cuT9yDzCtjSHnGvT1tglLlwk5/aSe6cW4kWzSvwzyzXq/K2YgdIcmf/yf3
o8VBvZ3HlAAmElXRary1UgJKjxEGq1iQhn18tTIDe2nUze9ZtAXw3Av9ML97mXB9ljhCdjc//7H4
9vDHn3//5a3+7gIAsKKwaKw8L05t21LSU1UVwydgqtwedPvp0o1tS7bF7WOdhn/+3Q6grGjnCCRU
t4SOEB3UrcAceMilfhh1iIKPCgNrM6y2wUElnAS+DG4vWe2jSTe2jeQOmtdL3jafP0JeqwnvX7Cw
kfuwsLG+9w8Q88NkRzFWGZK6rSVeOi8qJmq3D/oexboxvjhDC+f1rye/F+JHSPe6sLP5oUcjxQoB
Zk+pmlbMCHVUBJYp2SuZ1H0U6qa5kWxR/EXt1EbkCMlN7OB+uYJs/fy/xclqje2QY5P1YGlKJpR2
V6ASOCxjKIYn6y9dLW68V6tulJ1naWF9Y3B2nuIIMW8KyA4W+kPMqIqqqoj0KShsOamAFi3HJ3si
34oZ91Gom+pGskWy+31wdDYHjpDbxcMf6eKQmVTwcmQVSsIRfYr9WgvGMFtKGDKtRNkdkXso0o1r
Ldii9ca4W0sdI7IEVhVhj8yyyvZgo20Z0asqJL9Jd1QhQ1RBZBkyOJuAfzu4gPzlPjq9QnBL+J0U
tySPkOTXIHT8Q1b3LylKogQ1cc+Jl+0QQ+lJYE6JQlvT4R6KdKNbC3ZiO4XdYEXXJqm11BEiu4bt
X24YHHjwLSNDIsOq/dNU1/JF5R6DeuNlGrxz8O2pUzfBbeFOiq9udduWPEKSNw8/voXJIU0ozHxU
gaQahfq27VEHy08qZLfhwPrbVk7oHhp0M1sLvo/XWuoIWemhP//5b9hKc9Apj0EdqogpWudjWg4m
6qkMggcI7DtH3Z46dRPcFm5RfK2mZlvkCBGufpbg2NZ6EBwiNcN6RIEXrA+uUmoQBGyPPEipyaIC
6xDd5RibLZ5vadUNcVd8T4y7QscLMl0UiwNbTygdhu3c+MnDbK30whKhKsMy79NYZO01/Md9y1Bt
+LZeb8B8OsF7cT6JHSHQq9Ct7+bBgVPdy/ooqixLg5evF+NSAZQEoVYl+F6qdPN7Ft2T3LPAETKb
zL+BnYM6/uUm0zPoJ5Af0KpC5oXKCgGCK3hiyx2FtguEqct6mvWXPiXVNkr19tCpG+PzD9uco8Vz
k23ZeR/SMB2iR0j27OHH3cGro5a7bbAMK/aPr9ZghKAQKzJDandov49C3Sw3kjukunZa7HwAUG4k
jxCgZi2+rcfFAVycZW0bZTJsrOlOzKAeERHULq7HaisN+qY23ehWYjtYoLfJPIGVtfrk4zyByWLn
IDBbiRwhsN2fdbCMGoBDkImBFabuokQECTeGZNa2ohpc5fTbG1tAXqG2Ed2B8ya5jdgR0tP//Oef
fz/4nicVVuFhTxPkqLfDCdyDBCgmUG+4MaTbSdC9VOkm9yzaIvd2mdqz6BHSOw3T7LDGkkBfDNhp
8TyXbQOUodmCBNv3237nm2p0U1uJvZvYSuwIaV2HbnjY2opHIwnpaJi+NkmWbWCopyCFSbCgtL5L
Vq7mPpp0M9tItrDtzgI7B2Fy20gdIbWP6QLa0RxyU+hyjY/ChiXIjW0M4TY1FVwWFclEedqb39o1
sY9C3fA2kjt8fv/w1bPh9+28CdA2nz5CaDNol3DIiHw50JgIqelX2gaBZUTL9AqEettT2ttqdIN6
ktsh8vuHtyezJ7kjBHaziA6cnwZksJEMSste7zXDoP0FbiHbR5FuaBvJd2PbSB4huJc35SFDAKih
hvUFKKd+fLVymtCkBLo8Eci17I66tUq9dReKX2jUjfLFGd6N9MUZjhDtqvLxx8ns4Y9ovr7Eh4nJ
oX5FJATKrLu5gjGFHb1KKxjfX59uqi35FtNXE2MtsSMEObH/AzEeFpf7dNexXGvxj0Axtgwujthy
PPfRpBveRrKF7WXfkZ0PgB+zkTxCcjwJQqFYBNCK7YADEBxQWGeH4sD1elDLsELxLuRVCPy38U+3
vZqlUrBUtIda3Shb8ju8lrHCci/Sq8UvLeEjZHpV31lBWDyuPUwDaBD17+DQ6w9IVIgE/ddW5rVV
Qqj0ECwUYvpKeLFRr3eyn3bdkLtP02L99uDtPs0RUr9JoMf3QUcxOLjgGknLbl+r14t1JhWqnlS1
HZTso0k3043kuzFuJI+QnGYl+b194G3ZKoF6JmgzvzGw2wkA2IMGG5kQbPndHN62v/so1A1wI9kC
+IvNExuRIyTHkzzIoFHbAadOGHTQvRT6B8Gi0eOr5fhQ6NktYgm6eq+/dJVx20uVbmjPoi1qT3Ok
cG1Do5auQtFnySOEt3VP/iJ+e9/mzyU9QhGGSuzdpQnSg67PEqG4VWO4nxLd3LZkW+BeOwLO6tah
I2Q2mhfQQO/Pv7vL3Uo8OWiXEnBaFagChQ1l3fs/SQ/WLpZJutW4XNbMbBvN96nWTbTjHC2yv9jP
2yF8hIQ5bMm+O2xTKKi6V6HlOoy/7k1oCnQThgJEZd38opUO30ujbp7Poi2M12/EIJuLcIQEJ7YF
/A6Zz1muZ6DluuG65WwrnISRCZ1JlptFV/FIa2rcR6FufhvJFr5fjMKNyBGSu1h4FuwF9Q8aRQA8
LMOyLoKFwtWrPTNKUB+8fIzQrj3dU5lucNvC+7PbljpCfD//9ef/eviRPMb91w8/mnlx0LB/CRJK
YqBxxZMZbYWDCqwqwso+9I3eBfnzX/ePWvVO9lKqG2jXSfYH2yV9hIC5Nw9S96Ab0oAp1FvA3qbn
SHA7UFR6CtTZQNu97j0W+yjUzXMj2YJ4/cbEuL4Cx0hvmWr1/wMP7oJkHGXg4az80hejkiz7zcB6
x+6ofEpz7qHPKwBXOdq1/Dsx7gofIcxReB9CG9qDVm3A5lAwnhDed9tX2kOiDPWK62m0BXQvjbpZ
Pou+D+Oz3BES/Fj//HHwVQ9Y7Ye2JK88bg3adkFNvgJB5O5Q3EeTbnAbyfdx24gdIbbJIl0cvv8z
giYWSzArB7UVXlAowFehO+IrDYT20qib37NoC+Cr7daeJY6Q3eZXHSzftszZUEagv8xTbNFaigKb
qS47XUitmH4fTbqRbST3JbYROEJgF/AE2+yxP+XaYh2gOmMZR6gyLEysHzv5IsMNNcBQIfxKc8o9
deqmty28L8BtmWNkCLmk5OARPcxksCWpu7yU9iAFDjXB652iLUcFmv6+qdAr9NaSe6NbCxwht2my
erjTwx8//33Y0YcYjC8Kj8h7fEEaezvig/UlDC4m2upeuZ3l3lurboK74i2M3VXCuyJHCPLWWiSP
vX6XxQj2zx9gUA/LU4THwWJ4qtMrPGEHPjzZotXO6b1KdePsPMteVDsljxDu1wM/zwkmR3h0hSpu
ntH1wheFHvrLpwV1d0x4W51ukE9ye6F7+uwRwhokD/+6X7jCKTRVyw7dVY0wIiMoh+kchSqkTpeP
OIBPPL5a7uiTYlDzto9q3Qg7ztHC+eZyfscpjpAy7BQq7ODhx2GNrAqFTvAUoCe8LZcV8MIDSQls
F11/6aooYy9VunE+i76X4rPkEcI7g2ce/utkU1F70EAR9oVKDHZsrF67bg9siYLkmgph/ubwttuz
v1rdNFvy70XaEj9CrufRwZeEVQZBJPSc2QVJoREiRVAa3m1p39ajG+CT3HvBPYkdI7AUOukV8//I
ggU8mYLBE2S7y2zUHvRSgA2n6z05rejxfKUXTJXrpYdf2IhXWL44xbuxvjjD/9eEX1Nu+8rtfObD
+6rewGmlkA2AvrKvPZ1LXj6QjbZiEK1Z3FnLssLX9egGuBHcURpaXKxPCA13NNigmSW1Ft4v4MDX
x1/02131F3MRzsI7aM8aBn/7a+uN9MU7l/kiqa8Wae5lvzoGgqtT6/Ns3g8yO6u3JH999BXRnYuy
c39uVg/G979/gNoJWJQXKVjB37bPtFOatnluwOpCt+QW8zSDE8k9Cv30YHmfwfZ7SHbD15SLpyMi
WmZYoTRu+UxoBoUaQZhk1u8fADyRIXUOndoxbKFTlrtx0uUKLhxarmYhUEyRobZDhY6ma/UuQq82
w2BzVZ7+fRLk/kVoB1n6+wdYjf5wEq0+t9SWilARC7vQodsfPEYM2lXJy+N38ys7MOHj0v9oaJmK
nmv4GnFFPLGS2uJSUGXcKFE8zjGZmKEXDMKA3dEEB9xiqcNpSRMtYfBXndam5gvSraHa1yhkiKuV
Z3KS0W+URF9SaktD27KQHrlBMjMdfyo68a2bivdVXtrcltRrwagjnhiC1YcLUfddJmTcDHx3kspy
wkOFTmhOT+OQOFpQ1wmnTeDxmgXNSEqDCzXP477iJuNIrWYpES0eO8EoiCXMCU1upDwcJMjoy1I9
8QTB05BQf1OQ6fGqaeBcUdzHZnkuWqnRd6X6G4mJyAvBtaeeVX4Rav8LRfGXpFb7leh9kazwPHdc
xvPECXgtmJ9qK7osVPgkLvpShG4UJ75BrvsRW27f8Y2ZJFDNsYSz3GuujaZJNRR7wtBumpJLTjFM
TekyVsybTKwXFJ2ZBAeaGdCARzESOcZoTC1jiAqZ6plhmzwoxX5k+59tG30si0yPMnoVx9EZYdZt
mPncFMSpE/uyXpaipct2+cmQ8lPKbM2rnas8yyYCC24jS8k5VeoLtyhyzZAdTcyUfIB9OvZZfo19
5ZNI4KIECuGuJJ6LXtrPw1RHFkV9YosNDyz5u4rTvheqhIuWM5PS8HNCq08syr8ranZvlHjkJjni
RlaNjSb4GAvxbZM2mGPH5GEQ3seWpGoKc7TQrkSNNoqsQf/si0LwBqrinbpO+bmp2A3xc732jLhv
0vyTkbCCl6S6KkisuUI4SUXrq2IHVPOZz/QkIdcpMsdOmA7KpBxmaa6FonMTmPlMzZjCpTzqIyke
Kb59YYv1qZqJc0JKh5eGoztyNHF9K+SK6VwoajVSPMSF2poGJOFO6EwrX7xVBU8diKo/oZX/qYps
wgW1vqjMfEib5NwojJtEMQbMVUvuIWeYSNjXXCm88FXr3K/wpRHlNhdE+EoxtT8FjSVwOySDujIC
LVWCU7FSbrPSPocN7SaPjLwBDUKqlWnjc5aKAwchvWL01lLFM7jejCPT/lJheejJxbSs6nEYS58C
F4UztYkijaFkZNueRo3yaySRs7yggxCRr45oX5mqca2I9bVN4xmJpctIwNNKordSTG8KYrswfuh3
hqJJUsRXueRwFktaZOFZaeSJ5ksV0XLHFPoFDi2eYXfEHGbyBJUzlwjXZuWcCTi+MQ3zWmrEMwVH
wzJ0bZ4rItEUI13IZXMpUsEd54Auxe7QrlVRtxPp0iCJy2lW3UeBTIcRDRNdFrz7HJuFJlTKZcPA
KhVS1DdNK+eWEuqSG2iqXM4cO/2s1vi0cuJxFdFzGsmXpmoPY7jJeVSJtobs0uWSoF40TqpqoleV
umgGM2QUvp6GbqMbEc554RpXXlp+I4he22BlhCywuaeI3BXcgCdVrkW0GjCUDWyP3bpS9jXMmstA
YX0nI5dpWZi6E5klT3w8KPN6kZr+jDDAFYdI0g0/DLW0EBaKR/qpK85kFbtcNdzPlUdvpDi0JoHJ
LkNB8Ti18KfczcZFHp0qviJwoxZx3ymyoWREt5FPRlbuXJmNmeilR6Zm4TDu28WZ4+UXdWMuhND+
nKSlxBXfqnkpoJHhRNc4DD4lyLoMxPQMS4Ym0+zCUEtZhwz2GSrpQG7EQCPE403lDlIxjbnhOB7P
Ctnkrp8N1bD0uCUFOQ8UsNeig0eNZd4krpP15dS7zMzwTMjikEt1+lk249vMqM1hZlcJz6Sk5k4q
xzwWSMUD5AoaK6XvrkeH8MgSkztw9WrXczWCIt3CZcITJ7pK7SzhkVv4vFTJtWjEtp4b6mchTc+a
yr/yqD+pGuuuqrNhRMoBtclI9aohMsl3OarvPdWyuBUUDlgk1sdqkfHYx1OL1UMaSGN41PuNJDg+
T/PoWqq9S4nmYykRPsY4E7kn1He+5wzKgizqWj61QuEyr705pdWdmXsht2KPJ1lgalipGm5GDeur
BlE1pxa+EitDQ9VK546bRroTGKFuZFalC5J0alrGxHaLkluuo8eeEXAhjlNuyWrIXVteyLLZJyn8
lCAvzyRXDLnnRhKPXeHCDf2AUxlpXknO0zoIeOVl9UhxfWBVZtPAzz6SQrkSM+ELcXHMfdEutSgr
9MSoJ2lmmSObhpyFTsVpws59u2RctsJ4iARrDjdv3o9q5bYSHYfLRog1MzYBgOz6XKFOMAUrhbgp
smvHV0+9DH1SmvSrr8SnQWTDY12UW0+2vtU1m/oVnUVlUsH4q/0B+P+fBJmcK4VXaL4fIl7Sohlk
pvqJ1kmmWwIZZr7ykdZZqUmZ8oU1VaWrxLmO4yzsS4EjjUhsMl5XvtDHNkNnURkpU9mq1Y9elbE7
ozTLqZzX8Uxw3Cvfzkuem2n8WSlDuCUSdAlznQ9m21I5+EQfsRB/go14YwlsjVaUVOEGSxJeSPlQ
LkJwQNy61nISndm4vqVx9bGR6+8ZxSU3Ku9b5VkuTGmWr8cBcjTT8Qqu+p5uq/4pCtG3DMGEYkcw
HTiKeeEyR+7HxANbBAtJt01WfTRsYZ4ptIJbUiYjz5DsIQwENChk99SMJPgWisPxthO+4wXehVGd
2KaVrZzCzT//dhP68OfRT39+c/efIPLkxi+d751/vPDE1y5op5v+ysEdR3wn4FgHLo8eKuz3ed0B
f9zhv6nbXH/+yfGG3QkQCUM3VuggD/2ul/3mnhxv1BMZrOvAoxwh1QFFfJA1fnK8iQT7jKCuj2JV
gmc8QsXRtuNNMCzxMQkaY8vQA4G+x/OWYfvSC9ebLVtPwn5ueJYLFKBBYLDjeocVqOaogRZbRcgp
Wt7wQTAt0yrRskgdl6kTDRRfLHRBdC7D9JOfupYm2kXTj+Tc1iy1SbkJN6gGE8jY9LHEs9r4iCTf
HWdg5SLLv84EYuiNZTO9zq4c0dUMIgaf3SvCyjuSh9JEqoRLEJiKvjOmmUk5iWvwWVQ0NbMgHsXY
04qll6cIMRgCEd0kSa1Lkmtotsfl3LH0UBXnuek5mox1wfaUvm2JBs8lN9XCmBQcwgaV57J9XiQW
uQpESTNRBJGEoMa6YHgQRFTBoGkMTY2i4pw2Yckrx54ERMS8ct2rJjdtzaX+1HMTCn5rag2VNAcT
D5acl1F6RqOs4p499TFqOMmzaS57yiDzTBXiBGboogFmP2JWyj3mCjyr5M+mq+omoRPoYvIdxU0+
ySMPfOXwXmGlz5vU+p6m/ucsQmhY1o2iIWdUugHTTeSf04KVPCbslFWB5hRq0TeyBOkB4p5Iw75H
WKLFMu2zumTDWGq+OZ7wSfZTcJvVdCA5FbitdZ8hcClqs/yceGRk4IEbLCynxENHUiKtNmXdSpnA
ZeaXumpGvHAC3Q6lsVE6ExueDKT5QX6buuYoDquvmIxrpszhViO8sNxBnSQe2F2mKYGT6qxOyn7G
LDCDQT3wDfWLigsLDJurjDJTvoTZAtxl/6srJxkPLz1XurZt14OpBlW64QXfcpXaXAmkK6fMC47C
lFehDzEbg6kjaLx0wIxKD2CJBgKxqOI4dgotCNNz3xH8QVbYvk5t+NEVuySNbfPCqwW9kZ2Rwc5s
p75NUjQSAt/UmOQ2mhs6k0yCWRSucDH15UIrfMXUSx+zYRkb3CSxpcW2GUHwAXclFhah4qgcTZKs
/GTC/nnOCgdx1EBg0EzEtE41gxWnUWZ+CwJr1ghqMM7LemwZRq0JVixyWplfIi9XNAc3OUcRXG23
qM6wHY9JXJ2aKDxjZpgNKSm1MoLpV5WLU0tJvzeyeWYQPCrVgSuaxhgm48Ck9qiuQpPD2P0cNQrW
HK8y9AxGuS9jrRYFm+ME4gZ4nInI/QZ8UMEzJ6Fi9iUZf60DcLRzQ4g1WcAhT2N7FMN/oltEA8/M
x3HmsFkeKzzOPZiIRWFY1ZIAMxD6aNbGrDDJLC8a7lcqHUDI18+h/1w/rMEyuI1SDYICwlunBm+l
cekngeaShjLlvImSqVlGp7EawTSfuhp1/YqnARE05Km2RmwwAH6cwYCHaAlCKOr1iSU4uqUKowpZ
qC/YU8E07EFz7xErGcsp0SIbbqfEhWnMBKcwVBu4JrUyiOxGOjVwdlkbmcytSZFQaWBVVqQ1EZsF
QRH0bRphTZgpMMOfmdXMFCPp1HHySYrydJR67kSRK78viL6hSyFM5al8DfGmDJHOTQY2ry/KSjSO
JfdL2RgQ3uciOAsk0+pcvS4Yy8HLDExe5q7FBTmAsAQF0cRJ8oldpsWIEAsyAA1zdBQMA9NwpuDl
Yq2hCdzxxJuINQRvKPFU3aD1ue83No+9WmOiPyhwJXAJBSOEypFRQZ4Ey/PAFo1hHpp9p2rOYRQ3
OjXUsVxRcLsEmfEUHn7CPdOyddtXwBG0IRQw0vxjw8Dn8shNQJNMo756V4hRyQWWXRtiY/dZMcqi
nJtLKFQ1wOvA3p0j17eVUV5J1E65a4bSDAlGAz88qyb4LEkwN7B0ERF2JsvVnWw7KS8QpBQsyRFu
RJPwqLhJapqeS4VZXHhRNhAz4k5Jgc4qKwmHWM7vfd8n/aJg7rSuPQjnqkDhvpL4PEkDRWMV2Kmi
KG8hD6Y7JsRo1E2EfiyrPgcz6GiYQrRHb8LUSGG8i4IGVkcXVJqfO6FyZjTKrMilfJRYxSWywPMP
IGRECZ65Tq72KbHOxVr4nDUe5nIJlrcIlIYzBMFhWTTjpok105SKAXMw96lfTZUUwayX5RrCUTaO
Q2Zzy8OSJpW01jH8PYg80+FZqQgj1qgLJ48y7jhFoyNfqbXmC9wXAcQ41D8vkDUywTMfCWl0nlRG
ovtyfKUWEtNSKvcdBRea4zaOTs8r4icAEbv9KDFubbCJuasaQ6eEsDQDi1bl0qQSiNe3bGNEy/Kr
naIBEQgkIlIfBoUIsUptR3hoOb5GIVOmZ2Faa4EdwDhOQoU7dtVAUF8NKWu+i2k5F/IEcltU6ku+
eZWU+FxQIfSEZuZjiDXUfhTTuc9IzdUCKNZeNJXkfAZF3O4oZ1Nmm81QKKaOR85i6jlDW805k62x
j4uvjvC9YvKFh9NYq+wy6KehdK0o2TjwWA5xHJnkdhZzE6sfQyF0eehJvMgtYyQp1hWNymCQ+3Cv
C9IosBDRcYg8vcTY5sR13JndQMiCzPKaRuQmTCxFq4ok1Klj4FFSgR1PG6q5fp2McJ1ociY1g0Yt
ZMgXZngKlnkoBWWmq3HqT90mK88NAkPBIY3uqC6Z25T2FSen81oRhqrkDL0syOcoEyZe42oxctUb
p07B946cWG8UIeI4CoJ+IMf1QC1IqJtNIPb91Nb9ykejUgYdqtIJ+gb8rbP4a5XJiZbbWIDpL7Vg
ki69cSTa47AM0lnuxVwKnUzLsQuxYyMrPAiNM0OE2acQBUtzazDwqdlPq1IaN1Yw94kUjgWPII7D
9LSAzINuRnkwkO1qRJuymNUSzXjg2GBdSzPVrCg5zSvHGEQGyTkp1Hkk295IciFUblwlh5SATGD4
G7pbq/G0gSEgmoyNIZSZNEysxylK+zXEcTgmLkzsSq6JgRhBliexwYsLc82G6UEnbkjBymbFADup
yFVLJoPKEq+Yl33HlemdRUz+qjZ5NSwq6g6qBEJQmFTFEcpmpWDiAYM1Ds2B+HeQWLVwGplkmDax
8ykpAodbIY77QuOnmtOQmGfgHxaGUp8HgTg0iA9BMmXn4OH33cb1xqUEkTIE9gWkHelIspxqAElQ
sHYsd7gDTwdbfYWfY52GyOV2pZQjnEn4KmzifoNja6QYZb9OqAdOB3Uyjv1C9+tbx9YFEosTzw8S
jorSu8KJb0Mm2sonTl0wrYKE54iVtSa5sq2xooTYzC/ZQGmaa6U2Ui7FnjuKBBitgm9Mo7ApR1SN
zYkb3ythzLRGicwJCepZSEIyDJxyHEpNMYFOeenExeEZzssZrA4Ep2mouBeCCUM/yOmskZuBGMP8
7xhOrmV5ZmqlG1cjKbJizWuqOUQXzSlkUE5jK5i4DQ5GYQIBBK2jPjwkZiwW0ZVouOpUFZKxpyjO
1CdeqOupEedTYkvWAOZbUzO8ND4XbPPUhvzOIPTsdKoonjlKGpzCHVwlAxHHPhdhRWPgFiZck6Rf
FxHTjQQSIUEujPKEjomfBpNGRAtPctQ+CyC1j6M6nTrYgvSrrAT9iNjCELLSd2lpZ7ohCa5eeOoo
KD1BF11IMTYlTmZZJE5QCKmfUAySfhIL506SOWdNHeqySfS8pBPXDRdiM6wa/1PJwoqrQTb7f7yd
W3PcONedfxFTBHgAectDU92tgyXZkq0blC2NCRIgCJIACfLXZ/WbfF/eVCqVSlUqN1MzHkt9Ivfe
61lro4dlaQtPZleE4Ml+x5w19sGbWQZbL8dNRvisWcWUVV71rhij+Zqk+9lTfqdTb0tg84+xsxQM
KllP0b6VfvBJlQLY1bb1TTznUdkGKMNrimlpFWVrunuixq62Ky9yBUa/76geZL+DEzufOGkLtlB0
xwTjw5yeuiNL6mGMXbmDX1vlj1M0N3ZnpqJLNxQuWJ76AzpmBL0oUBj+cROo0Dr9g3lUnRRen1g7
UWyxvEypkpXn090aWIwGXTeXPd8eZsuhEdTbaICS4lz/6Uguqml2EEn0sHdj4HgJAGdK6SZZxnMY
VdT2+2/11Id7MRmzQDJpUjlUpyIwVUtoUGUm9NXe4sbrdbTBiVgwnvLsj4rnsdySHWibPZkWaNQF
2xufyVTsdv+RLyau+bBnVeAHWyEo0tejTM/xHnzLtQdQjYqMli0jQDpDW62zRSEw8yvT4JfuEgV5
Wi7G9bXZwrWEc/K0J9nUeLBWPA95z9YOjESsr4fSZTTlrBJz2lep9Z9s0uJsqYEe0vHFubs1y8g1
3Pn3od/am4i8Ok7KMd+jKjd/Y8DRMcGUPBNwnyTQpRlE0S4rqciOoXoi44ehrIZoNwXORLAnyfl1
H6JX67x8DJQdoRP/xj9izIjVZsa42DbgLGHSUxi1D1z2e+XDpSbN0OuhiHX/wwnfl7lgcTHNmD2X
GdQVz8AfgIeTHuHbhIcooz1vvJojDNCtr9mkSjcdEOk+/R2ggrVrFpQ4NMzh8eJ/+K9+fdu8ksWy
4TU4OcHbW+NS924tR75P5/gIm3Ziv/I1KCMyBPgw+ZsJ5R+VYG46btJf/NMp/Hu7bfUYrc+HRWdn
7WyuYtNPbTzmZ+aXS4jOGiXwKNoO7k06PO8pSnFncGON/DTb6XcSxB+zkqdk4k3nxzqyE7A5caUQ
2V7u6/657NHfwI1XI/Bzu1/RacK0ouliMNKuqlgYbqFBpmPTBnhSf4BZVLnYKSuFo29ZJosDOLBc
2uN57WVSSth569hH51xDhnbhymu1mcqwKahGll8kz80586yJ0vEbQCovonXVxcqjT0NM37hMlls6
Y8Zicju1jsaFygaQfwxTpUwqlqmxiUY91Tnvn3wYNxIGiwomfbcKAImwG763h3kyMkFryX/nU/Br
ZtKjGsmvNQnScpi6B5HdVARd7rk033mQ3eH7hB4Xa9Y7x3hcrJutSTA3pHNNsrS/WTzNZ5gEP/2R
u1MU+18Tb6HksvUaHOb3YoCeV0og6mnQX2f0PXxV/A8ryFebY5yPWmKLTkw7DEKDl5eM34WRvGAc
eGYKQEe6TZXYoARf3s2E+w/eop/hnQZDkhaBDOuY6vaUKDCUbkxvBuhylIem736On5JehHU2mW87
WyEo5t9awEXOhtHhaay+6NIZE2wPppr9lnDV7rLI1ZCBTZg44NbdqTqKk0qNLS9hRPgsdxhbW44q
LErb97WArC7jZR3KbmMovcPb2A1hsyY9r1I2/ZUS6gMASg59eJrNq9Y0wo2ZHuVmUeoI4wXBZN0w
gKagzadiSdYvT8xyWTCzwvkWH1K2fTNRfeZLxu5Sp0QJR5QfWx3wCGEIjSngMLBfptto3+lflKgn
lix5cbRxDX9Il8GK/53uxRDpuM47eC5Hn0aXMcTcx3lytet61jjR4byHK63SVo0lo91aingYShRc
VY/ukgXPpjNrldL9dV7Wyk2nXuDJHMq/epn+mUNH6qQfD1TNAP7V8gveTxVH6rrq9ivqbFzoDpjj
YB8SlAYY7i/FlvqpTcIFvn2u63xBszTZfF2X8S2ZOll6tl+Bkl62DPBG93vBEnxg8QI7ZMiZwQVL
1sYcop7bLqn/9TfoMvZlD4eLtmSqwhAqPE1vmLwrI85rsc32pAifCupxAxme/oBRn4KvdxbT9mIu
GPofpmPcz3u8vMAYdj+UC/hJjnaqB2dKNzL7PSL1QfujjJZpu+BMhmuXz+i/IdSmCxda7DR7Sm2P
LELcfsxxctr6+Y1J+SkP+rgIXpr1t1KdrJyStlCRWYtcP2KiQAVJV19rMDSrE1LsiYRWiT+ETGS9
6f4xi+1wSrgRxTEmf6aA/uEH7n/FtmrBn5SK/FqmDzmN5xXMv5oXX6V5xqsEBbrSKjmaYWi/cbez
x8QPjSaiYSOJMG3AElVgROnUfrNxH2Ao6Ae8yrWI+u20qnlBj9e+NtQ2UNY2HeQbvBhb7Gv3MhLA
GBhZ/l7ERw+wKpAL6No6Pdau2bMRH+V0a6GxqM2yV1a2/C4lj0uGPpbB8y06aqJTEPfvKLSV7JP2
4SDBN0RWxHVzS3byGv7afvi/vguuyDds50H6k9rmrKYratvCoyIAvCmmY8Nbo9jN6xLf/M5KDuIH
t7DjhYTBmLqcFx1EzhlzB3BK+CmnaCng8IsTmwxARARzfc1EFafgMzEmrd2iltMli6tjSptJmeGy
BOesY0GFTJsoiQC9nlHnT2qyVWAiW9pkr6J9gc96dL4h2VxZioSICdS7I+IOHeyuD2NMVv4djpqo
WLuFZe8iaLd4vFqp7sSEqS5NInJSSWphbUJYrf03mGIorPjFeGQ0iNmqEwPuip3d79cke48PtlSu
245GtpiDXAqsiT6aCtFXczhuZRov772chwdNRyD33jRs1ve5T+UVavfZxIEv7aE/9LSLexK2tzTH
P9EIc3REl1HigTOrH4OcP2w9BJiS92DwpJ4o/Cl0+9/j1oYVcRjE+uFkYj7UalpgFK9/l9gDsFv5
2IP6nGw+fySj7YC0MeIOhtXSm6VMgZJLOg8nDOeyTO2WV4fkYzExvG5udKkWcCUsgJISB5KWs8Wn
1e/+7xZI/43K8Iy6dUGTeKQ63k68W6opDyiQvjLVRoC32DBewtH05dH3JxEmc7V2CAzIw3wD334l
zqONGW3RUQNastx3FQ89yJkaL2wf1h9QI3dtlB1VR9u+3Fj/1+Lab+X+4pYNY23Y/8UlYkq6zEdJ
+HZC/dlLAcECC6QrsrBHQY5CC2c1LS3a2122T4A/QGSV0aqDxpzGynnRlV1Ovmne7WBZ+C8v4o8w
GO9FZp6lY77MOheUiwy+jlR/GxiaZUtAPrJjBTMdTp6ah2yFUmGwFxOtv3tF5zKmvar35DpOC39U
CZyHUalKvwbaAbDDDrw1x2jt3miKtAjgXzjY4DTIfSgka+Gvc1q1Yuvu4oPKqgViKELELMJ5Vw/t
+ptNmax050+CIpeyw3UIWRSUc7/CVH2Wo7RlMPnf1GFsy6e2YdyFdz4Sp7A7gsL7A6Yk7suhTdVF
9kDmnUnu0oXg0XF5QLEM5snmsO+tHh5COsiH3u0E+Zlxblpwcx7k+WkHHxznFVNKb3dAuEEVrZOm
CUZVJockJ9LZBxNFazN7+tQR/j1BjSp1gEs3bj8j0YOPhIEs1pHThgXqu3bQMYRiZAh9/2K5QlnZ
tCk7jwDCgAe9C9J5LYYsc9VkkVbrQlq7pcWtD6BkdY4hXYy8CET6BVJOyykR1ZIeZ712B1jVQc8R
hH1K9g+zrNuJdv3QzHIDbN/uMQ+4EsuzsIvHHfkNwl/wDs+nIaKsDHr2gA5A6pGML9t0Cz+s3UdL
O33K+q3spEdAKyAXlrxBWzzggOanfyXT8jm9tu2eFVmbkwaVOyl8pt511tZ0i4ba0u5TxVtcELnx
MjwiZIisqFxmcYWugOoE7FUVOQeLWVTsm8MOV3CJHS6KHEsb+eOZquhVRfZuGE/Mwu1eJzOcZb59
0LRFIGvytZjfSS7XApZYihKLn6bmeW/T984BsSlDbLWz7HHpMIfiEI1iwSxfrgsruhjuYahUjuDA
8qqWW1yLYhCYbHSUVLiuDrf8BSmZO6Vgm5AAP3xoWQreotpmuAekh1oRGWRWn/Xs1GZQaTqYj4rY
6UX8CeMWVOboVnDwdimMy+ciTHaYIvTPRK79plm9InRTbNN0yvSABE0vzB3cy9N46B/xvkrgs/Vk
qHon3Tpdz6tCXEtKdKbB6So9ZnbK7okJvxYLunQsMClTJGZsECwYBnidBmgix4b82+ra2uGzv0Wz
mk7D8vA0ehvsU5TA+uSmaPv9fR0VB1sL21JR9rLZNYU8zmUJHwC5nj7/ZkHzw+F7bmFhhZtyV9LG
w4lPe1QGnf4I6VryI7OXjsB6GpcMD27moYrC+Ufm7Xey07ScphFczCwtxsJgB5eiDQpJEcxb9His
oIJQ4sLXuwvLCHim0i0MpwFiA5xKF2R+N0kWFXo4ZxjRLgYTukfQIszW/bThWtzS4XffxZ9TOmlg
d9xugqUfmSFLoYMlKyxK5jrhUpkN/CmbauQJWZJBI8mxWoPc1T2MJAzu5pUJP9W+3b6Bz9+zlj4Q
glkyuWX8OAcHFYlo5rytEQr5EIF5kOOfwzVyWvVpmNm7GOxjeLi5obH8OBAqxCsn5eTpa6uh/Xi0
vuwwNe/WNv+rZn+lHMhKs58R/EvO52fl3X0egfBJt73ovb8PCPI8sysT5earTPV54IKddbJBCOfG
1+0SvYccyiyZTTne2tWN2+oxpIVmEyto7PcyncKtHAR9FGQnZecIrPY4NQ1ZQlaQw5ddcKRVJ1vo
rVnUwdb1RZqf+lHTazqTcjekyga3NjojQ+miVVZp4B9iA6/CLLkqt5C/L7GDggqj965N0IZDTB5H
/6QiDr21i/YRvwCJGWOvA+YRux9f465BAihMMxiF73s4IWznIuQgp0QXmVGf9lguG7KS1eLdX2WD
GQAAQ0nO5I+QTfSs+avugggt958hycdLTLv3QxXDeoeE4lJuCJskO3ytDY0PY9qMFhRM/CmyUlZT
T1Q9dPHPdYxJnZIF7BZFY82/7LqdN43rVe3J52znvOzE8dMIGSPr5KE0RMYgDPq0OKLwuQ0nRE+R
iC4k10BJs7bFkU6/+5EDHqjvtwYHKG7Qn9I4blAUqqlwzP7S8ZTXzAF59nQuBrG9RnO3N1IoRPHY
PZAcEg6mu6DAfC56PREx5w1NM/D/IWuWtEXN0/tUBjEGdLK9zSpIAZzSJyP0c+zce5xi9DZ02pp4
7PvSLfSiWqQyVRw8ZPBR5g13o+05zk4V57RjmMM5AB0H/ZqP5NV7MlTtrKt5lBiaSLed6TK8aQe2
IHP6LpX6G/TR1RzuDecE/tycGMpIQUEt0/6AqHM5yqmeBaIFNMSM4fWeARl8hVqGIPjnfnefmt1S
Yl/JhpEnmaE005k+kmm49oEZ77pj+DTM3tt8kcXO2vC0I/ldrjtUVJcjuo0BfaydDU8oe+68BvxJ
Z9mbwFiVuODnzPOjVkiplMliP/XQ/YySNm9kDEoQj3ehRiwyPKdT7MtwcEOVQVaX1psqYt0Tw7HK
yJ/1l5m2yIOMCkm94EKW/WTN4Oo8Y6zYICDyTVV+3UTFxwWG+NmFw1qguQPUVJMICH7hNtcEeMl1
59YepPQxpfWg2V82oJdHB8FHOKhvxsfVNhhb5orh0oONAZe5LWxfDT3FHRhjmPWLOnuRfTKXXnwC
d27LM1FLKP06CuHFu9ZNV7KtpYSGKkZEdKEDwyvj7XlvCQRJhNeBRFg5e0wXC5VXm0ISpAFcc2QF
vzYWJBU5UkTOlf3pce2caIz3Oc4HgyyMcRULj9/ShLbUQitYyJB7aRqwKlUL7ETEIJ3PphNy6Foj
8IfqelonpOdxUt2AvEp83NHk0+CMlhKVVdYDiFSdJm3cBE6+L1HIS9kJXfvOfHN6Rd9B8akptPQp
1k4Vne6rTnFzxtyzF0ZtTRbEeGaGUEgajLDqzxwwhG3aDDwTbjDoMYXpkJg36pHv2ZwuY1QmvP7o
qGQqX7XPfDls4wZHyqKta781NOO/6Ekx875bYKDcYgjzePfJbum9b6OXA0epg3bovNBhq6r2Vp5b
NPB6TOfK9NmrnHRceeQJYBJiJsumvuLplACLPtmFIaC+hPW8CFxYYpnLVIq80sgFVT0ivBVh/QJr
BhflTkgxEpsh7ZS5Mm9BymOGiDMsSzMyXQEHvg+BBgryIAzzyxZvSyWFwLij7V9sAjzp1DKQrcMB
KR53/TwsuI/69j5kjabtUSJVsSP4rM8EPvUlDcgj8fStm7cCsSB+2oP1E59sE+dBCM/69r611by6
31yBTKy1y4NqlXFcZGyMyqX/mAh51PtKyyA/wgKWPPYa0C6H7TLCQbOI+tS5i3/C2nlBZkCfJkde
N/4dpE2We/5FsB3wkIrgHO5R8IoP+k4G5k2b7etYWU3dcnIUapJOsN0nizAR4l9Dzfp3keDSizO8
j7gyMBzN28n76H6JYLhTOK/FeGSqiEXQTNFsTqGT33QSPQSmx/w5Mlx+6Ve4wNgcc41Fl5U/TLLG
VyhATrkJGiX+MeV7WjmGhBNuQuj0ets6wLtQ6IoiMVUQg+TwGMWIo5GvALURcQz9Ph6q1jEchsMj
tTNk8GMTiGBxfK2trZJhQEDuFh6ej/C+nyws9Ai54nY6LQF5kNnyz4QqXB2WQXJ201i2Lnjmnfjb
H2mjJMsumtsTotPfoaSSJQH4Qzog7U1pYdcEy/jIQqBNxJ+j71sE8pgK2GL0fpiGAdxv+U3WOa2T
rC3TNR6uJsQSyZD2J7WyvgrNSexHGeCVlcjctMXtRLoqZjkywQmQKsLfMLOiHV4eJdCh+dJWh2eu
gR8nVmVODN5ViS2FD0narz5ibxtCVSQf3xNEedr065BmqFaK3BwNLr1R6TkZzY+o5Z8IivjrevR5
nUfxZxDFr4gLXriZ4H4e+kWtCTvHXYzhRwhb4qJDOUGNSehbEiPmb00vgOPpUh5w1vDlQMOrzP0X
eGrQBHH0oJIMqDrNvvYxDuoDKBpJndUBSPlL3w5tE7Tujw9AxYGaH+bbB4TiJ4BDF9VkztMijZRq
6IhQmESysbsVoTmbsjrM7HgXjBhKzfriAmQ64Le3eIZ9NephLrM1zS/e9Vd6gOIj/IjxCVFD2FvN
cotlhPRW7pMWUTnc36M6koK0yzkbg6Aw2/E9Oramnbdzh7sHd3Iqq71fb5UQSJHE9mv7lSxIb+yC
qzognDUOV1XBMF6YCXPG4+6PsGwR3UZI3QwFSUaUKGWemUTN39BuSUgwMvb73swLdGOy2h/5Jjwm
GrkVmVw80plJyQcdVKrrRaFwn8wzhSlplhfax2Eh0pYg1ONogejlGSytLWFoPfG4vSoDLy2neKhh
ayNot7zkLIWx/6Cm9aensEs00mAFQhykUE5tmNllhpUDVEUjYRNiZSuJESSU+nga1BFDsG+2IGoI
y3T8Fa4IgITH0kRs7E6mtWXodF9aDByAtnk1TLG+T0O8IRS/t4KyxrYClhSwhqVOYXl0qbgzqfnE
KWJQJpbnSDgjOWUZymu+xI+wLk9i9EAOI5IjA4+ORzEgwcT8hOWe4webx/PUp3h3ltd17R97TAKp
37p7pFAqrCGl567F+BIlEEzxLL4QzHkfsCO1dbOAjZXKMqTqAW8+dlFCRCaznDfa5ugyOTkzFIwC
IlxX2FbjuB8vvnsnYgAR0KABrHUFX9dTNmLrY0y2BRqJXbt1/sG3YypmcScZYNzgxzuBfnXyWPNC
CD6b8FGtG67srmZjPiD2n/9R+/bQeVDCidIC6P5HsiLynTGOXZNj/Cmimy3ZJljMgeTXAMYx60aE
9v37jhzAGS5OSuBPYUEsfrZ7WEzRd7O/8038RAAC2QFwVuKRdEvs1ATDUsPTFPdb94tnzJzNDhqB
SFkf5C8TvEpxyzM4XHc9hr1zOwKdhsiYxfvOTp0Njnp12hQd72rEB4daUKyaJf4BAfJvJkzXYkcm
BnkWDA4+dteewz2ZDPQ087JGira9UmjYS0am7yuZRBO5BekqwWrszCBr4rKitUOFlC4mLI70rozA
hA64urJFIhgm8K1T2ssUuAyErD1NSjPIyA0LFJr/k8r0BZIBM/2ynAkqk9LJizoQvkMACUMex47D
oM92G5+H/AdAHuz8PYQBg/YR8IQ+gRRimPPjVCKx9w/2Wz7nDclZxCKKdANhlta50kcA60v/1QZw
nFkCewh5h2LDH4N3bg7WEP3YyQbJEL/HofyrlH8bGNa4Aoe1J0ERYZA5aS/Iw74eUQARjnc7mRFl
9jGyzu0OEEUgyMZwLsQQD3ecgGv7oYrFlmHdYsBmmO6DmqUBLMw5bdIuwuWm6CncyFzsaQL/ezsu
BlsBJekQ+5gP7BNgv7NCOOlMZb7eh7uqPZpUGGLbhrnjBcPv8ZIvoFIz1jXgmfSIv+2ucLfPRIB7
tHxzJ5psD95FvEx7hV8Q5ASaAAoXtBbrKAvkpXPrucvMn2HmuEsQ5du2HDkzS0vwDMS5Z2Qm22Cs
h8yNjQ96VXY/c7fcM2IyqHXxvhlkU5cBq5LpfIXH+KZiZEu03P+wlV3tqJr2sA8z2luEVOzufYN2
eObcYVhyH4rBaeScOUDQXIFFQpt0af7D9u3zqne4mgvoi1Ppl8PIX9JIwMfOPqZtRfJwMLD0ADA3
JNbN3E+XWYeVi4MX2fWnw9r7WLJTDLzAMydBhwbZDHZ7QKn0EFBnRLiRx4ZHg4K6iDukGau874a6
D6AGuz4BIDjGP0EyYOcVgeYpzr6zpH054s5U3M95hS7/0wdM3OsgP010tudZRrdGdLM8ZkRuky+7
BXvNTY9wt9zCRgT0PZ/wsgKODGzEIZa75Rt1NG2wzrIV0kA1K4rolFs+qduwALblCOUheCApu9Bu
cacFp28WEuMqdIGuIgIk3qqHTWHHJHUsrucMcmja2vdgvFlMsG42Ef/yC27agIVoUGlaSTL7iz3G
v7yP+B3XID+9CaL6gNdZRilR1z7Zx3rdXWUsShZyYg2w0QV3/DOdYBpPA+rOBHdNmACUEV97VZie
oUrTvtjjKGmAUqFuY8X+yWKuQQZTAxKCf0x+5pCx4t1u8QU148mFUVTA/PonVt0H7zw7zWt84XQ9
tzlyIgJnGxYLVA7wPahVvFzy8zZ0x7VFbLeKVoS7/Ldc4GqUGsRuz7EDEDKs/CncU8WKBCVIq8RO
boqIrubrcztJg3WDYaio67JmZ3DVkqNcTYYuOSAzsMQIRRMePiQcwTAHnAGrRbUw4WfR5NKLd7Uj
oxr3t1f0LzNVIYrXQdJ6haXIgLDXYUOHNka+7PhSRiwxW7w1rThhIQEMar10iUOYC2n9LGYZ3NEb
S613T2ByxC92mc97hKRvFlGsLvCwr3kwTHd7ID5AT6phDu7bMb/0fT+VpCeYLbAQAA+2PSfrNpbx
LS/04Bf7u+26l0At4XlAKvq4eSejmH2Jar2UTGBidQ4z87zLM2azVzMO9q6dX33eNTdWWov4FoCG
Q79LaNXWtzESH1Asnk3laLrHNOCi6nPxSTMC6wsLqelQATfVysb/0IP39ZQJQEb1OwxjQKIVUqrb
yyRo04porBtEdKGP1KcnTtv8ghzZ/RTDgR6joRkO9rI42XiK/V8+Hm/M9keVrfJvl2OW1wRVKr9F
fCj9Ph1He1ZtM7elDd44QfKBU441s1GFF97BdVFoSvuEjwRu9dyMKhCQC/DVQvo0EAzhCoMFALnD
hBGCpMTk7DmbcJVOyCKuF4T22vqIhq4yhoGeS/ogcwC57nij0VCwAegiQ1yQpK5eMHYX2c7usY44
PKox/onpDDUKQ+AF09L2LCRC8ob7O9iOa+GyVTXQzDVC0l+LUaQJYBi2B4Zw0f1AYlLjpk0gfDXs
IERIIZSOqUFlvAiWNCul2BkeQJRxvfwNWxSGbIpeeqRRoI6/xIbWE2lEZMIREleN5nMJQrS0iKvq
4Om9OIjDXhyI9Y7OwF3nqiO45dfIitDnUFgbfQU6OmPxv94kVk2o1c1oPSy6dGrYGvyyPWZld5zz
ABbdcsMk2FW6W6g+sDOoNHZIvahTQao26JZ764OaUmSQQi08FrWblMgYBkvnUYIRVbHJz011aX3k
f/24JA8UGddwRpZDioE0Jr234s0N4jKh77Y+GyoXHH9Spl9FKr7MDa8PDkuGvCQr55djWt6w3wFK
Op5wQsqHybLh8v9qrw5nWPyPLbuH7nMGavtr/+d1u/+2YPeff+3/6/bd//EYjNvRFP/7Lbzr+O+H
9f3bKRi3H/vvy3j4Xlmo3Qioj+L8UhwG9Z/LeDHOOAmRhswIxXGKWY6Fv/9Yxgv/y+0sG5ydkWAr
PE4z7On9xykYOY4jIiEOuwlzfI0Cisr/zTIewSl//8syHr5vHCcesyjHaXJphiNV/n0Zr8tWhGla
nNAAm+pxmzTm5e1b7JLnHWxWbqCZdKqWmeJqchWl9AUmB/byCApgfgJ+gwaLwAJ0d2Yq/DHsphS2
v3KscrK+f4gCwL5k/y5kWLjVl0F47xKYXnBjovyPGJeGhVMxWvu4Yz9ihLaTh2jC6XkFCgxh0kl9
R7ZnTm2ZXEz7vnVRFfbdRz71P0LkebCqV2uaFt0Cm6/X3T0iZ7gpRtjZrJ5RieX+j8ifJpwlMKns
IrcXOyzNf2XvPJYc17Lu/CoKzdFx4IGBJiTobSaZdoJIC++BA/NO/1PoxfSh1eZ2KzoUrdDgD4Vm
t25VMYskgLP32mt928+UjTG4q6kdV1h79knIPCAt2p1qDhSQRN3bKfyeUKLJJ702sf6CVZKoO11k
hknNQVOnv8yCz1HqO8XGzt6uazoAp7il7Y+mr+ciuMc/S3sQYDMnN7TocT46QbMqq3gp8ZaMVAEJ
87Us+KFTio2fzHhpa7lybPxcWu/p5leFpDDhPjUHYgDxuIzyc0CXSuB2q4XGumO+kuQMD5E4CNI5
mhGckiB4TvTqVfOLtcHBiWd+58D4mPK70fX7NKo9J9dXPq82VaOXWcZDXsUfhKYXSeEsIptPmV6b
K5mHrLU1cMHqzkW4IBVAjKQqA56YDGMTTyeECy+cKCKiI8/vfT+1zJ+3ucJjPpQMU4idT8PBz9QE
X72JT3PYI40uSQc+FxkepCH0Er7BqJuojy+lXXshnz6+Z8qV7tyU9ao3hnWk6Yuu4UvtfQbR2SFv
ioPZpZeBhFmQhht6AY/E5Kdu249t4ZAqxBWG95UpIH7ILi+WXd5uSePznhICL8O0VxKbs4XjR9nn
4TXqQGsECVkWc91NclsWx5pfDlFxKBpjy9Ww7jI+aFqjuU3CreWJKt+341nmdAadgiVZLgwNz5ik
anXkVvIWXDgDDtKAonh+xKGiRtiTBg7nDjpJ4FlRttFa/l/F3B9bTj51XstE2G+IXSnRph5xjzXx
i0ki2xhy5m0hUrFwsR4TacsJLWRph/CaeoSPPvxoO4RE7Q1GuDL1CMcv3FaCHVHocv11n8mVhdGK
C+BhgucRdv3SMXNsWDt7ilem9d42ZO/VXRrtJCwUF8SAZM5dMNNoosGbcBiqY+wlCiLngLMKTkHY
zEqu/9Vq1kpjDoeZ4IEBkNdkypIU5s0xwjPTlatqZ3QJmmfW2kuhBsGCofp61Lvac/vgWpYUrEFO
grCpboq0Go7V0qsrngpDeLBDxRuVfluMPDAUk6GAy3Hq35VInErUOIsGm2j9ysVSOul07iRO8o/a
MhFzyq9WyV+zvNn6tbJoBn+J7rEZema/54DPqA9AEnQ2N4NBqnOK152RXSKtecCbsquH4q4k2jKK
CMk5aENTf1Jde9GiePdts7Cy6J7UB0MTXjLrRIa2L+iR+zRbyTLfEETrs5EbBTuqWryWjsbtmu6D
UD2M8QhnhUs0Hyj/W17a/jGzYikZHoT+Z+jKi8WIVWJB1rP23W/StZ8bO7oQb4xutj1hZTz4Y7u1
iUngOOheFegFeVCvJ71cJcq4ybljmcZQt8SbQa/WFgYK9qBt7TK64q08xW67x7fvJYyZuQH89JXo
whEYBfMPl0l7ueiyGkuqXLeK9pUlzIyrqDurRf+Da4bkbey1Q/ukBDWfbMLj2TiM6J0TYT48tgsd
6yZFr6e7YzXbxp4yrSFfqCCHUN5hblq1zq9q5ae+Hw+plpYLq/hGjXuOG/kYuzvN7Tzqxq1rMWaJ
xLKPmWvIryr7Irn8NnVIZAwBE0Vc28F9YuDrdXWwCfX4mPC0m833DgbGoSnXLpYfrn7/WLlZgYFs
g/EC9VJGy9mxOd/1Jm4WKyUuAX7CHN8Dc3jJ0jV2lag3dk0q18ooljholr3PdAVffVokxCuF4fmO
sQolUz+lYHzllqanhCTsXFzsOOSCRdWon1NPpkAKcTZEjn5Wd4wxsmlBZcz/lsZb7Dce1R1WoE5b
OoV94Nm8IERzGlHi3HhrOfSWudo868mLnw17VtdvNDs4F7TruB0IXRXqM/aEZSpxSfCtS8erJqTi
CJGvcd5Tik8tzK5l8Ssc7RoPBjQfVdkjw3mlU3IsKweJY68s131OCDOvvNqSXl5PDOTIxunxLjZT
WpSNHgOFmS42KQ4S67uMDr20j7oWraM5no8EaGClmEoUCvOkc10RT8Cel3CEjdSmYJDq3ZRhqgqZ
i1QWQna3Fq7C3OCJHDIzwNdEd1ZjyUieqJhitxu/Cr9zrd0q0a4M/EfTigmOjV4UfxEAXJKeWjcZ
t+OYe2l51qOKZqT1CG1wQYw4jLnTAxzlteWeWmt40gad+ZODz1u+16jxQhwUt9r0NZVHlDbeFPUY
B18CiwOAZKjDYyyS1jqLHRRWF6JKv8nwCGiENvuAMWXNAVroR5UjFrflOuAzr7Tfsv0s53CF8qQ2
P37tXGL5mXPlmXaAj5fKgZe250SkY9+4LM/5oN4QU/cEhDcjtUKAnlKp/ssQPGHNbEV66ExXp4pA
qSXGWhVi3ROhjNP+oKanIXyPynoX1PJo0u1G6HBR0ntdt5/Cu+Im2Ci4DgfCN9IP0JwZ4vnQP4zS
8PCTLBhnI/2FVzM8OsK/9016TIPqEIzFPXXEwhUliJW5Q29eysa/NHl5GX1myCGGSjs51qZxCqaI
fAnpr67dt4T5FCPaBlN6aUYee2BPNnpjn60kfQ0m+wO3wMGV3YmQ8TEWnACjs0GRvRR29VSq/nrA
nWjr+s6mkNDM4dPA/dU741GbVLGkWEy8aPZ81oN9j7VtaMXECkhCXrsmP2TzALu3QqZTFQrKwLvs
Dzn+iCzsVrZqYongdMMk2ZN28gf9YjRvJialQj/LRn37M5qHy3DQ3jjMyUwo+PtjIj6fKibCyGKe
7pIgJNImvTIkhuXKc+MbkLfCz368m0NDkNohMjMSlfhJO24s8o9pthXOLstHbx7yOW7qxaZ5RxRf
jVn5bEb6tQwMm5MENpE7LGXSrWqjesCViu2DisopwR5g11bAAwj6eqogpoafSqxwIMSkksvnkrkY
Rf1y5IfIoroEZntyxuzJZ4Tv+DO8Jt1kY/UjrWvmtziqb8ja3TKdH4lqMS5tqDwV2pse74n0+Ml8
I5DnDmud50vvkY1b9HzOMe7RmJJdy7sGh1hBZn1YTrXpQ9uhRrc4nHXCoINaobaG8QfghzV56Ru5
slU4gqbLz5Vi7wY8QBWXUxVwBXJnkSbdGMlXFx3asXu0x11svCV6tzGy4MFxz7V/EEw4l4Xp7jvH
2KvhSxM0W97PVwdPKS0wX6XnSOJrVJaVSDaV0yzMDLxc1uaHBvejrQHgw0uJf1D9mVR1n7op+RVt
7zvipJvFOQIBQTIDjQCMQqQay4iyyrfrkDmIee0nbR92fPn1R2H+MK5fW+U2G0g5KHc7heDGGJjz
lM8M8bl5ksy/J4XmAdMC4as+DvDUHGSI2YPOh3toNeRofRMDQOOWB7Q4DBBH6dyzRLUWtmg8vaU7
yhB2tJkZsqgkHQQ9jBmFwBMYq87AHyu5RzRXnfnhFt0uHEeOzfQBeBGO8GHpRocIx+DIs2j80NVi
Mab5quJuKzp/l5K6qMvhzbFhKIzxOUA/h6dE2K2VK6OH5RbJFcU2h3a9sVPKkTh/axIc6yAKj3VZ
8RxsLojNGDRWJFI2ssRQTKvQucGdGPx9yqJlY/5O2bXlc0gUcA6SmD3pakH2QqmuWT1u8TV4jKMY
7djd6OEWwsxL4JT5q5JsCushHvKTIow15s3TqJM5LXzkLLqO2MxXqii2UxEcnGC41Awqp9bcDOSU
hQFYbeD9GrbhJYY+yx9PDmK1niXYQvKHlC7FbZncDu2u96dVEclj6ZAxnoaVICzTjUfL7L2JN5dq
yjZOYpwV07Lh5pqo0WL/bDDMD5Tgy8GNJJITx2vpxPvRoA6ySX0N1d2MxXOa4BxRh3U1zMKToLx1
HlsGcrOMqfSM8ao3CaYrp1UtlDen0Z5MnsWlRWIgBAiAA3ManonWrDt8RjIyn3v8vhE8BZ9EFvmU
PfLKKZY8d7VkEwMhyCe0P6bUkxrB0QkcgAZkP1pn3RQPY5o9KJO4tfxSmNzMk/6FO5znd3CI8Xuk
JHOtauAb8r3IvYdquynis50fHGpAtUw3hUPQxASAQl1ok/yre/Va+vkG9ZnRrFJiZPTfGCI++7zd
iRmVWqpLJ7vkWoOpin+wHe5T9RO7Lf0kvfdQF2+MaT5rqew734oWtVOc8pzx+XgihbZ2LWoYAte+
r/4wf31EbV+T3f/qrfLQl87TFAy0NO6f7zhJIYhx+kfRjGOWvkBCoqVihOHk1HgzZ8ok2qjg1Sz6
o9vJLQPZR+kAUxx/5tIpK7chqLJ6wBtVq2ix+crqfmUanZyhOuTBtGfktJxkdXPTgT/S46uE+9DL
W9dWR+6M2bq9zOpbhgvOsq3NMJtmu8eQOU+FwOvq2i6W2PerXyiGz6NNjuzPFoQPrDDm9JnDlUkL
d907J5q9IX8rs6NTfCeM6+vQukeVvi4xAPva7HKsqAGmu0mCw2SMLZzpUrVgUqD7dZR8XLR44lZa
OW38Rtn65bAN/WybZdWajmcFTouBFvdWP3/WLRlE+/9A/PuXyt4/6H//2dBb/1vxz0Er+9fi3w2c
dVLk0dfPH7Fd6v/E585/9S8CoPEnDZMwyC3HFo4BfutvAqD+JzBLNqAuU2cnKqLe3wTAGYOr2YLN
8OxaYX28xm/9XQAUjmOhCWo6nSUUr39HALQ0fvw/cXDR/rBFG/iFLWHZKJd/1P+Aw5qFHapkmVXs
l+1occHbESVHLcXGiQgHVTGucjWarnYVEiwy8p1oyX1MNhczmt/SmoxtZJooOjzNlETfhiOBbj0e
T0SjnwwFIuuUxdMmQlCg2inWOkOMuNW2ult9mXRdVYpy0pqSOKmL0KiBJwV3hIFUUyUQw+ogMyri
rMYIq4Z7J+GBMoUd3X7oN4sqMN87k2GcyyCQwwrNjPnVLeEGtSOlWhLCuTWK81QSEFoMApbVoDKe
s2AyUgKCdTCkfgNxugqV5CRCdH811Qh1c8wppiCk7Hfnwka6cZ1j3YrtiLtzweTtc2Q2Mmk4JMui
BdMTbkZF/UKEuNL23Esc9NguP5mUn0cb44bMMTZRJpbWo5Ttc9p3T0lMRsoU0536/olAEr69rNzL
xD33NjlSs+p+xqyxIFCBPhhr40CE/s02I5dcNIPfMumY2RoG81KiJtB+hkWtVG9x111pB0i8KBG5
9W5YjHn14iYpFpQauzyh6Zuf6Xfhiw+nl++Oz1fP0rY5H5aT+uNgLdPsN5sML6gQPDCTnxtRLisZ
bluB5Djkib/OxuizGJj/taK/ljEwIASUE8ybbVERnrOGrZ6H8YLR81vXlpNnJNGSGfM5KQrphYE8
6l2yq+PkRHHXU8CNn5nm0siPvr2tuu4iXfsYYImtgR0O9G3jaBw4Yr9oLzmvTS5Ix02uZW6SwdSv
4EfWqQKYTJ2WgSq4OuyHMHTXOoG6jqasEO1crhqXoFE3NfIVZlGkXCrzxNWThaAjEEGyH0BCL2nH
Gb637Y8PSiMemOcI54P81bDM1XKHqHDjFN0lllgHLh0JBObCgZFVhcdM1TpgFb1XatR9pl9s4Nw+
xWZ7CCvUL+AvyD4DbChXf+0sgAlxUiy0Tr42BVairP3OFetBqau9hWXKHN0QITW9amX8ZZm0Nthk
GQGV4t0I1Tv0VC8yp4OWYjRKm62RZ9sInw6kYYECAPRC5NvI15cpBUw2UdBo0zkziPr6FemBaV8I
9FwNt6kMUCZs8ZoV1c0sW8K3xTKRCpOrQDvofvSuhM4+Hgq4IxHWgviQ6/GhJ/DHHZ7sBmHiH7Gd
h65X3nRICHHTvNqGTRtoE9ZL7pYaXmCp3QxrXMXjBAXKLMG76dpbbMe3pgvjJYN2/KzC/BrM9kLs
4VDyDVlZs281Z60740EbBiSNCL/xRCM9xMZaSvXLFrLFlYopSG8LiHzWtxNXH1CSv7VsSNFrzFUs
zAtMvJc0TinCpaBrjPwHx5680VS2rVo+Ym1bMlveKUGy8Y10pRrFCZ0g8VoBNacoto3BrdFE4jDb
ApPeRh9QFZDG05ZAzJNS6LuW0BhQU+bg0jHAXZVRt554hJRT+mBnwYvajl5KChM7m7PFMIR+a48r
CRKc/37LB0bqevLQBuIqSF8OrnXXUGGpy2yvoSux8EFgTApxfGdeODfuCTyMvNYOPpKlT9GUm9E6
iOorX8ojPDuehHFAuCwYn7PI3puj3HStduFdX3TNOgOPOBZ22a1ULP9DKTfIqJeyxScFgCsnKTMy
WcfxOtDS0sgrs5wa4LI35VM0cgFKjOjK/Fx1xFob8n1et/wwAt28rXClDlDUCDSv2mFEZO02waAf
wrHDpjauHAWiqdo9V427b1zxTAXnrF13eIpQpSfy5cEUHiIMACYUalqZazxjqZW83ks41cYMrG7s
4SMU48mGZN1V5XaAjZpMZPUzWNcFQYqByacRSQ6bZp2UyraqzVtWYfmNKrILxBnfYvgjMXmKXpOP
0ker13zzboXmzq2DDEGpxQs63KbaeUOEPOE9X2eadsU0pIN2A9k9ZjEDDSDeROIZFNkR0eCxfnGn
/Bmz0C5RKzo4TsEoq7/BXv/yT37BJvraNDwiZqKkiMWmUctvqNwDuI06Xme2g5urWcVAx4lvm4sJ
DDlm5BdQUzcTST6xMLcjyS2ztiR1Z0Et4LPnnuRBm6vJR45wo0X9yzDjz6XNcErxBXvwLJ7A4jkW
8bEcYZkRXQkhqLeyeLXbadXMaPVUgy7tDIwJ6Jg7W8PBT/Gap5SacLgXZYXrQQp904Fqz1rSpSEC
3RhDAYL7A9Eml83SLKK3WRcSUN+lqxx1KPCZHT63dfdJIiTfiEkWXqyTxGb64eO+4jOcInIkVEFE
DMjyKn6+lzpWKaf6Je8GSMnx752FZ1cHCgZ6BqPKSAxP6NCjRMQ4BJTEc6XLU6aRF0/T9t7PyQLk
LvHZjIPjJT0xwg7kUV/eIhc8CwSSKnPRrE1I9q0KIisNbiGeWCVuHkxf2Utr+A7abMZ9IokbRBFF
Y6ItjZi2UxmueW2SoeHYLksi9eQaEN6IJhSJttHc+hfH5A7yzo8hGrqycRP2ysoN+9Uk63OYDtti
0tHM4x1uAX2bhTbFelUvlVkKC5ls9lBPqCJXdghLk4w1ybvoEqVQH30OW9xa5JD4esQUo7ZHq7BK
v4UbvyYC6TNKedXmgAD5WDTZXY9tJAhE98hCfcCafZZl+67W5bYs00tArksj3UvJFT3PKfxw1M9m
5p9NbFSLRnZXCcI4HmJQ4sm9tdtlHSYZqVYUXt2wHvUBoFDRYbNog4z/FbaveuMeKUqefYmgpU76
OtaGz3h2LxYabqFyWI8BrbENwxyTmNbNV1g2LP5v2RBmnO9/UoOBxrz9X/cYf9mf9s/75f7gNJj/
/t+xv2yKEC4kGEu158bgr9hf508qdjfXNWyH5R6G+g/7Npjr2JZr6K7FPg6Ll/t7owGezBKOZWgm
f5Ee5K9A439ALbP/5C+//uPCDV38L9RfnR8EjNjRBAs+ZorwPzQatZWHSapQoblRWK9iOvc2605d
DdIjz5rmiN/spR7CJ21G2aVOeCzy9CpkLxHp6800X7BV7n/Ewvp0YpKnbd53myxwH6BALMFnXDqQ
swrTK8znVYABAPspMhOAAldselP/6FP8qZba/RZt/Fx06UONy2ZBBF9bJkn82RXttqlQemnH7lbu
6BTesbOVFjbalrIbGY7Kw7IsJH+prpUQY2GuIrRGBvSPWjhHN5UBXMfkV1bmMemp2dSq/YhS/ALB
2JIODpq7yPCF2oaPBBYYjxFh/IVImvdUcIwkxGowd04fOncPzIbnRCUk44hB3Zl1AZElClJsdAlL
OXTrs9eEcdEq+1yipSHXiRdOiUc98ueMYYku7GN5ZtYdbIOCYXqaJqSS25DyRvn2uWd9EQwgEJwv
qxW3ERMyH4X2MQ0dzCy6o2VdgGxVJfNOYY5MuVEleJRkb4YT6JgpgleqWwyVY7oe+p6nTJcrS8KK
IGh1+PVd2BLBFE27i4m2ATtnrK4LftHcrNQN93EXnR0fpQZyLgped0siUCVlH2OHLj5EX4JMCt8Q
zb90ke6VXr5CG3xvHOtNibuDJjtrbTGbJyTtvtV+CPYyyFaVUnxIy7wqSfKkR/rd6OE+TJOztMnO
LTRGoqFqH6u5/pPmxh3Ui2Xi4Erbr2ksvwxFWat5+iyy6VpHPLbygZo+6RijTB+cyECCJPkPAS1h
r1qYTmAPk6SCq5uI1CCTprCmwXfIAs7Y8xC4TSHNekPcyliGjPw824KYM7X7rjL2puHAZ5Col+WM
ZzAtGNIlQ4owsVFQR5kfculPHudjuKz7zIXE43JSNePVajtP0fge54GZydSu157sFAiMFsEQAapD
FtNNu1Ue5/hUnHD2xpFjawzo9mNylg5MBbhe50SlLW1JqUeylAet56SrzeJzHvrBoqRBZjhr0DAv
mZcvqchgG8C0VFtB7Zo+OEH4PSSwB1uVEGLT1HtaEYahBFX6vq3XUGZnwQlxwF2Xpg8g0Oem87Xr
lEBhMzE17Hqzo86OneyaVhVj2TiLVoCq51ZoerbyvPEirrUl9OvfoQ1USvIm8ZxWxZwQPFV0UYuM
VSxcbUS8e/+3dkg065queFXqntmHgMCndu+u6WAYCVemUV/pRPNVPzLdjWdyXVwchm76auNozZ/c
AOLA5Cw06xjpBb1ozo9r89aipEcHKBv1XTIEw1aqCHIM2rlCQXBnjhmBXEiTAmqwU/heXFUkgrqb
4aQk2HPs983YbbtuzBd9x+ogdB0Lz077VmdBvobCyhqPwYjXYwKBO1LsbGvHww9zexxT81FdmgNi
jPOQOON3WQxiM4koOuZtzgMqGRkwZPZP3/B0VFv9kongQzo+89xqch/+/fP1/0Glz+Q40lHF/vUp
vE0/ZP7f/+Mv++H+y7X+CD/+SfP764v8TfMjMmcK/JRCNRxO0b8dxaiBmokNUHU4knUbyv4fPH82
ewYdwzJ0E9PfHzZfuWy+UglbQwPjDJ8P6X/jJLZUfsg/SX62UPl3maiBFgnl+fe//r76CvgAw2cM
VuSs05VEQ8uHiXmwIIDIo9Ew4TJ1xZHI2LEYcPZ2eMJSgOaGhuvobhTPbJnam+Z07WR8YOHUNvbT
fYsNQzrqzQXkTzrnomAwX8TaTLSIvjrdvZDU2ODpX49qfDFyg0lDeWkQGxuOFRMC4rIKWB3htJe4
07Yxk0W8r9hzyAOWxafDbVSxxIgPfOkXOAtYbeU3NVRqV75XbfgUWnD5GwBAfvviMl4MS/Pc2e99
9iuYjtUG54z9UunTLZz8t9m4AwvykvvOb9HLje5YX+2QE8xVyLLpl1KXK10yQ5PBZmJGgIfXa0b3
1pkh/POUbPajY7/p+ocVnkj5qrCsmpVV4mOrcDrF+bUof1OJfmO1GNwUPXiJAR9kebmCfOUN7iWZ
xrXE+i14Qkt7W89Tnmndke2uw/5rFBQMbps/luGulPOSmpIp7EcOc7wqGWvjKwv1b2l/TLm5rjBD
jJAGIizpBHoIDa9rcVAnooBayhYUrbqzkIlselnwVfw4RnFPJJXLxAjbyZxVlbjLUAm9sHuvDLxQ
tQnuqyjKn8jNCAsibL7V0eOYaLzJvUZGtYi+OJBVtogkxSbxA3CzH0XYcz7VCzdT37RYeK0CHy52
z6BD2S+VIbE5VrXVqvgnotVfoC7dA724662Nr6rZG3n0W3TIdWh7gXyo2sDrCprD3P4URAJ0xTmK
6OompLrGfNu1n6OarN0SCbSd6XqRC16F+JECbsgEkp2tO4HJEhFuzbKAF8GSl9h+hqXHDD1tPkIl
P+hZ8T4Z30lcPQYzwqHdirLD5jqpT3oulqXWb9AWb4Vve1pN1BDigpsCvaI3BLjAtSS3NuST1WgF
JUc9m21AkphahtE+enNbLAQKLKOxYOtb0ONMe42UHHeO+VtiY6msfEN8Bd8cn1BWAQCrMGb0iI3T
YwHVxFRrEg1gcbQwIvcOXbPPEPL8+AjXGXORHR4UajgnF1fTHS9NbGzcRq5M0FJd/N1C+XZ0NFDm
8GPhgtW8d6CN/MAWFHLi1ETcvNr4MgXiHCnBIeNgTS4ysc/pEN2M9LmqXvNqnzIenq2bLjPuOrE+
MWOtqvKbcysiasTMPzu2CBf9KcgwnI/Vc+P3O0Dni6bItoXTHQfrjl9u7UzjiTuZIhy1VOTpO0TU
rvG9WhrsgHFfqmGTGeFn0tzVJmPgGG7LhrBoue2rkRh0OjwYIyajOVHUkXDyeudhQtaEF9Z71RCc
miHe0pc/MgE4d3wMi6k7pq5PnIogU4NrBmpVdm1k+jawlUIyCxypSnKbPT3ZviNsVSBoQfj9Tqvv
NkCQDYv+ZoFcCAUsAuvBYNRaaQQIBDHVwDq07JKDg7wpWyJSLjiWgOg02z/+vD2qbdyL7KeTzs2m
uvKkEkkI1pwEiy6EFmqlnmjDdQn2qMHTP+bWvI9gVuLMQ5m2D06fvyqZ8kxxsqicyHPVuxsp30Oe
V8soYANebWHKFe95Xb1MCkSGIfhUQwCI1VNhjqvJzDbMm57aMH7L/AHbKhox9gzbnBePMTANT6hm
FRsB4DwtfEa7jUp7ZEzF1iqVtVaTNVN+stF/i9Rkl0g6khrt4lgULLwjrZVryqa00L3CmJ1hWO2q
GEZuZawsHTd4SSPEpD8prNWMQof1AZXgt/PptMSb7fpYrIp3ZBAPyZ0sWLTKpX3R/eRgsCOgbF1w
S5gXePJAA+83oTF8jlp1bhEX23GvTMNnr+d7Vk2+OOOn0SNuZ4XXD61n59qu7BocfbBgB/HgdMjg
RdlSWOerrEz2hY/eLCIYyaeqzVcsiolAa3S6ttYncxUZ4c4HHkQae0bKRu7WDroHOUa4gonuYdl2
tsnIQDlmWZYWvHXVXTeG56hwKV2hCtB7+qhVY1DzdMAgFwwneOwvU2xcHa2E1p2z8iJuN26g8pvc
Q+YK4LIH9MNzwo8cF0cNODac2VYL031uI3lTArhBI8hvom1Lkk8DUVF8wHYaPEbqjaAYRBsthpVb
beosxFhtfMVjgDNxBH0Bqz+VlLJMv6clx/y6htNmts4KYhb6YrRSZPFkwdgm/8VkW+z1SWMLHItG
6gE70bc/Gis1+VKz4T4BLSnbL/am4YgMQMuBL8MzxO7BfUuTUYRnFFjYGg179gKeWQp3Pxq0FxBk
zp36OmUmM/PxHZMxadrBK6wInr+OYRw0ratspT19uHIV4thy4GlrI7d/RT/j6EsYR/fMBn+AYXg0
rmZqHkVXfsQA1NmquTNVaI+IS63FhJ91dtj0zlHD1JuXcZhjAOjCAKutSO+/a3azVtx4r+TNzs00
fDbGQinKizDSj0Yb3mXZsbikYZIWERqWJ38YL3byqTvVs43VqFG56P1tmb7LLKKXm69dwk++vwns
7A6wqZ79jwHuFK29ySp7slzognAVtSZet3AeI/8eKtnb/y/F/zI5n2Mw/7oUZ/Hsd/4Pe6/+8Nf+
VnzrApnJtRC0EEznsXoPjuO//Vc20hKZYaguNMNmcbv+h/VX4k+6wWpZC/+ThkAl/r7+yhR/Ejzd
eSXLtDXNMv+t6tsx54H6Py6e1Sm72XIrbIsQ+p8DOX+oviGsM7RxB1KLuo2S2z3U+I8qvzhY1K5G
VLyZrYY/aNy0VnBhTIoFubjErMVZslEg5ZHbuASjaXsPluhof/WFjXFeRO7eLbSPiAeoHkLo6p0C
u7n/3fRY9aBxepx7bMaqeQ53zz1IA1v4e5XAxIzUNaxFX62qgjUUdQMBZgB7ywwBG1JvTw9FeWC5
094MrjFZho7FpqnyXvTDKgJuM3NTwv4jC/nzac4gdJ+3w4YY8qgTT4MpXIPbJHNyTHAZZ9q7isvO
Ve2NWlNUm8nvJI31xA4kp9srbna1bXFAnD6yRcCzk+KA5v1kDfcENsacZ2dnDeFTZzlOmteZ8HGM
YB272n56wV7eqN9CPNdWSzRnHTK7Nqx1rNRkgC7KsC7agxIVm3Qc0HEqCHkuhMeBVDSMDmOew91k
uI9I3UNCvrEE5a1reLJZAE8hMyxLGjrPbPJfMYHRZn1kWrERpa12SvuQVfW72kM4MPWNVU2bnACG
2r0a7FYpm9cUH3jHuLP/HTAadghRWV1t09BYmdmazIiXtF82XD+4ABkogphh6MiOBqO5mcqHAQ99
wgYEJWUDipmrakvHwrYctoeyepGaNZ1JbJC4Z99RaakLUa0NgOOKMoH3dY2Prjxq1Raa9FE0F2be
e7y4QBR9du90q8CcJTCN3BN4VbIpGUzJWPlsxESYgMd9OLMKOE4D+4lrafU/yDuv5OiRNMuuCGkO
DbyG1mQENV9glNDKAYfaTS9m9jUHZdlT1d01ZZaP3f1SZsX8SQYjAPgn7j1XJebJFL81Iqt6eB/C
o4tj1CSdkTxEKryzbT1FQuxDG8K/Zq18kjZSg2eo9eil5TlH1mQIBIHUu5U5Igc1t/2U7ozh5trr
Kk5W7B+2RrZzOYpg+SJf9/H4xPceL4E4wCW+ECd2CAljhRqhaNNb7MUtWtIRBSw3TTdCkdz3EbzY
Ct2a1m2RZnU+oHhM2fS4APbUHlbCIWi7Y8F1oGUDAWL6pqXAq2fcFLJ53wPSuc8SeSTY8ZBg5HIj
iVEIgZ202d2HNBHvRv2VgeZmWrWU2iGCzGbWewNnaQmxAnrtfmboptO2ncLNlPubGPpbAvI6p2oi
t5f7IkUHeRkyxdGqrwXjMXJV45AFvvvidMXOc7uLG94QL6BmhqpgtXiELjp8PsTBYSj3bXocsFqZ
TD5nOW2COD2Jf70IrhoymAFpuy+GXWjRF3njusQAY0zFro2+bO/dRvU78QpMZMGI2+hPQPPxw/I0
vbcLc5MRTYRSewv6HLU/zruQ32UAtABmmaJ5SPxVVKRz9BpINOTPWLFEOm4Md+tx2Cr9hJ3PE9mq
xNoLUHeGK661OSRsiu8ktRapLWuhHx1z05fmJheArHg2lKG5F4ZCqsZ38mqsxETXD3Ole9RqZz0a
8pEUXv5kjOuJpd+lHOYW7pY5WTjSHwYcWD6lbFehSkKHOsBgUocqaNnrcomRDTJnx70YOPYSmg5t
QCqsVWub+mxUn2NBzxU6zyQKd2m0DuwKqj2UySy4F5ijRveVsflqgGZo8JGOCIjSFFEtc4WE55ke
aXcugX6M6BYutPYGK+VE/28HpGV5fN6pLDZ+DbpapM4J/85L5Po/he9cMzv7inKPSCh4ExPGcZx2
MeYqIvO809BH/Dy3fsuHU+kTJ9usXdMBz62v8oD1ut4+2bG7qCbWyNAVPYbBdSuPRFcRp/pGyCNP
mHwTRtVZ2eBpqWLHwVwYfbDqk/gTHee1dMROp2BJg9nV9i1jlqJeeSBxFX0ivAztGcc2UpvZrcmi
vLWP8C0WEUvUvvMOk31mk0HnD/2e+zJqjtnAq/OXOROHxj8P9H9V5q3tqgZAzuKaiFJ/ERTDUUrM
dXt8QJRjtyLiSeVE6z75UlH1qVvcqAg6ReWRbmAuYij3bZ0/SgtuXuMv8YskAEUr9h3hdMp0hyDS
vvC3o17CTSPMjaEqXoHQw9lfw7iV+OhLbxFFNSxM+QxMdN/UT2GHWCeOFJHp1goRy96TGhFEhDTR
R2Pv/EwYBnXym6HcW2n5hz7lVkzH9mhmA7r4aU9Y1h3G9u1Iy4qWLbcR9DRUwJM939/Rd1D/ivir
suhT7ciYVtxgrGPUB/3xJijZdvlL6bq73ipP2eAsbGbmJE4sVesevd69z1PWApPn52uzkHelJkGi
xvd5PJwH/VFZIfZLoFXNU0bZmqQ6Z2oOP9X7DXWMPEmovkt9/JWW++yn5Xc7YaRpNy5pegtf2XdO
qC7j5JF62P22ylyFZb5qm/Ggj+oYRRbsciw+Plaw3tuXwbQwkQJWAfSq5gnyzDpSKF8wiCJt3Cfk
kfSJjjKoJuVNR18QnGCacTyV654eNW25bvr6LfPcJyHFalbZhd1+Ct+nqt+ZWk3ENVkM7aEjv9zM
z15MMiBCRFh70DX7xchVkFj92q55zlbeJileMnIJsRy6Gb8tENcWm2I4Dsdc8u5BK7XBB3Czv82v
gr94HzXQj5DHCM7P3qm/Q1T9LoPPhiAIrKEqPTJV2w4cdcJgRhFJDBBJnUi4Vzwnm8i6CxI2CwL9
TFRoXHek16CjNlJ18CFVBYZ7LXpEcEb0WRv5TfeRdLclyX8aixFP+EvLKbk3aggoA8j+3id2KUDV
O/nhbkjwahjVqdSIgpKw7BkIFkn7WvBDDKjHQs+3qU/QV0VUpG5+J1rzXI/8f9gkWurdWVEKMoWD
KKcEaqDDGdUrrONlN/OoHSv8Hist5gpqn/T0h/pyl6XFV5aUKGuCSwitMAmi56Yfr74G+S5onWuk
yGkhUXlhh9CQwoN7HT1OXmOVmzEokP6enduU38mph01IKhuaHN0p96VNV9RWjDUrJM9tzpFLSiKX
UBxjKBNUrgrMf4Etj9uNDmpnpvwox0axjlbHqY8gVbeJA46HxYqfNztTRCzeXHMzzowakLH06wVJ
3Ex0tr7dAsCU3TETCnysMi8F7eWAi6Cuh71m9tvUpHwgPHBjYtstK+NEtsC726kn0HaPQ5efUt2X
y2Cge5YEvCcSDF2PwwP/nucDh20fc4SvGMxRlgDkZIfGA2oVJHC+8Lchc2nRxIQvPI5WjK0XsxcC
/NaiYAgOuOTo1lAkE8KSGK8D5pXVb21/TDHlRPmZKwTd8RMfDlCKzyEtmB2yLiv3E/EvKDAIwOuB
9WWQ07Dfuv1D63HcEuPB3RjyZG2R7Fhii8V5a8jj/DV3OPCf2Y4r8akVkwM/CKiHC5mbDLfa2ZSs
sq1p3BtI1MomPQ1A48LsdRpNqmzCYTS4sDwXnHITB1Cdq/jVBp08OPJxDsxUo9xKtG8Gg8Aw9e8E
llGwBSjuEjIZDJaGUwCHabjkHcmc8UAgbwi8F1l9bzWbqb51DU9OuJWLphLrocEb7f2vUH5YtJj/
/0Z3kX2wX/xnne78fX92us4fHuN4QBAu62JvZkH8e6fr/GHaNLS+6dESoLtAbPHnnglpOdiI+Z+z
s5oV5KQv/13xYcCC8PiyMTfOSDT+wp4JxMV/6XR923ZRvDvswmiE2YL9454pcBKfTAPSl8K82tAP
v00JnU0+YIkZc+SnjgfqMUm9Zl/7yX0QC6Cdk/ngpchho9pFWzYdYuQgi6anfg1bDCGhRxQy3NaT
afcPhmk947MBX5g8dCyb11lXsQkxiYCC9mWBlCO0PRvHcO1Ko1gCufrwBwkQ1bEgjfoMMKEQ1Vb6
0U6K9UJ7lB7G9JFIsKUsrHRjwHi35IBmNTG5QYL2ShTdO5ydXQ6iDqn8uRyjBzvrnrRUQ1PlSty5
2k8f2tcAK+RCKfOkGf5vQdbFUPqc+cGrKNDMJRjzFWDV1OgOXZd+aZQ29NOSBx7RypOanuHgIf8F
Gr8uC2cnEn0OrlrmpCIsCCLFwl+8diOwwwJ/NWRa61OqajvKIAN2Kj5thBwuj3tEheF3bIcHBIbQ
acP0FE41EQIetuXIdOA4aC1Y6rS/q2r19jekcI1IXUZ4ViY0qjI762m1jnJxY4wIhCr5sYbs5CgD
uhSowo0Muxsau3zpN0BKB+l89BYmaIKlLfov6tBpTk7SLDIXFGNNehJrLwin9DHvmXp9UuPwpAJk
5LDW1jVKUM7J+3QghdLCggq9OV0FqfsYOfJa6GKDuPgxcIM5AHg82mn7UXYo2i3ZXpoUlq8MSbvs
bLQqg3okCuuBMBGmr2X82nrVg25qnDryM6Ty1JDmidL9hX65tgaF4iGMASAxT4Y2HDpbI2f1Z0DH
OBjC+fQVFD+H8L9zQZRNWXVElQbVvd1b31aCuZk6lBdhvPtCbEyb/REdEUgOswkvWZE9IRHgYWi0
xyHRbkOu9kUBp0l1jtzUIwbwRvnpKjPSr0hRTzSAw5g2I4MYu2g92GhdJQ2e3s34uTS5H7Ryo0t4
HUOfvRDH9dSgpSyYD9dy2ptTfMtH985x4npptzyQ85F4DD0ATlciW+70Z19hNhYywqqAcVp3x9mm
iThJy4sHNY0PgaaSpR2FFT7GHPZGNBztoTpnc1HmOiW9VzdR+unJW4fcENSCAJfkSNBSrfGquDCX
ng6OTtD4o0Z3Pggng1lvRCcHvkWNNwzLHNV5B6ASZCEFYtzcvNS7eK394smWvDexjybU2emINZRN
SMNaQ0iWQrbWznmq0mZhFVCemSRmFq0dAjVruG010tU0JD59iIcj6JDm9DTVyxTK0iIK6dujyriF
WDhZHhHgEfc3WZqfTUu0R6TsU5DYD44HPrqQ1Uo3jBfOs2idiZRwR1V4S5LnoOKaGO00Tc9pG/in
05RdmPIwY7PWg2ds8D58m2nyMOna7yiqFrgBEtwS3thqMLVyIU3c8ES84e5U5oHpO84/s043VhcY
ywZf/MqR+l5qxY4e21vaA6OBWj3luHXLQJyIodiTaHBphTonRfJBblrIokWbiZo4ZR1SrATOfa+8
DrbcJBbXPh4VU1ctyI2elLxJq0DIF782QxA2wN2DXyI6tUo+oaoU7zEuvcgOSEZhhVUQbqO09hRr
2jORqOjeBWgx01enqdRZxIDrATVFEnkmHrhaP0EmzxhGvgKz+giArjmGdXCdjTFRDaa6F5dWipRL
T4VLw9A+xGy11i3rQSmeEXSFc9GPHA4AF1CAASaajWeljOJLZzO2FCHJPDD6SG9LU1TiNeVYtFfV
CNpiOHWECK8tnT/S1osL/ESDrYq7Rxm3JF7nnXQPe5EMZGrYwTM5azNiHlNt3rLw6/twPxThjRjv
h9LBA+OS37IUuvfsOM3Vqsp1Y3OCINNNreGqZf0qKwZ4pXq908z6apTgsu2kCtdDCzPkr8/5/9vZ
5nyKjX9R2PwUP//n38ruPwlowGCJ+Rv/rGzsPwy+4tJdM4pHwULN8+cM3/rD4r1HmYp6BRvc7Gf7
e2Xj64bFUN1wUbdY83j/75WNDdreQEZjeJZOzsJfqWyc2bP3n2b4rmsZFozOWU7LsuE/Vjaahzg/
BNa+ZJq9n9i6YfiffvXK2kSpuBFOBOlSzz+KKmCCmD97lnxNNfbBZn9LiJ/jGsdYDcOVZp7c7Aoz
rMjnAAhqsxVvFDTw+p749RVneE2YD+Nc15LrsqczVeXZ1cS5i0K2/gmd5SBnwudiQARCA32oA/1R
DlDHtQqXaNt+ema9zTEvlJ4EV99RzKjfvul3njcA/8w3JlF7fV8BnmHXCkvhzTBrcFPNVo8Rt2aM
KNm6biUCwW3SjhdSLDe6qJds4+/KMbuMsX9MEXfHAN/ZdG+jmPIJAf8xzucNI0A7SEzwiQJni2QK
zJbtvZqJJxdenzkrZMDEZxFHkivASiFq1XWc8oCUWEgCsNBbIqd2kyjeWxXDB4uqeyKyLwmxq+RG
bT2YfxaWhNAJ9tKJfjzR7RXZWX3ssL10tj5zubQJ7hMGFRjalq1EQtKFLDjy96bXs2U45i9xw9Rc
a2EfGenVKp3j2ObAq5OZ2eVDKCZ0YBbS1/osd3+TPVKYcgjB+TCUE+NXL9ub2wVbd+L9RgKJBz/e
NxxcxJ+NF9ev2FHUV3zqZGEJPmhIRh8ASDPyg6sfoGAuZDAqSodn0QIzxJ7fez/JeX2NckARS5cX
NFtBkL4b5BMbsoSLJdrPGNS02+Mi82ODiTVFB+gpEnpioiM0cVQ0w3CollVi49NGUVqOJ0+fgy5M
UkJtSnIcEQEBN/mEdCk0bl3IWZlr3oFIk3yVd/T1hEXcFQTQAYGDQuWUF8kAsoEi5sGwJe6XcHkd
PWNjYklTAbXowIA8UT4/j3h5ZryB1+4jJrpBUzIcoDUf7MvAVouiwn+DgYG9IsKcVux6DkipMeOC
AIrcNchuIWZJvkT0JmsWMk0eLaFeDIqAKevXjES/U8u/DonzDbj6PM5JlFWMPWtmJlARDlF6LJFf
hnAx6O6HXZ/JO6YLZ63g6tAFpUntV4/FxJjc6SqCAfRHa8S6HoqnyE+OeJIugQN5DrSGMY8clbzY
QIihET0NPUhcUSWHyY3Jhq3wdXMl5yBNeoRBQu3rKHwfK3EhyxaBbdjHqBGIXDOarjyQFkexJson
EGUjcUfBKhu9Z8stvyPXfGpqdKZd6Hw2MrEpV0LuV2ObteqjVM13lttQerxlGKaYPEFBaVb649ss
ACyz1sDLk4vF0PYa6A4jD7EZ8oq8LeivlkFybDU1CV4TbQ/cqF82DnxkN56eJBweERFXEiKI7TJ4
AA5mGCJbwT63ByeoIDPDi2zRyyA+p/ko+PgIAiYyJOibpXTUxeqdc+3h5hA6vl4rMC+RFULAaa9F
Vn1NRlityRvD2xKYbw5A4yZ0r1Y7Ak+BXdeq6gxbmp1DykldZfvO5xfEUbVBS0MkbsJVMuUeLSAZ
B/PgLSLLkfLSiSOEF6b2DsXkvSbprBsS5pC82TPiF5QHsW+p+QNlhOesbnDtIw83/OiYz/uewAxX
bciCjJiCt9j2SzaZybsYyaoiOcJjHtodMmNW1Wco26uSUUtE5koTlAejMA6Vx11Bm/jmSO3YhxAk
Rll+zQOyJnDO0GDWSWM84OC/GaJst6rp3uKB3U5VwvoYTGJVg8xfQzWdE+58yBIgzbFDoRVkRNJs
qoGaNtfHjyjLzgCT6xULLrTY00Dca+vdV51urlXl7yCi3wMafepjqn3piHItPVaVaZvY28okUm6K
kF60rnnsIJ8nLbA318hPPRcRJH+INt4DmSFAf5HerH3McsSF301ax4cvi7PEfcpd6yGJ9NdzCqqp
EX8xaJfAwjZaZt3BKptjYZBkVEiU9QaCsaRch6b/TDgmnHAudaf32A3AYLGGlrwTppw0tkdHASVv
LVIP7fyok6US1QLkmPauaqBbYG2yYAAjEZBDRcttpk+6AqvW1imRJaN/arxyW5pDt6Ijfx5w6abK
uK+j5CmImeNxFJWTv7Wm6gFniyAV3ZnBsyZCkHxrK4a7fiofEyp84GXjIcntQzMMrxauwEZ572g+
PrqRxG3bt+/4jOMVia9gYAPNXeV6GK/LKMU/HSBe63/qJDshv9+2g7kdhIrgd7DSYMOP2SBsWbW7
3R2unHTh4Desy3IvIvlMAMmb0QlEitaDl3U7m3zXNqqvOV3UtrOMbqV30UWiHFyLrEVBZMpnpxrO
ETSTWT8qC0xiejOui7o6KtBuWp4/52nmMxeB6xaThhpMBQGpI/8+JTYQsRCJmgg2afnPsSwex7y2
V9Qwx7r14z3HQ8siuN/1YXI1VGOv7TJEwKSbqxiFFDfD3Ee4A6DrlqV7GF81W/00dUUx0lqUGDkZ
xWb1kJjGZarpZ0uDV23KGrc+MBWLc03Q7wMi9osVcJdj4FUIprKaVd4M25kIu1XvRZdsaqfeOyOR
pMp8LEm+aDr7UQsCmPgd27nBoG8aghtBRvs4y1+dnnO7wa0QmR24K6YdmV+vohrwmJXjvcGncQ/Y
ZiPq9hzpJF9WDburgL2kqwg4CiP3dajlaxGGGhYeZI3D5D56Fd0xwTF3zG03TsuwFTTylonQLXDa
+3pObSxJho0i5yfKicImO25J+ugNdSOTYPHoF/WDbgSk0zPtkCmLU2/6GTBYrOqyuJLiCmANKkCE
SiL3dgDcIXdo2Aim+qHu5uIlLFfQCoAPs4BdtTImpGoizVMn6I/kveyEgPbbHKObbXj5ktBXJuIY
SMAX9mezjr+rkI/WEdomHlpICbOQUBvesii6+AHdFKZ5cHZspRe6Tgg9kPp5YQnTrC7tZ8O1XoZS
O7Sli+jblet45OHk+dpVhOotHdkXod4lRT3eYpz6HuLkgWjzTRbpTGmI+IDdKZ8GMeCOdu/GRp2R
V731IOPQcEWEUzIV2gxM57bQQ0mcnFfJKqi81V9vmf4HuhT+1h8xQP1XjZUsVfHP2iq+7c+2CvcB
bj76W5vHF53V3wfG5h+zNxCKpU1XA1P9/3VVs/yJIa7577oo/T/Mi10AJcIzCTvBXsgo+S/Miz3r
nyijkGX5wrWAG6O5wgHxj/NifTQbZLyEYCN3hHc5B3ugQMFew2MkCO6jgmgFssIwRaMPxYBsNhHZ
Dor1rSIMVn57jb6LCFklBXhRmFh1Ete4xG7LzKF5neqcM5b1LgvFOqz2ZOBtkqo+C9K3HVzgTPWO
xBAEi9K3nwiQh9e80Tr3bIdgcg0CWY1yS0W/9T1Mw5k6YJvfJYiyRq3Zuc19yU6tzRDxN2I1IacK
GM1UxrQJsDbgsfYufmudMs1ln2Ku4V4y1Qv3hdK+U8fYhIlclWbPOM4rd5IwZjI/EA9W2ylqdqVw
3h23OxOigB2baoBR0hI6QLMIWZuygn5jKPWCEN1m+4LUIPl2i/6za1+h8pLVzP6Ie1xDnlpNL2ai
uFXjXV6pOwdIZk6ykXQfDaD52VsyauciVgTyzbG9/aEBcxq6GnDgjyjy9iQvX+o6B8dJBFFbGm+d
dsuo+BvZ7yrzMYp/BMiCGrlNmsT3ES6N0nnqcsUyn2MJ4UZOhrldyL1lxkeLvrAfxnt824eQVRih
mEdd7Sx5tQ2m1HoDoMysV227tcmP6pr8oQYuQwN1qDp1CaNy3xbUadYOndGeXAuEE+PdVOEaiQc0
yFeV8IeEyDpjECF97G28AelX5HTMprX3MKwugDC2acpc3wW2mcYeS9sQckx2DNsaDZTc9slFieiZ
gcKmgSEbjx/TDIcTSeCvrBqDIQe/w4Wqe+8BwLGUMhL7gc1QCM1KoVEM+BO8B4KSgDN6Llms0P2T
FI8kSDcLCJZVknHklO0psOinyJHedV7ookRm9ahi90dkzk+RjZfAdC4WEYZOnLyZHX9OZnKEr5gx
L1tPEvIM7IXUHlkF28rGjWLK4qhYwULLP8TJdOeVLRBSexNzSSYa14STPhUJSXWa/pgShCOlfGlT
sRXFtLRUsjVbnCqW8FJseluvwbBr8DaE/Z0dpxPpYA2nd5KutcS685Bn0Rsj82H0VSf4RcvzyOVF
Sp0nf1108q1eb1R/0uHQENRIgKp+E6GNsv479Gb4MdQfyCLJCfDPFoWvAuUR4UzqUU9Pi2n0bi5s
/MaVj4qABkXwJWkfQ/JhWvrGCicS1WjhiNNaNiiJjOHeDHgssPBJUcYJ79YwQeiKZs3bvWxnwEKH
C91Rpz56qIJzFWwq3TkAZfkQqX21bX1lxeBlSAkIIiRoGXzfUgeCRFBhXK0RGp2LPL9gqr+wR32K
WRYJybxwzD58NqNM57euOHS8wqmDPUv9byWXiIlxEGiPuUZsYeCT1/ijbBbvBUhT3IsFw+bB3zlu
tMH/t5xjNUdxtsSrG+zbqf4aGEOEZXZDrbHKBu+RvpWlPVWBLzbN2GNxEIwiSBDj2i/5zUzSteko
yu+4fUqpz8PBQkbT+7u00Y6ue0niK7A/Q4asPBA7zBnQbnEwAmfZ4zhpQmPvRt0NyenSIkzbTIa1
olIeWP5q3B8RyzyX/LepOrnQMb3wUWjDixnwoVo2Rc9aOrQEwloWdIgOyU+J+Rn11bfhBJs0TE5e
RqIWg1eVj8uuRZpV3eGZWnRTtJ+0oyTbpOGiMN13KkbCgwZ+49AfgiJfO/qP5mbPox5eXN4+VBcL
UrJbSiPbXyW3rj3NRso8vJhlt/bFQx0SqklfmfKOw8bpi2iV2ztW8E77aozF2XBvEZOrIsbuvQvS
4K2vho/Y+ypjC5S7PBqyP5D1RQIU+GhbO2WAZTu80C5if9rTg4zTLWN/dFEsQyqgCK4Bu2X8rbJr
4ByhXd4ZE7wRsArEuTVIF2u09A9Y0XH4misjxrQy07jbrwp7kieJ+MRY5qINmfxvU5sQETrJcozF
vYL/zrIgzr8MCsUC60yUwmRGSjqnsas5OH167GHM6MUB6T9n3kONcqMIXyTSPZ0wmORvUOHgXqnH
Vnw5tbVMJBTnDKUZQUaJP62mNoLw3R40aJj4fDzvrh/pxLAAsaLZ5zCLiEFdGZKYwsHFJH/C17ai
HsClUiCwjK49IqwKw0xXvwwQwKvhHiouv3yBp4ilZv+qMd0nsGmbcgEM0KnSMN9G7vDccRH+LUmI
VK4YLmJMfFHao6I9mFDD54JdoqPQg49uYrFQq20d8XAc/UffOMeIkX39zs69Q16eK/2nqMp9o0Ew
USfppFfotDsQKEuSmoVyWYCxAkUWh+x5QP4cIYOu2StM7I2lXaxw2bONadzvsiqObsa+KDbyD47w
Dx1ptec0WxOpdTyRPIX0OmVTRAZftSqHTRGiTWXRfWcg1h5A+5bGsGXAgyo2e4sn+ULPdUSVgnQW
zkgLLdBot0J8VQk3hf0UmpgGtGjbBA0uoK9Rlz9qJqA3mEwcvNYMqxTxCO0LQ6GD1bkbhzEXAQ2I
+G4BZrQw59MGJOrDctbdt8ls70uXV2thCDQeJdHhQA1jTtuD7J7S2l1nZUMwALlYEfCjgb2uHe0m
svyEV3+y09tU5BdY06rQYX4gMSyTbBsD+PJVvffxBIWNta1CBs96tVQGsNhW3gqDKqcmFGJGLKie
Qw6P/8KW2aWMfJLa0kOXcfITqW3TBySfvW+z/nJeh+mJmOhbr8uDTnIuEzFxzl2FYld0V9ka7xII
Dcrk6qi7zTo3QBgTm4Y+sA7WeiyvhtM1i6ShUjTrwMBqiWjcjB96OMUwvdo2Xnv988QyaBrjDdir
x1mR2evpXQwbwa2HlRFQJoaM91SNZw4h7LGYSGZSutwJPgTbkA9mrG9o5te5HmzTcbxn9r+FIftg
oUFLDO0Ml26RIoPECMZucHyKC1CR7KgLlE1u4pFtzGhsRKum5+tGsPar7JPtFhcBOc1V9VscYrtM
dGKiBvfDbatbEfY7n9PCCYKz49dEJ8ujwAmO5Mggqaw/9rB0ebrAdv2apJjdMHsWCuDHByCl/n1H
2mmjuTsj1p8NwmiwsD9JphhwSDFVAh/4tVDhAG5gX7BLrZuyn+Px0nYEMUFE6/JgBxBtURaPHS0i
1hmiEU4Amxc5YncXYWCF+pOINIg4B+Ck1CHuj9e+8hDcNn8TIsKWYpq51ZK5oG3QYEGZZS0+z9Av
OZqxLn0hDGuRd5fAS3eqIbeOETPnfm1fEUsjyQrfe5+1IcOOGltBg1DQG8H6wfuKPYREKYEGOXpU
mwo2IFVz4WfDnY2DK3Nnm05G7CLxBTJxNgwwIN5V/VNOHBJhZMy0rTtWt4xKDFQl/JjSXKEiQyOd
raMyPrMSPjc+KgDPxwuQbBxEebLyXsgguGIA4o6CPiRAE9qIXusW1Xx5bclMjWyAFbMnDJBgU6sl
TN57k2rfYTmfpIqnbMm2IHkQ/JELq5iekIzxXhPOrHJHpv8b1obmv1wbvs97h38mh5q/7c/u1vnD
ckz6URD8rA11nf/y59LQ/gMZ1KyD8mBnmq5HZ/n3paEucOKgPDF83D//ANr0/nANT5jQ69y/vjO0
zP/S3Ro6nE/HsiGEOtB0WGn+Y3dLdHttY0zjGp7HQZC6VoGm34Iyu5e9s0FUAVo5KraKBFA27Oij
EetGvYlNiCgs1T7XSd3uRWUby6F0mY3FR8QMcuM06IaSsn7uIyGA6ctng1Ot9OXIQ8V6bJ2YUM2u
3I5EyqdTeQvN7rVA334oC3Zdfcwio+fRZ8Vo2otcsS4S6PU6uGGrznHzpReCgWtc89lLoqudGVSx
nsmiya7DQ2X7+UsTVbSiYelt+lE486Lwwcm7H6nYsHRCJbRjHY99LFbFR4nmDNcxnveKHMp1laDh
7XJNX8Y+dZ81cyYZSKujH5O5Cal4Zmjep2g2HsEY5LsxG6mwm0021S+6296pbnzDymtsQC8iv9Je
9JzeWButal1Enn1satobPmDUA+MEU93CAcV4FP3S3mowbETVBGh3muNFgl2csHvqSt84+hT3zay/
DkPG/06W7tIUk2LTEmA3yvBKIGq3EpND4WkM4lBV+UWkaIVt1ESBO55cAxh1VSY0jZX7rWyamHYM
N8Wor207/g7gcyy1LNlWboxoSU7eCpXUXmf5xrH35rB9wOZLjsDET9BK4oWkS0h57aH1Ic9zR5zg
2vHABhpkg0sdQr5DFCae9WdnmMPjJLSk0rhGMri5ZXUtrfY45tMzSoqnchRHEzzFpsLFFPX6e2o3
5cr2468M40qQ6Q8GSwJSaGbDcfcbBdNLNDm3vkrOQx9EG7Nh05z21hEs8dnRumvSD6QX+CccmAdl
eSdjSL8Fz9s+g4teCioBBEYIgUwywwuFnCWrsPq7MBXiYDfk7Oo0A9kOSlbO3c1AIGIJs4V0u31r
xbeyzS6Fnn1oXcfQ05gx+KBucKplOomnZlX4O/Yy9dIqOuwgCYHYThut+qa683VJyeOkrwa1ll5y
yNuauqm8QS8smfUST8LweDJ/c4ADVa7dUNAysEjjG3fvep6C6onzy/u5r/IeE5r/HnnVu16hN7aZ
U7A73vt6+G60pIGw2nUXtmMRvzoBUBemFnDjhisvEWQ2lc4DsquXUNVHNFzvlskejmt4qUJzO5bi
Ngr5yPoMjprGngUOTbn1zP4tj3lSiKRiqSWvXB7O0uGqX3a6fd8I+lBHY/gQ3MVz0lQ5kks5dWfD
oMNHWUD6Yowq2ae3Xjv46NJY8T9Eg20qu75hs75vGutH0+gwwNgHSH514nL8UxW5l9auHhV3JZze
O4YFyNRjDRIXmvmIgCEYSmgzp8b96UaJcrC2v+BLfnZe9V2SzLw2YxsqjyPNY6zT5gEh3dRyfEwt
8VLa03YIkNWzTjn6Sr/nXzG8cMojsc6ALYunSlQ0doP+lk46SG/2OhjBvV6QHssKlBSHaukIgA+1
r0NlRUBBmM60le3oXhrbSy5wUyL2G7a+6Ot8byq0kpKVNWguZyV6XbCYYNIk3f4QokVvokicjBj5
O1urE/gM+Folj4t07Pa6mtHHOa4MkelL7A4EMCmwX5rob0FNL1xEjrMNQD5uExODoKK3pXShhuuV
+FZBw8YHkRlfz8+tn95wE+jUO9M2skH7j1kOh6Pe6C2h32HF2og0zYhQWJ0IhsL6v+ydSXLlSHqt
t6INQAbA4QB8ogFv37HvJzAGGUTfA45mJzKNtBY97et9yEqrzKrKemY5fDKNwtIyyCDvxQV+P/85
39lwyVxDYlpHNodo9tpvM5kEBHkHIz0mtSyOAFn0cl86Jg7CgKl8mm7gh9KaXfVffs84thQhlJXx
qpVkT2ynNxWDWm7OzwXRPu4p8w92HNdj3Z0LFxsi+/xbt+xZL0bybONkzNP+4s96nY5LuYqj7zI9
n2k+fh0lZ9MpnKgoZYSLDO+WOooQYnQA8jniGUvckTbTwatoyDDSeF/PU/li9vgoHEIKREbwNbrh
e1HZ67mS06Fyxr1t0LFlFuU6yysTPU6MhzwuOa0P0BO92MmO6JT9iYL4pSZ0crcqSNMLDU0E3ivC
5pMGuZranJUnGzAF0iJEGijJlsDNULO2ZfWqcVIQVrqNTXwgs2LDGjctOyHTItXFqqfvP//8HuL/
O+uW8/8knl/997///ISF9Ac7huULf53CvH9FvCf6Q5Wg7Sl7MXX9OoUxny2GKaxbtrAUs9DvpzDT
JZFtYhU3CZvafzOGYSAnm02em+w2AKQ/s2QQ7j+Y0oXrMgkubnl3gTT9nXXLlrzlzZT1oFSVtbIz
ept00Lzk1NekGURPtyNyEcz03tHpQWdQk2965XMq7qgOcoVSp4oDkzGH9ipsqjtVTM3RcWbSIUUl
T3rh/IMAnLbKsMp142ZfwOGqgxrwJzIRDDswDYoyILanAhf5BsqJuKJy/jlU3YUP/FcfDt4L+Yr3
Oh5KmvFoIXdZKhoNXvms9vINHd/5GfogJsjY5bTU0iYoG+WuFSv06xDRDIVghhNUEVmBRf5kjDRL
aKB18ewtUPT2e3Lcg8Z0VKP4lyUW8BgvM2e15mtMKFej5Xo+GBalV+DUcDUXFoHLBmpKb39EbrqG
gkbxWf7TbWmfcpJXkSfvhSvfBCvSDAW4z53XNGwgF8VYcc1OHwvXH2g2nKmhGfybAltWBowadkoL
boruM4MzpMraR+x8JQHzaV+2CSDRsbmfFtkmsdHppT28gIEzDmMnD06S3qmBHpaawyDndlS6Xmra
6Z0riDU5hdaL9Z+OGd0793mvaCh3oGn4KUp7Yeof0lYvvRnjX/YNhaOU5OTyPujRvxqXgdANKFr0
E5wLtRu+QQUgAWTHT4XpY77Gg0JhEmZ0JC3fZ/iujh2JHRbMZnBp5u4eYtFR19njZEfs4Ut+Hh4h
n+w6nnI6xNaj53NHou0sq6tDUMjdVA+bSKQfTmLed0N4ErF+USQvT6xfqCXGb4rfD/4rhvwVAyz2
8xZxpm69GuUBzVExr5GK5mcsvXJjN82bNyTVSjjmrYjmR2Kxl2S2DkWJqmUO3abTxpPit4xddlKh
iQtkJsgcgax1nOIvD1l/HPfSTriqRIuwOz5XQ/6g+njvcW2CcjdeMevddaW6wEkHqtfYaATiJKz2
lFCt3Zke6po4ugZahcncHXkhkYCg3XcCr0ccP1TzdIrwu2W+2vuy2ye++mxazPFe/tlJv9jEreCc
LrK7sVMcXyraB8H4VvfYPxhKbEQVKhD7yM74m91nHHq4GOqIPHUKgSV+DToEsRgNhWkL5wUcxxuL
0g/ajpnbMfAQ4ZMRncSq1iz3JuHxMmn1niyHG3xQyLaJcYt35tlbDkDeLPJV0vLwy5bjUb4clMqE
QK/2Z/NKc4qiyQQ6EK5DdlC9L489GYKtJZyf4E9eU63RbJHrsdlROldle0GQa2UMkXiymADX2E/I
qxD6vLJxr2zwiF78Kmn3YR9CekFty/tp33CMwk6BtNTCbhyHGs+dV/zswkhzORmP8OtPToJZ3B+w
UOK10gdsDNNWFli4otH60XrusJ9Sjit5d8sjki2EFe2Kwnkta2vFRMQ6zQNQZl6KcMQwZxKGJTzO
kqBr+CgYUsx43FHbrGLY5RQTiqS4phrS2NWEYYRfbtGxcGrX0AAmM17Nrt4MLhmAghNm7HlgkcNx
TYAlvCob/5SCtoZPZcqVQTnyHVXRjK+ZvW7M4kB9wFtplKco1/sMzKPUEWdD7shTQaGa51lfAw2p
UG0f48o9EfDnzTaSUyuYlOAxkIgcb4ZU3LZN9CRN472mO9Rhh2WNmupXe58OMOeRwFwVv4xt8N5r
zr92XP9QRoi1z1m7hTr1c732GmftLO75qRzuTdM6K8f5CWPkyD79bXLak26mE1j+4+QP7Dy0l67V
DKorRmcXqvIASln3f360+J9qccBd8M8tDpf/8x8ZIMb0DwYQxRf+OoDQq4xFHGM2+Bdf+ugwf7WO
00/sLTKPjVdBuCgwv6pAmBzYjC5Fzab7CyAZY8Sv1nH+l206rv2LDZ2hgdHkT5gcLEv+gXfchAHJ
SAPmxPmHAWScStyhWdNiv51/SBLXpvloTuVXm36aFHmygXO9xNvXefARtfGOGqYtN+/NTBa2bPDq
lezVjceI4ba2+htBcZZCYM2FPCToD8Nyr/NbOIeCDX9jb6ORxSqX71zRN1lmgONxxXFluj+yNqKw
/gOB5yjy8bpIi4tDoVRsbDycFpb1Gor60fdoZIJHIEb3Nq1ybhbVpl0oAojqVK8cifWSuZq2VVVu
/WpbR2S+LLkPQQcUlYENiF41rc+JoOMIfb/caWNAo1XrNIAmAcPPykDX2Ui1jbghTogJD/tm/iL9
npuBw4IlzPaabUeP4FsQaGqly65+1hXZavTc6NWPkeb1mVPFwQ2cjY0kxJm4yZJbHPzcg/rmXBhs
4m3Bx9Oii2QG4+YnI/Dc4GSVB5vdeQi2fKaz1ctKZqF21ar25BsotAE+t6uOdtRIjZROPlv8CzNc
5DR4oF4SgzF9yiwwW1aSionQ08mt7l4Ktn2gM7lPEzUvdzF7Qz3tJlDC1lJgkUN4O1tGBIbuR471
o66uJfm8oVjL6ZYNmGe/mDnFvItKj+Y8xfMacI3hXzKE5wYkQuq/h7ya2PwwZ7LISJ990oFGGG/p
u6rUdBVwbPOZ4aieNYNx5XgvUeLghThlEZHr9H0Y20ug7mP7pgG+kBhPNf2kUfZM3RH0k9s5xAxJ
JbFPga8rbr2AfWx71PA/ZgQ+w3zOQbioZEvyZm1xXVW8/p2FxsLI6yX2RtP66wDOauazmf+AgXuq
Qus8+WrbUHlXJ4TEek51Mz0fvM8re6j2WUv5GgtNFvYdZ9ZUyM0A5F+B1naICPjWwl5hHzXSNkIt
cHJZiowpPq4IGaalc5TloaYmpuvOXENR9mZFiqP+jVv8THL4by52E22uQql5ozjOZwCy4+6hmDN+
wpTY1UlmRsEB+i7M3EOjLRzGjFPp0e9ucZlb/ndrXZI6XU2DS+3dZnl1km6vkf9aVkoW3egFI4kb
fHNIbvN7WBiz8w1R5CTllzfeB6CEA/gBdH77Z9Fm9D2486PLTj6Np68uFifalN+LINymDG5zonAx
sEeFQxno4akkgD7jIulgLFX1MTCe6w6oJhCcXcvzzPKL23ymBBAMWSfN85B9siAjsdjdhGl47JBW
c3PaidC5Q+JUvBaj8M8ef9KNsO1DjDX5fJ/54dmTPDkX8iHnMXJ8uxyjXu4weEHyYI5d2/Zxgn/R
1agpA9wF7ie3JluYCG6b22rWotdGduuzNyqgtwI6WSCHH52YHvKInQdLVJdbkQMqpUdQTWfeic7C
8Dm6NwuiZlJ0bIRUBFJy2lXpm2rHdUyo0gEJY1oawgy5E1wZWYWE1+H4cSjsoUSXyFZB0wXg6yU7
Zs7wSQyPLviFCjDKG5fCtnmyjpagpQ3M4/hpyWllWXfNGJ4rGlQUKyPbD46orrS7pruemygf713N
VNG4FCnb7ybdmBGZxRocX2v0R3xeRx0P7FGNnYVtPrY8wmx4MBKIKlSv+OJZuw8tOzLbv7HJrrTy
J171dSrO7fhtOt9taq/HyCajUryWhr93CP6JbmPbpzm9mAUL3AacLQvwdknyRzcpHqSADVbpAs8v
QQWYF4UFo238KzCeV34sHKpx1NVQdTuRGRcL4ETVe/eh6V3NlPRFxJ0LJC2AGpupvE4yeGEs8xP6
N0ID90dKfCiq9g51M6akjjI4sP7bCzzgijsv+g5IsdF9W17pMfkp1LBJsFgk2FE6qb+Bs0BpwfUy
O295CBXAGcp94ekHf2j2sWLxvyDHpmw4lGN8sBt1wXa/maAKdSg0VrSYepYyQtpuG5zAjvPWL3ww
LFYRF0xUutvRgJjNw0bP3jcWnvUE6mPOsv01jK0Bi5f8niJ8FlnxFrjyqodeq+Yffi0vmcB2XNdH
sDiU6eB/YywOk08915uyeR7pxV6oMZ5LXXTWgNvPBgwz4rbD9WPSHJxQG9pG1tPsj08tLeiT8x3w
2FLT+JhJDTOEUTv02kMvA+7Y+tqEtZ/wxsjJ5nPMwtaHgpDGWxst1Z+hZ/o/JDczDnbkLPlgjuo6
EvWDjpsdlCfMCtZpoqrZLIsle80leTtUl2TQh6T9tkV/J0bvnKrxS7KCZsY8erN172Q9IRm6PENU
96SZGrjv1mPh8sZREHpCq3NWirJaTakR544dCTo8+6swMV/G4sEac9YWH5jd9jVpX8MGf5YVKyN6
zZQA5G9ss6Y7dKN3dGeaVEz04frZIUFq6GHfedF1rOLdPHWA0lzMWpVwX3UoxYYezfMoL74zrlvY
Oy0d6AlrZHbNSX5xO8Q50nBwUM34A4bsymwOmYezmtNYCW5dcWE2c86iFRcHxu5SR3BwqSPFiBNZ
y2eTxTekHfpRXIMb98TGmruCdNNtBXJEBS2t2D3knOkubuuHdvDWxKqesOpfGYSuBNoF6arTjDRu
uQ+GnLYBgK4Z8o0YjduyK9417QQk3tgCwWfu9mFEV+UQLUsrHKot9kcKdFiJt+XJogy2cafdmFz7
TbDhQ5+61tob9KoYNnWjtwlMoZSFen+pYLdgl3NviSVtStAqIgzPhl1+6k4fCjJVTXwz8fiMkhrJ
wlzbmmJSbZ5G1N+ewr04mHf0vpOMYa8x8fvjQYnHB1fC8UdObo1vv9IXmfdPiTuzThDPtKJiz8PG
N9Pia1AkZRfGInKsR56NHSuZsgCQXZKe5WUvnG1HCN10jIdm6jewDnaRenDS9D6z76uMFxhOJkTW
+dKB5uKQ9T6UE1XcmAdivOpxs0+L9qNuD0bdE03T1Fq/a0cRYgLbMHM31dyOWgSlnl6Dqvu25v3Y
IvsbyX72etZvX/3Q/Eh7+GF8BoDm5sFi5diDyqep9hr38HWEA2AZgsBErKqFEwUvKujyHzFfb7Gr
gzrcXamFNIWZnypOwgglEKpsHLFlXi8w7C5RK0z8JJR7sFUO9kUNPm2Sl1K5R0Wrvc1tN5fiZPMB
8gufaL3N/uhZEgWrCFRJEFktqKzW+0wAZ1VxuS0Aac1scuDsPZvqL+2scXZhFUsVeXHp4mzrweNK
1Cv6DVZTGDHQuhyoXd0C8o2xfXbNU2CMRD6ttQvlyyFsR+sFHRRcYW+sZ0bQgN45riGouiQrXWhh
PtQwxeRXpcknZ9a7GKqYwik0L5SxX3Bj8L8CZ4GpMaSYWHL8Ql77C6GMX8PnMSwTdbP0HldUXmcQ
zWZOwXgmtgqy81xbfJQYz4CgzXhDFVA01mbwqR8r7UXsmiGfIklkYNSagDKUaNj1HF8C+VwAW7PG
fZXu6wXAlh0nfGBG9T1XwdoH0jYssLbyoQTdJkrcEaDcCDXd2KDdyoXxFqvuMQD6NuvHlOtMgIIL
8TYXzAEtWD9Q3gcLwFDGHq2M7a0U29k6edqFIcGErNObLBNAaftNZZBO0jCQiX203XVunNOop9p9
PyPRlhZhKQ1yAJBdCNCuBmxHizpwEgtbt32lxDHn97fA4HnEnZYwTtZjD8yTp7wT16WJzW3p/MAD
uuxzBu99cLotKc3RgbQMvgsSeXFdDC7aGo2TJGvmmt0Fnx/L/tn1sL2XTP67zQhONOfYiXqVDBM9
2dZ90vjnQqSPjpFu4qw76yZ9JAi0HqILmYknB9pyE/OYLaDfJuIrRZNEId5pMIWwkq/EoLcY0ZOK
40lCs1t+NZikVrr6lE3bZvwmfEIi/6bsm5MzhXfwNa46boi+ba4gkh9MPW9s5q6QCKLHDc3A+RZy
hzC5CDv4AJhp/NB+HakqVjkED8DWJYS2nEe1N0sKVgB1JrSgkZJC+KEUF/WI7sX5OIJK99gHmxpo
Hjw0b7glVXTlGC3kun6TsGFU80ucA0AASN5P4F/KDzHzi04p5N2IB1vCTXkOH3wjO8FH5lBgbMFW
nAJRPuXYw9hGbRDhVqbYt2O4V/F1azlXgfKAZTIm0E8OScnGYZ2X+nOKxotXi/dQRi/o7lfJ4G9a
7nGIhWukrduIKHM7M6cF4cYCUG+m9Y05eI9efu/wrB78YJ3DHenrYu0B2MZzwQPEI71dPsrqYmp5
FJx9C9Qg7pGjFV4YqU7hwDavwmlG9GXGm1xO44VsKpFrpkluDlbr4GlddX3xgCXmQoSJSIK5HWZr
G+XZg1M2r4E0rsk88jwgxElCzd1DHAS9BXbDDm+aAqk95+lA72Cf7RLifvNMl4LZv2Wz3lbwOnvD
3WclUzGzvdc5WJfaTexzmMMFNYBJpjzAAc4JmCrQ9lNF+/dAD0rEoSdU1mbi7Lk8jmflrStIHN70
3s/RxZujb8SGRNQcBMet73Y3ZfcNT51VC4mC6WDM16FVUZtNHWV4cOivC1CHBSAca8jOJaP76Ear
3mUHyIeIC/PcY22zsdUpuFjRPAAJIR3HIIyizHM6OrRWfZm0VWz+V2CzMC4sjAVEr38usJELKP7r
P/8FGObHH2lsfO2vGttiqEIUY41meZ4nlijPX0U2rFSs6SQ5I8dd1m+/aWwgGFBnvF+wDabia37V
2BYmFXKdooLM8W2WhOrPaGxSsi38ezyDQsGyXVJL0jVdFo2/t1rZzQwwUZJPViSEiArQ4ohL0DeN
I4rTJgqSfSZ7oDLyiNPk0UmrbcmHosjszeweah40DqvljupZnzNDZmIQbtsPIGkoUnQwJiLfNV7J
dKV4siaVdztO2JorIq4WokGBww8HElHdHFkFH31VvPnciEnE02VAq3fvUzFOW30wHVuufRn2kId8
bOIzGQ5zPXT9T8qXAS7icpbdhcjkJl4OJlO1rrzyqO12O2YC73yzyqPsZvbDO4+Jtxvtn3EJyaX3
NmF008sXnf2o+3DTEf8eyQIZlr4eqd+DzbZfrAt1jw2pf0NwYwnXr+aFGp1HxnUP4ZlR5wpECiSj
lqRujaukWxvxp3bdFxZCL5UkPMkCyaTzciiuF/55ivlZYPxASnjNov7C2wP9rab6uYy2kxN/GQRq
qLZ4mxLJtNxQz+AuIUmTvkI5uc8xQ5ndWNRZIHZ4kXsyB/8N9f61HiEPyTniNrg8DGP7nvr0c678
bwhUD64uD5RjMg12F82r1SaAOAPbPKQTEwtHZy8Fryisk0qKfQTaSFnDl4HNwA6wNTvN2qZ1pcTh
zkPnAYX4wMn2BFvi27PMi2BpUDd48TySHWK8tVX95efTzg6sS1wy6LctUM3oYVJGtw7DxWKS1C+h
8CxCO4hZvJ0lHKzqQJfZusHSihTzw5HRYzsDzYE/QUn8tgZ7lrnwYYsOu9eEiobTLSjdO0z9Jxcq
DY/EGZMuz0bduD/Mwv+UmXnvmyBzZ8g9HgDKSA6XPBnQyCzv0hjTvZyS257EW65AMTQ63wW5+TOb
atQw7ES9811rsXOEceLM/57Yw8pwxL3QLNUcflqz2fDnyxS6xNJKNs6YWgbDPBqGCpnrJi5uz0dA
LJ7KUrxBDH1WE9pIPHovRjmQxQvuXdHc6iK5c7z5dnT0MW7Lj3Hyb4satLQ/YmoDQmatXLfeFKKg
Z2SZAzq3fdAsZKIpA7MVP8wc7ga7x07FvDhU03u5lNPk8cnU9TcwzjP143sWmJe6ctSaSyFcTz0K
poNUFsrbjtNoUnTrYS4QSr3+eRiGh6lezimK8rQuaN8cSt84TZh3QnJTaCz06JhsSj5HN0XlPFBq
g7dLDZ19RcvDg7RBJvXqNjWMi0pIbzlRTcdaR6oj5gRhjcFemf6t11j87gtriYmUt7khkTDc0SBr
7bWkONQhZ9JY05ufUEkeSjQ2GnX9Q0soHIDAtnDyozMtE90SmzbKCG6etfE5RgRztHdDrNQytr+n
uDyBwLqyi37vm86WOr/dQOSjGeQJbzqdNF6zB4JaItqmUOOzEOFSvo5+IKFcBg/Uy33qCAao15be
OjHFi6/TXWoXT7MgkuKS2OiFqLbxPJ5IXR2WasS5Y4PsQJVbq6n6CD17U0hW7+xEmUt8hsDkg9v7
nVfkl5S7aR4DkgYYkhXVz2oYD5QQvbKbeVIYsS6YPYDvtfe8h2dhiA2D597T1aGoO7Z2eqMx8+eo
PNxkeowU6SkSwblN53UQSfaU1j1nrW3ppTcyst4Tg7WBFh7hreir8FJeInRKKdEUIkh8uSdfxKg2
TDY7I2aBXJWEh+qAW8m0cxRd52VsTftA9yALoGZSRDvl5c7Ki9d0EkfLDCAYqGd7Gh5Ta75LLfYF
MFqf8ly9dwVq8eShbcMlZ+m67mfzPpUl2kfFmUsdRwF8pxN32YSG1pbymvDS0c3LQxqAWiCf/RgH
+T4ts29RzbvcFTeOD8ykonqLb8nZTKhtXXjgf2aWm1COnSE49m57EyfB9+S1bEBnfIYZ0VTqcj2X
zF33pLv6bDQuYkcFz8RkZ2tn9iKSVpehQukOzOo2kIiCbaDLDZHBs/YzlyFrvJ8N+TJLsc8MCuym
6iIZ3YY6uQavZa/dkmVISbTNyM0HIg+bNJOXAvTFZGefMjeSta6SHYrkW0eLzmqqgT2j6bB6qnbZ
2Jo46OFqGAUQdgtwDbkTyiQhqkcLhUPr4JVHIl4531iZGXyMbPSuowAKsXbAbwPy0AvRQzXmz0ia
PMUoUdQL9SMZ4w1k0osyqyeQdD/lwgeJbEghVczeJ43d8TgtHJFG0qXULmyRCMiIB6qEzVh2SMGP
ZIri2ravLqGq2ysBoiSN1Z0EWeKDLrFDFjYGUJVNDtYkbxoqu4MvjjnXZWwE6w6/4NUgnIsw2utx
YaNgKgd8F/OBiRZyypiqJ2wjx8nKoRAAV8k8OHvAVlDTkJQX/grPuC3Yiy1S5JNvI5VBFBhWSRIc
yoXeAvZqaf/i5J7OClkWqL0U05Za+DsJ/KjN/aO1VA1b3NsmyG5XdZv+iBMuSpsjRZqMj3WM8AFG
pkywk0bhzWgMH6mf7HPBOMjUuPTo/lb32v6yB/19r+7va3b/7X/qhpp97j8foC/0kzBAc6b92f6x
U07x9X8dohnKJS2BFphWhvPfzdDkGIjCQ2EVeN/M34xybKPxyZkuWX3pSUstKYLfFtUWE7ftSWFT
aqlYfP+JRTXYtH8cok3JdG+yTJe+Z//dEN1D8TAjA4XFyDlgitDdoyTS7TXOkB7IOyVjBEjLOotS
3FVhQLks6gd74Zl9QwIGpG55AjS6sqFhDeaKR41C30dl1xSLToJAT9R5D1UcHKeKvVjRtScYww+t
WJ6/lj0s99HFgFfJtd1j2jRJ9XuhfVf56bmoa7I1brfVYaEPhqkhZJiuuYOGmr5qqjj524zxuG05
6MfDh23k3KfJsGPqsAaDkHnEMV07QMbV8BbUEzNj4L9qh42qlUU/cY+/Nwn/MfTyDuAKwplvw+qo
gWS14KOJ/JyCWu1yj31u6WnQZBnImykgAJhlLFbcW7+q1rXoPxjvyUrB2cavnoMBCZnj5qb6bPEN
ix6ymjkOjCCjOI7lyJ1qmgMYRssgy/kYwAxbMTAeW1Zj7TqPSX8wfC6ZxhihziVZWlQNE0+eftpm
dQ3X8SRyc4uq/al7v9ogcY+bYVzoTL31ZvgOm3m+b2uPJ+rACWvQnFH1O2XzTydzSxNKdup6QuvL
j33VaoHuEX2attyUoOhl3a07dL0wCzaYCzI2QQj7xGU3SRzwdcGdCtwPOzO/IkUqPh5ffdTtlukl
rBEUO0gpVwmClMUWuPc4jRHe9+KI5GdASt52N5WSJ8Mzb+klu43S/oXXjfkk7iOcXGwbcRa3hdgQ
CMkZexzYSwRJnOQUYw23dLIBBEZCfrhJzcgnKJh/RoW6nuyeruj+qNP6s6NyYB/k0baX2U2Voowb
rXz03fQlFslDBvLa0w0rFTbQpLLfvLzYDSkcrI52MMcBaNLf1nl5XfMdlNOc+ypAXyWrclWnyXpI
S15vl+IIOAgo1EdcqEcLvOwWutyzE2YPbKk2keLy92YldpKnCo9GRmOEe6lg+akY9ELgMvplef6N
2mNeJXX+5ZJVmHTyAbruTqXpEZ/+Xifqe3ZQa520/TKTiCbBKdpSMQjlgDhnYO0qquYYVLZWqtyr
BIIwHR5HgF5Ppv8hKPwqo/sU1OBi88yF+zaFIOk0hDmW8/iukdkB8MrhWQw5/n/nqS7zVdSgTxUz
rb+5Dz04TqqHCMsUuHNYPiM9eEXwVCFDhhj11ryfP+3QQ/PLXyJjeq4NdnFFsbNs90MNsAmthdRA
K0HZrZvJvbGD8ZU2FyigI3ePZAxpGKmbc0jOwGibh6BX95VLka/ZdruSKPFYV8mKuWRjQgRmy1LQ
kjlF1spq3C/qI78d0zCxpCdqQ5SKTJXvPZB7pAstDVbzQjtN7YfBBCZBG/XQZd6bHUjxw+4z+RWP
UbcdRh1zQIviO0lxyUoIsgt0MMx3amqcW5mwog7I+UA7KtYEp7ZFQ9KfQD11ogUce57zVy3MNtYy
eglJjBuMd5T8FkTQC39apZFNzlTOBlAj0I7MEYbkga4GxgjLGFeljdRQzeGzKJsHWeb9lTska8LO
n2NRfTas/QfdVSuTSr+2j3dqsQlgF7CxDbCqJIkx0JOGv6ByRLIFUEGr2/xQpNPeM+0bz5iOcui2
0gT1GMqdWdvX7mKA0FO5KTFFxCx/GDpoCsI1MY6ETHV6IRbxkOC1KFkYTDMZWxzg1JjXD2kT302e
3z10uEGu7Kpezdb0iEp5M1befQWdFy4Dt+npuctb3sDmmGXRC4S1taFzTgfpl0ekvpT1RZfBXsJv
sHCtyGb+UmP1mTTyxpCYE2J1W1vtU+jgbKE0sBkMTkPGjq02YNpWHRygsGno/xCTvMlSAgSFX3wm
M3tdnD7pgLCPH0NgKjjYFvResdiDSBL9dOpybzcRfz09aToIysVdZOIgZ2E7ngYr2fcgTBKXUtFB
0VbhYFfS1vjVY2OyLQw8MUOswa406CIaBZaChlZ37SbiNZsTtlumtg4aOuxVqud25RtYI2UxPUdz
9+7CzCZPsZli/NmufYqV3kWMfsBH75qAliTMLdvGCR61r360yOmYW2YeOjL1j1Odjy+diYkCOQXp
vcQfBqznUtec3Sq2MlhEKYnKI7yaHIJwTj2VGWiO/531fhVLF4LsP5/1nqf//k+yi38glC5f9+uM
5+EexFFsWraDw5CZ7q9Dnvuvnvwli+rbEp+qg4j5WyZ1EUPZ4AtfCNP0+Ha/KaXMY/IvIVZzyUn8
mRlvabX7W6HUthzfIiEpPc9xmBn/Vig1ptE0+lIh/g3Fo41rvbD1fTYRPG8XQ3uKs91dLO4GJdER
nvexx/IEBRIbfB2kT7CaxrUeBacJMgMnVQW3XZPwNMSXg0c7xtBWScS7eiQondOUXqVEEVRbvU6s
eQlyVWysl1ug5zQ1VZfs3Eqf4KovhwrdlWpT5TyNIzZrf26tO+pci6sa9hqGNvGiExIETiPv/Dp9
A8azVBPHHEv1pRwpMRkiNmgmjh9j5uDGhPDSG/xztEcfRFuy75ppsJHmCHB2QTRht9z3g3Ok4n1n
Dy3kkrxhxjHHFYCCb8ejEcXyNABCM3vn809Rp3k7RtSm5UaLBBTYp8l1n5K0Zm+Bx6wam+tUgvpX
1XhVZQCi6sl/CKLuy078aJtk7qf2khuUzH0yL41AWJoIoQdPDVvjMvfv6tiiL6XBE9CytpcSLwG1
8I+xy4OdwywJp+Jex8WG+R0j+nA3mfIpmdCf2vEUGN0HrcuLfNKx5jUY1EStAHjEAJEyY0ZUs9rP
uScX1UXtPlgmb8pd15Azz7HjEyoQPTgR4H5+iQW8a8GlW+Ht2Dk/ZGTctlqdI1L7G8GCtcGdkgpg
NmJ8D4V4FHQZULzg5mvCzC8BKbwr6EZHu+TxrDsTyGgV4PcZfuq5oHCw/wZZmu0oQfgwmjHY9qCG
+BDt5t5fCcnqKFLygfDIiM0Sl0Yp89UE2N8Pq51Q6blvURXyiLYqOR5L8F8cSFB+5UqYZMUCbJay
E5Sb0fWXdiWsleimrE0XZ0B/k1E2V+OaZz18YFWINZGd2UBzihbXEqvmFLnPynC/vSlaL04pSmzO
UVq/zeTLKsps8ZnTtRL1VKzWwzb38i8BSH8zpBRkQU/2AnSHudb3LQZBlDQgwllcXM8abmU/7tyA
TVzp4U0x+Z/qoJS3Z4JY1wVD5NwAnreohu1/pjHqYdyt41xsRooRZEXnXV18wznbBZ71HE7oDlOG
5alynL0sxpdBYBIy0DZs60u1wWNs4c/v3QgstT6qdkJdcemfoJ7gIenH9NzlqJBD4L0Ohv+aF/IZ
1sK3FSXzZuKUo2WD28XIgb0foqg846A9mdOy4QMz0pVnu2Mr3jTMc1xxjyqcX4NlQVcME8xWo3rq
y3qf454JUjGuyYLC+YF3XxoZkWz3BM3lbEF/xij7WfccKgSVvwbkYKFpjCofA63Y8YUfqZO9A5Y5
0TeOTyGot4bqdlGVwpL6v+ydR7LsWJZd58I+yiAuVIMd19r9adGBPQl5gQstZsJBcAhslXFeXAim
ZSSrsmgWzaKxlRaW8eK/7w5x7j57rx3fhWF+543ogtOwjdsRCpdL9JNykI0M8p8u05ipG/Okk9+q
u/FiKHHnGi5yddMfHdG9eU1yTtviXpoAG/xz/zm9g+mNDnWSUVBMJ7YnLv0UfimosIBLSkR+iiEm
ybzs0iJnB+wiXbuToEHxLDVz80g0d5DQtoUeOfeS0H3xMI0UlcTus2n3D4WkACwsQD8j/m48vQ7Q
wMDPtOZwCCk+cVNStsZkPfgxywHiPbc4pSUlHm38IYqjWqxm10gBtjVkqPTjkDAQjVOVcladPfeT
2FKsGUGePenfxT6d8E2XQw/OfgyOkOCB+esDMC+WAVFK0HbWu9WH0OXmVEwamGssOdh2rJthwEvW
oyhYj15+0JXZLIK03JolZKSynXZTVU90dXhLUXsJRZboXN2AqSW0wiN+vrUNXy4qJJkJHs+ilzfw
N8Zm8JKSgboYmzeRcfHZqTsXZJR3PGERx7NLEGZAI2kBnRpj1fSWubYmHz21vcVjj5GoMWet9wCN
IF90Fo4enuj0iih3m/cmnjQt1Tf6lDQEx5ito/m0/v9nnr/NPP7/NQJ6GeVnW/3TAMafCVAbRL/l
OWz4PKSqOcv5993wDNqgmXdG+6N8sQH+czlsCZ9Zx/KEPQ8lfy6HkbzmWZt98f/eDXveX5p5jH83
8xjsqxl1YF3ONcEm+dR/XA7nBIm80gLnbGU6xKThO6frflWb1qXpo7eEp46uMNuFbfDalcm4Eg3u
3jh61SK1ctD8m4qMu0E3L9fzL5LEJonda6lVr2UsD36o7T2Nou44qVfdZB38xsEBHF3lJM69bK80
ZgGJpMHWmVt8Ved9ElFuMH+Iz9ZRlwADnsuzTPhVg0ozm+Ta/Dag6GZ6fje0cznucCxrfIIBHaeV
Z55M1V9USF0QN+9dYuvHMU6fRDKDckMWxdneVPBcs2g2JNkzmiaPqM/AYpp64tbJnBVTQBka54WV
7cFOKozn3qfRIBjwPlZWeC3q/I18PXeTQxi+MS/s95BcsIqnAdn3TrzhPKi2+hTGZ12GNYvmWuyj
QY84c/oISK6JTcj4Aa2xosmItHmEYpHhlKWQnp28R/m81VS3qOaTjmL16tUec54NHxMKme1Fs9y3
6UvOMoT67qwRl6iFRWuwp6OsxzfaQb6jAlpkzTeCzi4vfl1sikw9OCwbFhnsp1XnqtPY+t9jgxSW
9uR8ix6cWV2M5zyqf3TqBwAcsNhsfd4dfin2o2G8x7Y24gssEEPKY1IUD6Jx3mMKeFBhqWzIJwxY
RfOlVemW4uZTpDWcEGNKDqEKATKFJmS/zkaBEhTnIpKYW0YjkWQf0DScKU3npd6nGXUsztqS1aE6
2tK8L6qGzaKdvOok3VJreo/y/oedIb7EqXnNzKZf61SnYNnbVzgSjcGDYmHsLVns/jjP9xi/EWuC
DG51DjNwW3WcgavQhZGEuQkDP21DA1dgqJ3arN9SQrCuI9uD3tafQqd9cCd11PTSX3UV/HDbUFAh
sGBNTfbm98UJYEK9rxq17ZLpCfNjNRuzngMTO6A3WP1emeott5svgRDpjNrJTMObjUA5lTJeuS3J
J3awqJezjikbmFaZoUtCTYIU0ax3VrPy2SOBZrMW6lcAEjrNOEyzTipmxbRCOh2RULnqgd/PqqqK
+GxpteQdl9UfLtKrGgVZ5OTgzpos6PQDZnSfi5UxOwi9bcsrAXPHyZgV3dSHBOWJ8NPMmZJ1tF+Q
D98uZyJsxN6r2SHwdejELKF6vnqkY7ulfQAt2bacvYW2nKMxNzWDhjHLzhMoD075afSGE1nfJorz
ej8L1alO/4Zy6k/GYsE7E0alFqpVT6B+mc+St1mYm8xqTr6rsUUfXsTknCdWuFyy/T5GLncyps8W
BbGdlfQpcXzMuLO6jpy0LwuYOtgrwG7NKnwy6/G5R4l1aY7vZG9xRetYJaRghedKY1oB9b1vOrCJ
qD0j1DoaFwaPeR1XgZaPm0gl+6IZHxItJ6ukSkAhLtY1rViFg7UBDHOs6crNYv8iyuqTABcRHlz9
g4IB63TQajnmPHFyeBDTuPQ7Co9lRjn3pAntTlPiohv53mzFk8GSLy4gddWuxtKO0SYfxze9T3ad
Y67dVl1SqyvXMpRPpqPf6rG9z7IUZJu8CM1r1m7X7SyrfSjns5BAp44h8riD/AJC1y/xuLFp5bM2
uWxJQ6lNZZCRTYPgJD0s34HB/IkzossMEhUhxQlG9N1U1bNfZN85d9TCMCTZeURGcPbwQ/kWeRTO
/nPH3gdNvtOhjDtQNPnjPnH7olcG+AcHwT6wPqTcqo6RP9CrQCmj850UEnFG1b+d56DLDXsXXD+H
VHAaJnlXriz/N+3cZ16vlGNNUbZqzKikoXv4LODAYGHExJ6rK2YKFqoJHqeqgAQVfNhp9ooNWWAw
ko+ZniHo4272aHxbRqTFNg5UecuB7T8Uj2lY0sGLRboLxkcSx1tLCaj7+Cf/+pz0nw6CMdPB/mPV
51Z9RACH/vV/fEXF9z/Rfuaf/pv2I/6FmcXSfY4aLO2ga//DIGTZBiONrc9oC6xv/zgImSz9hC4M
A/faPy74cMnNazikGoQjGGasBf+C+MOOcVZ3imwMi3z//V//Czqv4bJldFgX6uDk/5CZ/nESGqvB
7L2B2pW89h/LrJXLxuOZltUv2MDXwERXbhRseYyvXPfJUdz6XrhrKJ7ox3JdhdNANNEAYsQcUoXX
DOm+I9cTmL9IYQpbjMHLo6zXviehImhrlQ/7Ii0woToHS8D9BT9xDxZk18roFoUUkpD6/2PNVSSv
AVwX143RgvDl8o5ZhZN9bQLy5LHYwWnCBQIFM3bejVHepX18HAzsdmR2aGTZhQP2c3z7DagCq8Ih
VD1VTksoNK5fCk89Dpzd+jS7xDEIh8knqIbLgdCFNR/n2I8L44Xw+w1gMTYSUoGADG22nr506YQk
lBiQTRX9yQ9YhU3lbzYBCiQsAvwfO1ZsWLTV8x+1np2WkxdvkbHagUN6rzreLiR0tBozfjg8DYo6
GUcdc9/+YrWxcfXyXguMn56ToUcsrQ14yvpnQG3bTi/PgQerRIuiIw0qT14znR02ZQ2klUVqfEo3
ovoJHcKsX/XhqitjqbGBQD9f5mxxpAtzB1EgdjEllEG+tTrrlhMnAxS/KMt56UKmlx7kFGCs1h/z
hKwFVCn/seroU8ehMPBmxjqDH0k7+BwTu+JL12sg57q/SWzzYcrkXdLeZfxjbATLnMlPc4jTtqxt
C2LFs6+6ROrJ+bAQjshvjodWa4nGoOIFDdxO87lrJVk8bzMOzyk5u5E/0k8IGYD+TlP9SWlwLXir
uO1WirdwaF6EAoFLnaiRObCex5virxtVG5myxGpsoBVD+UjRg8Lo/DSBuLZ4c8oehpSYElx0nAGK
K0ipZWP5S5jNSw0kEDLAbsBzDHN91Y0ng3oXXDHrDCIT1TmnIZjWsNF48PMmndhbl+37QOaryIqP
TFDdOLMDKlQI+tfpM5pmTva2LEviCMN1LELi3iTjBMtUE68nm7/J6gkjDh0vemuT29lZOYRQtzYN
TkWc3btGDCyQguEhS5jxG2cltX6nInXL4WlX8th1NeMBYE/wwLq81bhUyzik6Wm8OrZ/yCCRRRW4
3sk8lMCQNYzX/WOH51WT+KnqjFxwgkM1I9fSVtvWty616h6II60rcuW9EjQL10zrA8EdNbxBMOFM
Qt+Wnm0m+klddvd++PmHhtozocfHiLe9iIplV+d3jac/B0W77+yPpEmOpZM+Bj67JiYMA3tQxyxV
dYRtoJOyRMHL+Mtxa4kisjIVovHEothrIhJP8dxz/UBsZenDEquDNQsSzDx0jZpHQVlYEe1z9mfg
qBeJX27j+mm+00ayZ3CelmDYlzlS3wAKn6xx6RNt+B2rjxjczMAHQyflrRUMmgmrLbCJRCA9YtEh
WJXIvkv08lK3ycGf2kuU5VvQk4c0+61BYjg15ZVi6xT1uTHNflHiRIi9DAmZSabbF3p36NSjU2iL
0Dq3efPlVc0u6l7clmjAZqzZh5eHkkIT1tpTZLyVdcdy03msx7PHZZvMU5FlUPyEFwuiwVMPcdtq
15b243YmGDpKCMvYfHeGcT8Exc4lIF9Z9KQkIbEpA3dXHGwqLYZRx7our/KrbWrfFIAsM0DyZohr
mSirYA+nKFuiawG/2a9Tz4iSU4b5eFGZRGkDbZnMw12cjW+1uxwkmDgGPxqZFjX+qY7+GEU5o5uD
BGA4RFim9iQCkKOIRdzNPR98Nge7RVKLoXkXxXqkysicyXNAW6uKJEHXHzru8jhlt+uP59FBUur1
bWYFZ0ncBuhtGWw8YrTDCKq5pX4xtvaqHS9slemHn1alm24GUIBsbtlA6jo+J5IjJC0cBFR6HUCZ
RTtkgSXe8G8GzsdUwcvhwfQrcLawbL1ak86acnjqiGvHqUA351/wq/qhqsfd0J6kBgGJhntDwJQ3
45XVcE2aBc47tco0sSvnGJTRfbOFWOP5XGdh/Osk5qGed3M0yGKubnEydzMqu51oVLX8g2BpT64K
T3OY++yL9dpZgd7eKTe/Vh4Jk1i71Cz/IF0si+TG/g/tmaydUUMVYEuI92ZthO42BJJkhVtnTA6Y
x9Zd0W5TNqNxs/V1eQ21Lx3MqJoeWmJMzpxUhgMe1gdzZhm1mDBa7sO4Gj8czSK2SGFFWj2NOGez
5M1O3G0zbzOHVgPUVE/HjJbMBe5Nvjn/Gnb+M+waHkhzGRpmg3yTlsPGdEB1gy0PGjCL3twbBjYi
IozCsSwgfeqDlSD2+mgarx6wCYcICu+IqiYyB4oC5M7BAk4JoKJSCCM532eRRBmDSrWSnC6M3Ng6
VMxuDMO46uAuOhLbvHZ46tl7j8cWuyGIp/U14wsQ4MInQsA0Q41ANGJgGjlQDSONtuXkfpSBi7Wp
2U/AN6r0i9Ll77R4dABzBBNa8Jwu0Zv6LKK9IVB6TdRtnxgKnX9Hf3gOS9YshTYvrU8eqZUAz4ZB
yFKRZjFJtVBSAN2GJQiEiDGkHC6hX6M4TOoixz2eJzYww5IgJI2216zvNynpGd/fWk7wE7jaKY/4
/fAdzEmbOXFD8iYigROTxBlI5DQ8xqGIPfUkdGRnbkNC5WzwSwfZikiPVlprHfe+ZG9mjvauxI4u
iQD5RIF0IkFa5S5NzV6xdHpDptbH+NoTIkpLb1PHe49oUUfEaKz2GoEjRJNXP0oeBoJIBSAgm2CS
IqBkj4rcw2r2GApeQxgjFilxprCa5hj72o/WDfzzaE49TVN3HIlBlR5gfVzKhKMIrBx8CJNEpnSi
U2rk6U+UqiFSFShFq2WwwkGz9OR9rezHtCiu0Iw2PYEsWDyrkIBWBYMg4lpN5ioKAlwzUj4i0GXZ
+vtEwCsn6GUR+KoIfoXjR00MrEXZ0iS9zSTD4gvMGK42Ks3mxq06/23n+QcbplERMq3TY94F96QN
Fy0J7n7SNdzoxUcz4ob3LhFRtUG+aPyrigAb5s9VSU+V098GPmudAk2HuBulhKseB2pJDC7P6CvX
MZ8/i9bAR58vNM86BV7DWkfycqRLiUidwRQEUOQ1I2qn+sBmt8lShOQnabxZ9odpjItqWtek9Twq
3FrSe7HDRDwGt5xU39RfE77ccvgFEWzYxbFwxk3Cag5qRyfrVQPdN5p241xIWby6kb/1QJxZ+Tcl
ucuiILvelMWF4XxtEZ5WVnsGe75SGr3MAEVHjpF2yM0gNIQTvYfnHe5aCLidg4eYKeEjwfdFsdmm
c7f0T9GecYiL+GZwmcK5+LAivC1DzRt8BkfMYcaW/r+F12U7tKB16ZlHLbC3BVi2ys62U+MhQGr9
yjMzazHY37grvqd8QzPhxm4PiiEKVtbK5+uE5r/s227X9z6jbP4WGfLGraWzdAYxEGbc+gLCZU+S
cyovXEZ4oNKdA/kb8a5f6YFFVOYuYIexylMLcMiY3PlyuhMDJ5pSsV7N1rxIwGKaC108apn225rO
S9mJZ7MmPWoR6cveJTf1onHnw8V4jgge985jP/anmq5LhXuqwg0z+k9aVuqLkXUOQL+EXwlS79ym
8mVo47pMnU+FRGMi36Quo2Z5iMWrlT0rI31IQp/G86vprJwhPs5xEz82XqrYOOijeTZp5FyY5tzZ
+Vg27FHB89Rcciog3Zl8z4Y0r+Z7YxEkYGjgSXmib+hHzfw31w1ZACUnlDUC3WPBqjYmRDv73w3O
iaImbD7dW6pfxSFoCjk34PoX3eLOdbB2oVyryf4t2fw38q12HJ6TY3EctWbrNaT04/ityYsDhepL
OqVXgxMy4ySS3R2e/67dJRpjF/oI0+g2j8dtQG9YHuAez+2H2d3kMrlUk/GUuTQGFrBUcXU9y6D/
wMx4nib1AV4Ql4377DXulQqzF+lnG9yCCRLIRmivCZWTyLwx/Tp46hsOAh4sB+wyGzP4EPSEeKm2
muLbVLgnUg7kvj6bIpgD2+FKa+8mbQJ9F2zCKPu12/ZgNu6Z7P4jb0b6j5hhgzH88Z1yl9Mbjqcb
6KqVX9EFZ+KjTnHT+Kbyiigt8iCnBUx4vIPsCqSyv8/jLw4BRM0PDnkCy7yj7UcX5zKTSNXyp8ZM
uCwbg0Yj+MhatIrpsfKlNx8vliw9Gbnb5FjoTOeShZhhlo8yFvfmRL6l1o+tJKzfQEoAz+S5y6rL
N7acEQVfrICXMPh4TuHr97Rdhu/PtBmwOpaS0X6o6J7RPZ6XVfPVjvAwhgmT/GqadjoCAKdouNjD
xhivLbj+mQ7V5d5LkiQvo58i54+kZHr7h97VS0BvSc8gpTEGVN1Op5tow4W3KwtrWbXeI9A7PLIo
jfBhTdyIAjIIE17SsjFvAEHxIss5DZYtHj8g4FwfuzjjTOG6J04ru6n4kM54p/sFS1dco9CQKr84
Kj7Uglc+5rOJ3swI2hPDMeQm+hxFejDDbdWIlYEumvKhFOz8x+KOwO1F+ho+E/9QcfvgA4ONu+uU
yRt5V0FzKHDDNCwuYLqvMpeuopG8l8JVBhB1ycTa+Oi6YbdoqfJVyrG2E17BIXH/OPf6LSAv2S8B
ftBvEmEaLqxPNdIwBRk+zOurRVFggzRvEMBua6ggWUO8KZ2446JT2XePKJgrBaZlpPdh5DE5pGJp
DvUq8x/++DJrGHmlWqYVvVD+j6AO0vVgH/MWq9pzx7GjqXY1uWzjlHTwC0Eq6IBrevYuuVvd6ql4
Snr96s3mFVW+TlI9N3p9Id/x7sf5rrH7p65mTrRaznJc9/QFnRy2B8oyfxwaNJvCp3nDQhsvDpn9
NUgH8neBa5mqB6AdSJ4Es8ZDNZkbx5Z7aY8HGhpWPbpMbO9HzGqCxKQOktMWw8MEVdMCQ3gsTAjJ
CQWg9nvqHiSmJM3RCSZRdygyhFm5aChcGvhKif8nvK4L+raAi6FrvddZzZe+twBc+vSEDtbN6yEP
8b7NWvNmNPaKLhs7z9YIQhAecKejK8hRHhOG0TbhIM2GG+V9GQqqNZpLY5zgoa6F3x3KkEmHp+F4
omFEktIPCF14mcnjDOHCe4/zdutSPUbBi2acnCHDheRtcqtbG7KlECol/0wnb/VdEcDj7AJWHpbL
KJa9fgb/tKEK8sOqOQ2n97lNKcm4kcUnJ65Nn4JBIFLTfYas8RKOxRhQ34BOrgvztS1sVOmaDrlh
azCUAYCBaDov+aZtBx7cyy8tJ1jX0c89ppRh7jpGqxrEj00dEQuNOCBaSd0Vj0s7HHjtvaT1LwVk
3MjnaHwrKhhNREC9eMPvKaKeMectz7+E0C+FAWmAjmuKlRdB/jyzooMC6oosXsPQXc8QIROEh5U2
5EfZxTmMph0sE24RxPVybp5NydVSFrnh1+cB9sJcsKJxfVlRUVuHnxN9m2o8FAzQFcYKBLl+EST0
ApbZvrf7W55FGxSLS1n/Di19JNWwcbCe1VwPIL3XZIZYr0pjy81Rzn8/veN73vcquiW8dNUQPjQU
j/uRs5MYL1wmK3xw66J45DbYhaI/pxyWcZCtDUgpf10z/380O+Ow1f+PlfVzUTf/RFCff+hvgjol
lb4wCImbtu8Iy/7TWWD9i+Vgs0RQJ1zO/0KD/NNZ4M5+Ari0wvHRz8mx/JmYoWlSGL5wUNsNy/xL
zgJX/Hs93eQ/ZZg6BgM6Pv4tWlrXDL0buoEaePezUObRGquvGeBX+SP4N2bfDuxaqefYySa00uku
6iTZu6l/DnlWVinvoJmiMYN1gO+O5lcbPiUonLnH+rv7kSFc066oKVgfvj17etJZdTuJQfiZgowU
TtXUB/mcKZ4g98GI4z1aO+24LKi3ZDpd5qP1rmeUE3u0ATqR+W5Qjcazjl5CSikNwtLSGngxMbg2
uVwR2YgxMqY8CRnUiY7lc9jDwilHdCz1QTI2/gZQ8laAzCkIwgIJQxq1zpEXr1LgvCkZ47JXzx6k
WIB1MJd4LRuCW9p6HdUpTbr5ZLpq23Idl9ZDV3VLiXI/HyQsnkSg4vYaE3VUhWtBQttjjWqV5RHf
OoaFu6nG4B1hhGhteBkDRKFgU7v2xuJGLYtZZl0keryNGpGuZU2bR+u6x0IFFApl3l3HcdSjW6oO
wydZylc6KavioeSIRb/larDvJYjwrtC/hvjN4Xg08iqsXGeZUprQBiwDXBdEOH+pXJzNdDvoxssU
NigCtI2yZcjyY9BRQG8Fm3zQj9Jxn/PkKnLnwaKgrO7cg87j2fNYt07DuEXmO1fdPeGf3VhHhIne
WcwcLVaGNnG/3Ab8QjWcXSBusgoZ7XirBUedaE/g/cwxzbnOShnQ9Pm4bN6cKdlA+D+rKdjmLXtH
GohyjvB+qa/T/NN3dL5DqCRV8jj3JntGj0s8uWsyvGC1/1wojorDAVDBgw+zsS0uOSDcdGyhtZkl
Cn2ys1xc9d22kc5DR+ua11oESPKDzVSk7OdR55f3wnWfI6mRhyo8+d1V9RxNoaQrbreT92BFmLjm
kkXvrdI86l7NFVLTQ1mAGESawMjJplJtc2YVUVebJHlr2P/bIWQadSUpbbrJ2qDATKmLmRTHNrIe
ZuFgFFS+FvXTYLu7yqn3FMOMgBoDSOOJS+Apbo/CwOLql+dU145Qb6hq3dR18xD27WtT1AxAb46u
rR2h05nobXUqSDjGp7LCUWGexbi2Olx+MS66QRxriSLc3kTUHfVGbtAozj0ctTYav7WQxUgJocnK
5wNFwDlA7QaOJ7U3PorGv4qovUe84wTe+Cz2s5uMfl1U/8Gt4bkWH237XiY4TON3p2fshXuWwyuI
Wsgn4Zc+fgjAjWr6pi3+6jM/FOb44I97p7aWBOBI8tJzwM2v1fWWilqL6wVSZ+2Y9LLE1I1kcguw
gH5PQsH1c2kk3iI03QdvziWHyaHyg9OQQXeyI2hWXfo1yuaghw1OJ+/YoP7fjVR5TXr2MoKUmHyS
90lK1NdcZCbQIR2xKgrG77ht9nGkLzVlnaQpzgnrpTmcRW4/yT+lcGhnbPZJaV3SoXsKg3NrpwSm
XUxC3lX1Lfxn51TYdMwHSfQxOr/U6EKHoeZhVFe2ASuHTG/d6IdSb3c6Kh1G7FzEG5fzR0JLmj9s
Ta0l85LD6IyXTleeNQptFBO8IneUdM1zFYptUMmdJCDCRp/lRr1Wvb82OzpZ4HHoyTmJ1VKz8q0a
jUsR9rSGvadjTkT8yareUW/Yum9FwykGmJTEy5uwqQFIdMqpV2L3IA9BVm+9STCmDvB93rkfIW5p
4KgyPN7c1WGgtoTrqB19nuz4yDH1LPvikI48dLJoO9OCSth37TBXR34MPIMo/5uPi40QC91wGUyL
BbT9hYZ8P/oE79Uq0jmRjBwCBomWr4gxckd5wGA7gsXeNuQpa2Zw5dw3I5zh5NTscmEb4P4kT4+s
yDYOItIwbCHUbyjuQxGClgH7FqLwqjJgfc39hSyHc9iKtKOkTLiDxQYpesY424j3JN+8u1RbjflD
MM2GGCSIrl8GgXnSKFQo0dPrOF545bhKfXC3+S3liBekBeeiYpPqCdRbVDg/WlLyiyLYn2bhTPY+
bDT73Sias1v4R8HSGG1igS18pdHy7im5NKZXc3opepRpen7NZa6/56jHZrQe6ptQ5ULHvDZUn233
amb1RoCOb5J00bkkfpznUIGFjzq4SoG/dFJtr+x+NRS3kjaSieLBSPh7zx/WuekdHe0N3/I1xmFX
4U+jFvlg6c4jsYqD72nrAbG4rMIjb8SDE2kr7va1y5+kuS9VTf9wzdYqK45OHdPPnvKC1bY6ql9H
2ssYjNl1vDGoIxac8ASBWVerf4zI2hfoAq12GNthndjfyoMF4a58GA2td4tZfbruXHjMWi3Cy08z
hDU3XfCi66YXW1zG4GWgmZdKYQCaBhHIuVO4SbYBozdWpVOec2ZXIxsGbFFRPi1wTnHSZA9gyZvH
LswOzGdpUJyCaGrpnFJZylZVe5VW8miFxq6KvRUP3KUfICbZ05qADAct6Lhau7KnbB22zsrP9Q0Z
981AV2kMwaZBXGsZ9atgomNLnNjtvCetcbKHfkN9N+eMJvwlmfZkm+V29Jq92Uw7zTDXNKBeZxys
W3C1Cx5YbVU9VF6+89kY+U6xMUpBlYRLXrHlR4Rpbh2Z7+u0XyVadHVTvkckb7qRQLW21HHjZAdl
DIkB68Q+tM9Rbi09f98L8cQxVhbswrVxmwUohJymNNt8rVpxryHCcjFMVBHb4QEO9BYFAH08Oag0
3Tbui873F4Pc7dSPpw7pNCtk4zkV6jgmH6oTS61Hbue16nafpf1Jc1DL7gTZN+EbsKlVFoA8MCMp
zutD/AMTEt90tdLgtsb1CURdQ6PYkGw983HkCo8LuXLRnwKtY6s5AECxoEZ43Eh5UPiLLH/o62jd
pehUbOUxkVGXTV251RMWHVN2GGwWDIHxgNWl1VofhjGBnv0UNcW2Wr0xpcrXDj1mnZWC3A52Cgge
xMntfKXWNoMkyzVfnTtR7nSPSFA1p1BMOMfKhWEGXnuyxUrT9iOASN3cy+In6YeXyvb3XcZRrI+X
hbI/W3mnw/zCfQHQ7q8fs/7zWZMwK//HB6jb//xv//rfP6sP+U9OUR4/+XdbksNuxPENz/BMy8Uf
/Td7Nscri34deASQvRx68f5+iJqtR54tDNe3+BEQLpyv/kyk2bpOYAIj0VzPQ/btL7iSHJvT3b8x
JfEHmwZoAw5mJjby/9OeHVDKwHJZUkRcxiTh54VWDuXSsYiQNfrTEOrrAAMNTlr6qFnVnG3FwjWp
I0ldGtx7BaGqGB4iEdO+aj/pQU/PTBDPUMJ3HWNr0uU3M8bH2VKzV3j1sq/quzilgDqRlHgMH6kM
NlapH3s3fS71aEsAflM0rkImbhmdo2MzT9stDRhZ61BTLyHJ4Pl15AhWFcHYNEOxwqZ6q/sGP7fz
HTmS2lrvPQ+xy8RmsBNlv29UuE+V/0tu7i6QQETy4ZJQ8s6y/jktzF0Y0tGVGyuQ95C4wvgYGP3J
qJhJ4rL5rrEza1P+PDXTl2zVG/mbN7/Ez1e7DDoJn143VfhUtPw7pXNsFfjyFFrmb5bhilLRwHoQ
jwpt7SZ7q45JHHPgIR3st64dcVVNNbG2/tQ5bKg7412xznIwCDZWCdcIjINe9BiaBCtibnOtGNgN
eg9Vlt7DePzsqBMBbn8h+xztlO58avmcFpkQ9XCqAvwui1va8XAUoUFrUkneDuQPWPcEbbVZ+pRz
aJ13R7kflWUDpT56ol1A2TzNE/AoprUv+udEr3ZlV11jsyFu1ulnW6qja+hQzZFpZYBdTQGMhC0e
9RBLa3vTlv5LbXmXUieVF5vPGLd/89C4b+YyI1yT1C7CKop+kOfuVZodU6ddmyw/8p4XUz0sJcYD
ND06yqJN1olTawWfRW8vMdDsvLDE/iZXFEMisFryral5XPYs5x0jXoeDdt8DWmc392z55UdYMh4a
9bhPeVyXrXjVjeQj6fhVR7FmDdeAqxE7ixzPghDfplHNtSPGgkPUQ6014MF6r6DeqcUL0d/a2ViW
6rc+bHhVodXa9pPqqluglYTT2+iSE0vvZLLvx/SekDLoaj3hXG8RssMiX8uu31tF89BWHGoHab8l
abXpJefRvHjqvRDwmbvBcvvT5Om6aYfzkFhfdZfdRBW8OoW8FSVHabC+B016+9DtH9yxOsmSY7YV
UkGvEXyvhhe9Kz41LFQ5+HETWp6BASdvG8653BQ9I/KgkQeUWHGASxlwLkH2fM/cNRYI+4wXPkHz
9s3TonuwCSlnNmwzLZJExqeUuVQmueIF0/MzO0Q+NgEO2jTA0A8N/7/vpzEtfgradgStuu+4V8ob
7MidkvLSFOG2DEtcf2X83SHtVaqMN0Ff4IIxPUl9UHI/Vtm3NDnbsuDETa5T4tBIZk2UWc4HbE5N
LaPtiyRhMJUPlkL3Zce4rpt2J/3u2FvqtUbSdwp11wj2GRkA2DINjxl0ocVA9DKg4gsM2WMEhLNL
u3tPGTU1GOWalPCPAlYcT/j/Nae5DVK/N0m/uQ3Pv8qdsPckV1/14Ecd/zGZV4hFGGoM8t4H+9an
vKHU2Qd/S8lAtfDHKF4aZXMOUUT1SbtaEpncx72x8npiqL1fUvANMtzFftk7xiIWySuZ8f3YePfm
wGrbjLsKjcnf66b7qLpgrYz/xd6ZJEevZFd6LxoXZA5HP6gJo49gMNh3ExhbR984euymFlCr0Mbq
Q1pWZkp6ktkbyiynz37ykcEIx/V7zvmO8+hN5nYqm0Oi463g2oreQswVeyj7pVDkfE/TPo1lwOG0
MM2sxSjgm8ae2O9m7oizYsSgV7KPXoYQVS8JmcJ6h8rrFsTE4LkHI+/I/7fw/9gLcm4Z9c4c2/Pk
uPMxLVW7Up3xEJTxOimNa5DPD7MFqsSYroFCnQxDxyt6tXLqo1FATIzecWxguxqavYzGn87zQUBT
3B5zzuoFKZd16dqboaWX2v6hfZKXPg4RYX1e7qUPYXLyJziu56RzKFGwEPJJeXJFBS1IH5XOwM4E
HMKBrkCqelSJgDGre8WfmL2VjF9jKUFQ4laq4z1lYNhC+nPgp3cRmnzUztdZm0vWH8lPU7jP3mi8
N2X8IoOECoTOo97aJJc05pzgk0UUaFIQjjMDy5nfmk+53TxygD5JmSx/b1nutKaEA7TNE71un2YF
9WSa/fc+NfN1L0T0OEXGL2tJDCtT/BTV9mdQtjdJMl9EYR+jWj/URNvx5sUESMpnDn5ESNGjKFju
Ta9ic9XH3o/KrZb2DsZHDCL7UvnOmeAEUe0wuXRkmXta3ebCwMKYOa82202sZ8N27rkXeJhnjr5m
seZDV2gKmiytjgrfmXB0RDqctxEWvsnsV8LM3pQgpZ3EHT4a85AgYEca5mKaPdWaa3VGUvyq5lUC
wR5Ea8WIXJjgCJf2+ZpeiCyJb7Xp35exPmNEwr2mUvLQ2XRT1c4lznwusWSJp9jZ2riiw5yPioOT
MHLLJ3IiL6xabzrEnoROz6tEGxKGif1WcuNfmxEK6OT01hW2Ty6xQt+rvqVBdWab2BlkCSIoEDlu
uGWk98YRlmJTnQJOrJObhm+RE95bUV+vwt47Y6Y7DTVFz4XOHoWNWk0xFRITEVU7MjTiN4YycJ/+
2unD97TDIRXP5WuMmaoOS283x3iRSRVR/gr8fzTjdBcZ/OFKOfvo1/ZrX2TqQRGyJ52ApliZL5UI
KSpjiIhHctcVxibN3JQpm6eFHbDY8Yo7spQH6rIc3rmcJn2oXnB6PUDAKVnjMuaIprG2UJ43RUJQ
BS7Iu50NL60/3Ertvqha3hqlPthD/EwQ8DWus/hkBtUlM1y22Cwzoyi7b2Pne0rDi+MXzzwAyw24
gZ+h62ivjfjIdMWvLEPvAH6cszPyv8IxvJPuUHISzjfTZDxMGe3HeW1v/RrVKKRskY9nXhFfsbhu
h0/FOO/9ObptPBTEnHQ0TvmTttFZ8RftIz/lP/Tp2hnqs3ToRlA0ghTxgdTyKrL1PR2o+4ZuNLOq
Ll3IPdCRJRqqlb34Nc9Qak6HvT8WH7JzvzHyY8cN0MZakAlY81dl6H4Oic1WhCiShggYhvTPe4M4
NdJHlG+OGfLbGHinVvYXIZyv2q8X6XL4Z4b1X/6aYV2SDv/NNekvCY753/5P9fH9RzclvvhvNyUH
wckhBiUs13cdbj1/S7ISfaZtgCSpTc+Y+PtVaekLM61AkPcIuGRRNPaPVyUP2If0uNeA/viThDbT
8v8A0UZbmSUtpCvbEYu09Y8BDhXkToMHpF653rDOCuLqRg7uLzXZiJmLM5uqqKR88GS2tV2Mu2aA
yF3eVO2jZWFWpekL8i54MMWGIdZH5dIDb/T7wHgy+TD03AmminEqG/QlAkBoessiPO2ebWldOzG1
EgNTnlFv0nix4iXsNn2MnDY9nI1/bvOnxqLpwRmBvoIYosuvk7sKeoPNzE6FMDjaq4W7RreHIh4+
6nnbYnW2A8wHPWEz8JmQcXbTHOP6bY9N85RomkGxsIRthjPR3uNw3rOIHNuTbKZNFzrEP6V7bQfR
YXGjxDnzgvSuuA/uqD+8cimCnq1x47NNuNJuy0YoaTigsIHyAxUnUaYrSa/ZaJ4y/TV2CNh1MlDb
ojWpuLTGt6APgF7XHVhGiQ2TenWiam8J+XgDS4eJLJEG+aEyzm0EHsPlzOW6WuFNnapqJS2gwcnP
kLXXyjy2zktuvPjxdJgy42Yi7mtq+yoP1DboJ8IB7qejmm9aK3DojtauoIRRIZl7Fo0X4EuEvhkC
87G3sdyP6sUlXDBowMlDn+CcptUppAYCoOvGzqHQOzGn+4twyK9EOKhi7q/5+CipfQ6z9sMf78am
2OXWNkzk2tLXmvhBsvcn9ALmJR/nSNGeaBCiF+0nJRrhs1WeMLmaFGKJVm+xP69mNj+uAvuHK0Xi
TmH+fRSAmmuSfTx1u3W/+FhgkrUDreR0ndlJd+mLYV3je5nwvwB+BgOMI8YzhtXIE78gITLgmLG4
brcisnc9XpoRT02DtybsnyycNqaRXc1/cd7gseX5sG7w5BSoUFbK7T7aDzh2mmjvF/BaTcor2ZqG
NiBc/D3jXN8NxQudatuoYP5jayWLXYEnaOh8OFIxNVPVVW/bG3N6rphoa/bt1lCffJxFHXZec3Ea
eeJOlB8D/iONDynBj1TiSxp7vMT4lGYH/xrzIiPKOmbuD/0bB1cTrrS1rpN3idtpTtks4H5yYxst
C4WoGqpNBjG1zm9DPGP4DKh6GfFNCcGLCNbUq+YTpvINS55lPr+W1kfAEr+5V1xOwkid2yl4qI10
LUZwCr3a2f300Zrdpp3MS+WypRjyjZfbX8XQ7/LQ/w3ZYNvQFyoMNPU0PiTeC+hmhjng5fKn995N
2i78BPTypF+SBvuVaawIKT+hyL6HbpwdpSSQ0SRr9kOriaim6HrWidlnGtjPmUaPLOn06OQ+NPRF
q/xsTlTvNia9bgq/L2lGp7BvZjO55JLGwmTeSce7lGb7zucAWH34Fpj5hTL2k7YwsWuFtzM7atPe
931ycp2ZS6h5tL2nInscE9zlKttSvmC3Ai4dmR2YNNfKyTZFMDHxojqP8wJhbIhHcUIY+VsSPnY+
bclNQpeIiakL3wkp+mgCvQbbnKQM9b8PkYc6H4Y7o5LgAeSGgAgJhbc63KdA7ygs3GF2fPbTT2Oc
LqXfnis7Xs8wd7yA3ls5vpt29qGYGmxELJY+IPJaxIXkvluMV03gsz0df5uSK6Y90QA0rD2V7mFW
0ong0CbC1WWM1knEGCmtnfDzj6CzrtNZcvnnClr/dFn32PjWiml3bU04VKlbMWO8N/0mobsZR9s+
g2rfUSFTufFaQ2/ySXhPAJQLzz3BXrplOuc9x+CsUoInA0AxMCOrvq52g77pcrbWImIpVK4bOa8T
LGBGUu1a/0sMBFSWMyX9Ck2HBMI34sXKcXYLatCe5XUZmMfJ59yw85UayqfeTDZynDd2i1wvq3M+
mpRN4GR2IS4MOwpj9jCyr3ojQtUmtGZ6v9Nc78pQJts8I+wcPfqZujcmtg9dSFoMHdTmHZodVKQ2
Xdw/uCQTZEyOK+bxwCrk0AwfGhHGQ6OfjA1kXNQNyZlHkxK6gV/SJC0Sm8rkDi1/PGe5u63tamdw
f/URsLokp9krWCcJmSb52BCO4HrFcoLkn/L3yiJzzZub8mjV3cX8HGkL3RtUDQHALDlgTdm0Fm9v
KTdj+Fx3DLboySK+rkKAOVV6NNmpV1UL35IItz8KPCJUZnbNiiLnw8hPneTl2s7yfTB90mSKilMc
lRg/6UkZMalCd7pBYPwk77crZf7RYG0mkO5jpDTWdgjbzp4/OuuWVq+N0ZP10TTe1t5j71Dnkabk
nbE18riPbfhVmXlFzmMTm+WmdUF4UcChWmejOF6NidtnTUJnVtE+nSBCEjXoU0eznYqZOCr37Hf6
ARzEb27deXyFQ+VPM1MBJNmPVcBWW+c3mk5ZfGvps4Nqj2a2iibkTOTELKSpZsje/MF54p69Kxwe
7UX95FBNmiWfPVbMnBufpa33UrtXhVHSaU5rnR8b32P8pDGfWFxZVGEs3QSvWd7fVQZ1Ail1VoWL
1EHrTj0gm47IxNQiSKxgPtcq5EqBqVKOZ2CEK12Z56o2LubgbZMgB87IvShAS7GT+mLFDbsd4wMn
ELQDhntyjQD7Tag1y0ZojLkSkVHqEKL7WuerPgjfGozsFc9IZTg7sB2nMjJPRcUgAkH9iZpUUJ/h
lNDJ1uDopGdOZdYucuqfaFEtc5qXlnjaLCqX6MB4BR2freP8YlMLTmwES4BF+ssc9lrmO7CzSKNE
psryVEzw+NnScYnlukZzkHVtLj1C9AmxyLl2qFQo6RlCFL/W5n0RwOuKDDYXKVMDvUQ4UTxer7Hc
YBv8CSkj8Nstu2DCPGw60f/ygK7oLYXeLPHI7myBRm5H790PaLLFWqDzX78PHyWFogMWzV7TZsao
U5A8c/k1bP8dvKws832xNG6DTLRx43FH3WGMnlC7RA6DAWthGv8W/Byl9cvffjU3FhkcGLCLfDyb
u8zB7jOsvPKG+YFXOL/qOZlmHx6Bn57dNN9nFU7H4tvCGiXBPwxZh4h45kdaT5ijMpJyMSiAiNKy
KQ+2DborDyHDJp7XYc3Ow3UQs9rr3uf40HLx7+UxD9JVrsjPeJ+z9daA+e4l89tSwDRUx550Msmz
o9NXJ4tNf+DjVHjXJBQ73i9zYG5VPh7IAQDjak9G3B+xJBx4LpGxxZ7NPtx1d7HV7VyOvj4yN0F/
IG3VtfKqX3p9Jm8VYdLuBOVlHjF/zDVS0mjHxF4odoSUwwraFch95pRfeuBYyxgz+ryxxnuHStUm
3bnkhUryZBa7qVCRdkrktkTEv9K1ZlmMkTiRB0RPKqxK2kSrWMGWwpX+DoqXytlfChwZZvwtm9xb
nTHKh+FGKMEDYmZpTrswj0PAZVHq8qHgO3nzZQybjectTA9OGJkc5+bi2FDcJlLl+Iflh1cPJimi
YtMU23rZPkK2V0lGpldtipHuvEF8xv1rgCBfJ+EqL+88Xk6zvMGZzcko93G4s3j4SU7hzt24AYGq
8DNE4G5pVo1gIxjlvs3ZQA5LM+NjV76lAh0ERXz0jg1LVK+edyW1k+OEq8GuXub4zjPKQxXQseTW
N+ZcHdo5/a25Ha772l45sEhaUrSrsB7eOvxdSYdvNzrqNryX9VtuUqlAEb0DgS6awJLwF8fmCpwX
/sK2KS6wRnkq9FehQ2qrXfvRS5sRccbO5jSH2lZbCl03LlEnH2ZQz4AaQ6VOTEiw42Pu2E9+ymec
SE5XRNe+J07g1W5Dv8Oqg++IJVTkYOenSjNq3N0IvTcs3ss2+/LLZO0C0Q1JXw/e8JpyODvu4uJb
lePtwPunq18CzjMb2bYLorsKd3TE3NOUeLbq6xwgXtfknKj2evFhJ2N5CImp9BB7aKONAQMuTfBc
26YW8nW4jDMZObeSxhkgdwMMfvFVpmdAdNOs7uJuICdTwwen0E1h3UlRkSfMb/qqyKct9DpAt8Bh
r5sOPxeJqqQx1lBygep8QXo6kmgaATJ6kZHQtQayLPg2MBvU5lcR00vqZZ9G0H/NdEGa8V6lFp8K
EoXtw4RXzgOinRI0WUkbo3gwXmBjl9kdlulfysRP/bL4JgWneWTUbNECr3rVeXecVHNWxrCR1ryU
2q5LaV/Qga6Uxj3hKfdRxIeS/1kcAFd8oKrxPHmvrjgWzn4smK+mYg+auHGtbZ2LlVM+yLLfdPVN
lICata6nft0gMzSYW+hw4BJraNJwproJvex5yn4DoD1qHI5c3kkHBtzSxNqnMWJwsrVp9aueJFpD
SKkybhJDH3qg6n3KP60Y0uvoWs5EoIfqO7Y+3ZqRCN5TLuxV7TanIN36lrtOSI/MBsKNeDAIRQs+
oGIREjrKFpFUxLzuCL152bRRTbPS4B3dqL8XvXXoBwiPWLUlSJSW9/6g+IhqpsDgtm/v+vzCH4+6
Y38fjZDjhABFAqkgA5wjFiUxXxvcFng5sc6bRz0N64CTKcZrEPMSxOXBqdzHduRukiX3g5eRayq+
hHuwxOsEJGHGATvkfC6jrROGe7OosNO3mxhzDKkQw/gGrr+RHB5QFx8V2phFs8XSZ4G3SNNfTSo3
S5OdExsXd8o+ZnwN7lCDi2A17qY3OYoRtYX0+xFoXXYD9HE2VBKz+1/nqrtSFUUSnsCByegTdh9Z
4hxxMWXi3EcPY4q7xgIAlTUbpzdWA/nIlsZrUT403JIgTW5mLF/WeJvSauibxUryDCxTHFvSJqxg
vje8PO20A4Vz8KPucelbNTr3XgADIlP4alKB24KmbKuPETRH0/CXdiBtGBysWB6/F6dXWpj39ZRx
RyOvB8+AZYGPHSj1f0K8OIzdTnhdoRDmKR81zlFPEaycc3kZk5R8ZlUjEKfUVnF9H1vjKSXtn7Bd
NwaQ/G0SP03Tp2rc5RK9oThgyenDEI+3Rc3j2Mis67lLn2Q3HnF3HqXVnjAobWZLHZmFyl0y5xeL
OLEtgDbmZIjL1ww9w0PXwGPGn5/vqAnEogddUTKy6biqTAGBqyZ/ntLsbAzusVDyo1Ux0n/23tAL
svAiqm7vFtmNO3bPCk8bt8L7nLy5mNMXtIQPwCZXkWSl0lFeUCX37li99GXw5DjXFnGPAnYl5gNy
CO8+nty2f22mAh29pzZ4wspUbkBN7fPJY5ikpooVeG/BAgis85yRUeEjMdX7lhRYBBrWrMId5alX
NYdL2JMBWUDhCNBs3Hmi3NYGPdmA6aZgPwp73+QlOeJoFbrTdyoDPhfx2nC3jiI/XTdPJEbokOTN
3XZkx4gZWYSscqJ5beg8LXn5pDsP7XU3WFeDq9casEKFyGUBKSpoBWNZNODELlC5EM4HLh3IMSLx
wZRS8N3zAxpqzQBOLm6i7pCioi6BlAWWw1+SLUxBrN9yd/6xVfwcAYVqi3hBdew8Jsaa83REKonQ
2lRfnPCAvvkUFjWGeu6t6qJ5jUan2JWqf4z5mmABI83UIFfnuH3sWOh0Sm9G5yut0s1Yu5gJ/rkC
/9sKnF3wf70Cv/8AXF382//9I5Dj4rj5W96CDTctI55vCXJHf19/E7egSxBQkWTfyC6Glfnf4xYS
+p3te5iLQAkswOu/O4UCnpi+gI8spIPp8M84hSyP7/QfnUJSOI4t2MD7pnTAK/3j9pu+PZWYgpWC
0j47aIE5OAxvzRlqXqGB4nj2s/L5WHStwNsMcmkVqnafzzokSTXQZ9fqG3viEz8VyVvlEUWF7vpT
cAXNhQU3PdH1mfZ3eG5Jo/cQf7+sqcWI3cp3Y+7vpIrqtZNVHONYozt3vG/V86jd1zFwjl4WDB9j
kR5VZtw3ygIdgZNFF1wmxwXQMqavk2iuDaO6dVR1iNLyELHSLJe+Brd/0hJwSZKU/maYjXjjxKJe
VZJWOSz/yWK8thLuON7A2SB61Cp1dGkNtGR97xnRThnlEyzDSyimJzz9tBJM49Hm66+4hLJAQoGS
WGdhtLGSnFPzowiCbz3aNXyF9DvPBhJX2njMFOmqkAW1p+wc8BEYC3rWAPVBQkAgXw2DilZJx3Mb
Lg7HnlNuhOff5GZ+7fnGq+ii5V6g2S1kJ+X1R36TF9PwCHG48za2qlOamHAAOvAhfTNua3xYlbbH
TUv+bJd3SxMxARNq9T4qi7Vw7Bk3mYA6U3vzvJ5y48nuuw/SKjE/5OLI6vKnCZS161oPbPIxEIjs
ri9rzE0aLiSlrPuy5/4k3fLQlFAJRH0Mgul2Ka8yYrGhxDBhMVyytBnZy01j8ZuXqbPJ9Hzv6OR9
rvhLxH3yPRMrJSlNFkRWryKU1JZO9X2WOtAajeZZ09mHc2je6ZIiR2ERSGy/A39YFTNdBWHN89PJ
+lt6Sk51HbEgLNmQREP6Xcvoc6AM5OD3LP0HVd655vhcsy+nL5yrSTj22zZSXMh4Bklzuim1Hla9
sh+KlgYEHTbRW2aH9FE197VsXqyR8jC0xwNeTq7aUAGGyV2BsXxuOsrRXCR/tic0b7dApK50K1mf
+tWWnTWExokZjL4uteln/6ZizOY1vJ3Sdp8OxK8146QDMIWqc2qqIzN+cK30tcQHOtMcscry7lG7
UoHcM+NV47KXQ8c6xHl+h++Mt7Lyrq0pg5PizNXKTtDteakFbPnuw8Y3E+ZArRv8eapqt5E/P0iA
UcCkHiefmyOfS1Z+OnmZPUFbXLFn53Ixl4+sA+1mFNPeiotrZyniLYK7pMKDHw3GMYsczRaRMc3C
eeHCLKoMc5VWmV4TXcWw0cws7FuscUz2Bgmd0vDGrUOhBwkBHA9991DEvKJ6DreV73KVBCufEtDw
SDi2wnvq2ujgeVSZ9fV9MpKdoo/yyU5Ywvm6K4+TlbBsSioOj/QlqqYnK4RBZSzvSKf+wJMnN3CC
rgFwGVduYSBFUaBSAmuCoAA3Ez0nHGfantvyXLULXHCkQDvGkjw1isK/YOIiZz9SCiIu7MTozE7X
TSFfRZygINTRp1/Xv9TI2auGjNpBdMQO3HK+VzY3iGLRNuQ8QLKR4tFusFqMqiDPQxDGgJixKhjU
NOSVldeAl6kw8iyZOhjj/kmw2zFG9ydZ3EF0hn+lTWfQD5hnm6mI38O2hXudPlhdR16kt77d3NjT
fDECSTO3vWT7kJrcQIIGg0JSPU6t+PZDJmxBvbYnxYvS6oDgdtZO9tmo4TUrWfZhWoTQlaHJZWKC
Q9E13BBL+yAc0B48ym6Eyt9zBpnU4DqobGibMr0ExrhrnfQGSADyiYcVbTYjtTNtTDRcot7SYn4O
TFrnfXvY0dNDW3Z52w/di8f2AzZUDSufD4eoAZky9X2UARwF3bAP0S6lH8gO9fVfHsv/LFIjYvjf
Fqndfujv7jP++vkDhX75yr9OKO6/Iot7FAe7WJcXSf1vCr1DIpS6YfxxHnQc898XEQM+JBMqzL+M
IXAU/3FEsSBrBoARhS94XP2ZEQWs4X8aUfiZHMez4IUxKlmLgP/1cR9j9f3f/2L+L7aCXZolCf0a
TvweBOxPAjAO/uASeUdT5nEKRxFefDdxxTYNcW/09cKTNq8Ka/gs3CVpNgNgE7VcByL1N/bA0yDG
He850ADKLP91KnRs0/VetTmsYHhsRe4eRjTWaZiPzpRf5157W6fhJiyhK3bsReEr7ENZbobJ+Vyu
DGDJbhoB66Ol83mV6YJdhssAQVK+dED41tMZrkS+krp+FXaP24f/kdueLRKSOZvvhE75GIsLDn+0
bFTg2b5NKutrGgMgS53aFoalVvz23pUDaqmb55veevXznGumulJ4zlel165HWZ8A91O2SK4wpG+U
TFlqkQRvs/JicbZ47KtmACtG/5Qqdy30xRnl0Qeq7UWI/LF4SkIyRoFVp1CO2hUQlm3rWae0mAL0
rmaXM6F4ZbOf0y1Nttewip/tqt/WfXwxdPTWuuFjNsCOGVlYxCwhJ1B+jlE8J6O+73XxOdZiOGhi
uGs3sl+KMn9ARZ/QY42X3EnvdJdBghtprhhZ2MZUNpuTdT263lcWsZz3xMVprHaTpfEximGM9Q1t
HGNEAXz8VRfwolTehiBh8UiTMJc8XOrbqUOyzeKtwY9fxOD/0yh5wWVkQwjJ78xQd8dQzJ+ZoZZf
B6NvnYFZQmLZJMr/NK32nZ4yaFLNxU9cVgWYWvEWbke3oIxYiH1YjLejY2/tis48uE/qyqkSVJ/R
X2c2xbReMp3jRTtIU968RtRZdxaQHMAKXYbYRka+KAawR6Wz8kK9q0ntDSqeVxXQuI2ywKCxvsWr
OUvMVSK7lnX/5sXzpU8meigCFPm88ukg9R76JrmTcdif+qVPgewyqZyyS+en0S+KgwnsG9SMnd6a
41LoYUbPmLWfTFxmqzZtnIvRgr4b2+y9rI2DlbjjXbY8UZMybp+ViWnAkgVNCY3LGkv/iGo6ScX+
MvGNZ9MpjvkI27zpELPCxBv3A+XcOM24oAZ+WCPHBj/jIpc5XYr73aHBMwqagcY8Gkr0OLzPIfpb
aaIgaTaabtR8Un51gwRsEZD2ztOCnlTRVnmYHZf+GkDHKMqG8xzYitRRTWFCtjMaCdrAQ8oIjmMM
C6EcrNPARrtFZLYs/5dt+wmrwHkUtM2UguwMGee4LjcyTWpWRcnIewmOahumP2MHr73K8K1McItb
mryn4q6s/HOR5Kxr8cVZKL+y8Fhato8s6B+9ONnict3wOd0pLSAc1t8GRSbAXq9m5d3wW9GUGCD/
adYA08mcghUGu21H2LdoCJ6PqV9iN3QeTSzPRtX+DC5fWhAKz2be0ymYw6k0Lj2nm4yc3eDP77Ab
zi3sLsbaS2llR6NxsSd3sCkr8qhi2Ta0Jl0YUMZXvVueo1mzKm9YMg28zhlSvgnyeF8MxsnW/cOQ
Vw8yEr+lX9DoyuYbOstmaPgkcoMiLZ7W6gWL+3EIKByMhoo2VKt4qsv4IRkwkshWI7PbLajoSdHv
iDIgm3mXGSx73MQiZh30UKfR4jtDfuWN+lKh9xUB726jMF9VNYSxObYKwhPVeg7a5xKknGOphtix
BrZdrA2S8EaTbRNZv2epPGWqu1AFuNL58pesiCJAHDm6qXfqJOobSNIvy5ZH7chzyIR91dXNqpmH
c5lRB9twdtRmfef1BVQfIXkXefTaVoD0sqLZN0bx2ojqy8JP0k9sUNJxj9y7kz3JYMwqAEs4UJ2Z
lX/QxgeZY5xFwN03Sxu2DTZobPu3aCnKnkraK8dheLDp0Ka3hyxZSmMCu8dIebcpeV8+7itnqd92
/SDAg2MezABMEg3dqrLvM4MCmt64HlzxrhoivJ0CAb8gxeMHEimn2Sp3eLF/K4OWpWSG0TE5FSc1
/eCJP3rT1dwIzCshDQHlR1CNR9Lnt7qI7uhWBamfpJjM2NpdYWt9tm3xRqvVJ+cVB6pJon3Ox58o
nk9+wp21wLayHlvvrqqJETrFxUOkswavZiNY3P352e1/XMLMZcvyX++NHmATZn9YebZ83V9nMgmm
GsZMYLEaZfAI8Eb+1TUp/9VaMmfBshjiv/t/rzzDNWmbLmW3ge9SUbdYI///TLb0f1iuA8WMKlpT
mM6fwl7TNPKfZjIJ7drDzymlzZ7qP8xkUe1MA3o/MMh4uJlh72IE5JMdoahhPli4Xe1X72B0crKV
kcT7CQIH2FW04lNip9xd8UXjYErMfcAGPcTOUhrWDnL8imXpblDcDLvvLBrWQwh8R3NTBxuIqItF
GdAxkrR2V07t37j4HZglWFNMB1PM+8UfZ3gmPRr9dY/wl9vUlHb1IcCp02s2D4JnR0k+2tnKEZDV
UK5BFB/RorDXEUiRLqGeBwjco3vXA2qmW+6SK3dbdcGWu/ZiVJy7fcY/I0q/Skc8n4iT6JRHS8n1
QIY3DU7Evu4aYMNpflQoHzyesCXg/zbJqAfVqnNuTc2VWm4CtJgcKlds86Jhiwi4e4bcsrF8ryrn
mk3buinPagBhgL8TklBIuIJ4OmB8YVzPcXHOsgFMYYl4f6ayCoP9kXp7lP7x1CbWhpMb/1G3ahrw
leo2sI+tderFY4HI6FTENt41+SbbPEEYYKJlV0wx0FB89n5ycDkywopSbwNyGFPkYMVHXcmtVwnC
zv0mJ7iOzYOG1tQeF8//dua1muRw14MPFUznuk5P7fgrmq9pgiFK3ymTuKFNVLb9CEYby9p2ngyo
yXhXIs0fFsCwIjPsEFRSxbip3N2MS5Fc3tUMlrSeFoGtUreLd22xdNbmOz/78sN1zbC2Oo8oPE8S
bBbEhCeRAIWtNmw8TgSdtgX0psI5SHw503AoPWcVUXfUg2p1dng9bxMPNT8vv9SUnmvDeRpG0u0V
bpP7DLPUgLg1W+GmlXonTYXz7zWkWR0sClI9uLSDRQR+gnrUUx1qMki0OJNK+9bFDCFAuQr1YQuK
i2PmHQr9AGuScBBRdoRHDbyOJ3vtFjdWIrZ4mbaDH+2llG+dYRHfwx4QIb4LbO5BTRy6ZH6efxzD
3wQ8Ze3C2rWTuM5cex+l0dpFDnPF9KP1vHdbGkw6ytmCi++n6LWtw76y+Mmj6ZpPzM7Epzx3AEES
HzI2SlZRX1g8X6XutUD+7IzpUePD7+gLy6sALqx5qDnyY3q5BJkDdxuVGFxwPtTnhilWpsgtOZhN
+GETsk5m0qR6M9LpkI03Ea+vZoRM2dzG2AsnZnXaV9Z5jnEXNGIpy+9JMjsq/CgduMLJytf2YFL9
itxSTRt2JXj+yC0ZUEIgBgfFTeq+lSyQGk1113AYYNpGcsPrdKzLBpcjs2yIHA/nL+t5c7cAXNvc
RMrpyYyxP47ik62e8ezxfqZw6LfS3XZgXC0oqSv6Xx6S7DfIyzRjsXP5LopOPMOWu6aFZuuELylv
9ITimXxwfo1Brt2WJh+sdiY2ZhaJiItQBADgQXG9snHbdFF8JjBEigovqvsm+gCrm7r4i1pZjwD0
bxOrYi81HXA8tFfAs+6jyFotfOQx9qFVNG8dRRtXmqh8Sewx99dze5vxHbuRf669XRAFKw6AK48X
eAQekLsAz9hbps2XG5/EsBQG47PdFPHGL7xNmcuNnwbfDTy/fBLrmINaHVVXv8W9QyKKLTOfGo3+
iE0mMk7s+ak0PLpBvS7kHkMd9tajIHUixnCfV7Q4sYjKvOTYQbcIcGJH4Nnj0WVdDMCJeJzSzVNV
swz3BzKsBrJc6DiXcPLwW8fmNsEEoR0AxNn/Y+9MliNX0uz8KmXa45pjhstavYh5ZDCCY3IDI5kk
ZsAxD8+gF5BppaVWegKtuvu99OHqdtUtVZWkMtNK0qosLyszI0nA/R/O+U58bX1vmdQNy+BGE6DQ
o4/aZnRblDxePg2BRMXdPulGujQlTjEbOnXNLNZsLpZ/bzTf/Mbw0deTTQZdVx48iQypKhBRbZi5
cQSYuOmPlsMqYvKXgzQXIRkG3eyyi3DI8sfHWoOmyX8Ih+qE3WwRmYAW1Frkza4TL719naqMp/cz
bcuTb305WXLPhmXThulrnLYopB7mgJ4oBssmv2KaOG9MLpa27fh+5HmxEbrauZn7BVaPLvGgSH/y
HJcF/ywipzyEQc+qP0N86MBxj1+c4tVig8E1tYpo2CoA4kkh1sYUrqkBVxVPtd5FR8C1m2FIyUTI
CFtIDk0XXxoXlQENxRtEQ59/iuekPq0Egn5XvkfCfK9atQK1ig2rOkEu36psOFna9CszpfdspFGg
ydmg7mYQb5AGZzcxz9jeUBVkDfIW/ezBUpEFXXLau0sHfIgs20vVtPtiHI5uNm5d1z0YWbKfqvdu
ZHE7iCc7ePSNiVX1yBBVINZKjtK52pZc9ibKBTMpn4ZaXsDfb5IgPMYDM0S0LTkOhbpqdypC4FPQ
nnZUqbIPKACsz6AdtoQRrNK63BEqfapwjOLJBrCI3ygYVy2XMKF9d3HO6WWpxy6YnuK6/RrZeC0y
fWR/FbqvuY4GuLurO2M9gtqLbbFNEus5SxFcN/IORuABhwXQIaXtM/HdKaY5BUPzRZ3IA8yivWyQ
+KH42uEKRu5YZ3yg+KAP257Jg5Ydg66mjkHGBOijnTbdrKRxzKVPWYK0gV3YjjEu+guiFhLG5Qn7
mbS1HlrwYqb6NrVvspfXmIfXypzAquSrLlIXzYq/ffg1gcsCzB+/ElhaCR6sygNAiC7AVxMihARq
sUl6Km2VwR8fkNVMZ0U36R78nLe9cnYxqu4hZrriE+E+XSo7Xvdom0qHmXGFaVKvjUVfYgXNPJJU
Kc3I68HPiVh5kaGgBkex1UW8Hy3vpDnmS9s89LZ1DrhwhwhWfW/htWV3XvP8oPqwkvjoEiHbwRca
QBLm+pvhZFu//FFZ+ap3tE0gyrPLE1ErQM+IKxG1P2TNsJWVvk6SYdupa9yApHSKb5o0DAQ4yWR1
kZm4lgI8qbCf3ZH2pOQpm3+GTVffe4HFMDrcxhmQaC9YemO8zhqgSkWyamd0DFVkZVfzz5iiyBeA
YHrjg2xqUrWMxQTEWZXxpYd7lcH1KtFguuJHgpsCDw80n/CRV8ioH1Meo8wYKefGQ8n+yWZJ4vAQ
MxzZDmBHBPdC0gJi5gQUiPkICgkND4RbfbBd997qgfcE7T51VvxA9oxkKeTA/Oj6Gazp0vGOgfo0
onKF1IHnmp9ReQcSdmnJfjsZ7ZrmEON8NfDN8YjwUlw+Up4KUiTysXh0S/MxE1g3HItT/odt1wf6
bMcmT14/MnxeTaNQCB+txzkCBecDjkRmg2pY6tExalj3xPZjI4otkTegVuPb1NqrWtZnBcbKxGkR
M7Rb1BNMJpWsSs6LHj3hzPHO1DYayArEfAgWIAB/6QLcdQn/GryT5ZT3TXIfTiYJKHclG66cWSg/
kkreBzGy2Tw5x6g7DdPfhQEZfOY61apFWhOsUnuHOGGUOsVr4NctKu6YMI2uf+ypN+BYbAJDUZnO
VJnimLQfdX1yNKZEbKjiIbjTOAz53y27WUDBfNeoNOZUNzsaD27k7Zy6OWTmCN4YtK7iI/j+MkLS
HfGkVk2wTEPvjLl5M/IcM09i98brSZaEzTguxWCsccQVb9pIpCGw7Cfp7KFbgw2GJIotwKifulwD
o2RvyWI9lxwFYkQxx5Q7gtHhqnWCdI9nDtklnG1YfXP2BudlFqLGt7XFLFtKonanaw6PzC7C1JOk
4bPDhMiN1SmOAdPP7BuSMO6GyHiHkfU0tHxzagIOyvE5MSCk6/a5NF7zgOwZ14Cag3WjMjHG9g90
MJy6HrJvH7FmmGHpzYZiK5J5K+yjIzK5bj6Q/S96D45zZ5LdMux7nFaSclJlwcrrgPAQIAL9EP3t
DASteG1ZbU6EIZGuoc6hkjBhJUEe7nokIiAtqWfMzkCvTDSRuaqG+pRkCeEg2bFl7e4iRHXrcWua
5rJL4QbY9WL0mwtaAta59bBzmFy52PI1guxmRRSIsmWFmNMovLvUmfadE/IaF1tX2xUy2aLs4WAl
8Wwihlhqd1iz1xXGYEEH4sLhL3S1/39gxDGPHf72iOOf//1XnfzTf/7Dov35z/8xLrq/voKa/4w/
mkSlrjuCH7V02PKIP/F0LJygQsce6pDzRY3/J5UMPB2WQUhhTDHvh+Y907+OOyzvF4f5BCRR1lpo
ZRis/B08Hdv5y3EHjEa4qCynSF7Fmfk/rKAswX+euJHBUkaELmbfk5ZNyFfLDuaKZi0GmX2UkWio
axTD1RytRGhZCpNXQOWFRNtr0xs+PFTjAzPvHFfYiMNlMbhlsUO8x+ghK2z6FPejp2RYDVp5r4L4
tXfqdYtLYtl543cy86G0DJc8u/lzl1LgTZBAVU1Ql5Hcmg72aYpopyrEDwQcGHGytlrpI++f3Y5P
UETuK/7WhV2zP0vG7iEu9DOfdViURsPOoe9fVZ6B4CLtc0GcZEoiwrgNstZ6bnOMjW1sjkuj8/CA
1P7PdJpqbP5wJQRgcijFaMXbdkAXqaxu9yvLQ2bhOxzEH6n31Xn9XQ7WlW9GfOg5buknwC3XEj6F
NvgeyybvEyHizU3boyRjbB1Xk1iI2a7Zpr62sr2OyHEx4gRgDhJ7B8eU6Jx9DkOjyugnC/HhTXLn
JjbJN0RapKq2ln4u9onIo2WZNAgeXQISsFGcIj97aiiW/Ra4m6HHJG+UELglkZ4rEzUBKEAv31jU
2djsiS73dNNfBIjpl7YQUMQ9cmasXN9NSnFa44fLq2VoknerOxRFUQc5pAlvRiFvhcdMuilfI5w7
nGfjrczw/ZWRvNiQoABDdnvLZivUdtGpcYFPdNPRqBpYP0Hd848hXK2oQKSpgY1DGMDPsMhGyNPa
X8HHO2F6+Jl1vrdzex8wTbUpKuY9E1qBtWsFP6uZyk0aOvVLwFVbuNeADLOhs4uNUmgq+D490T5h
UeoFPS5pDQu9Nt80QcRGL0/ebCSB6HJf19XDDCgjN5W2MNij177rCfCCCV1eNURZhsbOdEYdws9A
24VGoj5ao3gbCgEZP06QbLdEVbUS3cCUo+hEC0YI2mL0ZuY6RCEWcJeqI0tNeNo2idNjYcKd7Zrp
ApSghYJHwx75+oc3ODj5ILF0QbiXU7mRjXiZLOaJTZccPF9cOiP7CuyOuXo1gacvg2k75m5GH8x0
mzWcAbko2hjjRA42uprM2XU6qUWiYhGSpp3HXqYiVZ6QhKzSL2PVMvXzAJNoDgOYqS8Pbj4cU+71
GM9OC2gx6SlLfczHSw2bVFxy/Rrtk4r7TT8lT0rzrrnfH1RRHnTqTWCBGzMc3hRpSQaFe26wqRnT
EOsSNPIlOJ8fMRo4ZHkFoh8DviwBWcNwSxvSCUT8wpIVVF++zpPmIRnF0gBYb8B0WDRcmEV2SKgB
BWl+SCvYkSPDIDfzS5f5pvXsE6nvJ98Nz5gAE3o6+ylTIf4iuD0DEpd96EUJfxmlBtFAVck9npfi
PUKyvawcdfa88Lsz8S1IAZ5/qO1tEAQ/fLc8UxbxYmWk6IEepDeIbMXamyGAiP1+jTLEoPrLbo4J
Jsgqu4+6lI9lOCLog17bMaKSercfUrLloX2SKwdS3Wa1tPVTqeO8Q5YzxZwdkSkx8qAOjJUek6db
W+tML5gKi+xRJ9zDrMqMf2+MFp5iyARQZiOT9azyGMbq0ORk3EwZJpr2JCv7o4pR6LhFEK543hX4
Y9L2JtltDVWC7qm/e3JsGAAjWabBgjeMBnxpTvzSHwgZKIrPqDF2BmaoThZMwsCguLX14niYBoYY
T2TaTM6WFGVkf1WR7lPi5tZu4mxEYexRZF4w7+QLzwZ/FXrqlWKK4US512aCYJcwUu3loSHrpBor
Gn6LV4BdWELl2kYtTvsQ4OAsDLM77hpVxw8FkRQxPbvLayktQSJ8B1+3DO3baJLw5oljmXdEpBCe
1Jr04SJajWny6Br20dDiYYUUqlk75LtSPJebMpVvAqya0cqDU9YckBaLyd6HvdoxXVrm81gnMLRX
BNzJPs28uZ7D+9jPICWCBGPwlS0KMp4Vsqr0exiGP/0xv4RWPq3MHjXEiAdeYgpkrckQo7jZpX4u
p/FYN1MBzADSc1w1j7HwVnrNQx0b064ci3MRol4j9QNptTKcbW0izdSxwSPF5xvfaDG6hKi+1yVW
E8ZPp76ArY2Bj80iirfSwklDyX1wbEgjDCAgnp5R4vdAIr2D61Q/LM8Ylm3kvCdxw2NDrRowJhCa
u0wS5xZVyd7VzJtqmk1l8dtHsglL/B5TCLB5uspC0DEW095KoiuBY9/pwC3d6ME5jE0Iz9VWzjnh
E4P13Cglh2uxczC6LOTUPaCMjRbz+yxTSA0OwCQh8m+3iN+DgaV1MLAYyB7NFIe5F3eXSOQ309DK
FXPZH6lAoB4h5cIejX59uJsSbzNIbW/rAEEzX50RvWD2K0mSZNIDBhuqRN3ADfO16Utk1StgOrbO
kRnCztIf64qYtWBovG2h3GTRA11vgu7otj0b1bp8UCENU46OBlPvI1FHsAvG6tg43b1llIe6s7/a
ArgNIrTnpqx3wsKaUXTTtbX5sbcxM94oH77jiQc7GJ1XeA7pqhjcGLUKF2zqm5h/zUsMQZfcEvGQ
pBhrjE77OWnNWrOhYRfNvcEqaSH5aUQN9xSLJExyuXxFluusGse8CwJCooGJ030BkAdCS3hjUL0r
y2J1Uyc/ui6BGcHt9/fX8/+XZg/MG8X/VdX/X/9wrFoCLLu/Ijqbf/8fK37XMCn32WA6pktG7x8X
nOYvUqeMgqHp2dIh8/ePungqfsEXqPhdNPF4vX8nOvN+sW3dNjyJzdmxhGP8PRW/I/6SCiOBdEod
AgmLWMPkg/9edJbYHTIcU+bLrpfBuneRajjUY9HItYOJzymvMjbfxmGWznSM0UxAjGTXDo+dXqHi
GMQPM5R8TY/e+tF4sXRWm1PBpCHoohvwdAfQa3jRtPSLGeJPl406HCPx7MRuiCiW9CvG8bGaXbpT
uhMss6AD4kTLo+hk08UvNYMI1SGRhNiwYrWy+g0YE2BzAQnShloVpfnbqKJtShhkT5bVSmr+yAiC
HQiUzJfRIyi9a1S2HiwIz/xbmeKSxTjWA0y0GGIzaSNhiWk9w3UvLM6iVK/fya9lTJLtYqHfkXFz
UJ6+HKn7FqUJyKUtLlouT9q8SRTz5YZXftfE3bZzkORq4t3Xi2xplYmGfcWQlC5MTEe/JUmE4lyl
GGkImGS+SIVbo2JDHOeliy6Ff5fBsbVKTisltL3GuMonXBPgXrb0vDmepg+fkMScptE5jIUH3oEF
SOJ2r32IfcDzrZQazEclg9Qhb5MPK6iMNyCCcHs4A1LOgnI+FCDLvbvzMdFUioXFRMoDxeCPnIDb
lonH2uF0GQTFeTRTvgdPv+nzEdSr6j5wEN7IGq699jOdD6twMji1OL5izrGM80x0XUMZzxFHEBFe
Uk69ZD7+Ys5B7FOz0pmjse/1qzdm1QqVyo6M5GdHwwpsc6a2nK2CMzZQyI+5Lh6T+fhNmeI3uXkL
coZELSe01eI8m49sIzAkWGKsvUldAyKR42MNMhxVepI913bx2ubDVz2yjnPmu0BSktdeTLRaMCsf
0fpzZwQJ4307cMgVlRuDW8Xgdunma0aV3Snj3rHmC2g01E1yIw0sFnDApi8Vd1XhOUccsu9JW343
82UWmi0TcKrV+ZqbI4nISePE5gacphZFGHfiMNnMg7glI27LlluT2DGAmqH7bXOf8hjv7ZJBtKPr
16HUnia/OU7cwMijHktu5I6fSMwNLQLrhkmCXjt/jOYrnKXJseNOZ/QwLAtZHALWMm0uMedRdSTC
f3CpB7JU4wMW/cbK2PCaWGB6VusBRQSFhIXluL4ffCXWca+DkJ9rjmauPoa5DkEUaAEUEG8ztc4u
8Z1Trxhz4WKyV0qoZNRc0jRzcVOSjUh6yVmn6ulEsLbj9I75LZM86iImidMKsRR6zOKnRuXkY6/o
qKQSKqpBebeBCgt4HWr/uegCepjsQ+owF/8C4nVKs2Eu0mBuFatRIXo3qeCE7K+FKS8hRCBKFjph
h5VzCvq8JpFt8EPeaPeU69Gp89Rx8DETEwoSC/EVTO29arMQhy9xw6P03ibgTEWjXZMk2dnkFLBY
andm0O+Qoe86h2TvAHp6mwHeZo1DqoJYaVRmqmueJJqmTEM+adcZ50ygnuNudqzm1QnR6aMYvOdS
1HfdpDZFPUC6D8w99vOj7L2PqQzpYHXaefIbAsnBN6SXepxgo7DMCoNim82TSdfxXyN2HjFBpehB
twWBaGtgP/s2k0cxWesO/KdlFBerw76HK/Smo+SF5ss2IHEfkSAeqZGWbVce48j8KQxrk43453EH
oYQgxYIA5yE+2Cp800ccwkV6Fzf1zq5AuReuh+fSOjsW1vPQbx4LUuwMGX5aGWgL09yh4DyHTfFg
W8hBmJYi1MK7Qo6ztyig9QZxvq3ZCfQTpF3NvK+Vtyny1gfkSPSfUZ+sKSzpuUifzrxqlxvGbFH+
SOlflw3kp0Wc9g8k0S4jzd6nVgvvgLGpVy2DyHwY2iwASD5erMjYd1UIJyFZj1rx3QIiogWULCBk
/o5PLKGNqM+pFZ7FiIU1nqikG8bQbuD1CyT6p4D5dRV5d3EyvNZExGOniB7YqAIXqpkbpe+eXpyt
xHEBJdhXZRoAf3JCDv36rnS99Wgieeal6IkXDGCS+Im/L2sUKJNiHq/p4BHwMbaK6M8RLaExoSFw
QUQa4mAl6fMkYR8K+aSZ7tHu4h26u0uBWwhF7CmgAXc1ybuqu9fJzHiGc3lf+OmZ3gfLgfUMxWQf
odFRkX7NSyxf6BrMAlpR3ax55PZ+MV3g0e0rm11E0gN3M+dhgXvz4+CTlfqOcfQFlik7Vq9c1Fb0
OunTT4uhcE2iSxGX2RpJcE1WR8n+qcvu9DYDU2qFzprW+dFgLsbia7iITns1dP8qXMtck/t9qf34
AaEemT+kb7ppOU978nE9DIC8JtX/zM0cXGxrnSKnX/m2gbhRrdl83wZetASRRaBhxnGj7RDYT02t
OIzVCyxyG6JaDmlG3dH8v/qtxr1bJ/vGT/nrnI/Q0xlhasHrRFMbl8XsHJvpZn3ggVHu7A0mKOIS
NBe+GzkM0iBtUyG4KmqPNYIZnrSEyT/pMNxfAXg7MuFf08l6ndpgDgBJVqaOd7z3Piefu7fw/C9W
x6wG2H2mk/M0dmQ3xQnIzHetf2WUzwiwWhpwtgLlMxXL+01qRCeInu8+Abt0RlqwbN3pzgMF6TXZ
Afnqj8pNLoFLSrzNmbQuNGDlON2BVUW3XAEKSopo2ZfNs27CW0GH/gX51WWjwkJ2Gh5l6cAsNzu5
sgZ0H8zSQjMNF7UZb+OE5G5bK8mgMP1oM3Lc7SVRNcdY1l+KlfRkF+iQm18pJ//HhI+fw7/9LBSN
SRA2/7j9Ku7eSa78h9kN86f//Oe/rP/x118HX8XqvXn/s1+s84bu6Np+VePtC8ta869z8vn/+b/7
xT98/fqnkInw9e/+zfvPjGTSqG6q6LPB7frfv7b/iVfDYY7voUz8nzURhyj/+S//AZ3Wv/yX7g+7
6v3n1+ff+DN+ayTsXxxhYoYVFrsA889XB9D0HVoLiWIS7xotxm8G23l1oPMb4OOTzOVZ8PZ/tzpw
7dmWK2kyLEu3/i6DrfuXjYQhaB9YRcwfBKDlbMD9nXslauqh5YtqWasWmNjUlcDe04fRGj993LXL
BNu/NYT3qcPrleWAAE0BrlcbtGtfF/e4MbCGMq/VdI0uoyjv7Sr4GBLhEdmYGhz53k8i5Z9tDy1A
6cAEV+YBjAo8J/RZmC9OkTFIEoAR3mdZni81aScbO89vvhqe+lJ7a2JSPbRUB3HV08PkXXBsMdl5
0OQWdRTshtr7Ahl+Tnx6lMZyXiN75F2Qqb0euugpzsa3qKkucUeAZODhhUfYsnApiwkXYd0O59VN
TUATOolAFVlJfXBnVoNNh8KqAlMq0YtcUdWogGX2zPfcAq513PT2vSVCcktw/6xYuW9odEBghHgS
avfUJqN9C+2hhbOWaXh44KQhPbvFY36zQ+vquOrR8WEGtsVLI+3nWCZk17KcdAb3cxD1NZDuJY3U
KdIY2wut2Q1AH6mZmbKTWPPAyfcCpO3mGtN71k33ju8Q1eLYTzhSdmlYv2tTcJcp4jZLdyAGNmiL
vZuwQlQ5W2CFGHQtEig3ubyhFB/2micOru+8MB0FU0IwJqEhW9+03nOoKQezbiF/NOyvB0D7WAA+
tbG7tT7YFW3WhXp9RccjIQr7vWMuOkyNRARPaobR0I9axDiW+nNvyBdfIKV1RC1uYh4OwgweVpjI
8rWZhaQKTSqHCFmTwmUSz+LPKxVVRcXGrvI1Gw99oWfqEkegdTwizQbMUgc7G4J9muoAuHoRPJpO
hylX4ZwsxByewrjWLnuFond4p9RDP8HK3cPzU2vmixz0H9ImsC5y8ifbIMdYy3h+zYp8KPO+N3XM
u8EmSPsDtWC+lSaj80E+EqZ8ssrmvgscDyL6qK8gaXWo86OLn07emh/ml+G3b75ufZRj+eZ70UNv
8HRqxdwZZgjS0vnV4tl6NzLtPnGyM6YJEux8tiANoVOB0J8M0yC2zCNJOnFtls/up1aYB+Er9DrU
rcbQvRt19zppatu27ZfFiD1oCEwtxmeVor8aUUAF44OjQE84iNcMzdBwSZeXoWZuXIcMimvFR4Ht
+g13iCiXBjNYTxvMngW2hIpsQnTHr7xiK1Cy7192fnFK23DtNtUxi8LXwYoRWJfePVbVCYGGVuJp
bV/yxBmefJjji2TG2rjBl2DOVzq40tuxujnkFlkJuE4uwmsxIgzM0W9ODBeGBN1B7cFWL6I90n8O
A8u3eZzYFDjoc6cGwXWW1BdXt14mp3nq8bExwtM/8p47NZ8wOMv2k2iCCeFbfK+Kztp0Gax5jf8G
c8hoAQHm52YITjOlqG2qs5c1e0C/ybZg/E60d/dsVGLtxdYhzzQb9UcMNdSkXQ1GbmCzt6BnmtAD
hD19G1Tk+OnkE2piYw3dejlV9dnL/WolUn5CMnqudXwO6XgdbVJe0f0AuWsOfiDLJV5gBus6nCze
CAstOM+2hbGjdA5hj6tFzHpXawLbYT/bffSmYnKvWO+Sbx+nr50wDmqy7+ftDcOq/TTipNf6544k
wY7OM9GGs287iM876EdlUyKX1DipZdUjFHJQCSE/3bctEe0aEVZJpX+OPmuivpBzZN62MyTimhra
PnU3tzKOGrLeEnqVRKFhzSw+TDhFm0ZYHbWw9w2nFryWbz8QTM4ZmTXaKtGtCwBUGzWD/ZROtjfb
Do96UBMXGOwqwVHW4aNjOH6KaJ+JdY/ojgmDYF9LeG4foN4r6EYzMIZQjWOSyRtoM8BHZDd+u1NN
SgQ08sZ1L20NPQXUFW+8aFGzR4n9piHCmJr03Ib1k+GBU6ui10Kh6I+TAJBBHxG1NY5XYUKG1/Pn
OsZlrSZ11CzEiJyDPLpoNHZ6GxxwYrOQ7kykYRjRw4xIage4n8ZuUPlIfsNae1DMoWIvZupNzwcK
7lU1drsph/TgEfWHcl2la1MRzTYAvNoIlid4hQCUxv1dlgPoIniN5GcXhVffVGihffON8ICLRLwe
2+0qn0F3lPJ3sVWv846UA925t8I5v8Kq7oyA1pZBcp8nnySn5DAK7Ptsyj6GcHjGsnglnPoltNKd
JbWPJis3bV+elaaeeFWCtfS5FgGTgdRI/X2j218wNsjmwR3ZTfZb6WdXQzRHb2YlG8L4cCxExip3
rmj0QnJr8jfs0191AUfHzx8KI/+GjH7S0NaSovMJhatFqV7vggmhmsrHTVjpT9nkX92cP7zt6nUB
6agBG4S8TuvWo4RgwB14My3ogTx86FuMm1ngns2b5Nsq5aHjNkTbyyqArNa99NSrrJqT7VWfo4dx
qpFPrjvvD2YYmkYhwCGFud7eRHq2TStqdkaLDBThBHKcZcWcXMyDweQUNgB3lx71B1NPiHEtLkWt
o4SvhvdI+gjuauZc0CO8zAjWBaSKHd4UOAeaSTR7EaxHP3pmM6F2ehnc1RWmyyaoT4OcUbmsGVFR
VKd6rCDXG1dZmSfHiJ5pClmVhfQr3cRdnwWvzlQeydL5jthWT2ytfXsgrJOeg212Ec+ZNd5wN7Dn
VkgMTPbeWBUebPbg8leyIptxd+gvgyveogF9Au6JfMtp5KxLt3tK529kP6/Yg5m5m9nX1pHfxryF
jwtk2f14MCP/c5x39IVt06LG0CBtJBMAqQ4+C/2exX42b/hNBqHBvPMv5u1/QejYynR8tljoJ3bt
AMZSIhew8Y0hZjhZM5ij6fu9NSsLFBIDNWsNxrK/lV4FwmmYTo5n73RkCXaS34WTxcQoT598vXxt
KhbQAQkROiI62tvenXaR7fD6ezaUF4X0Ab+SjxMS75dlZ2jUyYbh0kMsQaLPsNJnAYU+SynkLKpQ
UXKMMvVEl3qqGhS+RlPz/mQOQnISn1rhnSTLX1TqSDXMyuSi8EifFx++HgFcm98Pmv+aGbFzcEdA
XcFwtOZ6pZnFIDRnhMbyBqCkSRGn9vq51fwrxcEnOBSPawpZSTALTLpfpSZJeshm8Qmyubuh/hJD
8MNDm9J6RC6oWa5CJo9+C2YJyzSLWfpZ1qI0E7FxEn7ps+QFP82ImUIzNhpK3OcGZYwQSGS8puNA
TPQWeHv7qgkcuGGSRysEPz8NALC+it4qQggYqEFq9vQ1OlE85LhseLr5PqUNnghbnZ2pQoeJIPL/
L6N+6yNt+rm/vYy6+6f/9MmE9K/0jvPv+613dH6xLIdeDzWUYNk0t4G/uezsXwgYQPOlm7jsLDlj
m37rHbHSOS6DE0xvjrAtZ85J+A3OxJcMQgsEP0Zse4799y2heC3pDYuUAIt8bpddYeg0tDYaNlZk
tI4GH+L3vaNFHFZO2E7PQM8FztQP+3gazmVMQYnumM07ik9zHgtjrF8FWUTu9KgTF5lMIEPDsXy1
SWAi4FEUKyr4cOOb2pcE6oFpvCQehkpiVdryfixyqNEULvi9DIY63Tkdpo1HuJo/MP/PaxYwQZth
TZObPNePg5Ibt8caRkTKoGxyGLNH5Q53nFI3GAwUCWW9Lr38cyJdZN10YjkNLHiMatzDXn0STNQ0
PSMjLUyvUksRQIG1tK1wXGdV/CA9j2hFtGpB3wWroFWXwk2Ri3XVs9CDLdZyyKako8Aflj7XVwKe
dWyMtTvPqLzpLqvRmFukbQKj8W9u1b/bjs46HIgVC/aWwrC6ZRYpMU0Z8BHGt94PvrnikoWixUVs
mzz6gIfqkLNTOtlTG6Nzm0SJustqrRUeGG1dOJCfDAwk0OSKbUvVoYes6Jxae2IhRPRqfOVjXsKS
oRJamV4vD36RxatSL54hFVDtliXUqJobHTVfHpIKoEN0cSZ8NsJ3bhz+28zgO9mploVdSvtXmfVJ
01MIOByCAxo2ushdBhIxt7Jh26Z6SrfZ2xtd1eneqCsX+oXs1zVly3VKCfbjTqvJnPIfk3rQ1l4l
5AdcTUzx2vzMRIwpViGd3DppvPgJ+j31e5acSZVj3eU3741nIGcU3UcxauouChXq7wH2eTlhqS78
nri+yj1UPb0tSoU9K/dgYfadgc5Pvndp5JxCBd9Xc6b0ZOn9R0tlu3RNbRu04b4awNhX+Wy8Nmbm
fgiP2hAESkknvksqS2MqAGqvsmqk6HrWs5/EjZ8H2Xcm2yNh7+k2iPornrirb3WI3LNQX5qN/e6R
CIsqgfTXKM8OGcu9TeLOmcDwg6MRppGATOB2BBrnrbOcugS8okHT0wU+tgH9ViExXmHDoMxJPLI2
XXTsgst/ObjcviO3dyPMTUDDI4XYuLTVBKIb9503HNkktQsS1WZAPiom1xwfhJ4ddDRftee/5DqE
5dhh0l2Gr1YbXQd9QlPdFdeCD+lFJKNpZfkcT9Gdj0WjDkciDiESheJa9NoZ19e1T7AH5YV9DBPe
n/JXeA5sSs3WcTA1/pNLgCrNpbkqbIetI7D0hSHkC0PY+6gx0w0x5XfI7Yx1LVGFytbwibyfM5ga
cPvI9ylj4KjBi0aRosJtZ3WnoXRPvgfMfmzJriItnupnwE1C9tsbn4bpz+ALqjdgF0ZGELBWzqBa
nj43cwYOj/J57NO7kZkXAC6aHTd+tcH/WGzcSGd3scvQ22nxMQnrH4ZTHdrQeRAG4jKflSzQWet5
GM2lqpnVuCWtO7y3rZyyNQm5Pyw2owvgjA7fLFAYQfRh5om+Q3vwFpcTuzz9DnzUveb6nxH5gyNW
YcMoXm1G9j1ENFt4m6gc8IV1GVJ2HVegu+j08oXXD65rsfFk+DOtAVDmDqRORe1Mj78qivgW9WRq
9urahi68VPMxL7/Aqj1pI+nsc96RN+zVlPyoUwY1MX8LJUvY94c0s3aOBdW56kgjmy5FzN4Yi8+G
IGHG6Y25k1UK8+W/sXdmSbYb1xWdiicARyLRJPB7+/7e6l/VD6K6h77vMRsPwKPQxLxASyQtkY7Q
p8P6UYREPZLVXCDznL3Xcg5dkUKgBWYQDTFQ7QDBC639RdRy/g5wleMiZ47Xnwt+dRKaHWilp5ue
dweGAUhhZgBNkD73UcjSnzDUgtILfZ28f5R8J9YDD6+F6ph1p3ObKzI/wlL7rOKMj6vb0TYB+cJ3
ZoZamgtTic3IFdWyzSeqP1+KRb7pTKfYqi9qxvCkLXP10tgTIp6YGdC1rJjBJcVNhB6wDJwu1Zxv
sJsDUX4g93DeIPvzlUWK3ASnQWE6YCny8hykFu6XYR97w9UmZLHUxp50l+A3r+7GD266T0Wnbq1Z
c/gX55hj7MRdjzWsW7zFemERttCPsRd+Adm7BUW+6e34ERoOuu2pDM9BAOk4pzCwqmoe0iOH84qQ
ZVHdE/3L1/86iP1toM+55M8PYre//Gf9/YeMTP7Yr2EgjkuCrD5vQ2BTvyNQEQZiUv97euZvI3xy
+haUKYb/ti3032WB3H/XwUUZSnew4ApFm+BvW43bfx+vWIiwLmEf8tf//m9Zi2MzzBqIUpb7B+l/
AFgW5SrH0F1b/h3sAP0snHQHxUzXEll1WreaI90gmUYLI3tlffhjf3KJpVsJ1G6SpnVN+pnkaZXz
zNPhXk/CPDGC/04LtUvr5qpBmF21c341npOsLZHWUtDeqir4bnlsfqJrxenSudHBD6MOMjRz1gbA
WhrExMTtO24zbAppuFiF9mqRqO36wtgJbLkbfY7c9pkhVz6On2U9B3KNOZqr5pBuKupzQGoXbBD1
KKikhEHLE3uun6wI+UQQ9VWOfK95h8NVklvededwjgUnaCdof9NRmCPDWkdsWIpk3fA/8XAud4MD
SMUs11oywfqxwnXJhjX1KgBEtfjOy/ZBlO6uRVjPm0ackz7Hq1MzCtKi7CsIsqfMZQbtdzcpy5ML
m4EDOPgA9nM4W2knOqR6wuqxTSZgTVAOC+A3sCH6Kf9IdSZHGvOJysd9w8i1i71n5XDfG/ugWBod
tmO9v7d9ccOCd+RR/BgZlbUzM0mUVOvPuFsQl5qfgV5dqQ2tCjt4RCR4a0S0NkLOBI1BhmdAXYri
EGTVS81um+Jhxm3efa3cbI+Y9yMyUsbySbftW/de+e5zV2cSZj44rcCDUwFZFBpnVbx7ptj0pg+T
IdOe0rxd52VxyoV8jrLo2JvcAw1yNBU9Od1zt7maWGt06/lMiOvlENjZXqQpM/TQx6mcPkin3CaF
seoL66gjgolcgmK63j8zq3lg+0OoE+J9VN5zD3h0VXBqVXwXCOvkjv13qgWvuW4edBAIspEvvlU/
D35zrmNxa/EpRu7MrbIbYGme9SOMxTGi8nuO+nLd4tSFsLaRs2SXJdiOUwSV6c4As6FvEBG9F635
QxBCE3h6/dYPFhJzL/OUZ7MiMU0xcdSDNcYBKi6ofmucv5rD92jQEsA4+dUxJVQia9lhCY47dPZ8
wQp7cItzk7XaMscqrGMXrplblvBRxy66TwzvS3Grp5uPyywgSKzTSix/uqF8DtEkZ2H6xKzz2cZm
3MAq0bAb8z421j2+YwfvsY3/OLHBqXfiXFpkqysMyezddh5BuQlz8jjhaavtJydzL9msVm4yNGl+
79wNCcNPG/syFuZ2oh7J+GVrzYLmZFY1tzibgzm8a4eI2hGtzdnVDwsd0W6wokuP8hlk2Uc9K6Cl
/eChhB5mN7RVySfHaSmb2O7CMvObNWukrfEGX+styh2uFh0mOchDEwRzx3deFdI51yabV3Ba4nXI
+KVkHr4KZiBUgMLaD4atk+SbOKRrNOYJniFM12J2XgsPBXOJwLIL8tesLV6zSH76InsWSX4K0GbL
Cn+21NoTNd8jaDAy/yi2aat8VI356OfVGbz2ukDFnYbmJXX7u8oDFNNb3F7xdleKAbJG532m7xIV
/IKGcElhH7SZMlZjVWPsbjVC7hytvICeAdMilj3gL8HTepjDR7f6yBpU4haPYMgZW38Mnyc5HiOc
40q073wZdEDxO1X1HcyEpTVLyrknbIw+gWxcHCss5mYenPRZa67Z8okhGEoI/YHr+EusFQ8ZbrGl
PSvRO54O0yxJT8FwLBNvXFMh4vfEoKAz+9Mxq4fsC/FktK+hih6qzHrNrAYVkWeSc7dHILbJAxls
+jQxtiPvPVMYUuv6RwRvrem1V9upTrP4wdLhfLHx2Od+zKrWiIjrR0eHrFE85Bxr3YP0wrexFsek
01hC8DpKkuqBc9LD2Iw/VNJtdLYQvQEYBS7NIdTqO9mHXADi/RAkx7ThtuMZS6dIKc06x2pi8xpw
DDSRKMRDs5NFuIms6VhREDdz4zEizObGOYi1AXwMBaJPJ4xutPgCeCEsD6vyMLnmned+ViA8kbY0
P6BOccUgfVq7xo8c2RLMn8lchaV8GXWY8q7+ZNK0zCWrp4ysCwZnfioAPcypJvnEqZqEUSwmnB7h
nl/mh5RcjRaNw7ISzjtqprlTugqa5juo6e6MPc23ug8Poih5UHEPxRKY0GDi3In+c4TCEHBdMsfB
W9CCwvsWYxHuN4MzvmhsLx1yU5apncMeU5kwbnkGZUULb63nK1rPPjXqSHwOo3lssvGNoe26H6jj
uerEt+Qajp6iEOX620KMH7LGnVNH8Vm28d4tmhOrlW7lM3kw8GYz7qSi3RofUUHyK2Ht4fNxsONq
1/ZUGrjkIfyFojywpknG8IM9g7epBTk2GK2scoolS/qLVgDJAau9mpGVxN7KZdgCSutybjIDtqPM
iHjmu2/c/576wn6wq9xfBCLvF6GTYeMS6B0IRery6nl4bjiQYL7QzYXW0BaJjG4b2tXPonXoDEkk
DgAkTmYB0miavK+hMlEhceBgEm2Tpxy+O0wLXMvVxUgLRAVMQUvaZomhvYrKnltR7dNI+mhw8l0y
pU9zjkHrUkI73T4Jbop5ET9xNIgUxHJpPE++Dh6quYlcXJq2vTSxR8Kuf6YhyZWi/+A1DF6hgVOX
klRUA2Se5uJZUH4km8M1C0E6TzwtXZlyOcbR0xkPPb/DC9sla9Tr7O/0rHFXeU06UuTaky+shw4P
0ZKz1tJKywcoMCOPT5PThqZw6/jWG0i6evGve8Bf7wE2Sf0/vwf8dyf4P/7t9Jf/LN7/YCw7/+lf
rwMueAWH4M6cFqIS/OtY1vx3wzRs6ToGp3pbN4gS/TaWdSwFGY00EEUAWzLl/W0sC0RN2cqU1oxA
E/9UGxj+7T+MZW2Hvx9RI4OQEBbY/zmWLdwAznEfENMbmbbo+omP4WcxzU1f1R7zdj4ba8htwhL5
UlKaS93xDvXIapkO4Vs3iddCi1yy+q4LD4uMvmClkTjBa9tmSLLqYTv1SY5bsdtkMEwIhCDKNKP+
WNjSvCnPMTYJ/PgKGikVMJ12WBds4i4I73wxsTceAm4BbWJ96Z5lfJj9pF4hPhzyrr/QzYXrLt6w
ukzLxHDOwlEPuWXYe92Zk5CCw6oXkrTlM/xlJKm+LEXF3E95mHIqAqMRRJ4hkrc4BsiYsEd3Eu07
K4srI94HbVZ/+QRETY3CJ4f6RVagP+LfYl0LxZnU3LVy0ndSqZXXQuloddgIVG+3w9h/Mep8ps+K
eMhuaOI1k8bO2sDLJd3opeVMQRY52oTKgbjpdLtBVbAZuEqUbqCoMfG41p36yHMjXznOFK87t3zU
rOkTshb2LhOgkyj4Zo46wVJBhI2JxoppNb4i8JILU6PQVAh/aymW5h3Ig7WTi4AAbvOSwmqr43Kd
4bTHbynvhtQ/W7VxFboDddY6qoqiAu7Eq0tcBCYp8OCM+ac7GU9N4T26TlVuu1af9XT2JxjwleYV
1VIN1TJVFiFuOb6bIRT3ps8P2RgWF7sL7kqrYqUd9vGaL4lyckk/opP6D62CVFby14fqIYhhTZiw
ZhxQr4dyssovfJLF2rf0dh/WrGLdVHMeEeIEOwPw1V4PItAIQNhaHfaxr4ZiEahuoizJ8pChbk9C
QjdIyth3xgj/qs5uZQZXUzUgbqqkvVnCJFwh631pSdpfnGxyYpU4t8x7D99tbAbHOM2RAkxnenbs
PBXHZ1k8eqF3yXyAZXRFkR4rvgm8/s+EdUJyvuA7JiDtdQE6YhqIgXojb4x4zxX5AqTpdQI6biH/
U1p+m2ztdYqsfef2T4nl7smm4PgxgDUrcqN2VqCllBxgVUjb20ZTHuSljfulTVdlJY6sNA550e9F
3YANkmBegpyrN8w79tBte8RWfPAQvgroOrG8vgyWnI9bzTY0mclG0v3066C/C8eA8koIYz+SSQI1
CJW8TDSQUK7zrJqZJjqiZ/Kl/ongeqWooB2qCG/bmGCmiSUPCXcMdl3f/8yb8qaIZ/VCWXRRqz1E
4mqd8bjj3ls+16ZGOph4q9ci3XKS/r5mzIfu86gVHM+0mtIvSop1P89KRbrlG3mJJ3ErLY1NQR5u
C2ZuBEq5YYAKG8G65NgYMoBAccQCicTXNIPKsDdIvdqKFGp+m0BUs8x1bxjbuOs2aegeanLnsfGh
8vS5INKCZIEvODR+qr4h1M8kmukgtHz2vYbR/qTKumwDyNpu+gKYbaXXyPsgrnHd5/M3WPxb9QSn
0p7Q0sQHow67baTBX4vbNxkT/bVyxGgRRGClWDVAW6BIM7RbvVCARozktY/KgW2BQybYj8ONmajn
NGg/Wj5Cy0TY6YY5JwGYwX7VSEYR3Yoo8+jZLowIygQFVtImpH1izlpkQfSqfwZk4y9TzmKQqVNG
HeykqxjGA7k5Nt1J2ewbuEyxzOxFnJdP/zoW/O1YwPvzz48Fp7zNxj86DvCnfj0OCEuyhLUZ6Tnu
XO3725bWAA7Ca5i5oSJbq+Y+4G/HAZO8LRNCmCIGdWqGer8dBwQ7XWm7cwSYP/1PJXyZBP7DcYDl
rLJNZZiOLnV7Pi78LuGbGGxvILah0OlGvGuBycXfCS6oUJBW5JjMo4jE63iuhuozSY2fZQheS+Kt
0AfxVGkpvSO4WrImzMQNaCjKdVFP6bb1IGZI+U2x6CVS4uL6PvaS/uwE2neHJWNw3ScHawYsC3Ig
YBATC2UwtKx0FmwEXfvQVYo+BpysYpZw+L0CvFGeBXaOIDARW8qJcc2s7ihxeIRD9JEZSD2sXwDp
s+YjDGBSs9OJCu3OxgQiaSHpvtjZGEJ+GVHZOENy3CFGKfcNLpFOsOZNSVew+AmvbmZu6DCck0A+
aDmvKMU+b5aSWD1y+2h4B7Uldn1PD2eoEvIlJTfPhqKxQYpyGc2ek4T3RR2E4dKY06zwx/yVVfeP
yUQxU43e3kKYkljxg/KQwUGWwRPvgGKO0KuEVrUr0a1QjPls0a8MKTz3YcTIMs5uFqWHMEGl+WSF
Coj6bHCxZpeLYOzCxzt/pp2yNNrqGOg1zxkEMHLg2+oXkB06+yUQ/rVr4+hNdcYs8LMfTJsXpI5Q
ppnNMkERPrmoZmIb5hdvVSpPaGg6dDRkc4NFDnVr7wFMmyFoz6ZsSzrKDJNLjmRL0JK8BZseTaIj
qmVk5QfVO7iouao0Rb40NDAMU78nxlWvRGHdjVryiJnjhQHEyQeI3bj+MTb7tR2DyqCzQC9w3CFD
Oev8aE36ejUCaI6XYmVJn2efWW45b46ArdvHsPWeolGsJzNbW4N99RygFHJsj209HoKhfyh9ylyY
LsuVLqcDt7OvLPKe807/qcn+y7frcpVSWVUqYrFa1l+hqR+Aj5KkrJaNL+x9KRFdh+nGaxQnrHYl
zOwOcvsKdgwTAk55FPDGSr9OWBDTGCFtG+59WW4t4a2NrNz1mvnD06JNZva7hhhDGGSfZVVc/MJ+
iasOLJt3pZ9a7N2SIFnYJGsv8zYGTAIyScvaNZ2FUcD5zs2pghk6daSNoKWUxtUFQdaO/j6dj1u6
4O1R9Y9sTTX4lsk5sjipAa44+V1zG5BYpq5aq8F7DGUF1y2lGRYSdl46aX9y3AJYQjSQD4h4GjT5
HnnNVo/j0ySsDWetoxc3TE9ty1yBhofIWHsbKxIo6gSwuN7Nfxplt3TDljV/Q9JjvEl3uNet9uw3
0wOL4OX8xldWuG/h6UxqWrMdoDRmX7Q6XLtGcZeQEIUrxMG47jGQxvm5jsTNhMPOkUw8Uvc8Myfg
QTGP6BPfhwDqtyvYDodI95+hb1ENZrOGUcv4rGzvS499beXLmMnw/LewhmvRacdMH2fx4Yne5maS
/C7V4ZtAOMXq7kVl9lvrcrPxi7spYn1X1dWmgvgHRWN4qjU1Y4umL8vLtk6kLjn8YJin7tKH7TCJ
vCZ/wPOrhfTGFT2ZNnpCHzdCs94Ozq6UnjYn3+yjHwFuGSUKv3ryiJIazPSCPrxaDudyTOUp4gLC
9Wm4Dbs0h3sKDUj3mo9piqLN4FXDMhv8elP4KGNdvxSbzqxO8TDWKzWrxOHdLxJXbMtKbsN2WmEv
oHQptuin0UtrkNl4/C9CileGZ157u1sV1ZSuDNSBnlBzT+aiM1IIsupg6/YPK9cuSolmGTqkssnO
5mRLhmsyr1JyggdBHL/amcce3XmDCLmiLk4+Rn0RBaw4NvUvxURRNNUYXY/chsYpWbsBJ5MoPRpa
t7CQj7R+dtfDk+dGtiCKPazkNE/ZeuaDEwCbgkFysyscF3OzveR+6zDFKfj4gWZpWbqW2nsZGeFa
00aPlHtySeOOkl37HjbOp96S4Rgqg/x0zKrWrlu8xuVznIRPPel26REHzCVNUa0EZJ9oBmHFrDmP
zTSuqYWzkYfeO0cg/Lba5b7PbyZVUrfGKpx63ksamFddZzdQmDtLFj94Zw0L6WSSUp36qU3Tm96P
964wuQ8C54ujfaWN6Ke4evODfEwqAUMzRss7QBGn0b0aM2c3GOErs+CdFNVBUq1eeF52NI3xzW/8
YyIYiUclf86vR8I3hv3axsUprtodRrgla/ZPkkBMxCILDrYc7rIh2cIJm9iOjRkjrBR89yQpRJm9
wS0KepMy4a8AosGz9S4KlkVN9tRTXBUV8U0kZBRBSn5ZwC+X4Q5Pw32cUiy1oZM0/pCjdfKfxiQv
NlWPgpWSDL1Mh8tSAfey0jzup8m5M+1jnTkc4N1Lj/GAyCYZdZ1ib1Vzqh7orHE1Q/Pcak8ZA+UF
a5SfXU/MysnD55S0N78MVbLRh06fOTk3KzNfGodrsBcANO4YJpB7nn6m2YiOIONsQ4N5OXYm8YHg
ZuIUlXWkI6bsDqlX3qohsRhQqA9ZOM0ijli90J91YxCcPUeLthl3jqHd/Lo9cj9YMwIc1lrKlCEt
uLp5fXYrrPqFi8e+cWuS9MpiUBqd41oSlLAnTgxZgCDOt0iZx+z3LHcmnZkGGhzdXjoWE84JBnQ3
8ZN3iuwUVSV8a+cDuwQa1wkCJP/rVXPMjTfGm6J1v7hZQHnJaQ2FNgkdni+XXOs2XDrALSa0drm7
LbykOafReJpvpsaYfbepINNE4T4P84eghsKiD1cvZOouBm5S//yF4P+c+MD5XyeAt+r9M3hv/gQG
+Pvxn3S43P5hGoBRlAmBz6FNZxrGb+d9Gn064GYmgIz5UCBQ2/vbeR8YIKd9w3K5j/xCGvnn4gDG
P573Ldfl2gBlhASCo/8dGsQghNL1HXBQSy+iTWKhF3BSmr5TWl/5Ha2Jw5AgAoe64/+wdzPtxRUO
fr9qZbC4aeYaT0vCuqBIzAluJ80QJ6a6Z2u4AZ+2NgAPLRD9rqtyopbP5Cmc9hX1ZNXKjcWQzvLI
UbYglqgxUw3Z69SaRx/AETVnjbqTMOg9m9K9c35pQmfDnUM12nSctUdVOknwaZvq6Hvak1Y1e4tK
NQ/Yw0jFWrbi4lQdtRzyLyy49G1DHZs5y0c197M1itoBhe28cmF2e6vJAE3muevCainG0/BuPPOx
mtSdMXe/YeSdBWXwmbkZttY1piQedyzNQmrjJfXxvhkO8/bLnnvlLQXzroKyEPeweuh1n1lgQZWH
WguF5b2c++mpbiFUobIu+2jdUmH3R2NvBeLaFFAstMB44JEL58lYBjZoOkrwqQ2xvRgfhjxlKzb3
5Kf+I51780ZKg97v/UPObnerKNdXRrvN5ra9CNWmoX7vN+amsrtbRjXfmjv6MWV92cBqNOf+vj8X
+WvznFHsNyj4dw40Ep73V0LDQKNa+5zBA2gIn65iCAHYGi5sKnASRG/8jXhuQhKI24ufavuM8lfs
WqxjjS8vrI8GR545uAh147GeeBJxhNsXsAr82fIIK5URHpsSyX0PqoFmEy+bMQd2G201WF8Re6Os
CF49WzMh3uXbyQ89em8T+YHk2sf+UwJDQY/lPkvQmXvQFexhBDBl7KmmY/A2SwoJ5UWHx+ClxqNw
61M4gxro0Dyzgn0A+EpXW6KCrRkBFohqjO7Jx1bB62Q1UJ5rVU/yfeZATJa1qpiDTZBYJaAIeyZG
RKAj8i64H0FJAEt8s2e2RDlTJgJwE+SSvwPwE7oX3rXgKHKwFCF4ihFMRe0PdzHYitJpOJWSZMPy
ifGxrEn8ts3aK0ikcu09DpDNjB67QJLu4xl5BpD3VMBAo3CO4M26N2c4GkEMSBlhv9b0kcojZbM+
ecj5Yhb+BIrFI4WBbINGmqIHFRQ9uAqTOEm9Av98gmR26OG0+QHANgNyW+qEjyFVGd/G7dwqF06J
ZV4dw9gT+l5XvmavjRkEV6g23ViWbW+ZLDqIqEkOjzmIltFC0lAMcbzy6PBHFcmbkevyZBJi9LmW
htJcq8ncadW0JEdFA2yGWmZluk9EFuF3jC6cutRCSMmlgwDDtle2tmtHm6wEL2ys5SmyFdfYC40j
uk1NFh5PEfebQhLvdPn3iOXwwV/YsKmDuZc3z2btnipR/mAZzq+QiQqo0gQLzWS8SlxL9BxjTGgh
h4OC77gX73sj+Gi69pZojNbs1Ls0jXWh/LVurfDZcEK4/IiQyiLhWYnQzSzBUZIITYkg8hIl9jI5
+6JOH8vev4eQceR5wJfXrESZ/tCn8Cu2Kx6d3GdDJZexB+uOfakdUZ9zi/CKQwmcQZCvB55AXU/x
n/L1sz85W4AMFXtY6i9g+XdTmlyyydgl9G5EV10CoHm0gdbtNGzNiL2ozeqUFdTWcFmJxnKLHoT5
cr4sjQKtp2gaMMwcLgqOHXxT2JHWuFaUXoQcGeuTXxcRrvDhqxmCox/Xd64zAXXwIX84awYWLrpk
P5mhkWuOemu3lg+jHoHO9llQVw6cPV98+NzJwS81j9k8crS9hiBW/1xPxCRqDB6k2Xkm5m6YrhyD
wqEUEhiS9+jMOPwAA0IPIANS14EbzwbbNGP2kHEqNUfKaAKZ4BCOdAX6kgqgonY+hDyoI4M0Ev9I
0A9Pk+a/tBlH9I43DbKSHLBf9FqOzlrL8ld/Sl8hOL5WvhMc7ZLgehz0H3pQe2vTHa4OYyy3oFOg
JF8oU9vn1Ld2RQ6VkqvbOiizTaMXj2oYTFDc2U445BZyZzhZxABU2zIEa5NbGPtYTCZ6POkILbrI
LdBUrTpntjqIBia7lqbxIXIJlcVQiDf1ZE0krTt2MJ39MLak5pJafOlR+eT3BMEntzyVk9JXDuWt
rW0Vr7SnP9SQYDXwkXQJ3/hONIZHNXat0lXV0u75D7SLhPuh0YNbyu/J7gGXmi/rWI8PxeiRRfay
UyJNFu0ZkwxN0+lVR/m2rhp9GTQqPVSNDOYA0IfukGkB18iILKIcKQIYYaG8BuxLbpQZP/AntGs9
b+1rJsheW9KGkpggOau8hrXL8FJHNMCtwr44vWatTdorS0+Z4GQ6p17i7U6XU6YD3suyb5UoMurw
1tdxlJWLiIHcQmYVXw/pHCoYc1wM8UDqhl+1xmU4Fh0NdKU/Dhl4ULuTD7TNxmsxNhYJuNjb5Vr5
Sa8p25QlJIy45ImbV+lPs+HnrOlU/mRmfbgTkzOXbvy6tAfQ2+DVN4kju/8P1GyL0fWfj8KXQdV+
hekfDMPnP/fXYTiyVs7AWOOpLSH/mmOvv1aWmHg7wrVgYc9rbk7Avw3D4eYZzM4pNEn23xxZ/zoM
59xM508Hw2coHj6O/CdlrZSfeHv9j8qSi0lWn+frTN1nrN/vh+GxT5s8i2DWokR/aWOYDg0zhTnP
OAWts6lC8jK0ircqnlinkDdzDGg5YTtADZijNMz010lmXmVs7iqLoGFcv5Zl89S6DJNFcC7S8AiR
emsDiy1E86Ln7Hv0LHPWPmAcnCEjM1cj3dReTB4uqm9VJZH5WDQLjG1mswQKB4rZtBEfkX3Fi450
6KNdFIwKNPfKKvUhr2Sx0mSR7xizfVIrvsPVegqMYNfzZWwLryW4L/d6o4b1wC524c6c2FYk4cku
vwnM36EHQcZIw30wSS7543JMlbuYrOwttPGQoXzg1NQ1n76yHyMLGWNUaYozRRit1Tj3jDLgDGlr
HDBLrgmUMlEJPofUPvOA1TLAPCEMvXXo22eDKD1hHRJ1rS1vRpSgV0nvQbNYq1HQ3xb6XrrZjRuV
AwE2QC7CqzeVrzxsyZhN4zk1NBsAg743ZLeJ6vodBufJ5zqgSD5xbN0Grng3FcOWOsPNBNjuNosx
VEWlIJjBfIkT8tymFelLY0ve5xu9q0djSe3NENJSHm2n0ThAI/QXxVgeO00yTYbeP3YXXYzI4WT4
lVuOdiLQy2W8VoxfSJd15XhjyMw0VfeDJVEjQqghC9R62uVT8wJNlIo+G9HEful1/9tX9bbE8FoO
0zXC+JpHtVymLL0JP5IKLDLkD8D8PwI0I9GsjA1xxzLDP9i10axp+l2LutiNWGbps51srFNEghnu
kgSAmWNyUAzvMtd56VJUtTnO2lHXX+pZYtuEdb/vQp+TB2/TIZo7UIx1/NBkG4+Ps2OYjSK3VeYh
dTjYf/hVipUu4+FYbwWjCCaD8lhj2U1ratw0VhbxLOAtYDzwqsDSU19NDL0ZCxQ3r37wqzMMcxV/
q35ZM6TXhELDokKCNnBSiiUfDfy/IPYoVtFoTixjWfK2qYf41Bs/WnO46Lmz8xCU8mPjFECc2CdC
4G1ibMOlkLcJ+zDn+n2AjTjGStzKeGuiw3CD+hyx43Cm5kGvyh85692lhdc443ehrkS2NAeA0jQR
23kKicAc3ShWZLuXxDssir3ZWnXa1pv1yRpWCRvDRKaaW5PnpwnPstvF6yllQYB/ucTDDGD6R5OU
jAgn6C8I/ugecnHrWaYEjafWEz7nINW5EM2K5ypqP7g5UJGpCmrJ4h4HFRrCuZECrmTtORnXqMDa
e3wUAsRXnLbDN5Pdg9mTMGPtduADei3Rm8GGvqOyHIBHQHaJyx2nUvsdzBpMuwfvO6n2Yyg5Y5gG
ITnUlz2qUSIE9Mta8UU9fz1gVtbr7MHO661uFntJ0dkzjXvDmf/90zcz9I5FZ2wDof+k13IXj+U3
649vtgb0512un2VK1y64ldp4b8/tmAr+XEQr0bf6M3GYS6QgSOrtk8OMUw/He0MyBAyRlZajfglF
u6G9Mx6cSXtU3hgeYpBfa6IOIEXwlARZvi4zBrk+0l5fFV9cWC9ea+DdSPmcBw8mErplnZRX2jfX
dgyvonD2VEufwKWGVMaBApX4oIAGM1tbsuI/GwDHfIA3edqqRRmx4PQwl2EH5noZfYdJ8CMeuSx0
c3upjegz6LROHbhzpniMCCamDQdkL7A+nL75jJI0W4ZlcS+McsnZbl5aDbciNz9cd/gs1XATOk93
a+J4lxJMIr+04RbkAQfVj52u7WiqpVTv3AOtvmUnLMr51Voi1+LjQAfc3xLy32WGfkms4KHy2odG
NjynetzX6tYl8a4ZovU0tB3RVSAIk0goao8coUiHHrOifZABtyKO5XvPVMs8dWM+gAbChvIB/giG
2THZaUE3c3DIx3L+VaH/ybP/ysDwLuqcraf6dVd4m4j7Z5gbpB6Eu3aj5pFXY7oue2hqRtu1q7yc
PngILcZR8uvohB3/nBA9QoaTJXZWTqmRDG2MfT0yd5c1k3sxJausN495QgxXwdoaEyCrApheZcZv
jcWAOa7D8wj4KR2wG2U8KVb/DyaXCi7Xn5/MHv/yHx959QcHs/mP/ZpScDGhzicsw4b3ZXHG+uvB
jNCiawtHCOSrM22Mv/JbiYkoLSkFQUAR0vHvp5YMNDnLcTKzHKIP85nt70pL/1uJ6Q+Bxq4kDCEs
MGksKP6uxKR1hpVR8SmXKQUk3q/tIQC4EXvTe1FD4LD78lpONpfFei8aGB0DmSCTndegY17y2nBt
zdSfmeth9dAyAH10idqEFR+q1Fo3MwnEmZkgKqi/Ry2cJ3ufQdjRFi1+TGWg9iOfJKWxbrUAjNDT
+6lmAwX+2/sOBIkq4MXMZ5YyoYg7zpwSQW2VJDh4ka4DcAs/Yt23xAhHWCd4qFoo7VTMyT+60FDM
rvwpoaPUmn1S+fDdQ00JZ3xKDkfFMgGq6JBV1IxYoQ5wtL38Dswm/I5Z08nhJM/bbVNauykKjimU
FnvWByXSSeesUL/KteJJ5gwkYbt483VYFSiP2+xuBAAj0+Ij0Sw+/zroZxAxlM0XOsgYC3SMFcwM
GeHccqAyhtWsjV6/cClC7AZ2htnR1dLra9vZb3R5sInOhBrLyEgGzNSazhsuvDjNhQ7QJoGctZls
DpS5E/drItQtmvTsQDKko8xr9UuKTy9UFoaFivmZKh9pRuTzLbf14j2yxNEOo1elAoSc5oEaV7Uw
waz0CQOvtCqeYhcTpbQNwPlUplfOPCuzZEcWCyRynvLapp39Q6YuxQ0FJijQiwd+5C8hPi6nEhe2
dafBerdFfjfa7cvEL9t/sXcmSbIcV5bdSm7AIKZq/dT7Ptyjjz8xie6bWt+3K8g95BpqCzWp4r7q
WCZIgCwwRVDDEopAOAB/fER4uKs9fffec7NEB008rDMTyyEh+rdGpU9kTl/HpNR4gIrHrPZuoVVe
I7JqCIP7GjAuNsar29J+VcOQmalGL0aLDb5XpwHZeBnKHPODIvMMM7NLM4Kk+QN1LO2cJ+FZ3tLi
R40wEZZRB2Bi8k6xqqPuJdS0Ge0Zm7hHbfcIp9VccTJbcz3UwFLX21X+eMGPzOse9DeNR3toB+R+
p2HpDSSH4+4rV3SotZJNCTdny2MmGDHAWDz/6PPrPpFX9wX0U93PuoVD8C2yMQEHXczY5vWorKnP
TahJLShw9tGR6S3A3hDVtlioMX1JIEMDyE5/WB3P2Monp2rSn6ztCX9dSZ2QMM42jqvf48/fenq3
r231rWyMMOhouk+iotFYAfc3N/IvRN6vbkVViGfX926SHMqifqK7aGtSkofw662j2MaqEjugdoBo
2wU5As6ovaHpkkJFOufMyMXQY7mvuJ6oMFe+vSWNsYN6vig9MvppWh7DECEYN/eWT/w7bRfLKfSO
uRldMGBd7RTyk+ytrYWEHiftFrtNRCKw2bYM3LPnuZxKbmF9cecUxaZlOI7bfk9H0i4r2bx5PAON
cpMIA1ZAudWJZlAx4TSIHeLRyPJDz9bWiB0MpcXJrelMwauwwS14Zpt5G9zwi+6Wo1/rbyUzt01Q
ZEmGaQW38+q7GB7tGuOpWT66uTvbPUCZzXu4QffOvgTo3BU8OKXR3+tpe/ZMLh1l/OxIl9re+L2s
gKWjxj/rhbmZyDks+nYkmRLtO79wV2R5+kXDuENHtpFsJyB/JEbpTWOxwt4t697CpD/7rXcnuLX0
LnfclNkBsKpN2kgcwjy7Egb8YGf1QwbFz7ZgnV3M8b5sFbvJx2hML25qAWw1gqesNFaaW5yU0z9U
uLmxkh5YeLJ+y9MrwfrXmPfvGBmflujObYY5Op2wVuKAzoW2KXD6Ormk773aeFK+yXJGMMbVQ1lo
7m5MxQvw6O1gYJN1pYU/yiSC6I3YbOJ9CClBKUntkRPerDQ4SVKG7Avu4YBvWVg9TqQQpeifsyyD
f0k+MRDGkcvGqtWLbUZ+MSGM3w301Ce0owYpezvAXr0v7nXSj+WcgtS59fSUkoQkosxCf8ZvfkrI
TSbkJyG7YeMlUel41TvZUVor5rClqh0aQuYAJteM545EpnCx8M4RTXB4H12X4hv23qCHZIvYsIFU
pS9N2V8SUp7KFiy3iX0qPWRby9FNHjSE7heQDw2E+JzIi8Ykw0yFTNBhDdiVZEpx3xytQL96ZE2r
ZlpHmtbjg2BSRpc+uEBq6Q2nv4mUKinYk4+cFwTpR0eKlUoRPs76zp+GQ0jKlf+P6W4OvrYkYH2S
sNiu1wRIYd4313xOylrxUxBnX6bIWAeqmCAyVvhmjtdO5Gwz8rbmNHzDyksXoZpuFolcx2mJDBnF
eiSry/Z+V5eEdy1X9NC9qfGzKDZs4wDSZ3kC+3TSaQ3yh7mVz2a1AmCj5LjU9pWNq4WmY3iDFBrR
OALTHcvYMo2bh6ZOwaNrF4OmooFj06K5KCQ0XdFkVM+VRpDiCMhRUAqSjpWxjQ0+FeHnbAnxTF52
mpGs1tjoMBFzGpNSmpMSpd3MCj8daWqdZiVesB0Z1Js3Vy65VYouRQuTVpKBoJWJCeM40tIUzRDf
dC5uminoi6QSd3SGTEDN60081zyxJkIqmKnpzNWPFT1QoaOWgl4oj34oFVAUZcyqzDCXR8kx4/KF
trnqJ26TWs9HIS4wz49z9ZRLB5XqOL7opGropnLmkqpyND/cubaqRLTDAzERlqXSKqLbqh79bdlR
dpWO4s6g/WqYa7A0H6fZCIa/oyGroSkrAoe6jOfyrISi8WWkCJ5nWPGcjLd2o6xFPvQ/hx5XA1Yn
K7TAX8ubobQ7Jbwz8Cqehz55btNvL1UFKo1L0yVsldgOUNSCGEJzZZtoBgDWeE7rtBEzDfz5u8D/
p10os/ngn98YDt/1d/a//scfcQ/mL/z1zuD8wogj8CvRmAW01fptmWv/MgeZyBlJHusgStij/rbM
ZRQxASYY5FH/C1r1m7OZKdbAAaELIQ0uFX/mzmD+J1/q75a5vPcsuAzuLCMgVM/L3t85m31ctxR2
tsyb2A3QDbc5eiymf/07NUjuF9Q6rIRnXdvK2pChOQX5OC6s4TvKJ7qH6gcumn3G854YMr3gnrz2
6DdF1W0D+5XCZZgrONCIzq6r2j+GjDDVEF18auPd/KFwwcKQWbYwWCxEZxPTQS2zpuznONj3I61u
lQaCAWrvsnXBlCfTFxat+4CpUQn9rkxMWAHesfH9Y9Wj9ZBk8PLomtbVQ8XPTP7IPykAB0PqXKME
2aTCIkh3HwkUSG+vbmbuhcxwVlGqHGvelbsVPMiRmTM+2v24LSMTUkKA/NozRvQXEWjXvOdnrWmF
G+9ZAe0QihP9WDRniLAMKPcuKXiHMm/1VgiuQMoi2sIWxmeNPUTIzF7kgiMpH3SooeSvfFZZJfy+
xjvX3NS7fng3Bo4cN0Bq1KFQzYpVo/t3fjTIDf3h3cLsvTWRoHydjP6H5yd81zR+WBBQG8iKtcSA
VrSfGFgeJpVQXBwvWU9t8okCm3zCaBjB7XWJhRc9CZXqnE3OXpvyQ5nQyddkH7VhvFgo7jyM3wNX
u3bdxYQEOI3Wcy47qmc1bx+6Ogof9qyaB6ieNO8l0aga4E/p9AspQEC6AXcHWxbvsgvuQ812jpPr
wYIS0XdViF0ZTq8pzliqNMcfQ/oFQWdCz6SQXjggwobWfpVs9FZ6z5vDgPGsw+pJzfZBE7zM+L8f
gxiw8CxaVaK5DP30xqFKrJhnr99Mr2NpP/t+MCyNgcxqju9EGumdoFge6uguh3y8ilz1aDFHQsm5
dYErt7ZGFErPX41i+NHn0TnP9Geg0TOQmyJ7WKffzdzA44cH3+tZzwJKtoxyXoaiv/EGHIwzdhRK
IKAcJ354HCze47Z2FbXJEhj+quyJygLEPQV0hKEd8rUU0+A1pH+BLVesmpS4c/+U1QVXbKPuViX0
wGXp+w9+F9LRokMqQIF7z6bwLkOU0MA0F9Qd1+ZAZriNz2M3vmdkpCn9FgeS+d+V59T7ysDeaorZ
FqB11y5jdIUN1QK8FJ/8IS58YPOdYlFb3g89DqoFWap3DK6geu1xm3sWUOSwOo9Wr60cUe5osbvg
XHkNU96nU3OYCvezLdQBgu9d18nLmIdcSSN/AxJyo9eEGGEdQ7pfiflthRN95QH/jfhlxxP1dzJ7
brlx13p4n4fVaUicNydLf2CK3TIKs8LltlQ7Z0srdlrM03PApJ5SwZ6ER7Ct25kBNS/pyZkuR5R9
Ns+ECYu3JE2upf7STfO01FqbzMDjm/uXTgcc3FLBCGfcum+z6Rw37KAL3102fO0Vk9LO0NVOT/Ty
J7L0e9UOvLMq9OBMZw/pSnrkmwcMMWDdFgSXdgY/npbQZBwOr6mt4crm5BHTY5B15amitBMfVvLe
SFEuC9PezmPS5JIb77uXSrj7LKVpr6FK2e2/fNgjYmxQz37g5iRsEh/qln/UKjbEKq2xtnQPpoTD
nL+WnM6Oj+M5Z3c6nXTzO2f7aYz6xuVy7tOJzrV3USXTXuvbOxqrgMXBA1Pl1evGdZm7+JeSTT14
vKLdimtWXap1O0+L1SkU1YaxEv1IekhOwasVBauqaLkLiZKjWodpQLc3o+FmaJxVCQjaRWLQpvGn
XbAIryvxoLecMHh9jiUfF9YdD3baczeoV3lWrvoufCTfytbCA+CBNr+O6ARNG3sZ9s6+VQjVQ7Jp
G/VS1ubeARi6NFR+JLCxtzi8inhCc3CSdTlSGlFy1Q5rfiEj+pjdXuPJOU2SjwQk9H+NOn9NcLEs
/G9GnfePJM++P/8te//6t0vILPIHi1Kbv+LXocf6hcsKUjQpbcPVwW7+bVFqsfLUHYM0FykvZpy/
U7CZh3ToS65B9tsls/VXBXvmcQq+Ud0UPIOdeYj6E4tSlqsMNX839PxX9Nxk4hEI6f+oYCf51FFS
OC+N4n3FjF74wS4mwVy5CBjwm3rjxxQcUzU32GOHJhRUxT9621lW7H9UDqLF0JYYO7YyJQMCwX4C
8xYY7Ek7+y60OP8mDR9xksHiMAKQcwwkA/AGVDyNMHKRPXZtdO19rjMlsZl+XAqNUoKei5UiJBAh
bHmUIBWbxOlI1oakkilIKeSmgcovjJNTaVxyNik+j9xyTm6eIxeaW619IXGwKwFPcQ25dRo7C9Kj
qo3vuwHXc13zsGBDNRg9lxV1EGFLlUMCQqa8RLm277JhlyQjd1556Fj96DxkDL7OnaJtaZfrIPg2
0wbxXUJuIgxq0oLKvq9LAwycREWDyrthIF22wIZkCAabely33nqENKeYgqGg/g6q8SWM8DCW6gTJ
/wXu3CYd7jOQkkH2IsRXLc6w7IDaWcsMBJ1JeUxhhttGuPdmHy7DgD1yk/9ICsz7fkpVi/flON3V
JJgSe/HOCPG3kIRZt51/Ls36lI+QA3ssls7z1MMsj9LVhMo9obcT5Q+vA4mBOCV2VGNKiJHtSCU1
+U9Tu5dWuqZC4cCAvm6ah5a1Q8JdKizqtQ7HR1mgQdqHEEyh3oYbQKVLiUV1ks1B09MjBkeUtwbg
i+vJdYcBkWXTSh9hZbFIWOj0kuL63OtWfiliGMjho0kvmmEQua/Vpqjc+8kBYOiRS3ZneBJDkAia
7dBsgvSbLB2P/wIGDZaPZGUKBCOBeWF0nyxy9SZaZpQmn1GrAUUvCBs16V2XYx1sp3fZ4vTB4IAP
fuepcO/VHY1cxotXqWOdDEs9n1gMslT14O5jglsZvXPrQm0XSffcWZhhUwsSjFhSNJEsSIifEkfY
J4YQfeOzMXA/6Hx0ER+tNQ9NXrP53l85dKLM/tpQA7bZ+9pZGvU7jubxufRGJu6cCU5F+iJIERlk
8qFMVhgkvWoN0pg3rjAiLWfSbNuNq8DmUT/WSLz1Bh/Kzc2+Efeg34SroTpUlED0SUG7Ap9In4Ub
OzCuHgw0e9+paaV66/L8oYkwAVZmThcCtQtgiqQOwt956QPtWASAYktEOsrotgVwzoY8eEkfAJYw
UnxueDSHIwW/1ZzvD04R50Io6CnPTnNbS16xJkG/rul6qb2vbnxymuepAMduf5KVWfrWBxT8hDkr
MF5cUJOEKlgX//ToU4bPuZDywuMfmBmKoLGOEvyBI7emyVvSZEaQ/wcOP7bTNhemg0bwLgiLhzFs
15o7rqQjCTIDXe+rk4j9sxVgI2+qD0MqQmWs1k04QEWxgziMv8NhoHKeR/IvCww6z6YBXkrJ/Ir9
hZCkrrJtZDXG0iADGLnG2u8g+ZRAcJY+uwVg8VvNSx+8uO7Y+GSrSA7I9YIWe6QT15n2SRXsS3JF
VgkWoiOnr7k+hg0s81J7crty7zPwtliX59+rDHhNpPXQlfPnU+ytkKG7cEfU+mAbwT3QbJJKc7i8
iYqtk367NmHa3F/aQ/gkkoc6B9TGcYX6w+xDa5YxHght7dWQLnoWKyEN723kcQbOvgxCX7FKvwS4
W2+wCJRGH6bHYe8bd1V9go7DHsdZ45a8BlmzDkAf5SauopRTUBxyLrEYC1aukouymJa5sgGImUdp
Av7LoEY1doCFcWJLmevgowiuZM0Ch+jOHqyLg+6rR+OWbqK1S45tmIIVyfqtDlKPTenW69xVrZtk
8tjYAfijY+E2xV8htR1TYK/ZC/wIBvzW6s5qP8APLKVNMxw+eAzl7NX1Iz5cCGp0bGSc9EIP9qOj
k6RseTkJlrr9az1A9R+/bKheDR9eZAn2T1tEfVyY3sbIB3K5IemoZo17iPT8h1GYr+aAnyuyV27K
3koVz9mQ3xp5B0uVIXistrVwT27A+1P1u77sj30aLYByPLKX/vIM8xan2ucw9QQm1U51TPg4E8CT
xNxcREQXJG3g8yvgQndTYudhiPLYFE/KYFvWLAOtOPK0WerCOGOy5tzKOOyOBbVA3MEnS50n7YSN
bJPF+zbeYU+E4O7t4pSAT3yT/l1X6xsz5AbMf6+3o1cveKS+fiO9H6M5PTYDedFkOtXSPeXsBIcZ
Rpv3+sJMuaz4/nKo6rWqzYNfNOuWIiFcUwsV/uRugqsEleHaq8fJhkPYCUpQ6e+OxZMsu3wVVtN2
KNRaU2qX8a5T1icrReJuKZXIvKm5wKYkV52Sto4p5o/bvKGLtzbzSLDVi4HDiSV1RqsAAUgRo3xR
nLJmILnpzqZ073Mzps7s4nG5EXT9RfV3U6lTgjcM+8WTXWiMzTZWcyDeTXRKSjp9Ws5CSFX/Gox/
HYwdNmL/fDBe5en7X/5n8sd5p/lLfx2IjV+ES5jJs6RhCMuEafSrcUD+Ytn8O3yeeHPMfzQOmKz5
HMsQjoFr87d5GEendE1dOlgRsA1g6/wz87DhYDX9h3nYwMeJqWH+H2FJ/ku/XwIix0UB0WSadq35
nHY0mNfT/Ake7acywK3cDvG701v2tok9sTAK7c7NI3wts+ekUcFO6/RD3nQcsVm/NGOz5ImmvTWT
e1/13bPWN0e7xrJOBfi4q0ZYPRbFkBmY57rm3V3G6qYsGl5kDIYmKsaLXYfWzjHU2rWt7wYZktmS
usQqQS7xaF6IiGexodIOsFfOWqOGVUaGnrBEXaxi+IA4wlntR+F7RXCTAYICIr9k42+wJSKriQsR
yQauKGwyZ/jsxuQ9Sb0bNsYzG9TvLIk2+Co/K7PRF7LSnouyB26JLUu3Xgco42zBnEc7E/skZUJI
zaOJY3HhMXo1POCQJBQFU8X45dvOT7cdtzY/DdVmjPPtdpzUp1Xlh3FI76cMCJrvvtZex+ziWg88
L4kczgVDdVTcw2yuAAyVqylGhI5B5ccG+c0kcbaqMn9WI59vCPnkW3ROBpUh2U6xFi79At3dSd2T
03FQJYLNW5/HjxCft2lF3joNuDBUfvDtqGSWyf2D6dWXagCx1KSCh12MH6OyXpnn7wMQApQjU8UZ
qyWpPcqOJA48fOdySRTvA0P5N/TFu4Tgj6OnbzFx/laFD1GqLWXasmBgWJ9IYo6Bda5cbLuJyTqR
xy/WtOitz+2H1Mr2SjQ3AiJ3lYOEX+ADBSZpPqvW38V2RmGHsYkS+x35ZI+NfWd3wj0wlyZrbGSH
KCM6m3dIHVFz08zw3oROuUzxSm9ywVLbDB4TD7YMNZFShsdK6EfT4jckK7XVKnM7ipjkynCkfRJ7
ivUKIeg9FekEfpwxuKYxmYCpvWlRtJKgXsdt8h5m2DYDrV2Zo/ZsWMyLzkmOb3aQnsaKMRbkBpx1
MLPcdxHsHRAHYOXXNHLS0cK9cZx5NXHgc0eA7jfWSDg8tNSXN2FDLpiLaAOzlyoq70bp1psUuDwN
BA/FII6Z4+2oNPzRlKTLYKJoABhTLD9ef5+M6kYeidSrUb1h6y+4tgL5MOmXyokxMYMUrLI02FYh
hjWjNKIVWjE1fXM3nEd9z8KbVbsMybHABGmQ1ViMJQ4du8GIC+6KFG3pGUut895SikFXSYBPpHMA
dCT2k6rcu5LkMpE3TD9p2YoFME3gqHa9rl0cKmnqXXgg/pREIpetxrTZW5MLccoeSSPiTjBiyN5j
KN/zgCeyAzuE3ragpgpr5ccu3xyFEV75UdIRwWWPiY/jRGD/LR/HCT6BkbxPVQidf8rLFZjLi/JL
fR0AfMVT/OgG9SGzvC+9YeOf1WSt+KmDvUaUjDRRhkVRmXu3csQ+swk+NsDCFokh54ybnzPAsjZM
EwsaGwNSHdXJUTFULOvcu8tH70jMkH14gt0mqqqL3uqfAWt7bjLyI81w/eodEEYz5QohxACcoOHY
0yfu2PCqP7yiINCdAD8tjaE+NJ15I4e87pkjSJVRIevQ+TO+WR7sF8t9KMLWvHdMdBako9dQmVwE
+Oz8bBE515pZEuKKFGvukkG8MXqCSJJfSJRydNS+cOi4kNT9FSa/trD/dFqW/5xtkWk4y8wrr2El
ynNrhqR4ID+wCifmzreEl4loka6TN5yk+5WEOJY8LdNWBjEusk6KJH2V4EEnvsdCepv0GbilSQPP
q15zBSIvi2aC8cSf0brgFRW23Fgylys6GqeD2XXEpiK9WfxrMvnrZPLfqpPXZPr+y79r6f/+j7rJ
/2Bb5/wmURq/WNSgsnujJUfnGcbj/9fpBPgSCCVSKMwgQjrebyxGRhBXoBq6/HlyjKbOX/erRDnn
TYRFEgUbosdfSXvOn9nWzcPRP04nVCTQ3CMJfwvLmsPav5MoB72bOidhx4waum4kYCGr3SaB/Zwp
KghM2i8lhBKruCt1osRe4Z7SclgFVf4QFNrZtfA52/K5U92TdIr7Ilcb+imCKlzxwV3nIjoMbbmF
qA1s11kG8dmDsWCi5/cU25iKPYi2zgSlKaybiGac8/YZbWfVDKRwG4+jq0N96GtWWgYpMv+oSXdt
NOabo+hZaZ413b3XdOpU4PA2LMsDC6ZutnWU3ES2tizsBBv4cM0d9lDdua/xB8TjfvDPFTnlod4V
lUYsHMobt0vtO809SjopCZ3sH9lQHhMPRyBhRvZvAVf66jkRw7biSDNLZ11aQiyssLsrCDS7ls8x
XXDfmOQpV9WBMNGtptqCcW7aTDwflq7zylZ0Gyh3aTnfVshjyLc3uKTChRiPILqptLdWU5QSNBMs
PrLs5NdnWR+ceWzrkPaeeTIvex6YioR3wp/rBRDn0HxMYPfhv4dttIuqL2QyxIhlxKXS8LtVDWPS
juK1aHM8Xd2+a+sS++obnTl3gPUO0vsCwgd+AvFKkp6YGdZ13YHRIGxXsllywL8W4WsRHyaRX+zB
xHFijysjb3eMHAiR+dboTAcWcryP6doUiKpRC4kG273ynVuCaNRxiAOp4/eyT9rXiWABv6lqSHcw
moeFTVGIkT2VZsl45Xm7oMP9YRH5BgyfQ7lImugYUe3hdbx+jYvhE4RLg2djYB9aN7y/1HMEeZGs
x8Kuedqk54GxTFclSEady507hsdUFnyzhnMI3Je+uzHVhn29ml2OVdCvg9JcpQMGJ0BRgUOqg1ch
snmVBuxTo1pq2T4bvJ2AHdJYZ394JzZFWiVeqZB512AQDN7A67AqLu1tHCOTdZskf0zCcalxLTZb
Y0XsYR8atLtYmNdrL711enKrNZom591aLdadW647M91EmcBoReZksBGQxGR9O4i9eh1tOo8WWUt/
bSP/2FP94tjdGQTvqbSrZdxMR+7r0KhBfrgrXzMWJinuRT9Scmpi7WokY2wB9VqYay4sW6dLCcjn
27TTn8cyP8BU4FOZ7OdmKWFCeY4AcDus5Qxri/XLpsWmL3dV7J0ys36Xunnmd3LSnXodmSZL1O9q
/i6GHCdNe83rbivcEBSwtPZuqR/KOMRviuGT4aSFfxRSnjp1h9HXj7H104iDQ2FjqJqcc1Aa915f
HWX6mPbcelwTjPQmiAqYO/Ix7cZLRrLVFP4DatgPX3FUpa82jkwNCXqS58lN9ya70T61uCAlF6f1
WQQ1bHV45AebOuG9bUDcd/OnvOzZWmTUUVl8o595qC8rvdpKfrc2JYh90e1SY9y10bHosQrLeDmQ
m+BcqhbEwt4tKDalli2b/KUrG6ojoVUwrfYhdP1LEeKMDCAkshhX0J0gtK5DbeKzFW8b4Nua3EW0
6tS5wXsGZyLMIt+wDywNFVwCO0ufNFhr3N5g4TIaTu5jPqALhCRLS8yyFDQSAlevtKyzeVjF9DxZ
IFlTFlvRNxDmpVFG/BSZ9bOUc1JsNUj0WWva5kn4XMfNU95Pm8b9DvF2KfaGfvzYSf9qTJzPPbfJ
PHa+ZBQhaVfOpvZIbwOKeCjqu6CcMW6Kn5OagVNXhbs2FQ8y1TGGas9uF77nXnuR2V0xvHWS8q15
2djm1oPQAoKMKCgy/2rhsrneW1lf4ragjLa8xsy/ufHD5TCuoNA0qbHzK+tO75pVS4lk2r4EteTC
QF+nBnq8SDS+7RgWACNpV1+Qji3silQUS33jjUeT3wduzIdQ3k/SOg3qXRXJdkCLpS6wt/CyCGpe
jXp2zK7xRy49o+dhNJ2F4e1dKzjVdjP7Om4jnQmN7O+KSnx6fG3GMA7LYRGRFu5qDyPdz3iork4O
g3faq4CKX7M6F1W1dTWfDM28XkITZ65t6Bv1csgD1bDts5R+ULaVw/DF9EqnwD6IG0z0I0L+fZje
A/jcOPEs6Q/JPhzQxyOsbE3/ktO0AyxllUac/ZUJXP4laO1NZXyJNFuJOTMVc9ySziyx2VWrfLiS
cwaIUuFzrH196UVyU0ID7dyRUXvflKepY4Upa6hcfrHIwuAEvu3o6K98k0tNq2lzg7phys2Qectw
+kqmdjWhPE2af6h8aFBd+thbx2h0VrXzpgRG1H9Nmb9OmTNV85/vvw6hSt679z+YL+ev+5sajOLD
FMnOxDCl4/y2/bJ+kfNkScOsy5gIvfFvFjiGSNZkwnYgRlNRw5f/fr4EGS7mhdr/S/eP+L/mSxrR
MOcRepCozJ4zq8W/my8jU8Wj3iLCuXjKfXAiJG3dqz7oS4ayagVS5on2Z1oB9O6ialb4kO5WKkse
THbNdlPeVZ55avN+26bZFrPap7LaT2kle1/33FUYmzSJGxjPJqleaNKuSfMBFghVdwu99pDq6sKz
5Nlso52WeutgVEc5MYiOydFsE9Kg0CeDiYuyBHCyUGb8EeDmjRI32BAZYGLh/j+7rmDigY8BuQ0l
zjow38AEwlRtyvw8zSTAukU3MTbI8mto0g2PRPsuoC9hKeryKo18mziQGNI6luuprTwsPKOzKIxq
7+kIr72Wdiet41rpRdXKhUTOKTJLKaxqMBieg9a8jOX4HPf9OkJOrwp7vPViEMugDG6tnp6MgLRN
gzd7QAQdDO0UAOegt+SHZxmHqsX/HNJXncUxtbwkOCL3XnniJKoOn0vU7EWn3eU6qkpdWm+BohhO
r6YDqj8Hev9Qi6pYBQ2+9oFfmWgAeQcs/1vwjZQ1DVIdjLQ6C+WvHIsjq3RIgxdUgOFvip+1uCTo
YXqUKFl9BFwhPxCvfjHJz3bgKajY1sG6R6gbY4z9Ht3MbE+xA/2bLpBd7mRvY2i+DKp+QqbWSSBC
dDIEZRFpPw/9U3wvNAB6EesURdjHU/HrJII7O8FhDMEPYUsPuNB7jwYX8UUYYUYuW7xPIsju8dOU
u1aL34uY6TQuSwaTKHuSGbJRTToWWDV/q8iOg29iP2jeOi98jJhNYqOmYxzEYhcBS4rDQ89zMGsM
gCYCfZ3KHmBwz57UjqljfrY6AUctd59GDX1YSuPi1B3rVRdHn7KjW0WXg+sY8H2ytwYN1hGAY3MT
Aw55iqTIzrqK6R4dj5aCI+KzDPR9qoSl4b7kubmVSYxSCATUG+7bMFhrBCWEzHd6P7y4EHAf5DiA
LEF8jF3WMw2QTL+61EG/Mwt5H+kjFW/aNVP1Ph+0aOXptHtkCQx0L/1iewbHRL+NI1c3nenJhc6r
6uoFxueZYip7T4n7I+3m2pJej6MWY49w6WddBCPUyLoIMauPhGYyb5V5ACI5rWjxHgD8GK0GvKUm
ilbb26GEhx5Qe+6O7cWPmm8Sf+yQff3Ob+FMOU3yXpcQMaImegvj6dRbI0tWqX01E55uEqDJpkfE
o5jmuerFzvb17OSG1D46IwxAUwu+oyr/Nq3uHRTOe2OLnzq036WddUi6rOuoFrOF9xhEqMdDj7MO
B5cWmKfOJ+9FfM3qKSHKJKJ9aHJONBD29vQMUbiX9ExU2rGN1fDRZOBITQLApFPKdqM65jg2Q2vf
Bn+UVezkmprjxKmYxEnYf2HDxHDhl/VyMPRqUzoY/TEyPgc0b25xMzypRL14A4NBxAcpiixmYnU0
CBGFHttfgtrvBHC1heVlyOjBXkXIWk5q4sVtI8oSiAOuMyv79CwH47uR3FF5ep8OU4n4Li4YKln6
y5A4dxC/6SE3ANG8DnFyi4wI8HuPFO4aE5iyXD7Gg3Y3+mLtpzhacalOeTaudTdxF7pIPuO2c3ZW
oP2gKuE9qSqSiFl5czoMFjLV3kzA5UgZ4rmvVA+uhYupC5ZFElJq+BlqyYcn8PVzJ0I8MZxTqcgf
Oj1/atgEEykm7p5R7NITZFv6LICN0TyoEmg868b/vAj6s1ACo0qA2IF6S+MMy8NB7UsNZlQdsXHj
jTlbG+61QhdbLYXtypaQNsmJuwg30/WoA1TL8vYu5UY/FPAtfY1N7tAt6Kje0zO1TGrjOdfZK+gT
ZafIjLl9zTVE8qgtvmcnpg+ZMY7HkzGYziGMFIzqMT/k9GPVcXBxC3/b5d65JNE1l6R8Bp62TkeH
D6YBoMlmZT7M/Ek7ZmwPc6bZKeitdZyWuzGz71OOB63IfraamMPMEXh3uTcVNsVWlwctTF5xLYNl
8F0AFVzaAEk+UagBcEuc3FkHziUCbWkfVEUCNGfJy8UkI5BDsw/k5KXH7hfjQ3XwooRXY+QalYw3
iX5POdmlzvU7B8/iyjYU96nUZTZt7+HGI9zy+AIa9LNAO13JHmlcGzpv1RpOjFbPlBsFkc0zBnxD
C9FGjc9Z83/YO5Mk2Y10O2/lWc1BoXE4AJmVBhGIPjMj+24CyxZ93zmwB21Ae5C9FbxRSfvSBxZZ
ZJXIMvENZPZkmpQZ6zIvMyMj4L//55zvFJlPDXS6a+lY6LrmknJLfl3MnU55WYQYIQJU77WTSlYj
kSm2fZpdcx+b/drrP2ZO5ZzKglU6i3fFW2KlxeODNMQTvLTz1PEYSH9Ew5rlGuwFPVMFSVxNhge3
dek4SKdjIdSjDfiJJXxHwEsbb2Af7R3H3eZGd8vSiMi6R04nDT6BZK5ywaFWWEP9GJfTfWV1879j
jfofDlUp/ql0u6eS+C///X/81/R//uvwL9zYPn9riP1FwbV/YD4V6K3W4k38NaEeS6PjEOQmAGmZ
JoidXw+xLiMl/78hpf0jhv5XS1KGXsIXusGKlSHY/GNL0v9dwmXfuozE7EdhBsl/GGJrc6wqrQq7
tcZCNOnyl4CzQQ9cPB7zlsoVa0ua854ukzmiwAuf+Q7WMtVNuvjOOW9szh2qmr5GK/mSy4GkdxrF
zz3QK/ay+5ZTa9RGvzNR4+CmZOtBGQ+lgv8RcdZhQntplsNPcgrCqyTfxLmInSYj8NB96d141SxH
pye6Q2JiRuBMZeHXbN3euxi0+stcztxyOX0d1Xl+zoHccDCjoBEaWM7qYDm158Q7QB5+h0jBBlSz
v+gg27fEv2JyHf7oyAovc3CcaBreEdq6YpW0txr9Ei4QGsY40OxBG1UJix3/HXi3ZZdolcPGDEjs
OjH+rD67C2NeOIgvWwA8sKhVwb1AVEd8+u6OiuDrekjT0zR5Dg9DdjOTLQiIODrLS/NNaqxmdVMm
t0aXdQjQAWSYOcLIzTPArLSHuvmRAGprd8aEUdHpNbHGEgMYv20LstFq3JSQHWqhdRv4bc02hfxg
ZZ5Y14NpYaVa7uQLKIK1E+6y7HNGZ/ObBSbRheBj6jwmNw2vswjhy0OfCCgvTKFReAuVAjpF0Xvv
ruJkc1nSlka1dwftBv0bEBIZ3RhH5Ape3mGuy28N7kXRBAsAI7goq/7ObSMyFyAyrBbWTrJgM6yy
GvxIxTju0n0KWUOfxodI63ctxI0c8kZCW7sDiYOaRGBC9ooLn59rLW3M9i4s+3VTuUe6vVDKjUt0
PSC+M31L1NSFS6BnoX+0DccU4+d1ABiEaqh3G8uN4qXy07FZ4yW4TReWiO7UH+wP301pYSsCNzKo
6d5OFWUH3CJ4MkIkAU1CaGZVi+DJS77M7K9E0bUUBaESDFCrENyHAHPiZdmlDvakt4FgzuS6waFU
RsjCDkAKOQngUuE5BpyC8/Zs/0hSodW+BK2SC+NCglqJQK5EGECnhtrtdqGxdNStWeBZsoXT0rhN
sc+8lpWfjHpCmjRhzvNtDWOc1c940kp5I518H9C/pkrkfFTwbaWjnOFiiPn4la3kzhT7th0Buere
KUja8TpDX6gObcU6XrM8qDmlMq6EVTyx9KElzZCdLxz9kb5TDhlvYwTGpZNPu17vPqWlrsVMZUtj
cP3MT5ixL0maf1Nffp2hdhqucYJvc0zAigbggoDDYnCTySaA7Aef/eSC1La90c8AnQYF5K9kIRMA
FPJS4OCoo/ZQHhTdVECWMEWYpx6tMRm5B8QBTpKJGKYOHtwN5YuM5Mktg2+jMc6ycNdyko/GwotM
g2+rLAoeBHa3lkbzknDY13H4OfchLqqGkHzZXub5/NxYxiljW2yHdByY2ZVJI4MJwgFXQ2C1T0kv
nsLkI2jIuGJWEVGLo3Rh1fO87NWBVNkVnzoGELtfux379uGlhqsVtfmOVq09HDFgWMOVEfQslLJ1
3Wv+mL139lMUnWsunRKt1Rbzl9tQu+TCOPXy84K6mjLr0Khlji6P7tK/B4YqwebJ3fHSM517iJ67
0mi++BX6usNW1nDWMuRjQvNVCUsX58Yql/IETHhTBvaNThWDVRUk7Is1UJsHBZATEAn5vXBltM3d
OGWpD3brerBZzBY0iG7IR+860me2wf21kNUbGPxNnjXrTBaURTAXazwsJd2MxmZphSpD0yd8sw4y
WL/c1NXY7bo53scVc2scHHnkb9RcvJvKvLOb6j50rAfKCz/TyWVn7/mVZuIttu4at35oW6T+gL+U
lbS2X2o4RItLrgj5nHcGSdipn66qKHwF/cGIjHTtjFm+BSNEkZKBdp4ZxFNEvmnyCalJ7QkC+ayR
rr0kxps8bdyo8xEzdw0dA4qEUZnpl+04HAAd3LJuKFbxXN7o4XSbaMXJQhWPljVka/nKo8Td9EZC
hkx6gzKvtcy9zCp1aZsjuqE6w3fAsxgB4E892gTNzNsV7cKOSvaQbPdt9RH1Ldd+7U7T2wcPryte
/rXVRn5YjKdgKvdj6F55xJa0GeFkED1VzBGYd/QtylVHIyUq2TqEDSffldMhitHch9q+okB3Wdys
VVICLneHLy5Ol0nPR9dO0MLwCzfSiLEayGMZu5eUZO4s2ty7eria5eILyj/NmrVpJ4a30XHekpIL
o+cd9Mh7pkC53lhz+gAM80QNa+BjNeEOiJBC+SQ+hZgFVu3yjVjJg9KNR1fDeMXp9JrUFTXrwbaM
gDIZlXetCuJfi2M5JKQ19hakzl7HjoDFMTZtYyVCZ2mRGVrsSUO3oUHlMzP0lwkVzGC5luvTTb7c
PwMPM4S93EmzSW6AWlJssNxX2+Xm2muDei+4zPIp3WGCBwyhKWsfeWG8Zdt2LZZL8P9f7f5sIGDd
+vur3Z8MBEkc/cZgjOPw5+2u9QPzMGYqTgSuRLbJ3vdv3kY2unJZ63rMwNJmZv0FiuToBtFXYRpc
pB2DgFBbkjn5859Y/Ap92e4aFqZElm5/bDB2F+jR32d9+A/oOmR4UzdN2CZ/v93tMHbLSalyrSpt
L1MM902QPJtFdVWho2U2EGA02m9LFUQKzS2oEjp4Cjp5mBTof3uYcSHm9bgIV6QCEsh8c4PZ2Ji3
dKGt6s7Zsgg8T9WAuEINk1P1m7mbLoQpr1LbOA+4pOXEDkd3j/jJHoOEqoZQVZBEtOBGhN114yVb
TVY+Jp3zrFmnrM62idmKFU5Dn7pwnoquse4MQeeR5DlBsQiJngudZVsPiiIR+U1iRFurN14oqTiV
Duk+gfkqR6ZGCefcow1KwEwyOvVUC5zKTnfS8WMSoAAgm0zXTT48JQnXe+bbdO80HF6uDQhd9f2W
PcRXPpmQx93icU6DM/cP3OjZLW0PNIsTuCVtea6rnjhmrD3E1vQYVs0BXfu6cHOambPxKWvi11kt
Kxc4tW02W1s54yUyQ9QaqGYGQRz5ICSlLSzFlirY7CWzYunrUdxtoyCpb1RToPADWhyV3MSJCll4
a3cFGOVCZNezcN+mpriPU3vP6XDuDfsQS+ssDcRXfB9cjzVWXJHwGJV77HTz9AVu/bttWZqXtqCH
003wpVLI5WhHqWs7p9UuS0qY4PkW2wnPFGzV80gEvkKj8oeieEonplmvF1udakISQO2DXS2lRuA1
evVUte5THsfxXR4x15uxeOXHeMutmnGjPbdu22LM7q6lVx7zIt4tHc2kFq4AqwKILAKaswPaRonV
t7KqEQ7sFENnBF8x2hQxnZlFnRzof9xmig1Jj7PFRSF3UEvW7TS/TgOJBwdDjAvGK1rQVoh3+WKY
wT4g4Z/HiwI2tcVJt+lZdMUVDol7Gp4xYJnXYQijzjLRqpNTY0UXzaK52eT82bzeoTrcNDo1iuUM
gNx2Y8KeXsTqbul6UXKd2tNTLWk8QhNkV4UNll2UTBlHcIIQ95xZieFqvo2MIPFNnvXrplmSWF2e
HHmAXIFLSKkCkRtDoyvTHCrqnBLnc7Rg2k20RtWIqVqr3RaLwtoUH2M5M9f0T3zE2PSEzHJOW4Nv
jqO1iZir2+iQVU+Pj4CfhwNipkG0HJ5Z8lGmIO2jMYzBuq7zayBjG690QTzFFT3O82DS8e49pYnT
+lBG72kwOBAER+0sF1B0Twgwofyo5WtYIHrMkB0vg8X5ignw1uKojwfurZXO8B6YwgETQGdnnoWX
TRWRVcCn3I33VTbhOayIvbTPTqS/NwA05ZR8qzq8HGhPWStRn6mEuu3UeDXbaEdV4lwkpvwaZnxE
afeYwr0ibqDcdQWay51HFxAXtSiOczZnOqhGmK2O5t3UXUGeWgedJfoXyxous5EfNm8AUDf0QLH9
vgqwiAGHcQ9tm20pfaBcqpurPei0O0fphya5kcur5gBX4FFo4XzVrYVvxgY0wxNrB/UGrxCAbrnt
FtMscULgsYuRtgUbNeWgSR12+zhtcdn6YsxZSYfMKryoRTSfArBsKR5dui+oFwvuhBK3dKV527GR
PBlEfFukww0M8HATz+kTst2nRjnnhtJKb5PW2T7p6gP5/jeNUofUKTch7mE8Ao8wiPEyuEDUpzgB
7tPd5Nggwt69G+voRYu4/KPRHerFnMx5dpkudmU3al57SnZjfMwdfmaXri4XfzON5/tuAsmK7zmb
mueq6g9imHajrN+alnens3ikg8UtvcQ0pjA8A2wl5pHgUWoXi3WZNFd4u45yMV9bOQu8xY7dmyzG
sSewgU3vMUBDZ9D6lyEZmhW/anPjaNFZJSwMiWifad580Kf2mZnqy9SGJUV11SfWQ+/ipjLy9K7q
3FMpib4Xg/hWQbVBYH0BqINvnPtoTzh+pRPBguidbQUplobH4doYna0l5FXQmBZRsu7aMoK102NR
p7knsCtxqabI3bqN+1CF6YlpNV2HyjpBxW184oO3ZW4TyqweLGo2TCHFJi5MbdX31SXdqoeil09i
ebGTWLvR6zI6eq0HuzR9dvBuoDRS8xp6W0I4X17OK6Kr3ASOlrE5x1Y9wN2SqniNJBSNBKIa6oxz
43gUtvfGDY2pr1zCHgKTHQhFiAO/rUxLyRlwEAYdMIqprq6l6dxVonuvhunGUjG+IR2akIE7wE+b
jPSeGn2aUNy10oLrPiGmWSooqXEg0VZp/xpK4wZy7Jle0kPayss4bp/1aLjQ02KdgewaZ48GlR6v
IJTkY6DkTSdYYDVV8smFr/EzXGQ7zew/PZuomqzmm2hCL0xDQIu5h/uKdqS01a7dWH+3OcOZQeBP
xNTG6jPovTi5C+CYhU12lbBBstrpQs+ce8fVtlJv99rIo3DKO2tTmLVD3WlPOjgSF+4SyjOSlTuG
j+mEUay30TCiybs3Au/Bm+UJ3eAmceoLW5/uRAQHCxZDYVKNPjhbVpdXVTG9RnijVFPvnRl/Vp6a
5QVPlieluKg06pTF9s4IWdgJw1uFrn5F7utB0y0fLBurHFwxXICcNX1a1JO5fAhUy7CjJMsUBLuY
y1JU2ttmwjLjWulTwKG6CoqF6aTEDQi5M42y17WBbGR76c5N3fHfsd/+fwBi9BuT+jLw/v6Q/5f/
1nZfH+lf/u13vvInB4f4gfW1CaiUSnRGHfmLg8P8wSPXxEONP5a6XIrUf4YYGT/otgtaSrgGlwBh
80U/zfjk+XWGco+1OfAjPL1/KM/vCrzG/zjjL/Ws2EH4Bgk/cJv4tYMj6JfLeVFCmpfFS2XXxrGo
oUxMMDFhWbOgrVTC4iCBD92XTcA0Iz36uZWDX9TckbDB2G7qI5dfG+yWBz5NYD8DonoLo8k7TWbw
BSL5M9Dt1zSs3G1NkmLPy3IgQpKu+LAnF8ok6m0Dmqaz3fGbCnRe5zL6qSy/o3D4PagfmqLFZgp0
o3He5qrJD4ENqiUyrcup0DFf9d2BIF+9zyQYd80wgVqQ0NC5g+9RMTe9N82nIRui4zzaFzkKZ+eQ
oml7ntaJcqr1hCaLh3cMjjGPNNjbY4kK67j+kHBMGknQnBLw0FAANkEATICUNAsRLRkonejt+1E/
J21MgXXfHDrm3B3g18fBHqrbyBHqwk0Dv25cb2mp4zlTWdVpGFkGxDMkyaX4yXV1WtLQnVcUZ7Xr
hGKKxvyMHPb92RBnq0HLumMlKhJEXvOU8e2sa1aSuxj6znFwxVHI7iJLFyG4DQHSTikXfkgk+b73
MhKi0XQxTDVxEXZSVTXta6P5CEdqaFkfhtrMWRomN8MQ7Mw0/ZCzdqt5cXldpIyYoWz4ka3xOGv5
VZQPah3kXr8tLdGseiyyh3zqi61W8oybwybxG0jW/lT2T/nsqp0T4PmJNGADLkZJfDk00WmsnHKK
aQL7OkeppENSfmYpd484TWieJWIrUSYvefMf3ZGYcchlLIt7Qrwaq7pQCz77zrummDfhfTgNm7o2
z8lQTatK0C7Wd1Tk1W5boxx0T/QFwL4zO3ww3bKIY2W06k0ooayOAcfTXIjcLVbcqQu09J1Mr8ex
qf1h6ObLqJBrdvFsBOmVZfYydokKblzU6cLjNc4adqRla7urMRV+gI6yVsbwbsUZzbJUqZpzuOu7
ql3PXUJBTofO4JazjSdcO04wBklMuSWfL6tr6UcqsnWMfjx13o5qvs17oUO2DvazbA8JfsS8lCtr
Hs9ukr5Y0/DJUXwcmvkMJmwFpgEL6mORdBsu8fd1iyDcRu77uPilXZuOiOY0mt1DzI3BEeNnlDhb
cw5gHwzBs5iGO7t3v3C399m415PHOsTEm3QrUxFXzFDXjdIl8mI9szu/12bHn4LpBDZ0VaTldy4R
U/q+sHH70IfiDB0TOx+qss2uw8HYt1n0WljdK8BdNqZxNvuVCzSs4xjLKnPc0jwUIzXx/ct3bWas
0Fj2pSSSTF0+1s30Ug10j0YQMCgCe0iiVyMyrlonvAr41Fhh8B0F+TvbylvadVZzYGFvqa/qIeJt
zb1gXX14QbUPnfh5jpcludaX7Mf6CrViM1Cd5MPk2NRNcvJcBeFVX1cgKDe8xchXDTkTXI2CND5o
lfleIuk4Bu9mrSNqSKfXBe+EO1xud6Me+CaWXwiQR2+idDScn3Kzv63HUazoB2uEJAyR37CY25OP
v2hm+yq8TYPysc2mlx6rUKzrX5Q8UCVdBrCBs3ud4xyzFpuOGArvrhWhTyue070UovaINEQUQFMU
lkfjndXE0y5lXVrBKdQKw/OnKsZ8lH20xbA1osbbmdJdnCrurgWOTAkNTwJNUHwKdXSqedQklTiD
O76BffEkZMMLDuF0J8oEdlxrHrMwYEYT2mXRU1thU/fbJQyWZXSQscOwzzqCnlgMO7N9p5SREx+B
WlGmVGgb8Xgw2/yx6Ac4op75lGbZt5ZYJ5wZj3FePo9LS4KV8SxqqUoAoAapod5Myh5Xg/EjXXJi
pJw+9SKFB9Afkqn/KJw08etPewR+zL0XU1chrow6PyUaEYl4zj8qB36oi4cZKr2+nWyAKKxXjU3s
0VFUlHTB9R0+4iLoD4MWnAvXfYxcSP299twE3rwhu2avR6v+aG3tybJDb8cb0AkEpqtCIIAeZE1S
UM97uqUSZIZOVehT8RmYB9JmlhzpI/BLt8xWVaodjXbadmhkgF8ch/eVByMk89UwRn5QsuKgb0VH
m1Qtg3eMTZdKUK6sDTVHiGXxAUckRkAPkkleON8OyqBvgZJaa1C6KsW6IK/gEmcsPJDH4MywIO8w
nCcmawpB/E612UFF7gdBmKOyBXlWD75pSophY+k/9uH29clA4eUg4oZFABdhVj85AQG/cbm02g0H
0AjARwkkRZOeKNmOK8mwDnon+RwdzfYNIvw0g2Iw4r2zNSmOWAlKjtaWqHrf0ee3tGL3hlWDU8JJ
NKRjxEwV9+fBZLdFY3G9xR1DT02JXF1yB0EwaFMc8pUn5r1pf1TszpCzTSzgS9eYtEMBsyd9sp0B
tQC0AsiJ6rqnjBDSTGNszJZWX0GUgM6pxI+zAG1v5r1S4ehiwqjW44zt2mpQ+rL3RnNG+lO51NsW
9V9JAK+XHdCjuSRQRmr6hKjIDihrxomf3hXKVfgTWanQRJ2t016MO9MNXkxCytUTHhV9Q5555lNB
+JEl3YUKrdtZN3Rgu9AJCj3M/NChBChE9COd0LCZcO/SuhC+sjF8aZQRmy6pgUBSnupF56512G3V
84a6Ft5YGPTWMo3w3C1leAk1Pr5B3cl6+bb0idxSaaC7zZFLK8lSMSGc4E6OlDVjtyTsPVAlWyA8
qE3eN7ejICeTRhH28aL7dqqa2u3OWfUNHbLzUrHZYN3HyBSSBdkVJmJarvCW5wbidtzgOHIsmhDN
x7gZearSJjNpw4fM2p3w6GkxIbo0aKvN0L8Fmb2l2l55gc9oBRrJIRzRJq+1YVwVE0sjzZtxf1lq
QWnvmnwEqo4FNKDNkmXhszcatw49JVvSsXcjRW41C67Jg0RycC5lpB30ydLu+EXvUw3IRjV+En3b
mOwse7PEAVzzfK3Jw68SPc03TvIU2bz1hMvryDvDxS1LKEZZF63FMspMAsGeDjajiLRdbVGags35
urCtS62CfzOX3EZ7+Ulsp8N8UXy13QJNIqZclH5PKA6HrXiAzyP9fmHB8yHs1t1GmTnNJQQ9wF/z
TjWqAqHZYuMYGJ8az8YVb7YncgnsoRZvWta34M0ThuPiKqjHzzTofDvPx7Vh8K03s35B+/dRadZD
F4RwADXjMnXbLy8wEcUkrtIorst12Gs3QRx9J7PcIfu4xyLotsnQ3ZcR07wNxL41byWBg75Seznl
V44uvZU5OtY9bYXrTrJLC0yCgdgccTO+GUMjN7YbriVxplOFk7Ofw3RLxj719WobIWJr/GRrIGch
thWDBaLjkXC1Wcd6CkNnaU3zljsR0RSid/6siPY77Yljt9w6Oftdt/NeGRg+E8t5HMG2Ewh7sl1n
G8rPOa1yfwmeTElw7F3XRrZmaxIGH14JWmjA5wLARoALEoiJCdiRxZsxF7fZYC+lS0Jtwijq0M2W
VYPJhSbwCucqIOK8VS3MRPqlV1Ngjifbm7iDdzZOXHco1mMMRLv0QFvbLQ44nEQ++QyH5Dl/vV2z
kwYxQ5Z7VdnJezgiJqbpZeem2HqdHmaOYBjQTWYSL+UJnoZmCWSQ/ylCNlQD2gcQaGcrUmjfnhWm
O8ZLBzdiR+FNQqjLnXmr9uTHm65D/jDfoobZneEVkbLr/TjwbnL2Ezrf/WCxwTU4HnesebhLYPUA
cGLuZxKZ+yKz1jp/j4rq26xwAG95NCqwbbWVzC60EslXAaM1p+YpIcas19TQt4l+b1SaTRlSyMOx
O/eKNtZhKq+9sXd87rAHK+X8rNB6T3y8L8C4sZopyHup4jIr2PeqlKHWGQCxODQ+ZoF+Y8kHYD9U
JsHLjoAO8KSPYHzaO9SIdKtKviiPxxo/CnWt/3dlyQ/1nz/KaoK7GXX/5Xc3H//p1/8aZSTLP4df
pf/Wvf3dP2yKLu6mm/6rmW6/qMvqfg78Lv/m/+kf/svXj3/L/VR9/flPb5858lZMj1n80SEc/vXP
Dp9//tNP4qX8p7kU9kV535XD73zh36gsyJMGAiUJEOYazH6/KJdC5wlheKwpXMvjT37eaiwoQs+y
XRyAhKaNX9W5sNVgRWITiCbLArv5j201xG/knmG+SELPaIXCMvUlt/KrXApMFquasPUxgvbV1uho
dY/wfHK0EWyeiHUNV5VqboU5zCtb2vHJoH1+zOdDa1QPBq30EpBF5HZQYx2xcSi5ipYC+9jkBO2W
UnuFpkcZNKd8SeO9a6qbuGOB3ERcKUUgP2YzXLvmsO/n4lho29mSL6qlYN6TMOWYfmD2diHsE+PV
C4pT4ECXMLnjj027JxbwMumQKvQY3Gu8A92a+FFEU5nXqHuuCRzV2sRUDLAJE6GrgwKc6RHRZ9jw
qLGEAjba4BC8Natnw7D3tGFszcA+B3X0zEQsIAOycKb0EqLitI5zC7ACoDlRaCcpu5eY9+imKbrL
qGKfQBY89C2BRlHa0OGoE3Tb9KGq68epQFdJabcYGwv3YB1G/EzuRxWqtwx22dByaGkTEpF0YxK4
2ltYtJddH4KvrjgSBBdnsjpExC/pJiHOUO1N2v3oQthazG44hpVv0RSjTFxTYXUjmFVZ2PPPxQmv
ygHACHoPtjRN6X5J0QRKWP9kFmBqShV8aozO6JN+mGivNaaTME1f2hIvoZrTjUWlxBC15HllwnbX
YTY10miZ3/GYkXmpyWS33RXCs99Y3l26+DcZlHwRiHPENlszh8dCgrtuS+OaLtxN0s8+wPKdNQb4
MAmHbuIq5FEcqpNDLXicd+985IxNqhz0v7xsVnZIsBnPydxQY0c04LXJLC4swqRda9R47/DjzmCd
fTItuPIGbBwcsIghJn4jA5r/DGWsTFNI28kR1sXVqOHQ5oDiO9efC+ASRVkrqBjJ1ziRB8zcg9fP
AkI+qRyHZuODy35kKKr9WGftpkH8ys30HKIidZAqVtWcPRhd+A2dJ1+XCf11cyMu5jbeJso+0QdA
ato29sCPrisBhK6TD6NL9S6uF+YWqJ9Tdcein+9EWQQXFfqIMe5bdJ6Vx7IJRtrrILk1x56G3ytK
PgwroO4DKLZlPWq5fjHHDr9WynMpKis6Rrw2Zv5I25e2Qj41XE7fKiOzqxn6fEIn2GdFdIK1cN9o
xW2RZV/eTO+6tB5nDXbP5L5qcXDJ67/NALQjST2YuLCiijqSlKqKggin7NKLzMvQZqd8W470DiRc
D6xUv9HJ60appW1Z2zTrlj9f23ykecfRNUAGbyM0FIOxtMZdhNGNqwtTRzQ1d30V3Dc8SgBT9qvG
khduRkZCd7n1Ur3XIyxE39iC2IbkwW0LR4/edQpEXHXshFVdGFMLRx6pm3yco0Eu0I9GqL696au0
Uro7ZI/QwKgFZuV7HiQotimhNi98tTLzY14WQ4wucEENEsBZFl3wOgpwzsOzLpv61oyJFmeWoNDe
lVRa6BgN3ZrMgePJo0w6euELoEExFs84XSijTtttB7QLpCVei2FOicwL89HMsuFkeXm69VwGoC6v
biiK3oAZeA4FXXtOKPaDnhH05g6zMuJy3MyZ+8Gc/djMXFRaz/Z5F8TbLChvTct+L2ilWvM511aF
SzpGqY2sotd8cOpj1Nm0aRgHJUgHz6GzT3FhbJ1w2Du03xB9ogHHGsLtYIfw30ob9KMq7o1M7owZ
Lo9OJShSobzrjPjAteBQ2cVD41Cvw8caGlB/z9edySALSovQv2qbB9lkf7uTeoWVdECNP+txtCuE
5nHRBHxJO80dC5YnWTd3YFkukL5QgklywuVxb2p7fEqUF2/T0cv3CUU1qwZsLTFkkmcZLNmhinn0
hacEbWyaSQgFGitiQ/CWaCY+Z1Q9GUF2mIr+IZ/qz1lzHkIFOaOau3swf/teaFuazTf88q4BCN4Y
Kvb2lkrenRI6AGGvV4uDb8U5cjl5ZJvszPUhaZsgPmPhbAA6bbKYJ7yrwg96Ot/SvgEqW3/GKfgr
z24v2iL+BiyOnD7EG8uhtVnSPzKq49B291hhlqJFLsHSq/dwek6yG+760rmsLG4zKsQZZ3hPSykr
27B8/cfnuP9wwQoHQszva0rr6Ov9N+au5Yt+mrsQjaRjeUxYujAp1EM0+tvghVOLaUwYTD5/bTH+
ZfAiXSEM18SFu+Qv+KJfLGMuDjPLo3jPsPQFN/3z/Hn9VyvYP+vRs13Gy3+Uk0yL/4JuQ3tDVPoH
y9iozFmjdK1YA6oHyeymXxXhWaK71sFIZ+5jOqtxDo8zZolwUY4OdWvOPoy1jyg0OY/bdcYAQcF8
5Mtp5o7ceXwoPLoY9DLbT0l21bfqqgfxsA4btlJpMDFIsIZNXESOGfJUFCJSRNP0lsbNC3G69yKh
KK+Xb7E7HZ1s5BY+3Q1oplrPYjBqqZtKxHgbUgRD/buYtjTrJESzFvTygO1bVy0qsa24AeO8BTiq
kMOYBzI8TrT00FVm4USGIjGq6Ka1yXxlOks4YvYfcRc/27U1sitveaqEhzBsSZkmOOUfgAg/OrHx
BibovneNm0EUz2NKaUGTXsZoKJHQKftAPjcNh/39hIN2kiUqRfepOeaDYfG8ZfXTbUehXcdsH9re
uOgzgwpRIgZ06K5YWB1CRQSUTiqLO58DZhCCCiW1o+6elRE8ZRGrjFk71QSNMff0N+1c31EidgLL
cQwSDyMApRF0jGKnzqwXs5wvpmS6MJe+nSqI3B00fqiCEXRTKuzu+iHDQMb2ay4ObE3tg+wUoAYn
IFLtgfmYm0uHJbuukdvtW3FDu/FZW5QrBnTqJRB0uoT2Tyul9sHV902eoQDlW6AFcuN55suY1Xdj
HH9wvcDG3wE6U0O0zeuZ2Sij4lNkLSu8mNhiBqZtJUXwPETWsRqCjcE48TguGOWgwgjeE39zcYQJ
bXjsFB6ZtGgfEE7YeOPUB4NmzVs7HZ+UoDiU/ZrWBmQHyleD30CkqZMhYMypfryeZnHOJ0FCCCyh
Ru9ELrZ4sC5tMMocr8xVCak/Hb1DxtOxTtpDJOujnqVylarwqrHLx9Hr0BLd4tIb7WccaseJCZWo
4bbRvGM7DLCC9aOb2XeMg3jZpHsY7fbagXG9qsrwjLS5WKcfUEVA5xKj2fQojcoF9auM76Qtjh15
BJ4P9/qkw0jRMULCpaND8lQWAT511Dtl31dY3Ve9512MWYvQUu3ZTe5qLiuNGfhWTLeVow4Eti49
qUGFMONH6TjXhKEeGpGRFGkNEoFjzmDb6E+wTLIt3pltl2fnOR/f+tRGz3JR2LLmnCXgkUToHVWI
o8adHLQNDTDK8jZbml7Wgfxf5J3HcuRYmqWfCG0ALuRmFu5wLaiccgNjMEhoLS6Ad5i3mgeb76aV
VWfVVLVZLrvHalGWGckIBh3iv+c/5zvVz2AAnFjEjc89OVm9qq2kj2RInRvM9LtQw8rSW+3AKw5D
vjfWL0Xj+gEgzjrIR988Znn12kxNGxT9ArtcEnDSAFKzcfYFMEyTTWNSgjg3CIyThmDNwrIllket
DX8gxuGaSvVHI7QfrShc65H1WXTpsZNe+2jAYWMrTm+skQ1OMA/iTUiB0yeln2Y0nsAUCNaUzb09
YLQrCqc8FLnRrmtQRaWjPcUqoYUYGdP2semstlnLZvyS5cKaDyxUxyW78mjzAb3RbzojJDKQ4l63
QIb3ZROjkRBIaXIKPG1bBKwa3xpVxIWo/emJ+V6Li6fGCfcFGw88JMZXrnOlFIKHgDmicZqaIJ2z
iE9zid+sRfwSbniu7eWls1FzQ8rdDe+lrk0IQiCH5HIpYvcnUve5GLgRRuvKA5bblXadmktgRRHH
Ww59cCcsOrcw2ilLYhzg2Mfe5rR8vnmxL9045Gk/vHVphGpOXbLXb8nIoK8O4leUF9rWD6sPzcOq
i3AJoLRgvJat/Cys7qGJHRg5NrQVwqdbU+AAkklpbwffvB9NMhmadtKbwVrns3cDFons21rTzuvS
dOslnJWhoDlqb33gtcLTvulBERjg4BWl0UzrFy/PNhND2y9qg81dp85Zboqzpu3Kz9gZP/SQUiJE
TeoPPebjQmWnJRcAdANyt6YJ2SmbKGoVryFggT2b2m1co2lVo3cxwu5eLvwgZklloojEhXgBe7bK
Xg8OiKGo4wAuMiWMV8/tiD5qLNk9dTjUcyeFqTIbJdad9stq6PWYGKy2+A8Pdt7/ZKI6pZS3YCvw
eBbQYedoIcLbcLGn4kHMErNTjMkL/cFkRatn4X1Xs6iJZrkfdGiE4aTTP1AULxNPdr/UvzO+3jWz
g2WQ2jAxKIbyBGP8Uo/LZ5eMZ+ZSfyc6dz5YVXhzfBRTONQQNlUODoPclTPnyR3bk9uVxOyp1m71
Y+uHbxRP3Uj1DIE5EjNgy/ZFac/BT6G9F5U0OdgxL+ZFd+cNZHfSJvxlTPpGT30IdVidpjDCF7sE
iyx2Xu2cLHZ40NjpLTdOKrRiGcVet21jVZP4ztvsMU783zWLGbRpnmn1JN804cBLlAShGxcyfy77
w9yNzsqy3GVfznDyE/cLXl6zKaflOybvjAkuSDtkjTEt3uNCu2PZX4G4UAd7W0/PThJ9NxJtQZb6
Don7SuGqQtnWxaYvMg4QeeDAzV9lXfYeGuNmZm5bC59vu3NsRvgi3fnwIczOuHpmHK57Dn+rYopP
BNvkQ2e6XLIAqSpSkwH7nj1NpoT7GOaCxMyrXQSLYNX1VM90EPopKi3NI6KXv/cBoW8kdngbSDc5
oxKhhf2sUXL9kRmQ5zzu7jPbu0lzKbf8g7H1UWA3hd9dhileghzBY4WPhFOAeJ+kY9A9Pm2IrKq7
Jf0yG/E8O8ScZLuPKn4h15bjSCohsOyJJQdP6o0Wmbdcz57zpHf/vxj7/0sr2d/yIt03oL9/Nf7z
xX+XXaH2KfsXMWXHxwD0p/Hft5FWdSRUi402g/l/Tv8grlS+BBaQYwgTRfY/p3+HGV5APOW3sgW9
MX9p+ley6j8FRoTjYCrhOyR+8s8t2rqUkV2RaIMBUh7kHEJ0px4OPjfRXPecjSbPKmW6FsP4suRw
FHBj9453phMAe3Y3X3X82jmFz1EJ03aIzKuNo3tUSh8O7wGndyfbp1xfDt4y3zKc4KWunUwvvkxj
QXOBMosb4LNXsTKQmzjJMxzlbmV/CmUxD327WbXKdj5aHmIpO4bZsDe+jJ7yefrFvXPg/29ZE/UB
frnXHCLEmiVyEyDJqYe/sWnxu5PzDNdA5Y6aBFRj4okHqd3Sr5JSt5CScMwZouZkW9cdfTiKsGbq
MMgmuGt6FWKvQA+t4bNlxPrgIL20ct7hk7vGyxKUnqlthjYPfMm3OXvh68jJQ/Y25AWdWbzVih+s
zt3WV+DGoRQbHGHLqh6h1XSKXKdbEWGwaT9Ct7Oh3EVuffWjcacq4xyB13kO+WkCzRub8joC0bPB
TbglhJcK3p50VTUbOWIiqLfY8V+k3rCma8QjJVXUPCfDKmqUP92PGrb/yFhxYTeXKiLnMBYzCu6A
g7t3LhzSYBEm6eeAGykn2dzxwRO+sa9mW5yiCQZayRVhTg4kFqfaxUv+3sfaLzfJz5ndTQerra9a
1X2ylPvOlTV2Ed4HNpsTVe33VdnfeygnA4zF0NIKgBzEkN0hoNttnzCgrQwN7dpYxBGDBh55TAwr
a5ruMzn8TBkhYK831XXxU/QhgEDdpblhaF8waRGhLjwiqbN41+GIh/Tz7jRbCyE1yYc25zCaN3V+
kaLf1hQ213xWKxxE+AccVM85mg9caiACoVwGEk9IjUOasPi26XhHK5t9RPnbXd90X5mxTEQ8hx2c
EwZ3jkBkVG6WW0dr7vNj3FEtnlkJi17WbCvTWn6xmiP1o/lMH0UkKOWtkwASEvtg3bhNBphXduzH
aFqSl7mw6pMQ6MQFLE7do7lYAnbrsnOoTbtoKe5ii3lJ42nfWumTLu33toXqZ2W0tDjGxRQR5iV9
lrCk+Vd2Hz5wpnrULPNmZkAg2+qdkzBWk6x7M6QZEIZ8UyzWLsuTy9LrvzFH1jfP72hTNYLSgEed
zumm4VJcU9e4h5WYMvshsYGJehrwCyxl8lE7EVzyjkgwTvlHKyH/QCrmN9fSUbThCQi/sdVKkXDa
jNeLJQkCJGLFKfgU9YPEwIUe14fFMQrxs2BVvzGJ1cFiMXmzPUX3rpbHLgTnbQ5ZdvRDZ1h3U/mj
meGnkaTRui/NtxR3BuQX+OeJfje51i3qYpzXXXSK6s7ZEId7IksL07mvLkZE3YtLZeF6qma6gqf+
2tT9o+Cx5pYaQaKMnWyr6VeP9OUqy/3LlC9rduAXtIlfIeUo81xtoTqRdyveyVTZWFUR6muxjTL/
gr3Toq+uukvQlOukenJjuRsL1ursj4GItaTw0R0P/TKBKXWqvc+WelVq41avU0I0xFHHCqFk1AGV
NoP/2xxSRkFBMoMCddcjxSGce7L0lyGVD1aOQNpjLaua+mux7Iv0ZPfAYMt5qdFPU2v8Qtfm+ard
66V+o3p15Ajm42vTWX7IKgjT5bt0jF3fVHlQsimzUENWi2N9QoDgEYVjdGzHE3Crh3qQnAxq8eoQ
H49TsWEI24a5dwfw+93yxDdtC2/JMj4PRXRl7sB+x1lhihky4+gBoPhd3NY/god31xhfCbv6TRbx
NIJmOjIw2QeZcFoUzTjup258haD3OcL/D6Ko1PE9Jue5aG5V651bfIIrDfMJq6Zd6oLVGftr1qab
gX73qAi5VQyMSUm74wb+julPMK1p24vlaCvhvcmNvVHagXrKr1MfG1GZMXU74pk8ybDGIFEH0h+f
CSMADOqzh6jxt1Q/PBe8Ptcxce4Qq8d6cC2aowx8hPzoVuwOQfyk1oc3FyejsG86UK+otx2e2drR
gkWxbmX4Znv9i6ANdiz4iLW+3KN5bOQyswhjwbeS0jwURf2U4nZZKFuGUEYm3EqejIESAj1iqegP
+T7Kl02RQBBzNPs9Q5pvPFctp9pNU/AXA0r8Wrn8LA1UKF/JURG6VDMTuRjpb+hJaxNTQboakbAs
Q79pBhG+sn0qu3mF+rOgRIV730YioFpMbd2yd2ek1Keso2fOX/F6auWrviDb84bZOZ3zaYKIIm++
EzMgocq+EYzOOus9LOt1aUIJrLqfEqwPDun2WrT0HuSQ0m0+K8LV3PbWAPx3ZPe7wmDe8xdV+y6e
qkrk23qj/a6ovamTfsepSfKC3Ugw0coU6Nb83DjsEWxBxLoG0SA8vFTJ0vPTkj0sDi2+crr7yFDV
V4kYmW2Tc2HkGxdPDhdzvbZEf+q8ATZXt9BxQfWGPo1fGddZsPTjfCDL9aZnxnZyYnJwmXuVjv27
NvxzZvCHNPZ0RwfGVz0O8GLrw9TpP3457Ise9H3jE9xMjfamTxHeuti7JCxNU8nm1e6LsybGTx//
4ibT2ldbTJSfN9yT6UcyD3RPzDWFql7zgqP7BgVRrrnMnMCtu4feXqgidbybP4IW1uCCcLGLW2r7
Z7LmuP/7CdFG+7Uo2ldjujOqrIuOYbA8awvs670bzigoFf+R/xC1c7//6yL/v/VY/Nli8b/++60C
GJ///SqADfz89VnO/+o8wBf+/TzgER+hhhHvhI6Dgl/52zpA/IfFPwqf/4GUd01+5W8HAmLiaodg
c1YgeC5s4x/587ydHEhMhoIu6X8pXeIoMP4/HwhcE4oLt5FuenR48+t/8mFYRrl0kGgwnvfEaTGe
V3TuTe2tLsJTbJIhEbQv1eDX9auS9zRb1QueZ0QGHp9o3VOQ90+l+PDM05DiC1SR7M7D2gwmtwKf
Y/R7Rz6M8Tlb2DbozX1EsKE2V0MybUj83YW13IfNC8QgsJ8T67YMpNyCw50CnSB0ncNsiFecBFTO
REB2YIuC85h3vTM4tETCy1W2Y3rMJqzlJetOBrCNHAkKsmeX1bAzYuqd9b3EzJCY4dml7R4aBk/1
2oOx4+KBIxWQLisda3uehNZ6LJwWEDc23KUFpW6Xy7MRUxxb6+kTvRznDHh+EqZrF4CmFVf33URk
PVs2Kb+hL6rNFMW8Z+7bnj0r+9pMogFIQIHlNoUmGZo7p0iuGtJ+o4onsUeYg3YkDrkZY/uCXfei
84OaSu7gSgQ9dkxSiCsr72+O1DaVyQ5jfk4VP5szxkbhJltw0Tyjqw+HSuIwn+6GEp+sMTXb0qdF
hCBH48GCwvm/po2QykS5b2MUCovHKmAdr40+iImujdZ90E1qxIg78DJj3Y/1NSJLaSNPuBN0N5MC
me5q2pzb6Dmc6FOjeoSrI7N3IWCAPkNgFou70903HuffTZ8FGYGeMcWR48AF8DgOAf9nG9S65xaW
4wDGj7pQve2VYrd3EZhw7kEEuJrFa5Y9JWLvUR4DIYM/0f2xaozsXQfUv8LLwPJ3TR7wpdc4wvEG
jek4D1tsvzFdyGly0FtSvfrXIJkIMfOMgzy5rFi8kE+hWdpTM3VYqMPLxNo+7TiOSdxGWfiJ33mT
GDqvCA0aKKK8M5vXsYpO9C+cHH34GfC/k8K5IQDoKvS3SvgjyCKsBmfclD7Bd8pIoARVn3Ey3PzG
fGwyVGbGSI5r9Urq0QbQOQ12nGEMFh3sylud5mATs6JmnPkP7xP7HUD11jOr7ZQEcxPfNMveS9ZZ
lXbE0XAZzZEDt7PjNPWMqHtLQ1opRTS8m2Qc1qk1bEwS06uCRYBBfyeGdUv7KKLXTqN8oQz0BM83
uFzdXj6yMNxYTXviHciOJsd42lW/JcBgofUvgyG/pmLgUnaxKQtaF+MYaLrJaYb7RtdJSEU3eLMz
eKPhI5XyRLPcWh+n2zDqW27jb4hsO1O5vPsh2Yx2iHe1PpL539SMYn3KssXZRSWZND5ojZWSEc07
N6s+SextHafYTjH7qfCajRY4N0C2ajni5tGajAuzLS7TaaET9uzGTVA13QN+j7Vh9rs6s/aL9tYw
AyGqd2trrO9srms71Alr6z9eYpEhgnBPa/zMb4c7H5H/IVZsXkg7WX4svGWLbryuJ0g7HBENEgNa
h4/GnzGJDc5hdPnjXhzRPxUtiaJJHgyiSDRWre3aOBq0jTYsC1nUPPm4u1ikwVreVpxIGSGDFHe8
GHu1LRIn3wJmbrmXfKSSxrODXnfedI73qe7fwbj47nPyEDQaGskMJVdkgR0y3XH29RtQnopA7xHC
wqtd++Oete5T56vpBTyRnv54zPKaA7ufmrBpvIrQ+7JTuWtb/btIjYvU+wOQg101pgF53rOnPTtI
GaNJfIgFE15VcyOL+NDLlqQNNR0+RHwbalmamae6njbAQdaaKguteay18TFVh/u2D+FmtUFHmVpZ
53zX0XsCEh7+3NrXsqCE8D+kn5190Wl0aMNwP7IpGhjpcp1TyVR8D4WEOofurgSFmg+Lt00YIQdR
2soicRwfNJc5yj1iBxP89vGJnziObNGbSKgS09wlWepbJzjScOLI4peWooqc43nn2SfkCihinXfn
UWmRUG2RUXFByw/OlALHSUeNo78Opbev+oLVzAgx3nxKHGc1eCTNuvyRTfI2to8zTRpT9EYx+UEx
Gwb/NBG/SWjdmMKEjY+EKc9LJPXu+yE9pDrsT2cod6TxQcp2+9CdAlsVemhjc/W7oz/yW+E7WYhb
4i74jRVwqyEaGDy/Lb8Cm0RRiOH/biShFb+9W7y3tkC08ugVsYvmAjNpk9G0hNsmSOgfKegh4YA/
Or87gjcS3xzxDCzWt5HsKGjTlcEhVXIVujSbjEQExm+tIGdmHEPzQlUWXekR/EO21fZMjoWOlKk+
pXZCuu1iC3ubt/k6775jOlVyvHXZ8DarqhWTzpVWla+gCD1Uc3cMPc88ZyTYkrj4kl2PR7nbcQI+
ta722mNvclreSYBMmwsQDYh02sGHY4dZ4qg1zXYCPNKP03YBRKJ3TNduQn+n95HA7QhbKtnCMAit
M80SYPCgpuC5nKJtu7zlA7h/2KJrCt/YdtJ+DO1ES+BJid8lWBKItFBQ4mS3mIiHTYh1hvWAA8IM
XIo2JXvfW/ajV8AuwRQ9FEdT83YpASrBuksh+31oeHohycuZr9whJ7p4SbSvZvFrJE7UWBUIYRIC
cHm8eAyQ3nW1MOfnnbDsDYvHwWx3EdPHUkVvNfwYwvLDtPF5C+d5tit9fiTxvIFMs/btZBfBtxZ6
dZeCgmnoDJZ9dAh5ORbO8lAIueGJvXGhkrnZYbKXgx5eZcuk5deXjA6YFNu4X2tB16LE8f2Pubku
6hGwCAA86awbU77JkHtDw5xgo02ZGulKewOdcmePkKCpAoei8GQkvzJ8/nFVcf6W6XGBwKCT5++G
+r12kxfDH/YCO2/hXvUJ7jYrE6e51DxDoRIjtVlgaDvj+68fQv77HS9YAfz748Xt8yv+lx5vly/7
++ECK5Fj4fF20fQpxPv74cIENMXpwTcFRwWeg/iT/nS4sHQSHeYfKNU/R9dVLwGJdYtfcNkS6Jw7
/sK2QaiGg386XGCC9R0BDssz1Xfxj4eLxqCcWoC/Wae1SRe07H/RSHnPhbRaYNOsyoI9Maq1x/HU
+uzhIDEZkhGnJsVbj6pDz5ixGyW5+RPG2hXnIyqhatyrWeflpIwI4GiwJly4GwkFfQXdINLN3uKM
Z8QQecT3Rv99aWj1o0ujWzXSWTZlZoPRICuRzjxqeGuinlMKOEXV1lMtgQ2RiE0OloRwlYcCk3Kq
0SP7AbWUZha2aSthjTtq6OGeFzw2etG+gwKc1iiJDzRWYVlHobMsF/3D6l5a0mFDMr5y2ntJEdcn
w9vDNi1g8Y2namCqSqd0b5rpodNlt/IK6yvzmJzzfKE2RXUnWqpFMaVOEY4RURYKFmOjTTa09/Cw
71257hYzcFUfo92xhhy7J0aE3+PCu1uJy9J6mMmj75kZNHpx8m2h+4cwjwxsM9q1AY9TtnByqoIv
th057gvL+kWE72XUUofxyuTBEX86w1ejhIYix+aUoT20tX1bBiKBNb6HDT1pt+EPoQLFolXSRaJE
jAo1wyv6F92Txg7zpCqGKD5ilI8+0p8xct5nOfnPEG2kT6tzosQSkv20DvgX3cD+Lob6liihsFQS
S+3hvUdzGQf/blIzDsDAu6yZ+NCQaCakmqYGKai0Gz1U7TrtmzDFfNAd6QUGQk8z8GQNkX5kW7y1
PEmtklaXhKimmWJdNgqENpRHbXrOlYTUoyUJO70aSlxKwI2iUSM4tTVRTk+JUPMw4K+dn6moRnZU
QhXOFps3R/GdoWHpmvueKE1LiVudqlTolODVCmWCUiIYdBcAgUlC1q+xzkAkFc9lvgPIfq2UgDah
pFUoagW7nByFzXA4cYf3RqoFutLf7GxfyO6ZWXhrKIHO0PrXWEl2rkyeXSXipbJ4t5WsB0T+mGJ2
Q5v+mmwW5LqBLWfCEJdgjDN8ncAiTrlReebgMAS87SZIXPjpXNZbZpIlWxmbh2bk4u5cFLRaefBK
QLTbMAGBQr3lW6Kceu0f0VzMe7M5P8Ff2MwNXmnMfRyYt21j/comEgyY/4yxmQh54gfEunwmDvIE
bsbD+oBQOyr34IiNcEYm9/x0P9gj5U/FVOIrjwhw15Q5xdRx2v3wqXOonrAnph6rbk6jMb7f+M5X
PkbzD0dj65iHCpNjgtnRU67HQu28Y694jmLzNqttuK324lJtyCVux2PE9FnmzT5pVfe4eA6H6KtU
2/VQ4y+k9u2zrr9Xc/u7UJv4Ue3kS1R6kfLap8ir2Mo5HjYV/cKfMfxmXttMCdAw5o27DJ8ZQC9W
GUO390KH4oomrHbGNBtrrzFZGDk4zBuO455T1NyuCrheTHCtCW7lccPFbcEqtuvJ27Q8VsDmGmw2
DPsh8rqnRieSZdTuvvcLAwExeXJs+whS9hY5+acXWpSQNiRb6enIiWEwBuNReV5qS74BJqImgCyd
SpepPuPlvVYGzJn/AtuXOqvqFh1hMoMEn3lnRO/XeISPTOKZIqq42SRtt24VyxQQHFVZCflWtAcq
79Slz1KhTMlrCj/LA8kdoyoJX8d8eU2b5jz4RnXGiUXAuYvfFtVjSvfLNw2pR3T9mySAuyt141rE
FnYOUSuunv0Dau/A9/6aqa5Ufena1f+wseLP2qOi0AgHPMy/nyloNKr+z//+7v6JifP3r/zbWGET
A4Nt4wte28IVf7Iw06YpMKX4Qqe6yLWcfxgrHIYNho7/V7P0/gOzMXkzg+JM8ceY8hfGCoRJNTf8
o4uBND1xbAtvhGUDWP3HucKZCARh5iPx4sI8dznuce4vT7Kb2nVfY7+kYHrrFPoYkDB9qLpXXm5E
L5Nx2dQCulbsMVtEyLtr4VmHCK71qp/DFxO62KGn6LrGocczneoNXErB3OPQJQFs6+Vb9lgty1fB
u+BoTNoDX3DSi/Tg9hE7GU4Na7wUrDrLZt9YcOQrj7ONxi0rdPPWcowxDGZ5eDFiSGMABPrnEOVU
3VoBFRLAH2NqdQcD8aUi18D8oJg+AuWgje1Hrv51ZEK1iTUq7rWQlNE8ldtlYfNd1+Odu1TsuNOE
ImAdvmaWPQKOxjfrFqc8ozTTdbqY9c0gt27Y+2iS3dVleYDqeSosk5Td0J8GkcO3yyOMDbR9Bno4
Ktsip/3czzS2ReItygBG2+6RcfSHNNhwHOr8NTSq344vC5awMeDJ4q2vTXNHqslZY7eQGe0zJM/v
KCSRLFH8i6/qRUdv3IR9CwYN5VUHaZfjoVs3wt34+Dx2jbH8SnPoDkW3kDLptkY6HTt9xkOiiGeR
fGtzex9CwytZFEmLc5kD3FgTQQEUgqcMVXwxqxO6X4KkMg6k1I8J1/W6IKkBoGM/iuHDsg+z73z6
uHlWLL5AXLb5qZh8mmnwFOPWkJseIXmIynlbhN67p/Z2ZLqcfR+Jh1Di7W6Lj0ygYFYPeWY8JQmP
1RzXRBDm5a/BI7NClfpjKoeRxpKONzrna6CovFuXHI8I2WkSUCZAmhpedAOuCPrFXZFqxbYfgfq5
CX/pyX8gwwiNRnYaizeiQnRNp3hUO3OvlQWSCs79NSFEjMQTSyDbZ4eLTD0VDqY8Fpk7SW9yZGNN
hSdeb/KKq9LSvisn9VbmcYiHV5byYuWPKWvN5cNJlqPezcCM/fFS99GvsozPi8aTfJAg0cKQUs24
oZxrit6xWCDEW7AIzJrsTDZOVytpDnYzXQhPY2yp+p1rY2iveWR7oBmtZfwJfZJktrWX3jbTo/DA
jVhNCcacCWAt9+5bzU56neZTGAw68ocneN9CBrVa3B++oUy7nBB0LY+OlRNtDGF9zCUUuCHUyHlr
GIW7JuGITHInG2uKzYdDg8H9PDTUkQAIRFzRdrxvaZJPzZcIG9QY2eccX+PSpd7W4p1GSsDYVDNP
hqmK523iGjr+iIbdb+a+ai7iM4G6u6VuceDWl0YJcA3IQDdjbOpKWzG0FbAk4QFQND03POVbG4IC
+QaABGlRT9tP4LE2GvJWhGtw+W0SUidG5KwJJzIkEk4HFUKC0EPr72ZnWyeLcQmt/mEOe7FCV6fO
extPcb1eajpBy7HcJG5trTtsub2xE3D+g0FU1j6K4mB23fKGa2falsNxcfik5q4ZCQK2lJHabC+7
bRkyyFe5qIIqtUmOYwghUuCdMi4wE+IA+CpGiwXsxHootH3mP8veBIgEbXwX2iuvFfn7uLj1vmyH
cRtW931pwGRpx20ksh+rjVTblH/0aogC85I2uF092D7x2O+g7I7bNBf6askbF8sY8Vwjef1Il+5j
ccd8h95kWIn7aszJWxN2THCzHh30gUW7NmVszR0aNKI5vVUhEL6BUOcIg+YpX2o0fU0ZLp2dy7Fh
1wLCsJ3u3pB2sebvSp8rSp1CRF6cyTFQeL/smAY67tUvvwEL5SWdtrFFSMWpMTxZLrDIZvqCky8C
y57S3RThUBWUGRjkLTvqzAl5pcyBab1r6ZOgcjcNXAHjqoXPepT0aI2p2JldeQNfD7/dKHiM2MTD
qPRccdZ/Skeucc/w1goUZENr1ab1nFbrJLO3S86kmnYfYT199VR4zv58HrL+s1jqD6euPuvY3QHG
GfoPFOGtxxCO/YWVA4E3f1CoFofscrnO6vma/WGbHfIbW5cf39aez3zouEzK18k2j/jSdl4KOYHW
948RgzNPYFWuVgmEZZTaTLhcZX8YgsVPkcbccBHLuPGIleKLRMRz3zqPmR9/EiMEMM1KgFhlMGrN
PtXMdS0dApjW2qs8aDrdtok5rE3xkxHGaxBU7AadD6B7h7TIN+20nCy72uZGuSYafaja+sEBsJGE
FB349gl3onGfjv2RDpWtHfXo93Q8hI06raynUmxLY9xHurYuYZ3GuUNSoNqoMbb2rFdjqr9G7gXw
Mhy27J059LeUrhfYGtW9WWRXryM9ikObvMJN7cMqnfyEE8YvI7/rpNfnpOpu7SdFDCzHDIej8Rje
Jvdd+v4Vgu5DHWpvOrAldMRjMzNZz5jK84nlqUMlXWSWvzTDvTSavietyiieeA+WH+4aQj856oS9
cISzzZLyWnQ6jp5Zmtxhhdjp1TZis4Gxe+DV0e/sYrkDNnpoQ/wdmEzXTpNf+fxR+OJoqxvz67CG
bLcnDULQu9sLUR/sITs2bf8qPeN5Mq33SadNuap3Uf0ZlorApZIXdjUQByZehYCDZIF3rtM3TuGw
L52TlV3bFE1P5T3L2bPd9Kc0AiTb62dNanviRw+9mL+6If3oKcvhnti26Wfm6RzvfiACPZOZRmXp
qImx7Rd8Ghc6Fh9xUCyZfXMGRfUMeQc52Usj64PWIsRgbIeOnWGe1huaVvs7F8YpFuzfopeXoaas
O5s3fY/vgtEjqaynWTNOw0DCZ4rJ+dJltkos1qio+oxizzKszsTQr6HMD4WI9zUGl6atv53Kezcg
N7cdOR2fs/LUBx2mNgqCeLgnj21jPMeR/xZN46FON05T3jmLCdOLbiu/JbPMT3Fsdqj8te8FXYOw
IywnD9xyeMqbO2lBCp+mR732dshNv6CJ0PdmeBvKOslhLuWDGdEtWSzusEmbliM1ZN8sz7YsuzVe
vYQ4R/hAZNdYG87dbyvrX8OhT3em1VusISOUkRaJqafYbd0Oy9EfkoGWZEIJ9L4dS8hIdxqgo33i
modZpp+Nsg3Ra9FtEt2sX+U5itzf3oRzpk/cx76mFkUX2alx8k0y8h4GRPhRGIt5KcaYe7udz4nO
Lc2J9hhqzu+pUgm5uLdgjbDVr50DWxxMXFF+7+f2t2QfGpi6NwQY/WKepyjYtRUeI/N3aMBRQ69P
pJkFc+F69OeGL4lhB5ktMwDcXnWyYv9KO8RwhC9kXSlepNJzygVrPn0iFH0W9Nrdupo8opXBzGrA
rmYx3x6UMSB1pfvp6vglU0LovHIonDcdVoRG+MB+CsziYJ18lHi2vzGVMSDrWtx4XU9cUKaFFTQW
U6spewqKGv2n4QfHxE/7T+wGYwYCe0GFdDMyzXbyUGbplot+n+m+w2vG4UWAanCmJZDmKLw7OJeG
eRvNwzrLKLjTS3qZbFqFXc1buwR5g5nUJCC2aA4ij8eiy6a+981phTXvF5a8+qB32jv8ue+lEOd8
dA5lVDIXLJXYthHQTTdbfiWC4H0fsZeL7V9dOOe7itQeiYfweXAG3MhJTEd0OxmboZcZSEpYGPzM
+NPq7jFHwCBHRI0xzvUBI6hGGzQS2XaGoNXkfrOL2uEn6RTXvm/psG4JgoOhYMy0yao5yzEsnXIX
me218YDHdChzvbiJZJQbn9ASq0BMiWhIgWNnd01cLic27sVKjuWj/zH60wMwUnmGA+/ty4XPqdRw
XmlhuaNI02UUvtUxWW/8Nfh858Q5wyh+zDUgoUJ0BhgVnqnI53gT+oqCFUf5G8nV3yc3v3OvTdGB
UrCY0EzTe9GhcV2RGqBDlcbZzpzhlOPbLqSOvAhH60krU0Cd7nzRtYXyLkaPhhgaxOvwAcBYRUZv
HVszhAiCjidGzibwkhlMqM9g0PdfppyGg+vY3f9l78xyK0fSLL2V3gADRtI4vd55kHQ1y6UXwiWX
OA/GmbaHWkCj1tCr6Ox99ceAV0VEZkYBgQYaVeh+yUB4pOTuV/fSfjv/Od+5bxjvpkKRFA0QtA3L
Ms80It4HgTPt3ATFdxrVFYENL55dzIRJeBjBHcrevm0bPjlqjOjMdeLl6T1/q/Jhl4g6ob2leXSX
Q8QcZnOTegVXkCo9RGNOB+DyEgTxRD3fHioQAu7B0I0gykNe0UhMm72Zu2nDUWzTSg3bmpjXWmpE
wd4NQqJ0dFu2qj8HoqBHqiULZi/cEN2ybKsjexPXOxvA1V5agNjV8tiwGodoWwQ5fpb1+pDPmXE9
lhbQ5u44Ci5wrQkeAsAXJgAq5HiZw30M9C3Dw3OqgoHPrO7WXLvyLQTI/JiAuy7GQV+yBqd6aUsY
TBpjsS8ohIsM2owdDEQNROYVWbN2G+NOB60dIl5BrIsmCtktF4/r5OGeZVNNDCvepEH8AaXmJQXm
ZLtcEylSyDv5OTF8b2s+W36dfxdCButkAKiGoutghd+wjeUkslrrBnP8Lofcy4+qvlISDZkytj2U
4XuP6NBkBQMhY/3sdammVTj7SgIUttIcg3VQylOPuURpHR3zaN9gbTaeQ9Nc8JyhhXUpF6cQM7+9
4MxneJYctnhcSfKweE6YvoR1KUxQXPTx5ty9QJ0Kgb1dQl4IPdbHnFHX0UD/pY62mobmTV17XLQz
6zoL5Muc6OcUU2RBrOjo0ydkgtVsgW8tac8rL3GKm7yS34oUHS9rGgsftxjvYqAgqzqcDjUWK3bh
TOaQ87ZeEbBgxuhquNmZJqLrPE6etEqxK3rAIHQJWGuAWKKpPt0P5QySztkPFmJxXfjzxq77LxG5
8OZIMaQR1QhipoUDx74b8iwRFZfLvKo/WoORN6a6Z6ND9yrWZr9ycZzANUY254QDPwvD1DMZjOiD
sjL3B270YxN42zHjfr+8N4kkb2IX5rhv+K/d0hHaa9pFOZ/JZqPED/rQWqVmpZRTy8fiA5eNuYmM
pL3qJgN662DwnI6ndSX2pUd6mLqeETsz6I3O+TbmibvVwReyPXRcRqNJ0UGv7RAfLviO+Lkv4pOS
A+9HAHO9od9dr3zgz4PFlOs01SDDGiPWEIYnrdpnLtUfna6glAdvyZCXp7+ubf6f+Db/YO3802/0
nxiyZf2HUulz+9n9z/9R/l5g/QnnWr7up1Dq/4ILk7wXmS7z16bLf9+/er94rFBtgbOSzPWvka7f
9q/kuDxYoixMPRyXfzB3mg6MBw8/aIDHM/D+yv7V8v+hHgg5mFMNsjm/IbRyFse/N3eSo6/juVY8
tzJ4AEqjM84Tz46hIzbOeOKB1bbmKyMj395bEONcIhET2CVONfeIH73duF3AcU5RC9HnRrJn5Dww
qpxqzKhjE1FohifFJ5HP64X0EpXBrBllv5yDacg8NcImj4ulM7A6DGQplW2/RLJ+Hv3undKv71px
T6Mu6RoL+ysZem4Vc9fvlsjGaTCM72PMJ5RoEqzNLnLgwyThD8/sw03KocvOlAcbaEk8nDVRm9p3
201qUFSA2+xFmKFFJw5d4GXncsWgFE3U4FJnYKWjybaY4FRfYxfk0lCSok9xG8VtcqUoRlgYB4x8
1FXmlT5q3/hhJzrZ4FL6TA26CxVbHQDMMiW9k1abtojKXVeOrxA3LkYxXHrOf9iDabSV9vSjbCaW
RHFG60+bm5iMEK1s5WIK5QnPxANaMGi+mQqtirQ8ubRGNDeTpml99FsCXUsgpokkbq22lqdpUPM+
9i3CR+n0XRftm5v3XxaroTXlxlAxWxrcybg626ocSLjOBsU6RkozqSAW7ifRnW96lL5P2Q9PVgns
ABynrmsy4QTMar6z7RwVMY6JapNbHX0Y5JyKMTBOZVy/ulTrbXm1R+qe43MflzfB5L1R7vkEkONc
pNxSlG+typxHf2GFtw5mQK+COooYsywNt2OMR0Snz22fGLtQAgGeVHJb6/Td1eK6ytx8zfA6752K
YqVeHlyLHkU7gbFleBRdZqwra2yPo9HcB6VutrAgL7M3bqWWRy+OmnU013unLL+6FCOvXYt2N/cG
sBLC/F4Z3C57BbAgcNK4pd5GxQTmVQM2UNL5ZmFX4L0fnM3Zue+q9mlMzPeUVTSK1fBoNcOd51EK
GuYdwK54fCuQZW9KW7drsw2SLdVa7Eu5QEOJe5NDeprm/KoStTxUVpAvjqGl9wk0ecxi9ZjW4i4S
7gujmH3bMQTnrpts8CxlTKnuF3q3XidJed+ObbVDvGdDXfZX0mdnNxOcJMhNh3cBtdEarE06crGJ
kyvmQXujwZmhYehHgY+1Lqe7mnf3Kuv1fvCYq3lnbevc3+U+wyzjWUypizFVL6IMPh0FEm+E4ZxU
d4TmfsjZZghp1duQ9fNmqFxY/mYEZH/pHWFau4CDvu1m6JfhhFiB+PothtQ15vF9F1YnE7kPBWN+
xdYNjM3UD6EniO1U1e3kG6/8sDEFivFgDdGmJcuGtnevpujEdj9eD3z0LYnwTXfnD2fwYMJgap0G
/c2tcy4ODu0DsTr3rnOTR9YJjZOeRKYKfk6P/3fPyv/Ep6DDofHnC8OHIem+D/8s4rB83c9T0P3F
513Hbo/TxoRsxDruZ8TB/UW4pAoE6D/HE7bJAfTbKYgxKPDo5rE9S/Aff595djyTDLWUgWX6nvNX
DkFpLcvAv1sWWnidhOM6AXClBYT5+0PQAV6gfZ/RSnfWt8HHiowHqt+MNZ64ISteGfpYF8V4MiY9
E3mc6uve5EkWQ33QdvNQ9/WzgrVV1SY+aD0/NE39EM0d/as+sNouwkcJI/DD70cH/4f53BbxrTJD
F5KfsZYd6wbHxWOCF4nWquS+LpKnulRobpqPSOPQSbokDPNbhstqO+SVv56d+dqF5pX3kN2aWbKa
4cxbZ1b20fQBt3QP82LHVRYFo432c9EfWZg/cHU7RyzquUXlT4HdRjeApactjn1B+ZzYOY311grN
EeCqfdD2Z6SLR4LBtyNDO6ZR6+zACL72e7aQRR28m4UrTyZJxL2JmWTf9kVAd0hiXjELEYys+d26
/DYTHkchWY6VDhy8p+58yyf5rgunndVO33ydQYoIVsMYV3e2xavB2mZY+eTpMh+I+HK+O7K8kKZ9
lQNEY4PTA1fZyQr1h+0Y13NBRdAU3epm4HWY1Ue8wFWnBiqhB7z7ONPGHFXtnkKuR20b7pYWrW9h
Qf1eSPpkTQttSdtBsve9/tpqne1sKOwSY3075RhQVFk8EKDlFpnzAja1XHUBSCkrt5s1BcXy0BGV
VEn4HaTITaHyRwlfd51zycmW39MZ1Ib2P2MfFJqTpwD7XgbmToY424ICj3rYBD8MZT0IR8aQOJLP
1CMEwH4Lz3JAvNvY+b1D6yjrKcA84d1QVr9WAfe1/cbmAi9zfleEtbOx0PU4QXj9UqsbtzSn9NdF
FN1wq/swghb7pvPVtR1VhpZ9IrKL5JiiBvQquvbK/LmjqiCzxvepQQy1kpmOh4GhbsbDtnfaFkWR
+i3PMnkDLq1709gSTCmaTVSFBn6s3NuMjd9vnSx9AQP9nEiOmmRZL6fRRlR8eHAbghe1IcrriV0p
9yfL0VuzyB9TRYKxqfoRPr71VRTNDjLLo4MaCbDyFHnjlYi7vQSoH9LVcqhkRdYFwc0uOzZFpWS/
qMBI1ha9yEzWt7UziXWsuZliAfkxzd69iRul84YD4ed9J/O7DkwJNSsn10Nspr0xweuN3tZOQnGV
d4pV40xfdLQ8y0JvBRwv3iUGeyN2kEdvQSA6DYQd3aXrqDVQRicHT8BMQiWM0KEKJCvMzXAAbqOU
Ez0PZqQMw81vyKxu4dSerHnBJffBi+dO11kYwI9vCADzHoBKY5+I0L8FxsBnIrDuIEuvx1Dw+YNZ
UNJ3zPwJBCt1eStaojgwuqcnz/IStkDISZTwUXNY5t/SdoDK5PdfQQdOC7jHFS/cCqCKjT/IxlfA
/Ln4pfAz4Ih3i+jozJShCQMpUFQxEB8LfimFvEclPXQPCxvmTMsJdgrdsYQFy0Xr+rHEWl6S112p
dL7Q0RGBomz2TTtdJW5z3wySsrsIPGmWOgdC4vCdcpqFqeUp423QEPnSI46jxaaoxvy6c6FN8f6k
XeLMYu8wGMNdanTv5sDaMa76z1A6zVYgLPZUeImKx25dggdwqYkhKc2IZTlcSuqGIh7DdR+Fqz50
y3KB/SxBGackBGUHKxXNdN2ggE6DdRoR8aNwuFPeDxiXCWoiHorZ4ANqdd60jW0Id2F/4pSgiIcl
AHohjfDpXTjlH3Or5YOKAfvShODGPjnvLGarOgjQLGSawjJuH8eSXsPRnXYpbkJbURTZdvPD0M7X
dcwfzYsDnidJyMRP1EOrTcDcLKWznQQlAGOcl3uNHd+wSW37XAUU9WN+2mwHHzuEboJ7x0ruauXe
aE14ROjp6M3y3kiCp5xOOmJgPE/wLxKIytottkQKNFJ9LJMu2zd2X96UEIW2maN4Pxg26/F6KnZe
Rb26ogi7js177aTl2g7njGh+fBU6LRqrHanr1ijui5I1eDQnlLPH1nU6MV3p0Yb1pGhe0Rn/6pms
ibqYDoa/PnL913N0/4fD1Pl7k6MF/bfn780/m6i83yYq+5fFYBUsF3dhgeFnbvo5UVm/uFLYIrBt
2xfmQpf5OVAB6JZO4JMJNfnlgCaz3w9UqAnE0Wys2G7g2H8NIrP8uf5uouJhzh8PYYFrob2UsP1+
ogpHJXsnCGBixCXvpcx5Ivn1Y6Y/i6ZHgFh5QesJfCljQ13YKiWyPg8+qW4y7NAytoxgxLwWZHbm
meQDsgev7xxqNqfvyg6281KjmKtyLX4NyTv4DmXSIIp31zSwOGscI8kKd9KDveTs0wBIdxkspF+S
6ob1GBDJD4X7Ni8Z/b4F/uGYxmZY8vuW9Kd1QqS/7xJ7HRPyj6YQ9nh2Ny3pfzgrb8RIIe4vPpwE
REBqTDc0YQA7i4iKCtL2iaMPZMnKdQtgoMd3m6fppgY8gGC3N2ZIBNVo7DsM0KLJ+Gt3N8xqT/AW
jrhh8FQm4ZWKqkcbwEFWGAXoyiHY12X32ZgwaKsaN3rmBx+9BTUjX3gJiZdqyAnyAzMe/sr6K3Xb
SwJioWuLQ70wF2bgC0WU3Mze9ERX9TcbOEPR9q8BsAYZm7sEeMNio/eAOSCaNysDJ2ZjENVbeA9c
FZGDvO+J4UFPl82uX9gQhWvuA2ARQ+Bm+Bx6fy8bcQdx5KpbzNv2/F5a8xmWOtZ9ryxumyi71EAp
HHoWooy/RAeuIsMQOxtYjQOj/4GGegGB4G4CTrhU8KoNkCGzmqIapYkcA6nbugChVwWbF4pVNTuh
Em3GtLCV5a2VbjHZXmvPeVc6GdZB7Vwpp33ph/q24AFMTmahCJAS2gpbbY2mP3s8UDFZH/yR+KOf
NZcwac9p6mztGmZxJYP3dqLmOPTb27kcTnbL4OwUPVmgFGqivcmbZXhsgOSUc4SKYn2l8TI2xSR5
YskwlnN3l8l4a02DiQjW5LtyMgPYAclL3gJdqEbnq6poxCaK94Rr6d0cGdtbLB+r3uNibrfJcWBL
zpo7vGlKf++lpG/Iw1VuARC71pjYfOimubjJW2iZI7DeQIKfGCrvOqm7hxGcrwfWN6AhkPhBfhWz
n4KSpk9u1hzrwngYFy6wp8NXL/GIDXGclqCDs1pRXJF8l626aEE0oPfwroAFdQUNGeDdXRjEcxdP
FOSk116MnQ7i3xt1STBi8uK9HhW7YwhoNPLehiLbWka0D2EdK909VikwlhkKMi1WPzReOws6su1W
t0bhnS3wdAT/bKJAkd2B2fcu5sJWFmxJO7EJi3TGchDPqxYGM6cLOagFy5wtgGamyJdZ+HcWDzkc
NwasOWjOCoAGAdUXC8pzDEhvWy3g59YzoIhHF1s2xwAy9AghGlnx4JIaXtEEJw8SijTNeY9DunQm
wZdWTvnUSwqd4E6bmXwwbUDUE7RmsP/uHsfxY4KgufaajLiWpsNwAVkDdcZ9GQ0HkQfTTi24a1xD
x4RMb9DJTbkAsV0nfE0gZKd1t5qtkvdFhcnLhqJdQNOuhcv3wsa9MUB2eHb1LCBvT0kybp1lEgUR
3q9Zz5v3SvTnxtev44xC17RVfXBT4Ewjfw7ec/SIsXUNgl0nOn1lsQhcJiCod+14myiE01x1d/lc
ZRghydJqfOR64+Sy3arZWV7KyTy2ePD7XF+aerpVRGe3oGnuUy+nWietZrJrrjjpHlGtJzaysvwJ
UZi7E8kBTF9UDmVDcRFYceLUPeSSqp04/+b75o5G5dtGWLcJLhgxo2OJAJzHaPuPhZxOvjS+Z031
iB9tlc2wGZ3HLqAcsZ25CE+D3DQT/oG4Ok4+mt0kuGi2DoVOXh/woqbc0wiGX4Ob3E9NfhLAq6yw
vCsLDpui3TmOsZPEeJPMuosARSauC/A/+JE6tNsIlsj0YbzVQbAWrXFt8PrlHf1qXF7zixPn0c7r
NTfWyuYnETjw1l2GHWQobuWMlXow95PpAKuspL9nF83nk6gNJt97V6izmI0jeiYHBxayBrU5ldGR
7OZH2wXvXUgW20In5xn+YxLwdlVw40t1N8bt/eybt/RcYYfoSYRgXsrbU6HUC2IyYkMozjUlmOCK
qo85nx8HH+qCp0suQHH4FXlpeWpncWWX9j4dWO7Gltvti1K8Dn580Kp+NhiDa8k9KKZynqfmeCbS
cNZ6fO2RLJIpuhOm8eJF8wsMsHulfDriuKbU2Bt4Q5a3FFpubR+KkwthoHbrix8SjsE8u+3MkoiD
Zz5HYJxJmb4Hi/LCC/GapagcbrGP+L1njcHHa+S6NNDhW/R6V0N/NtSNhaqwrbXgRB5o1Yuvqcd+
CpN8xP3Qbm1Z77N8PLPnO2VpepN52d6cY2JFswQ/0S6krE/LHj9TtjabOTavEn/APYTtwAbZyDiQ
IysH7N5SBaQOK0WiIzLs4/AN0DLashe0x9IPPpEt1+HkPCU93Faf3Ec3eOfIIomRmxMhtuYzq4cX
0klYnhdWsoE3206hJ5OyotAnPDmQdciqQViOi+LY8WztQC97fvfgzOQmqQTHdbHwmfvZz5g19JUJ
4NMUzqu/QHazheoM/X7dgXkupuScDaR9pfmURLgx7SrmLzYeeI0eBkDRKlDj2na54fIpW5cpf68q
v7cj59gXVIi4+YLvhWaX21fgUa8HcNRtGA27/wcG9kUN/HP1c/O3f/3bv/zzJeDyhT/lT0l/MKMj
s7DF3mTpzPk5q8tf+DemeNeXpoS5zqLv34b1pT4YDCS1sUQzmeb5bj+Jj8zxroQKA3MRhNaCif8r
8idf+HfDuum70DYccNyBlILr8R+HddJ8M34BCXxQ58lWDV26c5LpAYbgwSLPX/pLVaTjs5VSmI96
FQ6wbIONbOSHjeRzAK5ISDPwIVkxr8qQ4du2GULwCAFmTnMa2jhj7qj//aFclaxH7IhmC3EDC4Ge
EIi4OwZIiHCOODw4wnRprzoIHasZpyt2VThQkZyOpt3D5zbPoY/AgkLorj3QDsCvIZtbBP/daTC2
Ghl028tiO9rMfHFtHMdgfCqFTcbPeB1CddtwIzGt9ij8+bGvy0va+bQ3otSY9sVxqfgWalfM5Dor
uTIr5lmjQe7q3UtoqU/KuXa6hp7U5DP39ATiowgeVatuvMZHNIAt0Jb00aQEsKwspzzVvS9tHL7d
6J3LsptJn1C3o/L+FhoTq8aSy0bW1LfWPG1Dg7aJitWLP0HekskCKug0WFiPYDa4EAQOt2E6qWDJ
pGJte8ZH3OXhNnIgO8e6YQVoZxcrld0lT/KP3CX5LdOhvE5FLA56wpgWNOmbbEFkyW7GY9RipUpm
L+XIB4uRtJBbUrMOfixdoJlFGH1sDx4JK7atwQKsTsZzUkJbdFNHYJzz7RNtWLgfZxHz/ARJk8zp
kfcDRSmJMa1SO+i2xsQwrQDD7ZKJkgkVfJsSdFuJkZP2klVTi2hXUTkjaYoL4/m5AlIzzDziyoA3
Hj2H+t51RlbAU9LuG4dxNV9MMskon0SEjDO3lFfSWEzDcEi3a4gbxl/IhKLDCkkTYHSxxuRlYFbr
Rldu6Sv+sdTuDbWgR3jCZItNcdxo6V7GWeRrXlALLyjhSSrNFFDL7Lvphp+yiogYmIutBqbBbrAS
qMwEhJiKwT/C0py3US1Rlll6FT4cwkaHN6onuBG5/FKuqC6lWGhPH9H3rhfcO3xurMyxTS4+Y40P
15HFbgj875i95cZ0lwkwzB/6tAC/uNRwsrs4yCnmTRkDVTBz5OkswcXO2RqYRFHz4bHEfnXspJEd
U6puRTrAwu/y56VsmkkEwJFRJC9tSELFrOz3uQox0tEMi0mGJRsQnYOy+/vBFCHjnN3scctA45zu
0tGFtyO22iLLIOkBND0ifZN3VPxi6+bs8JZKS320BTkNRZEB2RVKQ2sxH4yQ9mqVi3OLH2rFcPTl
gkBoxXjfdzSm1hUYFifruwMlAu0uXjYkjsA5Fs4lWiCjmptwpgqdWpQbENyEhfxaARTY5NyDaNbm
ESOiNtjZFS5cyaEd2gpSs1U/KsfJKUtOKXdwhvYAv5BBJid/uZr67nWahmk1zJQ3V5WR7MPFysQt
FlqN+TGo+svFFS9UTh6aicb3LM5XXk1nGL7SVOPcZlQJm3BLM9/B5wm9Caf6Pqmsnh8M+944fgyJ
sICUhJhKQZkJztJ60wZAVAYIdW3nbBAqA995yrhm5oJINFSrgfvMCVI8O6YClqjkYl94VFwhAZ5q
P34lNJVvw2X32tOD2rUKK928z/m8bULelqsuqdHiIpdgd8XMr0W6by03fE89ezryfVk26Ol2TqY7
Llf3fYwro60Sdz27xFF047yViufKXz/0/9T78weH0H85LW85rv98NLhKuqr427/+r/+efICq+McC
P77438cD6XuLAUeYPk137m9anv0L3D4aVITjsYmwfgeAW4YAfDusJyzP5tH4Wx0M/wUzEdMEuw1E
OOsvLkeX0/+Py1H2QQ5OI3pnfJatf+cQEpGi9AGb8bp2K4QdoXfl7LPN8PIeN2V5i+sPzBluuSNa
JaELPgYE7qns7Z/8rHrWEo1hwMxiVvAp+/ki2URZKjj3Q3LIslavx4JmBNN+ZsTFydk/lfUSrq/3
s+2Dn+chWpp7PtA86eaziYUzGnwANN1w1GFF0SYN5NVk3WcUUEUc+7akFc2O74lAfdqTx9UmLqt9
Uo4UW9XbuiOskvkv/HNt5Jjo6r5b6aHZNgk7WhysD2Nk3tl1Vq2aoTohu1EAYONQN8dLGoKGQOvc
lEazrxWNTBmgMn8qTh1S5JwiwHHZOU31mN/FAY+Urj13vbwMuXqueuPN1+BYDeM9cr1b7YcPfHTP
IBquEg+pxDFfO388VjZ+3zTjNqjJhJ2k9tjvlfSi03OrjtYE799NCHh4HrXf5pn7211i88xrjZvZ
MV6wwNzgBs1WHEDmCUtHi/rp+gdDUVDMJhEjpxNtwtqIyA56hyhDOfVUzCbq1xgD3KQ5exni4quv
FhLmYrqsrsxUZhtgfKiASXukBegrMvp4pXxj8Qw95xwkXbePCL41MZsZMRIpsgAYOVsrhuVbYBiz
zWY/RBq6F5MU6OS08+4KBpP17Nnfq0zcUBi3JgSSx5QGO4a7Am58lzLLmILTL3YfciePt1FXnAjh
d4gm48mv5nvKowHghewOWyu+tWNeZ7AlzEei2UZmc5wEDqMS2bXuGPuU/mJde2iriv8LsDSzmQ+S
OdelXXrn+1ig4BUsWQXnzeMs2mBliM9aVO9hml2Pllgcs2N1cKek2/lG9ZUkhrmdhcRTRbEAfuv6
g8zOyQqaq3ggV0LXDEcWxKhQJ3ht5uGqa11Kcfy3nKtazuRVS/PU2PSUjAMdCg4nfS/kpQuCR4aw
a5PKAWOyV0M4nAY//ECPZFRZy7HM956RPkmvuElN4xO4AqTh7kLw91AXwavtIwl4iuWnqMaPqi3A
rkJHRGCqbhB2mXAmgyxoY73k9C2tUs85JZr9jpqSuzxUWxUVd0OaPyNE3fnFfOojFxWHbEkoiRA3
S2RJvRmNQWZE3GOeesksj4VxWN6bgXcT2eQQSMo8xAEZisLoEL9K9Nkhewp638KwYJ3nImfBywcu
nKbH0aWyITHu8cch43uEUlujvzamTu5cL7KXb6GW9gYGlNKhuK+t+DN3CbtYh6VkoIMHNzOokMrO
pYK6BYJPDACtUJqgobn7fiS8h27ASWfMX37XemtrasOVKoIbyhROjtFuwqb5YCuTovKF7+Ui5Pf8
BJFUiG4ofaQio3jgNOfEDdmR+bI8Ch6hmALRfOBfPXuoSmFA04bHFSAKm4JGGyxa5K+vS/bYY4PA
0eewq/sKG6XvdguTNWRxbX72YXzVifow6XGTl92V7yRHyXs9ZFuW1M1j3SY3ljvco3jeRnZLFUp/
pfGjDUH1xVJoppEJ4CUQHUZm5KPCZXa0fJt3Q9KdS8/diSy7Gqx6n3fV0W8Y80Z7Prew9cH7jVeB
HuKNCIyGGxR+fH8KH0PH3Y5Jtq/Ghs9MALdeYhdRM3lie0mv9r9axgojT3lTGIfQSjeusi9VmG2j
lqcXEdLyaCNl4lhk4jSdbN3UPka8cOd2xdZXVbcyZFAfKxVe0mY4jKb/kkzlDQ/qj4m1SiHHg4u4
b/fzO4LJQYpwa5hkpWgDDRUouVAeAVlfwEPvCva9FJSeDAvLtyzvRDFsgs4DcVbuasv/SAqfEDIM
7TCw6WREyhpkdaU87xArSqYN33ivlc18OgSU0ov3JB2WW8BROyjbyE9AxoLHMOe7R9kSAu3ls9Fb
/a5kVxFh0VsD0dx0CpCN6Ox929bUfqmLrwL/fWS5pTiM/v809dM07eLv+vNp6vGzzv9kkOLrfg5S
9i+Bj5jB/zi+S2cns8xPoQUqBYttO3Cka7HkNPmafxNaxC+eXJqGl64L5JbfVWswSUkX6xnf08Kn
7fr+XxFa6ND4h1HKYv3q2tLiYxh4y1/491tRMrjTzMOgWaeZWI00e9ZOuE1HGya2viAJvIKNMrxy
75CWaauPrHzxp+YB/ixU3Sn+tMkb9lrfQCJ8N9nOTVl5bcfld1llMEl7Vp4Wkkigzo0itDfPe1L6
1z47msrF6SxX7fL0SgrikG7/TslOuGN8G0W/CdqGmGRwKnJr47eAdTtvo8Jk21tLTC29LD0ELZun
huFn9PN95s6bSR4mhFH8RauUW3wIjUcX4r6EqxqSlk/6JYkiTwMWFLqYNp7z7CefyjCOcdPf9s6r
wlczcoHKPPnQOuaXFec3XCXPlhtvuzR/9GHQRaJFLOJBjoq+yvlIDjzddVvepzzto45ATPzlONNZ
J4xrWm7b6gZfzyGe0xseIKySxF3rhNe4JDgyNF4Jbr7fgsnekFs8aZVd83Q9MVI+2l5EpVBFYV+d
79sR9YIjyOwryHX4YdLxADDi7FXZycq8KzJsG9G9zc2RIBsgHKwl1d6DORTndAz6ODesmFo3i2jn
/CzNfDeLdGPz12ncYJu4/aYnb0gT56H1Y5QqML1Zc50k9UOduuuqueIM3DnGOS6NdU8LarekaMmI
ht01zIs5pFWe7P/A+BAofLITRfTs51jm5GV0cXBsNzARtYc/Vu856O7aaL64bN8MCHtz/GAzm3W9
f3CKSx1/meIcTLhvEAzYWPi1eR/1OS4kskS8T9Rgn+N6gkJikAqgJ6RxvyPY7RuiRColiqhbUpqH
NGDQMbu7tF26w4AbjPkiOLMJRxDz05M597uFTpvFS4FEvcla7+QZ6jh2dEwZdNz1n4bTX3IPMDDQ
hqYenqeZH8xc3IDCPKTdtM/5kDSU7rm1Xrt5eSiXO3JCh5Tk9kzLmB+FO6O6zMqgY4wl0WgfErxO
cz6cAo4M7uIbl+pwfglixMpOvkcxWWbpib0U06M5jveZE1Kl4exb34coO51zAnUFzGVc1ZoTxL4s
PoGAyFjn672dxU+N9xaZGb8N1c3lS6HnfZVQAAYCDuTaDauGc47zzyv9xVi5LiKMPLO+SBMhQxUj
l/vYK4nq6ydPGI8uMy/EuU3j5W+1DrwNIHiIx2irgb0z4EVqOKEIkTdByT5vNu4UibCiKl8ytFED
r2ZhNwfbUt/yKj5N9ORZQD1zz97JydwUhXFEoji0HUt0P9n0QQ8TdcSrHx+FbMFzU75MS5fsx00f
VpsyDN9CowTXDNVzLGG5ht8pDN/VqYmuSXs3mIJFmBkjXJfxIW/CY9fAfKmMYxeKHQ7HVQUoYwrH
Xcv9p4PX5/KJMIgB0tHMRFc1J9POz40FDz+BlN8Hwy0L5h/KG26taNCw31y2vG7GR6RcD7N9mMB+
pXVxGsxuL2RzmIrFhstinPara21k17TXvanO37OSZoyrGYVKhJNtg1HNyNVX31g3YRW+ghukqiI4
J8VOiM80P+T9E06+Xev5W2hfa994o3toFadERtU5ra8Mit2T29Yg/5YdPfVCG01CuGOG75VLC2a/
vx/JlaGebuORUU9iccwxbVF6DGk7PA8TvXLgtYI5eyd/vQuJZ7Y5RRHsfmflnXXUXfCEnP43eeeR
JDuSZdmt5AaQoiAKBaZmMG7mzJz+CcTZB+ccS6lZD3sdubE+iMqOyKiMaJEYVrXkKCTlM3OD4ul9
954bJdZzzELL6SUIFjBecYCnLysOpP+vldS4YmtPGGZoEFoqG3ZDAK9lsiAA1Ockxz3mn2w+fw1H
WzADRhHYvnJrHZCd6FR36w6gANRrzLeymL+CFqJa8m4Fny1cv4zsNp0UhYE8Nvgrd36z8dq03Y+0
eB9Uo3t2gGs5/AnyCw8ojXFoReiUmDzrB2blW6EPjzp0g1or90iKt8B32CfrmGsDds3hhKcu3Nel
pFIm25phf+parj/zYz5apyYydgaRkz7bF7O1y+JsP6c3cePsANLvJV0wmQIZCmq7716Tsb+65TY0
KW7R3FMYXojUVQSym5M2FfSwNTAF6z0LrspuKNhkyCOfMVoGojDI5NC85qbctflZn2/sKb5V7bYT
xOZdVu0ZwOHDFDS7uNgUDaHMsdxFtb4eOeImQxxb37qOkcEHxc9Wxy1BUymxJK14JIK5S8LQWMVx
vcudjPM3PvZUlBgOKRjBSdI8200KujA9kk98G0oovaF1DYudoXBap/G+lByKTsVvYZReBvjGcbdd
aV/NjIe0BH6oPTcs0fMsvFc6iPSRMNWYPppGcuYPxlT4QfcfjDXtZub6lHV4OMwdcRkvJr+V5iAA
IpMCI3ycuK+lyoBNfIuEhAa0XqCxPaZMC2rloAYvkzVgSSgriLW9M56G+QcVl146sWhRD/kcXEx7
5m2HFXQGHlL36mjA68jt6q7QXomQzZT0QIGreFltAwj35XCyWvfe50wiJ/ZUNvmVSrDMuqiImpvo
rJOEFa8CuAmm83jdBzawmpGaK8WD9dYV4jNNEVXbB8FBUZtch8XVgkflxq9sxx7FjIhfA0BInXsK
P5ADlOIT5/kPKLjdmACtBNMB32+jczaOsPiRu1ub6m7NIgcVdmtNM4G/ULKVb2u6GB1JkJqzP625
hPGxyaE7LPNFN/SQBpZG724dVubVsU2v7qGP+z5Lenet2890JZLl1gA3J7HX0Pre6MAgwselWgQM
ArRs50eQyZcYh1tl7eZEP0V4RY14URY+an7DNrqzysILgHr5Y7j661eH/34SK3Ljn18K/vEfDQnM
v+XvX387v398Z38ks/Ib/CqzUjyvFplVucz1Cvvjr7cDxzGtxU0psIfLhRb32+3A0ReUnMX/5CK1
/usalhAKvmolDVhmErTuX2DW0fXxB7cDML1cEID4UAPyXzyTWq2aJqwRWmfX3oTpdJ2KjvcvJuT6
Z9k/aswMlci2GMcripjgpJVVvgN6tbPV+CadfBMsiotfKcY5zndGxsGC0tAr54bM357osdfHYuXG
mKqlD2mLJlO1ZD4nCB+vM/RURMYHIKEnVyaHoCMcWGVe2X3axozPZLwFOL0tsXLKVkM8mI5GGT4U
urPFcMAsCmXSPDdtcDdqJO7G5B75bF1Y5BBhtUSITMmiNrV6saxqPGHTUsAGkp65LY5pgD4OHXpi
OStuXZOhicaNCpGGv7fC2UG2xNEp5Q6KB+IYr7F9zlCAUh7frLI3hsVQY6MIdO1utGj647hP3G6l
o4gBjMR551KPDQjf8d8W5JiDehbbzkOB5X0ypz2op50l4x1orByRrSyKQ5KVuyJpvZh5NiYxKRDj
IkQ5CFLblLGwTE4tWl0PooZsEBXcGReAlE7ZJfCv4cdeV4h7RrDVnNs4YhkJZDafXxN04NakzQen
l+Q1U/m21xaw2orao7V2WWWXMTbFMnuqS7KPTH1zRylamh3dFoEy7LZ47/mYtWNf6FeZH+OM/yKE
ofpj5pMbb2hLHjuPDR0XCZ+Q6kvrd2dtoJlixJrvFqg8w/TuUhti5hTDOpAN/PSmx8i6JgfFZ01M
eDWP5dsc1HQg5nu5eIeKrnupmnHXLTunXjyPKLVYZL2sM492hh2Tgwxzu+fPewpLQt7+HT8EVmQE
UnzGknvZOyBXvnxMtlgNVs2S85fMFq11JCVCCxJ2APWamuhChFP656EnJzPcOZ3pxXZxrw30PiPu
kZ3J2UOLHzy0bOnFboFdVcvbdjEAhyaxnOajy2NMvDtsY3jS1c9mKF6NvMDmWCP8CaXtZ/AtcW6M
674JD1HY3NG9dBhTnY0lymSNN63Kjy5hg3opfUAYUwC6gFH7kNfUdjSGz1pr946pY0WzDkZ21WSx
LjS2xbz1nOxFT5RnAsUT3b4J6aBPukuonSvuA6Y/LHg616sklqqye7UVV1mp7voo33aZuNfCfue7
UN+I9pa63LuGeAvmp26Z5/PttDQljJDvmrzmZ321zeMYPsD9d/lZpLW4hFH/RIRsk1Bjlan6CFlo
VRUTeRTtvpOZ11pvhXPPRLfOmHnIk22cItlX8r5K7LNecVm18osTPDWtOrqa8PCZLiAuoAsN9Ql4
OINoi9D8gaS4pdKFZ6v0T9DcMG2wE4iokCb0ulwQ3y2r4bHhtumU4mRb1iVvmjsYDhQpAH4RGuvV
svHGwt0NA2ZT/OBjXmPP0m9jq6QDCHiuRtmqbu8tKW5DTMdcvfS7ScMQkt1zV3n0w2QvyPLYFE5H
Y7fXDA0dIqflkeMLcBwnOqVt4lkT7S5lE51qkG2gQ8bBUaMiFJ9HRI+Qg+kuHl4TURyzKNiVUr91
RvK/hrLvSq5kyzoCV9wTy9gnc7mzlcvtzVzucVav30LC9Aj/r02EZZL0fNC4+kZ5M/zCAu9Am407
Rz7jAThqgk9a/TC4PJZcFyXqQUJCpOefPNnuBIa/3ZToBHrbn1quoRnXUYHvMCmLx0zT73rcOXmZ
AzERPxKusQuGTNKDwOVWIgmPXHajjC82l9+E1TpoiVVNmwpX4zAiFsRV2R5Ocww1S/JYRwOreq7U
YAsI+g87m9lbcOVuIwgUXMFnruLlaAPuI9fSfePo2fVc2M2xPMRc4HO+zDEX+rqx+GUd3ZjRscrx
+nHxrxEAzBQMusE3AGEAqAntMv59hW5A+zlIIPt9RE/I0RUC9AXcJCdMxYhJZMjIcQmnehm4ds+G
WFdcPJybMVR7hY3ComqwQsWIaYudc09O6nFA4xAZ8HB1rFA+gLG/QiG9WigiGC2DNvJ8dBJHkd2P
2s/MhWJTAh2ttU2AwmJpp8GMt3l9hmewJkh4LVFjFox6jTqDq3bfLmrNWKz5zDxKb/BWwuhE0cHK
sC1wq6DzIMzReILyE/yiAAVbiEMJupDNRsOGDdD+cNGMjFaeE0vf6fHOR8+SxkuBXxuCdntnjd9a
LLwk5llmJfLX577/oQt4iZXtz6fDc/TxXX9//sFQuPy6fw6F8u+mzmWCcYsYkqv/zptnIyQbro0z
TjlLjdqvQyHePMNk8CO4rHTLsX4/FML0cMhamOZ//qq/MBQygv7bUIi2BEeZwZD0NFHn30vG2MPr
AeWyWysuDVD47yet3VoqvrYiPFh9c+hps0Xffh0U382ujH+2hViTdn4rJ5qEZdo/RzCES66KeKgo
YUrtZzouXxPZ49ZWK1QtnjEzeRq77l6LphvLCChMhJQhcmMfk4ON3ekwp/Wz0UETs8NyjWF2M5MT
jFr3NXKpZ9cy9GAWszq3HPUyKnCXYTV1q5J5aRyJeUYpocgxxjy9n8L5ms/uvs+NH6FWnnI7OxgQ
JFRsvIhqMfybulj5pnU/NWXImFlccU1eROOfbYiTvc57A3z8eaqGYT03Ea2RUA5AeLEAs3zWmoSL
gHMcqkLFfE7Gs52CpuTZ/s708DNoy7My4W7ig6QCDBDgkP+wiC0yyx20Jivw4zn72gy/5kw+awOr
KmJIaj/nYcrOOLhOaDirYSDVGlZM5pRx9bmWUjRKk4lZfJlz1+86S6LVjaDnHdveNxmLc0VVHrah
dN3BNikruvJSs93B7MQY5zgxRW4iP+c1nDWl5kPnwCs1HT7KeenCTLpuuTq628wU+dssQnLWvuQw
8hnsCgLIqCfOe+Nzqg3mUG0KyZZvNgVdFBxnaUu1zITb7x4+HuDM3jSPk56++oASTlVi8Y5oCrqa
8JlhXWpfo1aLN80y91gipjx+mc39JNvX9dxwQY5PY4VFudOI4EzNkHmA7+JVaKf3Rg2JS7kdBTTa
ULPS1iD/Js9pR4a4i2PeFIv92KIM5GbIpye/Bp6vEqrVZolUGpmUR7GlWftZtRZD/KA5ajuYoF4b
iVO0CMYfcZM8JjabbL3CbcjGsAAkaaLyS5q+a0AcGpYtN9dZQdsFkOT6XhHH8fgH0xWstMX/xErB
T2/HiG/vKEkzaKPimWHZATrUNxRMbJvlX6qMW/iFULqsN5VpX5RVrNwueWntqwrzTd62T7QYf4TC
uMwW65MeAPcqhYEHSXo8Jm34HUzqq9Ax4UMw4AlKQLI0FGCj3PD0qtEoN0zaCIVhGXgGoifcHOKo
NdGQ1IIuN/LwqLI8B2MJHKSCI1P6XbZWHUF0zXWWOf1ucNP7OI5vwxC/SlfBvM2eokJ9M8yHl3IY
snXVgRUdsyJ7LBGXriKKZADC21Zrhd3mXIYI/5j7P0nbInw6cl6JehR0YRlvjVHom9aWE+Oddp4s
6FVTUB9oAbN2pKiZxAKXCBVRg42e4+jl0TsQtPdI4gQb26JjqocIqBxFR2xcI4TkpBh8F8SWZoID
iomlLtMedvpljTxXFZ1ThHY8TIev2RSVN5I+cKAzJZHu6d3AUuz1FaBPnxaxzMQAUlif9E5D8XJq
hu7IeXRm8wn3G3ryIA9lg0NId/0bGqh5C0/madadz3aZ1nr/DJbtHpmm9Wpq+vza3GDLfWmWkE2n
8V+W6px1nqtgJ7WBIpUlxoWcsK5HwGDVxFVLw0LoiDL3zGn6WdoMPb6cPzu3elSgDDZNgoYunObk
BvMaNLoKVkEnLlio6PbuRb/HJkAj9HRjjj29rWV6BcD0MZmLD6+dYWfONoB54I0sYLr8WVftl0F0
pdUJ1aKSi5WulNcas75nqbcXUCQ0SZF4yUHLVRKUne1U9B9yrHSNeCXCyy218zhrtoY+bkZoLsKw
30sNZrImL4E2PQ9h9uJPzrGi81rAdF3ctHw1qKaTrKdm5axsvl5Us/HXpBY4dbhTg1yjR7gGAV02
/RrgAESBZl9nxTmUw3OQlFgYO1yjBdbudhu5qQdA761sXdjRrL1e2gHKuEsR1pw8WQX9WQ0VHRqM
/FgHS0qTJx/uxpfGvpxZymRTuJ3j8MYE5DpZkGq62P2ZssZy6AA3++B+7ON3vOG0S8ZfuiwWEjex
RRe+cKvbn7zlr73DuB82ebD+6+PVfztZbdmM//ngdP3OonT6o7mJX/br3MSAI5aeB6Uswgu/ZRrk
37FVYU00uHcxBpFO+HVuYtXu8CsYq/4z1PC7uWkZcog6EFEG7OJaf0VMc8S/i2lw05jZKK1lfCN6
8fu5ydUMmilMF6NMN2790H4wJ76lcfTEt5PFbEzGjsBrTOJHkt/M8uAkJVtaFOjUTGg+8A8WMoxL
BZU99VTE3qSufpfg7JmB74u0exHF6GWBf50Rwio7Xhc4qEJuXWYFfEBOZ0c1l4JlWTV+jMaTxR9C
amGNLe8JRsvGaQeygJiCQw+M+ToZ3pKmvmkasVZFeKjLEGq/BS27hgtPOxteJ7GuOYEz1nVVQQFh
KA4Fg0Xi9pCd+ZfJ4shbk9nDWmXjOSgRdKJ13FBz7rceMdS1XZo4lzh8uujomP2uNZpdYr6Nub1X
7M1Ga1jLNtmnJh1BuK7q7MkCVdi52W1tzWvVqwO5OQzK8cVmTVXT1EfV7kpTGMsxEuawMRKDIydr
nWdfzEdDJkfXxQAWwC1GyDKnlYktGSWHAts1XHciJCShW/2glw+9H26xb3tj+um7pTc6Ycnh7NxN
zmV0UcniRNvRaLGm0+Wz7u2bgh+RHjesx+utKWiwj7hL5tXOsAdPT5dNXPSuCIX2C4eF1ijpiAvU
B44TknDIaCXbyUFOD2G90Mx8KMj6qjEqr6H9I3S4qPO3bXXa9frhbuwi9mE/O2Hu0Fj47ZJzUW9V
mf+ENXnCjLI2tGbdBvmNqrSNP0VX2MEsoruZJA0fpjWQNBmD7SLkpjl0adexLg51nXZ8YuTfGAsz
q+UcpJWYkYbygBAXnPvgt2JvgBPOeINZbXGDJvrU8R1uM3yuqAb02cDYjTauX+1bInnZ3G/dsua7
6e5p/CNjZm/8yn7oR/7gVn/I27zwpON7AezResZq23VXEyQ6WZ340jjmTg1yRfXsYawW74PLmms4
Avuu8cU5+c8InBE/4gkupg0yunc9XufUJAylB7ePWgVj3QPJpG1pW+r5tiHzG9ESSav4g23UF9C5
EE1BkknjYDMxj02Y0z7B+w/OHEtsRgqyQ243oBViJkuNY+WrN4oFPT3TSdDJU6MVUFlMIF7UNW5E
PyFqyTtmqbUkgWvrJW+N5rGdUUCiwOexnnF4znRSZh+8195Ao+4pZE8CnXyhvxnn9srXYZmzxaMI
jdtkaD8E29PSjbcg2tnnoGXEw00ffbgh3gXwGXPV8XVRV2XSsUwiYZWzwtyYEU7LMjfu9aWGwcmy
2wzNPBLpDuvECTNZ4fUuWeXOSrttpshISuM8lWBUyFuuM/gcdWBeTMe+6ChnId25qZ8dVdyuiVav
x5anfCb5U9MWW0rtSFHJi4za55GflOsmfPLdkUA8PNLhHQnuphiTW9nTNdeBpcnH6HMw6u9loKBV
+cnXQxIH4ckxydMT89RIZOIWHoyvVGyNAPQvHiFkVnjZVMULFW71nK9QEWwts0Gwqtdm9KjXNXQj
bTdnP7XZPjizf4WUxZcjZDRPLW8Oeu4BBq2RsH1zzBE/fZGdJiYE+ENB5K8FpXNEU1BFryifXK4A
wpXwYdAGDWLITXtlT0cTRnj0rXRjag+5SH+akX4bGm+4eDcicjd6XB2Fiu6mAlPUtGRksxQaNhfc
Qj7Hw+MwppvSas4+aUYzwQiQUV7cTPHecua1w8jth+6X7mcHDph976Y/Jr/ewPHny2Q/VFa0s7p8
k4UGhTuSL+58bOpLmX1Z/Ob4T/ORSFKxLW3rRelYdeIYe830Uhbld99zziL59k6Dk2jLWEW208Jo
jpWqVLD7G4K4wIv1tHibOc0dB1yTbWzMrN1q2lcky00DimrG+CtArtfccoJBYM2aLv6i7lHCfK5S
Ey0uPKYk8RYctUMT9CzZp0Zd8kDqfDVoFuGP4L6m88INYvTuF9VZOwduUynV2ZiqNUOZXdN30J07
MEKoghQPR+fYjDelT3zMKrdG6Bwk/vIw5WlLSfAvZYuIcuZJ+sFlObPrIbwr8sfYpiqRL0AzAkFM
y6trctw1i6pIE2As4RKEvX07GGzOZ7kfKQk1s8LTqSlMHZ9WYpf0dPs5cpQOOmVDyz8buzokSZqL
j6P5QzjAqFMfB9ji9+VVwJtxcTBRVlOL6ZxV1sqN0jPD484KbU+VxL5y8PuN5ZWGdjLVd8nVlFzQ
StHn12bgk656pG+c2d6Q1efIN4hMd/REJs6TGd/blCWWVOsS4/fJ6PY57SHsQ+KaKpE58cx+War7
25l37RLM4Xa8TllZu+VnVuaQlKF7lMEmrmcS1RQ5p/pTqiHVqvrc9lBJQ9bp/XlBsEd4yqfFyITE
gv9whYtiH7Wh1wh2yiyihNbg2b03dfNQN7ScBc1GTweqejYsrXq/OOB+ObCtIgkvb2bUnMBtabg4
aJ18hfl0q1fvFuaokFp6hMwYY5SU95iC8jA7xNM+RhiyEIhsWE+K0Gbfd9izz8AXPEsfvZaZIyIe
J5fkHwM72lIdqTNZImSYWyyOL3MCbgsNCgIJjozy5FsPoX50+YfriEhCsI0xyYf1YEHGjUXMklY+
kmdyrYtuZ8+uyRQSMeVEkkKEfq20Yj8nwXO1MLPH9rZL2Je3Oqu9ZDNSAVAF5pHknvIsC3AcNw/W
JbME0WeElGi3SM3C43u30Wy6o0T+TSXWtg81+nZpa4rfqn44UPjDPaLe6gN2SH244/33kg/gVBMu
71i2AdhRdcVJ0jd8p65lRNtgflyc/CZxl2bunirmiF5Lj5l07zrdvaNcCeNU9VI5am0i50Yz85Zm
bGSaPHIEe4XL3DEq4pHCuJmS6MEyko+KNOlgpzSADdexMt4XqBMgDL7d7WaGS0Ad9FJ0TT4UnCaf
XLBLg4BOsnfWMVto45eQhyazAi+LEqSES63jVEGfDjtxpHKGxa/cWiFmeVt+t7m7ze1uXwIsUYB2
9OqiTfjwa7ygZnYa7eE2Qd4mQ/Zu5DeVDTsB2jmNLRvGj3NmOV6d0WMxAN5n/Vb5xk89LG8CdRz4
JShO8mhDrNKdny0UrlbvbuzSOfoy2ER+f2jTDygSdBWgEtK3QdciTWYW5clOwQlExelw0ykGlWl+
dhrzIdecmyCvb0Oc8zFum2QQn8pihUUwadPbH3H84ITWgUsH2Ql/wybf4yLzxhBAyL8CoJNSHxrc
0tEyjNQtSBZNs7OJx+Z5bCJuteWa1fY2jI3HpZab/OxLOlELEWrDOvDJ58+CUb/fTwL0Ch9GoBQR
QZBZdJITDsQdVoLBGLbpRMqnOPz/cI9Ej/7ze+S+fv/6/vzbqf7H/4Jq9Y///Uc3Sn6Df94oFxKo
jf1CsQwUlAH+Zs9Ao6djATUejjaodp3/5zd7xi9lg0TUbF39QgL9l5S84AsgcXT8kp8nIfdXlPhf
UvC/z8EpDkuuu2h7lgnG9Pc3Sj2f51y4+Kt0Tcl9EZJILun9ETVaU1GVBz0UP4O6vgZ5e4XwdBK5
LfYUDDKaYh8yRPIUwKdcxRoNBTNUtGbS2NIKep00XT+7ih6NkDOmmsSld+YfXQ1SBvjVBCo0rZJD
OJjUzGPKDmLeVkHVfo/jeKothuY+pkDPKbw54eBrcZzVVbxzHJqUgBGW07DWaD605pz9ZgYDigsf
e7I0rb7oqqVsSzHJaRs7irduIB9V0D52qXtrLY/qjHk0phbZivxLP+X3shWwk6l4gQ280kMyNX7y
XXBOr3QRL82qcYUwXmzGgFT7WAiKHIyTnfsXwnReVpAID3X5Nkb+zkrkyc2ZZ8i6HWWnv+Q5Xkcj
5ZUJwb+MjqMmn2sFHN+UxHB0rhGq5+7L2ZeAlLIMDPStRSkiprdJ7z6cgQ95uXjQygJGOZp/RJQd
rttm4PCIaMixOkT1IajhfFju94gsuXZ92luQLiluqOdxXy9I8nTE2SnwVeR59KIH9IjN5XSKWriD
jX2O0y7bWlFCJweYhOdRt4wNOMPpno6549SmP/yF5dokjbwN4VOtrS58Qi58FqOZrkM7Tu+mhjK7
oc8ewxFid1q2b5qfXUqif7LWQU3rUD/p91BUCZi8tweq7shDlekmzKpPM/SJ3DnQctRHCKOcgiFU
2vHECO56XZs9woA9660IngghP3O5Yxeuy10l28e8o9M6BCvkET28qUV9S7QRuTy0WIhQSWB1T10a
Hue686COvqrCPRKL5MIV0U4/QpeGkfUzcxheE9Bpa6Fr9drGDd00+lPpA6YqoJTZuXaqi+omc5P3
hnhiNoafINa9QbpkDiyw5yOrVVLIBSVV9VjvqoHte5VPPwBsXiKqKvRe4gBunup++qD9cCAIOCRb
1af0foTDbRSMBy0jtTxTSTaNgBSSEYujSX01Cj38xLK75HaLIlj80EPE6YgrFJUUd1ldvMT5eAJU
DuStMg++Gx4xjbOf9qubIpvO9uLh8/MvF7VmZu639JlWZmsVV8jkrl1uAETSZqwhMVedfzNKcZ78
5JqSS9MWHnca+RiS7NjybN94TDI0WH1ayG8Lg5vmmb3dkDvoon0IvQBwhDrn+HLxSpnrtiJsR/fL
kqFLGQrhEpFtQuztZsJRhrUGoIYdGpcTVVjvTkcjJ7uZtd5xEQeXe0hN+RVrwTOfhVwFsXvI3ObF
dY2nQbWXJmo21ILzr54GZ1WOlPUywfsdnTZQ7O/pttv7VXT0sTEAMfVwuP9sDcbT0YHHno07lyZR
VfmvMSadLI5eSoBpK7xolHvY8iPV5abHMovn7qq7A+1mDqKACBTGG2fTV+BzTXvZz2UgPuxqkxXJ
tqjykztoF8ssQ8QT8ao3roTE0b6bEqZNJKM3HsWdCQBKs6YXdvtPphMTfKUHJczTjTP1IHIQumM1
YNkSRy1FtqPFHBAv9YNJhvibdPdiMm/J9uxbe75IiD2UcnYnPUA7SxGnU+JaaclXcbBxhevYc2tK
CZpmO3QsO5rKfTYb+v9K7skw7ex9oIyXuh32SHTHdDRugxK4oZFFUHVi7YSLrWdBEOI3EhQdphaD
YJlEHsYYbmwwCFVtX7omuWS1wV/ZvLEg4LPP6T9QgrB2RyGk9eZYBLS22v7DzDk4Zf0m9a07wC3w
+LjLRZziq6qnt36qoS1E6EJTL5/NmnYYH6JoNtkvTmUdWncGGyJYLQhJ6jEuy++6mC45waONyHFF
jC0FlGPnfvEEnpN5gopqsnCySrwPRb4dkuwm0dk5tS0/+rQuvnynfysYt5rBN9ZmZW+zRt3zs8V7
DvhLzwO2kFQMNdreyYl8wKB4HZpx2Qun9y4uNiNcgtbhRdDUDcDiS7jzdvB1rq36twkXaaNDR4Zx
1R5H6Xee1uVcI6FJaAk1E3L0X7Kp1YgStNMmn8VTE1Jj1fLP19IRObNfzSXFanrC6KsNg9eO1VYx
WjKUb6uCXTR9MZnX65jjHNO+nRZzZV7ND399evufarL4f1IOjtGf8Y/kb4ADScSOgN0/We3/13Ur
/06Pgov1AomejYHDNuC3sY6gHnZbgnfy3zJ5hmKsc/BrkPT7i5k8y1kyd/9lrDP4m/GH2IvR18Iu
/K+ZvLZUmqzjFvvUOIDE5Ws18nhVBKIBNvPExXp0L5dnkDqWu5mHUvBwQnm+ljysZdsdJQ9vEjZq
ZfM4m8tzrc/yhhDiruWBz1PnUuhqTQ4YFzpHgpzgVkva0bApAI30HTQcazlCdCorLQjovNJQI32k
U44bzTZejOX8cRe33nIitRxNRTDzPuCwiqhMNTi8hir8QUHehPxuErvjfBu7/BBYPeBTTr5y1i9Y
nPfN5Fw5Xm8E96dmOSspNNkTq+Fdks3kWoadtZyr0FiYYtPNRIcrmj7qEEdwnOovBkdyb867kCPa
WM7qlkNbLKe3P06vA/0iwKtp8XILOlHwCjv1JorctbG8AZTdjes6dTcQELlIoXoZy/sC+fc68AIp
YZf2vFCUTxlZu7SZdGzcsWfucxm8+ZxEUUsOrLfcbcfryec1NQygQnltZSo+drzGqry/953pFt3m
rWqNo7688KqEsE3NOzAQ/UVmErJE8wIZ+ZBUNEtGy1uTt6fFW3Sk5XXNPM6xzAvWmd+t5YVrN2QH
J3YEBm+bFXUT+7mb78NCYmtGTsh7KlYN465stdearU/qBAA9y1M4ogWDEfcoUt0xjfLPcbU9UbyD
K7Q74LiURWvzruKtkkvzFi/EhwNaBo+vwFZRHuay3bRNDLjU2YZW9zk5E3lz+13Z5AhC176vIwpp
jDLx+hrWkGj0hzbTN2mKq6DXEVH1Wb/VcA6bwSIHZsWL3bmXIp6Z3ya5hipCI1gmsLcMIRbHvHVX
qcoggypq8mIOTSOOPtvMv5dae8wG6ZCvhP2FJTjycoMVxGxnD23STdfKHo29A/MKEe91Zn+u93g9
uADAC7U6bxTsKuwy79gu4XtjsZIH+ruYa1Sd7pzq/m5kEVOFoSIJQw1RI8Krk2GnM5yedZy6sbhB
9Z28TX33JRbTZ2I3D22Pk8Rsqudp2RRp88SUXiGOLIohe6dcwlgdajieuJB2knWV8sNLWtTBKguB
NrLXKoiXUC8HZJT9F/18b607PSpjEDd02hwmOzkUcn4WuJm7ZQWXt5JNQZdE20DEj+wQnmy/emmj
9NGNxjP+zCOS7q62Wxjt8C5WWl3dhiwUgY+wamCZKJAjVDyyFI/Nu2hZQfZKe6SLxoLGULLbj15j
0W5CBAcL4WFGgPDt7FPnFeeV2M8tpArdqr5LP90SoYQrEXszsPO1b037oc4/GskjYrbNfcWBtQoH
RJcU8cTsQNbOMVgGqwcSyl5x4NVYL/JL4rdXIYKbGJlGQ67BE03TUNB60YhX0aVO1onLGzsdi71h
0biszT4zQuwRF3tP4HgE9Cat6wEEhq9fZwBOYwCvJTS/TYQny61wkNXj1WpbBL7Qoncu51Xd01i6
D7o+pKx1DO+GJml5K5NfyxcX15QamxaNrW/xo2Vkb8L5bVTmMUWlU5pxiYpxO8z1kWb7nRjdt9LG
la355VHO5SPS9ZX2ohesVY8FqWIiREtsYWYLFm0b1jn7Lqk+S6M5Tljm2lrdwIH+hJ7grNTU3c6B
9VayWKLlg9RCzH0ZQkhunQAuMNAmxib3xW3lE30L0Z2T2C+W7fCL6KK7Whl3oD9Pem3YG1YtIFrC
jdlzySj8o8D3rlHY1HTcGoPK6XFXA3ir/ZMWja96bf8wU/GVWWQSUxe9PxJXFNZgHVPxaRvpxxC6
m04fmW3habnZRpBzNjruVQidNt3NvEuEAkCbnMwKLI2NC7sru50pZj5/tnfGeNIke0XfsTi69Ld+
ZPoz6L/eRFb4ksQdy5rRHA6uQV+sX7fPqdbWmw6zc9Xyy6n3O5QqO2t+9NZIdi2WXt7EvQl5VFSE
aueS3767AgI9I7fSMpBnG8PpdirQzqXTwGfFr2wVYHSqQP0f9s4kOZIkzc5Xaek1rWimNlPYvfDZ
He4Od8zAxgSIQKiNavN4CZ6hD8AjNDfFvld/FpUVmdmVSWGSK1JqU1IpiEBgcDf99X/vfe+21bA5
h1onMTrF+gKtdV+pFr3EYNmY77Jh4p3ifTNVsPT1ZG/02nIQE60QYf8iE95YUkHuNCcqv+XSyrIX
Vc0N1KV1hx8H/kdb7oK4ZXuvPpwKUxF1eVTsGVjbwE+Ey4I+woWq9HUn3Bc2OCeZm6suIkWtUeTQ
WwXnSrKdKKieFE9Kd2hoefVrMu/mW8oOYPH3mdHA9OF7+hxe+v294N34BehS9z23daNAZP0Plbe/
tRzks/xYDsJvsIWP69YE1OD+THaw/8Tl0p/LgLB7kNT61RQJyZyHE3Ss70MkK7ufEZo6H6NhD1+Z
O2Oy/shy8G8RmnMJEQt8kzHXFL5lzHaUL+93kZL1P/2j8Z9cS2ZzfoxLYBUdIn+gRVbnKHec+mIo
dtlm/1x2KN4+7pDADBOeotYNloZzhmsccMtuwitBgWYI6c7YmE4hl36cn1GHT4XpkO/vEGLq2EX0
os2KnjmKvYMdT42dJ6czACNa71J5MNJxS8zhW+/lOwJUxyikNTQNU8BCFHMTOanZMaJxNUwITawV
S5FoD1NvI88bR8upHzsJzRZ6z9no5i2URhUSFmncCaz8WZ93q2KCAdH00VsLHTIQjH+y/VLLuFxJ
gwLLSR3NNqWkeeg3ICC6c2Alc0dSwVg9WJx6uXOIBEduod87vbEBBnwnC1Ogm2PFKaxslxWM4FVe
Bcs86jeJMa56rdv3SRCvKxw6lSAoqg3VnU0jCsYP1FY9CU6Fg6yVpCxdOtreybcazDd6dhhkEXOJ
b9k3uie/571cyCJazsbV1IquEuiBrBmE87h51SG7fNNgR6Rxu49ps6LqmG1v3F5AimA4nax8OY7F
pg/L7ibuPdiUdb2neIBnQ//kVzj3OHvu8ErdWxNknsD37rFQnsqmeWKcOkGLNBZhCApfmcCMigZ4
mNOh+gXg4iO//siM0SaXHX3WuWNsgkG/z3UmobLvzpZR3ySWdglG8dl31ktqMGPG8rMb0/c2HW4j
lZ+iFuoDi7yzUbmfDY0GQtXHpIryHSnwK784KvcK2BY+4S5KY/mfuoIN1qLgLQsUPdcY0KkJSp3S
3mO9Wgb2sohJ8eYYNRnwv9J292BZGH9ZZyKYWMON34hHkDznsUdJrVhHwapqNwMWzmVH+GFV9zC/
S17wKxnZJ6UUPSutguaWIdRDSBeJ/mhWJONyNrRtpy+1wZLrUqVfnLLGsWB8AwWJqiT7czplD4br
HNiXoGOneyPyNrkCBmsSb2mzh6pIgOZnMTKgF+ySYdpAgDv5RUrFA83Tiyhh7kGzo1A7XCkf6aoY
KdwLAu/Ttlu07JEVtRMA+PLxhb7ElAtjR0XAxi/TLyFAqVVrQiktQ8R7urk3DLXfOqc7xf2wt8uG
1Vnt7lIurUu7qOYYx3IYBechKRr2WlQAzSaxqYwQ6wDT8/Z6aBK2LZF26yn5VWsNIjCFjQI5Dk9Q
VG5Bz4JrZGOasjnt2KByfWXF72L3rLml2OxanXnp2uTBtmILC3lvMc1rWS/tnSXrJA4wdrY+JKRy
XuKO8zrXYa8bs9/VoKh17HtH9r6mbq9R1Y7uhKmrZDPcWfJWzqviyh2bTcH22GWLnNseTpE26hdi
3jATRDui4D3Uki+tZQnNE5IaGPtLM1ofGUvqKiVhw9IaLAANzbFGd1Sa3nsstnUwsH0FiymtzAt9
VSjPev7iSxaLA5txtzezp95TCpBsMj0WjhT8ZgOYBaxzu5u+FZ+6qb3AN3nOsC208WgwcU23gT28
sow/2tJtllqUllv0hGqda4G29luuFp5xtUQFGjW4r4Tdc7EisN11BW6t4Ehh5LkGsOLNicMcYbch
me5DzzAjrK0OZMG/H/4/Hf7W/3JhdPlMQ5iYWd79xok//9UfBlOLnRGHqc6KCK8ADs4f0GyPuDae
T1t3qCthFPhpbWT5f+IvkNfB9Alrey7H/euBz4cEPbcmTt+figb/yIFvOUwVv14bCX3+mlhdkQIA
oP0f1ECdnXMW2XXFHZyDK3VK594qLBIblLFOKetQQLPA7Dlr4gI1QbLKXNOvTrTBo6JuUJ/jWN+H
wlgWxvwSLtn2kN+J29A76KDeMwvxgmyqyurPQssDgO7OJVBs3msDppzY2MJ++p4DBfgL3KPDo65d
JfJc2SL3R91tnPa3DiSSM8AQWhpagsUmfJcgI7wdFLqxtfzgrtMw2DVxSYNe5q6bgX+QEAV6YXye
OWZ1E86nJ32+E+7BBb1leBFHaslJzwwpVGz4x7TRBC5kO+UuJq98VEZ+P9UUYBkR07qJNUFU0W7w
q3ez7jFfYS+YY+vxlGEq50K9sJ2Sy74I31TMwETb2NX2+GL7LHhvxvCd+4m708v8i+EhOer53B3Q
wTnJXPCfxjrpwoueiwcvpu8XekmyTEwKQlQ/7ROzgAQzFQejzV61+TksNdgOyAJnRcv4uvBGUq3V
Q1dhW7Xi4ovk1r2uAfcwQ4CCocsDO2MZgf9T58IiBaj4Lsoeg6MI4Ara0Y1pOjdmpp6CgWusTMNn
3aEwiGaBLXmTJ5wiMPDczl5Ku7EXHlflgSNkkwDKWVSGte6VczsU2qXXCq7WYbBJyuKh7/s3fKj9
YtSNJ6KJj82ED8ltMIZ4YUSAqEZI5ftoI6mtmlZSkkYGvcUTNIX+i9loxGjS174N3murew+nbPaR
OURwOKYzy33CWzrThw81sjR+TnE2bQm93ZjQJspT5XWfTlIc8sl5aO1xvumdjT7DtSqmV0l75wLs
6EfiuqDGbUSOII1uuPef4a/spGU/Vnr/aRnaPa0Ia9JZEtVOY5IbAab3CaBwEXS3tPU+xp7lrChw
E2BZoDf2aGOM0jie/O5uHLNrOFFSNngmYqolxBJFFeOF9kwFogURzMalkW/ztjq3g7cUao43Z7sQ
t6b045vJHB5Jkd5GtvFAH0vK67L4iEz1IHRkd5l734t5T7yAb0MM0VpL6xLI7JXR8r2EOXGPfi49
CresBNbUj5z62PlaC/eqUhJeMeE3nOOaHX/oYfWAl31XglMN+8BDKcLsyhG/yCOAqFWdsSwgjp9n
O97LFFuZ/Lf/SkHoDRkU9rTwX+tcILQ02xo9enQxFnfOelTeJmmJgFisKO2WEpnK1N9MAzTESMFh
bTcBeB4QqLiK8n5YqDG6YWVB40iGI840bvEtxwtXx3LYZS6pOyqgyMKvfKYZaoJmA9Q95JyNVxn8
gkr17LMl8an3SPAnLWa4OFVMTyZhrMwD5W2FPKX6fube4GeOa+tsyeoDb98Xp4bhaWBc9IPkLVW8
t5G0yMZw8o9Vs47c9AKHAEo4/QBRBS7HzBh5gin79JgBVo1mv9sG2alezYYbk/JPD190H27B8QHu
BVcrxHgfsOxdgGjHtpjcZ0EDZF45h3biJ6fAgSEcstzAZNiRO1vaU3ipG/yvsSPnTdmhl/3VtbAU
1gHhRtoKvJ4FCLANa4kZBYVuPMUkFhaFZ7anJOSrsqsbNpfLmE3Jwtck5j+FmFZp2C56B5UWQfee
1oyDFcT3IV2rlKfkQAsySMYd/sI23Nla8szAOC3rHM+/RrORzsuIh9e+o/3TMetL3GpXko4PJWyu
RWkHz3WYPZpYQuPUeSz79iq17i4oWDqO1UupZ9fefg979wi64Ryq5GS647PRK6qSCUUHkUPEUWgv
KmOjbmniYIlOsNXq8I42DuYskIQLr6H0I4vVozQncnhC4wZE0WcGpM9xiXzr8lVLphsnVu+R5E/A
CJD0UhnmotV4kbUJOpyv90s+WO8AvgMmBhvXZP59HrD37KbipY7iI7A9yKYVpkQrxIGPN9zLxWYo
o2gdp0l6wNcCIKfn3pazO0rKmr2/oZ7Yoy2dcbxixhuZ1UkNKHBjO64vL22AFzHkbpqqU5Al2yhK
7Ddyd3x1TscdsO5x7fr2re/OuaypvgtF903V/GCAGK17w+cMyzq59GK+qCwzUHdaFlNoSxCfbV7x
uhUfq8ld8nOmUoWsKkB5+rvSm2SyvWUXmY8dC/9lbFi3znx8/n0Q/OsWCLHt97dAD1XL1PBbU6DN
3/ux9yGlw0KJkDbDoDGHiX6aAu0/2Th1dF+g6QHT+TWzh4WOTWcKup5h6Q6a3s97H5Y3bGv4rA7B
bVpV/oAp7Dtl/ddjIDx00wPmaXo+SrzH+PrLvQ96M6keAjFLI8RQEvg6lijcHMAMzGWGvyN0vKOc
DR+pHe+cymIzEe8qvLeU+jykBKkjHeSXG2ZPhkYLlst+UuTdQUSEjRRMszzRNqE3nMIseDMGgbvR
e9Tq8hQX00XFtA0mQ7Ixp5RoaZGdPd87DCw7+8bcySpjx+MOmyLWrWU7Grf0LdExIfaUvO5k3x/i
NF6npb+pYwiPU/Lqgzpuc21ZNSau3vbRtT+twHzIcmrgh+rqWBhKICwHE9f0EKf9lDf7ogAz3llr
NzTFMtXzTVI717qn0zQscbBbOjBFkCpGpdZBXL1MNWF1mhQXkf7hGOnFqswz4IMlxr83SyXGjmT1
h8cjpdZpzZUeqmpqT6+2rtY+XhSvJHMItjvG8c/5kFhPrMKKnSGaEY3BuTec6hCH9as+pjfY1laD
7+4sAznXqjuaObKXLCowp6lqP4oYKFL55GSUspYizZZ60EUrCPh0MrMck1lEJKgveXTI8i0czHCT
TREG+4AG+ixq6N8I/WNvdccCHqZiKMsTDAZCb9G+LE4znYqSldeKYJXYPpEqD0uwyLVz2JjpJvfk
lQLP57EkLa3HgZhnD4L79NOYyZbE5kvme9kKAcleOCW52oj2PrRy1FyqDofUvBazfybUCV0TewnH
a2aPK7aC56Asn5KURG7BCyfq8utokDq3WzRsM34hPb2tBqTXpAhfRK5WSZoePJMjdvANsvYeZIug
agmAsNopxMVrOCAmoHjhII+2Y20kt3dbsy6+KneGO7AE8pAgYzxKK4eat4UKQcYYunEXt96hcm3i
/9pIeIxoOsc7QQwBW7Fms+BhHISdDhd9bPry3Pf5nZDDUzz/o75+5w3xOfCK6TBOBV8TcgDvPxq0
rYA4aVhUO8kjAX0a0mTHzLAawpq6rZn2Xebto8cfO/aKms6CIratCSYepwo8x1wGdG5PzK32JEqY
MCOWFaN+6eKmuw8bxTfqewqwtDd7IHVuKI3zrS/CK0JMtq3c6YEOli3Fjv219cBTaelkQ4KiPSYu
w/wAA5WgeNw8BSbs5zzu8nXdsTLyKdUj/Wr026j0nA1Fy9bCjYvhOhiOvarpf1yZInA3pNUb3pW5
d+gYxHadQAJKje5GM8im6XO6qKp5WtC5PN5G3uwlre2ItNCAgS3cp3a06XXmkzrRb+lxHvdRFTyl
ST5hHIc2yZBwZ40m/MQkvzHMobhARJbbOGzdzWQY+qayAGx6TWMsBWPJIoG7uokNSqk7w/UOLXtf
Xw8eTW5mBM7be6XIPWRzqmxk+udtk6CXzjmtOYxmls8xATXCMUjQpNcGaVJ3qO9KGcEY9Mnv1O3e
CGrcExSwe422roYpelMK1HdovzdmAsaeoa3Tm0/SGToJFFTlrrXWQf4CBjOmUw7duZ4V6JFvLJs1
aY3a95UGdQLpEykqGMTGtB3q0sa9nk8bfiGAYuN+m8xKtzVr3rbkESocKFumM6Rkhm260VB+bMTy
DtHcDR1EMWR0ngC37ayr0y2HAF8QkEJyb2ftHSIE7e+o8Y1rXZlIQsaS92nW64v+Tu/ltz5lFTci
6I+B2g80mC5cpP4Syd91jdsCC0CbG7jC8AQEmAN0fCgNZoFpLqiJsQ+4HvTx2U8gDXWTYDBAODzm
jfYSCesScctYOFWw++NDyf9zoWaL4eD3x41fsALxU0Rf/vzff2v/xKf4MXl4joPpHLPA7EZ3fp48
MKqboEO+L6UYLmhe+dm2JHTXZa4wQMDYDAU/Bg/2T57BGMOY8P2z/TGUOGum/7h/onTS0IVAhvD4
p4x5P/ULwcmMw772GrjzrV5R7TH0VHTVOn3LBCVKC/5FI9sbp27ENrZqbv8aCoahZ8CJy+lj4HJN
QTxtW9EJCxBnEBoDCUKdtF4P5SDjCisCPB9JTkgyPBNRbk/ddyGWByGrBE60NCjoda+4d4mQzZVZ
J4AKXXLLxUC9xgChvJj35n37ZmqBs66Jywm35yLUAuuysP1SbehuI1PvVpoLsibQsfU2dvs66MU9
z54ZJoZchSYG1CWSWINtqur1PHnmNjl7bunD7FKvgYraFuTA1KWt0XoMN0k3fpi/taUJBlXrIE4l
OmUplDYEXcJS3o/45rx5G1RhOEdNqseyW49NSz9AXb1xS+DGae5UVLiLyBIPkUNQuSuri4gIOQ9T
/BI2FhHmFj7DYAiHKufGwH2cb8bGVkfNC0sQ1m69qpkdt1VTQRXJWDQrOx62hde++so/t+GIAjXN
TSQjD3fXlrTLRncxlShu0pSLxPSINsEKB/HLwBFygsU8oZZ+k7wo4KqDZ6PiRzFx9RSvVN8IUGBC
vFXztYgEO0wSFe2BCvfbPIsR6oLtBO1ZTVqJLOHREIuY5Tm13OJmD5iPCCTHdZouvQ6f+Djl99IH
w4cTbGf6tEhN2fSqOvFkWX35nEbFVyfhzhm71ip1OyQNV5DHAwYNUzDz18I3ilXIRXDdeS3cPBNo
LghlWuwtUkdcu0GojgV9ppqPb5Q3DPdSJDdeaXSpiW+5Xr6GsyoXIs+FFkXWyHXlrNsFs4JnI+UB
G9kSJsP2y5UymNU+sjrmCuodpjSA7Zuk8k5FVdEj6GF2qzpC5g6v2hoJES5dvB4QFT0xrBQiI+Af
2N+z7tg06c4rCFqEsyYZTumdi0iZJ9icCnvXIl6Os4qpz3pmFoUmL8+wO2uz2llZ0dca+RNP+VF3
SbFrofUcpDP61WqxzkZv+Syd1kXSreCknZNpwtfrAxUXs9SKPexUhWwsTVTYBm1FR5U1UGfr7zLt
LNhKlNtilnCF6PcYmTLObuTdEZ0XO/FOZto3gf5rzEJwKRAjUYZJve56lOJulowb8La6sHfOLCb7
5hjswPicAnTm2AWmj2VsE6VgZz0eE5EE7I02PQFjSdGqAyzYqwHQZDXL2KpqnwW6duSVlzjE+B7P
kjfMlAMNe9nandoDDa0sgf27AinFnzWVBnGlRGQpJ+/YI7o0DsJPPeswHbZEE2FGxMARRkCSxeDd
OgH9c3li4xns1tI12p0MinSuMzIBkbTmFZcjwGTJD0ZV/SmxpnY5RrW3ago2DaUnUVh1m6CyuQny
7tLqOt+PDLfZ7H9q4KL6BOTbKty5+XQfquotkd4Heyi5bkua1HqzZ6YR06deTPtUDyGeGpL1fRpU
ROXGS5uBUk7j7r7iYbgEz6QdoY9+TSP/XvXJxfQR48fu7BfeLQr5CcINX5AUhzCPt5BeMKG7+0IH
t+0k5mfPNlBpYsOWGS0BpZIT3dY3umts7clBLyaYYrqCfbuvvwPUg9Wnf8kN/cCz9qjZBVbFbiPF
TI6yiE5O48kdQkakTLxSC7EsvHDDwYQx1VcXSzf2g17f8WCy2dNkd7Gg/dFmkhihG4uKXWEonVMk
02QdKOkBGPjwNfekRPgljeErKHedSftQNxV7N5sXqFFsQ7175bs7l3Z608jhU3RmvtLG/gPt/tqp
gdrv9obp/9A66S2JV1Dg7uyc1wdsrGrdqnBN6e6Kok1CzuQnYwJWAQqwpqHCO15zB3r02HvVFqIH
+Yusv52oTCT/CbVzzPa6X5gHLUJVn/CtLjIxYEQKeJdPicrROGfopE7I1evig8VojO4O+TVM5jdw
xqnCCbKYLPMdGedSR/l9Ti6pCpyj16A5NF77rdNHUPgqfanCuN1GASkd09aYvYWkE0Kjj2BsLLix
eMl4UqqjZ1D9F+gmIBF3Scz2GmidTw4pffMi+2DY1tKfd69sp8k5R/0pb/1nA7AvrWp4FrJyLank
PSf+aC20iJuwK7SL3+VYM2YrO8jfnDevGmyfGnti/vmEfYnd5pMz94EHnRPtkX4ntGTu6n0yrpOg
emoq86NN06fM0OG4VdOqtsaPvOU0xJliQBfBRleg+QDUnDrmUX5rYDqO/eje4d7+ytaPJaM96EvC
cZdcsIiOSliNkfShKapGzi8maIYWrErbb3c5uckpbDBedEe9sg5p6O6tpn9Is2qTNdM3M9f7dURj
+5pXwINpT+s2KrBbt/2mAf0aWBpeGMRZ4JySn9FMXLMibGjBk2HLZ0Sbdm0V8CI1FWj/B8Pv/wde
/t8Yb+fk5O9PyJf36mv7EX1J/vyvv/N3fzEaGy4CqE3VDvs0xtwfS7lZl8Xojwr7N2YsoVPKM9vs
nXknx0T701KO2dh2HEz42HIcBmTWf39gKcf5/bezMQ4sgNwcZvyf7x//xWwsQ26aXgcVp0/buzE1
T14lTPo/2HHANHqFCyXtrU2NCKFfOEAlvGrdzc9V3p0ns74zgs8wH/FegBg5sxYyjznnRuAA2rNS
91M21lwBzCNGL6maTdsJy7QkCV2n0cEycdVQ2ndj66DwJ9zSCb6nZepIqNDirCq7PsRmgBuawglz
HmRriIW7Eu/hmk9Jtp/ThMVHcwrENMHv16BZR00CVRevtj5gm4l5vNh4/mszz448vfCDVBp8RYZD
Yx5tR2NLnyOQjYQ4gEsY0+3dq4/NJW4mZ2EN9prjJt3BgNgmCbcFMVx91VRbJpmtRZguqKXJssl8
8Q1Fjc4BlZYgHJn51IXxoA3qTiUwLRhCCHPSWaBF+nJopycRcmJiWPvoTP0plGKN/rmXDtqwEs49
biuUELolRqGIrwb0U2QdOrfQ+CUMa71EaJrsaqP5La462tSN8Xlyy21J0aozVFj19QJzLT4bJNA8
24TiDn4JYlHnHKQ3QYWdSyvCSty7mv6AjxXpo/OuesVjH5dIfPDD1FxqlD/oLlgOlg2PE+rp0kph
R9sNez8NygCFcC1dcwAgLI0QABGna15EXAyC9EWXKj5kApN0meh7rtzTc9rRNdHRWOsF9AwEGMM4
T9SrounS7Ov3rNTOiaa2IkEBItRUuiXCCxw+npe9WpvNDqwknhrPobQj4Th1Ro/2nLJCSs/wwg9w
lxNTGqxbWZKAYHqme9m8y4r65IM/C5hlU0gj/nf+kyxvk4xFdMkqtII64eLn31h0PI2Df3RCW6Ot
GG7c2JismRcsalZ+5lcgDNzkUIAvbLmtIcUTD6tUv9VkuR8zZWJn1iAJUmO4Cu36dtAZY0Y+9RFE
9VNEvYGLzfDC7w6/OPFL1aWYZXuA6FZ5SCbJltCrVo0YqwW8uecW/EwaWzs20sVKDM+s7kB8gjdZ
xq1J4baV3zR0ZoelHLbcEoxNajvNgjVT0XfxJY+xMk9kQi0fR4LJELdxASxY5MKOne09WxOXLvxJ
0zaRBMdIR9KHp80jOrZBqhCXjlU/xzC8mGUg8dkxzUOVOvqDk9wQc7hmBeXFOBjfFITho6HLp75r
PoE3AtXXprvKi3b9KM9ezu/Bzw9EUaD7uuPZgd1Iau/UueaTVTfvZSuOiYlpv0pPrR08JX3xFrbp
U1ub9z1koTR11oroQeaN57bijTAVXM7HijVSZR/LSJ5VVsYovAY9UIPIN6zTPzqG2W1YFqc6fOwL
/WBWyVNvWXeZUxG+7CBwGt8yOGf8XOjhYx+AdUH7irGkJIYhoJuExVpL9WFVe+1lMohDBPKhcrlT
NYI7SMQ/RMCy+6Lk+NUiF9L5vHFjnJUiJna7Zy9K7xBrf+4N9Tqd8X5ZAGrG/5rU3dEN45s4cve2
j11RifrDhvdQT3rEYExyuNHXNvlHrxTP6IDtIijCr3Jov5WuvecHgOYtkx2XsV3CPrdIyBGjkhpF
tKmSZgeR6E7k3l2dtgfCsD20SPhtJkQPs94FVP0RyodpFRBQ4KEaLfPafQ8wmyVz1QpNNX1LJDHK
cIhX5pvVEHsdRvtDsE3g4uV2S8CWMwA9yg5AKb5Yze3Qte6i9zumO9x9RjHuWy5Mi46cAbXtzbOX
IGJ08GGXYl5Og9yhvekzqHDdGnW+KkV/27npN6oKMqKxZMAjpz4MrOEZM6uCMvehvVrDqJNFju9q
xALUUB3KCm6jBcztfp16bos23dGeANspbD9zhUgZbXn3fAzQvuhr/YDRUyzjbKAiwUluTdHcKtCO
OHBrn91IWFMswteWRM7ZzqwP2UHar/gKKHSoD2mkaIFsGxqt843PXSeVL0pavAn14hjn3IVbG9iU
l1N6qp2yodlkYqLZSqOYxgndjYzi2xpnocwczBObEhPHIIflWH3adbupKJBbEIQ4msnzlPY3Q509
NJaNMXUmxPXAV91znQw7Iwxnh8kFuAu+X2dXzSmNTL9pgv7SAHklNHct1LgfJlDs4gNo1mai0j5y
XkSdPU62cWg6XkqlTg0pmyNeqUbpETUpYI4aHB5u7JPbCGFJIpHoc6NNalEQ4F8KuuANAQ+OyFfu
3LWJfGkVVsvJKQilJK+5juPUp5OA9Xp0Lq0LeCNWtxgJyZ+RDXyvCuvcUtvUWMalIdggYn7URaF/
HQP3I2u2RSsPeaXOjTbclUXwGGrtnVt1tzoVn5FvkKlHae+1l2YyT3nW7z2+SK+uobq92xWVBNaV
HcIygZzfaSVWkuFG2URH2vy2aJKPxJkuWWk8mVN4AltIwEs+N60fLVohAIAxkZgZ8S0DiuC2YUcW
pPKUyua1l6sezwPwzJfcmSgxF2+zhZlWEMAFJmM8ZLCR56Khik/dpvFh1tR6LtuGSDZa6T4UQwej
oOEKPNy2Q4w7y78x+waTAxHxbdJTSMI8Y920rrw3bZq4uH0bpqLQ0NcPVQBxyqThydFY1OuK2osS
YPXKC+t4i6onNmTi4iUhxW8Mlmrb4jQBv8N3Az652KTSbPeOk9BtGkEjqmWEbQ0S2jJUZCgjjw0L
LUT1vm5Ne5VXxMrd8t0WlbfMIACsImKLhcN3oMQpDlrWFpF2FQTc67tMLw6ibz+lMmZvV8N2ybrr
3PE6TWGBgQ2EQl+F7CGrvTeQesmANi8FG7/llAczmM7bKoNKBdpEy5SYoJ4TjJ9LEmwzjPbTSQj1
IOdHUALLdSs0Ai0Mg1Qm6ou2CijNwku/UK3+lpV4oiMPhg6hrATx535k+7YI519oT4cp3GsP5YYX
OEEgq6ePbMDpF46MkGXoH4rc+6g6nhMwFg6DxdHHE2IF4WLp6PWBwPYTLIuj1PKLU407IAxP5LOO
Vnp0Uu705bgtWcjAfoDQ31n1VlErVXQejRARp2kGjdHlaM42dT136q0Tfdx0hO5z0vFZ80yAD8PH
Xt+1hkWUNMXqbu5Mk9mmdCj7bV4FE+aCjS0LuASirBZ5u2yCw9ao20JLbozAvSGnwb3QOA69vHwr
rPwuDMcdsM11k7UlU+9StN3eyliw2dNRn/JTPpC4S/IXLxveqsR5QoC6C2SIqp7sB28fjUysSfPQ
dcO+LDBNOpAfUryGLoRwiyZb4JyrOHpqVQPRpVzyo18J3okC/2NgWex35/IAgv6m9U6mbj6P/U2c
i72UL0U1ngqfcBAojJfaHR/B/i4SvT9QMwx9EP0oJmtodMmdDsDAowymrv2bLmkY4OIPfCwXPfAu
kCbee0KbLad2Om4S9WIDZQONfDAyZzuV/jbJu03W0yYimXSGkK9RI5WcfXHL4VG68t3qQSA3ZYVR
pTzqtf3FruBCJVF2Guc7itO/pnj7nZxH74CLYdEommhaPVGk0jZKfBJrqFZ2rD9i8OGHORQ7D7DH
TVcNOyX8fBcNci09uFIyiOM9cwJ6r5i2Ypj0dW+TyMDS1C101TcrvploUYTRjWP3w1afx60UpPdQ
EGXDin2sqIjGgJDd5sK/BEECM711xvnJlC1rUc/QO/2rVct3DFH1boyca2ZEJgdlxKQieNQNlbi6
bn8XxHOoLMKW1MzNoKY7UZ3KxuqqqaWu+dxFwvpL10tGcPhui1Dh0a1QXXOHbS9l8t8SVzdWWv6u
9e6z1lc3aqyNPYKtuGV5Yq7GxJ8dk+q24xtfBqQSkWX7585/Ght+2n9cZvu/2TR8Gf7Ll7wYUVnC
5p9/9xP951/+sfqf/+v83/IzX70377/6D8jlUTNeabUZ7z7rNm3+eguf/+T/7gf/4fP7Z3kYi89/
+sf3r1mkoM81FWlhXDh/+dj+K5mov+TE5uaE319I/Nu//s//9ud/qb7nxO7//C/Te/ebMbH5k/zY
TGDGNmHjwxNAo3Pw4/zYTLiAhdHn2ULMdb4/RDu2D0TK5nUGHGMHQe3nlNhsGv8Ft+CvP47LX/gB
/CT/8oP86b//QbXZJWd4IvJlW3/LGfAty8KtjgHdgTgwf/wXS4lcMyttiEmeZvMVhhRZuY6kR92S
6jZhnXIdjtj+S0s7++xMW6mdDWzCMYepV0030YBsPM4dKXJ0Tp3DFtQy/I++6uEABpBKw8FZZfV4
k1f2KY8Y/dx0JC0iro1nwRXG3Y0nyl+7VU2+wnjtw+bBnrRbMUsOnUGyQwlABVZyZRkPuSNwbjpl
fqsbb1c3+oRFkQeJT+0p3rz52PVRPOxRvnclAUo/nejsy4JNRnaztvJrWA02/PUChkjS3Y7BtBnM
5iw5jKTNyBL46uiwgl3ZMLkXHdU1Vv3v7J1JcuxWmqVXBBlw0Vxg6n1LJ+lsfQIjHx/Rtxf9HmoB
ZbWGXEVm7as+yCJCUqQiy2KSloMYaCLpSaQ7cO/fnPOd9lvPmdmPiBh830aLBx3P6m1gMf6HQ5ft
p+rE6GM3eniaAJOstax7lTPFjYypcCO98JRPIEWi8aGGWDB0AR29sp+sODXZzeT7TFkPfW/sXDN+
DRtZLceyPAyV+mnU6ASKCi3tRKlUJmz9M/PHBAK0ClAZdwnIx4j2kiDO+7oG5qNRs+m6s+1c4hsm
godgLKd3xOZszThmImFXi6GcXlhDHTxn5CZBr9Mh2U3N8OBZkbW09PQxM7tvvyLhIinKU5oVR4z6
PUiI9AFBESIQQh5Gm4F8FbmnTEY0Z7l/YSBQbruuYCnk7zTSH2RB6UlPfm0xzqxF539kmLTAQhjF
Phjbz7imRxVCvFokTDo+Egcttq+paZ6apqi3qjA/edYfWwM2VDbQ/Srr0ZMa9YmeAxIo5UAsgkZp
6lKPMf/YjhQJJCbiEI9bJlVNnTcHeAt3tR/dEmWFS6NWybqxs62ts95pE9hZk7YbU32vYrW10uir
TQyi4KKzLnVnUbQdeRqxjt0sGI+ZW4OvhBKk4tOkZfgCUqK1IvNSFn1D/1OCfCaBadFDFQH4HBtr
rewejdAuzkj7gQ2Q5gPOi9jHcZ5ahMajE9l7lyH3yiqHbAOco1qmWCgXBRlAa2W2+R1S7WRb68Pe
s9mK1+if1gGq+1qDuo1y215w0jx3nXh04T3oU9puq8q5M0TAbMl7FG5qLF09fuG9L7HEId9AfmJp
XkYyHzGwFjJ/oLtHG91OLSBiaYz97HBcx2J67tV4ViNxlhX4Hg1ziKtBK4yE4rKKcVoU5pb19/MU
pj8TnRq0GcknkT3IcWpzKxmJH6IfFnkORbroC/SrFBhatwwzfsgswo8es90jXy+qn5NEvSeW8+k7
41uVBUCXJoLyVJbh9jCGPdCCrYq8YDuGLWm4OpmoolbLfAiRwQXkuyG3pgclwBIBOVMNoADKSm6M
TRHZguZEusw0FdsgIYBsW0pKb4xzTblDa457tGNzN8b1S9oEG6Dcr2nm8urQwoA+8Tc9gTBblTik
GvcKrQ3sjULqZMxQKo4G9Mdp9CRbChkfkRjey9iXlEZMYFIY4AxRASEBwK2MDvNEGexkFV+dyPmR
uUSwqC4+uqqEU5oxcsk71nsh9befU9MqVtiCzDTPy3f4Du8cR9PoCfxDJ51yMbaAWhPB2qYXO0Zh
P20dXpXfR3eW0z3lBEbssyw/E7j3WrsWGAM92Axjcibm+GFQzjOIky94XuWahI7XfGBSNXXNPuyC
e0Y+BL4ce+LSdb3d2Xl3himsKgykpSjuDcBmS5kLcZ364VUXBTxvzpiIWszpHockfaCyBtVEXG7t
vHoYIMnXEO3OCr2Fz4xsCpNNEmmLzho0HmFrTVNxbDtMEm36zpZ812GnjJz4AQEGcDzVaYdWGndV
xpTVL9znBsrhok3Fj1CFJ8DgL9UQE1o1HXglv4xpBq6QO8P8Q06MN3SjXieUUZMZPAVB/d77iFzD
7JjnIaHrskPbmLPAkckzsyjIbwlFlGiiD7vsql3epkeoe3Mms+S7qFp6yMDrDoBTCVXX2Oqndbch
mggbYuARQt1co3q6FBW20zHYtbH+amKnufjS3wRm8GCnOKrjqlu55bAu4v7DGIzPTLfvG5Wv9LS+
t2rCdNrAMZDyY0pI65iwoVCdOi9qYMiaL2UWgDjmU3S0ms2pV4UHsBs4WD81z8K/VNwBhnhAprCZ
iPwb0aq5U0fQIShvLZi0VZWmj10pgMBrm9aRGisDIpbDuHkNsYc10l6F5nimTTUWhrI3VZJ/QOqG
Mk9kRZMw6hwqjqJ53Yj/dxNXBMx6TcSIzHtL3f6+CljwCaT4Tjcc0Hk8idw9Cpeswyy7sf3lHtep
it18urc9mS7zFNGIKvJTaE6XLmXYwwW6hgNy0JHiLQrTPmsOssfIuysmmhhC7t7phL5HhHw2hfY0
jP661kiURr57dQLFvkToP0qlR4uxYNkx0thVvVi5AXoNTNOXNLGWXT5tBKDvgQOu64ydAiHt9Wm4
sob2yHT8kRUJJlo+TGfkxa68x4wdTBVx3mX2CecqADPFECBTG9H43iLk819Kp93qhjyHSn8fc6Kr
S0RE/73l+P/kQpt12z8utJ/+7//++fnv//Yf/+vPSnT+5N+qawF6SzDrJaVDJ6L2d9U1iz3TZiPo
obsX8jdCKzW0aQNokGz8JDAG8ZsY33J/AadqYySyHE8CjHb+mb0f8rq/3/vhD7BIcTOJ/bA8dMJ/
LLHzAR76IHFJ8fyxY3IqnnhjZWu4tFz3DrHRCT37D4PJ8rrIkFUpj+XZ4FHU29Uj0HUDRxQzOpu/
XBviuR8FVLCllezEoJBv1MO5BCjkDGa9kLV/Iaph1+hch4Z9T7Z5uCS0FzJf0jwYcQmkJWNpY/bv
mmkUSFmEtx6J0VlEsnlyavHYBObW1dXSNhVjJVe8lNS3JAC5V2WwUfBqokGQzi3qyIXH7VjVcup6
STikbqHQi2/mmKGa8Z5ss2GgVd7EpN0YJ3JwwQWPne9UBsRuzvrk6JGop2TF8OOahcMDc8dvFxvf
oqiZXjYZNjWLEaUomHuSHc4K0v7qzeazUyVqANzylDbVhlvqEpUNzLAy94BLFN0yj2hiEmE+Q49H
XNd99X7wLMr6XlnRY9Th3zbaG9Oz19pSHM/10ResSTMcdo7hcvYzfcdyTuHfGutfbZmtTltjsTlF
xZECqhqfzSH5oqw9iUw7DL13ytlN2fRHUC0x3ltHmSOhQ+BEfkiYng3hPtJlvIYBKC0VV8uMzyqz
inox6PKSVeou06xs6dfZrSYWxchdcpGS7Npn4ggj4RntBmOy7tiV9QNCEwKYxQMuSrITrAE/H9M1
MAiHsEwr3IhwvyWZv2YqZybPuGMS99z5sNT8Qs50g1ij2I5eNL8WC7IrnnUNcwYVQFVzhXJDMl3M
IGJpc+RMn35J8l7dZgw2Gb7cMfC/QEY0MzPq2Fbui1s399VIDxgo/VQXbgbeiPiROieMvXeytR3Z
W/rAs0pxIw/O9BBNaDOEbW6MEYhwGvh3mo20q8TzQRlIFpo6IRG/qzUF7NxsL5i0QGoJkjRw375Q
I0MUSbUBhaN+hHe8KkL91EbVJdPBibuMvIFf6oRiYrokE6J9N70mXZEHsGmh1lVqemVVg/vLsreQ
BDDOGWVC5T2TRLKEGDl5MQCLufyqvTf88Oc8dkos0kAnAFT0yle9ih8RzZA+AM3SiKZ1UKgvy5q2
w2Cu47lxphImvisue6wvM0XWjfAID7A80SqhDozmOwPvsQ9zSm1mtRzJC7RRnnMquWgIu1iXXDyR
R0S9Wd01840UZ+GjyRXVDAVoXKv8HL3xOHKJZT5LES41m8E8xOFLSJgqoczsVg1yzChl56swbfn0
Sm5HOV+TrVZcq/niZGnvr41BLucQkyiavm3u2H5kl95kcLkkw1ZuYYU5fLZlHBD2gy3iovbs4dJw
c6dpfrWj5KN2+B8luXFfzDe8kNEHFjcmCVz+/ugcM4qBKpwOJsVBPVcJhNzcu5QNxpDjOaaQ8Cgo
BtUROUCJ0c61huckhK+04UMlyg9BOdLNdUk0Fyh85Y3hvEYULvCXAXfNtQx6RHZy+hXd6WMQUu20
CIe8uf5xWvExUhCVTkNXYj70UX7nUzB5FE6F/ErnUFk5V1Rm1x3pPyZOU/uln6su32xO2VyHlQb1
OrFNTFCLHHFpVq/BEd+1lG45JdzgjZ8Esnx4lHYsjbqVRbEXmP69rzOYxUN46SgHNcrCnqYppkzU
h+5KOfkxzvVjOFeS8VxTtnz0qVM7hBLZZ31o/OVY8OGbtn8XGuEbIre7OGYRbxvFC2Tfxzano48z
8iZJPBLAuFx9NeJHrITxiujjHZAgZD8W4zJqTuzY2XlHdOZMRvuWwX0e0jrT6qraftVEdrDsPl42
HdqzmLZ4aU3RS9Hrajt6KB9zD34XvNSVldWs32AUxyULLrz56Dt6WPycXfVKU+JdBygGfqt7CGT3
kjjDQQswRyWOfM/naBp78C5O3CD1q5mUZvopjd3HtFDnIknujBRPlGrlMSzEoTG7mzaaO84I5CQj
/iIlV4K4Aaa0J3DHDx1F9JL6tOUCkthpSOBwGrVJvfActtadHtjnaqZrdWa29rqQd8CLScnrnZ3p
i2iPvWmEIAxfaCAr1CMRBlUCex3WJ2s7tFlGdPlWV9W91obJkszpS14i/bMRquSNtWE0tKVyP1tg
sn2BfNgvcGNP052f0PobNlkhPde0bSLzNeo+I1ep2SSjvLUYeBfaSIpx3U5k9Lbp2+QMz36RX4zS
2PR2sgvz8qV1tHPotYcoGh70CGphhl1+R1wL1vNeUffmpcucw7oP7PYH1h9yBwv2OO22y8wTVuAL
WMCdF9FyTnG6wvd31+jdndMliidlenZLek/X4BN1nPuM0TwWsomxwdxgNkwJHBgBTg2Vh1jNe2Ng
bNEa/qtL0HLYBuseI1PmzgPpsUsYUnc/VRnhCfMDrjRtTu9A8i/xhOC5Lr5r6G8LvSmJNi2Q0lW4
kbMYN47jcnKVLB4nyQsxmmdmPgzhuheNHGekuAgm658oNreM3t9aTX3YprgYbOn5rBGB19aPxAI6
58FOz3wQRXTR2y7S0CCggxwKLVknY3EWWfggLP0jlBryxowfhW+KbFKBlH+OTi3H6iZC8Wn47Y1Y
kZ9MDZmF9MnFTVhvDsVI0EdANgwN9X2MNKicd46qwRJYIhzHf5Na+uuY9E+eTg56z0CKl9g8WpGN
lbhwo3Xrll/W2H06lf1jStHpjEr+NGBhY/lKLcKa2M2MkXb6V8/w1+E8pfo/7hnm6CEt+4//o5ri
z7qGedr/oZp50v+LBOSLKMfRzV/jkv/WNTi/WPSmTN4dLLxzK/D7oTzkF3qKvwQ+zLnIv6kFsQE7
uuSqtk0TkO4/1TXoiBX/aOEVBrtFZvM6TYhjzxLJ3w/mpzGE8FOiHscxQ4JU9KP2tbegttdECmw4
nS/QsDBHkraHAAHka+Z91tDP06Z800f72IMrYJcyohPu7kvfehZF81xm+kpDuSNxBZrcsYWVco0Q
XmqLnNwUYGguxY9YUQfDFyox54dAKBDendj0+Kinfvq9dah1+VVTOi7bDM5jVyZfTm9uU4O3vTBf
p8p9TPLmJZjoGEYdYgQ8/zq978pmT2F6acLPnOzPwMgQGupMgz46HCZ53+9j/AZWN4cW+Rcj8FZN
3p5719w4jVwWYfWY5m/cSAsgvMtulCfP2wcZHlTPPujJd5Td91KsPfLecnc4tWnwHOf06qWG8+DZ
QKaoD7eJy88u3KXVpnd2+p7UwQNH1c3j/7SIC3wHrJIDoFuU5LsiyH5EbBXZx77QpjwrsGWLIrVw
/MTlUXTI760nA9C4FpDIx+mXVjpJDnF3g3S+KYlgznrx7ObNrsCo47njOjQIWxi/SnKDe3WT/rQm
uaZehKb7HRncjb66xXa9T3rJYvyWVC8zxYai/RgV9SoSkig6aBIWwABv31qke3hi06FwYUd4yJBU
MKlrqJJo3VrOP+wvcCZOk5Vt2ReszVZtunZYmaV7nDjgK5DkpEahXujOTQwcKJb0HDlZzeJNpsGy
KC1FvM2gFgTl4B7Jj0Wf3Cl9+Kzc4RPe+XJW+ejmJ9xhhN49vRPS7THgmXKYnjZQ8ZCOlyfl52uk
bUbyrPniaBlyozy54vc+xqyPs4GHrqn8ndl/C1fe4/VZ9vHwGun3tfcijGtooAglSEr6W8MK77w2
3YHaWFiTWo0ZcWRTgllkgLdMZR2Cw+ffnVrcIEV0mn+QJla0xMlqbM2bWz7Cy0XUj+u2klxIhCCQ
wyfRbMR2ehrTW+8M2zi5GLgdjHTL9ol0CxMtQ7cUY7uJp1ummbsinTZxQ3a29oUVSag59xYJ6cCQ
qre2cV6vLBdXtBWx8d1bZgR9xaDF6J8RBj+ItH9iIgGd2MCkoLZwcLd5i/SxAUKCTEND6Oi4WxHl
60LCL5y5SXeN/Va1T3z6ZqY/DWmxM0kP00hZmihcmCxjayXSS/Lc5SsmxLuk+SlrfZU67TqJoe5R
aA3ufWXc7A58nz58kZdwTtsPIE6Mw3bkT9zmLM3KD6+Tq5/KkvRsc1wjb72S5oEe5JiqnxYcEbYv
a6zUDPxNbWfRPKMbnlF1L36AJjhpjqR+17DhzmNVnfFf8VXzsdRSgj8xNkFf7EceqsTajYVCN/rF
eMNJAZyK04SCD0vIIZmj34NuMxIeSGHrWU8iVR8dOLnSQ3iKHzUiUylQ4M/Mkf1We7awxWJt2JTk
OjQZEWC93DR803NyALZ7PCqAVvG6cAaxwREJ7F2ss3FBjq8DYBpRsg+wMfEE/BQNkK7aQHl9C8Nq
hT5nqPaRY2wdajONFOTiZvGN1DwXmCiWCptgvpvPAfuqs/fvaGiJuoFkOc2pXJesgKVjGifCtBEd
NnsPz5Xk92/tlqjw+lyTotmzFWvwf8VhOTsml8FEnrHJQ1DE2r4Z01WVPE4hWRbK3A5avjYadD3F
bC/3gvNAv5h0ALlqynVSfdAoPruo+9hdLeGX7HIKZsVerBmdJU7yhXDLpdMMJLHkqxqfehS/517I
AYoSpS/OuMQQVDXbvsB46UT3eeudtIp9IaQcglR3KrJfnemlnVGhHGEJKmX22Tk2Oo4hS/t2Rucx
d9w1keAHqF9nT0YHhWrSDrIrApDlYJc7L1+ndn5u4w8oh2vmeTTp2VpzxSoYM0pLd+UMcHywD+UT
ynNQUC1x7P4U0R2Wxq6ssjvd6pBoW4vRdbdBxhrDYjelP/YhoiYnRuaOmDnh31e8GThFNWYsSCLZ
Dgk2WaZjsmkbpMsCpy/JpQ4IKvRXGcjBGOtYTNZ0Pr27OPkqdWW3y46n63pWmWKZ8J9Lk/fYNBQM
StoJ2ToCAzbMylZfpvW3D4h0UYm7os++Bq2/jTJ6BheYMWSIbv8q7v5a3CFz+P8Ud93PHIXRnxV3
/Nm/FXcuA2FYOY6OKXpm8f1Fb+H8QmVmWqRvIVwlhYt/8hulz5Lw6XQB4O/vnCDuLy4UFd2Vho3W
D57YP1PbERz2J7UdVR0BYBJiFB6TP9Z2iMlH5oKkACdo+B4byVil6RP8amb6ELP+5Yxw5xsg+6Hg
EaAl/PLsZleW2i6CW9Xk+jGLoiuDRzptohkl4AZe9HU0YXmsQ/NQat5L5ADKLNtjlNsopwRxmtzE
beGdrdR7KA3tjVZpfinjXdVnV6/QwUMoZo8lFAxvxDXbwDTR3HypwnGrh1OyhFl6VUm18wrQ/Fb4
YvTNmkt8RtAa+xD6y1RANrPEvWkjVhNO8+5wrq2ZE6MX8Bh7JoBTSyVhczmYAFItNxdph3qLfd1a
pvnAzkcjUUzXxVFE3avqA4JxyHYZqn5tmtnPisKnSegx0QgluD4ROA5xiqSasCNSQfO1NVExWaVN
Dm8xyK2lin1vihghIUrH3pS0+AajbF3S5jvX3EXTrwaAHYQ5qjwkqZOsequI7wQj4MJUD04ijaWd
WoitiqB9B/YMwgT4BkicPrv3LWaTeBdPjqWto2pYh2ZwrM2QOO0GvKul4ClLy8UmMU0bmv2dSJDA
ZnhaoARhUoTPEekMNKKoYIWfuw+j3j8wlljD+oe47lGV8WPeNChmSy8AMdKXhHKKyBbMJQQXEWmo
CDFaAMPyoW/UizZFbLstOeOSKX3zJNzLYsadkki1rdX4XoSzG5zDjIMyWONXUSDcioeoKtkkDyi+
iw761vDgjuhkYe+bYGkip3owDEa9BkOx0uHADxxG0HnwyB21yxu0n6mJImScnZxpC5+nnzaWwzKZ
Cd8tN0CelZLLT4OGinPHNhgqyJx8OaccTk057rQ43FfUbNoQEb1GRLIREG2ATpW4VCccAZ7hNkwK
Aor7Cv+jipG4iDdCxCDaahg3WGMs3C56ImzsSAY5xvrR4Aoom2M9F8QdqIK1JWwid8c3VbXZU+Tk
h5ATGuqsqbMpBIPRUbYnc/0eyv4i5HgwK4Z+6Pbl1ajUXNurXQvXLOktscRvhCRlBDpYIg5v5g7D
4KbAHXqJtfihMQ3in8dNS4/CJB+uvn0W5FaPvb4LO3X2W6z3Wq1fM2pNtwruhi5maJfPrF990zfO
Nc4KhlrkRywU0n0eTxeFyzg0W/q2irgNZXHPyBV2t1U9REuSGQ6CihoSWPGVDzgGEhggQf3cGOIZ
tPx94rHzHmgIE988ZjSIFY1iiegSMT3tI2EexgpadczDRLlU64xBB+4sx6Wy7uebrEQMn2Go5QFp
zlpMjzXMN2CusPkEib0zqjbcsuG1lyRx54vU6k/TfL9anWz3Ar+Fyf07cg8r7mNVs7QaUpPdrN7s
o1h/ymKE0lap7dECT2ySvFVINVB6FFUZ1YIDcM+hiFCO3PoUFUPsn+2x+aw66xEIV7DkkCVvQAV3
okmYzZAXXFgW6ks8HfhmNpWVnVnh75VlxKs2waDgm5+5Fl7jQNugXVCryCG5PegK5NBQeJe6Ig1s
Cg4WhVg4V2RJHp9lDxg7ydTODbu95+lPOfXdpONr6EBcJayv42jaVx7xpRMSXCAZBDt3kdyOwBUW
laG9t+P0EYXlt5EgyjYZRCk95cgLP9LAffTN9qNIzDWU5E1MFez78UE38I243mdsaMXGykJ0y7bA
CJZZH4giUCH4zUbNtbhw3FPQjKjooeLU/XdN+a5apHeFraVsG4KzR9nfa8FzN5KwYnTZ92RYL53b
XJGavjY1suACkuHky1NGfMQyN/ULnI/rpBExC04Gm4IwLzYNjltmp1Jigcqyp9G0LiYSgIVveCdX
xj9tZ7o5mn1TanxRtGBajfPJdx9cAmQQnwFUGOCYd1n/KWcithGAw7HY367apn1HfDOLAz4NdK9I
BkDCR8Q/BH2+LSsDJkE+cPhZMD1C37mSN6zRMWkfCT0nP6EOJ5OUFE7hZYc2PKx8Di0zOxH0hOyM
w2g0gMSiNvp0gvEKuWcmWIXeSi+Mw5Q3WCmHETQlM7kOzELuaS+J7e7B83UrVQ3nyPYP1LeHqtBv
doHc0C8KWOLxeDXajOyGMP8u5Fx0auhFtJFdlM81Z8ftevCqB1bTRwSDYKTB9Tlj+KYKXgEeqg8h
9SPuhvvGi/elr5/yYlzyMqF1EWsVc6B2HM2TINAuI1QlSGNzGaMs2gy1zga2a7GXC0ctlKnt08Et
SGwjbkUWhYNepWkW6OBuDSGJlRUf7KR5G13cKi5uiyTDud/keEsxWQWByOiy0XCrzCEOPG/Q5+iJ
3OvzDevXnw7qvT0hZjVh1TlXswi3aL+v7qzyk0VzUlA2YEw+jbMOUCII9NlczgviU+WjCE1m1WAa
hmAB0gfZO4BDEBbGCAyzht1C66nvfowfbVZjYHLDAzi7H+6sULSBaPRIFkdCZLCzxGu7jLYKUeM4
qxtln6JuquxtbbVsL1FABkISZOm89r9qI32b+T1ySRfZZIV8Mm+hac96Sii7fAx6TCKJGWGRQ0UU
0RZIFJhFou+KXjyMHnnTKsjXY5Jey65mnYSC0y1gxOfuqZ3kTYFH0fLoXRuQp/iIPvWerfOY1yci
uogRUaeR7oY8nw8TuWiNbFSk5G2NRriZZkWpibR0qgD0WZhp+I2zFbatk2ahQw3wPLHoJpXZ2CiE
qlMhSVaM8bkzAHrKEbNqSvM2Ux1CGUXoaiF4DWblKz4MVH+zGrZK2eDXs0JWOd6uRTJbVzaSJvaT
AfkCMNvOvBSQcSJCnT3Du+hCPwmu1wF+U5dWiHBZL0PGlWuFUHdEsBvPyt0cCS9N/zlVSHpnbW87
q3wH5L5FKD9rjXOEieYZ8B+3q2dPC0K3j6XdnUenfgnUbIQchxn07Ay0sAOpSe6jzsbVtO3LwAY2
jB2gNvNSVtaMEjpoCnthDR8d29tOBRsxr3MFe11jnDPmVcHrHnMA5PP610/BnFbjKXBZEobT0XXs
YTWOwbc1OOT0OJ+mh39vALZL/sWl1KpqldkG8l0kvIW9L9hB1/OeK2MrzUFrsnL2D2FaoXqeC+yC
g8Fjly278I1h6lwi1xQc8847N5KXRmOLnPCbrXRywifQ1sdpcggY1dNuhT/roW6YY7pBy1IoTXaB
PsF/SSAa2XpGzZSZc3ACJA8V7It84kwBaAIMO9vwWuyLgk+ktIAtj9OJQRneAcI3F7JKnaNsfVrl
2NWADGmvPk9dW0eMHjTjc7A6Qn2rV7OrNwMMFp26e4c9b3yySI0bZfAyJFlwbMyqPfZxXyKgRtbY
UqstO4F3K/a89EAujiSLqpV3cdrkH9SI4H9jr4i5YrzyaWzVT8yFV2axzlbTYATXIedCYXvZq++j
n2qzxH2KZTkC9hkZHEyo0FelhoJxIDq1DJuPumYQXNGUx0nyJHPLYAsUDsted78pms4RHiRiTscJ
L1nOSCNoNt2ET1LxvP6rr/5LXz1z6v9xX70rvor83/8t/5Omev6Df2mq5S8OtzECpl9jEVmN/K6r
ZtsHWQyxlXCN36HHkFkZLOdNj9jEX5civ3MxuL9IgAyoonRTF9LELvF3zoX/yslgOv9pYUIjTc8/
81hRc3GE/bGp1slTsiPhtXjcjU+pCIyxIXDrINYXOFXNBUF68SJPSaLwFWU0KlOEODXTYHJ4km9X
dITDln2xJkuuX8ewIvaDZBdsQVJfSdKFT5pGuJbvow5OhGzB6LVXlWoEmqUMyrzhmGGwTCgkxwY4
oSPJQ65r1tATY0Hb15ZlTYfVCwycaes/Iw75th38jKkSyIhM7oqg4wwMnowYy1DZluACK/8WJNE9
7w27AoClvJpOuJ4G0S+TxD9FlmUTG42Pi3N592srjli6hAMfDyBZcT83DSqqwJrODVL5VVbWl9QT
1wY+xcHwWrF3sFfcl8wR0njcUEkgFsBQYcYgiKVoBbMz8dQ7iEhsm6k7hOp6Y4YgJqYwRtoykXyV
oT1fjmoeqgfJcDDIuVr4P5XOvACiADnFNdLpwTF+1HCR9qN0H6wJskTihGKFZr5HyNaDdgr8xwj9
7iLN8m3YTGTWkVUS1WtG8i2xO9ZTBZGB1FoQZJoWLKs64r8PjZ3tqjbyXTr+xqTPRBkeX2Cj6xvK
djq6gvyfdsRODLvhZMryCiryPVfTyh+74efQTPp2ZM+7htmrUUvUP6tSu2SuLrZg7Hh4WFVLM921
JhGSU02muaIu7eh/3KlIT8rotJ1JdEpsmt0yVgxJzYRzTgZ6tGmVX1NcRPwazU4OxpuYqr00bdDP
5PUpyibotRcIQcxthb+euvoZ3/t5HI0d2P6c8UDgLvMmvG/KLl2aI9ZEm7/DHeqtEqO9VqYp4UxZ
xaIJs+9hHgOg2fFFseqgas2RbrTkKdBUb7zpA/P2wLmlZg/Soed41vrEWJDo+SODgrCwZ1ky7LLF
6GDz0xXgOBJ2kFwY1ns3Re3emRS6OqsCZZFWL3XuP01xe2+F/VOUB29BytU99DRhIL/rRWWi6Epd
F00KENdNL4OfplW+WHp1lFpyB1g/WGUCXlnZpnz/9cCYmRwUlAZEr8lAkuoE20IVRG17+j1jlJ5s
ZXHpOm6AqdEIPEDnQHeg8EVQkwotZjMgKLEnPKtjO+fcBdfaqG5DokyExw0bAU6NRYRyp5VZsMaN
uG3mRWZGOqdJ7mlD4bK2J3TpjIxoNQqmUOCqFkSufQ8NvCQuTpduvzmWAwkCAcr4MooerZ4BkFfh
za7MB6GjqOhQqpEtGjFVr/KHzkNG7JnKXsKciheTLp4zPTwm8ezFqNDWk/9MxBTwuWWD62kReSze
opRUIF+Vb2DM57wJRPcNQwG0E/Kxl+19REVOAY+awu4hxrqlf28bSTanfsPsmCuHsuMNrXTBgrBe
Kog0s8WVX014r5CpPmUy+IvKCsC/tB6wVjSfxElvnTSEKz93gl4y22jcx4JXc5V4pbeK3fYtpQxR
gaHtySh6jQRnQuSQABGCsMsV2RbEPe3qAi2DrRV3lVdeK7/f9BkXPh6Y1ZBhVc1C7dL27sVjNkjY
iMN51nGHS2KW2dMEC12CoWgy6w09J8P85h6mwvskgltZh29GAAUwpgcWjXdI8+QlsXB9+3rO8Zoa
N1wd7kqM2bTvMTGfQ1F8OSBxcDSQjxep8K6dgl1U2nsnUt8Vu7ZlPQSHKWBDLuzxOS2dcGX3nGV4
ToMNshUNKr/nrBzVDZsQ2OLSD4vkWLBg+eo9SeCSau5UQQBvGfXwQarsRmpXelAVaj4ONo2xP0+J
lb+UY2n+q075q/PS/C8F4RdsxkX748/KlN/k4JQp5O0xbpSGmOf1v69SEHpArEDBMevCEWr/Nvt3
pUvVwDgeG6b8o67DYmHAMgEBnTFn8v0zZYpj/CcKlImb0yREQehSsmj4uzKFHp5LdS5vw0zwHrbG
Y57Wn7XbP5cjEookHC7GJPZWx71GIug7MuwBopFN5oKua6e2czH0IYNHu2l8xUNgr+s88/d5MF2I
oLqTBdQVW6/KRWkNt1jGd6NofshoeCkmzM9Jn/5k2nYPbOQOdeHTyDQZLrsEeo0cU4N2UwwmGHIL
MV/c40Ep7ydrVgoLJG+pe2vLmmyGrPgK8+6AvXZL47XPWpH8P/bOJElyJEuyJ0ITBDM2vVCFQicz
nWy2DcgmxzwPAuAmRb3pC/QVelOV9+qHqKrIyKTMJoplEdUmYhHuHm5mUMiXz8yPyWyFOwtSksWH
C/kyOUfD5INehNiQSnM9KukhcvKjLJTv0rJOvYQG6DTuTmRhfFCYOrKaMFvetWvQNvGK2+051mJq
edD0ap0XoJzGvdUMLPAjXH10ryfr0GqvUN1j1svZgyW0JWAzXACBvVThstXlOYC3o6qePVnodUN9
YPN8zAmjF9LgYpV5vxTS5UPTPEET7dZZUZ5RgTBGkk9MZ+1ZxqQPcSASgim+INbT/U4VoDqsuWYd
kcO3Q9/r68zg7oufwgIJgSDrwyV8tjvnE7cZ0VmTfFfxMUccwcn7aE13s0bwfWiLG91xpzaJXnHO
boFeUIpBupF6wW0MtMJS+6vLLQehlGqJCvsq3S0Ky1wie8taEdLuxqLFGKAf/nyNJUM05qzMI3Un
Te21b1L+jMU4nY8uTpsy86tAcmS5vqJ11Yrk12aibZWW1l0jsjfCNACr+gO+ntSHSTasCdM03LHa
02TbB0hPD0mZFGwUjU/XAG0r9fGrkNj4KmoxsAJRvdvWCYjF7lrEHGGKQHOfS+YBjsmKd/vMpZr2
cjd27rlw+plqAQQSXLBttFQsLH1qgPyguaVX2GnM9kmvFbwsHWAOak8hmqkUa2M8f7UaCuGqUbAZ
N6cfpXa/CpcqNvpePd3WDmmYHdzRuLMCwfwkoAYOrGOz4CcfGhBG2Px7O1nhXD/PdblWZ9uvhpQe
Fo1BoE7brwlQbuRIjz3YmV5cDKcdTerhCPKl8gyjvNPj1q809q8uruIgEMdGMV4ad9kkJFt2y7iz
DL/I0z1qOJ1UOJwjaghphXVy7SPq2E7K4sAh9ZGn5XPrJuq6dxi29Nm56W51QYbACx8fgkJ9Dpvu
sYvpKp8G85iRs8WyiLd5LOVTZ2gH4ozKWmWSEWH7YoQli0rVvU5xdEpqk9UUUjVHf7c2Kq7Nlcqo
GNc/ST9dumzma5gkk4QqEGYG3Ozg8p+lEA36yYivZLJp9qTKbKVVWLrV+NHWxoFyZ3VPdSa13Eb6
FrvxM+yGpZa+aba2QCdLLdxeGjjG1WCmGFfZdtQ8DIkMTwJ1Iw/ojQgkM8GyLVHq+dkdKzxYrk9U
8lh3yktviVfVUD5cwZQy9Uu9F4rVyqiVX2pEcTkc5crL0rjbzjHG1gyDTd3peL50B3tAc1P7Qpzk
xMZOC/l8mpGxCWf1nJQSElMSglJruZzx0xxIiHhWTGIbu8FGFPMuh/xA0QDR0jwEzSWTT8x5tYcK
9GBg81Cj4mWok3M2MV4rY9BuRWMGd3o3ILq21cmIDH3dThQimumr0+pnawqegtlcG3Z9KWbnl5Mm
j7ktHsfS2A1G/RpWZ1gYq16siplopG77JbZQBKti36TDI/3L5zgybxVTMA9kYPr6IOs9EJzHQQfW
Jlu+OTgE71WZPnTz8pMyc6AcXCbU5VQxwZoYikmpU5Q8WznPQt2TXG3T2FmMuP2GL4x0QFp62mL9
M1WLRixz2jdzs4lq/bGo1Etl6/iqiiOcqJHYTwJX020gkk03fcDV5tRDv9LIHa2VUsLPBLW3nizl
ZSrws6Rxdc6FRgRmrn/0qHqpA/edXERB5lV/NoriJXaV16ar74SLf6whJO1M7d7p022XF9pKdfgC
8KtsgQM8aQ3otKaT28hEDbXznGaMOv819dmmGviMcuQfEYMjyrDYIsPnBdWEq1l/dkrefFOhgOyY
b7Bbi209svyriCpPYPqZJlVYWHPaE4PV7yqL0HAhG5QuRVKo1jJB2mbdrvPMtmiUdm9WIwfW4KiU
UcZCGzUwxeOrF9WXhuBhFf1JG3uvWT5L8+DTdUSeBkGa/a1+0UfUGHYKR47uHYS0tSQ+rmj0j1HQ
9hqN2VKfpp4l3MSV4P7lmW7xNSxO+bDoL72MoDFEPDF1V/Lq1V7UOMQ5VXVgFnpz5UYN5k3uUGn+
oxj2tqzjSzShrsX9tYMsWeHl4ie4Cwlr0lYRkqgIC7+3rVvLCpb3NYBjxDHY0BdXEkXrjDsj5abi
ANiidOAtqKZHil+3oQ4G0UCzNfT7LmWJbFnkY6cZzK2w0nfM5NdYN7Jd06O4lLTrVXPy2IFR6+i1
XBsBMXeqg5fL1dz5/A68ioVpEOSSm0D2O5eT8JBn9PapXfPZD7TQhxrlY0G5lT0DElvncts77QMW
L44xd37KFfU0N8FrPJApV2KoEwlHOMw/qGHjLuqUX/Fg3vVIrLzkUTIt2/hMorw951PIA2CGAQ+U
9qF2Y36EBbRuyoAfIpJ2UlsNt26ovynSphUmXw4iyLrTp8Uw+9amM/EIcrOrfnRf0NZrTl7HDyYu
nMPEd0nV65+KneU6t1rUm7B/zSPM6socnqK54wivyTxwofVqd/iQbX5pzfFQSoVtfPbD5fGOVDC2
Tk0DXUtxVtRXd1D+Cn9gq2pK6yFKsDuAxLyM+sLoVSzKsXTCXOHJqGdsB8TI2qa7z3X5SXr/4c/v
Sv/LVTHo/1+uy6Up2+7f/hcb7H90wfgrzcX+H4tfXFUNU+AvEiYj/O/uIkw9HDUEyAh0CdoU/nDD
4LnSjGXmxz2u/e0Ng5QFZiWN64XGStT+MzcMZEyuPn9rHWf+x9auaXiVDPgQy6b0D0yXMSLvr5qV
XGPF2zuJgwHkSy07di1TBwtLXMMJGphOeqqb7qgh2MBMGryg/O606k2NylObZZd0ugvwbDROeMzM
dlfPA2Mn/XMjvZ0qaTjF1naLgcSZknU8wDZnzk2n4IubxZuqv2nMWQ770qnRN2b47EqKh800xehb
3PSmfK0cBSwBsXObwCMfwyG7woDw7cIEznSI4SwQWsWiqh+7+YXE6yZtrP0I7zyr2DNRd3KJJD3K
wrl1CkeE+dkbj2UU+5pe3mG+xVlj+wX/tqPpQkHkqYb6QuKeA9q49Fq5NQCfVkrr5xQ+mgiatkHI
K4HL6IiVyodcHbpzX5+SAESFC6o86Req9p1BBAiH1aui4RZHFs+CtzQrX0xzF0fKMTVN0pWGfRcN
6leQ4o5H7MDJ8ZUbLRKNROEYXN8OFc4EVnRmhG2V30ChJ8uFD6fzDXylFHeD5dpolbiywDsqpQXh
xvA1sHxzUPpDyFJHrT8yGQDDLklh4eN3taM960eHlhdQLit9kp9V/pgq/IxdyX7LtHhhLAWixUfD
5Md25KEvgi2lCAcg7uxIcUa4hbNPwUWOrSQLMGznTj3SJnrubf1eE9VNq+VRb2sm3uS51Fl65sSH
ei6notAPuvYJDVBj29ieY/DpjlU866x8JECNFKW11JCKxRfLyDuuIRTkTLuyjy40DviywW7Cy6/h
JTgo+Prz+dbl2UbUghbI9GS7wz4tsmPgnOdYuaex4yVUgZEur1IHuY2w396o3dfChEfUzq/GyKzJ
m9cR4RZYyxmNzJ+c/uoESuE5RfDesN4s0mbXNxwgRBHvzVBsm2EbpQjc3TvrYWaA7Nwtr3c2PJtk
bg5YVGH/PBGMbtZxG34lHAijtBZKeHSS5dL3oUpMqo25Uzg5sghVnGOECm1WVFjclMwN1pxAWydi
4FyMNA+ZyXEN/qHQvGC+z1x3K4Vx1a3sfRzo+E67+6yj1aTgrpd17bx23egUUTraLWfYgEVqru2n
vr9OCkHmfVdGu5ijrnCoDk3TLWXf8OPcy8iyVfSN31q0FSr1JuGQVMzwreDQNLIJMfEn4cmgNOna
ddFuRAi3Kvc+qYtXtnk6vDnVixH1pohaETNYa0Ql+sjkgtDp3wOncySK/aTmm7zINxBzMA3ms1gb
EPI0q/7WRbXX+CuV+kOv5ai/91NCa0A2dodKWOfUDZ5CDTBgtjaie4wy65km3arXJRfU+VpqR6y2
XBTIX9Fycm1znZOs3PdME7OB58chpJzkXsWUQYrglbaFreFIcuZKtIFOeuVb9d42ybl3ksNocomM
wxdZ/LTg7Si22y+F98bIrQV5yKyZx6D01+20DptpVTHq6Lq84q0rTX1f8zGhWoMgYHAfZvFzjTdq
oUNUjEl9+qvQaTalgjfNeE+0QJ7FJ2Z4j485z3LoGdVrnGFTIw9Z99c22GvcruTc3oJCHIJs25jn
2Kh3RobjqVlHOHBGLPIW8nbbfBgMba5jYBlgUETSLgq+v+gvhsIgNsPgy2BUt780kKBgdUuhrzXj
NixIOig4LSbzgWCujStAI5CYdD9yQbaoXH+RqFzYPRrumolniv6HlQ6kxJoj3yLAaEbQhcczJQBP
U3oj5LzXxubWGSo/SmWHP2RuHB/M7T7oEt+2lFMV9J412OeEJEMqkvscDUvED7ZTrQLJwkof902N
k1qOGzLc+8AGvNWw5WAdUkMUGJv3Iho3dh5AAplIV6c+9Fg5y3tLg30bhcCaqJuqFfkaxLUfOzzd
rOXdOf3sKT4htLVarJn0cnIDV+iRn3yLNXnLND8sn4AWeqDG7ZSveSXap6rlhYJuA+DzYk0nlhYb
V92BYSD3HsL9sb3ZfHBSIEIcHf3wJOZD2xu/QhYnhlnvcRet5ynZ0ri7lpq5xXqzprfubizdDXGu
bW422z507myb+4XMaUtjurdBNbTcWPXwrKfJXdJDuI757yMM8fFlHmeUsHg9t/YKpClvD/qBGa3x
q7Kd3BiwEZB1ztxeYeSqfEGvlRWfKDA+jx0GLrrSIitZF0IeCLE90kmcAh67GdonIN9vye07UT2+
C3VHMAbLqqUOTwW+NZW8StvEjxEZIqk7vOzru8jOT0O6VXHhDzj0VesjTEwspeXBFglOOv0o8i+1
tc9zJ3ZWAO+MgrjXVq2oywleJvI/2qR5RVPui+HdsBdi3ODZldy0ER/lwoFWIA7NhLFWcJ8Z1qOm
7EftXugoT6DJE71/Vxosw00Q7IAjeNMMWWAqdnygtp31lIMVM3jpKKBi9Z5fFhJXrYOtmlabJinu
x3na1AUAIdF4VYAvNdjN1LVObXtq0Ivw1Y7YpvFXUnUI+YJeGRxJfaB7pkNYIe4uQZzNXLbytVWk
W3d8NWudorjunIAAG9OXfmSiAJeV4cuo69EvFfydWsdjPQPeiVeiN28B+4W0N251X20d5ymKyTQT
PEX+vJGBeGaavxSVvmeFw2oBK8qcHof6CWz/M+Fwn1fFqjUV9OsPskijMvJZEBe9qU5xontL8dIM
x7J3rubEX7B2thOs+4CwROZoez2wfHR8b65w39LvHS+LExeqg5Hv+yH9ctL+kJrPCa9x3H5PQV9u
5kLZZkHgFyip5M7vElc5zo71SyPBYtlL2C3wWBqsQkW7lq7z0/ezbyWsSmRN88fBHRw+eHxoOXYm
bNsutKqcz3IzkZ2q70xqjwJDHMxBXesl6+SQAPYEXgNxWFfirZWgJxkl1V9ifqx0rOcIpZ8afB66
SNBpATplifvqzMq3Q84oE8lOVfJzPHbPXcRmh/bbwikeDSM+82D3zRpu1kogGScm1YdmT/1V+xi1
vBTGgqqtHH9QdEw6yZ/kenWUXcNRouicF2J/W6snJyJ81Gl3SZh5ao2d3B73WVD85GxhqEm9aoT/
u6Im5xN+Dyr2NUiA8rME3TQTziEaDAsLXFqJsi2DdVylN1ZZzJkUKk2s2KcDSHIQdryfrWcNdkhZ
fNg91JDLaOzt0eRACr3e4RTAlThWsefOSLbx7GVhQssNxkSnfFTnc1S9U0OxLrXX5QUpEMf0it88
xn6Oltn0waZnliE3idEOuT48aCzP6qa5K8xvm6yjjm1yaUdxp+roGPUlq+hPt28JsK3saoWPNpJw
OK1zdwar8dxgLWCXBm4gXculiZOq5VH43YQ5T+OiDJkVBeOkgp7HcyETnZAQ3iwRvYXmYwiPJGgo
mp43ihCbaW52KvdoI2ZyVaCmLyM7+8WwGUiQDut+vu8BI2LUFilzDISQmcGkuORVtqsGWptKZ1sR
2tIpqeymI2r9KrNZOtYvWO2optjXTuFJEpthEvDdVH8G68me1F0atynG6WED6hmfBPBpayHrmN44
9LtOv1WassmNEJQ8CLWGW03HPiXujmo+e8VQb2OLDSMWVJP3tfaOQyvtxg13GQrL55ymdGRs9dL3
AwRw7WZ29w5VeJleXPPEOlql9CcyoFOeXEGFrNzqlIvnqnBi/Ofqr4Dd3xi+4B7GHe086sr0rSmV
Lw15xV96sMH/aOFtbHnLL6sn40ZkYIO3l5wYik9fPDdMD+WIJ0WuHP0Dow7kPWtdkJd3h4kkBa6t
6ey4H0Yl6NyaQSvqm4ZwcdsPGxF+sdp+SmlhClTuKkWJrJSQBMH6lQ4+I7isr/j9FRAJlonJE3OY
+SDdaG8GgEJzuZ2GwYtKgJM64DtwAC48j+FmC1L41i7CTEF5wLqLj6YD6AaFyVyVzi4WT0a7lyGu
G54i4Ef3dcgPvxxpE6fBl9FM43m0oBJ05cIa52nLoedO2CvAqEjFSzt6x6hdAHXUi1Osm6dpYHYb
0UvSq2zeJl6ltXJwRg/HiQ+ijzYB3BTBqcd/Tc2e1w2EqNONFWeXMbKexch9BYdP1H7i4aDocFWi
JNQvs7Wuh3yrdgrcxCcl7TeqOFXiQUPEDjVIplA4unIrwMDzhVB+53U9w5vasUd+HwNwjuGbhO7c
IkSRVcjVJQcJN15XtzgwfAuIiyCLw1EYeNhpMU9igWCK/Uk4oBzzl1sPXB18EZzMAIXE/bQi+jvu
B5V3P3OGaXtVVn6BRtoSsyNoYWyict6G7n5M9IegNAG4xVBRnTutTd+0ic1qHPe4WxMm8w4NDtvy
MNtrS7hbPVfOqf02VzghCtQRML+vBp9HOyEU02VPCZvqNbTvX/OUg8JIdynvMZWZDvTmWtNYVgbv
qZq+8evBI2M2Ttpjyg9+FqT9GGEgMnmWnfhuqu8jq9hpebJz+aiFVb6j3e9JlfmvocJik53Nqr2E
Ujz2+vjO3p+YYnWfKO0mUGjpM7lwKG7tYXNlnUmbGw5Utdr2rP6HoUC4xz5j0tNmOHu0zFXnqmfN
7L/nFnct8ZtYPjsDIPPhpLeM2rZLjDb7b53+d50e8fyf+wkvgNvoJfpHazR+3+92QvDGGswEzdSW
yB3WwP9Yo7Fgw/8DFploHHK9y3/5q1BvA0o2bJZvLLONv60yxU2I6q/9x4rtT4X0TJP/yd9v0dju
8ddgUgLabP7dFg25TFXUbKacfMqZHsV96oqDVRFmArd4x056mzQDVWp19WTmBFlsddvmLmUIwdFC
KOm4xPp9Y5zKZrlNpvbBEN0V3YunWEupkCMKG9TXPGW9b7Q1fxCgkrwN3osE9HgyTvi4RjTqaBfh
TlpXEDnHOqgQ5ugSNFNip2a3iTITjCo++KTv9ga2I1GN225SD2gOvus2IxcvSjcFrpje2tpV86YI
icO/8gKpGByM3XbUlRd46bu2xwjgJg80MXXrWroPU5DzuainaaNxQ6Im9EniAkTfoW+jTxtoL27k
h7jTVh24WTo8mqs6UA1dZwQ1aP88yrl80SP5SI55g1x6nQkzsjwfjo21XNew1m9sTfGdgZyP0VmU
IqLsno02sM/K6NxFqb6FJM+Sh1AOIgPWc0oCLQJHIFmEI+c15QMbOqRh4XRPVs8LqMEQ31GYEJpH
ty4uUW29DJq2DxLksrxtznLU1B1W1K0+ZnuLKwjWQrmfhsW5VkYvopxeIkffG6P4JazgSIUIB0vz
olvFVQtKSOv0QZskmyPIANp4HCCXeuw+GE5HrVtlWqRuHExo2LO0G8VS3oCkNoRENfIkL9DIgoOj
Ww0eARYiWnIYovqZapXbZDPO12N9lkvrJIQxpaQ/RhkqjJXGQtxk+rNFu7OcEZKE4PoKLk6H7J8c
kqm+4HdhtZfnpObdz4hU1Ar2TQY0mZiaJtLPUXSbelq6Ogze6KNy0Vz8c13BoK85DmFqZMvO2Pa6
8sium91Uj3upq8ZdFfCTLOoA/1uZ3YJ2flTKfp/2FliO+nGamgeSS3vTHNFhVLAa5mzs+f9s5kA7
82RSTRL3i8nhKeuTY6NQpGHE3Plt9EacIeYOPei9dIxpG9YBwtis3os8/7R09yUokh+1qRS2ngki
ePqMk3Nj0TIOYoTdgjrclS6Ef6u9xLVVe1YUYBvJp2MxyidntN+HonutSorVYsJmm4RBoO8XozuX
UhTe4UlX8hs+8l9lTo8FnQIXSxZeMGT7ocTOr2Q6pCsYW/Q70Gnolh6h7xCisW1v5zyBm0pVQV6W
79XMItkaTOZxR92UyvztLHI+/ONLbPes9lQinvS8JJH6q7dgpcTvejT4Ztw/iHTgJ1S8jr3C4Dtt
wjbZ17GCIZR04NjkX4ZiXRtBva2S349d4w9m9lxF7X04RRUuTC4FetXkvtLMsccw09FpH+TsKiuq
KpZS5c76tkaceKmkIyvqN3h3+Vl3dnzsu7DyKxizm0lSy2Cpm1wVb/xh700G85EuqMOgWWy8wi1D
BeimxjnbSXOqQfB9k9RRV1aWo1L2j0E8nww7OUwqXp8mGl8ga/GERjniahFCNOl5J0zhD4iFYl0u
PhEbAydErvEr4eW3juLgU5+izOtk8wAi8+AM9UnEPOWWNMl3TKyAFLs/AKw76HnyNmNWIfixoWMD
GjYuFkMPfHyGt8SNMj/D6GIZrFS6xfsiC/OVANMuXFwxAnuM4Ie+RuUmIKrw7TCGfSEZP6sFM7vY
a9wtrHFGJ3mNsN9Is98qhIJXgG/Y7Q5bVQtemPFxVmQ3/FFAT6zqQYA+S9rA2Jg1hVpqw8u49Fus
QIiGn/3iDSrafKvRH5RhGgJws6sxEbXNryokPprFTulFVnll07zi2AtZQubnYHEiNUn1FIbDLiEg
5wy3AsuSPk/HQYJ+b2hi2cnF2+QmDPcCuxM5zgtuuMEzIX51iyMKdijtekQvqbygfltZdrKJ3GMP
h26Opcpp7LOsuby4i+Vq7IxbKFsaZDBjFUHi7jr8WQU+rRG/VohvK6OjtF2MXBDIuTCq9NYX0Zm1
CGFitWYsD3daB81zxg9GgylojOGgDdk3zMqGwIvz7jimry5Wsj4pLmGHuWzSdS+MaS4xEs9atJth
8aF1UPUrnGnQ4E+F2V6AUP7wOZNrBw8by+CvIopPJd42vBm8d6xFxsL3BrvvrAN72heNZWywWX3P
gjoQTQoG5cU4506uu9I4WHGVNG/6Yq8bU7FPFr9diDu3dTE1j+VnhXeiKyaq42rC2thd8mb+7JBR
wxg9lZggXpzwZCO0xgiu06K8OkiwqpRvrLu+k6DeqCYosHoh86gDgzlaiTlIMJYIKKBKbhSy3de/
+b6XfBAlU3ulQ38Zk+JNo+8kRJwp2FequdRXdl6bPsL/nW7qTzUGllWH9pPG4qyjBzmZ6k9VeuzL
+dqgGS2lVFZ/EN80jX+olbpVjMh3imxjFFFJ2dz06P4mSiGDrltTUEKXERBq+T7SxA3KRH1tg+ob
OgEXYJuRROchGI3ku6cjCAv2JUNAAw+zAqV40ks2lWWffczasK2c9lhNFs9Qd5+gzaWLSCdR6yIb
+qKdkPN0ZflVC/WT8geSWr3m/3k5+p82jfyxaOR//tcTrXGw/vNR+y//u8+rnyb9R7M2v/H3WVvT
GbFdl2u/JfjH77M2GDSBLI0dFnKZuaAt/nPWNlVqRkyVHixwGf8e0PkD7MxWTV4xuGmZjZdCkz+T
3Vmct387awswaxr0Jw0UM6P93yGSs4GMSWiPkhYSjW3S4pMpE/MSLc4ZLEws8DHTKAHDuMBlo2UY
ijRyELCN1tWYHBT8OFOjUchtubdsseroS8MQpDBjFS9Gnnyx9IQKFPwh9/EJWTAFgRmjyKbEiV1+
Vd+fGXAwjGETmqropmo9J8riIAq5tFKOZtOQYUW544GgZ/wbUWLddly2AiiVOZHMmqTNYk4qtHFL
7wVqD74lS5u2YjEyVQ6dpC7eJhksJcQm9wRW+zXuJzatr+VcvXSj+TxIDsoKn5SBX4qV108RlNWm
mJqXcbFUjXirssVkNVtaw8IA45XjNvAUzLDFlStvlNtfdbuAaYvnkNOxOiS4t9zU3Ja4ubLRfFTG
elPh8hJSQcybqN5IcYBB/DgQ0/JrVYc0oD4kcXu2SwRWI1LeRcdKwelIXjPlcSLlT2ZVnrNG3SZI
R2u9r/AgOw1RdSpDEtTAxKULIqPrsAW3FVc/81i8qHOI0uRSeEdtypF62CVdYj7EJdDqMp5YRBvC
M8QIoSxvumc1zmiKwiW3ko08AEPFLaDgJZYZBFRHVXgPFVy4DBET0++EzvBVqHgEHPhODepDa3fZ
1tYqCpY0rePdGiRrDFDpZjCDLxmReckzaW5Gp2VZb+vC60b8ErbIlHWnVDTZueqmDu132w3gXXe5
3NCwdicKjQiJpKjVrW1lQ8gMn5Hb6V6tdvJgolp4iUIddixrn8Qkfqs5eOH1enDkpK/tTp5bpTkr
anpo1fxqYIgsLNsbJ0jInFqc5OWTM1i3uZYfRcJ3yFbncUEgnCI5MFvhK9OxTURB9hGpKddN1/Vd
aZYbC2cD1z2cAIw2KeP/2Bzssb1Q1P3TxjTc6qPNmUlVhhHzLJccyn6iBF9WB1s7coNgr1fyVZJJ
hm7VsgETYmJtnj4NOKfg6OuHsgov/SQeUa++Sd9B9J4rXBgpCzolwIsY22y8lPJLVzuAA0zsq7iS
i4gr+JbozlV3qCstkMwaYH8QTU7uRIA6MlIbu2+7KLj8BZ3+DbfVuIXFTboMuCkGQ0HdIOYlaiJd
nv/OLMhwF/4oubtJwR3cidPZ6yqK2EQeveqoxCu7qS4S3YBSByhzBTCFftJ2LpI7vSDvI4s5IsY4
y9tocPFLx8/4eDB50zswZHDZtJx+XmdQuVw7LwL+FN+TMkUCSDO/a6tkrYjsktPNzmoJSmqAwxbv
On13c5m+oM9SFh6HLVPCMNMDiLaeJNAPMughrdm/aQuZTLhDv8ZAqXsuMcQtCCsM70ZvrDWnvzR0
kw4BnR4s1PlYmBC23bH1575jxW9HlL2OHxa9tmi/dgkwEWYNiV3fsdkyshuNbZcr3Bj/0FNCq1ym
PriN+x1DGyILDrRDWmKvZDSZOvmMVjMSvsFdVnsqXsSUmSIetBbLiv2WBempHuyPiI15VNThZhRF
6+N7goT9G7g0Um66HUivKuAHCdad3dBcGMAhv/DBt+3+vuvil4ZKH/Q5g2KFvHDXmK9e+YCj6ybN
7r9HgP9M77Kc+ucjwLEpAZ7+5V/+9f/85f/+ozGA3/z7GOCYDq5ldmu/udA47H9fuXFPoOWcYeDf
t3G/jwFEeEn9ajoMO11lI7fs6f7KPFV/KykjNMMfyPblz4wBWNT+fgzQLcPVTFUFzsUeT+Wv90fj
WoC70exaY1iHk/KjSPUgCkTlHORl16+pvUKsKvflnPzwBoMCl/BOqd3yOCjimyAk0kNxC9wWlIvR
HguDtkAucRXZw5UKPR9NDYvD0aqdlzGqdlUuvrD4P1d8xZif9Susqh05QniehOKszwkBwWT5n7Pd
iNlHsHcabzhsiNe9Sa29p/loP3JuieAwVsWL0uXPaEoXtdKe8BM9pUlCPkWEBxPkeGjJayl4wdA0
sBHSPos8eBQ0rFUhrLyIT6Y0tXVrURcjY+W9JS8AMB9Ua/LaNn3imS3ASWdIXwbZ7fE2X2P7EKpP
cRed5rZmVQGmMwnAoTeQhxfNVTjTnaIZT3Igie8uCkvi47z+NUiDzc/4sOSPgAn5Or82ZQWCl5qW
ZLZpdb6DWHIJ0uDcV8PRSSDbs+1ckhizqV0G0iUqpUnthM9HdD9FgXY7EANWu3kDSwJCi1Wtq/xW
yMQXfb1yOwwEvbHBMObRgbeTszgbDcPRzP7DBd83uJJXF3OUom2KSuBlm9wb0CIAB93ebMVn2Odg
9lTa0dz4g7fufTjXj0kkglXXsjjU55epsd6HwXxQ0umZckUcvY2xIevs1Zi0hoE+olBDLaAiIs03
TQ1Uxe23YWxeyxCUZ3peLt4tknPgyIuTTc+R8lE2SBwua9siufHq+440RDTb9qO+3jZxBGhFp8rX
BR8kPqLAfFEFe4iZquMRXJtGVZt0PodUUNQURZuujbzfrv9p9toNQNmL5l1LW19SttnkwLlBu/Sk
Gy0NWQevf9o7l078YAw5qgaVy4Ln39ZZhRWMGNauHEpYGPJixl6SGb/GkgHQbKwHnquFjdPftXPu
UzWyG1J4ukCqDcBdWnQCDrQNcGMmGIzjVvcnsKuUkN+0qtzhipMsYO0q2hmO8ibZPmdxT2Of2GSc
Iq2BftypRIsz2onVVHquUAVFdhU+9RrvmbYn6uoFhoavv95ZGJLyzryFbPFXIWbPKAt3tRoRNCpP
OZB3TjVOVYsiI5iXelnSrtZCQXoOFvcR51hf2Mm6T0JfH+Unp9+euwEcxbiAToQYz3Iw5tO47ivH
i5UUsH24c2ksYibxzXn2AOZsx9rajXbtTew6QlM9Wex0St4gNQd/btAPi5GKP2sQZDCKNemKRbwF
+UGvMW6x7FUWoR/M9rNQk0tWM3pEH53y/9g7jyTnkXTLbuVZz1EGOPSgJ9QMMkiGFhNYSGjh0MAe
ehE17EX0qPrt6x3/s1JUvcxB9qzNcpBWZpkViiTcP3HvucWVyXx90MoDQTSKaj9sDeSwvTs+S7tm
KO2f+jhej3W7EdgCyKFtH0y/fhyn7LPWi/t2wOCLw4p1to6zvB0XHVEvjjBPAlcXmJYa1ROFByXA
Yq68665gPRuzP7PLZuV30w21ZM48eJcEyLoRH/VltbPdsyPbhYupSevjq34ir5eKvOuHtQ8H37Sz
N2wPK83QjnbjwAFp1z3ma9cjl7jC2VWVy74hqtosjZu6ji8Myg9j3ZxCVgqzBxCZiXGfDR21pYvJ
/WbqHNYMks/jtM0zFJA8/mnB0LuM1no0HNNmADEVnoAwvs0hDn+rRrfExFRm6bfj9SufzcOQeztj
MA49UyzS4pYl/ZkTZouhLyjK5b2nW9ea8QYMBfJS2eKgZvrc5MntPDkmJNNsbfoOe9irWsPYSOfA
62IzcqX/eBU/htgDDQaGidhM9y3TbVFZS8g4T+EYLPOeTKiCs6deI1h8NasO16N28a19hQc61qtd
G8QrDxWYpj9g9l6aTNGzySLdbXqakGOWxsKdo1OGMZ/EmkNod3cxr1roooAI5m0SZ3C5sGOD1F3I
WttQTgNhJvEsAYk6uCjyoZD6ZE5lT0Mvtk4175tCJ1N9IEwhWntq1u+YFwORauDoO8jyaOpqPoT5
vlZvgtOwqpm3Bh4OL8HQwIdpVjsEjeahY6mQt/dOpKH17Hd17n2krfUC+XYX6/2qbMTalUcLH90w
uted2k5I+Ui41SJCUNWhdFShVp2k3Dv35U1PFtuMqtawCK9bBeyJDdm+WJHSpTEJnggETIWxAiIM
1QcmdZtcLFkxXh0XoctSPBgfNBylSnuJ/BR873jgFQuUgbAZ9q7+NkJk6sltweMNYcA8eeatxb5l
Jso5gHsUt7yHSMxTql8dhV+M5IVHuOokXKxuD/SDvAwijIz6YFkFfHJWHLhSe2QNPXeVNW/iNjNQ
eWb7fBJbL/lgBbFj1UusCc5xGfQLF2ZH1pIRWfGOiUOnRd+h221NQUubJStXK29Ahb3moN4yZCok
NiK9FPtkdleTxy2d6qg1GSs2r0KTD1HznYaHqP0yIjXdFdhF33kVcAzGEMac/Ioq+JSYL2M+LtPx
VRcDGFtz1ejixp6KO6P3z0NxEw5KG4PWgheK6csxcpjpzy60rsE0YWaBcKYQwQs0UXuEiX+yW85v
X63SzD7YxDlrAGCiGXvCuLaXxUDQh9q6hTEDh+noacDYtWEdR59BnNxmOOkLLJQ9SAl7TNcJWVA+
dM6xIO9gYGGnVnr91N2GeY4i4Q5b4k1iKg/AcIcYeNvYE/e2frYi4EqwQUZaL5XqI16UktePAUIC
3iDBmxHmtEq4wGYwRUAgNykDiDqa3iJRP1qpfqRSqqE6+Hf4HHd2+Br33nvkWggDkE71TyJ5mHgA
aj6tBeZLQtTXNcaCKO3454v0laXgrCiTYy2QKRfpJo4eDI/xpg2DCZGvJ88ztQXR0+uw9fZgmJdz
Wm8nECodn8EyIomUhSkdps3qTnCkNqTI6GgXtdLe2BZmPuyDdkjak071+ODMZDE7j3V5CGGI9i68
Aa28LeUzSc+LEdljxAxX+tZpDkn+KueV72wiAMbAPga1zDURzlip2OG5GnoYL8P1bN6H9LCW+2I6
/CQI3yGCZNe+jMkTuddvqVF/R/VjPJ1ILCIfM0SPhrUX9zARsdc+2skel5Xg0fQcj7V1RyhXj1ip
2/WACUKUNgOM9EQ+dla5pG/+SgitFaTvSLSCIsJE6Dib3mNp5gD9c7R1g5HJgqSDhB8SX/4w5S8a
mMmq3AZOdzI88TCnqAvZeId9ssrQx+uley4UjK5QumJ0eMFz3x4rJtDc4A9VNL10drotGy5pxydY
/B129cVukpcmMO7kkJyaWr+yUcRoSKHmqFhKG/UbUBBKMGtn+JhKvOjcB/pGn42HsUWjhomkoEzg
DlzOQfZcd9mtg9kkUK4TJ3x0SpIBMKMI61uvXvzYfMlwqqCK5PmK1i7HyzDXoJ6NnQEwXquN/aCs
LjWelxzvi1lpVzmXGHJ5oH2XWTlkRPUi7I9M8AK70bxOzOGIiQZfKH2JjlIdp02DBQe72ocORS2P
MtTmGbe0z0eo4bU6eR5F+/DIup32BFkk2pQOjQo6Teotbw9E5VZiXJmsfTqZxDEQbGCH+znQlfjt
hbj0RRU8l+ZjWhQHO2fzAm6tkTY0vuGpMvtn6sFl58hDJOQuQcHZTfGJ8f5+1vDjhkAbB5cknOlO
Cv1jFt5VnYD1gxjHvPW+lNqO6EZeFqC6/YibYFrVhfduztbXNAsgj80eesuhtDl+NWzZKBBJEmVL
uAcbudNAofcspbNGx9EIdlhptpoXlyOlI+moHQW+dgomL3wY3HothXWcasBGTIPatn2EY7DOE/IK
kuTRtYd9OJhI/lF0urJ8LtR4xujWLqAXF4etTjUm++8sK4/ObG4wbmFSDYM16cQ7jN5nb4ovDpmx
uQV6z1ShWBFBdSQqhNB2nMa5AyrChiXicAj6fWKNS9+Lz24GyH2k2HZAo+J/TJBAxfRgXYB/tD6F
UBWJnJYkbVkPyeiQcyNWpYyOkdQ/R3JJTfk5WtgbEx6TpkXaNrgc7/gHupIBErerPd+n1VNtty/S
wnwZwjfQUGqIcF/pL4M73+hBffHd4YTtkDmeONtMUKyGErBMbkazfcKRclFK7jSyrqeRkOY5rrdx
Pr5FdkT3o78n4lG4zgpbzFYPDPUR2CnFIKki5GvqxC7X+yTEy5XMm1SEb3/NYn6exbCc+ONZzEP0
VTfpP/73f+zqt8/4P/+On/D3RjJ8j19GMvAVdR9jLhm3DD9+3cyggjLYhwBVYyFCqiVLk19VUPQS
eAUt/sf6aWnz80gGVLltGUijbNuD7WP9KTOh+WPk8lOO/P7zf/4P0v1MYCrqRyC34gc6ymv4Gy+h
WzAnyWwMKeXAotJuRsDWvlmuNUeQSzmi59bm0T40rDKpQ1PE+ik9vEWyFRNfdJkgBI9tASPVEcpt
XqHiCWSh3xMhBYw2EcfKILGE+Xl6hUEuXYJAD1ATxsa+kbT1sTOtRNHWkLcUamdMiJCeYKBVAhOX
p0X9UsvzT6SKHdJXVLhTGX+E+YidPkqbfaeUMXbC5iYcuHW9jr4nlUkJZTf5ttvyxawkeVqW9mQz
ijD9/lVUowltJf9uO46KquoeUtogXfKFyI23XYCKQ6/ChwmDDHolavG8fi6lbK+MsnmRpbbrTYJm
kYIOGiQmeLYcDSYhn90uYuACWDc+o02/deNErrK+PRVp+shW5JNTdqC4rd8hk5xEbd2OvniCTcyP
q91LExkPVY9+oUEDjaNzZeRsua0c5Vc/cGmPNX4inFinyKeJckR6W2JpaWKmLry16EUm7a3CjwA9
e9t4zeMM5QPUTPVOQPpIN94/Mv/bRaIgn28SGzYi144lZvSf1FxBv+va9iNFGzrP41sTT5/oL9ND
RsY4iNBxmdvTY9m39x6ejrmFxmBJx15AnMPTI2OAyF7trXTykDso5utWZK+9Ha68BJkRheUX4lOK
hCEh9YKQoJ0eVNsqCZ6dTNtHsevuOdzGBWF30xpLwSXNQbXNMWySVHfvWpoV6iWE0D0pLOR0pQRi
lhey224516udV80VacHGc9j7OC1lSt47wLE+BurUWs0qcYPk2CXJJSeGLzUyZ12MEM17x5PQ0gGr
sAnb214rl2GMvj0wKWMbatlNw6MDOMe+Ffg8F1pOXnxoEddnTFxiaRbjB0ECsYxzqJqTa7wbyqoU
tdW35ahEeIaLwlUqrNm4AYdDQ2y2LurCBdLBBtvSvIU0k24SJ2OdY8ynCdyaprnI6OnuFIdNZiSd
zo3T7gfDesmKkA9KNBoL3PH5VaFYbhZQt5zLnGWA+EAGyLymr3gccraWxeS9zkDhhs54HT0ocSEF
Qae4cQGQkwSQnM90sgEsp8uMB8dusXZO1ing82MbDUZHHggNw02mmHRu5u6aima4run+AjS+Ftht
w6rYhBk43rho+6J6KCFT2IgyMCjU52aqjz0gPOjP6HmZpTq8SSRq0/DGwLDjho7fwc6reHqQ3kg+
UIw9AWyvVtQ9PoTZsQPEF1lMvSbQfMJiZeIA60PPcO4VvY9FjtjKIrogkf6aFeFvVKw/XziophX/
LwcEyJLnpTaLu5FB5FEjyh51XsvYCHwgJHw8UwAFhSILZnakbVpFG5wVd7BSBMJEsQjbHiphTMKu
BFNoFUxSSCtasZK+DQEZVrj7otxlRwvisFGsw1BRD8VkEDvkIGL86979572rNAt/fO++Zr+PL1Vf
9c+b1vsbPDAinz3uNN1DKfyb5QcrEeF4Hq5+bIIGVv9fb1pioh0bTz9jON1y/iXwTTcgbLo86Y75
gxn2ZzQQP/TE/3bTekgwyC1xgZdBCfvXm9Zq8okjqR+XZc5eT/b+e9rC4G3YKKIv5SIweWautUx/
JDoalviPvcZYmQQTTPcpK4LVjNl96ZZRgbiTnBC3t77s3sFUXa5s9FUrkz8R3KD7KDSmJZOrfP7X
cUKr3EcEUYGWIJpjrC/I585165wCnDjPZtGc+1zf6jGW0QlSEDn17DgHpS4lhciCoRoA5fPxwppp
cy6JtFL5Dpj8+/t4GEinmmtMiZE8+GJiKA7ceurn56TF5IhZ9E64cbCasYPCQI+WMtJQ6+e3KVK8
YNYY/A87vaNkndRYOvWLS+eTMzaMd7C60N3mxovwONW6oLwaEu0mxjJradazpuJv4V1zn6XyEs/M
MRjaVW36AkNkWA+lM7KKLqcV0utXm6ThRd+0n2Vc3owjVli984FLatrtnB9irle0E2yNOxc3g2Nd
ZY2/qXJKjtas793MXgm9I1CLrLhaYDRAjGXoDeKp+b7ooLO0RM6sKy2h9vCxZFWkcy46iyiMDgPv
QFATIZqwvQdA7Ulc3IpkRCObYGDGrs8vUd8jIwtWIRyYyxD6T6Afb3yHnb0R4cfDWO9Ay8KGUukV
yVoci4MWXflaeyF9kl1/gXO45nHYhh5beStFqJpE/k937XIeBrbHvY6WtkCGhxYEQsJYv9SM2AaW
HcTChfmyNaYV8aIbQmDe3Jgl/0wAF2SsL6PNUb8YE5ZVI9Z2DgNaGM4FqgZv75g4O7Mixtk9UKtk
ah9QI8rJo+glSfKj5BscdC/lW9sc4UXXMxbRtK3LWFlg1EWzQL3j2+GtIcuz7JtXH06/RMi8MlxM
6IRrPyTEsdgs2xe2o7SS7E3Sjr8laUecfFG+6WJNI8t7UMNc7z2rC22pmWG8C2TeLQP2OW0Qkoqh
S+4Ye37MidBe9gFXYdXb6EgkEeMthr9ef+zYL7VCPY5q6RSr9ZPAjLmJWUwNdiQoQtp4SdYiV6t/
m6tFVmYhkEv7EMPqkNl7G+FFirldV12wYHdGCUtzHDNmGsf3qa7IxyELooyMF61p5DXwSmjp1Cm1
KlgCKpewjyhwuSZdVdTwCal2+VTdarK8aDaFD65sgugCiqERkHhCdaRZTNOSHwVTNl+MDqt8aqPg
DhhhGn3Cm8SC0hjDFy+vt8WP4kuVYZEg6yqq8i9XlWg1YCA7L19bVbwZVHFTN2JBmDK50FxKvCEN
IIxW+FSH+rYrzVs+t/dBNzwmqjZMKRLnykgPNWVjEfVvOC63VDAfwdTtcspLJ5tn6HAmTHljY5TA
IAxKUbtvH6WqTfU2f59UtYow5ZHAwm1rqrAw7S1TGIVaVbgFpS7WyttQ1b6+k50GVQ3Pho+dXVXI
YwMk0aVoJqr6kgmKuppyuqn9i9QxKk4U2jmD85zC2/Had1NV4igrP11WukZmHMJEm1dsz27rOT37
OIWXej6uysx6AHLuMp/r+WEYjyj88T/uBY1AoTqCfm6fCT5GtUWvkMbBfau6B382trPqJ3Sv2+Oo
fWhUpxHSchiq95i76dWiGalpSly19jWoRF3aFS8ljMdVHcwQkW8DAMBaduTDkB1Hp6MBh9uMND/o
+8P/h5ri/zvRpCAv9Y+rhUXNi/qPv2e/05qrL/ylNacl50b2dIdQRtSRvykYAHe6NN+uR9GAaeOX
ggHRJOpK/s8+QgviYH1qiZ9bc/9vrhJYUEko8Dnlxp9RS1gOuot/FU0CNQMbxAzAtHWb7fm/FQyZ
xDDZtxNrk/5sIINfFCJ61z3tqomDYzQxJNfcbD3YrOVdIk0WdlDvsjZwl4GM7+xpslYjR2shXMpz
by+b8GgSFWgO1ScH2G2dI3qYWMMkxRnE7WKgnxBhd+t52UUGBgmisO6c2ntxyaxZZyAN+s547LXw
newDb4UP8761/YfeK/WFOWLMb0p+I5E79zq08KnDti99Psl+yA1VaXq/Y4wLroFILMaoLspxTnoy
2VdtUHpMx+p2K5vqqdCBXEyOW9LUjrToAfsAGZnaRpYznYAzvbu1cSD76hziMNDHoljPbqWjWbIZ
TJTcaTiejI3otWFZd4AfQ6iAZiA/HU1f5UPO1qnnGKnSu6glLjaBFUuR0L+QvH1mZRWubMNlQNcW
S1TRnzYWN4JYgu/SCl/ZLZenwoNDGWheurRrGkDfqElL8vND7oaQ0f36VLmccZmlVecqdgnhdma1
0maJKvXh2aT8oJE37mWtdyv0MNQTWXjHfQRIUQ/fyiI4EUBxGNzsKmMPbytyYNl82KZ7HkkmNapk
kxjmNqrUOql8ttFlOhWjVTfb5NxOVLS8B+l4rFQWSO2GHD0gFoImYLhiv89wiwbSVajnCos3KejR
bgXs95xaGvt46FkplE2GMkV7Gy3WaTnXd40KBrXjptWxmc6BOd0QEYXD3nmLB91cYcJIjrHf0YuZ
6U1ReACfIo/EO10QaYZCfotYpN/5Aam00ZCR6ztGh9i3LvT91xHBIdh9DRQ/zYCdfHrJfRKuMoLs
jpaRXrw+wHAC5HkhjZThSwx0mYlNvZsgvK19M+xp9fAJ1y1kEaeuglXlzWuemq1pyA3pW5eqnO7B
SFyLRr/q/PrF6pvbphhNXEY6iyNzar7cVjQH6cbPQ+ZiZDIpq3DVbAphoRyIpbG18hiUStmyHZmm
L66L+y6rzlLEazzQV6LFSQtiEd6pn9croYVfEzjLSlTBok+Jl2JnxHxtig6ym59hhTzwe4enrJIk
MRNHt4pz1jBGhAoAhz8KYfBRERpfM6keUz4wuyxinluj+F16DUzhdsCZ3805khW9fQo1VjBxH56T
VPschEUszHTIrA7NhX+ZbQCOemrdihTTicswi4hOa28oXpV09JGlQQgElr+RtjgelpJ3MZYeKfAi
gqxBYN3Kc+L7QeuOUwxqQfQOv4SlO2yKKXMQ2HToFORNDOB3j/WYEUyBPqG30mDpQ7FfwTGxj2h1
CJqvgBEg28Qk1o3tylHaXd3Js205FiGsEmw4g4fBzip71L65A4jcV/h+Fc/bTio2LkFmTXwTSmEk
w5PSDs9KRSyUnthUyuLK0Umw4dMqA9Y9A/JjPzGVylYcchmzMauJOyzy7KmTrDnRMJoBouWYuKkU
WTOqVIrWeimU3lljC4B9idquzc+FngJ2L3dECjWLKselVg7eq5lNnzGi5nhAEt1Od7ypp7n3Pou+
fENDc3IU7pm4U0Q7Ixw/Khjyt1uq+VyRO2dsKFXnscfIqqdG0T0NMJ9VbFwzE0QdYucUl2F3D8NW
7v3IQv+r0VpFAEPncjpLAKIz9Ldhkv4iAS06m2gS7MXYbzq4DG7WPmeGvctc496T2X0OnnTATeeD
K7VZqrBHOrt2+gzQbQVC1VwiymaHSaVmp4l2TMwMsajioKLzPqdt9QS4bO9r6R2iD7kyk/wd+9cq
A8y+YAgz0V3Muzm03LUNcHWeXRPpPqviuJLv+Q8qK8If7ccC2VqLAEinFeQMF0NfP+Ervc0V3dUp
rGVKuVfBtUUtYAFFMtS+0sIXDyr4u5qHdDEqYuyIHAt1b/lVi2qfV/3V7Ba3ztQebECzJaBZQ/LD
3YqjJVQw2i6LtjppvBUkIS+jNnbt/MZQEFudQaly07PdN6d6W6VFuEKHBns+fUHz7GOM1PeeAFxB
TO5956ZvrULmjgqeWyqMrhWC+TQ169FWiF1+MdALPqKnCjPsJu6mC8/WVzHTjRomvXJSTFg5HfHi
EV9YpP6dqaC+kVE9zVB+uzIKVw3c3yzsHrpMYWGjql6YJkSeGEgw6b33SJ0fE+jBFRRhAU34r/HS
z+Mlqrs/LhgPb3UfF//4++8VjHzhLxMmoPKscG1hu7bzoyz8p7zW+xsFH0seRIKOY6Ck/aVgRF7r
W6DqfV1YzJlIl/2XglEX7HJ04dkOoybzzxSMfMV/KxjV99cpPhngU9qqgvI3uxxhli2oRYAxc5fd
DU11NdnUdQTQvIEfBDOhMlJIWPMy46IX2eMAl11/hOldeeee2BpZw3voGeEQdZjqB8OMNrYtt1Vv
nqXtbHHyr5riASEePTmyE0oLHwuAQxq1h/uBagVZrXxJKbeiJjy4WXQXz9MVbIpjEIZvmtaB3Alu
dIQO+eR9lllzIdSU8YINLqP9YmK29dmky8SwF1aXbmwzgOCN1iSvEBJG5iWuv2duEsTr+T6suo3X
MM4W4TKSJIykzs089u/lMJ+ceDwm5E+KqnmIuv5cYUOuoCwmkPWl4V059IxCe4o9HWt4+1DoLrIP
SVoHeWOLUlGas3OYZqDsv0oMdwZnSUdTyI5l7Qb4R7Cvkjq7ahP880bWw5UIYLCZsHMgF2r1jWeP
J7zz6zGpz4IXcojhsxrnBM9hMvmso3zKgmHhWhTqY3M0zHPIyZ2BFTSQJGXWux4M6y6I8TVUFRda
vA98MIMJ2LsPTTAdS6pDyHS6MOJrKElLgFGo2tJ0VUAADnMV3tfsGlJTahSdmecu++Iabf4S7wbu
nmJvynHVmM82TB+TwboUxk7v2UXIdIvgeVuT8AmNfCoZVSbAVrgQiuUgyc/RWN9lZBn7AkiWjaQh
IhvA8reJ/TLO7McpRESJlIFRJaMIUH/WVsX8TZZxKQOo3mGH8cF8Eo219r10E5r+lVt/hM50SRg2
mNEh1+DdiqsJUJesxLp1DzGGK835TnAoydZD8yKXs3fKu3WQXGLxmRKIPE46bC4C3KJdVSCaS99w
dCHKmW/T4M0gvs5H12IAMIieXBQ7DkaJDOHHpO1lSfBReCPzW/AgC7flh+f3lYGAtEFlVsbs+ngp
4NTYBBk7jzbMG2F+5P3Z74qNX4CoViOwqkQF7a3LqFpNhbnzuzHa+C3eKopT7ocvU+VJ2i7p5paP
1ZaSUjonZB7HKPFODSe+4ySAOeWzb/PbQSEseef7kcCkxDXX0WysTdPfOTEOZ79jNtZcR3O9xVt8
NSLnGowQqTrgPaKBR/6dYBgc4ilF6rvvUvsW4pqzQd6xb+vswRrMXVkzdQPvwM6zZCrXvHtRtx0b
e2c7xOqxEdE8ekV7h5YHcqlNvTN+J7m3qdh3jhl2eTA5PQZgapZVnbDXCQLkfvf99Moht/LLKwNr
DdinpWTbO4sbmb3ZyLe0DKwpYugyic6k3j3YFj6kbCb8vZ9XIfGJJGSszFnfZUm9mYpo5eeIJb2Y
7hCvU0g2Ai4qw8wObTw/GXkKzw95czNu2UKtCwdDayxu/AZBDwXXLLtzYjZrAHs6MUVlAJRVB58Y
GhsCtpgbw/Oq5hcO+o1W0apEMU8I74rpPjjpUTe021izL2hGpoWMig0A6hu74JBo5dWMTAXqXe2+
TYGLggUNzUhKFpA4mk9jlaErEQxtgFXtnB7Yev0Z8J/m/K5jYF/eevAwWWnWNEQZxE1cZWCG0eXF
O9alD2qsyKr82Sn1Jdn1K5/JZqHEv5rrb4oOv3513XnVTYb80XJYPJnufTkz3JytY6KQq4ht4BXu
e/TFdJT8wh4zpO44uva6D8N9U6IRS1wBVwdTv3+TYVa32+soDz8CICYD4YgeqjUPzhkYEp5zeSnH
aWNCSR8adci9x4l91/E4oGsJButYay1w0zsoC+ZydmbmCTF9U0rf061N2otIuDyJ/XoyydMF0qN7
A9Sn5lMrITz1hH3aV6I/9H24ISdhaVbkHwwCXd59YZzTiSOiDHcZ5qW22FQQevXmYrJ+Hb2vIkT7
Ht+AZvJZJZoOELPQfa9McR3a6YeQyaqNh4WNRMeZr7Kh3rY0VKhgdPE2IDToZ2I45/KOoyccLxb6
v0o/Y5RcuNq3Fj6WMVLn/BPh4mEi/tt3DtL4qrXhxsyVAgJZrHzq2G/4KH+04BCKrQU0jKwCgp2m
Syp71D1kqWAUzcYbq012Xca+U0uZMJbkCg/r3iH9lIh1B0MGeUyTvWxTj0cgViD5Cgl1KY6+IkrM
abPljxBoubReB3Be55dk5LIakPoEdnUSRaLGI6xmee1S8yWS7rmV1lUwt9hmzfWcmO/DZN8lukcx
S1KxPk1baw6bbVHgaG1N9t2e/R4E3lXufc3xpxgvM7hnnw9ymzrnwAyhUhUA4+xNOmkLd/wK5Jel
33tZcddl3pVVfIPSQLsryLAKq+Ns31HPPgcwl8douJmwov9Vo/5co1LR/XGNeir7f/yf/7iK/+//
+oNVKF/9S6EqQGPj2fIZbZreb+zghCchG0LCw2hR/PRffl2FsjllnvWr2es3k03Lo+bVHRzhvqmS
If/EKpRf5b8VqhZTVyEYr5oENnn/tgpF8RK0g9HNuDMrGD3kj69cCa7ANMdPNnvzsu8oQgih7XZ1
BXqtBNMYuN1dKuW2IDt8jTwgWAUR2WkT2QT5IE5xr8H9mhDkt775ajYWfmBkiesWvcdKGo27Ina3
vWj6iFu2abddgjZBBG+NbDfAcUNg5dYeqkexdqyaVQp5cV1wwDfxOk2tj5BaI4PA11aoa1CW1xFe
MxN6nMAwHLnBOc5JIDPDh64V0b2Lu2Gp9fhbnKg9V31/yEpQd6Fr32Zd/NqWTFpTS6L1TljPQRvC
oNZA+obglwu5txJwmH4mz1IPAElJwmUmuG9dvehKRVacl3MfbJGlbOGLRAsm3PciG3Z17ArgKuk5
TOzNmKTPmtV9mGP1Vs3dBznmqJFN/0B6Tns1+/x9pkUFb/jZSoYCl1gACmJMPwZLu4TCl9vZiW7c
ztQAN5vVWgO6GmA2VXtasIENY4xRcDtHLiwRq60vxEuTm+nWuECoOi0/PAcpwkcmTspLUR1tBwxJ
noycQqmNxqIBENgM1qutmQriOOgLjXxGXG4IMEDgtYSW4J52dcy5GPnDQBOL2J8uUy1fWMaQMj97
n7FurbtUVeHQD0BcJzNoUCoPW9c4kwt/m8l4M9M672RXsyyyYnjFEXnMcWo99539XLCvX7gxPOdK
c74o6ClJKtNbDobLoq9BUhOI4WH2C6aGHPCQa3WYOgKsxnxtBjMQFsy2jjGc2dUdbIf8Im4pC/w6
KB47mt7LJsGQZCPFQWyd6fglptbE+VSRaJL18SFOu8NYOdfSQN5TF/5NqTtguBVtZ6jjK4T1pzBr
7m1wPOjhkLaKjNCQrJFkzoTeuq8qPpQeiTXM1ypwPtRp+x68j1kO+KUxQ2eAfxB6YyAPFqUiArWK
DZS1UIJA9nhYNmBBKoKQDUpIBymEuoutQlkfB0UbahV3KFAEIgE+aBMqKlFcp8dBoIejcOhgFhlT
s6mLjL9hfhki/8agS/EY35BQHl1Y4u5JK1gbHdhDRUOifcuC+q6Ghe9VGfY5/Vvm5cbzu4HPElXN
aF1QSMNYKsdPb67DDZO4Zt+61VZY8hUH/VWvozY0FKvJHXrlzy9XMxinsGM8FCiyE1cOb5zNOwL0
KQf+ZKXKxeL035U0PyI4jGRfGeFZMzzg71OwjUPrTsRzzqNf4oEZ089ggOM4mva1IQAIMMJyt7LK
YnQFOvTRntGhFUT90c4Li/U6FnIx9d9T3rzqxvwWcvIp8FhA6IDMr8jyEdcEJ+JK9xr22jNqgbLW
65Onm/Emco1qI/36uRGCTJ0iJrFEOm8MWsP1X/fmz/cmM5U/vjfP1Vv/9nuDHb7ql/vSFIZlsmxD
A2QQ3/GbTaDNSAX9Ljpc/aeRzz/vSzaBukMOx8/CXoIDf3NfuoLBhctem+/JlvDP3Jc/oIf/vgnk
N7O5Ml0kRKatBj+/GexkOm7jUHIO9nWxdThYQMJ6bI51QvvUqdMTvWpzDIVpQrIgB1PcjtfVGClI
YYOrLbpoKFlQAL/m6lDr1fFGiI63jNAEgJNwvqDvlcCUgSrMnvvMjfSsq4MSd0bFD6W7NqYZMm+X
bDSDg9WvItJDMO7WeTWvKx2EHKDoZgmgdV1zMms6RurJQTHrkfCqI43RWn9a1iBCDc51v+8RqDeE
idY511pI3weOCZWIHrmvRY64dFaXBFGK4LHUxQEK7Qhqlkqgo/LWq1sckLhcuG5Gde8MTXtxEuby
4D5MwljBgoY+hORejx/ake9bs4pDwwe7wiEvlimGfOhEnl5lvnudOuIJicopENBjtVj0p7GPaphp
ZFRJD31mNmtP4axo0G1EMJ1uTlcDE2Mm+0+hFdwY0vfI59Pj3RjVFy2NHist3YopOU9ZeudqBUcv
LBXb5uGXXT8uoiTiWGuDrQMZJs/7+9SNrifEkMQVjUv41496YQK84vj0kwfpgRcpLPBp/WaWjMZk
RzPTrDS7Z+Mrhs8qkbjJxcVxGLAR23g/RjRW2nQVeO29KJOZiZW1SWrMKohbdqKkgxuAB+uak19L
ydrNSKqzlshrF6J+T44EyVz42zNMLu6lMHFNosAgSI9xt4GyO2xi7uKw9rY+mIckFh/G5Ner2uzv
p8p716oWihU3AMj4PARlXtLM/hd3Z5IkO3Zm563QaixQ6O4FYFZVA+/76JsXE5hHh7696PegpWgJ
NSotTB8yk8xMiqQpJzJJHND4mC8yItwdt/nPOd/JYW0uZRwJYJcZsXhBp27Lv8+XSL9tg5ZahRdG
BNtgUCunL65pK6527eic0aJgO6EGrGpBQqgzqn7nlNlZhh0fSiuxN05vpTOkzd3oqodKHMQAgO3m
DrPptkV1XLnNeMY1iyIpbH7OTr34JV0qPoYdjebu5USL1wI39J1vpvkysiNt03etvkl87d2zO4Kn
zDmXWh7RoZLGT1HP9JNyOuRl8DQ4YOHMy1p85WlK5Uxebmqz2qoBiw1e0dcsqMlOdwd6cUlhk0JP
Gu22nSiN4te+pUa7uMNsxHA2sOoNscRuU9sB/HKrgRVO6GpCLuFA1LxnRjccQc6BPTHSchvQTYa1
pbrTpKJnt2yMR54zjlM5ca8IhpIqjome7MmWvk1J8xF4mFTGPN1mlbtvevZnuqTQgdP205B9uhWk
lxgidTdWnnKK7UDaiHNqqzuzSc5pDeQtjTg6T0Xz7Q2UYZRF+WFAjFiEGv3JjDufFDp2UmIyi2LG
ExEadz3Xetao3iqDw+TNQnhqmM1ScEG8MYpiWoAwvZitxzwWZFGO622JJZKJqkPIR2qg1LGbgz0p
/B+a7nzbsxiPcf/T0XVBpoYjWQ9MfmmI4oaCvOcmtWdEPzEtF3nfiDh/egmDqFBfxUXxqdGLUc2O
AGP2BvSzSyCf/QL57BzIC5Yk3QrzmTlMRZh2cbEZjFn/Xs++Axn3GkRjx1lGsytBMwuq4ueGeRnk
L4WEs4pDkUNfwzwP/XA1SfvTFd439Uc6T03T7crCxgYxGyJGrjEMR5MFJv9HN6HTx5ztE07B8brs
GUEV/WM+Wyxq5V9xcD+XROblbMKIXPEj8gBj1fgzPHwa+A3uATwjanIicW4U4P5QqnOaY7bonkyc
HpU7vGKC2We4QNIWLbOoJozJ1gNQdGfZMIDTcuaONjEkHP208hggB+EsnZKKYDZ+E4ghPZMA79j3
ISwrlSzr+XxGr+AzaZNrAMPdmPU1YV+7qXh1YVs0dGJmdGNmJBgLCRYQBHVpjWsr0yFN2C9mpR/L
oAPdRMmmSdumReumQdFATG+jD92+xDvIWN9ZexWuAlpGykR9JAMxgmKu8kRg3Fic5Z2aDidwIPTV
UslD+6dJC2g381On1roT9IO69ITCmz5gyT0EkihfIKlICYPPgWZRHKpUjI4MgSVp6WSuHx3nIlK7
ybB8zkiMOCv3egyHTAuxfpUVr4N9UNjd7ZjrlIgZ0VUDmUSSCiwQKTWyfds9/vFj2/977iwOUP/k
QKaamiOZBtRGNcXfO5nx5X89mdGnhtPKsDj3mMLCn/1XyU0H2gxNzPsrve7XSQZ8Ct1yOLRZ+J0l
84VfPVr4vCBtGMhuDoe9PxSf+nlS8XtTt00cyzSlLV0x/4i/P5kZY5bxz+VEfQVA5Px5yAu1UJZ4
1ZRPDUl9GlQbLYeUgIydwYMaRJtg+hiwDMjhGEkSIRmsfdnTvlF8gnYDGkvLa+680XEIgQsnNkM0
nQJyX6yyjujJmPIVzXLUbri7rxPfXGBounaRulVmekf1LDYH/b6mE7REzPZqcCj9Z9KxDI5WsOhM
nMTJIO7bKljVbUec4yXsNKwh+Z2UzTuDlxh/0rdwXNLmL411b1PuWO9ntn0j6NRSlGEaiEYjD4vO
o1N6z7EL+5L/r+zNre9oWzNwbiLqdcZ0OIWmYOAdbHJS7Ut/JLHOepTQlqjLzRQEuHEZEGc3HTXx
LEUhuW32u2VgyVlfOEX5Q6LAsaZ3nbcvFB3PVU4RyMDGX+JtqC9WzyuSWSBejGUVx681/q7AHm7M
iV2E0+pFTt3Zsr9cbO1+Ic9QmYmoFhgWpnNTtTy9TDr75yk6NfZOTffBtC6cC6uBN32OvDcVr3Zt
y3mGvcAULoo7oF5L4EZQd9YtZTNzsw1nX16VDLtdlH6Powv97qQYHSvro2SQHITPrvY9Q/RT7cYW
3HOH28i/DRk/94yhC6XQ/a5Zd1WMqBNG1YKJtd9uFANsn9xvyEC76e0zpPV3m4NYSai9D25EdDfx
pozul81I3FC3FQNydKlwLDlzBTuX0qY4uEUhME3YsIzWkwxJkO4n3z424sBxdxs40Ybr9Se07UNM
LrmqPfjcER+VidYDB3c4YPF6PUmfA0+IXYcJP/4Zi2H7oxXCB0ACkM2PDkEgRhiwg3ebzcme5YJ6
2LjIBx0yggtKRQclMyAv+Jw5mgEODnwTxIfJuyPLfUiQJCg4M2lWCfaGL9cdokVQesuabMQEOmTK
U6jsap0gcsSIHSRvlo3vPQYYhjNOGx2iSKOdCiSSwMUDMmsmYROvWlZoGRmAHftX4KQ8GuVTHCUw
wo1FC3cQ469Cigl4Rt2aLtn7Vu6s8YGZA2O1TwcBJ0PIgQ6NA11y5jFWOH85+iP5wGqgmpuNSF2r
Aq40cF/kIYlM5HvjHds1sMUJ/3+i3xkISlV7ctonH5EprdIzNU+06xbmwWq1aZnnj1QTryY1bDCa
HQov28cc4zjErru8v8HfxMWmWyUoXBljAQdESWGgktUzeji5DK3xIqqcBhB4BFNLTw/XImZzJfbs
CSUtQ1ETdXIgAQHM5YFQ0m7idGpxUJj4xAVIpzbBaGyZycB1sPY9GqjJSKNfuNB7xEMSEPluozUH
0x9hbW2k6LmceQH8b6TXqeazNhyk7q8jhkcVtCH1gfx4H0nsQSVhfAtID5SLdunm5ibDNR+G54pb
CyGGT8NM2SiSfVjVK8HVpqwe+uRt5LKjR+ZDye5ObU88j4q96GLnNzbA+AyO9sQVCTX42ch71KF4
RiQdHeNsjRTa0gQl4HKOwd7hB61Gau88+Qr5tgUKZPQwZk4EUqIljr4LTLRFDluMRMjK9+mSUTeo
m6smk8t2PkB4/O8Cp2aEEhcaLio0+G5r3PM73WTmvSrvpvExc5987n2SZE5UEgulXb31ytcWJZWK
V0Z/yYugSQqU3ymByKWRfW+JYrZMkcuMYqKamsBgIvxQrQx7G6YZlt/p1Hv5tZPlbYVbwi7VjwCG
VBMlPJ79S1j2QHlPSQu8JgOYwTigLnNQJ/6BZ+LYEhLg6rOLaL2ZBheChj6A0HBxCxgiPAe0vFgD
tYuuevQ9cYm5Aps2aCBoUYZ9iep6F47FtaMjswmilS6sc518iPnqLNWMB5uv03ggXkVfrkR7L4vD
0JS3ZTQPUOcX1oxo+yIOHH140acVJhtDvZVqngeLuy61tkP0Grcc07NiNfT2Xe5ruxh4V8BJeWGi
ZnVy3CaDC2mZeWdAwRVj9gE7pe/St1BCfnWpUot1tXEnJr+6ugLsPjgi/dGBjTIiLCndPMeePizc
YQhnrGYDxXIgZiJ7Xc7z7lISKeRNDl173fDjpvJDtOCaM0vuaiXgktrkP4vyGkKZjlyDpYojH87n
jyo0jwx/jlotL1WaUTpTo5+/ldXZBHykM4CvmMIwS74tquFgkjIxQFdwDYLsJNqdV/aXsXfvM6o2
0/Kh6tKVCgApUfQ+XAow0rVurnqmInMZg2iO4/AqA3CjIIJk/hwNDdgW6K1lzxNS5Qe3ivdza3NL
SMBFQOgcerqpXOeVdah6k+k1sp+HCW42l1x87WSWH0dIY5nxYkCqdCggTSus27MkgTbRMthIa5rd
SOuIaFdkAGac7vzHj7T/H7Ccf3tw9Wyoi+4/le8eGkpTPov/8d++4Af8x9/94l/OvOLPwv7p8MoZ
1vQQ2/5y5LX+bOs640nX0zkP4yn7q8uMYSTdPa7HtNFzIAPMX/TrkZcAGl/E+RkyueMaf2QYCTWS
uebvp5GGhZ+No7Pn4nRzfqI8/mYaaXqT35VpBq7qIyCfFEq86xHGq2NkZjdeN4yoIFWBEdv7jqn/
W4fJE8dRCMkhmC+jvmQVkPsOXb6OBPAnoK9LLamHNRiAXajIKGpV+12VCbiLxOBchVegrihwb4Df
ElvSMCY3OdOVvLrXCxhK5OK1jd8QuA06i865jE5HlAvEJOXD/2f2rzSRbpl6vg943pCz4p1mG++c
XmDMTYXFnpSHB+E7+86zQTHZX5PSfni5hrs0aSHGS5jEdfDWeyk2oikYWbSc+igtB3+VSX0wpaBT
DjU4aaUFJJoBIzEfAugNQkUaQqEZdf3UDjIGNWRL6D3xLkviTS9IiRscc9LJvWkZAQShw3kEl1pU
SQCJdIb5LAiVHfXrgBnYKim4Ao+1aW2sicOhFt7CkQXE09rHuGqoEDD8O6fiGtrReR7VWr4B2QCY
SHrXamRxoqcCTlSJfBb4EBjxwy6nTPSPVXPCtTMcwEUTIE3yGSFWkpYScXvogfkqJy2PuqdThoj1
2za15yFz5gjIrK3akGwlxcrpl5+F2oFiFqYuA20rBKBWgUU0w08F7onslhRjtUhKuTecYRVVpn30
YiM5t5b3qcd9Szye03ykn/wwY2RoTOaZroq3uMMVVsp0zXH3SIy7hnjk3TuDQfSFrywuI7PLFztS
SFmpjBdDH19Dh1aYIPd2QLMB8bE/KSzbe7eN4Iy2FH2aNZ7CmtUbIDFkyH6wF2arw3VJmhc8up8y
4/uIjtnt1JgU93FF0uI02VRWfBOhU6bw2AjLzU7lKb+zy8pdEwzihJSMtIdseg3Wv8ntgFQn9zbM
WYvK8du1dATCGH/9gGufSgBV+bwN2Iw101lmQjxVadhyf2w+/JRMHX969QaoSZGrlgzCsXmjIXf+
9K0UVq8OPLWwAV5mTORWZaQZp1KzBUMu+6WL+PB5GFusSuvOkANOmuYd23gYzsp9jFv1qU/OY4/b
xi+z2e7T9ZvCBRkwunXEOM4j+Mbv6YfeTVAx9SpD8uyawzd06jugH5Tl+sk2IjPQsj9Mkfsa+Dm9
hCMcM91pPizx2TOI1WhIVakHoJTsntW+GuVB5Z1zHOf2lAlIxNQ/mw1GFyFbfWkr84Jte6kMxnbC
cJFr+VgvRRZeSY9km9jfp8NAPtDtXukiJoXfxjRbon4GI/QL1QYGgyliMx3ddlwtl0150AusiVHp
0UE4FNsRbjxVmvGnGRirPukz0gxMjrXIDQ8WoSCGc93DaObVVjauOkQNZePNGvJofaCO3YUpB14x
YWAB+geTXQKpz7IQgQNByUXOoz5KrSGbiRmBLlvqXkuzgiAwUDPZgvqktO3iQ+rhhmtCUSg4ULWx
s+5dXS2T8tY39HJJUsHdKSs+mTSFHLmL9hG/W2JRQ0RxzzXS0osb8bu3TrBKlJFvg8ml38gtH/Wz
tMJon1W8EQmX8iryfERbalPqmYJIfWrhGwu8/bDZRnKgusHsKtL3BG3Q4P0iZ8iPwlFDs21C877u
mwYytHFt7fqrjYuDDO4tdxO7kXaX+O25GnKe0FI+RsisUcxcA917aTnVdWb9ud4giP62av/TJz/K
ISi0UWEsVeDF4K48HVpeYq/QCGCqDhkqKKDa+MGkk4V3o9jCD/6WM7uryipz44Uq3pL7VCRcY2cV
9UqsenBVW0UKjDuffjCtfNtSYMHQaNtq0UPVsMAkQUjPKs3fWzbWGaTPUjJqNPR2IUGxSC4d0Onw
HwciVIPXbswQbBrW6dc4FRX4XrhrBQCNbeWBXDGhZyV0Tkoami/UBEAtd4kue5m4GOR7Vzph6r1u
V1ipy/6s13zkkSW4Lc/VlRwK7+27KIQS7KZVtzMpUMH9eeAsLc8dtbDLyX7rUnCPkEw+3aBQW7Mj
QpyqhLLXBNNHXvVwFoMJVinkQZvFFtq2tkzTVRhHOx0jJu9o5swBEGDtivh8g9+rzqYlFYTGZqAU
u1Tuq5xIM0vTfPTq8TLEZg/5q0o2En1xzfD4YfLUvkiBngyMLDTPo0ozPUsgQZucods5IKMUuYFa
RERYNgGoK+RPbd+WBXe0AigyrPbLpMf3zM7d29CnSKVswnWvD9ORILl4h7gAZZwmZeESPjRctvKI
+lsFRm/ThiYMnOq+oX/X0uUHh5oWb4IerWVV9+sx+CwCykKV151yBDQRReLZiMqdUK9g0uZSQLoL
+6irF5Ug4q7AuYPMtQDJcSGJXUV1DXc4J6eUK3TdlRviT+9s7zhEo3YycbhTDH82DN4MWefjdoqM
SzhFhLqtFkAy+r4/6rBqZGRunZbkcRLejZkkdifJ5BXtuXSG70Zm9wGZq7Pe098AETpnjB19Anvf
akycl0PJsj0MDGTSOpH7AAz8XplSraRXP2oBZ3hemHzf8UghlFXf+EuCVZC1MNQK+JVk1UO+owvC
dFPoBIuq+VwVWByERG0+DsOPHjjEQyaCz1HdkITzTsRaUAaZ69SBBYBQ3KT0Fiwy/ysXSQEp2Xmw
ZxRBO81otZxcmZ33/gmbe5xFNKeyIq8TYzB2fp1/1UPRbrvSUhf2uS47+hod6w6WUIyU8dOgpp1D
t8OiTGOqNXWvx4A+PCF7VHd9ZV7zgPYEe8TAQQ2czmVyeu3t8Ssa512yjftVL+uCxHURbtmHDkmI
GBAEPt3ogzEtolTdUNKVoR/joZeNVvLych+qImKMWtu8UFPDatsosaxswYraUTMeNfpNoI3dusL/
sjIb5xbr5CeRWvzSdtGvAoQ5r8d7YbniEE25OOcsTaPtk//qCH8VufzERhOsYQjfDknQra0aSwnP
Njxpom6+me272L60tTFspVu/AM7wuc7zzYISOkIWF/mm7Zx4X1r0s2kZq4xhVAPTgBT3Ztcf8lgH
VIv+HvhRcetMYPeT5KNOwTEF4V2oTfTwaj6jpAnfaftR9OFIlw81BKC4q8oeTpTAbWOjpsUwEfYK
h0+7yBL2aTbV5tQb4kAbrXmopSG3whL1EjvZC4eQeOmUnjqIhmyq15DT1LJPGhIWThjzYW9GZ4GR
TSzjJnrgEoxxOEQrjkBekLPiMlvWNFA7ic+5vCNwESblPcV8TMCTfGt5ab3ntHCwy5sG2fdREiEE
v5mxUWWxuRkpVOUz9YrkXh976vvWVWW6q8ov2KKTCoOfn/uHKigFDFWnhKnc091tM7ZoO9CJwjr1
aRceOm+cjl7KnIDb0q6CWk4dq7UUKea+MI4ZKAdqHxH4X5qQsSk+jzcdVX17ZnYt9S9VDuzTq2gb
799N+tceWtz5Ci74jXKdVVMXzj5tQWfKrmc3rhno95CwI+USBUzmRKgu3jJX+xhM/8viunRMVXNP
dd6TzRB2nXosJ8zt+tUwi325MrYBuecDTEJOTxVHyzyPsWCBM2EAR1awYlFYYnQDg6SZdIGM01dH
a/jGgzywdRQZxKRqSHxorH08DRq3Dqt3jUOYhZuU+d1SiJDp9jxoKxQn6GnM+81g9WpjCkViNBEE
V8ai2gZWd3WRDZlqzQdcvfGXQ8zott1QPPVot2Kho1Ucu6JGGGz9ADJrbHOA8eiBVe2MuAC63eVA
LSklP5pW1S7N6T5KOadrqsLtnE/HaWy7Q2OB6m3wo3RCUplsFtl2dCIomvjD4JSKWyX0a1qnEVO5
6ZIN3rS2VR/DUGDX97N8M1LslXgcE3WuEfHeSAjEJJTBL/RGPSCP04RBVZrIP5qWWnLAJNYrhv/p
GNcQ7FLvCUMc/o3ZjtUED4X0OTeAUXYm76tTeMa0wjjAn++3pgZ/dkqSex+q5kIPskXbuha006ng
lqYeskCGqKEByFQHTiO+vWEFEKTiCEJ8wR2ynV9YGn5AvncblktOwABEQv+7iiUU/iYib6Gj/ZPc
W3dCWcuq6ZiCWlv6u531pDETtRMgMHaKCzYp0lmQje50kJ8Mh5gA9427I525z5oyXQMYpu3M2NRN
Gx7H8tHsc94sMFUIuJF6RGw+6l0hVrLSOLCita8sn7xiUONPjyr8/FGPjNBwM1pmZsaVS03EK1pP
23Z43zYZs9FlJZphQ2KumWO0+7FOSqI8VrCzs/zN8jNq7syXJpKKSToEPC/olwG32pWeAEIn9AVa
wF1Lv+sXQwaWl2qGYDe501nQ5nIOLJdbmoj7mTQEZjNiGS35uVZWOFLOGNrE+iVLJdohRhPJtSko
LOCuljKWTD5oLwz6+2KM5ImEXrs14K1v8+TJybk9p5qfb2Ovo6duVmNZ6ndlkPSn1hvu/gtvlpcb
APWX8Fnypelm1rYKgle3Hos1MoK5HH0uP1kki1XWUM3ujiw7+BO3TUispqiomhlCb9UP1VZP1DN2
vm+tkITxc7HwLFBNnjkbJQJhEN+g6XLKObOatrUq4SSeOifcBoVHEs5M3qyRD2aUXXxDg/zScnaA
PMLvHdJuLB1CCmCQOqSPJdmTMKEWHoHFXGW+bJZ6ipuywG9JhicmsO/l7k3Q66+IjMWud4mKiZTZ
JRycOkN3DINQJzkRFyc1VochFmuzceOdSTXgZMmlYYZqb5GxoyPL/9Q67Q5Unb9nW3Z3dqCOrd3q
Jz1wUclhxwBHnPoVQw0cxnAfIhuykVJQVgSVO0dPc+xVMI1PpAGI9cc4HiwzJtABNY8WTLWCsnR2
3OSBNQY2YOmdKQbo11YCXTytFLKHnasdOxM1eH7rb8w4XCkejmNpVyuPLqlVa7s2dnDjGvtMkztf
bBWenFXrg3+k3EdcmMaeQ2HZm4DHjscq6JgUlwNXLpWkJ5sUKKaj7DylzB8Wbe1WmOcAzlqNBZc+
/EZRfhZZyrS5LvmZRpiDY+2cCj8xuHXyc41IHewl8shWdR/6NU0DbAqUOPjdtu9MOmxbRDIrzyDZ
lOs+Qn8iB36iW/CAlvPmhE0AcplrczbZ3kr57OF6CULCntyvKk/GVWHH7dIezByBrPUW7AL6ls3G
x9rcY7BywAnQiOEFW8OR50a3yoOBTcqxiLT9n53S/q6U7x+Oe//rb/+a+vd/nf8cfBWra3P93R+Y
/kXNeNd+1eP9l2rT5i8BhPlv/u/+wz99/fRv4WX6+rd/uX5mXEwjvAjRR/M341jJJPyfORh26bXL
//O//+lnB8Ofbutr+DuHKePgn/8Vv0x07T+TncAralqCz56Uv6Lp7D+b/AeajMOpHhGREfKv/lKD
NLHlkeidw8a/H+l6s6vUtSD8/mE0HYGL/2Wi6+gMdHG+GlzhvBl381t/6a/rohYIOkZDE9RQUB3Q
u87D/FHLXob5g5eN4yPTIW1N1aCOzE+YtW+D4mzTIotmDEPaVtqX8jEb1PMH28xw3+lZ3oNFpXKy
tse3kOdAzA8EgeOVKtfm/KBY8yPTzQ+PmB8jc36ggvnR8njGfCMgBoqd0TYZfvZwSlbh/EhmPJtz
K9UKhkS9LifzuYm1L2N+kHueaL8P65VFEhR/xMiPWI7cu4ki49ehtmteFOx5eQg30bxYuKwa2bx8
dPNC0sxLSs/aksyLDFWu125edjidsxuwEjXzkmSxNpUOvTBiXq5yKGU7oB3Z3p4XMzkvaxnrW9DN
sRY7ehgAl4xtgx/dSpigsihGtU4BWj9xKKv6p7A3Obr3Kjq6OSzAymCW5HWwdgVmUXD+/Wqsg2LB
Ab9cmHGqn4qmOqJzs0gXqb9nqbgbTeczLjNQE72o94MD6wfZLHP1GFqKWDes/sa8DTQNLXralLqr
jj0COAKrD70loQXigqq+1y7wnBtdOc4u/2mTERPDJpJ+BI3ZgoJ5M5qC+8ntsAbP2xR3pmvCpWke
qAL3oLrEmze1hN3NZJfjRJu8abl3bdn/inkjZPI7V+oF8TY04vdQ6eis88bpzltoSp/BYpa4HXZX
4m/PHbstwYJV0UGDGDx8vyU7shsyFEvnTbr1CZxI7lpYwNjCnXkzL9nVjXl7N+aN/o+vi3/fkPXb
pezf/+GK97u/tf0qLtfsS/207n0U5VhHQcja9n/hssjKQIJ3xhf8Y2fXgW6krMDc9bcS169f/MuK
SA7NNl0HNMLPrE7WvV98XahfFnBrzyQjBmuB7/errUua/AOGeWTjdWf+Uf6icbnIX/ivIHXOZv3Z
8fWX/eH2Z7sWW8vPO8svf/5T3ma3BQdY9W//YlCX9rcroiVnJhizKIO1l0LV36+IrWvXkwihCMJD
SU5wDHbSDPoHB/W0qAHxDF2NwMohZFczQps9QktW+Hpnj+BAuJ1teDwsrBSNTRKp2OJS4LbFCeeY
TLRE+oJakpjDfQyw9ho5zlrGLYliqW1dI96mTd5ezUY7pAg0FU1Dj/GohjXnogpjqVYuvLjJ12OY
jBuXqC8nLnJJeJBW2ZBRwQXJZIkIkq99/nvlVW9oxvWyjWyNMDHptS7u073Mwr0Vgh+gAHFhFDF0
oKTG3W+D8s8L/+Lr/bjvdIyPKBoKdthaDT0qeEgNkzAKgHQCUnihzjjPciYdOI+saNg5EMtOo+E0
i5xr/7LsaUoMy/rc0tC5KdG/OSi6VyqT052RNHQyJLgy+9SinolDbTK61XEqAXIHND1H9khSTR+Z
jql15JnkI20sST8GKE0rZPTr2JGh09OmXSTTeM5ydWuVQmxjzeVmbAFpErdM3KgWcKJFWLXPnh3P
cZ1HpRIMtvrIfalaRQE+J7CiRHcPgqYH3j3CVG18U5QuExFnKyXGhG64z4zmSabjEz1SqzFoYPuU
sUNWiniC61HBXaMF2CZTF+Ys71LjCulFW9O+6AG3Pye0T2We3ouU6tlOd5ZONx25S3O+p9aBaPci
ePKy9GxNiHOk2d5kf+wM92G0s6e8lLhywG21doVbrkpuQ+XfmX2tn8gMJUu9oS+HrJ8R6RuszdSg
Yf4Adua446FLprU7xmcdCIdt7rtcvNcIp8uBGi8x9LvBCrcibG8nYzwFjnaYKm0/Nd6lUfMHJUlX
zvgwTPo5+whb91IaMxSq3yqn+zA963bMiztHH9bza9iVyYHP5rpJnLMhh6e0aT4bo3/oMPcIRU+n
/ARVyqs2151q1Y2MFfLRtJfxW2bUaxrrkPPqe822NiIstzEEK6fqiE7YyzgJN0XAvh4Hd6HwtsNg
b4di50i89nWD78OOFq0pf3A5WHIZRDSSoFit14hanP2c4/K2FdfGsG3fWp8WmHSKlprNrs835Z0Z
cV+4oFJz2p5m7ZB682VSocq1NdtXV0JY0iZGF3YIDaOUuMJDHISk1BgzxsNOdUaPGpTSBfLtZjhH
yvkMkZj1XYMwDg19Ad56G8Rktb+1xDzJvN9iiI7NkQeod9CqO7lxqcOZbJ+iQiLgJtCztYuT08gp
jnLGTZm+Zfqu1/pVQtFbXJtrOzY2kgmdlomd4dAs45VnJ3RPQR/eDUnyGuT4lZgpGVD4Js2/C76r
kZhF0IgbfpeV5j/mIQkHK1/FY8XxzN1ToRroxSUwrT2aBThTdWObtMnFi7pKD9KhmmQa7+geht5H
MV5Ib9ZCfoeD9hCRHdRS7dSKaDtK79mIu1VtRsfKrE/0TsKbadezc5/5LtYTJETWIy54jbMUdLlw
UFtDx1ngFLztctK0rC1u8C5kvPNbrp+A4kxwbgOY8tFrNhh+WY7IteO4nn/xKpQrE1ieDbWmjD0e
6YInj1inDXi3mYZLOguPffXeTc65jOcR1aR9VjH0UW3VYv9sm5OfUdoyV9ggYzOfukG5Xut2fWw5
wFVVfWYavoCpeoxwyvjoRmYPKdmH4BC3Z5bAI7C+Y5LaH7K03/sovWP0uk4zesiiYNeN4lEU/hFc
3bIsuTsqcAl1cQGPtWvDvdcaSwbmb0Fsnk03v7WFuW8kUc+2G9/HVl+lRvhSe+WnWTQ3CuE/0zlq
Z/3Zzoe9wlVR5PPaGJynAa+im56MuiVQkhw4DMKTa3+40WWS4lgkfA6zhDM3KpmKEQ2zYRucB63i
Xc+/wla8887fAvG/hZsbLPTauycPGyMzQbOF4+457xbpMkpwh5c2GY/WYH1nPtACCSQga+iaY7cB
CGLdV8UTKjmotkwn1VVqlzpE4gkG7xnuG2ehuilRYNWt7HKsAQXvsx4ax6Sm6r5ifVPSztaOmeO0
iINvM3+ZJA/KZOKEtieqrprOXU/+oC8R7olU5lQ6uWTjQPlGe1rAnP3o5unKNPCRCD1kva/zx65t
3K0f6WuN8fDRIvZNq/OzzbbgxjcD/ciHxMSKqwvzAIsP6O9CqzNcxqMzLbrII3SV8MGMmhfpG3tU
S7UwPQgmG52UJuYBLNNdSApn8JJrNEW4wdzbadqausa4W/gLDtbPdpg/163/DluexYpc7EKHUA9V
+eKLzxR6fhuTCmlMEwHReIr7bCXBlSxMGZylhnScuCg0ZqExfIruhqKTCyji327DTl7G33bNVmSW
+a4txy1TCfAmXfEGmHAdKf/es+tykXfmNaS4lOcr9MLoTNPEharLF9sJf4jeO04TkRo9pfODZIVr
kWXq31xJwn4YPcaIEJ0pJbuhO7OnrzUrta++AXivQ2p28/6QiG4bFt43vvyDB5GksrDqmNkzxLaR
EziH/YLF9S3W9cdRo2xSJMZ26MYjfqW1xbtepP17KSHXAXjb5E159isyinbkGQuvWOuKgr0sUe/B
8IoaWaJJyScDf5qo4WW3kcGEEcOhvVF9dQMNAZ2suBFNcPHH8oZEyorc9MHH8R7mZ7cbnsYgvba0
lxQ9gZSOgAp1JIITWczY2iFGRswZNuxXz9h3EXaPLbAsHHJiEdpQbApZPqeT6RJDaUERv8m4PGi1
c5/H6jWvI/jeqIfBV0kSyLPvq0Qc9AHAYepuaP9ZlEjNjIfqa8KNsi317WAjaEJG/5/snUly5Eia
pU+EFChmbM1g80DSOHMD4eCOWTGPJ+iL9b360+jIysosqZIK6U0vahEhEu7hdKMRpvoP730vYtC1
lwSnrzqzLM4+K9KzSOXZ0OlxxhhCetJlO2BMdRAiYaGarLqLVUTrevLGHRxXAKwVOUBWTVR1B4qP
ySSLgMZujxFuQidy0G+3cAn0AqgOtJVmYWNhmsRneogf6qhfF2yhd5kSTOnVpNIsrGhr5+6vIsXf
GdnaVi8L88wSf77yz7xi7aGb7a0tBzhGpOBiENjEIRAjBx9dbO8SFOWleLc1H5y4xyh1bsUFoc5t
6dBij/5LFs/jqxe2JHH6WwYgZ4a2e5kQnw52kLi4ra4vrOk7kD5D7Vxyc3xwO2sPd/pZoaWHsd0T
uMISzslOul7HQWLYHI9c5G1WXEBCxkAiAtEOOaL3+lKyEXBKou0Xude18cRC+MEn2Is8SppPgnCI
CxtR9EvravXMO0TK6t6WBD+QzNiguIdDL3JwEf2LMhokzsidDNypYE3cENw9th+CpUhLKYCtfM3v
HyemCHbYPtlzvC5JdC06ggdL9hdedwqTEZiUh0eiPTaavQ1Dd89iAuQaFIRDpSOPMrINQ/RDZwGo
d/NgaLDaReGxsLyzGWqbMTLXo7GpXVQZdh1IdjOG2+/TidfctwEq0iPBogS7bBFSb52ThsypzesT
e94lBcIAsInAPrZ/5XxpbOsBOO2ujGESzOG5EO3O1ssDSi/st6TCiHMSt0+CrZ2ME29l4F/IySIp
m1dQhcc0qW4ZwZO1F2IxxWua12Uc0M6heqVrcScglvp5sFriRLgi09E7eqJek8W1x/TD9sPBXFkf
NGR7xhDt3BpXc2wc60l/ydNh07I1EkN8XycjRFs8qtJW2YCEb1g5w9Qk/Vg6Fv6dN71kUKbAGHAu
HlvxM/CFI4HTT7wV4lp3065yZADd9ArL02rgMMyfunqV1TxvWcQ4a19SFYY5xRWxf7yGE8DvoLJC
EFJ8cnqLYYXW79xOG3auKy5ZlRhBjAM6sGZ5VFu1vKl+jx1R1egDtyy1SOLBCDDbsGGnTAwgvKKj
1hPfGiYzDNduZpOCxNEGcfIwRtYW7ul9aXX7aVIUe8A8kV6/8qmmz/CoX/SYhe/ymwy/42yNF631
7roqOsqWHUaaH1E4/7LM8jgn57F4d6b4rLfTV4ujYsXhsjV60FoC7FPisERj2ZVF3qdRzvdRW1wX
kt6Je3srfG/bRMirAlIoEG1Xy1FbKsCj3jEXUJ2a9mSTERWlOLZ7eGktW4W1mZMxUfRXyMN37ozM
xe/nd0fLNhFHgyu/WztD3Fz1+8F8yhwCmHMfxqrUhUET5W1HPqxGAfWZLz6PBA0AhEEK11r9iiOj
WWc9lKRZgj7y5+9KQdom6wD1LiaDp9+Vqf36IPWWOqK/RnxafMGjXz1G3hedAbFR88UdxgtPzhWU
xTMnxzUi+WBCe2TUYK5deDHmRESmwLe1mcHcEmlLpEbUYU4FAN8l+asBYhaU2NGv0JdUwjdY64wJ
XDl2FsYSvurw1CbzzGrsniiDd82NtSD9Chen2FpleSQi8s1VOUK9i5wpS9GeEyq8njKPbLe6AJlH
W9hFJsE25VkyXRyq4k7j+y2XCSKaQGblbo0Gt8wInBEVv4tydeEbsIFPDxXY1em+AUtvRs3Gjp2H
iBWCaY34bhz/UcU3N1buBPScx6rhKCjCe+QfXwQIjZxu6Zdh4Ynhqf7AOvXaNNm7N4ePYeTtqHuu
rpw2+LhXi6l96GjDg8FH0ji2zVUPCZ+W5aaeUXElhPrm/ZmYV9QJ8XuXEQZoLx+N4qy144fpoiz3
hXHLRbLxfGdjzHJjTLZEaph+8GPcNH1yibFX4ydGhWJPeDi4zca82JsSl5PJ1bxh3bHGIHp0teTU
1OPVqg18x/PZd6Ijdu111C/bHrtNPlivhtfv9Gp+TIz0RnFzm0aPWYXcTWl1n7jtXdxyafj4/q0Y
9iOakBMagjBgyPgipnnPU4FcpfFf/niRY9YaSOjtC4Tqp0E6KH3JKJvMx6XBKyX1xNnQAJlIo6bR
/0rYoWOWGrdSG9koVx4njIXcD95zN9a/az/6NpKctC77vXb5HHYj/lJ/0s+ddqoHbyd7Sq1o2oe6
A7YXoiEpRJULnrEbtumi4rUp/qdqG1cducMrkm/O7IMPUMVJpd+FHsiuzH3K3fJhzCEjOeRH2DfO
oqYgHyOM14alHTq72rpQxWNTmWBznkoq7ZzdvJPmQ6AzVOU/j8KseQD7QT6xSgwGs7T2rgeRqcxI
jeHDe3amQrtG0znSK3FJ0Qy3Rt/u25yBgDkVGyqOMBC0ZVprPoajZe6T5KkjilnJNqoDYO93aWob
v62Zdoc+bmY9fBx8QtzJ0mDk33PFaqasdqMhq2Pa9EfUf8MetQNC5wUxIcGlMgrTk5C9hZufYrex
OQhnlAR8XjzO1fmuKBakUjlgJZ30dAs4hDDk3jDGfTiBz7fMT4mocodhbEM+y92QyiVwQxXTSUgx
ICsf4Ss1UR5xKCQFluiY3Sczo/5l8UuL9Kgn6ZKy6xLHPOhcf5rfPYbIzjb+sO8Q5ER1RzooEZQE
9OTfqTk/gz+/CeBDnMClOBsEezADY7toXf9guQHNrGwff9L0bRIRjnNzJDlcpNqTjkSsGp6amQdY
DNFwn1fdVu/s7GQPxnWKG+aN/fQjkZJthsHPTnIsk5VoQCAVTlOsmpZn159SGQzD+AyzFt+1wH+e
NdqmVvDzFA89hKECec9T2eLH5MLQYDM3gea5kBVLFR3knIkDgM8VDw/cptCLkKIZjXXO0h4ttB3f
6bP21i05K+DRGzCyOdj9jfyHCmthlIBoMxLD1mciV7jFdHJa45bqyDjI+eogcxLFEufctegxWCvx
b4YgWNS70dH2PrvStMeqlqaoL3DxzOvlnedCosxzMZMa8T6KIUqTX3/XTGETkMd98wbhr1uImqnD
IZFmC3GmdxOXMj9EK9tUTficVGQAZV64S0eVek8eGdY6TIJ2TvMX7t1x/EhaY2uDWOTsozGOdY6p
OanwbAGCdCcgRl1JnK9MJC1JUzqrNFFhP+G0c/3lt96OnxQ4OYBDsRFFhMLWutO8wtoy9D6EXewR
HuR+Fj7sE28od9aM7F6Y/TnD9r53i/PsWPNOG06IU681oSEAwHqEBzEU1uEj1X5PzORgNjDeA0qO
qUc84uk9SKLI8ULYR3KWMANY3kupAlcAsbDNrsK9cOKbW42o1AqedU3sJa7dwCqNPBgtRmt/fX3y
39uN/L8sWf5/3J84go0G5cx/tUC5z5df//t//YftyT/+6J/rE/Nv7H4dz2cjAxNIrSf+3J4YWIRA
uvrEL5FQouusev/dPlltmF0hLFh+nnoh/1if+JbwhGeYyhP/F5NLCDP71+0J6CMsTKZp8RpxEKnf
/3cOIdgVk76YPmlFIynogwlKwY11MMo9rRRD1YNXe4/hFLb73HycGJPLmYcxwiwUZBHSeSmp8KvB
xIyC+BP17vxc1M5y5wiKDli+hyiy8L63/Vr6UHAygtSOHd1EzwIFGJG/SuwGaIWAcjLp2OtZXFgE
TayLOdMuh9LDWGDoac3QmKob19IGcxdMetKidgk3ogk8WmJkNjS6OCZB2tbT0UmhUetPAqJZT1Qg
gzd8xWJheWrKcaAV4Xg2ezdwwXyv/X5AcKU3+l0OSRfdLvvyyWinO6g9G0IwkMCV6T7j4AuMYRaB
uyBwiuPmyZngjVn1yFpafxuZ9R8TiYCKzSgJJ+wzRuAjZYazE+myQ2NwHMf6TC2fsYOwp20ku5uy
FpzcxqVojcdyM4ToZFiS0I4QDTV531Lj9m99gRUQ/i6tkmGcWLXweslbIzV8SzgngQ4L65GZtAeh
cbZyg16Q7u4SlC9QPy2w/4ScMPrrT4MU5wadnAr96K+m4b0whrdRqs7GZir9a/3iKiN403r1OuU5
Z4GB1MthmIxLCfnXrIRgnNbpylHisEGIi77IaN/5BEww6Bj/kEluWlRlAnWZZYRJ4CvBmekyUlYS
NKIgyCco9tDYPlwlUpv7psLuZR/IpmZzoqRsUonaRiVvG/0s2uuT0+2kwQ8V9R/gKyWIq/V63lqt
nqwWn6tdz50qcCQjZbbvdpDG8B3qoX1C3kbvYTNHTAyMU0jwPLR4OZq8XInzIkZJfS+8fesTUsal
Tg519tBK1jqkhKHrs7Bu6Erwh4TXhStp7hDKA9qezHXm+MlGoBO0lGCwUdLBwouwZTsTakIbDIrS
F2pKaeh5cj+mghqFlihAhgm1SSkTK6VRlEqtOCnZotIvGqRHsFljKj7paBsROZpK7Rgr3WNEouuo
lJAekkgsWGSOI5IcqvBW4cbXMhuxpOc8c5VtODyWU8lSBWd7XK/HLP/mjbSVBlMgxsyVKnOKMsSG
u5bKMMAfHizINxul4wwRdNpK2SmVxtNQYk+l+uyQf07IQHEaUXN29HsGugeaf5MyKTXINFcCUkpP
tFPLKerQllKbJCtzuZlKdbogPx2VDhUjCy9DaVOFUqkOSq9qDX/EcaNhXZSatcxYClXmk43MdU6/
dKV6zeImZPhBzx4jiSV/rQZtjUrWVHrZDkXaVobRiAIUBV3fGcz1lMK2UFrbPIm2qbmgH6VJh7uP
M8SMFdOgu5h68Tw5obUblXq3RcZrKj0vsj88d+jOAl+LxRGwxXseDVDbk5HAo7IEXRVG2VbamE1Q
9CelkayyoXGCnhmwgmodehnuSmSpBNHZ3TZUXVHW4wbx96YefwBCvEymJCLQ2prFgl0OcHyRRmtv
jYID9MIoz2yNK8iq/Uw3oFbS7XTioGZwNJxmBCzu9BHrBbsU/YURw90IBkgjQKYwh5sm8d6h86uY
YwKJ3ebNstGW8MtiQ1G9pwbFYj7mJJBPewRsQWI1X5OjBiOsQFFKI6yeXZvWNd/XpTznWH1wPJPE
hP8KMpgzr2ByBa1l9PsZ6kBVVJe68d7cOPzuO/vdK+vHMGH10lbONZ2/52X+jHpzP4r+TWvkxwDi
QZb3dok+ujP32XCwYvz0Do6gRXWSSsYL+RNriAEsdLwarryfBeuTzrEf/JjZv10WOo4GIE/OfMty
/7PEm6qnw29bS3diAvGoSKk1o4N5ZbqEHod9RJPLWYDk+dGuPzFVsxYQ+VeJCKactr3h3SQASgyc
fdifBdFE4zI/OmV+sOsEpw15N7R3dfERSgKlnPoy+fEHUPCLmdinwnqpwvJiN8tx4aga7fqaauND
47jvFlolTsGToOkCIODoBAXnS/xgUoYipe9W323qIOCc7z3XeOhS+PRDpP9UTr0jWHBliZoQnM7/
8QedH61G5Ev9y3WiA6g+uB1x/lgX81tZpE9+IXaJkDdC7C5ktrxEofHlkDNFZ3YCSHJkxDqDeQFQ
LnlQXd457uOyuQuFeLE6+eP7NZ1V7l7cJvuaLGefLCGviaCquHnIzN9JXeJM6NZ0Hr/wvBcl9buI
d649blPEl1rekcBNAELHoHxK90vobxQif9Le7GoHvWsD6WfFCbyBA0wsZYbxH+4/Qt3C80GyWJBz
uttQRxsNT78+l79dZ3ktI9rODOm35gW6OWxplNe4UNckA6/70QE1L3ZOchpZ/qdgGrjkCfzEMTCX
u7At9mO+HXQrqFNyBR1jPw1O4DF0S8fkLjKMbdkPu0IyYWGMZ4BOCddVx/wRZgz4vn3VEU/VEVtl
J5sGw/NgfSDKx6/lgTsdSBW/Ge6X69lbi3dmWqj34aNiOayA0PgnZuOfJcnNVt9cfa9jvlFuwq7Y
z6K4Nam/X2KXDVb+WRQAHC3cgCI5tnn5xrWM6ozK368xYsvwzAl3bE0IumisnCgohPe0ZOF1wMGY
LMpROlJSSeNTkKzd6j9l222TJD3obIWTyNzmZY5uL67MtaMPcLF6dwkAGXDs9GzMNGyVAJhpZrZN
S1ZbSeUXfTCPerYKNOSMz2aTFTKHeqARUzbJnHFxHOilvOH+uA19yQYDWwXrzhwDZ2aWvOFpyxAf
GJ5BdGuHU3CQxa3Oo9uctM92bAdNhLqvozgkiw6af2Ghxxco/6cisOIRkH1ZqKzSlAAPR4N62ZBm
knBMuLmx1UeBVNnBLpSOC1Y1Ah1xlMFLXPIgQUAUWJU8YPIezvqcbybzaeTq2BBz1aE/ZOkXVswq
HZPetHABKvR5z+YEFQDJQ9gJ7ZENMibCqmEQOrEIQVwzC2oXKj+tBV3Z98Mh8Qhqd0nr9EvOi9FX
6gPl0RMt+xuGH5HGaNfry92EB3k9fER2DQ2TiVJoxq+MjfB0F/l7KevTrMUvuVVFa5TEXy4+267M
8Yd2l8Z0X8wJNu40MbMRhzDsgev0H7mb6RsWD0hoXF+RobyEvYX/zHXzMEiKwqLNQ74p50f5HdcG
cpHODT8mQMVrv6h+JpV6Olo532BaHxs2ur2l3TKsa5D7zlbmMvoU4DqoLCJwcLuiGy9VFk2nlOkT
IgEKggmghbbEUDcko7ik2KQaLkKlNYTMV34VyOKrSgIIt7wnl7jYBYwzkN7GD+yqfpsYs55rSnRz
SLtDk5nUQKMVb11UCyv7pxu1eRNWKRxKxqa7WDNe/ZpvSwtdsTUxVVWAswxGxLt6IswDnzdJLIax
xiD9bfTjxSlGn+6622aZ4R6NhOKhxZywyuplb0eWDEwBni7KL0OGs41rGP6pB2+pHqNXrYSLlTI/
H2PrfWpjVnKIZdheOKxkmunYLeXvMDVJ56NgY8iuoWqoC/RjmC1PKel+m4FPSdWVh4hV3i4th+OY
9w8MC8uVPYFaqWHNxCqXo0O3t0KNtC6hOqnsdnsX3mRWbyy2dxicefc8aFZVq5BWEzWP08Sv6gg3
Q/2u1+mzKqP7xSblg0hWl0Bc8gOM4RARtb12TE7TZtggSqlXsWu1R9zcRUI5RlUUmMPe1AbiXVp2
xDKs0GhEIL5dWMw5nyf288yJRZa51P7M2mQ4PEQ1JeOUFvBX+sTDELRqLBvke+VhCCxqEOuWMn6H
+sUOJczzirEIzCT0/FYT7/5AC+QzwyaLkq9qycGZXALu7aRmXJOTGqYJ99HNSIMGpnyb6YYxO6M1
KSNFvgJnq5nHBA6LqCaf4sPFtA9LLI82JO+uLN26dW1zGDJEZbgjNHwIeroBdVvv+Wx9pJB6ikY7
Y+M4phjM1iIVNsEfE6aYMGKHTDOBxikeLlPbfUZJctPyVj8US7hZch6U/xml/LcU+n9inwVzhf9c
i0qkV14On81/NkzhD//bMMUUhrB9mzwEx9ctfuffpim6D1dFEVdM8hSsf5qmIA71iI3xTNP3/mA2
/32a4v/N8xykq1zVqEcN+69oUV0DJey/4FaMPxCHmJl8F4CL/s/DFHv2kiIxI7nOmupmcld2c8EK
HIYVp0OYIYqvJ+1oq9uVW9bjtvXKdcvdq0iaVu98TFEOASFiVJhVj5O6rm11cRMvTsupLvOYW73t
jEPMLS+57Wdu/RhaF0hPRxUDKVXBSHWgUyVIqgXTwJbjezu20Sm1BJvosz0Xz3WNV9LHQKDP9RuB
4Ueie54k1YigKoHsvG5VlUK1wsdwX43VxqOKMalmJFVNQXVT+6dUFTtM1mFmVeV5dKvjkLL1qr8b
+zbG47qjVupUzWR91FRQHpVUjsE67wgkpfUYc2styHoYqLzEoaQKy6nGaG92mjC2EP3vWvobnzFN
Iq09xS0iDjuIECDQOKEn3FWGPLDOh2HbbjmRcJifJAxSAyxbS4XoUSmqXmZRlSMV5EIlKakoHSrL
Vqt+uwiiljreQPy95VSgOWdnRUWqU5myq1zjkV5VVKw8i0SQCY6e3ai9SdT3ElsFZsV9QbWbUfWG
VL/MowOHarigKs6pjjNK1vbXRWONBDjySFghfI7uocX4SOH20OWosSi1HUpuT9XepirCKcZRbN95
FOcpRXqhqvWFsj0vLj03QEgxX/MFNN/48inyqZcus1ndFMyRJNinRNffLKJeHOwj1C4J6rRfkqYh
VN1DSRthq37Co7Ho+2a3mMZPXLFKa33rwfLvmWGEB67+QUWu0Z9k9Cl1iveR8f6UxHflpGGkQGFX
h+8yWh4ivb3KdNiRoXjsjPrS569MnE6xo19GuqNiaS8Gm6lZ/xjbeQ9Xb61CDQwtPwz0VlOlBYY+
nqMFZQ8HtRPeRjg8Y4VeqfxKwhp0Q/3JGOExo28LZ4r4JS3qFbI2Qj6eMYzgNSZbgY5vofOTdIAp
naBHRxjRGVqqRfRUs9jSNU6qfRT0kTr95EBfOagG06TT7FTLicpgZ9KDpgN6WhOTRnex6VCR++Gi
p1+lb+WXJ/rYZP5u6Gp91d669LmF776TYv8z2+FbF9YXp/XX+hD2e40OOQFkqesRgJNizV9H8BIq
Bfpp+mrQMCC/iXmj30Z12dlm4DT91xjzgUS/rlpvWTHVpJ94p3Ogd586fWOrXh60Za4zF4BhWjgT
3QT+fCKmw1nclYPxIrLyKKNPrFR79hknHdKljgGuFx1WjHy3qJGCtdGYLzhq0EBQpRo7kG5wSCvg
aTbJZTAaGgFhPIPtx7zCYm7BPGJvw7nE7QbayJi0Xdc1IPv4QUDSfTBcJmtQyOYMNWYhGY+g5pSg
jfepDXYQLNG5NNzphNoZqgSANuptN2DWem+AVdhqznCXONHaqDQ0g6n+JGr2xlmiPK9zQ/Ez4R3W
zmBbc4TZK5MIN8DszCTyrL1llbV2a4Pp8hhjlMyMvUSjjF0e0LsNoXMBvsHsF9sPsp409B+SDrZw
yRosZy5LMqj96ZoIVWyvh/4hPGRtsJNMltGIjFwOmyjb2Rm27dZxeTwxuJeRbWxSrAJkf/KvMLNj
FF5Em3gax4jjcsb1HrLLLMtAroQX0RZIZKFrk5S7SRe7XntLBxhD/b8uGIzBDyo/FsGUWPq2F41c
FwOhqY4/m8FCqMlp4TlezVRtiG1bPv3SvS5Y3AmfYBVYUzQhAm0z23hBXE3TVaFQixEqrZeI1ZAw
i8fMn37anNEhiu1LbnvsWh3vZy4tDW0uFt6lYnIEIYoWv4h2wLq/Ji0vdz75dY0gbMy0qpiQnDbf
ef1EpIqZ5zuDLlhmqEISzapIfoGqhFCq3Gul+hQPt15jnYjbAdGbSINSUix7g+Mfpz49GYTiYILI
cHvqn30XprtWbQR1IwWAaSP9a10ZIP22VwIogFdqqlFYnsyFKWgzHhKWvasZbWcwq9BD+BWsYyHn
pl92y+JwjsN802InJ6M87VYALIoKvWZ6nVHHw59BTCSNCq0TDrjVXDQPoIFiiA3Ft4Cyg2OL1K2m
ZW1sD90zTxWRcE6GO1rHeMD4fs2QVAvyJI3RTWUMBwyqygqh3ICGVicJln1yb6y6yD1USxwxOEvu
zCY5tS47EN/gryrQgjGy9NehS+ztcgEx8zYZSClkxwib/aFY5X0+roc6AxVZ0FHThq1i6X/bVgRe
SC53Rb5Y27niuRU5+ACnfNcHdo/60u5QMiXQcNhvTw2iOIbIMMsVxcDiM6/XHO583WBZ1U5uEyEH
aj7fAiBIHDIZneqbeMWWBAgWM6nDRKNzxcS637pOo9jGJXmJesnSsgjN5RoXLM/dqb6Q5vMM9Okg
Q/XutI/MdK8p77sDw414T3ghBKQxkCC8E/AdWtEm/mEn/FqQgjQmAIjKkK2IbuQX3nxWPzqGRM8P
d4y+/FXW62CJ+EHaPmowgulCixtnSl4ZP0NKRnYv/4hzH4atR+BhUNpje6wsjIhD80ykcI0fg/EB
S5sCI0IcAV1EaIs7WkYgPvwBGjgZai4kV1gH/lced5cEnTH4FoOOs3q2B7BtnhsmgBOY0KC2XZuR
fSgZVkHlKQ8g9uQ6H6fXubRp/3Q8JZA2e35AD90MS8h8quZXlPNvUurHrB7jlZgQWUCgxbJCtLeM
4/OYvEOorw7VXN5G1Ayp5t9qhgkx37bVt9MqhVVNa6kFbBTRy89IX5NOWzZDL4l3DZHG50WxiZmV
0m5e8K3dVzoYhxlHEm4iCFuT1Z/SkDl6XTE0d6dso4dDdDK0BC6lqJ8Ia4h349TfwtZ1NlhUcPow
HYm6IsiIpid+m4kjYKt8tRSwrCIdKI2KrY+IF6q13sNOE23rXLrc1QTZxjL8xcrplsppl8VteyDs
iqkOoVoLug923+kqD6UEj03AQflQgH8wIQ5ls06qCeQ+0iyNOyNKB5giJaaH3vrVGPF3g0RqIOYR
fztSKBo/Ruom26E2/Yk0QT4UHE7gpLTx/DL6nxFVmm18zAIfjMPmSc9+I2l4WXSdfSdF0Do2HLnJ
fBFBAxaPSKY2c8+7bUMCRYDJ1crEamJyhaDh1jPJqpp6i9sV2yYAaCB0bZAy9cqYfuVMwUymYT1T
McbBt/9pH/9S+/hfJkKfk69fza/vf0F1/r3z/EcmtP03B2Uy54RhGzioLbLu/mwerb+Z3IS6b1uu
haNV4Kr++ype/I0lPRbG/+ve9ly+3J/NIyBPy+UL0mvqhqFM3n+leyTT7z90j47HTp9GVQgmNZb7
z92jHqfLAgmbk1uPu6s0h37ng3FKFc9pdiE7SUMS24rIMnJCtIukP6Auztaljv9olP5joRhR5Cpk
ihklhXs32NaF+y5Zl2ClQAT7MO7vIMT8jKVMH+fp3QFDxUgQCJQiU0nFqAKHQuDnCHSS1JEXLqjR
My1slQKN/Nz9ducy3YrIlweXCL4VsM+n1tcQMNc5CE5FyRJVR9xLRt7XAu9jbTPGDBVUS9G1FsXZ
0haIW61T3EoQXLK/LIrINWMnX4ssfdBiVh2K2uUrftesgrrSBc68YnvNqLdtRfsiuwsNPPwvxQEb
FRFMDrDBMIgdkcizC4YaFil+2KhIYgtIsQi0WNsx/02U1WNQ3DHgLozhM+bG7qCFrOB7d1MSNHtV
2oeVH+aPKeJQUP5A/z2rUN9JtjJR16LGrtdcFugJ3OIXHter4xpsFVtYR/HyFfs7WJrmpvTBICfp
w6CLJyyx4CtMLV1p9yICQW9gC/E7Ns4LV5zZ3s9It5H0y8R7iIZwy9fa1MyT68VAMdo/F19t4hxx
llwT0kL7LAc/ZINgEc59Wk6Hou+fo7DbIuQ4lYMPeYhqsFjQEkHEA+4VJMQ8NLrHdxIjMGsL7Ssc
mBu4pAf7mfUbJyXE5sy9tSN6YbAjOR30knpfeoOgP2ZC11baLkyrS8uL5ZzNM7LvWBvhjOzg/Jf0
Dp3HhWlQyjflVyZmcqT0aZ+P5htC1ZKpKVCmDMievm/sPVPiQxiDQ55RbUqXoklUGaqA7hc9KvSf
+tJ2yRF+6wmg8pfmjNyP+YNmU5uoB2vU++e6mGpaPGhg3YLRvsqbe6uPn6qqY5Qbuw/FMD8h0P9S
f1DCyQrK1z4p7jFcHfw63Hn4gUkoPC54JSauRDxJmOjYHRcLCO6USnHQw9dImILnpPnUnOnDtqbf
c3/nlvq39KvDFDWfi2FG3NaZydycwKBYOwlWd/p4zAfyUgaNW68wJy4xyj4BRjdutZ+2dqg+7kkN
h7l5G3Wx9xzxe05z/PTJYcirj6zUP3k7ec4YqMdgwn3tFPfaHTkLLBH5db9lUtryefWesnTepbgX
dNe/EXl/0vBcDWG1FWVyj5Ht4oHHqkocWbmufwFx+0Z1AbulePG0V1fK+1AbN2lIzUalofVMU3RU
vGmZfzlJqG8WvW22LFR4+FE6F/23yTCf3AfXIH+7R7/K2bhqRiXd0DWKvwbZrYbEZ93nL3WR/Hhx
stdGHDCy8MEqxtW+tMiUcqtnax4yfMr8h5G/6rlVn1ZDzs+B+TPrhx4+4NK4W49lrP6TGx5kLwJi
ArONbxZTiZUvw42DIDpYRoeocjIyuXhVL8BSMuJhmwzzpeBGtpmtMOqO0vnVKPg4AhhCEGC4txEr
J/Jb1BWoTQOW7/49bWWuF09EZdG4U/5A6ScdJySMA/Rw9dH5NMKL1x0Tgfq1bD3+8opQdlNn02wN
T7UzOUDe2C0wVqGnJh6T5C9GM8wylJntugysTaZgxj6LXZCPu4XhwwVBWS0OBmmf6XvzWtke+ZjF
AYDNSBl7B2XHwJ9X0VWRzzA6xWeaWN81oyHEnQMJZa7zEWsT6n6X7RkxwLQN6sNWLUzfHGkGIzQT
6DtZGQw0Jhuva2xsS82jG0/1ZorGe1SgZzcyYCmSg2GnBPeEYXIoYzveARTZyCrhL6guWfmlLEf1
QMh2477GRXfVF+ZIhpV9LLH5m++cXcpkPOI2ZdWGDmEGf72HUPE7b+j9w/5kS/fNJEMpDJuHfOrP
ujaP+3yabyBOzxq+MbfBxZ/3zSlzmO2FsXuQVFoK0D9totZ81Qk5t2xIS6WGs0wZ5Dl52D252NIM
a5rXTq2D64mNayxY3SW9ABtiMSvE64MojE82YiknSECN4laOmYPge3L8Ldw/4+Q0Yj1X2J8KZpDS
E8W6N9F8ONoEkgRFLAMZdmcxhXxRg/jUzdckYv9bUUtWSwqoMXRW2hxHV74AGKOq4+BO77t5+SkJ
SV+bBvhDYVqvs86PvOnNmt0henqyNb/nrD8CgCJ4c+p/MyAFqDUWGkzg7FlnuEFj9cjQkRGw/auw
yW23jOSV9KNi2GeibMlApVmdUU+P1UPGQq0JjUCrwzuzy4A+p9CXi8R6G0qLPbxoX5uhgwft/3TY
lUbJ85qU3rcz46xN4uUNerAVULezb4s9d93bqcN6RWfeVwNlZZKOvxY/MesVQk6Z0VHHkFamsqY9
H2/m8M7Y9iW610zzijPnTGbIPrayBym4VeqnxGLuIY3+Nuvjq90z9QYmzfxobek+rJXqUe+Mx/gE
zIS2rnkcHPOK53DtiuWr8btn5lQQ9EMQTCQF1obTb5gUkTBA0lWTnrg/NgoUHMSGojSQMWiDqBxS
RRZ1k7cwrPbio0wZ1dSaT0fvkCWBGSiPR6Yf9v9h7zx2JEeyLPpFLNCouXWtPcJDx4YIkUGthZH8
m1nOd/SPzbFEz7RCD1D7RqGBrszKTE93OmnvvnvPvcVB/tnk7o/fxQ/MPBeyrpc4eicv/VTypjCZ
t5vYG96E7jwn9NAAq9k1AZhekVqfjNMM8CQldejMzcRmyW8isrDcBEBbchbKm/dWBG9WrNNhktwF
5E84d7TcOf35oQdRvAjICyzcOvtpqpbRbTzOELwpSHisXP01sp19mtQk5VhMc0iEdZPxhH4mRbdT
/Blh/wr77kFG3ms+2cSq8CZwlPp2Ur4tffPU1vROevbZMrGrRd5nBSMCrqj2mCcdg+wzhSF8Exwy
uPOVRNOBltTv2YvfXKO/GhPsd+41k9PuZR/scv3zqUfqmxIiJ6V/NkJifEbXcsAix+4EnDCmVZ8G
B7ecbQbVjn/vEgPRkD4ItDgENXaBRCrWUgyffsx6fuCiK1ruVISCuCX7FdfaZB3iMbhvbbEVOo0O
TdAjKWGI74cO96FkSLPTu9zeUvFQrHH9xZsREinWP+A1IYw9wwQaCoHIXg2QS20IpibnD7Z+Clag
8Kalb31kDRYXO9WfCoVABcpA6eYMZlPCR9Vk8uQoYKqv0Kmhgqiu/jPY/anB7v9ldx2bv/wXi8G/
/HfUfHz/2wGP3+Kv20HnD2q/2P75rN8Mh33e/w149h9C6Kaus/DXPccX/8DuwtVqOrruqoUi+ZC/
H/B0i3Ujsp9lOzrD4Z8Z8HzjXwc85jtX6IYPJcGwHZaXf++1rnvP5iBENWqWeedWijWKESsIPWZz
Lxel0X46KkxljmRZ9PTYxuNpNsJfWXBLcWvCYeT2hjBIjACIx3Qwwulq+hrrFgRgW8dtHE7f7jx8
1QNBPTQcaArcy5ZRmkCaTM6tK+9maeNmofpy3fI46juYE1atfWuq4bNpeVAQPOMUZP2MACENt12H
nnNrRP5cuvggeyid9XkWro0QW36KyC83tuummybj9AsK/FLHLtSMdDXk9At1Dd2PmTddcPks0oyu
qIHWSJJFIcfDRHKksoNnKpYSk27mqjdOJpv43jWfAyc423To2u506S1covxB3Ezcl2EKLzU5VMC0
t6Jt6wWyHs8fUOZeTOl5V1w0PzjLxKF6Oz2VLH3XNVy2xeBpH56JB7fqAxK/+UYGoAumoAKQMPy0
1ijgbaSXhFDPpvObd9yJeIvbYFfklbuma6ldOgqIblCtbVUTjZed9FkpoiPWLDa0oEIDbIkNeeRF
+DTNZdOZYHin8YfY8XhnpPreiIdDNXSAhC25CeJ2Vfs0pUfqJCMFn7iblxDwQf3OSbKJdLtZDfEI
VHeu7lKteYhjMCtmRZ9camuws/yRY6s+EozKeG/gND9RNr4LTQ/5EBLSEmDAT8e+hZqDW89Yh2Ei
+WFIx0/fNjOmDcniBS91lGHgngL4CnpS4LjgOoo4RXYxSyhvqsn2IM2hxkfIc25WAuLg/xH2vyvI
xGJU5t/GyHrXtfIUUe2V9i7FuHGvkevWvmenuMtdgpSctHuy9OMRk/9mNCqy/RIdsrR3NpVarcMi
IQv8dD3Bv6jb4JLZ7QL3WrYqHrSiv89U8jIv+S2G+NlwSL+R7dLzTtvkyi6dumHHRAfxLJLxzpoN
+kWAKGHuihbuUFLiNXy4tacMvOMmMhJS0/RJ6q6pLVmgUWJ6n5Zpt6RL7MPoydv4NbHmoNcVcwfi
wIyTcZzBn9JeAGeAWCfVdH5c2TunVaYqLo+F2+bwk32Eg67Iz9oo03NoM0+JvqQqN5igBfs+kn23
KZuh2YqkIx1rKG8tbSLQbTOcv6lg+9adK9Mcts1oXGMRkEbHIlBoob6ywi8zIgkR8+AkdWnANdey
x6LvJPk4ns76mNy6IHPVtq5agvCs1fPd32lOwwrEw1pIIdYhiuk071uYlB55oa7w2QREJW3KkfNd
85CmMpSVZSX2xRDT29TOxt6U2c0R03sFIHljxEm+TZthGRvkOOXULysD4z/DF4OwCG6WrJvNIGlf
pYn9DCyAu5xA1a4l7S8D9BQjLjaVL5cRbVpdoAmYQM95Is/IdlcP5YXDiHMMQ4YdL/TFNopGe4GI
8VJ44dqQJk33RvyVWVJpTBKM/mxeg6GLVr3HrW4Y4qMmiNZl6DeQDtvMGrdzlx+JUhJioAkVW8I4
3xuEWTLIPvTZu10vEZWrfJ/68h2Ix4sP4XYdNS8MhxQzaJx/R2JhLMXvp9B5AQINfEA6nKFd79LG
3o5nCxZNw+EU01JdbdmkBjLWO5Xy2rfgG0pjjtZ1Z85LI6KbTZf+LaydnRNAvxCqkxfoNHM+iU0X
hyq3mxpfcuFwT+Lsu6HqFRew1swr0dW36FPn/EKCmJR9C/SV+6YPsdim9VkzPjMIN2bnrodUnWBq
xGqGb5chHNbgd5c9B2o299WUXqt5vVaTOyBYb+GoaV6ouT6pMn+t9CG3OIH6o3WjqSilU2pAjCwQ
KX3AVEoBUP0Y4SDwSQxW2V07vQx9+lzX2q425VeK3IDZip4zBIgYIUJHkADptAkQKJgijiAtbgq7
kCBg5AgZaoGKrDHV1YKsKSWxkjoTaDyZOGi8H1Nm8xNi/EhE/m7r4d6xkp0Xzj9knXcBFz5qynzX
KG0FPMe3jtiS0hFMHpTaE6XDpEqRcZBmdKja2hFbLk8spdxQRxKuJGIOp869g7gz9lcLqSdA8rGQ
fixtFgu38F78gak9IK+5tKAyek4I7LkBhhRsZoQkH0HJDn0Kv5P9gNBUvZRKddKQn8RQffY0BSeh
fZ+5OAHDSnsQeXVH2AAxR2lYMGygZyBrZchboaN2cPzC0JVvLgJYhRCm+8lBTi31DvWDg1AGToyc
oYP8OWNo9ZWYhqiGntcoMAfxBLJJYFDG9yoWr6Emdx5w8sVkZp+u2V8nw0LCyeZ1g3znIeNJ/dtR
qh62zJZJpDg3CH6kXclDC8QFpEC6n0tO71iB6qOGVEgOBghWLX6KwNxpSk3suGzc3/qiUhoTJEei
UPhUed+VFpkK/blAnDQQKS0LwzaiZYp4aTh3KDmWYphVywR5M0PmhFh9KD4LpM9GSaAeK+7KgC5N
YyQSaad1W8dYtlZ9FykFNehWhVJUDaTV8J6+aNzsSnFFXXtMkvuQwl9W/YlJZ/JWdvKzFeLklPO8
cDUHDnH6C/OYsdSRdfm0yVf/bo1Umi93QfhkqMABcvCgdOHqt0KstGJPqcaZ9qKSHB2O/Ock8ZFM
6LtQxRdj+G3XFGFYqhLDU+UYbkDLqDFfGkozIsozPAkGB+1mo6tiDZYMZJpU2YZJ64b1OZF078r5
mEEhJnprHBw/Bbs1RbfOiS4t2RoqcyjysFWlh9bVa4qsBMUsEI80PvwczOMZMI29yekEmSNtLUp0
sAkI0ERrSOi0DzEcDfaPFIpIVS0SjZL67tp4nGBiZ4H9mvGGByzHNkUIKcVThIcSGLmqLNElBUfs
6zXMv5zGlP0aQ42qOWEAJV+WZfPSHCa5n4lKA2RxNoFrg1JRlT7Qy797VZ4y4anv0fEbVavS0K8i
6FlxVeGKk/gkQa5xqN8CSetjA+ZsSetIyo2XfYGFgDKrAhcbzD5PNZoGNS2/GoHkUEXS8tJiLS9U
BUylumCkyJgHcXbHqihmaKtXoapjpt8lMqpOhui7qiJxlhWxIvqiHIBsMErbApM4ADF41JN/7Mbk
Y87Gq0V0vByHfTP5jxEJiaSEuEMCKwXXsbC15pd0HH7zOt7FhM3pwKTlEQx9YrwTq/6ZcvuVLm0q
uAhNDm+9H517PViythfRvvEAOkpcdXllf0Cf5iJu4pfAD5eoG9gExHPiwBvp0k9u7Ve3VTPDdGRl
zh3T3FoWBRDpzWnQr52PtiYyRJwrBALSzuY5wLxWh2+Rz4FlhgvOoYCujf5WVcHTGOs3mVWXLogO
PenHwP0skV1FwrnGFLwRBNy7sLuqojHZhB/8qds47Na0wLMqvovb+OKVMRYbXWWXmvRtghXQFdaE
Hhm+Zq13U7YvNr9nMbzAZ78rQs613LoqWW9SXqRZENCxI/EiNA9lY4Kb2ZaXyiOmYHjiYPOsg6dz
MPTyqZLeq5591baxMY3PnL6RjPBZaPr3qrFi9Kc7Hezf0CcbhqwdTAGEQf1uLJLHVk67LPAuXOvX
yZr5W9kE6vLHKQMvxMOr8yDikBKwMI7HHqAvufQ7Y4XtScsompTaT5hH1zx0nY3UgjN/7LDORs5z
Mrp409ng1LAcEtyMVCac5hmLtN29jsDxvbnajH13ZNMEaxOn0KFGvIsGW6wy1/n0uAXRyNGyLuuO
Oitr0XqnclxbBug6avpi9Wgog45MYRR/yqDexVr8CUdfxfjD/lcRwGnGpQB3zKVaYfag1QiW4bHU
QUiMFlp1mNzMcdKP4djf15PAASgFL8Ekknnok2kJ1iBf9272U/HeDKItV36jEacCNpc+ipnX1lM+
B3a07ZZV1r30DDyoywNtaNW0t6fxPPhDvJRDD/iju4KVoU45P4xhme6QVMCDETobF3KyP02EKe6o
9vtUOTep6rBKNot6b77l+IhKzf+A9bbMNQ5NDFi6t/I5zthmuytBD5maCX4Ma45uDIceXFojwwdi
bzubBuWafX7XQwQQmPOMcecMYbpjBGXdYO812f/4VfQt6xhlqTZe/iPj/CkZB7f1v7d3P08tXZpx
8Q/c9f9dz/Mr/0+9UVRzUzfpjheu6f3N2239QSSaf7AxC4M+OySav4GG+UGqNh1aW5Ti87f1vOX9
4ZseA7ctLAfot+n9GfVGCPdf5BuUIAv5xuPlsVd2/sndHQw4pxPPBYTUidMIu2HhGKwV0tZ76+t8
G0/JV1R3Pwaie6n4MXNI7ieBJ+XSsF37FZbDLPxyIp7QEUdeGDT0Q9LcA5aGjstFj7JJPcmjC7Zm
UPwaw+DbUYzBs2mytwbfTYS3gZlFPDFMKtK0SJxkgDnvQsbpbVJYcUO1ExYAtInGJKVlZTe910mB
y+3oOi8DqJ0I5A7QU4JV8UHXZiik1kORTRdzSo8CpImNn7CREOrcuHQXtHLsSAojLfXT1lfiVIhP
rVboHxBApZO9/36ROKPWKdmPUSTryrZubkXzn+tP78yAmyz+QArAKh7xFYc2FIAdYh9xrsAQCXBE
M1iiATzRrG7gutQH9fD94DiEH4uQMEn1oPa3TD2PtXq0gDwatOgj7xnDfDv7ZA3Oygc8UgAmqWR2
bMAm8Td36PJxKKnyHwwL25AmirMVOfcGyKUa9NIEgqmXTJvDEfIP0661qUY0slQdNvOD03mbqTcf
Q3vaJBoI2ay85oCeBNUcv7lPxFF4yOcrqZSJTvjYGxUnqgMYVeRQJnUQUtKuyCFFWL6ZpiBMkVx+
a0BOJaV98ojLhNFrSVvZrlZsqlpRqoIKXwI+/oMJwMruihcPoKAd9ngcAJqR3GEWxVe6bgQYNNuF
hAUbEX+43FtmvoSrcgnG7ikU84UipPMISqvnaBM2X5ZsHqLBPJTanZdJIFH98VYB4koAcpHHjJYF
iK4OM5k3fQEcnjiqAXq2Osnfy3Z7zi8YjaeBTYoIuqNhlQvZxewv/M3Mo5i6dQPs1yzJDqVPpt/u
QNww5uTZl+WdXfJ0VaC/FUReqfj2rkWPPZC+lZbk9VIvMXiXDFK+BTCK3zxK572GUxSP643RmhAi
uSyY1kDOCmBnGtAzHfhZBATNBIaWzsFHWvE97CwIkJkBJCxeSfBpjeKozQDV8L+dpP4WtycT2NoM
dM2YSU575boHxhZ23nUGzja3MTWdxo+ITr5itzWK4hbp9YsG1m0aiY5XVrcLAL6NZBU0l70EJYkx
bbasljWqNBvgwmubr5XgyQisr2mwalK+rqhy9G1Wm1BWtxzgXEWI3QZAB8SI5ZNi0tHhe/YUpU4v
KTiaMKjPDZF7DXkr71auMI/DSHkW+StWaZBUzcxZZta8IdnBZRB+SuLz7I5yr71kZrmqOZ8Z2qUU
rxE4PQlWL/G/yWf0oPb0mJruXH/WpgztcnwPBUiDIqeJhwtrXVoTOMIZs2WX3CXA1KJMrjG3PDez
eShql4c5wKqeMw0AQJPf2OKp7CHItjx8hzigIK24b1QsfLTEaaipQZKrXr3KqESjCUzOrP6k7TLw
gykYwgEcYdW85MAJseM/lIpWOE7mK2PKYwfG0Ko+JqCGBKf3ht9t/So8gyI6dq67TTH2B1zg0H0h
QIBH1JMJVukSFsAxZJp0jzUgRRBB4OpWUmsPTtMxjBYr0vQ7bmfrlPmwAcc4Ar8AzmgBaeyH4NTP
oLVDa2GbvFGmcWcE4340s3UN5DEF9iiBPjJ/kErcaRl3t6I/9Dm/zJq+Wjkcy4kzHuTICoJkw9rX
gSg5QZZUHg3a5nh56OpgEEYIlG0EQVNcRgWm5Od3LH03M8TKAXKlE7cLCcmyKtkWALbUgd4p0KWE
eDn5Oj2GQSUW2qLFX9pPJzjqdFBNR6yHuzqrr7LXnvKxPY8EFDcB+T0F2OyIgTsDxYGl6JdCQThh
jQGKQBoDiLkr4HTm8DoHB4OOBUA68c7CYtGa+kaNmiCQQovrPGWHEonBggGKTk/akgNyzeFOyVTC
4T+A5836ElaBVWjGtYQkug/HhsOn+xJWH3o3iNX0pV0qxxhXprA3mVc0SlJxeBUhu+So/Uqpc1yG
AGii0Lm33Hm+otMzuMQCpkNdeEvPlbdibIz7PDCisz3G50LE5j025vtg4LRoU9TekY3ynLxa56Ha
MPbOdNaCNFtXhn/HdZ1fW5fyyaE8TZUZLnOz2Qu+f0tC7eO2juJjgCkb2YjohG6wMcQLSn6lJ4hR
zsPMAzxdSs+N6c4DwBuPAARjo9zN2rDzylY7tmO1C0eiEpkLAnUAXz/nv8BoDXpaHPoC48FkchR2
S0aRfGjpk5JvMxRXmqbOTkOGQrT2F9SXU183R1tCYY3c8MOrx6c4p9iefieAl9FyLCOwIS96Jzcm
UDRs8Vv1bXKGjkvzdWywq9psLvV1pc0fXoBdrMjunJl7Rtq9dK0PuDReQrt6MQZmx6QJoQHSP9aX
bIEkfGACBe70pOnOa43+s6ib6SynF83S92PhbZyERx3AaqZV4ypYDcNqR+kmxcNU5wCVMLR6Oaid
RfxcWQPFIBmeOYPVO1d8h/5SxybN0RjY0u4R5BXZlj0JgX3uAjTM01ubOs9+jvXKz+Gk04rr5mfs
fif4McTRhj3Y1z7v6wWmdPgs0662yhtZCRnejaVxstkU4FU61lp69LviWszzMjEcPh/W1Ni7QvZj
jGSTWb+RlbHMjPgTzNoxyGHbkE7bNU1Z7ueblXcvFl9niqjbftwIvV+zjovCjCSzfdQTZnmawDPL
OSX0O0mr3WYssXvqEpqrUU9bJ4FGOZzaC2W6pfXsIMbJsLiTRnrqI/uZd/0QIZgEko5yF+loFvTN
Dkx3del9NpF/iCeOYNPY+xubyLmsyn7lRykMy4nvpaTbS/myUwRZaTwInbEn8QTeGOgQHNz097bj
fEHOzmA4g+zG1b5AaQ8wrmWXgZ7iFHF8KfFmcn98xemdHDs6jWMOtjujJZKVBlfJDYJsDgRoVYSs
GVQi+6ocOdb96aILYIm/i5O1EVdL5E+LVIcNVXcuZlbcQKUNwo2Nh9h7KdULBn3Meoj4lamKZjhE
HJNl1RwKs8VTcKqtmTpnGJzbMR0eGj9PF/M0RwePdMVmxN+BAV+saiv8dlT1rgMkMmZLuJxVfXTL
Yw47Np/VyqbVbtWooukwwWxhOmhfM/o7YyqAj757jZLW4A60930Kq8kJfRCP8JdUBoFsVLXWTuUs
TXqufXa0S57qiNmzfJ5VGfbIZ6vKsXUoh5ziNAgGDd3ZQDhPA8H/pv5u8+arVwTpcopivvX2axD3
Z6dkFo5M6ND0cjsucA1V1B1XHkpx5VL96l+jWlFt8Nn8NlIUHkXfFD7LjV/xRpQE1tvWfkxpBe+8
x0GVhCeNd+yc+cQidzhHAa9MR2OOY/Lz1mST3kDs7EcKNx2LAnJDrxSmyDlIusl1175ZNGdsanpE
oXwJWiyCF4MiY9SK5suxQKpmtv00q9Lzmp4FqWrQQ5dC9EZVo7uwxdj7Wv06a0iPa1DfFRyEiIfM
3iDkVPP4OZPNbMbxJs0CrAKZwfahMUW2Agja4sDwVi5W0R5Rvqqg9NZrWY8HdzYOLha3OoEYAnUh
9F/bWjx1xMT5GPGvQf0e2cDghzRbj2gbRdQ2dE5usVmobTIzoig22wd9TE1UedLFU9Hl0Soi8VRD
yFpkjvvYZyG3/0Y/YjZ+KBDP7KjbmfG4xqVyMDp5Jl727VREcLH2D3pNs6oLcBJnz1xTVFDH5Z5S
AuYx7EQDt8HBNx7R9WnyvPV+QuzrmTHSWqZc7Shj6dNc/KSxDtT7nfrFTWuC7g6y96gTX2UQ8bAN
dq05neKQN6/ujrCnjtGcYUqk40RPkaFrFmFNPa8nA8r04G28VuUcUVy0EU3Pp+wVUtlHWJJT1dMV
2vLb4ImnquHe1acHw6z2WtXuRinXkCZ23PQr+VIP2tqbdS51mVxczfAgwE2PxZjsrXy+2ik4G7g9
a62HJ1tu/CCGtBJzTxNoOQMKVbGxZnUHzVCTqnFrEtpJkOctxUirNBYzwj0zeX1ivWADM/rbsaRp
ZvJgRnngcojol4FG+YdzD0T0Il1IttpjPfKxCoM6MO1r6jkI1s2pieDvlOmzVGO0rY1r+nMfTTta
uy3e4Ty9CFnexQ3LI9F3jxIwk+ZqTFjsjMbqq/SsF0zCuzmEhMzZOUdfsgYWlvyufmdteJKyEK83
SSKOVtidE2LL8dAdWkfcfVMqcIyC9mUiC2vVxT2nqH0FMM/EvFHTlM3NV5mf9/lovpesZg2YbazF
H5po3jRRu0ltd+WR3y6lw8LJYBtVU7CZRdQo0spKIy7EjY9o8G6eOT7RyPiVnBrwrEAZCB6luflD
+/AioceN0mhyvCXZmdzj/e2b364KQGoJcULajEAPGYegr14KMlmvVRI/F1rxM+vFI8CLCGetfplo
X85qj5keDzzkL02NfGzhOSdXm657F/ayjNytXZUfmbK8pt0HkuoJPX2JB/PLStr30QCLx/tDqSRy
3bgcOUbj3XOFt4yHGNypsB7cMKL6rNSStSfK+1If9DN4f1DStbkdsg8IETO82blcOmzI6ppMKl+J
akve6exxg7nLdU42BgifkJ2OaY/J1g84T/o1gFW3fbFF/2BRbfoKkpXrF4rzFhvkl2gcSU3T16RB
tqlbyeyLrQEsDWWd0s6Xwu7vWHY+O0Pvb/EQbc2U9bgtmhuaafLQ69OxHPHxAyx8dJwUyPeYEkfq
IesFYxvuK6hCa32KX3Urdl9K6zzxbNvGc/t+wXP70rDeIdrgrjA865wsqoGPnzqUFKLP2mlC3Opt
EeK8TPyD1RDl8qMfJ2iGTQuBNPCvKDbDxg3mauf1VfaWc0pKNNo/5jA4p/UzrReUu7IuSVMgZFEo
6VSlQNTHYEvomtLixC7vCjX+uclMj7kPW9cBGNwCDhYAhH0uS/xsOy6qPnso45w4OxK1W9/TzPBI
Up5DXrid+1Wr0MSWfnJxbVQ4jlqwPsz9JqE8rBibErAxhR3ebNKuont3Kt2NGPNRAULm2PsfXfVP
6aqUnf17XfUKtL/s/13uiV/6V2HV/cMXYDH4B8QnBjgMc3/NPTl/uAidus6YbqFqKvX0f3NPhJss
mBg+kG+FBXX/Tlj1/zAcclK+aQtPdxxL/DlhVYFO/xGbQYmcTyoLg56pBOB/ElYrfa7COqwlgtqw
Mmb/Y6KoRrbGgXMZp93ungV9ATBm4ZFc7UZMqpNclb69hFJ9rIr0TH3sXdMIAFNqdcBoJNp2qweg
idiTBYn1SUJwPZfg5hv9tTHNaInv79g1dBhwGCr4gZWfK8h1NW9H2atuSW6kVyhhHMNJIwJBouc7
fWxSS2y7GWXA72dvz6YEKDzrBwhWmGaDJ5A8T8ZYttdAC8AUpaMgxRQBDzPjddyTu5jD9ppZ/iHS
Gl6gZpZb2MT9Lcm5x/QOfXKzHT1QZcvvIJNDnLsIDMqoSwkd91K4+9AHDesUiMo+zRzxgevxqGTG
peFMu/3GJHixfB1jlKVKVq+EKpGQO9vZ+gbuhsLpX5uRJEATT4fYcN47+s2HidSsY5MTFkkEet4c
6z2VRI+UfXinWGcF17fxztD1HcaUaV9ZKD2wiLHZBxCuoKEt2NADhqJ6hb4Nn7L4xryZgYeiHUTa
jtHCM+mpsXKT++EENLGKgeHZ7xj/s1VioSk3FVOjVohD0UX6WoY6usB8V1RZuenpHVx4XQ25JFsL
DC29PxxKI9nPOvVBZEnK2j1MLH+DWv4okRSgu7UWtv4Ide40xhk+i+beasONX4oVnXBbWpWqhdnD
VU3SdVbR6BywGI/mGdksfOdgnGyqIPrg/CntS+eVFUeUEoSzv+va5nmyXei3VrtLvZHkSLru+kMV
KWQhQZNBm9K1YRiH3K2edUlNZpjgApyM+jaJdQsFbmFgIVp7RcRjGC8cbi+aMAmNtCahPjxGFiGN
4KzauVr+V6fxKSo5pKIjhZ3Y1ua9BOyQ1z+6z2oeFGnBWTa2glXAApJWjb1dxvdZIS5uGNQLKHGn
jtW7NKdfehbTywVPhKE6rvSrb2gAJrlu7MSEny+4hO0nr6fCBO220d1tbocXUyG/HXuZDa/UFYIp
bCDj18nrHKlcuv9UiOni2O6hVXQwEjxJbl0nOssWecaJRCJZAWDCNe5uyum+jtN7wwwOEmAGYzQ6
txMWX468D/2W7WSwaPv6ActVsQF/rrLG+GFmsjAjpacgLthPpu4yjvOrx0IwNaZfeLM6fWOIkNcw
Hm2/2ujWo4/d3Uwn3K39gs/1NMIMYUFLwZTWrONU3llBxJrYZm0Tjm+u4+KyqNixD9RZpDZ9Mz2l
f7VJoqN70pJ+C4r5Kjpr75bEC1JMoRliuKUM+r9fatQ633rwHFQtDY7OxbLb56hG1K6UYJjNj4Yp
sR+5zj4Z9aOPGwVEPhtmXfLEt1xC2gZjvz7fUTZ31Bubhj2UR+6diH0T9UKUsd8FXgPqNRcr6uno
hDBj4o2j4NhznVsNs2PKgl5rx4w9uPaYmCO03c49G4P/ykS2t70gXwAPAOu2dHoUuoSRyDJaLF4W
Xe6D6V/d6JwM0Xs30LLk8Sm2XoBLzqqe69IW2JPnI2Vij1pUX6a82FmcrmhfSObVFHx3ha7tI2mC
pxk2ZgcqQsbsu+qh/2HJjIAplB3LtK9xZp5JVS+FtPYzcn6s4+Nlq07U6pa5avppzZsOKT1lgpUj
OpOFn9AVsVgXdXTI53xYd3n6HPr9vTCsb63xr4hwS8xqIMwKkHZc79aQnQCLkNaKt1ZUv5tS/JJK
rM4sg7tYC2wI8uewToN264b+tI9957625ZM/al/eLC8awJSs/zTSAcStNz1OOcwQwcCnme63zjta
Ve5zUGAuyYjFptQF2xr3x7i+L7nh5AVpHnYc49LA87mI/LfRhPMg2A+lmR0j33rPSYCDCKzTXRmX
d01PH4cVMtHWfEd7oE1EyuJAGCtJx2HP/MOWZ97oWst+7C1jmx+lHe5ipMNR8tjSQIr20/iY2Rkh
NwTANu1fAL261CLpAxUy7WoKI4COJFwDLL80uWEsXvVuMGw0VovzAG+miJkgG99b9+hZq5TH2iIs
cU/iIFzkrFLwc1Cp50zVUxMdHaiIm0BnlW/l5G/I7e5KDV4SYz6iYd6dUoGHfEgLEy8VBNpkcl6m
Ee3UdspmRYXgrrdnaj+cKdyUDuNsaKz5KWfhdM6ttUEkAlFc8ISgCaTqVqUbtDBL5S7qxg+9bYvP
pn7EWx1psST1zB8cxGCPmy74aV1et8g3NhlKFAuwH2a/bhmLOQEAkNqzmnqYKu0DRvlKc+vvKm25
GQsWBFn35o3ZRdkjoiGPl1kHBz0DXb306Q5IWrTmmYUI/dh8H00CaAPFiozQeHp8baRSRvVTh3hN
hSAg5YyuTZIsWzpjeWd685sZ9ztqit6yodiKqDXWTTusekbNKIuW+IkextT5bPRerO2knBeCy97U
+zdO/exWMpDd4bcZE6gu4ugUZwEorTjnnvhj6La5CW0d57H0Oe630Ekqr0HMyJ+dPleoPeJ8aXiT
Hp9WwW6EzltJ63dCObgPxiavxbCFULJuwthe//4vjLZMluQO8bsO9Srjv8QhTgKsivlKhTx6U0Rl
5mSAIga3qQCEWd8TOJRxBx4L5c0xwnM9lxNP5vY2t3P/lGEV2aQUYK/zng5qk70O8+NsgGwx21oe
hrI/xj7QVU2W/L2CUj0uvavTJc2yscL3xrJxpzXP0IhYChiUlwHoHD6g/iKY2SGPTxOtyy8uesGb
3jrDuC6KHqHIFuDKUzbR1jvTarqWRXLxrI4rJCA3P5f2Z41fFn+yt8xcuWr5kWUm3tr6Pa3L/RAi
6jYtTC/fg9UxhbRYZTaif84NuZ/cC1DH7W8CbslyznbqxzBz451Th3edlWgL/Fo5f0sFlZSbIWva
TY+CsfYCEt60xjnqVoYCyUY1vpXCi5cePudTZFGu3lgcwrqYGrp5oKPGK/koqcMb+PF11U4sccJg
54hL6yF6JTEVhRT8mLQBJ3zVhlUKQOdM8P7O9ozoKPuWBVfB6oR9988Ya2BHQ4naPm7yEunBxxep
txjYNFWfXs/QSeaMAC7XxR0e+eXsY1YwhpxSzaR6cHq4KDFFw/saJWKY9a+0xi1a1RO8RnWRBpx2
CCBHK8tBMbJYzE8dyqjRetZqrjkRZ9X/sHcmyZEk6XK+SknvHfR5eMLuBWJCYAYSQA4bFyCB9Hme
/QTc8ALccclFH4GrIu/FzxCBTACJLFZXQJ64PHkh3YsqZAUiLN3M/l9Vf9XksKIX1TxvAXYonO2g
UcrKG5cxgjUJahTD7GGuDRCF5Rj0K0pmphr04rC1sbcbkyKe92jWFrBFbaUP58LetxnlmyCyTZL4
OBJruzgbROR7kFrERiWptnC9Yt2VhLkGTPTPCH3Fne4bz2B0aCdOyXQXRknE9abqsmsUa45PrbTo
e+dYL51lqpFCw0A0weUAcRr4rRaoOZGFdOJDhQQhxFbY+eZ22H/lg0Z4CTRXACKOZlaeUbxcQucN
IMKlxZAmm1EKS2z+bbOfhT665DA5IHI6XegDDXpRM1rZAG5GZnYuuv+mcU5HN78Ne5yzkvQzfkSo
m9yK2VzGoXOzVWdG6Y4f80hegxrwCVs3OIz68FNmMOkSFOGFJtVkpYSQMUmMoA6rnYVeA7njZCPj
2FyAIZTeNQOVTKXUaL79WJvFIbrFscyADBr7IpH7jBTe4cqJ5Q+5WUModTBWRteah+i1F556maD3
Wg5iE/kyThVB2TIyWOVLiejgHmFfzLwl/nX0BRWKgRY1rjdSMnnzuB2PJUdG46+CKkCvf84H+goL
WYpkAI3nmUaEBIZb9XADIYeQgoO7a8Ybks5msQRKwh3Z7TMquR5bUqPMGjY4dYql0URLYzx0lfQU
9e0nB9nGTMN3tdbrlREmjGD0F2GkKgtlwEq+UuMDvdEXUc2D5ScY57XGRePF2aIyPOITSYFUsBeg
7AWtl8hnhO9jMPzQry8hjGeG96CEOFKUwSV+TZ/c0ro0yJpsyy+SXp32KtMMmCvdBCKUshbxlC05
lUF71TNOgsTReVBEkKWMrU8E+YLeehzXOWmXujEcJ3jimE1wa7XAg+kJsynoa5NDi6xMZ8hpFKWT
YDwD4cKmaKSC7TTQvAPZcNmBZG7KZG8qkXONDDgHmvoEqn03Vgxbo3/QHkM7C/R5SZ2fdOR5WiMZ
15kx3JGzTN1kL5RQPoobdRVIBTdzPVyRgIsXGR7xIiz0a11FbD3mnXmc82g8RKD9LTQQMqjNoZzy
Az23L5POfmB8e1Z3t03hn4UElHYiqdQyySxtvxDigQWHyDJ1Rahpxow3Iaea5X8uCD0tCT/1RAqq
hwbAGq9He7z1B1o2yLFLteLqA0Wv81RFDj2sFIJVtTJkqxG1ahG5SqrWty4DRtR7+g8RGSXSWQ0J
6yAFs37m3fE8YGR41JVrERnbiJE4VDjXTf7Qu95ZlMkPtciABXeg0A78r12Z34xucdNwHrlGgJfD
uGJFzgczXNVtestEUUxsrBLuV8zSMOCBJ+ZNGmfVvoiMDYimNYio7URWrSpSa72K/NpQ5iCQlgoI
LsJSbzaIpFsnBAXhRki7Gyv370au/KMmVvgKsr1S+/yKaosxGJGf24skXU1k6lqE6zIzoKNzIG+X
VDTmdkUGb8XchQY/w7xDL8DfViV7+SYrnAdTJPiWJgNxfVFYTHbLy5GYX0fk/Roi+bdvqvOizlfx
Q00ssGdLN6kNbkJA+pmPoc1+MLArcrKEQ+2yFNnCrlusi1RHLOtYByrxw7WIIbabj6EYr/XrO4WY
Yi1haiYkt3gkwBjNH7yKl51LinbuNcadNKYPHUg5Br4tTTtBWeCjq5hY5FTkIw+mcWTRyWTN5574
ZI8YZblsLmI7Ph76Ye073klK3HKJ8SNTZ2uzbk4SyMioU3HGQMlMTHNEXHNPbHPdDncA/Uy1EOis
EOwsBeqJyWNu4wBZc9cR/xwTA+0QBy0LZ+KAuy1WmEn5T6zzX8E6VWC/X2OdX+Lf/4np6+//G1Qz
rYN6WN///W9bDan4L7dQp71HR64puO+qykbz+QR1WkwA6ybjvbqx8QH+DnXqzh65pYZs25scJgt8
ssqa2v/739CQ2qauYe+j2RZiTln7V6BO0xQWTlk8eFkqPi4fCmNgJkFk4FNNlVGn8vNnaUs+Gkew
qYa6KADUKGheVPzCZ3IqC3V3CUro00kEKkkEeDlB7VVECMK6CDNTDc7Fly+duP6m4xN8muPdb49N
v2p7JnD7EqTD6j35QK2POwmJmqNhUBSGUSVgN+kk94xVNRYh9g8pfgiZXhAKAncZ4ki5X8vKrHXN
4QyTupVrJMqJZzlngawtNM6YdYcx09yO+5ZEU+sAN9V+mdePwqCGFsnRnc2vSBoda0012g96mja9
VvTLbGRWTS98ht065K5WfCClwsxPT9p5MlyHAVV8IR/GCfbhatvFlzqTegz5+81hiEfFrLfB2hgz
xBpKoyNrO8qIpHOWhBJ9MAcXGKaIo4NcIs6NmMwjBmI6Eg8L7zAq7k0Ot9loovEz0uGYWWus1nvE
XG7RHvJ3Ux1GenaqN91xxhDUCW4q0bnOyA/aSOt41Gi8i5ZwAZd7vW5qjxidoseK3C+I8OhvbdUZ
T5xOOcGO7jAasUnOynJmJigtNI8DAsvQYl9Blqg3xF6NuW6flcUHPcVF0aWCaeJ2bTPex0SOTmyR
jZ4lw/hkaXsHmOx1GDAhALXVD1iT2vt0UstiaDl0IjJwKg0wdbSuS05kE4mjiEri7OJayA7byr5p
Y+tL7KEXIiaA+EnlHLNIAX8oH8MUaQFjsEiK0m9G2xrzOryIJSNZlV3NCa7jBdq0UbJcd92IUEf8
bqZZT+MI2ZVFlOEgAWJjH0mzH+CoTiQFE9VdsmozVTroASyavvRWao5NhZ0NlJ+mzti6j4IKn+gP
oY9y3w3Su7wKjwqV7lpTrjEwOw3M7JYISHwg8WUJMu0u9cE8sqr/mjv5tQPDhiw1NGno7E+GoqEq
Kuq1hBpntMyVn/LQtCao05hp+wZ/O4UkLKuOIkzKZgn+vwtZwgZkVGjImJ8UiKwisNkUkFYDrCV2
gLwHgd8qtgAQsL4grrjtmYVGmhszP0FpcsPw/oEXpac5XvbzViGme61UEtIamcmDxMUUhCFpDQ+Q
CEi5BFpmHGjGlQXCCuiM4ogwU2mBZeYFo4ofwlzGh3u4UmoNQhpZbNLX34owPkNjeYjx4HIA3tax
cE4qhjvifKkDfzvA4KpHo5IJZHzMzj216emrrJG5OOWwEig69i+4wglkHXOaL5nA2itA985TlxFK
iJnPAJdA5XWBz8cA9aNA7B3Pj5G0Dtp+J/D8Bn8vQpTA+DPA/lCg/kyTHSiCBzARI9vI4EUY+1Ul
uAJVsAYBQ/9CE5DMGygFM9K/jKPRH7YyDD+kg8/QyXokpGylC0aigJoYBEdRKfWnx3SeIHEufTmk
qoOX309jvoQkYTs3VPpxxXgvOkoYkERwIXj8YDPuBYeJ4ElkCBN8YEJoVrAK2QvbyyqQMupVGBYj
tg8lSynPTE8idGUIFrTyC6aT4GUEQ6MIrsaBtEkhbxygXiesMQXPMIb0S3ud90Myb81OWaljEV2F
dXtUCj4If3KnOSNQqvYi4xSkc+UK9ogcCH8eyqIWCtdVJB9VgmnKnB7/6OqUUa6F2ip3Q52dVWlI
tVyuUsFVmZBWFeSVDolVQGZRiR51AU7IkFwVZJcMMlgaPopWi7Si8iJHQ6eji8YW/UyBLFOshmAY
yhFJFCYKFYqjtYeM5M4I3zwqS+3K1dyVwVlYm8Uiw5BuUJS7qlW+dhnqTwVfmIKx0oGcha4+M9ix
flzgCYbBNMhfXpQnde7wqcojWXi+SN6Z4uLAY5THamnP3PA4YYQudyVEcDfuKN1nIerpZgSD7oo7
H3FuNfanWgXYazoMGwPzZKGzr0XVQrFiyBNzLvMEE63FNagudLiFguHQmNm7JK1WDLqfN1ZxFDPY
b+Uu+haytcpFObjncmvxqBPbWmaf+gwcJ2dsuB8pJJNiuLIVRiticoq594qqPk7z6Kj3u/kQex9r
yBU3lo79PjutS+dDcB9jJczUkLuEgkJAOA4XQyMdkB6Km/a+x8g8o4NnKsb7esL/DfK3VSaScG0w
clCnBCHxQCg8+LtIkdLOyqHGl/Gr5tgXbYD3cMybYBOtaP4nqfUuTN8+rpz8RHxxNzEOAKL3dWdc
thk0kY2jB5+TuYBY+ywr/RLfuXUkEQo36OWi1hAIpoG7b+n+QdWaS63D9FWSGia3k4NAalZlIx+7
X/UsPS1TaUVjiwcqQbFqeZEx+AFAYGP9z6jikAFMM72wRL10IMm07sEIgq802hHpV8N+qbTkuyUN
bt7kQO6HQv7l+YwKWF14O3RY/gweeqG2vbVroIZx0JY6ChDENVhMxPWX3IDs0ZzVgEhQhwFxtE8y
+TcuoEKt27NaNT+bOFYjwaoPTTNfdtlB1+srz3BWLZE2qadB2PgYRGnghqDs2F/oPk1IpYMd15c+
LI+qIvscvgQ9FsFVzVh3cWYY6Wlig9kHqXmvV0dAoetK6T6QKXOfh/J1FVknhpQj/Y8OMQPeN+V+
0afZheJo53Y3fOXaWmVKiX+Efdrfo+Q4wUA7zKK534EbSr11Som37jKk7lJ3rPvNeUfQjt53B85Q
HhRpStBIb945urquymMZdxMrkRdMjh+m6J6FhExuwQvsYZnpzdcRSa3CJDfESCkfe5V7kRcRECJt
WMEQ56igvxu8/DpEDxuYR1FlfgnHGt4BiSrWTY1HBzpiJjbkM7Mdj+id0RCm4SVt8KXp68ejRzqh
op/WBHcOtH1F4dxpKrJno0SHaXFBuhljDjTLGMrEyNoLp8eXpL12q/IaU5jLukh4Qq1Viogva8Kz
0AJCipETq4zlDyX+c6whgPo8GWUemSq6qtsrW4c39IrmplYtCITKIr36XNXGqwCZ+kzNDWMVp9V5
OEJaxjVh9y0BQHbe3XaxFWLq/ZlpHPgT9fQ/G6x/qcHC7/bXDdZJVt62VURQxMP4qz6LN/jeZ9k4
JjmEaatMYukmYpOtpIQ+yzA0XVYwfntswr73WfjlaqqpYCyC9y35LTZv99RnOXvC8Zb+yzAQlMg4
N/3jv37t/817yM43/VP16p9/S5sEliytq7//zbZ/CmIRAlldMwgWVQyT4uRln1X0RYVNuTzOaotR
Nl2T13KbX8puZB/ZUrmOYfmPEgNMd165BcaEgeIvA4swLhcTnTMp8E4CbKSXWRxUR6aJQ0456tWs
0dHTy3qR7Muyimau9WhSygVjUQ4EG8EpKWUwpofMpVfpIbLKh1gJAdnTIQcHG6oj1A4mHoB4TleF
5a7KsmdmJMBcQJGwTGJeOe1iaS5HhTIbO708rnP5UBWzURn0xqIspLOwrMNTYk3neJDPm846jKLs
AQCKCLqPnQMHZKf1cVJVXIQKGD1jk7N+QJXHpXyTV/jjVRwJ+JHaK0bd7Xkfh0gKNQYMzGHdq/gd
mX096zoZJWPNjdIa8LrA+H3SG3MzybJF7fUrvXS0mYdgY781Twqb0WMvD46VOAsWNdCuQ+AmKR1E
tCrDgaE7zCCgt7cqlTxzTDwIN1+OGOkvchM12yBlh3Xcj0utXNWDlc/VCoKrkaqzcESLh4aQbDiI
XFoWqIXiQQ+KGE2MCG4K0Bjo0SHOe5jRMhbdSljhSEFAyep2J7CCKGjimywv8D5y0rtAcfw5xEUv
JsZriMsGs3DRTEVNEeFJL2tztQ6H2/gs5Cgr8ryay26qcBHzBlKOWagqIeREnAIdhAFiqnXQvfRy
lWvfxXqZzTpjuHBz6yz3+gaZZ3fjlswiD/Vw7VCcc44ONrbiTHSpth0uSDldw6afRzJUB+7qBHh5
FnPbgGmwPZzKYV5+sAi/HJtDYmBNavcsXESSjvcOAzE0QwjkTWfB54iOSRnYZ8aw/TAKf/rCseYk
56H4rvuv6Kj9da3my6FM9cOmOWgBQo7kwcX6r/NEC3nUuAp1KnkTDtNplX7ghHK/LBVYbEOCL4Fo
8qgX58pApEmhZF9yFYsZRcnpxZkziVz3aEi0D3XTR6dEQWYI/L/p1zotHY6Umc5Yj2Ss/BzUXPNO
XBxr8Q6m+lslYZoIbvK6IRYS7btF4nDZMrtDBoZh9st+NGwc/jNIWXn08Xl0V6qNiUnFX8ACo0SG
H8dEmOve4na0Xw/YOVmmSkfc6Q/u57C96XpGOqqO79BEBR62rT5Lw6Ylb2Ao1voor7zC+uxwH2sk
dPKXiZLDC+4YEtP3R1s98vyHIBZXGZrpTGsvuK0J2fXK/Mjv0jNPz5y11VeHsoW5FD5Kagnggg3Q
BYqXCk0/Gytzl2Vd3BqS/qWM4SMwHg56cHcmXRyVISzftweyKxgdG7RvUpMdMeJPMFtPZcvIzVw1
KyYy0TXsVxZbKIEVosjhQ93JhgXdWaPn9xv1xoZkQ5TuzCDSLlrUy0z0M8ifhdqaaoDnBVZoERNL
kFuEtmUWRp0ucjC7t1YaRFMRYWSitRD2rbAoUfJwRYLJrDNLsu6sqFv2CgN1dluAKTCkjQEZRkUE
hFB65hSk6VkvkxeEAU8sFelB69f4AgTJlTfmZ3kEmp84t04hfS5Kr6feSO9bA++hpGCIGN0tY87V
cV6WV9JgHWgG5h11Tv6mzKFlNzwlEkxN0KzEQJelF+Xa1qNPSRq1yy5vPxeuB3But0e4ttxWOWkj
LbHETElI4VEJEJXE2XXtK/fg0NUZUyMoT3yGWz2JkgvC5MrPQVQs1xA+T7iU4Xk2Q16C/CQjRZag
83reMwq1lBIDb1eqHhTvHhABESJBRjfTkKY9G1P1Y1/qZ0aIeM0u8nNkwfutWt6m/uDTK+NalsRt
DxgC/47pUKvYt5EZqwd4wizwVV/JRkNZPDTxQtONeZx57syqz3v8etZu7bmcwlTMIZMQqUcHWGHG
HHQWRy+mfEEir1ojdBklKb6h4MPCL5xFRBsvy/xDmqoaG9McZx3BD6GC1knpKmr6ngwpzyGh12jv
e4VphyoTRu2R/wXBUbgqCNZC+2cdIBhCyg72MHYLydWGWcawYziSj+0SfiignM+k6J5ZBhHMjEwu
UJPjIAfcBZKIACPVF06A0mkMTQaPZbxNXNc4qtt2nQK5rge5VecmFNsMyoKBdB2xJwduvPAZNZUv
yN5o56Y6fOidWF3kabLqSVlSkVOoyCoM5BUF1HFBgM+Rwefaz0aAulyoMUKhy2gQaNAZ4THtmIag
P02uxg63K2aUfeTMeC7jjOj4PcmgQQAoMhzZWngaqcXnpsfh3s0yJnqyex/BCN/4Vu6sDyHrIvQk
NReUUjNACo4p9CYSDHGFEIkn+Jvr89h1FQ4mTuu2oKszyflQyU5yp5jNbQIumgpVyyj0LSGz+pAs
nFCF/7Eo9EtdaGEK2M6Uz4wnkreshV4G8IfgyaSkNIYe1mL9Y6RXqGvaAFccm/EDryuPFeE/02n8
4sGttQMPlZIbAouBpylLUiJxjL52hJYnFqoeW+h7JHgfuW9tbJOsCCDWwicYNdAgdEHEUzH5h1JI
zDqhG0oGkCPJTuZD536Oi3IeQ/9iAEzDIevlxyZrGXRAh1QjSEqEMolZTuJy0JALzVKEeImJIBu8
uQ8h+zXa6H2dWNq2Y2TL7eeenuPQnhVI1b3LAmFUikCqRihFFBhCHSGdEhqqSqipOmRVnvNZOOvt
J0JvlcBHQihrV4NyEdc0KBkWiQhS0aloaLVk52ZEvEUc0n2f0Rii8QNi7/iYmb6w+/LOAiw0mlMb
GViOHAxftosU9d4aX3QKKxRjyImteSRUZIR7AVRTj2gIzOpgheMJtDLCs0wo0MZ0FghFWo8/mJVL
Z7hE3RMue+F3yU0sNGwJYjZTqNpyoW/zhNItR/I2GqemUMBFSOEqJHE50jgfiRwuEjgi6OsA6VxQ
KSedoWHPgqYOoTK6C2R2jLz1+6XUYLWDBM9DilcJTV7v3hM9OqKjQK2HBOLARb4XIuOrkPPlQtdX
IfCL4hD0oqqOEDMQGCGFX7SSxCcJiTLaQE2oBAPkgobQDXpCQfhNF3LCAj2VwoKq6AwDDcGh4fjX
YSvjZRjSz5NBgDPbRWBb0qIUckUgCHOeoWB0hJQxRNOoCnFjJmSO8K9oPRFIlnCbDkpI/LzHGa3F
uS5VCuNhETYHnCGSPRwxybpOsgryxO2uFDVaeEJqSQD8jYP20kGDObo3nlBkChWpViLSjIRaU8g2
TfSbMjpOzGMRhDcrxWqvIxII8y68lJXirFHI3oZF/Ainw4mLNrQz8LIRYlGQg3PC3RapkF50sCwO
utKSthV5ysKosllUXemoTw1UqApq1BxVKsELKFQtlKo+itU6ItwBBWsnpKx43pDFCPIvC5nr40ct
Ub6qKGAlu7o0ugsDXWwpBLKtkMoqaGZztLPpcNGjpI1R1LYoa2MhsSWMN8MCVT1LcTgUIlwDNa6u
9ac4M11rCE6sMMBuKrU5AON1738yjJkqRL0x6t5KyHwd9L5Ws8A++tp31YO6MW6UFsy+R/lQJCrW
ipdODmEe1eGK0bCHiuK9QVecK1JBaqsCAxtcoDRaOyiQ48xFdIMk2elQDmEzaT54fkXQ4YUeyivH
8hjpLnngg+MSAE6AcKjDTugpQCv6zmK2DMWw0ax1gfH3gP2WQP1tgf+TpXGdQghgMYYrg6AIoApG
wRn4kAcaJILKrJvgFDLIBQeSQeqQnBR28gFYkElBvEmFnhhSwvWrkwYj2VUnCAvBXGRQGKbgMiQf
VoNuQKwsTIcJ5REJ7qOCBMEIDB99wYsc1IIjyQRbUgjeJBIMShVe6IJRccPim9knx21XcwDr2kes
0ACvoGFC6JhI8DINBA26rJsgO1ShbVrB3xgQOYJihxO8th+bEsH15JA+A+TP4++2mO0VrBCmod3C
8g5SwRdZgjkiqsjZr3Sirly1XiPdxRTXl5dFgeQR3kkTDJQMFRUKTkoV7JQheKr/YOjKf9ngCfPb
+nbxyCBfNA/lcPlQNXH9HV0QP32EFa6yv/aHnmCKt99oy11fDfnD3/92e5+gvCWKsQy+1pgNbbCc
Z7y29Xr65/GTPX7sP3yj+BaCvLnnV0Bta5ap4LEJQkLuqLf994q+R9YQ/7NhqMGEnq3Nr779H3+x
zTL+8Z958Zm/Zk0Kbnz54AVZ+vy7i0GjFyjVL770qzd48Z0tqG0Ie400YF6Q7M+/urGnaYrlWBvn
8X//b/7//Wt3/uQKvH6jH0sA0kYSsqmrfM+3lkDfk22VAS5784BNcQ3YD3/mKfjDNcASDOGGYm7W
gCf9+WOg7+kOY20oqjY/nuxSCBf7nZfCtA0M57FQe3z9tBRCimJo5ubBm+LjwPG18xrImmHIIGib
10+ngmyDLsj2dokm+zg4mxP7x2X2i/Px1zuDS8FSLEVmRIBABF7g8C93hmVxdpCQ9/3HrP0Enwrj
tWLsLy2FDstI9bP5ruy150th7gm1mA7JMeGl4KFG8vYeG4TmhkpfxGTwwn7x+VJwXpoM9Fi2s/nx
5hdO8Kmw+OC7nRVig3BIkPj49gbR9tDvyYaqbk6lCa6B8zpW5a/sDEcGb4Sn25yXP98ZjH4bqnDp
nObp4Ox8OlBGqbJumJryq0pSdmSTofrJLsF7bAXbtBSd+2J7b748FYw9VdMcXNomuxWMzd/ODvcl
j4Ep24AOr7YAjYRtO47xVGBOt2R4j8tBV3S8GZ4aCr7ry8uBw0IzVXV7jU72cth2PLs9DbDmiGRI
JX18vSoZ6KypnkwTefXmNdXDQYjPd74nHfxDSNPaVoo/lQwau0ZB6j7ZNXiPYhofQzF08Ks2E0E/
pskUDI+vye6MP4u7/GFfgXiHItHeVpB81+eHhLaH0Abpjzn5Q2Ln6okrQ4ZXlEkM/n4KvFwKMU1i
UD99//E0iyh7ZyxK2LAz84JfOnfl4+vlU6HvUUQ6PBXAMdsfT3QpdsYgWApL122UHbjliNdP5yXj
SbZu2FM/K4Ryb8erg6eCsVtRPW2W4qezQgBSqPh+lJ0TfSreo8QGldLISXy78Tb2ZEvoKfXJonP2
zgil4ClssAfV2p4Cr9A5fY9xPjoxY7Kgvb1zt8kakFXBkCmC2sfXq8JS23O4TUSpMfGDUkw97nY6
cH1SNJrs/h+Xwsvrk4OSxpssp8fXdIuq96ixhcCa0A/01uL16s5QiUbheODSmPhTYe38VDxuEPou
6qbNUvy0QehDDMZ+N0fyBGG57fG1W/cp1PEqbddmDV49Dgbzz5rIGJ4sGLHlXXdYAwHPEukNJvMK
haDBQDmtMn8w9b2weynpsO+BIcTMxOPrFTal7YHM0nNuF8KZ7OOwBU93eBy4LGz2PMwdxcHzW0Lf
o37UDZrvzVaZ7i3xHvUT9yFM3i+ORnXPEpcltcXUl2LnzkK03pbD4Lb946/9+VOh7hmyCqy/Re8E
+TnNzsLc+ZBgKcisd5BA/Oiini8FPJasgFJMl8eydq6qWQNVsVUo3rfhWpU+FLGQIybYpvkcCNph
t3JaQDCKzCrgxLF5vTwozT2MKDg+txDgBAun7d/ObreEqvAN2fdvroG6Z6omI/5bzd0U1+A9UEnE
DBYZim8Xj/qeYhsyPNcWyp7sltgKlXZ8HBwZWSTn41tbgqNRFfXT5mae4tOwM+7EyUgjAeD4a4za
gf3XJ7sE+s5LQCeB+gfbtKeyiWLg+QVp7pnUlfD/U2+uzfcom0DXZIMw1c1+eNVQQGtySwox8VTv
SZHHuts9yY6wEEFyImyqZLH7nz8OiB0YbxTc7lTXwNh8st0ORtwDGe63ttjaTwCDrApBnPOD45tm
2WTsXDaJ0hFqysT6Y7MlXoHShtDQKzr/m+zjsDN7xxqIgoF8kB9Q6/MtQemom6jtsc57ukYn+ji8
RzelyqbB/O/bHIVJKoqG5ByPwcfXBvqdYOlg7Hxv8lQgJsfJY6uP/PmgtGEqbHu65ZPxHpALycfC
FfJtnMHYs8GiVWiMiUMuxnvUDvgNqDp87esL0wJ+Myx9cxZPcC/oOx8LooYEQnDMJ/r2VdFgAkeB
wNB0TfWW0HcuGlgDZmk49X7RTSGj50FQt79oio/Be/B0JuUAAOvb5JQhoDiVlnNbWk62jN72ezuU
kDwNXJSWYzNu8/j6aUcYNpZNtBOT3RE7146sgaYK7PUJS3nVTvE4gMeLyZNNsTDdpdgZdRIHpAbQ
rIKvbV6vLwkFyaAQmU/2cdi5jGYNkDLAWAovMvFi+z8voykW2BH8ielelDtXCWINLL4m9m6bx+DV
luCSAIU3+P/3JZpmK6HvDDQIW3HuQ2qjtyVfxDJaiGTNJ/nLZFuJ7RG+y2UBN0FthGHtdileXRYW
d4kGffN0dkz2oNTeo4QAbWXg8BcTeOaeA/RkUkZM9aDUdr4sBOYC8iS+5JuHBO6Suo0ybPISWdEK
7YZGcl5SROHY8sRQ8IA9vzPYGbbQSyrTPR3epblitpWx7O2l8AqNtPYgsKG3Jy8e13bGXEQZxf4H
a3t7KNXaowWHv3wSBE33oNwcX7vcGbSbxHhQTbyto+egxP7VwPNgU0lM97x8j6JKddgCxDF/r5pe
HhK6Lux2n9Wd0yyqtN2LKmdPxtJEB6//xVIwnYQbyOaOmiAIoW627G4bQ7NQfyIHfnMJbLAoW4Xt
nDpErb5HMcWsqo0N9Za8edVtWIz4y2J2cerDaOqmJdzhqaCmYhANaSCyt8fXT5co1beOOGayV4a6
c13J7Wk4hqbCSvxiZ+hMFEBlTX5nvEddifc6iLX2NsNLhBb+LwaiuKm2GVu94g5bQtTW6IIVBwHM
W5gUByVdJ1ryp7ZzskvxHnWljYED7kc/nZA2eDbDBJPfEu9RUCKOJgKOoYLHF+/4vIqyhRAA6eCT
f9a/cFD+iTrju/ngzA/i+0fbweChesud8Fd/4Ml37+efPzMVRN354s8JE8LNr94YD4p//seL6e5H
z6dnP3zygHr8Ndv/fPv9fv7NL37X05d6+pcHwUN5W371h8cfDNtPeXqb4Fk44zeWt/FvRGc/JMHt
c29Ah2IWJ46nf/WGjeKzpvuPfsd5ees1D0/vIywXeWuT7f70r/76W38QyYFvf3gGWoV06MeKvvKA
/JMffvMbHvM6Xi4PfTKPqZgQ2/VXnMfjw//9b0/v88ySUrCYu7750S3G2e3w281tOTy92/Nf8Q6f
//f/UdW///O39Pb+t+Pbu4fkrV/zDo/RcXD3UD58fevduaZ3XaeD8vb+4etvR+Xv/5P1+v1/Pb3j
87V6hwf2/La8b+6Cry+2A5QMrLascCfs+jVuhir7P/89SF/s5Kf3p87f9f3P4gwP/Tf/Et5hs32J
gxf2pNsP/hg5+ugi+9dPiu0Olj4E8UP1aidvll8FH/jj5Xnr+P3u1ffzofxk0/rWf/bywhF/4mv8
cFv+4/8BAAD//w==</cx:binary>
              </cx:geoCache>
            </cx:geography>
          </cx:layoutPr>
          <cx:valueColors>
            <cx:minColor>
              <a:schemeClr val="bg1"/>
            </cx:minColor>
            <cx:midColor>
              <a:srgbClr val="009999"/>
            </cx:midColor>
            <cx:maxColor>
              <a:srgbClr val="008080"/>
            </cx:maxColor>
          </cx:valueColors>
          <cx:valueColorPositions count="3"/>
        </cx:series>
      </cx:plotAreaRegion>
    </cx:plotArea>
    <cx:legend pos="b" align="ctr" overlay="0">
      <cx:spPr>
        <a:noFill/>
        <a:ln>
          <a:noFill/>
        </a:ln>
      </cx:spPr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cs-CZ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BM!$P$3:$P$79</cx:f>
        <cx:nf>BM!$P$2</cx:nf>
        <cx:lvl ptCount="77" name="Okres">
          <cx:pt idx="0">okres Hlavní město Praha</cx:pt>
          <cx:pt idx="1">okres Benešov</cx:pt>
          <cx:pt idx="2">okres Beroun</cx:pt>
          <cx:pt idx="3">okres Kladno</cx:pt>
          <cx:pt idx="4">okres Kolín</cx:pt>
          <cx:pt idx="5">okres Kutná Hora</cx:pt>
          <cx:pt idx="6">okres Mělník</cx:pt>
          <cx:pt idx="7">okres Mladá Boleslav</cx:pt>
          <cx:pt idx="8">okres Nymburk</cx:pt>
          <cx:pt idx="9">okres Praha-východ</cx:pt>
          <cx:pt idx="10">okres Praha-západ</cx:pt>
          <cx:pt idx="11">okres Příbram</cx:pt>
          <cx:pt idx="12">okres Rakovník</cx:pt>
          <cx:pt idx="13">okres České Budějovice</cx:pt>
          <cx:pt idx="14">okres Český Krumlov</cx:pt>
          <cx:pt idx="15">okres Jindřichův Hradec</cx:pt>
          <cx:pt idx="16">okres Písek</cx:pt>
          <cx:pt idx="17">okres Prachatice</cx:pt>
          <cx:pt idx="18">okres Strakonice</cx:pt>
          <cx:pt idx="19">okres Tábor</cx:pt>
          <cx:pt idx="20">okres Domažlice</cx:pt>
          <cx:pt idx="21">okres Klatovy</cx:pt>
          <cx:pt idx="22">okres Plzeň-město</cx:pt>
          <cx:pt idx="23">okres Plzeň-jih</cx:pt>
          <cx:pt idx="24">okres Plzeň-sever</cx:pt>
          <cx:pt idx="25">okres Rokycany</cx:pt>
          <cx:pt idx="26">okres Tachov</cx:pt>
          <cx:pt idx="27">okres Cheb</cx:pt>
          <cx:pt idx="28">okres Karlovy Vary</cx:pt>
          <cx:pt idx="29">okres Sokolov</cx:pt>
          <cx:pt idx="30">okres Děčín</cx:pt>
          <cx:pt idx="31">okres Chomutov</cx:pt>
          <cx:pt idx="32">okres Litoměřice</cx:pt>
          <cx:pt idx="33">okres Louny</cx:pt>
          <cx:pt idx="34">okres Most</cx:pt>
          <cx:pt idx="35">okres Teplice</cx:pt>
          <cx:pt idx="36">okres Ústí nad Labem</cx:pt>
          <cx:pt idx="37">okres Česká Lípa</cx:pt>
          <cx:pt idx="38">okres Jablonec nad Nisou</cx:pt>
          <cx:pt idx="39">okres Liberec</cx:pt>
          <cx:pt idx="40">okres Semily</cx:pt>
          <cx:pt idx="41">okres Hradec Králové</cx:pt>
          <cx:pt idx="42">okres Jičín</cx:pt>
          <cx:pt idx="43">okres Náchod</cx:pt>
          <cx:pt idx="44">okres Rychnov nad Kněžnou</cx:pt>
          <cx:pt idx="45">okres Trutnov</cx:pt>
          <cx:pt idx="46">okres Chrudim</cx:pt>
          <cx:pt idx="47">okres Pardubice</cx:pt>
          <cx:pt idx="48">okres Svitavy</cx:pt>
          <cx:pt idx="49">okres Ústí nad Orlicí</cx:pt>
          <cx:pt idx="50">okres Havlíčkův Brod</cx:pt>
          <cx:pt idx="51">okres Jihlava</cx:pt>
          <cx:pt idx="52">okres Pelhřimov</cx:pt>
          <cx:pt idx="53">okres Třebíč</cx:pt>
          <cx:pt idx="54">okres Žďár nad Sázavou</cx:pt>
          <cx:pt idx="55">okres Blansko</cx:pt>
          <cx:pt idx="56">okres Brno-město</cx:pt>
          <cx:pt idx="57">okres Brno-venkov</cx:pt>
          <cx:pt idx="58">okres Břeclav</cx:pt>
          <cx:pt idx="59">okres Hodonín</cx:pt>
          <cx:pt idx="60">okres Vyškov</cx:pt>
          <cx:pt idx="61">okres Znojmo</cx:pt>
          <cx:pt idx="62">okres Jeseník</cx:pt>
          <cx:pt idx="63">okres Olomouc</cx:pt>
          <cx:pt idx="64">okres Prostějov</cx:pt>
          <cx:pt idx="65">okres Přerov</cx:pt>
          <cx:pt idx="66">okres Šumperk</cx:pt>
          <cx:pt idx="67">okres Kroměříž</cx:pt>
          <cx:pt idx="68">okres Uherské Hradiště</cx:pt>
          <cx:pt idx="69">okres Vsetín</cx:pt>
          <cx:pt idx="70">okres Zlín</cx:pt>
          <cx:pt idx="71">okres Bruntál</cx:pt>
          <cx:pt idx="72">okres Frýdek-Místek</cx:pt>
          <cx:pt idx="73">okres Karviná</cx:pt>
          <cx:pt idx="74">okres Nový Jičín</cx:pt>
          <cx:pt idx="75">okres Opava</cx:pt>
          <cx:pt idx="76">okres Ostrava-město</cx:pt>
        </cx:lvl>
      </cx:strDim>
      <cx:numDim type="colorVal">
        <cx:f>BM!$U$3:$U$79</cx:f>
        <cx:nf>BM!$Q$2</cx:nf>
        <cx:lvl ptCount="77" formatCode="# ##0,0&quot; &quot;%_ ;[Červená]\-# ##0,0&quot; &quot;%\ ;\–\ " name="Podíl přijatých na SŠ v BRNĚ podle okresu trvalého bydliště uchazečů">
          <cx:pt idx="0">0.001544799176107106</cx:pt>
          <cx:pt idx="1">0.00038619979402677651</cx:pt>
          <cx:pt idx="2">0.00025746652935118434</cx:pt>
          <cx:pt idx="3">0.00038619979402677651</cx:pt>
          <cx:pt idx="4">0.00025746652935118434</cx:pt>
          <cx:pt idx="5">0.00025746652935118434</cx:pt>
          <cx:pt idx="6">0.00025746652935118434</cx:pt>
          <cx:pt idx="7">0</cx:pt>
          <cx:pt idx="8">0.00038619979402677651</cx:pt>
          <cx:pt idx="9">0.00025746652935118434</cx:pt>
          <cx:pt idx="10">0.00038619979402677651</cx:pt>
          <cx:pt idx="11">0.00025746652935118434</cx:pt>
          <cx:pt idx="12">0.00012873326467559217</cx:pt>
          <cx:pt idx="13">0.00012873326467559217</cx:pt>
          <cx:pt idx="14">0.00012873326467559217</cx:pt>
          <cx:pt idx="15">0.0012873326467559218</cx:pt>
          <cx:pt idx="16">0.00012873326467559217</cx:pt>
          <cx:pt idx="17">0</cx:pt>
          <cx:pt idx="18">0.00025746652935118434</cx:pt>
          <cx:pt idx="19">0.00025746652935118434</cx:pt>
          <cx:pt idx="20">0</cx:pt>
          <cx:pt idx="21">0</cx:pt>
          <cx:pt idx="22">0.00012873326467559217</cx:pt>
          <cx:pt idx="23">0.00012873326467559217</cx:pt>
          <cx:pt idx="24">0</cx:pt>
          <cx:pt idx="25">0</cx:pt>
          <cx:pt idx="26">0</cx:pt>
          <cx:pt idx="27">0.00025746652935118434</cx:pt>
          <cx:pt idx="28">0.00038619979402677651</cx:pt>
          <cx:pt idx="29">0.00012873326467559217</cx:pt>
          <cx:pt idx="30">0</cx:pt>
          <cx:pt idx="31">0</cx:pt>
          <cx:pt idx="32">0</cx:pt>
          <cx:pt idx="33">0</cx:pt>
          <cx:pt idx="34">0.00025746652935118434</cx:pt>
          <cx:pt idx="35">0</cx:pt>
          <cx:pt idx="36">0</cx:pt>
          <cx:pt idx="37">0.00012873326467559217</cx:pt>
          <cx:pt idx="38">0.00025746652935118434</cx:pt>
          <cx:pt idx="39">0.00051493305870236867</cx:pt>
          <cx:pt idx="40">0.00012873326467559217</cx:pt>
          <cx:pt idx="41">0.0006436663233779609</cx:pt>
          <cx:pt idx="42">0</cx:pt>
          <cx:pt idx="43">0.00051493305870236867</cx:pt>
          <cx:pt idx="44">0.0006436663233779609</cx:pt>
          <cx:pt idx="45">0</cx:pt>
          <cx:pt idx="46">0.0006436663233779609</cx:pt>
          <cx:pt idx="47">0.00038619979402677651</cx:pt>
          <cx:pt idx="48">0.0043769309989701343</cx:pt>
          <cx:pt idx="49">0.001544799176107106</cx:pt>
          <cx:pt idx="50">0.0011585993820803296</cx:pt>
          <cx:pt idx="51">0.0021884654994850671</cx:pt>
          <cx:pt idx="52">0.0006436663233779609</cx:pt>
          <cx:pt idx="53">0.0087538619979402685</cx:pt>
          <cx:pt idx="54">0.011071060762100926</cx:pt>
          <cx:pt idx="55">0.040679711637487126</cx:pt>
          <cx:pt idx="57">0.26364572605561276</cx:pt>
          <cx:pt idx="58">0.04132337796086509</cx:pt>
          <cx:pt idx="59">0.016864057672502576</cx:pt>
          <cx:pt idx="60">0.050077239958805357</cx:pt>
          <cx:pt idx="61">0.024845520082389289</cx:pt>
          <cx:pt idx="62">0.00090113285272914523</cx:pt>
          <cx:pt idx="63">0.0036045314109165809</cx:pt>
          <cx:pt idx="64">0.0045056642636457263</cx:pt>
          <cx:pt idx="65">0.0006436663233779609</cx:pt>
          <cx:pt idx="66">0.0011585993820803296</cx:pt>
          <cx:pt idx="67">0.0019309989701338827</cx:pt>
          <cx:pt idx="68">0.003089598352214212</cx:pt>
          <cx:pt idx="69">0.0006436663233779609</cx:pt>
          <cx:pt idx="70">0.0023171987641606591</cx:pt>
          <cx:pt idx="71">0.0006436663233779609</cx:pt>
          <cx:pt idx="72">0.0010298661174047373</cx:pt>
          <cx:pt idx="73">0.00051493305870236867</cx:pt>
          <cx:pt idx="74">0.0011585993820803296</cx:pt>
          <cx:pt idx="75">0.0010298661174047373</cx:pt>
          <cx:pt idx="76">0.00090113285272914523</cx:pt>
        </cx:lvl>
      </cx:numDim>
    </cx:data>
  </cx:chartData>
  <cx:chart>
    <cx:plotArea>
      <cx:plotAreaRegion>
        <cx:series layoutId="regionMap" uniqueId="{B432B2C3-FA48-45F1-A017-8F6D37BB415B}">
          <cx:tx>
            <cx:txData>
              <cx:f>BM!$U$2</cx:f>
              <cx:v>Podíl přijatých na SŠ v BRNĚ podle okresu trvalého bydliště uchazečů</cx:v>
            </cx:txData>
          </cx:tx>
          <cx:spPr>
            <a:ln>
              <a:solidFill>
                <a:srgbClr val="006666"/>
              </a:solidFill>
            </a:ln>
          </cx:spPr>
          <cx:dataLabels>
            <cx:numFmt formatCode="# ##0,0&quot; &quot;%_ ;[Červená]-# ##0,0&quot; &quot;% ;– 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solidFill>
                      <a:sysClr val="windowText" lastClr="000000"/>
                    </a:solidFill>
                  </a:defRPr>
                </a:pPr>
                <a:endParaRPr lang="cs-CZ" sz="800" b="0" i="0" u="none" strike="noStrike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  <cx:dataLabel idx="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1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1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1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1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1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2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2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2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50" b="0">
                      <a:solidFill>
                        <a:sysClr val="windowText" lastClr="000000"/>
                      </a:solidFill>
                    </a:defRPr>
                  </a:pPr>
                  <a:r>
                    <a:rPr lang="cs-CZ" sz="6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2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2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 b="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2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2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29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3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3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3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3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3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3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3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3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4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4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4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49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5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5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0,9 % </a:t>
                  </a:r>
                </a:p>
              </cx:txPr>
              <cx:visibility seriesName="0" categoryName="0" value="1"/>
              <cx:separator>, </cx:separator>
            </cx:dataLabel>
            <cx:dataLabel idx="5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endParaRPr lang="cs-CZ" sz="600" b="0" i="0" u="none" strike="noStrike" baseline="0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cx:txPr>
              <cx:visibility seriesName="0" categoryName="0" value="1"/>
              <cx:separator>, </cx:separator>
            </cx:dataLabel>
            <cx:dataLabel idx="5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 26,4 % </a:t>
                  </a:r>
                </a:p>
              </cx:txPr>
              <cx:visibility seriesName="0" categoryName="0" value="1"/>
              <cx:separator>, </cx:separator>
            </cx:dataLabel>
            <cx:dataLabel idx="5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4,1 % </a:t>
                  </a:r>
                </a:p>
              </cx:txPr>
              <cx:visibility seriesName="0" categoryName="0" value="1"/>
              <cx:separator>, </cx:separator>
            </cx:dataLabel>
            <cx:dataLabel idx="6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2,5 % </a:t>
                  </a:r>
                </a:p>
              </cx:txPr>
              <cx:visibility seriesName="0" categoryName="0" value="1"/>
              <cx:separator>, </cx:separator>
            </cx:dataLabel>
            <cx:dataLabel idx="6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6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50">
                      <a:solidFill>
                        <a:sysClr val="windowText" lastClr="000000"/>
                      </a:solidFill>
                    </a:defRPr>
                  </a:pPr>
                  <a:r>
                    <a:rPr lang="cs-CZ" sz="7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0,5 % </a:t>
                  </a:r>
                </a:p>
              </cx:txPr>
              <cx:visibility seriesName="0" categoryName="0" value="1"/>
              <cx:separator>, </cx:separator>
            </cx:dataLabel>
            <cx:dataLabel idx="6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7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7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50">
                      <a:solidFill>
                        <a:sysClr val="windowText" lastClr="000000"/>
                      </a:solidFill>
                    </a:defRPr>
                  </a:pPr>
                  <a:r>
                    <a:rPr lang="cs-CZ" sz="6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7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  <cx:layoutPr>
            <cx:regionLabelLayout val="none"/>
            <cx:geography cultureLanguage="cs-CZ" cultureRegion="CZ" attribution="Používá technologii Bing.">
              <cx:geoCache provider="{E9337A44-BEBE-4D9F-B70C-5C5E7DAFC167}">
                <cx:binary>1J3JcuNI0qBfRZbnAQsIRCAQbV19CIA7tUu5XWBMiYl93/EE/2Ha5tzTl8njfyibJ+i+qPK9ximK
FAlBKcqMbTakZWVZEnTQiQ/h4e7h4fjrXfWXO28xT04q3wvSv9xVv3+wsiz6y2+/pXfWwp+nPd++
S8I0/J717kL/t/D7d/tu8dt9Mi/twPwNiRL+7c6aJ9mi+vC3v8LZzEU4C+/mmR0Gl/kiqa8Wae5l
6S+OdR46md/7dqDbaZbYdxn6/UPoJov0ZJpnwcOPk1GYzD+cLILMzuqbOlr8/mH34x9Ofmuf9YUG
Jx4omeX3IIxZT1WohCUqsdXrw4kXBubTYYn0kCwzWSJ4/aVncx/k9tXmUZf5/T38ghR+2OP/W9I7
+v/+QYPflsy9Ex4CBBt+685xuBw7X30X5vBxuNQmXHUQbhZ31lLITkNtdUgLl79T+/p4YX7bxfS3
v7begEvVemeLZPu6vnXoheYrkBdes/j5X4L/5z/TLFxf1cOgpEiSFFFluwzlHkaqiiRCNohX988K
5UqfE+FkD426cb44ww6y3z+sjr8k+ULuCGmOvHkRPPzxdPFOLpK5dcjxScSeqCiUSUQWH1/yLlvc
w4oiyVRlq8PS+oZ6YpvMzXyxfq/zJnsF6ZNgm2TX2zAm4Wc/fs8RApx68/vgkOMQkIEtVTCS6Gq8
qW1kooowYsthuj0O91Ckm9VasMXqbUP69MuPENrD/04zGHTB/P7kPPHsu4c/1tey8x5/95zImAzs
8BPAlj1VepgSgnCL31qn3l4qdaPsOEeL6sU8uc+/gSPy0px2CB8h2muY9b36gDhhPMKciMFI7o5D
0pNVlTEiKZ3T4h56dDNcC7bAzexvi2Rx9xLb+vNHyOpq7obL2c89LC6RKUTESNxw2fZI5R5FIiUK
QZvD21Z0P5W6yW3JtuC9aUu3RI+QI18Ei58/wuKAGCGwoBBUiEgkG89kGyPuUQpzJMbS5vA2xr00
6qb4LPpeiM+SR8kwgYDnsASZKGMiq08jrWU/cU8E15QgFVzSXXRvKvIauJXg+7Gt5I4Q2szOQgi7
fv7jcUJfXcUDeDAw5WEVUyyhp9H1ImqQVCLCjNg99e2tVTfHXfEWzbWTAp7bbP5t4b+cD3fFjxDq
KJnfL+5OpsnDDy8sHv57PTwOAxYhlSnSo38KE2ArtiA9RYVsDvxZf+kqDnyXSt1UX56iRfaND0CU
+PITR0h3GnoPfxzSzi5DfJkQcZOBe8FUVGWYRNXu9M0e+nQDXQu2ML7p6qzljpDdY3ZGaB5+RPP7
9QA5wKgEX4dRSWKQRl05My/MrQzhh4RltP7STXbGmkPibQ+FuhE+/p6tE7wXZVv+CJHezO+sgzuu
iiqKElFWMAHatuOKelQhqgjxf6fjuoc+3SzXgi2Gr+VO1x8/QmSnf/7TO3zQKGOqYnkdzL/wVTGk
dKj0StC4l0bd2J5FW+DetKPPksfIEHKHsBrFQ2+RQgZ8bdcOYEyXvquEGdjL7uwb7kFUIisI0c7x
d/oOxV4h2j7Du8G2T3CEfM9q/1ueHDivg0RMFFlapla7XFeRiYqqgPezHU3uo0g3x43ke/ltBI+Q
28rDKR7+BbPiIV2cpZOqyDKi9GmhqTUr4p4C6RxFWcclrdz42tHYR7Fumi/O8F6qL05wjHR//uPh
j2/JHKLmg+UKwHlVFIQlVX5KBryYOiUiEkmi3f7OxV4qvcL0WfbdNJ9Fj5CjZoV+nh3UbV1OmzJS
CAQhK/MKI3DbbZV7iFEwr+C6Pr5aC8V7adRN8Vm0BfHtVM+z6BFC/PN/LlL34b9PeH7/5z+dsDhs
Cg+rPcjuQPJcgTWqx9cuT9yDzCtjSHnGvT1tglLlwk5/aSe6cW4kWzSvwzyzXq/K2YgdIcmf/yf3
o8VBvZ3HlAAmElXRary1UgJKjxEGq1iQhn18tTIDe2nUze9ZtAXw3Av9ML97mXB9ljhCdjc//7H4
9vDHn3//5a3+7gIAsKKwaKw8L05t21LSU1UVwydgqtwedPvp0o1tS7bF7WOdhn/+3Q6grGjnCCRU
t4SOEB3UrcAceMilfhh1iIKPCgNrM6y2wUElnAS+DG4vWe2jSTe2jeQOmtdL3jafP0JeqwnvX7Cw
kfuwsLG+9w8Q88NkRzFWGZK6rSVeOi8qJmq3D/oexboxvjhDC+f1rye/F+JHSPe6sLP5oUcjxQoB
Zk+pmlbMCHVUBJYp2SuZ1H0U6qa5kWxR/EXt1EbkCMlN7OB+uYJs/fy/xclqje2QY5P1YGlKJpR2
V6ASOCxjKIYn6y9dLW68V6tulJ1naWF9Y3B2nuIIMW8KyA4W+kPMqIqqqoj0KShsOamAFi3HJ3si
34oZ91Gom+pGskWy+31wdDYHjpDbxcMf6eKQmVTwcmQVSsIRfYr9WgvGMFtKGDKtRNkdkXso0o1r
Ldii9ca4W0sdI7IEVhVhj8yyyvZgo20Z0asqJL9Jd1QhQ1RBZBkyOJuAfzu4gPzlPjq9QnBL+J0U
tySPkOTXIHT8Q1b3LylKogQ1cc+Jl+0QQ+lJYE6JQlvT4R6KdKNbC3ZiO4XdYEXXJqm11BEiu4bt
X24YHHjwLSNDIsOq/dNU1/JF5R6DeuNlGrxz8O2pUzfBbeFOiq9udduWPEKSNw8/voXJIU0ozHxU
gaQahfq27VEHy08qZLfhwPrbVk7oHhp0M1sLvo/XWuoIWemhP//5b9hKc9Apj0EdqogpWudjWg4m
6qkMggcI7DtH3Z46dRPcFm5RfK2mZlvkCBGufpbg2NZ6EBwiNcN6RIEXrA+uUmoQBGyPPEipyaIC
6xDd5RibLZ5vadUNcVd8T4y7QscLMl0UiwNbTygdhu3c+MnDbK30whKhKsMy79NYZO01/Md9y1Bt
+LZeb8B8OsF7cT6JHSHQq9Ct7+bBgVPdy/ooqixLg5evF+NSAZQEoVYl+F6qdPN7Ft2T3LPAETKb
zL+BnYM6/uUm0zPoJ5Af0KpC5oXKCgGCK3hiyx2FtguEqct6mvWXPiXVNkr19tCpG+PzD9uco8Vz
k23ZeR/SMB2iR0j27OHH3cGro5a7bbAMK/aPr9ZghKAQKzJDandov49C3Sw3kjukunZa7HwAUG4k
jxCgZi2+rcfFAVycZW0bZTJsrOlOzKAeERHULq7HaisN+qY23ehWYjtYoLfJPIGVtfrk4zyByWLn
IDBbiRwhsN2fdbCMGoBDkImBFabuokQECTeGZNa2ohpc5fTbG1tAXqG2Ed2B8ya5jdgR0tP//Oef
fz/4nicVVuFhTxPkqLfDCdyDBCgmUG+4MaTbSdC9VOkm9yzaIvd2mdqz6BHSOw3T7LDGkkBfDNhp
8TyXbQOUodmCBNv3237nm2p0U1uJvZvYSuwIaV2HbnjY2opHIwnpaJi+NkmWbWCopyCFSbCgtL5L
Vq7mPpp0M9tItrDtzgI7B2Fy20gdIbWP6QLa0RxyU+hyjY/ChiXIjW0M4TY1FVwWFclEedqb39o1
sY9C3fA2kjt8fv/w1bPh9+28CdA2nz5CaDNol3DIiHw50JgIqelX2gaBZUTL9AqEettT2ttqdIN6
ktsh8vuHtyezJ7kjBHaziA6cnwZksJEMSste7zXDoP0FbiHbR5FuaBvJd2PbSB4huJc35SFDAKih
hvUFKKd+fLVymtCkBLo8Eci17I66tUq9dReKX2jUjfLFGd6N9MUZjhDtqvLxx8ns4Y9ovr7Eh4nJ
oX5FJATKrLu5gjGFHb1KKxjfX59uqi35FtNXE2MtsSMEObH/AzEeFpf7dNexXGvxj0Axtgwujthy
PPfRpBveRrKF7WXfkZ0PgB+zkTxCcjwJQqFYBNCK7YADEBxQWGeH4sD1elDLsELxLuRVCPy38U+3
vZqlUrBUtIda3Shb8ju8lrHCci/Sq8UvLeEjZHpV31lBWDyuPUwDaBD17+DQ6w9IVIgE/ddW5rVV
Qqj0ECwUYvpKeLFRr3eyn3bdkLtP02L99uDtPs0RUr9JoMf3QUcxOLjgGknLbl+r14t1JhWqnlS1
HZTso0k3043kuzFuJI+QnGYl+b194G3ZKoF6JmgzvzGw2wkA2IMGG5kQbPndHN62v/so1A1wI9kC
+IvNExuRIyTHkzzIoFHbAadOGHTQvRT6B8Gi0eOr5fhQ6NktYgm6eq+/dJVx20uVbmjPoi1qT3Ok
cG1Do5auQtFnySOEt3VP/iJ+e9/mzyU9QhGGSuzdpQnSg67PEqG4VWO4nxLd3LZkW+BeOwLO6tah
I2Q2mhfQQO/Pv7vL3Uo8OWiXEnBaFagChQ1l3fs/SQ/WLpZJutW4XNbMbBvN96nWTbTjHC2yv9jP
2yF8hIQ5bMm+O2xTKKi6V6HlOoy/7k1oCnQThgJEZd38opUO30ujbp7Poi2M12/EIJuLcIQEJ7YF
/A6Zz1muZ6DluuG65WwrnISRCZ1JlptFV/FIa2rcR6FufhvJFr5fjMKNyBGSu1h4FuwF9Q8aRQA8
LMOyLoKFwtWrPTNKUB+8fIzQrj3dU5lucNvC+7PbljpCfD//9ef/eviRPMb91w8/mnlx0LB/CRJK
YqBxxZMZbYWDCqwqwso+9I3eBfnzX/ePWvVO9lKqG2jXSfYH2yV9hIC5Nw9S96Ab0oAp1FvA3qbn
SHA7UFR6CtTZQNu97j0W+yjUzXMj2YJ4/cbEuL4Cx0hvmWr1/wMP7oJkHGXg4az80hejkiz7zcB6
x+6ofEpz7qHPKwBXOdq1/Dsx7gofIcxReB9CG9qDVm3A5lAwnhDed9tX2kOiDPWK62m0BXQvjbpZ
Pou+D+Oz3BES/Fj//HHwVQ9Y7Ye2JK88bg3adkFNvgJB5O5Q3EeTbnAbyfdx24gdIbbJIl0cvv8z
giYWSzArB7UVXlAowFehO+IrDYT20qib37NoC+Cr7daeJY6Q3eZXHSzftszZUEagv8xTbNFaigKb
qS47XUitmH4fTbqRbST3JbYROEJgF/AE2+yxP+XaYh2gOmMZR6gyLEysHzv5IsMNNcBQIfxKc8o9
deqmty28L8BtmWNkCLmk5OARPcxksCWpu7yU9iAFDjXB652iLUcFmv6+qdAr9NaSe6NbCxwht2my
erjTwx8//33Y0YcYjC8Kj8h7fEEaezvig/UlDC4m2upeuZ3l3lurboK74i2M3VXCuyJHCPLWWiSP
vX6XxQj2zx9gUA/LU4THwWJ4qtMrPGEHPjzZotXO6b1KdePsPMteVDsljxDu1wM/zwkmR3h0hSpu
ntH1wheFHvrLpwV1d0x4W51ukE9ye6F7+uwRwhokD/+6X7jCKTRVyw7dVY0wIiMoh+kchSqkTpeP
OIBPPL5a7uiTYlDzto9q3Qg7ztHC+eZyfscpjpAy7BQq7ODhx2GNrAqFTvAUoCe8LZcV8MIDSQls
F11/6aooYy9VunE+i76X4rPkEcI7g2ce/utkU1F70EAR9oVKDHZsrF67bg9siYLkmgph/ubwttuz
v1rdNFvy70XaEj9CrufRwZeEVQZBJPSc2QVJoREiRVAa3m1p39ajG+CT3HvBPYkdI7AUOukV8//I
ggU8mYLBE2S7y2zUHvRSgA2n6z05rejxfKUXTJXrpYdf2IhXWL44xbuxvjjD/9eEX1Nu+8rtfObD
+6rewGmlkA2AvrKvPZ1LXj6QjbZiEK1Z3FnLssLX9egGuBHcURpaXKxPCA13NNigmSW1Ft4v4MDX
x1/02131F3MRzsI7aM8aBn/7a+uN9MU7l/kiqa8Wae5lvzoGgqtT6/Ns3g8yO6u3JH999BXRnYuy
c39uVg/G979/gNoJWJQXKVjB37bPtFOatnluwOpCt+QW8zSDE8k9Cv30YHmfwfZ7SHbD15SLpyMi
WmZYoTRu+UxoBoUaQZhk1u8fADyRIXUOndoxbKFTlrtx0uUKLhxarmYhUEyRobZDhY6ma/UuQq82
w2BzVZ7+fRLk/kVoB1n6+wdYjf5wEq0+t9SWilARC7vQodsfPEYM2lXJy+N38ys7MOHj0v9oaJmK
nmv4GnFFPLGS2uJSUGXcKFE8zjGZmKEXDMKA3dEEB9xiqcNpSRMtYfBXndam5gvSraHa1yhkiKuV
Z3KS0W+URF9SaktD27KQHrlBMjMdfyo68a2bivdVXtrcltRrwagjnhiC1YcLUfddJmTcDHx3kspy
wkOFTmhOT+OQOFpQ1wmnTeDxmgXNSEqDCzXP477iJuNIrWYpES0eO8EoiCXMCU1upDwcJMjoy1I9
8QTB05BQf1OQ6fGqaeBcUdzHZnkuWqnRd6X6G4mJyAvBtaeeVX4Rav8LRfGXpFb7leh9kazwPHdc
xvPECXgtmJ9qK7osVPgkLvpShG4UJ75BrvsRW27f8Y2ZJFDNsYSz3GuujaZJNRR7wtBumpJLTjFM
TekyVsybTKwXFJ2ZBAeaGdCARzESOcZoTC1jiAqZ6plhmzwoxX5k+59tG30si0yPMnoVx9EZYdZt
mPncFMSpE/uyXpaipct2+cmQ8lPKbM2rnas8yyYCC24jS8k5VeoLtyhyzZAdTcyUfIB9OvZZfo19
5ZNI4KIECuGuJJ6LXtrPw1RHFkV9YosNDyz5u4rTvheqhIuWM5PS8HNCq08syr8ranZvlHjkJjni
RlaNjSb4GAvxbZM2mGPH5GEQ3seWpGoKc7TQrkSNNoqsQf/si0LwBqrinbpO+bmp2A3xc732jLhv
0vyTkbCCl6S6KkisuUI4SUXrq2IHVPOZz/QkIdcpMsdOmA7KpBxmaa6FonMTmPlMzZjCpTzqIyke
Kb59YYv1qZqJc0JKh5eGoztyNHF9K+SK6VwoajVSPMSF2poGJOFO6EwrX7xVBU8diKo/oZX/qYps
wgW1vqjMfEib5NwojJtEMQbMVUvuIWeYSNjXXCm88FXr3K/wpRHlNhdE+EoxtT8FjSVwOySDujIC
LVWCU7FSbrPSPocN7SaPjLwBDUKqlWnjc5aKAwchvWL01lLFM7jejCPT/lJheejJxbSs6nEYS58C
F4UztYkijaFkZNueRo3yaySRs7yggxCRr45oX5mqca2I9bVN4xmJpctIwNNKordSTG8KYrswfuh3
hqJJUsRXueRwFktaZOFZaeSJ5ksV0XLHFPoFDi2eYXfEHGbyBJUzlwjXZuWcCTi+MQ3zWmrEMwVH
wzJ0bZ4rItEUI13IZXMpUsEd54Auxe7QrlVRtxPp0iCJy2lW3UeBTIcRDRNdFrz7HJuFJlTKZcPA
KhVS1DdNK+eWEuqSG2iqXM4cO/2s1vi0cuJxFdFzGsmXpmoPY7jJeVSJtobs0uWSoF40TqpqoleV
umgGM2QUvp6GbqMbEc554RpXXlp+I4he22BlhCywuaeI3BXcgCdVrkW0GjCUDWyP3bpS9jXMmstA
YX0nI5dpWZi6E5klT3w8KPN6kZr+jDDAFYdI0g0/DLW0EBaKR/qpK85kFbtcNdzPlUdvpDi0JoHJ
LkNB8Ti18KfczcZFHp0qviJwoxZx3ymyoWREt5FPRlbuXJmNmeilR6Zm4TDu28WZ4+UXdWMuhND+
nKSlxBXfqnkpoJHhRNc4DD4lyLoMxPQMS4Ym0+zCUEtZhwz2GSrpQG7EQCPE403lDlIxjbnhOB7P
Ctnkrp8N1bD0uCUFOQ8UsNeig0eNZd4krpP15dS7zMzwTMjikEt1+lk249vMqM1hZlcJz6Sk5k4q
xzwWSMUD5AoaK6XvrkeH8MgSkztw9WrXczWCIt3CZcITJ7pK7SzhkVv4vFTJtWjEtp4b6mchTc+a
yr/yqD+pGuuuqrNhRMoBtclI9aohMsl3OarvPdWyuBUUDlgk1sdqkfHYx1OL1UMaSGN41PuNJDg+
T/PoWqq9S4nmYykRPsY4E7kn1He+5wzKgizqWj61QuEyr705pdWdmXsht2KPJ1lgalipGm5GDeur
BlE1pxa+EitDQ9VK546bRroTGKFuZFalC5J0alrGxHaLkluuo8eeEXAhjlNuyWrIXVteyLLZJyn8
lCAvzyRXDLnnRhKPXeHCDf2AUxlpXknO0zoIeOVl9UhxfWBVZtPAzz6SQrkSM+ELcXHMfdEutSgr
9MSoJ2lmmSObhpyFTsVpws59u2RctsJ4iARrDjdv3o9q5bYSHYfLRog1MzYBgOz6XKFOMAUrhbgp
smvHV0+9DH1SmvSrr8SnQWTDY12UW0+2vtU1m/oVnUVlUsH4q/0B+P+fBJmcK4VXaL4fIl7Sohlk
pvqJ1kmmWwIZZr7ykdZZqUmZ8oU1VaWrxLmO4yzsS4EjjUhsMl5XvtDHNkNnURkpU9mq1Y9elbE7
ozTLqZzX8Uxw3Cvfzkuem2n8WSlDuCUSdAlznQ9m21I5+EQfsRB/go14YwlsjVaUVOEGSxJeSPlQ
LkJwQNy61nISndm4vqVx9bGR6+8ZxSU3Ku9b5VkuTGmWr8cBcjTT8Qqu+p5uq/4pCtG3DMGEYkcw
HTiKeeEyR+7HxANbBAtJt01WfTRsYZ4ptIJbUiYjz5DsIQwENChk99SMJPgWisPxthO+4wXehVGd
2KaVrZzCzT//dhP68OfRT39+c/efIPLkxi+d751/vPDE1y5op5v+ysEdR3wn4FgHLo8eKuz3ed0B
f9zhv6nbXH/+yfGG3QkQCUM3VuggD/2ul/3mnhxv1BMZrOvAoxwh1QFFfJA1fnK8iQT7jKCuj2JV
gmc8QsXRtuNNMCzxMQkaY8vQA4G+x/OWYfvSC9ebLVtPwn5ueJYLFKBBYLDjeocVqOaogRZbRcgp
Wt7wQTAt0yrRskgdl6kTDRRfLHRBdC7D9JOfupYm2kXTj+Tc1iy1SbkJN6gGE8jY9LHEs9r4iCTf
HWdg5SLLv84EYuiNZTO9zq4c0dUMIgaf3SvCyjuSh9JEqoRLEJiKvjOmmUk5iWvwWVQ0NbMgHsXY
04qll6cIMRgCEd0kSa1Lkmtotsfl3LH0UBXnuek5mox1wfaUvm2JBs8lN9XCmBQcwgaV57J9XiQW
uQpESTNRBJGEoMa6YHgQRFTBoGkMTY2i4pw2Yckrx54ERMS8ct2rJjdtzaX+1HMTCn5rag2VNAcT
D5acl1F6RqOs4p499TFqOMmzaS57yiDzTBXiBGboogFmP2JWyj3mCjyr5M+mq+omoRPoYvIdxU0+
ySMPfOXwXmGlz5vU+p6m/ucsQmhY1o2iIWdUugHTTeSf04KVPCbslFWB5hRq0TeyBOkB4p5Iw75H
WKLFMu2zumTDWGq+OZ7wSfZTcJvVdCA5FbitdZ8hcClqs/yceGRk4IEbLCynxENHUiKtNmXdSpnA
ZeaXumpGvHAC3Q6lsVE6ExueDKT5QX6buuYoDquvmIxrpszhViO8sNxBnSQe2F2mKYGT6qxOyn7G
LDCDQT3wDfWLigsLDJurjDJTvoTZAtxl/6srJxkPLz1XurZt14OpBlW64QXfcpXaXAmkK6fMC47C
lFehDzEbg6kjaLx0wIxKD2CJBgKxqOI4dgotCNNz3xH8QVbYvk5t+NEVuySNbfPCqwW9kZ2Rwc5s
p75NUjQSAt/UmOQ2mhs6k0yCWRSucDH15UIrfMXUSx+zYRkb3CSxpcW2GUHwAXclFhah4qgcTZKs
/GTC/nnOCgdx1EBg0EzEtE41gxWnUWZ+CwJr1ghqMM7LemwZRq0JVixyWplfIi9XNAc3OUcRXG23
qM6wHY9JXJ2aKDxjZpgNKSm1MoLpV5WLU0tJvzeyeWYQPCrVgSuaxhgm48Ck9qiuQpPD2P0cNQrW
HK8y9AxGuS9jrRYFm+ME4gZ4nInI/QZ8UMEzJ6Fi9iUZf60DcLRzQ4g1WcAhT2N7FMN/oltEA8/M
x3HmsFkeKzzOPZiIRWFY1ZIAMxD6aNbGrDDJLC8a7lcqHUDI18+h/1w/rMEyuI1SDYICwlunBm+l
cekngeaShjLlvImSqVlGp7EawTSfuhp1/YqnARE05Km2RmwwAH6cwYCHaAlCKOr1iSU4uqUKowpZ
qC/YU8E07EFz7xErGcsp0SIbbqfEhWnMBKcwVBu4JrUyiOxGOjVwdlkbmcytSZFQaWBVVqQ1EZsF
QRH0bRphTZgpMMOfmdXMFCPp1HHySYrydJR67kSRK78viL6hSyFM5al8DfGmDJHOTQY2ry/KSjSO
JfdL2RgQ3uciOAsk0+pcvS4Yy8HLDExe5q7FBTmAsAQF0cRJ8oldpsWIEAsyAA1zdBQMA9NwpuDl
Yq2hCdzxxJuINQRvKPFU3aD1ue83No+9WmOiPyhwJXAJBSOEypFRQZ4Ey/PAFo1hHpp9p2rOYRQ3
OjXUsVxRcLsEmfEUHn7CPdOyddtXwBG0IRQw0vxjw8Dn8shNQJNMo756V4hRyQWWXRtiY/dZMcqi
nJtLKFQ1wOvA3p0j17eVUV5J1E65a4bSDAlGAz88qyb4LEkwN7B0ERF2JsvVnWw7KS8QpBQsyRFu
RJPwqLhJapqeS4VZXHhRNhAz4k5Jgc4qKwmHWM7vfd8n/aJg7rSuPQjnqkDhvpL4PEkDRWMV2Kmi
KG8hD6Y7JsRo1E2EfiyrPgcz6GiYQrRHb8LUSGG8i4IGVkcXVJqfO6FyZjTKrMilfJRYxSWywPMP
IGRECZ65Tq72KbHOxVr4nDUe5nIJlrcIlIYzBMFhWTTjpok105SKAXMw96lfTZUUwayX5RrCUTaO
Q2Zzy8OSJpW01jH8PYg80+FZqQgj1qgLJ48y7jhFoyNfqbXmC9wXAcQ41D8vkDUywTMfCWl0nlRG
ovtyfKUWEtNSKvcdBRea4zaOTs8r4icAEbv9KDFubbCJuasaQ6eEsDQDi1bl0qQSiNe3bGNEy/Kr
naIBEQgkIlIfBoUIsUptR3hoOb5GIVOmZ2Faa4EdwDhOQoU7dtVAUF8NKWu+i2k5F/IEcltU6ku+
eZWU+FxQIfSEZuZjiDXUfhTTuc9IzdUCKNZeNJXkfAZF3O4oZ1Nmm81QKKaOR85i6jlDW805k62x
j4uvjvC9YvKFh9NYq+wy6KehdK0o2TjwWA5xHJnkdhZzE6sfQyF0eehJvMgtYyQp1hWNymCQ+3Cv
C9IosBDRcYg8vcTY5sR13JndQMiCzPKaRuQmTCxFq4ok1Klj4FFSgR1PG6q5fp2McJ1ociY1g0Yt
ZMgXZngKlnkoBWWmq3HqT90mK88NAkPBIY3uqC6Z25T2FSen81oRhqrkDL0syOcoEyZe42oxctUb
p07B946cWG8UIeI4CoJ+IMf1QC1IqJtNIPb91Nb9ykejUgYdqtIJ+gb8rbP4a5XJiZbbWIDpL7Vg
ki69cSTa47AM0lnuxVwKnUzLsQuxYyMrPAiNM0OE2acQBUtzazDwqdlPq1IaN1Yw94kUjgWPII7D
9LSAzINuRnkwkO1qRJuymNUSzXjg2GBdSzPVrCg5zSvHGEQGyTkp1Hkk295IciFUblwlh5SATGD4
G7pbq/G0gSEgmoyNIZSZNEysxylK+zXEcTgmLkzsSq6JgRhBliexwYsLc82G6UEnbkjBymbFADup
yFVLJoPKEq+Yl33HlemdRUz+qjZ5NSwq6g6qBEJQmFTFEcpmpWDiAYM1Ds2B+HeQWLVwGplkmDax
8ykpAodbIY77QuOnmtOQmGfgHxaGUp8HgTg0iA9BMmXn4OH33cb1xqUEkTIE9gWkHelIspxqAElQ
sHYsd7gDTwdbfYWfY52GyOV2pZQjnEn4KmzifoNja6QYZb9OqAdOB3Uyjv1C9+tbx9YFEosTzw8S
jorSu8KJb0Mm2sonTl0wrYKE54iVtSa5sq2xooTYzC/ZQGmaa6U2Ui7FnjuKBBitgm9Mo7ApR1SN
zYkb3ythzLRGicwJCepZSEIyDJxyHEpNMYFOeenExeEZzssZrA4Ep2mouBeCCUM/yOmskZuBGMP8
7xhOrmV5ZmqlG1cjKbJizWuqOUQXzSlkUE5jK5i4DQ5GYQIBBK2jPjwkZiwW0ZVouOpUFZKxpyjO
1CdeqOupEedTYkvWAOZbUzO8ND4XbPPUhvzOIPTsdKoonjlKGpzCHVwlAxHHPhdhRWPgFiZck6Rf
FxHTjQQSIUEujPKEjomfBpNGRAtPctQ+CyC1j6M6nTrYgvSrrAT9iNjCELLSd2lpZ7ohCa5eeOoo
KD1BF11IMTYlTmZZJE5QCKmfUAySfhIL506SOWdNHeqySfS8pBPXDRdiM6wa/1PJwoqrQTb7f7yd
W3PcONedfxFTBHgAectDU92tgyXZkq0blC2NCRIgCJIACfLXZ/WbfF/eVCqVSlUqN1MzHkt9Ivfe
61lro4dlaQtPZleE4Ml+x5w19sGbWQZbL8dNRvisWcWUVV71rhij+Zqk+9lTfqdTb0tg84+xsxQM
KllP0b6VfvBJlQLY1bb1TTznUdkGKMNrimlpFWVrunuixq62Ky9yBUa/76geZL+DEzufOGkLtlB0
xwTjw5yeuiNL6mGMXbmDX1vlj1M0N3ZnpqJLNxQuWJ76AzpmBL0oUBj+cROo0Dr9g3lUnRRen1g7
UWyxvEypkpXn090aWIwGXTeXPd8eZsuhEdTbaICS4lz/6Uguqml2EEn0sHdj4HgJAGdK6SZZxnMY
VdT2+2/11Id7MRmzQDJpUjlUpyIwVUtoUGUm9NXe4sbrdbTBiVgwnvLsj4rnsdySHWibPZkWaNQF
2xufyVTsdv+RLyau+bBnVeAHWyEo0tejTM/xHnzLtQdQjYqMli0jQDpDW62zRSEw8yvT4JfuEgV5
Wi7G9bXZwrWEc/K0J9nUeLBWPA95z9YOjESsr4fSZTTlrBJz2lep9Z9s0uJsqYEe0vHFubs1y8g1
3Pn3od/am4i8Ok7KMd+jKjd/Y8DRMcGUPBNwnyTQpRlE0S4rqciOoXoi44ehrIZoNwXORLAnyfl1
H6JX67x8DJQdoRP/xj9izIjVZsa42DbgLGHSUxi1D1z2e+XDpSbN0OuhiHX/wwnfl7lgcTHNmD2X
GdQVz8AfgIeTHuHbhIcooz1vvJojDNCtr9mkSjcdEOk+/R2ggrVrFpQ4NMzh8eJ/+K9+fdu8ksWy
4TU4OcHbW+NS924tR75P5/gIm3Ziv/I1KCMyBPgw+ZsJ5R+VYG46btJf/NMp/Hu7bfUYrc+HRWdn
7WyuYtNPbTzmZ+aXS4jOGiXwKNoO7k06PO8pSnFncGON/DTb6XcSxB+zkqdk4k3nxzqyE7A5caUQ
2V7u6/657NHfwI1XI/Bzu1/RacK0ouliMNKuqlgYbqFBpmPTBnhSf4BZVLnYKSuFo29ZJosDOLBc
2uN57WVSSth569hH51xDhnbhymu1mcqwKahGll8kz80586yJ0vEbQCovonXVxcqjT0NM37hMlls6
Y8Zicju1jsaFygaQfwxTpUwqlqmxiUY91Tnvn3wYNxIGiwomfbcKAImwG763h3kyMkFryX/nU/Br
ZtKjGsmvNQnScpi6B5HdVARd7rk033mQ3eH7hB4Xa9Y7x3hcrJutSTA3pHNNsrS/WTzNZ5gEP/2R
u1MU+18Tb6HksvUaHOb3YoCeV0og6mnQX2f0PXxV/A8ryFebY5yPWmKLTkw7DEKDl5eM34WRvGAc
eGYKQEe6TZXYoARf3s2E+w/eop/hnQZDkhaBDOuY6vaUKDCUbkxvBuhylIem736On5JehHU2mW87
WyEo5t9awEXOhtHhaay+6NIZE2wPppr9lnDV7rLI1ZCBTZg44NbdqTqKk0qNLS9hRPgsdxhbW44q
LErb97WArC7jZR3KbmMovcPb2A1hsyY9r1I2/ZUS6gMASg59eJrNq9Y0wo2ZHuVmUeoI4wXBZN0w
gKagzadiSdYvT8xyWTCzwvkWH1K2fTNRfeZLxu5Sp0QJR5QfWx3wCGEIjSngMLBfptto3+lflKgn
lix5cbRxDX9Il8GK/53uxRDpuM47eC5Hn0aXMcTcx3lytet61jjR4byHK63SVo0lo91aingYShRc
VY/ukgXPpjNrldL9dV7Wyk2nXuDJHMq/epn+mUNH6qQfD1TNAP7V8gveTxVH6rrq9ivqbFzoDpjj
YB8SlAYY7i/FlvqpTcIFvn2u63xBszTZfF2X8S2ZOll6tl+Bkl62DPBG93vBEnxg8QI7ZMiZwQVL
1sYcop7bLqn/9TfoMvZlD4eLtmSqwhAqPE1vmLwrI85rsc32pAifCupxAxme/oBRn4KvdxbT9mIu
GPofpmPcz3u8vMAYdj+UC/hJjnaqB2dKNzL7PSL1QfujjJZpu+BMhmuXz+i/IdSmCxda7DR7Sm2P
LELcfsxxctr6+Y1J+SkP+rgIXpr1t1KdrJyStlCRWYtcP2KiQAVJV19rMDSrE1LsiYRWiT+ETGS9
6f4xi+1wSrgRxTEmf6aA/uEH7n/FtmrBn5SK/FqmDzmN5xXMv5oXX6V5xqsEBbrSKjmaYWi/cbez
x8QPjSaiYSOJMG3AElVgROnUfrNxH2Ao6Ae8yrWI+u20qnlBj9e+NtQ2UNY2HeQbvBhb7Gv3MhLA
GBhZ/l7ERw+wKpAL6No6Pdau2bMRH+V0a6GxqM2yV1a2/C4lj0uGPpbB8y06aqJTEPfvKLSV7JP2
4SDBN0RWxHVzS3byGv7afvi/vguuyDds50H6k9rmrKYratvCoyIAvCmmY8Nbo9jN6xLf/M5KDuIH
t7DjhYTBmLqcFx1EzhlzB3BK+CmnaCng8IsTmwxARARzfc1EFafgMzEmrd2iltMli6tjSptJmeGy
BOesY0GFTJsoiQC9nlHnT2qyVWAiW9pkr6J9gc96dL4h2VxZioSICdS7I+IOHeyuD2NMVv4djpqo
WLuFZe8iaLd4vFqp7sSEqS5NInJSSWphbUJYrf03mGIorPjFeGQ0iNmqEwPuip3d79cke48PtlSu
245GtpiDXAqsiT6aCtFXczhuZRov772chwdNRyD33jRs1ve5T+UVavfZxIEv7aE/9LSLexK2tzTH
P9EIc3REl1HigTOrH4OcP2w9BJiS92DwpJ4o/Cl0+9/j1oYVcRjE+uFkYj7UalpgFK9/l9gDsFv5
2IP6nGw+fySj7YC0MeIOhtXSm6VMgZJLOg8nDOeyTO2WV4fkYzExvG5udKkWcCUsgJISB5KWs8Wn
1e/+7xZI/43K8Iy6dUGTeKQ63k68W6opDyiQvjLVRoC32DBewtH05dH3JxEmc7V2CAzIw3wD334l
zqONGW3RUQNastx3FQ89yJkaL2wf1h9QI3dtlB1VR9u+3Fj/1+Lab+X+4pYNY23Y/8UlYkq6zEdJ
+HZC/dlLAcECC6QrsrBHQY5CC2c1LS3a2122T4A/QGSV0aqDxpzGynnRlV1Ovmne7WBZ+C8v4o8w
GO9FZp6lY77MOheUiwy+jlR/GxiaZUtAPrJjBTMdTp6ah2yFUmGwFxOtv3tF5zKmvar35DpOC39U
CZyHUalKvwbaAbDDDrw1x2jt3miKtAjgXzjY4DTIfSgka+Gvc1q1Yuvu4oPKqgViKELELMJ5Vw/t
+ptNmax050+CIpeyw3UIWRSUc7/CVH2Wo7RlMPnf1GFsy6e2YdyFdz4Sp7A7gsL7A6Yk7suhTdVF
9kDmnUnu0oXg0XF5QLEM5snmsO+tHh5COsiH3u0E+Zlxblpwcx7k+WkHHxznFVNKb3dAuEEVrZOm
CUZVJockJ9LZBxNFazN7+tQR/j1BjSp1gEs3bj8j0YOPhIEs1pHThgXqu3bQMYRiZAh9/2K5QlnZ
tCk7jwDCgAe9C9J5LYYsc9VkkVbrQlq7pcWtD6BkdY4hXYy8CET6BVJOyykR1ZIeZ712B1jVQc8R
hH1K9g+zrNuJdv3QzHIDbN/uMQ+4EsuzsIvHHfkNwl/wDs+nIaKsDHr2gA5A6pGML9t0Cz+s3UdL
O33K+q3spEdAKyAXlrxBWzzggOanfyXT8jm9tu2eFVmbkwaVOyl8pt511tZ0i4ba0u5TxVtcELnx
MjwiZIisqFxmcYWugOoE7FUVOQeLWVTsm8MOV3CJHS6KHEsb+eOZquhVRfZuGE/Mwu1eJzOcZb59
0LRFIGvytZjfSS7XApZYihKLn6bmeW/T984BsSlDbLWz7HHpMIfiEI1iwSxfrgsruhjuYahUjuDA
8qqWW1yLYhCYbHSUVLiuDrf8BSmZO6Vgm5AAP3xoWQreotpmuAekh1oRGWRWn/Xs1GZQaTqYj4rY
6UX8CeMWVOboVnDwdimMy+ciTHaYIvTPRK79plm9InRTbNN0yvSABE0vzB3cy9N46B/xvkrgs/Vk
qHon3Tpdz6tCXEtKdKbB6So9ZnbK7okJvxYLunQsMClTJGZsECwYBnidBmgix4b82+ra2uGzv0Wz
mk7D8vA0ehvsU5TA+uSmaPv9fR0VB1sL21JR9rLZNYU8zmUJHwC5nj7/ZkHzw+F7bmFhhZtyV9LG
w4lPe1QGnf4I6VryI7OXjsB6GpcMD27moYrC+Ufm7Xey07ScphFczCwtxsJgB5eiDQpJEcxb9His
oIJQ4sLXuwvLCHim0i0MpwFiA5xKF2R+N0kWFXo4ZxjRLgYTukfQIszW/bThWtzS4XffxZ9TOmlg
d9xugqUfmSFLoYMlKyxK5jrhUpkN/CmbauQJWZJBI8mxWoPc1T2MJAzu5pUJP9W+3b6Bz9+zlj4Q
glkyuWX8OAcHFYlo5rytEQr5EIF5kOOfwzVyWvVpmNm7GOxjeLi5obH8OBAqxCsn5eTpa6uh/Xi0
vuwwNe/WNv+rZn+lHMhKs58R/EvO52fl3X0egfBJt73ovb8PCPI8sysT5earTPV54IKddbJBCOfG
1+0SvYccyiyZTTne2tWN2+oxpIVmEyto7PcyncKtHAR9FGQnZecIrPY4NQ1ZQlaQw5ddcKRVJ1vo
rVnUwdb1RZqf+lHTazqTcjekyga3NjojQ+miVVZp4B9iA6/CLLkqt5C/L7GDggqj965N0IZDTB5H
/6QiDr21i/YRvwCJGWOvA+YRux9f465BAihMMxiF73s4IWznIuQgp0QXmVGf9lguG7KS1eLdX2WD
GQAAQ0nO5I+QTfSs+avugggt958hycdLTLv3QxXDeoeE4lJuCJskO3ytDY0PY9qMFhRM/CmyUlZT
T1Q9dPHPdYxJnZIF7BZFY82/7LqdN43rVe3J52znvOzE8dMIGSPr5KE0RMYgDPq0OKLwuQ0nRE+R
iC4k10BJs7bFkU6/+5EDHqjvtwYHKG7Qn9I4blAUqqlwzP7S8ZTXzAF59nQuBrG9RnO3N1IoRPHY
PZAcEg6mu6DAfC56PREx5w1NM/D/IWuWtEXN0/tUBjEGdLK9zSpIAZzSJyP0c+zce5xi9DZ02pp4
7PvSLfSiWqQyVRw8ZPBR5g13o+05zk4V57RjmMM5AB0H/ZqP5NV7MlTtrKt5lBiaSLed6TK8aQe2
IHP6LpX6G/TR1RzuDecE/tycGMpIQUEt0/6AqHM5yqmeBaIFNMSM4fWeARl8hVqGIPjnfnefmt1S
Yl/JhpEnmaE005k+kmm49oEZ77pj+DTM3tt8kcXO2vC0I/ldrjtUVJcjuo0BfaydDU8oe+68BvxJ
Z9mbwFiVuODnzPOjVkiplMliP/XQ/YySNm9kDEoQj3ehRiwyPKdT7MtwcEOVQVaX1psqYt0Tw7HK
yJ/1l5m2yIOMCkm94EKW/WTN4Oo8Y6zYICDyTVV+3UTFxwWG+NmFw1qguQPUVJMICH7hNtcEeMl1
59YepPQxpfWg2V82oJdHB8FHOKhvxsfVNhhb5orh0oONAZe5LWxfDT3FHRhjmPWLOnuRfTKXXnwC
d27LM1FLKP06CuHFu9ZNV7KtpYSGKkZEdKEDwyvj7XlvCQRJhNeBRFg5e0wXC5VXm0ISpAFcc2QF
vzYWJBU5UkTOlf3pce2caIz3Oc4HgyyMcRULj9/ShLbUQitYyJB7aRqwKlUL7ETEIJ3PphNy6Foj
8IfqelonpOdxUt2AvEp83NHk0+CMlhKVVdYDiFSdJm3cBE6+L1HIS9kJXfvOfHN6Rd9B8akptPQp
1k4Vne6rTnFzxtyzF0ZtTRbEeGaGUEgajLDqzxwwhG3aDDwTbjDoMYXpkJg36pHv2ZwuY1QmvP7o
qGQqX7XPfDls4wZHyqKta781NOO/6Ekx875bYKDcYgjzePfJbum9b6OXA0epg3bovNBhq6r2Vp5b
NPB6TOfK9NmrnHRceeQJYBJiJsumvuLplACLPtmFIaC+hPW8CFxYYpnLVIq80sgFVT0ivBVh/QJr
BhflTkgxEpsh7ZS5Mm9BymOGiDMsSzMyXQEHvg+BBgryIAzzyxZvSyWFwLij7V9sAjzp1DKQrcMB
KR53/TwsuI/69j5kjabtUSJVsSP4rM8EPvUlDcgj8fStm7cCsSB+2oP1E59sE+dBCM/69r611by6
31yBTKy1y4NqlXFcZGyMyqX/mAh51PtKyyA/wgKWPPYa0C6H7TLCQbOI+tS5i3/C2nlBZkCfJkde
N/4dpE2We/5FsB3wkIrgHO5R8IoP+k4G5k2b7etYWU3dcnIUapJOsN0nizAR4l9Dzfp3keDSizO8
j7gyMBzN28n76H6JYLhTOK/FeGSqiEXQTNFsTqGT33QSPQSmx/w5Mlx+6Ve4wNgcc41Fl5U/TLLG
VyhATrkJGiX+MeV7WjmGhBNuQuj0ets6wLtQ6IoiMVUQg+TwGMWIo5GvALURcQz9Ph6q1jEchsMj
tTNk8GMTiGBxfK2trZJhQEDuFh6ej/C+nyws9Ai54nY6LQF5kNnyz4QqXB2WQXJ201i2Lnjmnfjb
H2mjJMsumtsTotPfoaSSJQH4Qzog7U1pYdcEy/jIQqBNxJ+j71sE8pgK2GL0fpiGAdxv+U3WOa2T
rC3TNR6uJsQSyZD2J7WyvgrNSexHGeCVlcjctMXtRLoqZjkywQmQKsLfMLOiHV4eJdCh+dJWh2eu
gR8nVmVODN5ViS2FD0narz5ibxtCVSQf3xNEedr065BmqFaK3BwNLr1R6TkZzY+o5Z8IivjrevR5
nUfxZxDFr4gLXriZ4H4e+kWtCTvHXYzhRwhb4qJDOUGNSehbEiPmb00vgOPpUh5w1vDlQMOrzP0X
eGrQBHH0oJIMqDrNvvYxDuoDKBpJndUBSPlL3w5tE7Tujw9AxYGaH+bbB4TiJ4BDF9VkztMijZRq
6IhQmESysbsVoTmbsjrM7HgXjBhKzfriAmQ64Le3eIZ9NephLrM1zS/e9Vd6gOIj/IjxCVFD2FvN
cotlhPRW7pMWUTnc36M6koK0yzkbg6Aw2/E9Oramnbdzh7sHd3Iqq71fb5UQSJHE9mv7lSxIb+yC
qzognDUOV1XBMF6YCXPG4+6PsGwR3UZI3QwFSUaUKGWemUTN39BuSUgwMvb73swLdGOy2h/5Jjwm
GrkVmVw80plJyQcdVKrrRaFwn8wzhSlplhfax2Eh0pYg1ONogejlGSytLWFoPfG4vSoDLy2neKhh
ayNot7zkLIWx/6Cm9aensEs00mAFQhykUE5tmNllhpUDVEUjYRNiZSuJESSU+nga1BFDsG+2IGoI
y3T8Fa4IgITH0kRs7E6mtWXodF9aDByAtnk1TLG+T0O8IRS/t4KyxrYClhSwhqVOYXl0qbgzqfnE
KWJQJpbnSDgjOWUZymu+xI+wLk9i9EAOI5IjA4+ORzEgwcT8hOWe4webx/PUp3h3ltd17R97TAKp
37p7pFAqrCGl567F+BIlEEzxLL4QzHkfsCO1dbOAjZXKMqTqAW8+dlFCRCaznDfa5ugyOTkzFIwC
IlxX2FbjuB8vvnsnYgAR0KABrHUFX9dTNmLrY0y2BRqJXbt1/sG3YypmcScZYNzgxzuBfnXyWPNC
CD6b8FGtG67srmZjPiD2n/9R+/bQeVDCidIC6P5HsiLynTGOXZNj/Cmimy3ZJljMgeTXAMYx60aE
9v37jhzAGS5OSuBPYUEsfrZ7WEzRd7O/8038RAAC2QFwVuKRdEvs1ATDUsPTFPdb94tnzJzNDhqB
SFkf5C8TvEpxyzM4XHc9hr1zOwKdhsiYxfvOTp0Njnp12hQd72rEB4daUKyaJf4BAfJvJkzXYkcm
BnkWDA4+dteewz2ZDPQ087JGira9UmjYS0am7yuZRBO5BekqwWrszCBr4rKitUOFlC4mLI70rozA
hA64urJFIhgm8K1T2ssUuAyErD1NSjPIyA0LFJr/k8r0BZIBM/2ynAkqk9LJizoQvkMACUMex47D
oM92G5+H/AdAHuz8PYQBg/YR8IQ+gRRimPPjVCKx9w/2Wz7nDclZxCKKdANhlta50kcA60v/1QZw
nFkCewh5h2LDH4N3bg7WEP3YyQbJEL/HofyrlH8bGNa4Aoe1J0ERYZA5aS/Iw74eUQARjnc7mRFl
9jGyzu0OEEUgyMZwLsQQD3ecgGv7oYrFlmHdYsBmmO6DmqUBLMw5bdIuwuWm6CncyFzsaQL/ezsu
BlsBJekQ+5gP7BNgv7NCOOlMZb7eh7uqPZpUGGLbhrnjBcPv8ZIvoFIz1jXgmfSIv+2ucLfPRIB7
tHxzJ5psD95FvEx7hV8Q5ASaAAoXtBbrKAvkpXPrucvMn2HmuEsQ5du2HDkzS0vwDMS5Z2Qm22Cs
h8yNjQ96VXY/c7fcM2IyqHXxvhlkU5cBq5LpfIXH+KZiZEu03P+wlV3tqJr2sA8z2luEVOzufYN2
eObcYVhyH4rBaeScOUDQXIFFQpt0af7D9u3zqne4mgvoi1Ppl8PIX9JIwMfOPqZtRfJwMLD0ADA3
JNbN3E+XWYeVi4MX2fWnw9r7WLJTDLzAMydBhwbZDHZ7QKn0EFBnRLiRx4ZHg4K6iDukGau874a6
D6AGuz4BIDjGP0EyYOcVgeYpzr6zpH054s5U3M95hS7/0wdM3OsgP010tudZRrdGdLM8ZkRuky+7
BXvNTY9wt9zCRgT0PZ/wsgKODGzEIZa75Rt1NG2wzrIV0kA1K4rolFs+qduwALblCOUheCApu9Bu
cacFp28WEuMqdIGuIgIk3qqHTWHHJHUsrucMcmja2vdgvFlMsG42Ef/yC27agIVoUGlaSTL7iz3G
v7yP+B3XID+9CaL6gNdZRilR1z7Zx3rdXWUsShZyYg2w0QV3/DOdYBpPA+rOBHdNmACUEV97VZie
oUrTvtjjKGmAUqFuY8X+yWKuQQZTAxKCf0x+5pCx4t1u8QU148mFUVTA/PonVt0H7zw7zWt84XQ9
tzlyIgJnGxYLVA7wPahVvFzy8zZ0x7VFbLeKVoS7/Ldc4GqUGsRuz7EDEDKs/CncU8WKBCVIq8RO
boqIrubrcztJg3WDYaio67JmZ3DVkqNcTYYuOSAzsMQIRRMePiQcwTAHnAGrRbUw4WfR5NKLd7Uj
oxr3t1f0LzNVIYrXQdJ6haXIgLDXYUOHNka+7PhSRiwxW7w1rThhIQEMar10iUOYC2n9LGYZ3NEb
S613T2ByxC92mc97hKRvFlGsLvCwr3kwTHd7ID5AT6phDu7bMb/0fT+VpCeYLbAQAA+2PSfrNpbx
LS/04Bf7u+26l0At4XlAKvq4eSejmH2Jar2UTGBidQ4z87zLM2azVzMO9q6dX33eNTdWWov4FoCG
Q79LaNXWtzESH1Asnk3laLrHNOCi6nPxSTMC6wsLqelQATfVysb/0IP39ZQJQEb1OwxjQKIVUqrb
yyRo04porBtEdKGP1KcnTtv8ghzZ/RTDgR6joRkO9rI42XiK/V8+Hm/M9keVrfJvl2OW1wRVKr9F
fCj9Ph1He1ZtM7elDd44QfKBU441s1GFF97BdVFoSvuEjwRu9dyMKhCQC/DVQvo0EAzhCoMFALnD
hBGCpMTk7DmbcJVOyCKuF4T22vqIhq4yhoGeS/ogcwC57nij0VCwAegiQ1yQpK5eMHYX2c7usY44
PKox/onpDDUKQ+AF09L2LCRC8ob7O9iOa+GyVTXQzDVC0l+LUaQJYBi2B4Zw0f1AYlLjpk0gfDXs
IERIIZSOqUFlvAiWNCul2BkeQJRxvfwNWxSGbIpeeqRRoI6/xIbWE2lEZMIREleN5nMJQrS0iKvq
4Om9OIjDXhyI9Y7OwF3nqiO45dfIitDnUFgbfQU6OmPxv94kVk2o1c1oPSy6dGrYGvyyPWZld5zz
ABbdcsMk2FW6W6g+sDOoNHZIvahTQao26JZ764OaUmSQQi08FrWblMgYBkvnUYIRVbHJz011aX3k
f/24JA8UGddwRpZDioE0Jr234s0N4jKh77Y+GyoXHH9Spl9FKr7MDa8PDkuGvCQr55djWt6w3wFK
Op5wQsqHybLh8v9qrw5nWPyPLbuH7nMGavtr/+d1u/+2YPeff+3/6/bd//EYjNvRFP/7Lbzr+O+H
9f3bKRi3H/vvy3j4Xlmo3Qioj+L8UhwG9Z/LeDHOOAmRhswIxXGKWY6Fv/9Yxgv/y+0sG5ydkWAr
PE4z7On9xykYOY4jIiEOuwlzfI0Cisr/zTIewSl//8syHr5vHCcesyjHaXJphiNV/n0Zr8tWhGla
nNAAm+pxmzTm5e1b7JLnHWxWbqCZdKqWmeJqchWl9AUmB/byCApgfgJ+gwaLwAJ0d2Yq/DHsphS2
v3KscrK+f4gCwL5k/y5kWLjVl0F47xKYXnBjovyPGJeGhVMxWvu4Yz9ihLaTh2jC6XkFCgxh0kl9
R7ZnTm2ZXEz7vnVRFfbdRz71P0LkebCqV2uaFt0Cm6/X3T0iZ7gpRtjZrJ5RieX+j8ifJpwlMKns
IrcXOyzNf2XvPJYc17Lu/CoKzdFx4IGBJiTobSaZdoJIC++BA/NO/1PoxfSh1eZ2KzoUrdDgD4Vm
t25VMYskgLP32mt928+UjTG4q6kdV1h79knIPCAt2p1qDhSQRN3bKfyeUKLJJ702sf6CVZKoO11k
hknNQVOnv8yCz1HqO8XGzt6uazoAp7il7Y+mr+ciuMc/S3sQYDMnN7TocT46QbMqq3gp8ZaMVAEJ
87Us+KFTio2fzHhpa7lybPxcWu/p5leFpDDhPjUHYgDxuIzyc0CXSuB2q4XGumO+kuQMD5E4CNI5
mhGckiB4TvTqVfOLtcHBiWd+58D4mPK70fX7NKo9J9dXPq82VaOXWcZDXsUfhKYXSeEsIptPmV6b
K5mHrLU1cMHqzkW4IBVAjKQqA56YDGMTTyeECy+cKCKiI8/vfT+1zJ+3ucJjPpQMU4idT8PBz9QE
X72JT3PYI40uSQc+FxkepCH0Er7BqJuojy+lXXshnz6+Z8qV7tyU9ao3hnWk6Yuu4UvtfQbR2SFv
ioPZpZeBhFmQhht6AY/E5Kdu249t4ZAqxBWG95UpIH7ILi+WXd5uSePznhICL8O0VxKbs4XjR9nn
4TXqQGsECVkWc91NclsWx5pfDlFxKBpjy9Ww7jI+aFqjuU3CreWJKt+341nmdAadgiVZLgwNz5ik
anXkVvIWXDgDDtKAonh+xKGiRtiTBg7nDjpJ4FlRttFa/l/F3B9bTj51XstE2G+IXSnRph5xjzXx
i0ki2xhy5m0hUrFwsR4TacsJLWRph/CaeoSPPvxoO4RE7Q1GuDL1CMcv3FaCHVHocv11n8mVhdGK
C+BhgucRdv3SMXNsWDt7ilem9d42ZO/VXRrtJCwUF8SAZM5dMNNoosGbcBiqY+wlCiLngLMKTkHY
zEqu/9Vq1kpjDoeZ4IEBkNdkypIU5s0xwjPTlatqZ3QJmmfW2kuhBsGCofp61Lvac/vgWpYUrEFO
grCpboq0Go7V0qsrngpDeLBDxRuVfluMPDAUk6GAy3Hq35VInErUOIsGm2j9ysVSOul07iRO8o/a
MhFzyq9WyV+zvNn6tbJoBn+J7rEZema/54DPqA9AEnQ2N4NBqnOK152RXSKtecCbsquH4q4k2jKK
CMk5aENTf1Jde9GiePdts7Cy6J7UB0MTXjLrRIa2L+iR+zRbyTLfEETrs5EbBTuqWryWjsbtmu6D
UD2M8QhnhUs0Hyj/W17a/jGzYikZHoT+Z+jKi8WIVWJB1rP23W/StZ8bO7oQb4xutj1hZTz4Y7u1
iUngOOheFegFeVCvJ71cJcq4ybljmcZQt8SbQa/WFgYK9qBt7TK64q08xW67x7fvJYyZuQH89JXo
whEYBfMPl0l7ueiyGkuqXLeK9pUlzIyrqDurRf+Da4bkbey1Q/ukBDWfbMLj2TiM6J0TYT48tgsd
6yZFr6e7YzXbxp4yrSFfqCCHUN5hblq1zq9q5ae+Hw+plpYLq/hGjXuOG/kYuzvN7Tzqxq1rMWaJ
xLKPmWvIryr7Irn8NnVIZAwBE0Vc28F9YuDrdXWwCfX4mPC0m833DgbGoSnXLpYfrn7/WLlZgYFs
g/EC9VJGy9mxOd/1Jm4WKyUuAX7CHN8Dc3jJ0jV2lag3dk0q18ooljholr3PdAVffVokxCuF4fmO
sQolUz+lYHzllqanhCTsXFzsOOSCRdWon1NPpkAKcTZEjn5Wd4wxsmlBZcz/lsZb7Dce1R1WoE5b
OoV94Nm8IERzGlHi3HhrOfSWudo868mLnw17VtdvNDs4F7TruB0IXRXqM/aEZSpxSfCtS8erJqTi
CJGvcd5Tik8tzK5l8Ssc7RoPBjQfVdkjw3mlU3IsKweJY68s131OCDOvvNqSXl5PDOTIxunxLjZT
WpSNHgOFmS42KQ4S67uMDr20j7oWraM5no8EaGClmEoUCvOkc10RT8Cel3CEjdSmYJDq3ZRhqgqZ
i1QWQna3Fq7C3OCJHDIzwNdEd1ZjyUieqJhitxu/Cr9zrd0q0a4M/EfTigmOjV4UfxEAXJKeWjcZ
t+OYe2l51qOKZqT1CG1wQYw4jLnTAxzlteWeWmt40gad+ZODz1u+16jxQhwUt9r0NZVHlDbeFPUY
B18CiwOAZKjDYyyS1jqLHRRWF6JKv8nwCGiENvuAMWXNAVroR5UjFrflOuAzr7Tfsv0s53CF8qQ2
P37tXGL5mXPlmXaAj5fKgZe250SkY9+4LM/5oN4QU/cEhDcjtUKAnlKp/ssQPGHNbEV66ExXp4pA
qSXGWhVi3ROhjNP+oKanIXyPynoX1PJo0u1G6HBR0ntdt5/Cu+Im2Ci4DgfCN9IP0JwZ4vnQP4zS
8PCTLBhnI/2FVzM8OsK/9016TIPqEIzFPXXEwhUliJW5Q29eysa/NHl5GX1myCGGSjs51qZxCqaI
fAnpr67dt4T5FCPaBlN6aUYee2BPNnpjn60kfQ0m+wO3wMGV3YmQ8TEWnACjs0GRvRR29VSq/nrA
nWjr+s6mkNDM4dPA/dU741GbVLGkWEy8aPZ81oN9j7VtaMXECkhCXrsmP2TzALu3QqZTFQrKwLvs
Dzn+iCzsVrZqYongdMMk2ZN28gf9YjRvJialQj/LRn37M5qHy3DQ3jjMyUwo+PtjIj6fKibCyGKe
7pIgJNImvTIkhuXKc+MbkLfCz368m0NDkNohMjMSlfhJO24s8o9pthXOLstHbx7yOW7qxaZ5RxRf
jVn5bEb6tQwMm5MENpE7LGXSrWqjesCViu2DisopwR5g11bAAwj6eqogpoafSqxwIMSkksvnkrkY
Rf1y5IfIoroEZntyxuzJZ4Tv+DO8Jt1kY/UjrWvmtziqb8ja3TKdH4lqMS5tqDwV2pse74n0+Ml8
I5DnDmud50vvkY1b9HzOMe7RmJJdy7sGh1hBZn1YTrXpQ9uhRrc4nHXCoINaobaG8QfghzV56Ru5
slU4gqbLz5Vi7wY8QBWXUxVwBXJnkSbdGMlXFx3asXu0x11svCV6tzGy4MFxz7V/EEw4l4Xp7jvH
2KvhSxM0W97PVwdPKS0wX6XnSOJrVJaVSDaV0yzMDLxc1uaHBvejrQHgw0uJf1D9mVR1n7op+RVt
7zvipJvFOQIBQTIDjQCMQqQay4iyyrfrkDmIee0nbR92fPn1R2H+MK5fW+U2G0g5KHc7heDGGJjz
lM8M8bl5ksy/J4XmAdMC4as+DvDUHGSI2YPOh3toNeRofRMDQOOWB7Q4DBBH6dyzRLUWtmg8vaU7
yhB2tJkZsqgkHQQ9jBmFwBMYq87AHyu5RzRXnfnhFt0uHEeOzfQBeBGO8GHpRocIx+DIs2j80NVi
Mab5quJuKzp/l5K6qMvhzbFhKIzxOUA/h6dE2K2VK6OH5RbJFcU2h3a9sVPKkTh/axIc6yAKj3VZ
8RxsLojNGDRWJFI2ssRQTKvQucGdGPx9yqJlY/5O2bXlc0gUcA6SmD3pakH2QqmuWT1u8TV4jKMY
7djd6OEWwsxL4JT5q5JsCushHvKTIow15s3TqJM5LXzkLLqO2MxXqii2UxEcnGC41Awqp9bcDOSU
hQFYbeD9GrbhJYY+yx9PDmK1niXYQvKHlC7FbZncDu2u96dVEclj6ZAxnoaVICzTjUfL7L2JN5dq
yjZOYpwV07Lh5pqo0WL/bDDMD5Tgy8GNJJITx2vpxPvRoA6ySX0N1d2MxXOa4BxRh3U1zMKToLx1
HlsGcrOMqfSM8ao3CaYrp1UtlDen0Z5MnsWlRWIgBAiAA3ManonWrDt8RjIyn3v8vhE8BZ9EFvmU
PfLKKZY8d7VkEwMhyCe0P6bUkxrB0QkcgAZkP1pn3RQPY5o9KJO4tfxSmNzMk/6FO5znd3CI8Xuk
JHOtauAb8r3IvYdquynis50fHGpAtUw3hUPQxASAQl1ok/yre/Va+vkG9ZnRrFJiZPTfGCI++7zd
iRmVWqpLJ7vkWoOpin+wHe5T9RO7Lf0kvfdQF2+MaT5rqew734oWtVOc8pzx+XgihbZ2LWoYAte+
r/4wf31EbV+T3f/qrfLQl87TFAy0NO6f7zhJIYhx+kfRjGOWvkBCoqVihOHk1HgzZ8ok2qjg1Sz6
o9vJLQPZR+kAUxx/5tIpK7chqLJ6wBtVq2ix+crqfmUanZyhOuTBtGfktJxkdXPTgT/S46uE+9DL
W9dWR+6M2bq9zOpbhgvOsq3NMJtmu8eQOU+FwOvq2i6W2PerXyiGz6NNjuzPFoQPrDDm9JnDlUkL
d907J5q9IX8rs6NTfCeM6+vQukeVvi4xAPva7HKsqAGmu0mCw2SMLZzpUrVgUqD7dZR8XLR44lZa
OW38Rtn65bAN/WybZdWajmcFTouBFvdWP3/WLRlE+/9A/PuXyt4/6H//2dBb/1vxz0Er+9fi3w2c
dVLk0dfPH7Fd6v/E585/9S8CoPEnDZMwyC3HFo4BfutvAqD+JzBLNqAuU2cnKqLe3wTAGYOr2YLN
8OxaYX28xm/9XQAUjmOhCWo6nSUUr39HALQ0fvw/cXDR/rBFG/iFLWHZKJd/1P+Aw5qFHapkmVXs
l+1occHbESVHLcXGiQgHVTGucjWarnYVEiwy8p1oyX1MNhczmt/SmoxtZJooOjzNlETfhiOBbj0e
T0SjnwwFIuuUxdMmQlCg2inWOkOMuNW2ult9mXRdVYpy0pqSOKmL0KiBJwV3hIFUUyUQw+ogMyri
rMYIq4Z7J+GBMoUd3X7oN4sqMN87k2GcyyCQwwrNjPnVLeEGtSOlWhLCuTWK81QSEFoMApbVoDKe
s2AyUgKCdTCkfgNxugqV5CRCdH811Qh1c8wppiCk7Hfnwka6cZ1j3YrtiLtzweTtc2Q2Mmk4JMui
BdMTbkZF/UKEuNL23Esc9NguP5mUn0cb44bMMTZRJpbWo5Ttc9p3T0lMRsoU0536/olAEr69rNzL
xD33NjlSs+p+xqyxIFCBPhhr40CE/s02I5dcNIPfMumY2RoG81KiJtB+hkWtVG9x111pB0i8KBG5
9W5YjHn14iYpFpQauzyh6Zuf6Xfhiw+nl++Oz1fP0rY5H5aT+uNgLdPsN5sML6gQPDCTnxtRLisZ
bluB5Djkib/OxuizGJj/taK/ljEwIASUE8ybbVERnrOGrZ6H8YLR81vXlpNnJNGSGfM5KQrphYE8
6l2yq+PkRHHXU8CNn5nm0siPvr2tuu4iXfsYYImtgR0O9G3jaBw4Yr9oLzmvTS5Ix02uZW6SwdSv
4EfWqQKYTJ2WgSq4OuyHMHTXOoG6jqasEO1crhqXoFE3NfIVZlGkXCrzxNWThaAjEEGyH0BCL2nH
Gb637Y8PSiMemOcI54P81bDM1XKHqHDjFN0lllgHLh0JBObCgZFVhcdM1TpgFb1XatR9pl9s4Nw+
xWZ7CCvUL+AvyD4DbChXf+0sgAlxUiy0Tr42BVairP3OFetBqau9hWXKHN0QITW9amX8ZZm0Nthk
GQGV4t0I1Tv0VC8yp4OWYjRKm62RZ9sInw6kYYECAPRC5NvI15cpBUw2UdBo0zkziPr6FemBaV8I
9FwNt6kMUCZs8ZoV1c0sW8K3xTKRCpOrQDvofvSuhM4+Hgq4IxHWgviQ6/GhJ/DHHZ7sBmHiH7Gd
h65X3nRICHHTvNqGTRtoE9ZL7pYaXmCp3QxrXMXjBAXKLMG76dpbbMe3pgvjJYN2/KzC/BrM9kLs
4VDyDVlZs281Z60740EbBiSNCL/xRCM9xMZaSvXLFrLFlYopSG8LiHzWtxNXH1CSv7VsSNFrzFUs
zAtMvJc0TinCpaBrjPwHx5680VS2rVo+Ym1bMlveKUGy8Y10pRrFCZ0g8VoBNacoto3BrdFE4jDb
ApPeRh9QFZDG05ZAzJNS6LuW0BhQU+bg0jHAXZVRt554hJRT+mBnwYvajl5KChM7m7PFMIR+a48r
CRKc/37LB0bqevLQBuIqSF8OrnXXUGGpy2yvoSux8EFgTApxfGdeODfuCTyMvNYOPpKlT9GUm9E6
iOorX8ojPDuehHFAuCwYn7PI3puj3HStduFdX3TNOgOPOBZ22a1ULP9DKTfIqJeyxScFgCsnKTMy
WcfxOtDS0sgrs5wa4LI35VM0cgFKjOjK/Fx1xFob8n1et/wwAt28rXClDlDUCDSv2mFEZO02waAf
wrHDpjauHAWiqdo9V427b1zxTAXnrF13eIpQpSfy5cEUHiIMACYUalqZazxjqZW83ks41cYMrG7s
4SMU48mGZN1V5XaAjZpMZPUzWNcFQYqByacRSQ6bZp2UyraqzVtWYfmNKrILxBnfYvgjMXmKXpOP
0ker13zzboXmzq2DDEGpxQs63KbaeUOEPOE9X2eadsU0pIN2A9k9ZjEDDSDeROIZFNkR0eCxfnGn
/Bmz0C5RKzo4TsEoq7/BXv/yT37BJvraNDwiZqKkiMWmUctvqNwDuI06Xme2g5urWcVAx4lvm4sJ
DDlm5BdQUzcTST6xMLcjyS2ztiR1Z0Et4LPnnuRBm6vJR45wo0X9yzDjz6XNcErxBXvwLJ7A4jkW
8bEcYZkRXQkhqLeyeLXbadXMaPVUgy7tDIwJ6Jg7W8PBT/Gap5SacLgXZYXrQQp904Fqz1rSpSEC
3RhDAYL7A9Eml83SLKK3WRcSUN+lqxx1KPCZHT63dfdJIiTfiEkWXqyTxGb64eO+4jOcInIkVEFE
DMjyKn6+lzpWKaf6Je8GSMnx752FZ1cHCgZ6BqPKSAxP6NCjRMQ4BJTEc6XLU6aRF0/T9t7PyQLk
LvHZjIPjJT0xwg7kUV/eIhc8CwSSKnPRrE1I9q0KIisNbiGeWCVuHkxf2Utr+A7abMZ9IokbRBFF
Y6ItjZi2UxmueW2SoeHYLksi9eQaEN6IJhSJttHc+hfH5A7yzo8hGrqycRP2ysoN+9Uk63OYDtti
0tHM4x1uAX2bhTbFelUvlVkKC5ls9lBPqCJXdghLk4w1ybvoEqVQH30OW9xa5JD4esQUo7ZHq7BK
v4UbvyYC6TNKedXmgAD5WDTZXY9tJAhE98hCfcCafZZl+67W5bYs00tArksj3UvJFT3PKfxw1M9m
5p9NbFSLRnZXCcI4HmJQ4sm9tdtlHSYZqVYUXt2wHvUBoFDRYbNog4z/FbaveuMeKUqefYmgpU76
OtaGz3h2LxYabqFyWI8BrbENwxyTmNbNV1g2LP5v2RBmnO9/UoOBxrz9X/cYf9mf9s/75f7gNJj/
/t+xv2yKEC4kGEu158bgr9hf508qdjfXNWyH5R6G+g/7Npjr2JZr6K7FPg6Ll/t7owGezBKOZWgm
f5Ee5K9A439ALbP/5C+//uPCDV38L9RfnR8EjNjRBAs+ZorwPzQatZWHSapQoblRWK9iOvc2605d
DdIjz5rmiN/spR7CJ21G2aVOeCzy9CpkLxHp6800X7BV7n/Ewvp0YpKnbd53myxwH6BALMFnXDqQ
swrTK8znVYABAPspMhOAAldselP/6FP8qZba/RZt/Fx06UONy2ZBBF9bJkn82RXttqlQemnH7lbu
6BTesbOVFjbalrIbGY7Kw7IsJH+prpUQY2GuIrRGBvSPWjhHN5UBXMfkV1bmMemp2dSq/YhS/ALB
2JIODpq7yPCF2oaPBBYYjxFh/IVImvdUcIwkxGowd04fOncPzIbnRCUk44hB3Zl1AZElClJsdAlL
OXTrs9eEcdEq+1yipSHXiRdOiUc98ueMYYku7GN5ZtYdbIOCYXqaJqSS25DyRvn2uWd9EQwgEJwv
qxW3ERMyH4X2MQ0dzCy6o2VdgGxVJfNOYY5MuVEleJRkb4YT6JgpgleqWwyVY7oe+p6nTJcrS8KK
IGh1+PVd2BLBFE27i4m2ATtnrK4LftHcrNQN93EXnR0fpQZyLgped0siUCVlH2OHLj5EX4JMCt8Q
zb90ke6VXr5CG3xvHOtNibuDJjtrbTGbJyTtvtV+CPYyyFaVUnxIy7wqSfKkR/rd6OE+TJOztMnO
LTRGoqFqH6u5/pPmxh3Ui2Xi4Erbr2ksvwxFWat5+iyy6VpHPLbygZo+6RijTB+cyECCJPkPAS1h
r1qYTmAPk6SCq5uI1CCTprCmwXfIAs7Y8xC4TSHNekPcyliGjPw824KYM7X7rjL2puHAZ5Col+WM
ZzAtGNIlQ4owsVFQR5kfculPHudjuKz7zIXE43JSNePVajtP0fge54GZydSu157sFAiMFsEQAapD
FtNNu1Ue5/hUnHD2xpFjawzo9mNylg5MBbhe50SlLW1JqUeylAet56SrzeJzHvrBoqRBZjhr0DAv
mZcvqchgG8C0VFtB7Zo+OEH4PSSwB1uVEGLT1HtaEYahBFX6vq3XUGZnwQlxwF2Xpg8g0Oem87Xr
lEBhMzE17Hqzo86OneyaVhVj2TiLVoCq51ZoerbyvPEirrUl9OvfoQ1USvIm8ZxWxZwQPFV0UYuM
VSxcbUS8e/+3dkg065queFXqntmHgMCndu+u6WAYCVemUV/pRPNVPzLdjWdyXVwchm76auNozZ/c
AOLA5Cw06xjpBb1ozo9r89aipEcHKBv1XTIEw1aqCHIM2rlCQXBnjhmBXEiTAmqwU/heXFUkgrqb
4aQk2HPs983YbbtuzBd9x+ogdB0Lz077VmdBvobCyhqPwYjXYwKBO1LsbGvHww9zexxT81FdmgNi
jPOQOON3WQxiM4koOuZtzgMqGRkwZPZP3/B0VFv9kongQzo+89xqch/+/fP1/0Glz+Q40lHF/vUp
vE0/ZP7f/+Mv++H+y7X+CD/+SfP764v8TfMjMmcK/JRCNRxO0b8dxaiBmokNUHU4knUbyv4fPH82
ewYdwzJ0E9PfHzZfuWy+UglbQwPjDJ8P6X/jJLZUfsg/SX62UPl3maiBFgnl+fe//r76CvgAw2cM
VuSs05VEQ8uHiXmwIIDIo9Ew4TJ1xZHI2LEYcPZ2eMJSgOaGhuvobhTPbJnam+Z07WR8YOHUNvbT
fYsNQzrqzQXkTzrnomAwX8TaTLSIvjrdvZDU2ODpX49qfDFyg0lDeWkQGxuOFRMC4rIKWB3htJe4
07Yxk0W8r9hzyAOWxafDbVSxxIgPfOkXOAtYbeU3NVRqV75XbfgUWnD5GwBAfvviMl4MS/Pc2e99
9iuYjtUG54z9UunTLZz8t9m4AwvykvvOb9HLje5YX+2QE8xVyLLpl1KXK10yQ5PBZmJGgIfXa0b3
1pkh/POUbPajY7/p+ocVnkj5qrCsmpVV4mOrcDrF+bUof1OJfmO1GNwUPXiJAR9kebmCfOUN7iWZ
xrXE+i14Qkt7W89Tnmndke2uw/5rFBQMbps/luGulPOSmpIp7EcOc7wqGWvjKwv1b2l/TLm5rjBD
jJAGIizpBHoIDa9rcVAnooBayhYUrbqzkIlselnwVfw4RnFPJJXLxAjbyZxVlbjLUAm9sHuvDLxQ
tQnuqyjKn8jNCAsibL7V0eOYaLzJvUZGtYi+OJBVtogkxSbxA3CzH0XYcz7VCzdT37RYeK0CHy52
z6BD2S+VIbE5VrXVqvgnotVfoC7dA724662Nr6rZG3n0W3TIdWh7gXyo2sDrCprD3P4URAJ0xTmK
6OompLrGfNu1n6OarN0SCbSd6XqRC16F+JECbsgEkp2tO4HJEhFuzbKAF8GSl9h+hqXHDD1tPkIl
P+hZ8T4Z30lcPQYzwqHdirLD5jqpT3oulqXWb9AWb4Vve1pN1BDigpsCvaI3BLjAtSS3NuST1WgF
JUc9m21AkphahtE+enNbLAQKLKOxYOtb0ONMe42UHHeO+VtiY6msfEN8Bd8cn1BWAQCrMGb0iI3T
YwHVxFRrEg1gcbQwIvcOXbPPEPL8+AjXGXORHR4UajgnF1fTHS9NbGzcRq5M0FJd/N1C+XZ0NFDm
8GPhgtW8d6CN/MAWFHLi1ETcvNr4MgXiHCnBIeNgTS4ysc/pEN2M9LmqXvNqnzIenq2bLjPuOrE+
MWOtqvKbcysiasTMPzu2CBf9KcgwnI/Vc+P3O0Dni6bItoXTHQfrjl9u7UzjiTuZIhy1VOTpO0TU
rvG9WhrsgHFfqmGTGeFn0tzVJmPgGG7LhrBoue2rkRh0OjwYIyajOVHUkXDyeudhQtaEF9Z71RCc
miHe0pc/MgE4d3wMi6k7pq5PnIogU4NrBmpVdm1k+jawlUIyCxypSnKbPT3ZviNsVSBoQfj9Tqvv
NkCQDYv+ZoFcCAUsAuvBYNRaaQQIBDHVwDq07JKDg7wpWyJSLjiWgOg02z/+vD2qbdyL7KeTzs2m
uvKkEkkI1pwEiy6EFmqlnmjDdQn2qMHTP+bWvI9gVuLMQ5m2D06fvyqZ8kxxsqicyHPVuxsp30Oe
V8soYANebWHKFe95Xb1MCkSGIfhUQwCI1VNhjqvJzDbMm57aMH7L/AHbKhox9gzbnBePMTANT6hm
FRsB4DwtfEa7jUp7ZEzF1iqVtVaTNVN+stF/i9Rkl0g6khrt4lgULLwjrZVryqa00L3CmJ1hWO2q
GEZuZawsHTd4SSPEpD8prNWMQof1AZXgt/PptMSb7fpYrIp3ZBAPyZ0sWLTKpX3R/eRgsCOgbF1w
S5gXePJAA+83oTF8jlp1bhEX23GvTMNnr+d7Vk2+OOOn0SNuZ4XXD61n59qu7BocfbBgB/HgdMjg
RdlSWOerrEz2hY/eLCIYyaeqzVcsiolAa3S6ttYncxUZ4c4HHkQae0bKRu7WDroHOUa4gonuYdl2
tsnIQDlmWZYWvHXVXTeG56hwKV2hCtB7+qhVY1DzdMAgFwwneOwvU2xcHa2E1p2z8iJuN26g8pvc
Q+YK4LIH9MNzwo8cF0cNODac2VYL031uI3lTArhBI8hvom1Lkk8DUVF8wHYaPEbqjaAYRBsthpVb
beosxFhtfMVjgDNxBH0Bqz+VlLJMv6clx/y6htNmts4KYhb6YrRSZPFkwdgm/8VkW+z1SWMLHItG
6gE70bc/Gis1+VKz4T4BLSnbL/am4YgMQMuBL8MzxO7BfUuTUYRnFFjYGg179gKeWQp3Pxq0FxBk
zp36OmUmM/PxHZMxadrBK6wInr+OYRw0ratspT19uHIV4thy4GlrI7d/RT/j6EsYR/fMBn+AYXg0
rmZqHkVXfsQA1NmquTNVaI+IS63FhJ91dtj0zlHD1JuXcZhjAOjCAKutSO+/a3azVtx4r+TNzs00
fDbGQinKizDSj0Yb3mXZsbikYZIWERqWJ38YL3byqTvVs43VqFG56P1tmb7LLKKXm69dwk++vwns
7A6wqZ79jwHuFK29ySp7slzognAVtSZet3AeI/8eKtnb/y/F/zI5n2Mw/7oUZ/Hsd/4Pe6/+8Nf+
VnzrApnJtRC0EEznsXoPjuO//Vc20hKZYaguNMNmcbv+h/VX4k+6wWpZC/+ThkAl/r7+yhR/Ejzd
eSXLtDXNMv+t6tsx54H6Py6e1Sm72XIrbIsQ+p8DOX+oviGsM7RxB1KLuo2S2z3U+I8qvzhY1K5G
VLyZrYY/aNy0VnBhTIoFubjErMVZslEg5ZHbuASjaXsPluhof/WFjXFeRO7eLbSPiAeoHkLo6p0C
u7n/3fRY9aBxepx7bMaqeQ53zz1IA1v4e5XAxIzUNaxFX62qgjUUdQMBZgB7ywwBG1JvTw9FeWC5
094MrjFZho7FpqnyXvTDKgJuM3NTwv4jC/nzac4gdJ+3w4YY8qgTT4MpXIPbJHNyTHAZZ9q7isvO
Ve2NWlNUm8nvJI31xA4kp9srbna1bXFAnD6yRcCzk+KA5v1kDfcENsacZ2dnDeFTZzlOmteZ8HGM
YB272n56wV7eqN9CPNdWSzRnHTK7Nqx1rNRkgC7KsC7agxIVm3Qc0HEqCHkuhMeBVDSMDmOew91k
uI9I3UNCvrEE5a1reLJZAE8hMyxLGjrPbPJfMYHRZn1kWrERpa12SvuQVfW72kM4MPWNVU2bnACG
2r0a7FYpm9cUH3jHuLP/HTAadghRWV1t09BYmdmazIiXtF82XD+4ABkogphh6MiOBqO5mcqHAQ99
wgYEJWUDipmrakvHwrYctoeyepGaNZ1JbJC4Z99RaakLUa0NgOOKMoH3dY2Prjxq1Raa9FE0F2be
e7y4QBR9du90q8CcJTCN3BN4VbIpGUzJWPlsxESYgMd9OLMKOE4D+4lrafU/yDuv5OiRNMuuCGkO
DbyG1mQENV9glNDKAYfaTS9m9jUHZdlT1d01ZZaP3f1SZsX8SQYjAPgn7j1XJebJFL81Iqt6eB/C
o4tj1CSdkTxEKryzbT1FQuxDG8K/Zq18kjZSg2eo9eil5TlH1mQIBIHUu5U5Igc1t/2U7ozh5trr
Kk5W7B+2RrZzOYpg+SJf9/H4xPceL4E4wCW+ECd2CAljhRqhaNNb7MUtWtIRBSw3TTdCkdz3EbzY
Ct2a1m2RZnU+oHhM2fS4APbUHlbCIWi7Y8F1oGUDAWL6pqXAq2fcFLJ53wPSuc8SeSTY8ZBg5HIj
iVEIgZ202d2HNBHvRv2VgeZmWrWU2iGCzGbWewNnaQmxAnrtfmboptO2ncLNlPubGPpbAvI6p2oi
t5f7IkUHeRkyxdGqrwXjMXJV45AFvvvidMXOc7uLG94QL6BmhqpgtXiELjp8PsTBYSj3bXocsFqZ
TD5nOW2COD2Jf70IrhoymAFpuy+GXWjRF3njusQAY0zFro2+bO/dRvU78QpMZMGI2+hPQPPxw/I0
vbcLc5MRTYRSewv6HLU/zruQ32UAtABmmaJ5SPxVVKRz9BpINOTPWLFEOm4Md+tx2Cr9hJ3PE9mq
xNoLUHeGK661OSRsiu8ktRapLWuhHx1z05fmJheArHg2lKG5F4ZCqsZ38mqsxETXD3Ole9RqZz0a
8pEUXv5kjOuJpd+lHOYW7pY5WTjSHwYcWD6lbFehSkKHOsBgUocqaNnrcomRDTJnx70YOPYSmg5t
QCqsVWub+mxUn2NBzxU6zyQKd2m0DuwKqj2UySy4F5ijRveVsflqgGZo8JGOCIjSFFEtc4WE55ke
aXcugX6M6BYutPYGK+VE/28HpGV5fN6pLDZ+DbpapM4J/85L5Po/he9cMzv7inKPSCh4ExPGcZx2
MeYqIvO809BH/Dy3fsuHU+kTJ9usXdMBz62v8oD1ut4+2bG7qCbWyNAVPYbBdSuPRFcRp/pGyCNP
mHwTRtVZ2eBpqWLHwVwYfbDqk/gTHee1dMROp2BJg9nV9i1jlqJeeSBxFX0ivAztGcc2UpvZrcmi
vLWP8C0WEUvUvvMOk31mk0HnD/2e+zJqjtnAq/OXOROHxj8P9H9V5q3tqgZAzuKaiFJ/ERTDUUrM
dXt8QJRjtyLiSeVE6z75UlH1qVvcqAg6ReWRbmAuYij3bZ0/SgtuXuMv8YskAEUr9h3hdMp0hyDS
vvC3o17CTSPMjaEqXoHQw9lfw7iV+OhLbxFFNSxM+QxMdN/UT2GHWCeOFJHp1goRy96TGhFEhDTR
R2Pv/EwYBnXym6HcW2n5hz7lVkzH9mhmA7r4aU9Y1h3G9u1Iy4qWLbcR9DRUwJM939/Rd1D/ivir
suhT7ciYVtxgrGPUB/3xJijZdvlL6bq73ipP2eAsbGbmJE4sVesevd69z1PWApPn52uzkHelJkGi
xvd5PJwH/VFZIfZLoFXNU0bZmqQ6Z2oOP9X7DXWMPEmovkt9/JWW++yn5Xc7YaRpNy5pegtf2XdO
qC7j5JF62P22ylyFZb5qm/Ggj+oYRRbsciw+Plaw3tuXwbQwkQJWAfSq5gnyzDpSKF8wiCJt3Cfk
kfSJjjKoJuVNR18QnGCacTyV654eNW25bvr6LfPcJyHFalbZhd1+Ct+nqt+ZWk3ENVkM7aEjv9zM
z15MMiBCRFh70DX7xchVkFj92q55zlbeJileMnIJsRy6Gb8tENcWm2I4Dsdc8u5BK7XBB3Czv82v
gr94HzXQj5DHCM7P3qm/Q1T9LoPPhiAIrKEqPTJV2w4cdcJgRhFJDBBJnUi4Vzwnm8i6CxI2CwL9
TFRoXHek16CjNlJ18CFVBYZ7LXpEcEb0WRv5TfeRdLclyX8aixFP+EvLKbk3aggoA8j+3id2KUDV
O/nhbkjwahjVqdSIgpKw7BkIFkn7WvBDDKjHQs+3qU/QV0VUpG5+J1rzXI/8f9gkWurdWVEKMoWD
KKcEaqDDGdUrrONlN/OoHSv8Hist5gpqn/T0h/pyl6XFV5aUKGuCSwitMAmi56Yfr74G+S5onWuk
yGkhUXlhh9CQwoN7HT1OXmOVmzEokP6enduU38mph01IKhuaHN0p96VNV9RWjDUrJM9tzpFLSiKX
UBxjKBNUrgrMf4Etj9uNDmpnpvwox0axjlbHqY8gVbeJA46HxYqfNztTRCzeXHMzzowakLH06wVJ
3Ex0tr7dAsCU3TETCnysMi8F7eWAi6Cuh71m9tvUpHwgPHBjYtstK+NEtsC726kn0HaPQ5efUt2X
y2Cge5YEvCcSDF2PwwP/nucDh20fc4SvGMxRlgDkZIfGA2oVJHC+8Lchc2nRxIQvPI5WjK0XsxcC
/NaiYAgOuOTo1lAkE8KSGK8D5pXVb21/TDHlRPmZKwTd8RMfDlCKzyEtmB2yLiv3E/EvKDAIwOuB
9WWQ07Dfuv1D63HcEuPB3RjyZG2R7Fhii8V5a8jj/DV3OPCf2Y4r8akVkwM/CKiHC5mbDLfa2ZSs
sq1p3BtI1MomPQ1A48LsdRpNqmzCYTS4sDwXnHITB1Cdq/jVBp08OPJxDsxUo9xKtG8Gg8Aw9e8E
llGwBSjuEjIZDJaGUwCHabjkHcmc8UAgbwi8F1l9bzWbqb51DU9OuJWLphLrocEb7f2vUH5YtJj/
/0Z3kX2wX/xnne78fX92us4fHuN4QBAu62JvZkH8e6fr/GHaNLS+6dESoLtAbPHnnglpOdiI+Z+z
s5oV5KQv/13xYcCC8PiyMTfOSDT+wp4JxMV/6XR923ZRvDvswmiE2YL9454pcBKfTAPSl8K82tAP
v00JnU0+YIkZc+SnjgfqMUm9Zl/7yX0QC6Cdk/ngpchho9pFWzYdYuQgi6anfg1bDCGhRxQy3NaT
afcPhmk947MBX5g8dCyb11lXsQkxiYCC9mWBlCO0PRvHcO1Ko1gCufrwBwkQ1bEgjfoMMKEQ1Vb6
0U6K9UJ7lB7G9JFIsKUsrHRjwHi35IBmNTG5QYL2ShTdO5ydXQ6iDqn8uRyjBzvrnrRUQ1PlSty5
2k8f2tcAK+RCKfOkGf5vQdbFUPqc+cGrKNDMJRjzFWDV1OgOXZd+aZQ29NOSBx7RypOanuHgIf8F
Gr8uC2cnEn0OrlrmpCIsCCLFwl+8diOwwwJ/NWRa61OqajvKIAN2Kj5thBwuj3tEheF3bIcHBIbQ
acP0FE41EQIetuXIdOA4aC1Y6rS/q2r19jekcI1IXUZ4ViY0qjI762m1jnJxY4wIhCr5sYbs5CgD
uhSowo0Muxsau3zpN0BKB+l89BYmaIKlLfov6tBpTk7SLDIXFGNNehJrLwin9DHvmXp9UuPwpAJk
5LDW1jVKUM7J+3QghdLCggq9OV0FqfsYOfJa6GKDuPgxcIM5AHg82mn7UXYo2i3ZXpoUlq8MSbvs
bLQqg3okCuuBMBGmr2X82nrVg25qnDryM6Ty1JDmidL9hX65tgaF4iGMASAxT4Y2HDpbI2f1Z0DH
OBjC+fQVFD+H8L9zQZRNWXVElQbVvd1b31aCuZk6lBdhvPtCbEyb/REdEUgOswkvWZE9IRHgYWi0
xyHRbkOu9kUBp0l1jtzUIwbwRvnpKjPSr0hRTzSAw5g2I4MYu2g92GhdJQ2e3s34uTS5H7Ryo0t4
HUOfvRDH9dSgpSyYD9dy2ptTfMtH985x4npptzyQ85F4DD0ATlciW+70Z19hNhYywqqAcVp3x9mm
iThJy4sHNY0PgaaSpR2FFT7GHPZGNBztoTpnc1HmOiW9VzdR+unJW4fcENSCAJfkSNBSrfGquDCX
ng6OTtD4o0Z3Pggng1lvRCcHvkWNNwzLHNV5B6ASZCEFYtzcvNS7eK394smWvDexjybU2emINZRN
SMNaQ0iWQrbWznmq0mZhFVCemSRmFq0dAjVruG010tU0JD59iIcj6JDm9DTVyxTK0iIK6dujyriF
WDhZHhHgEfc3WZqfTUu0R6TsU5DYD44HPrqQ1Uo3jBfOs2idiZRwR1V4S5LnoOKaGO00Tc9pG/in
05RdmPIwY7PWg2ds8D58m2nyMOna7yiqFrgBEtwS3thqMLVyIU3c8ES84e5U5oHpO84/s043VhcY
ywZf/MqR+l5qxY4e21vaA6OBWj3luHXLQJyIodiTaHBphTonRfJBblrIokWbiZo4ZR1SrATOfa+8
DrbcJBbXPh4VU1ctyI2elLxJq0DIF782QxA2wN2DXyI6tUo+oaoU7zEuvcgOSEZhhVUQbqO09hRr
2jORqOjeBWgx01enqdRZxIDrATVFEnkmHrhaP0EmzxhGvgKz+giArjmGdXCdjTFRDaa6F5dWipRL
T4VLw9A+xGy11i3rQSmeEXSFc9GPHA4AF1CAASaajWeljOJLZzO2FCHJPDD6SG9LU1TiNeVYtFfV
CNpiOHWECK8tnT/S1osL/ESDrYq7Rxm3JF7nnXQPe5EMZGrYwTM5azNiHlNt3rLw6/twPxThjRjv
h9LBA+OS37IUuvfsOM3Vqsp1Y3OCINNNreGqZf0qKwZ4pXq908z6apTgsu2kCtdDCzPkr8/5/9vZ
5nyKjX9R2PwUP//n38ruPwlowGCJ+Rv/rGzsPwy+4tJdM4pHwULN8+cM3/rD4r1HmYp6BRvc7Gf7
e2Xj64bFUN1wUbdY83j/75WNDdreQEZjeJZOzsJfqWyc2bP3n2b4rmsZFozOWU7LsuE/Vjaahzg/
BNa+ZJq9n9i6YfiffvXK2kSpuBFOBOlSzz+KKmCCmD97lnxNNfbBZn9LiJ/jGsdYDcOVZp7c7Aoz
rMjnAAhqsxVvFDTw+p749RVneE2YD+Nc15LrsqczVeXZ1cS5i0K2/gmd5SBnwudiQARCA32oA/1R
DlDHtQqXaNt+ema9zTEvlJ4EV99RzKjfvul3njcA/8w3JlF7fV8BnmHXCkvhzTBrcFPNVo8Rt2aM
KNm6biUCwW3SjhdSLDe6qJds4+/KMbuMsX9MEXfHAN/ZdG+jmPIJAf8xzucNI0A7SEzwiQJni2QK
zJbtvZqJJxdenzkrZMDEZxFHkivASiFq1XWc8oCUWEgCsNBbIqd2kyjeWxXDB4uqeyKyLwmxq+RG
bT2YfxaWhNAJ9tKJfjzR7RXZWX3ssL10tj5zubQJ7hMGFRjalq1EQtKFLDjy96bXs2U45i9xw9Rc
a2EfGenVKp3j2ObAq5OZ2eVDKCZ0YBbS1/osd3+TPVKYcgjB+TCUE+NXL9ub2wVbd+L9RgKJBz/e
NxxcxJ+NF9ev2FHUV3zqZGEJPmhIRh8ASDPyg6sfoGAuZDAqSodn0QIzxJ7fez/JeX2NckARS5cX
NFtBkL4b5BMbsoSLJdrPGNS02+Mi82ODiTVFB+gpEnpioiM0cVQ0w3CollVi49NGUVqOJ0+fgy5M
UkJtSnIcEQEBN/mEdCk0bl3IWZlr3oFIk3yVd/T1hEXcFQTQAYGDQuWUF8kAsoEi5sGwJe6XcHkd
PWNjYklTAbXowIA8UT4/j3h5ZryB1+4jJrpBUzIcoDUf7MvAVouiwn+DgYG9IsKcVux6DkipMeOC
AIrcNchuIWZJvkT0JmsWMk0eLaFeDIqAKevXjES/U8u/DonzDbj6PM5JlFWMPWtmJlARDlF6LJFf
hnAx6O6HXZ/JO6YLZ63g6tAFpUntV4/FxJjc6SqCAfRHa8S6HoqnyE+OeJIugQN5DrSGMY8clbzY
QIihET0NPUhcUSWHyY3Jhq3wdXMl5yBNeoRBQu3rKHwfK3EhyxaBbdjHqBGIXDOarjyQFkexJson
EGUjcUfBKhu9Z8stvyPXfGpqdKZd6Hw2MrEpV0LuV2ObteqjVM13lttQerxlGKaYPEFBaVb649ss
ACyz1sDLk4vF0PYa6A4jD7EZ8oq8LeivlkFybDU1CV4TbQ/cqF82DnxkN56eJBweERFXEiKI7TJ4
AA5mGCJbwT63ByeoIDPDi2zRyyA+p/ko+PgIAiYyJOibpXTUxeqdc+3h5hA6vl4rMC+RFULAaa9F
Vn1NRlityRvD2xKYbw5A4yZ0r1Y7Ak+BXdeq6gxbmp1DykldZfvO5xfEUbVBS0MkbsJVMuUeLSAZ
B/PgLSLLkfLSiSOEF6b2DsXkvSbprBsS5pC82TPiF5QHsW+p+QNlhOesbnDtIw83/OiYz/uewAxX
bciCjJiCt9j2SzaZybsYyaoiOcJjHtodMmNW1Wco26uSUUtE5koTlAejMA6Vx11Bm/jmSO3YhxAk
Rll+zQOyJnDO0GDWSWM84OC/GaJst6rp3uKB3U5VwvoYTGJVg8xfQzWdE+58yBIgzbFDoRVkRNJs
qoGaNtfHjyjLzgCT6xULLrTY00Dca+vdV51urlXl7yCi3wMafepjqn3piHItPVaVaZvY28okUm6K
kF60rnnsIJ8nLbA318hPPRcRJH+INt4DmSFAf5HerH3McsSF301ax4cvi7PEfcpd6yGJ9NdzCqqp
EX8xaJfAwjZaZt3BKptjYZBkVEiU9QaCsaRch6b/TDgmnHAudaf32A3AYLGGlrwTppw0tkdHASVv
LVIP7fyok6US1QLkmPauaqBbYG2yYAAjEZBDRcttpk+6AqvW1imRJaN/arxyW5pDt6Ijfx5w6abK
uK+j5CmImeNxFJWTv7Wm6gFniyAV3ZnBsyZCkHxrK4a7fiofEyp84GXjIcntQzMMrxauwEZ572g+
PrqRxG3bt+/4jOMVia9gYAPNXeV6GK/LKMU/HSBe63/qJDshv9+2g7kdhIrgd7DSYMOP2SBsWbW7
3R2unHTh4Desy3IvIvlMAMmb0QlEitaDl3U7m3zXNqqvOV3UtrOMbqV30UWiHFyLrEVBZMpnpxrO
ETSTWT8qC0xiejOui7o6KtBuWp4/52nmMxeB6xaThhpMBQGpI/8+JTYQsRCJmgg2afnPsSwex7y2
V9Qwx7r14z3HQ8siuN/1YXI1VGOv7TJEwKSbqxiFFDfD3Ee4A6DrlqV7GF81W/00dUUx0lqUGDkZ
xWb1kJjGZarpZ0uDV23KGrc+MBWLc03Q7wMi9osVcJdj4FUIprKaVd4M25kIu1XvRZdsaqfeOyOR
pMp8LEm+aDr7UQsCmPgd27nBoG8aghtBRvs4y1+dnnO7wa0QmR24K6YdmV+vohrwmJXjvcGncQ/Y
ZiPq9hzpJF9WDburgL2kqwg4CiP3dajlaxGGGhYeZI3D5D56Fd0xwTF3zG03TsuwFTTylonQLXDa
+3pObSxJho0i5yfKicImO25J+ugNdSOTYPHoF/WDbgSk0zPtkCmLU2/6GTBYrOqyuJLiCmANKkCE
SiL3dgDcIXdo2Aim+qHu5uIlLFfQCoAPs4BdtTImpGoizVMn6I/kveyEgPbbHKObbXj5ktBXJuIY
SMAX9mezjr+rkI/WEdomHlpICbOQUBvesii6+AHdFKZ5cHZspRe6Tgg9kPp5YQnTrC7tZ8O1XoZS
O7Sli+jblet45OHk+dpVhOotHdkXod4lRT3eYpz6HuLkgWjzTRbpTGmI+IDdKZ8GMeCOdu/GRp2R
V731IOPQcEWEUzIV2gxM57bQQ0mcnFfJKqi81V9vmf4HuhT+1h8xQP1XjZUsVfHP2iq+7c+2CvcB
bj76W5vHF53V3wfG5h+zNxCKpU1XA1P9/3VVs/yJIa7577oo/T/Mi10AJcIzCTvBXsgo+S/Miz3r
nyijkGX5wrWAG6O5wgHxj/NifTQbZLyEYCN3hHc5B3ugQMFew2MkCO6jgmgFssIwRaMPxYBsNhHZ
Dor1rSIMVn57jb6LCFklBXhRmFh1Ete4xG7LzKF5neqcM5b1LgvFOqz2ZOBtkqo+C9K3HVzgTPWO
xBAEi9K3nwiQh9e80Tr3bIdgcg0CWY1yS0W/9T1Mw5k6YJvfJYiyRq3Zuc19yU6tzRDxN2I1IacK
GM1UxrQJsDbgsfYufmudMs1ln2Ku4V4y1Qv3hdK+U8fYhIlclWbPOM4rd5IwZjI/EA9W2ylqdqVw
3h23OxOigB2baoBR0hI6QLMIWZuygn5jKPWCEN1m+4LUIPl2i/6za1+h8pLVzP6Ie1xDnlpNL2ai
uFXjXV6pOwdIZk6ykXQfDaD52VsyauciVgTyzbG9/aEBcxq6GnDgjyjy9iQvX+o6B8dJBFFbGm+d
dsuo+BvZ7yrzMYp/BMiCGrlNmsT3ES6N0nnqcsUyn2MJ4UZOhrldyL1lxkeLvrAfxnt824eQVRih
mEdd7Sx5tQ2m1HoDoMysV227tcmP6pr8oQYuQwN1qDp1CaNy3xbUadYOndGeXAuEE+PdVOEaiQc0
yFeV8IeEyDpjECF97G28AelX5HTMprX3MKwugDC2acpc3wW2mcYeS9sQckx2DNsaDZTc9slFieiZ
gcKmgSEbjx/TDIcTSeCvrBqDIQe/w4Wqe+8BwLGUMhL7gc1QCM1KoVEM+BO8B4KSgDN6Llms0P2T
FI8kSDcLCJZVknHklO0psOinyJHedV7ookRm9ahi90dkzk+RjZfAdC4WEYZOnLyZHX9OZnKEr5gx
L1tPEvIM7IXUHlkF28rGjWLK4qhYwULLP8TJdOeVLRBSexNzSSYa14STPhUJSXWa/pgShCOlfGlT
sRXFtLRUsjVbnCqW8FJseluvwbBr8DaE/Z0dpxPpYA2nd5KutcS685Bn0Rsj82H0VSf4RcvzyOVF
Sp0nf1108q1eb1R/0uHQENRIgKp+E6GNsv479Gb4MdQfyCLJCfDPFoWvAuUR4UzqUU9Pi2n0bi5s
/MaVj4qABkXwJWkfQ/JhWvrGCicS1WjhiNNaNiiJjOHeDHgssPBJUcYJ79YwQeiKZs3bvWxnwEKH
C91Rpz56qIJzFWwq3TkAZfkQqX21bX1lxeBlSAkIIiRoGXzfUgeCRFBhXK0RGp2LPL9gqr+wR32K
WRYJybxwzD58NqNM57euOHS8wqmDPUv9byWXiIlxEGiPuUZsYeCT1/ijbBbvBUhT3IsFw+bB3zlu
tMH/t5xjNUdxtsSrG+zbqf4aGEOEZXZDrbHKBu+RvpWlPVWBLzbN2GNxEIwiSBDj2i/5zUzSteko
yu+4fUqpz8PBQkbT+7u00Y6ue0niK7A/Q4asPBA7zBnQbnEwAmfZ4zhpQmPvRt0NyenSIkzbTIa1
olIeWP5q3B8RyzyX/LepOrnQMb3wUWjDixnwoVo2Rc9aOrQEwloWdIgOyU+J+Rn11bfhBJs0TE5e
RqIWg1eVj8uuRZpV3eGZWnRTtJ+0oyTbpOGiMN13KkbCgwZ+49AfgiJfO/qP5mbPox5eXN4+VBcL
UrJbSiPbXyW3rj3NRso8vJhlt/bFQx0SqklfmfKOw8bpi2iV2ztW8E77aozF2XBvEZOrIsbuvQvS
4K2vho/Y+ypjC5S7PBqyP5D1RQIU+GhbO2WAZTu80C5if9rTg4zTLWN/dFEsQyqgCK4Bu2X8rbJr
4ByhXd4ZE7wRsArEuTVIF2u09A9Y0XH4misjxrQy07jbrwp7kieJ+MRY5qINmfxvU5sQETrJcozF
vYL/zrIgzr8MCsUC60yUwmRGSjqnsas5OH167GHM6MUB6T9n3kONcqMIXyTSPZ0wmORvUOHgXqnH
Vnw5tbVMJBTnDKUZQUaJP62mNoLw3R40aJj4fDzvrh/pxLAAsaLZ5zCLiEFdGZKYwsHFJH/C17ai
HsClUiCwjK49IqwKw0xXvwwQwKvhHiouv3yBp4ilZv+qMd0nsGmbcgEM0KnSMN9G7vDccRH+LUmI
VK4YLmJMfFHao6I9mFDD54JdoqPQg49uYrFQq20d8XAc/UffOMeIkX39zs69Q16eK/2nqMp9o0Ew
USfppFfotDsQKEuSmoVyWYCxAkUWh+x5QP4cIYOu2StM7I2lXaxw2bONadzvsiqObsa+KDbyD47w
Dx1ptec0WxOpdTyRPIX0OmVTRAZftSqHTRGiTWXRfWcg1h5A+5bGsGXAgyo2e4sn+ULPdUSVgnQW
zkgLLdBot0J8VQk3hf0UmpgGtGjbBA0uoK9Rlz9qJqA3mEwcvNYMqxTxCO0LQ6GD1bkbhzEXAQ2I
+G4BZrQw59MGJOrDctbdt8ls70uXV2thCDQeJdHhQA1jTtuD7J7S2l1nZUMwALlYEfCjgb2uHe0m
svyEV3+y09tU5BdY06rQYX4gMSyTbBsD+PJVvffxBIWNta1CBs96tVQGsNhW3gqDKqcmFGJGLKie
Qw6P/8KW2aWMfJLa0kOXcfITqW3TBySfvW+z/nJeh+mJmOhbr8uDTnIuEzFxzl2FYld0V9ka7xII
Dcrk6qi7zTo3QBgTm4Y+sA7WeiyvhtM1i6ShUjTrwMBqiWjcjB96OMUwvdo2Xnv988QyaBrjDdir
x1mR2evpXQwbwa2HlRFQJoaM91SNZw4h7LGYSGZSutwJPgTbkA9mrG9o5te5HmzTcbxn9r+FIftg
oUFLDO0Ml26RIoPECMZucHyKC1CR7KgLlE1u4pFtzGhsRKum5+tGsPar7JPtFhcBOc1V9VscYrtM
dGKiBvfDbatbEfY7n9PCCYKz49dEJ8ujwAmO5Mggqaw/9rB0ebrAdv2apJjdMHsWCuDHByCl/n1H
2mmjuTsj1p8NwmiwsD9JphhwSDFVAh/4tVDhAG5gX7BLrZuyn+Px0nYEMUFE6/JgBxBtURaPHS0i
1hmiEU4Amxc5YncXYWCF+pOINIg4B+Ck1CHuj9e+8hDcNn8TIsKWYpq51ZK5oG3QYEGZZS0+z9Av
OZqxLn0hDGuRd5fAS3eqIbeOETPnfm1fEUsjyQrfe5+1IcOOGltBg1DQG8H6wfuKPYREKYEGOXpU
mwo2IFVz4WfDnY2DK3Nnm05G7CLxBTJxNgwwIN5V/VNOHBJhZMy0rTtWt4xKDFQl/JjSXKEiQyOd
raMyPrMSPjc+KgDPxwuQbBxEebLyXsgguGIA4o6CPiRAE9qIXusW1Xx5bclMjWyAFbMnDJBgU6sl
TN57k2rfYTmfpIqnbMm2IHkQ/JELq5iekIzxXhPOrHJHpv8b1obmv1wbvs97h38mh5q/7c/u1vnD
ckz6URD8rA11nf/y59LQ/gMZ1KyD8mBnmq5HZ/n3paEucOKgPDF83D//ANr0/nANT5jQ69y/vjO0
zP/S3Ro6nE/HsiGEOtB0WGn+Y3dLdHttY0zjGp7HQZC6VoGm34Iyu5e9s0FUAVo5KraKBFA27Oij
EetGvYlNiCgs1T7XSd3uRWUby6F0mY3FR8QMcuM06IaSsn7uIyGA6ctng1Ot9OXIQ8V6bJ2YUM2u
3I5EyqdTeQvN7rVA334oC3Zdfcwio+fRZ8Vo2otcsS4S6PU6uGGrznHzpReCgWtc89lLoqudGVSx
nsmiya7DQ2X7+UsTVbSiYelt+lE486Lwwcm7H6nYsHRCJbRjHY99LFbFR4nmDNcxnveKHMp1laDh
7XJNX8Y+dZ81cyYZSKujH5O5Cal4Zmjep2g2HsEY5LsxG6mwm0021S+6296pbnzDymtsQC8iv9Je
9JzeWButal1Enn1satobPmDUA+MEU93CAcV4FP3S3mowbETVBGh3muNFgl2csHvqSt84+hT3zay/
DkPG/06W7tIUk2LTEmA3yvBKIGq3EpND4WkM4lBV+UWkaIVt1ESBO55cAxh1VSY0jZX7rWyamHYM
N8Wor207/g7gcyy1LNlWboxoSU7eCpXUXmf5xrH35rB9wOZLjsDET9BK4oWkS0h57aH1Ic9zR5zg
2vHABhpkg0sdQr5DFCae9WdnmMPjJLSk0rhGMri5ZXUtrfY45tMzSoqnchRHEzzFpsLFFPX6e2o3
5cr2468M40qQ6Q8GSwJSaGbDcfcbBdNLNDm3vkrOQx9EG7Nh05z21hEs8dnRumvSD6QX+CccmAdl
eSdjSL8Fz9s+g4teCioBBEYIgUwywwuFnCWrsPq7MBXiYDfk7Oo0A9kOSlbO3c1AIGIJs4V0u31r
xbeyzS6Fnn1oXcfQ05gx+KBucKplOomnZlX4O/Yy9dIqOuwgCYHYThut+qa683VJyeOkrwa1ll5y
yNuauqm8QS8smfUST8LweDJ/c4ADVa7dUNAysEjjG3fvep6C6onzy/u5r/IeE5r/HnnVu16hN7aZ
U7A73vt6+G60pIGw2nUXtmMRvzoBUBemFnDjhisvEWQ2lc4DsquXUNVHNFzvlskejmt4qUJzO5bi
Ngr5yPoMjprGngUOTbn1zP4tj3lSiKRiqSWvXB7O0uGqX3a6fd8I+lBHY/gQ3MVz0lQ5kks5dWfD
oMNHWUD6Yowq2ae3Xjv46NJY8T9Eg20qu75hs75vGutH0+gwwNgHSH514nL8UxW5l9auHhV3JZze
O4YFyNRjDRIXmvmIgCEYSmgzp8b96UaJcrC2v+BLfnZe9V2SzLw2YxsqjyPNY6zT5gEh3dRyfEwt
8VLa03YIkNWzTjn6Sr/nXzG8cMojsc6ALYunSlQ0doP+lk46SG/2OhjBvV6QHssKlBSHaukIgA+1
r0NlRUBBmM60le3oXhrbSy5wUyL2G7a+6Ot8byq0kpKVNWguZyV6XbCYYNIk3f4QokVvokicjBj5
O1urE/gM+Folj4t07Pa6mtHHOa4MkelL7A4EMCmwX5rob0FNL1xEjrMNQD5uExODoKK3pXShhuuV
+FZBw8YHkRlfz8+tn95wE+jUO9M2skH7j1kOh6Pe6C2h32HF2og0zYhQWJ0IhsL6v+ydSXLlSHqt
t6INQAbA4QB8ogFv37HvJzAGGUTfA45mJzKNtBY97et9yEqrzKrKemY5fDKNwtIyyCDvxQV+P/85
39lwyVxDYlpHNodo9tpvM5kEBHkHIz0mtSyOAFn0cl86Jg7CgKl8mm7gh9KaXfVffs84thQhlJXx
qpVkT2ynNxWDWm7OzwXRPu4p8w92HNdj3Z0LFxsi+/xbt+xZL0bybONkzNP+4s96nY5LuYqj7zI9
n2k+fh0lZ9MpnKgoZYSLDO+WOooQYnQA8jniGUvckTbTwatoyDDSeF/PU/li9vgoHEIKREbwNbrh
e1HZ67mS06Fyxr1t0LFlFuU6yysTPU6MhzwuOa0P0BO92MmO6JT9iYL4pSZ0crcqSNMLDU0E3ivC
5pMGuZranJUnGzAF0iJEGijJlsDNULO2ZfWqcVIQVrqNTXwgs2LDGjctOyHTItXFqqfvP//8HuL/
O+uW8/8knl/997///ISF9Ac7huULf53CvH9FvCf6Q5Wg7Sl7MXX9OoUxny2GKaxbtrAUs9DvpzDT
JZFtYhU3CZvafzOGYSAnm02em+w2AKQ/s2QQ7j+Y0oXrMgkubnl3gTT9nXXLlrzlzZT1oFSVtbIz
ept00Lzk1NekGURPtyNyEcz03tHpQWdQk2965XMq7qgOcoVSp4oDkzGH9ipsqjtVTM3RcWbSIUUl
T3rh/IMAnLbKsMp142ZfwOGqgxrwJzIRDDswDYoyILanAhf5BsqJuKJy/jlU3YUP/FcfDt4L+Yr3
Oh5KmvFoIXdZKhoNXvms9vINHd/5GfogJsjY5bTU0iYoG+WuFSv06xDRDIVghhNUEVmBRf5kjDRL
aKB18ewtUPT2e3Lcg8Z0VKP4lyUW8BgvM2e15mtMKFej5Xo+GBalV+DUcDUXFoHLBmpKb39EbrqG
gkbxWf7TbWmfcpJXkSfvhSvfBCvSDAW4z53XNGwgF8VYcc1OHwvXH2g2nKmhGfybAltWBowadkoL
boruM4MzpMraR+x8JQHzaV+2CSDRsbmfFtkmsdHppT28gIEzDmMnD06S3qmBHpaawyDndlS6Xmra
6Z0riDU5hdaL9Z+OGd0793mvaCh3oGn4KUp7Yeof0lYvvRnjX/YNhaOU5OTyPujRvxqXgdANKFr0
E5wLtRu+QQUgAWTHT4XpY77Gg0JhEmZ0JC3fZ/iujh2JHRbMZnBp5u4eYtFR19njZEfs4Ut+Hh4h
n+w6nnI6xNaj53NHou0sq6tDUMjdVA+bSKQfTmLed0N4ErF+USQvT6xfqCXGb4rfD/4rhvwVAyz2
8xZxpm69GuUBzVExr5GK5mcsvXJjN82bNyTVSjjmrYjmR2Kxl2S2DkWJqmUO3abTxpPit4xddlKh
iQtkJsgcgax1nOIvD1l/HPfSTriqRIuwOz5XQ/6g+njvcW2CcjdeMevddaW6wEkHqtfYaATiJKz2
lFCt3Zke6po4ugZahcncHXkhkYCg3XcCr0ccP1TzdIrwu2W+2vuy2ye++mxazPFe/tlJv9jEreCc
LrK7sVMcXyraB8H4VvfYPxhKbEQVKhD7yM74m91nHHq4GOqIPHUKgSV+DToEsRgNhWkL5wUcxxuL
0g/ajpnbMfAQ4ZMRncSq1iz3JuHxMmn1niyHG3xQyLaJcYt35tlbDkDeLPJV0vLwy5bjUb4clMqE
QK/2Z/NKc4qiyQQ6EK5DdlC9L489GYKtJZyf4E9eU63RbJHrsdlROldle0GQa2UMkXiymADX2E/I
qxD6vLJxr2zwiF78Kmn3YR9CekFty/tp33CMwk6BtNTCbhyHGs+dV/zswkhzORmP8OtPToJZ3B+w
UOK10gdsDNNWFli4otH60XrusJ9Sjit5d8sjki2EFe2Kwnkta2vFRMQ6zQNQZl6KcMQwZxKGJTzO
kqBr+CgYUsx43FHbrGLY5RQTiqS4phrS2NWEYYRfbtGxcGrX0AAmM17Nrt4MLhmAghNm7HlgkcNx
TYAlvCob/5SCtoZPZcqVQTnyHVXRjK+ZvW7M4kB9wFtplKco1/sMzKPUEWdD7shTQaGa51lfAw2p
UG0f48o9EfDnzTaSUyuYlOAxkIgcb4ZU3LZN9CRN472mO9Rhh2WNmupXe58OMOeRwFwVv4xt8N5r
zr92XP9QRoi1z1m7hTr1c732GmftLO75qRzuTdM6K8f5CWPkyD79bXLak26mE1j+4+QP7Dy0l67V
DKorRmcXqvIASln3f360+J9qccBd8M8tDpf/8x8ZIMb0DwYQxRf+OoDQq4xFHGM2+Bdf+ugwf7WO
00/sLTKPjVdBuCgwv6pAmBzYjC5Fzab7CyAZY8Sv1nH+l206rv2LDZ2hgdHkT5gcLEv+gXfchAHJ
SAPmxPmHAWScStyhWdNiv51/SBLXpvloTuVXm36aFHmygXO9xNvXefARtfGOGqYtN+/NTBa2bPDq
lezVjceI4ba2+htBcZZCYM2FPCToD8Nyr/NbOIeCDX9jb6ORxSqX71zRN1lmgONxxXFluj+yNqKw
/gOB5yjy8bpIi4tDoVRsbDycFpb1Gor60fdoZIJHIEb3Nq1ybhbVpl0oAojqVK8cifWSuZq2VVVu
/WpbR2S+LLkPQQcUlYENiF41rc+JoOMIfb/caWNAo1XrNIAmAcPPykDX2Ui1jbghTogJD/tm/iL9
npuBw4IlzPaabUeP4FsQaGqly65+1hXZavTc6NWPkeb1mVPFwQ2cjY0kxJm4yZJbHPzcg/rmXBhs
4m3Bx9Oii2QG4+YnI/Dc4GSVB5vdeQi2fKaz1ctKZqF21ar25BsotAE+t6uOdtRIjZROPlv8CzNc
5DR4oF4SgzF9yiwwW1aSionQ08mt7l4Ktn2gM7lPEzUvdzF7Qz3tJlDC1lJgkUN4O1tGBIbuR471
o66uJfm8oVjL6ZYNmGe/mDnFvItKj+Y8xfMacI3hXzKE5wYkQuq/h7ya2PwwZ7LISJ990oFGGG/p
u6rUdBVwbPOZ4aieNYNx5XgvUeLghThlEZHr9H0Y20ug7mP7pgG+kBhPNf2kUfZM3RH0k9s5xAxJ
JbFPga8rbr2AfWx71PA/ZgQ+w3zOQbioZEvyZm1xXVW8/p2FxsLI6yX2RtP66wDOauazmf+AgXuq
Qus8+WrbUHlXJ4TEek51Mz0fvM8re6j2WUv5GgtNFvYdZ9ZUyM0A5F+B1naICPjWwl5hHzXSNkIt
cHJZiowpPq4IGaalc5TloaYmpuvOXENR9mZFiqP+jVv8THL4by52E22uQql5ozjOZwCy4+6hmDN+
wpTY1UlmRsEB+i7M3EOjLRzGjFPp0e9ucZlb/ndrXZI6XU2DS+3dZnl1km6vkf9aVkoW3egFI4kb
fHNIbvN7WBiz8w1R5CTllzfeB6CEA/gBdH77Z9Fm9D2486PLTj6Np68uFifalN+LINymDG5zonAx
sEeFQxno4akkgD7jIulgLFX1MTCe6w6oJhCcXcvzzPKL23ymBBAMWSfN85B9siAjsdjdhGl47JBW
c3PaidC5Q+JUvBaj8M8ef9KNsO1DjDX5fJ/54dmTPDkX8iHnMXJ8uxyjXu4weEHyYI5d2/Zxgn/R
1agpA9wF7ie3JluYCG6b22rWotdGduuzNyqgtwI6WSCHH52YHvKInQdLVJdbkQMqpUdQTWfeic7C
8Dm6NwuiZlJ0bIRUBFJy2lXpm2rHdUyo0gEJY1oawgy5E1wZWYWE1+H4cSjsoUSXyFZB0wXg6yU7
Zs7wSQyPLviFCjDKG5fCtnmyjpagpQ3M4/hpyWllWXfNGJ4rGlQUKyPbD46orrS7pruemygf713N
VNG4FCnb7ybdmBGZxRocX2v0R3xeRx0P7FGNnYVtPrY8wmx4MBKIKlSv+OJZuw8tOzLbv7HJrrTy
J171dSrO7fhtOt9taq/HyCajUryWhr93CP6JbmPbpzm9mAUL3AacLQvwdknyRzcpHqSADVbpAs8v
QQWYF4UFo238KzCeV34sHKpx1NVQdTuRGRcL4ETVe/eh6V3NlPRFxJ0LJC2AGpupvE4yeGEs8xP6
N0ID90dKfCiq9g51M6akjjI4sP7bCzzgijsv+g5IsdF9W17pMfkp1LBJsFgk2FE6qb+Bs0BpwfUy
O295CBXAGcp94ekHf2j2sWLxvyDHpmw4lGN8sBt1wXa/maAKdSg0VrSYepYyQtpuG5zAjvPWL3ww
LFYRF0xUutvRgJjNw0bP3jcWnvUE6mPOsv01jK0Bi5f8niJ8FlnxFrjyqodeq+Yffi0vmcB2XNdH
sDiU6eB/YywOk08915uyeR7pxV6oMZ5LXXTWgNvPBgwz4rbD9WPSHJxQG9pG1tPsj08tLeiT8x3w
2FLT+JhJDTOEUTv02kMvA+7Y+tqEtZ/wxsjJ5nPMwtaHgpDGWxst1Z+hZ/o/JDczDnbkLPlgjuo6
EvWDjpsdlCfMCtZpoqrZLIsle80leTtUl2TQh6T9tkV/J0bvnKrxS7KCZsY8erN172Q9IRm6PENU
96SZGrjv1mPh8sZREHpCq3NWirJaTakR544dCTo8+6swMV/G4sEac9YWH5jd9jVpX8MGf5YVKyN6
zZQA5G9ss6Y7dKN3dGeaVEz04frZIUFq6GHfedF1rOLdPHWA0lzMWpVwX3UoxYYezfMoL74zrlvY
Oy0d6AlrZHbNSX5xO8Q50nBwUM34A4bsymwOmYezmtNYCW5dcWE2c86iFRcHxu5SR3BwqSPFiBNZ
y2eTxTekHfpRXIMb98TGmruCdNNtBXJEBS2t2D3knOkubuuHdvDWxKqesOpfGYSuBNoF6arTjDRu
uQ+GnLYBgK4Z8o0YjduyK9417QQk3tgCwWfu9mFEV+UQLUsrHKot9kcKdFiJt+XJogy2cafdmFz7
TbDhQ5+61tob9KoYNnWjtwlMoZSFen+pYLdgl3NviSVtStAqIgzPhl1+6k4fCjJVTXwz8fiMkhrJ
wlzbmmJSbZ5G1N+ewr04mHf0vpOMYa8x8fvjQYnHB1fC8UdObo1vv9IXmfdPiTuzThDPtKJiz8PG
N9Pia1AkZRfGInKsR56NHSuZsgCQXZKe5WUvnG1HCN10jIdm6jewDnaRenDS9D6z76uMFxhOJkTW
+dKB5uKQ9T6UE1XcmAdivOpxs0+L9qNuD0bdE03T1Fq/a0cRYgLbMHM31dyOWgSlnl6Dqvu25v3Y
IvsbyX72etZvX/3Q/Eh7+GF8BoDm5sFi5diDyqep9hr38HWEA2AZgsBErKqFEwUvKujyHzFfb7Gr
gzrcXamFNIWZnypOwgglEKpsHLFlXi8w7C5RK0z8JJR7sFUO9kUNPm2Sl1K5R0Wrvc1tN5fiZPMB
8gufaL3N/uhZEgWrCFRJEFktqKzW+0wAZ1VxuS0Aac1scuDsPZvqL+2scXZhFUsVeXHp4mzrweNK
1Cv6DVZTGDHQuhyoXd0C8o2xfXbNU2CMRD6ttQvlyyFsR+sFHRRcYW+sZ0bQgN45riGouiQrXWhh
PtQwxeRXpcknZ9a7GKqYwik0L5SxX3Bj8L8CZ4GpMaSYWHL8Ql77C6GMX8PnMSwTdbP0HldUXmcQ
zWZOwXgmtgqy81xbfJQYz4CgzXhDFVA01mbwqR8r7UXsmiGfIklkYNSagDKUaNj1HF8C+VwAW7PG
fZXu6wXAlh0nfGBG9T1XwdoH0jYssLbyoQTdJkrcEaDcCDXd2KDdyoXxFqvuMQD6NuvHlOtMgIIL
8TYXzAEtWD9Q3gcLwFDGHq2M7a0U29k6edqFIcGErNObLBNAaftNZZBO0jCQiX203XVunNOop9p9
PyPRlhZhKQ1yAJBdCNCuBmxHizpwEgtbt32lxDHn97fA4HnEnZYwTtZjD8yTp7wT16WJzW3p/MAD
uuxzBu99cLotKc3RgbQMvgsSeXFdDC7aGo2TJGvmmt0Fnx/L/tn1sL2XTP67zQhONOfYiXqVDBM9
2dZ90vjnQqSPjpFu4qw76yZ9JAi0HqILmYknB9pyE/OYLaDfJuIrRZNEId5pMIWwkq/EoLcY0ZOK
40lCs1t+NZikVrr6lE3bZvwmfEIi/6bsm5MzhXfwNa46boi+ba4gkh9MPW9s5q6QCKLHDc3A+RZy
hzC5CDv4AJhp/NB+HakqVjkED8DWJYS2nEe1N0sKVgB1JrSgkZJC+KEUF/WI7sX5OIJK99gHmxpo
Hjw0b7glVXTlGC3kun6TsGFU80ucA0AASN5P4F/KDzHzi04p5N2IB1vCTXkOH3wjO8FH5lBgbMFW
nAJRPuXYw9hGbRDhVqbYt2O4V/F1azlXgfKAZTIm0E8OScnGYZ2X+nOKxotXi/dQRi/o7lfJ4G9a
7nGIhWukrduIKHM7M6cF4cYCUG+m9Y05eI9efu/wrB78YJ3DHenrYu0B2MZzwQPEI71dPsrqYmp5
FJx9C9Qg7pGjFV4YqU7hwDavwmlG9GXGm1xO44VsKpFrpkluDlbr4GlddX3xgCXmQoSJSIK5HWZr
G+XZg1M2r4E0rsk88jwgxElCzd1DHAS9BXbDDm+aAqk95+lA72Cf7RLifvNMl4LZv2Wz3lbwOnvD
3WclUzGzvdc5WJfaTexzmMMFNYBJpjzAAc4JmCrQ9lNF+/dAD0rEoSdU1mbi7Lk8jmflrStIHN70
3s/RxZujb8SGRNQcBMet73Y3ZfcNT51VC4mC6WDM16FVUZtNHWV4cOivC1CHBSAca8jOJaP76Ear
3mUHyIeIC/PcY22zsdUpuFjRPAAJIR3HIIyizHM6OrRWfZm0VWz+V2CzMC4sjAVEr38usJELKP7r
P/8FGObHH2lsfO2vGttiqEIUY41meZ4nlijPX0U2rFSs6SQ5I8dd1m+/aWwgGFBnvF+wDabia37V
2BYmFXKdooLM8W2WhOrPaGxSsi38ezyDQsGyXVJL0jVdFo2/t1rZzQwwUZJPViSEiArQ4ohL0DeN
I4rTJgqSfSZ7oDLyiNPk0UmrbcmHosjszeweah40DqvljupZnzNDZmIQbtsPIGkoUnQwJiLfNV7J
dKV4siaVdztO2JorIq4WokGBww8HElHdHFkFH31VvPnciEnE02VAq3fvUzFOW30wHVuufRn2kId8
bOIzGQ5zPXT9T8qXAS7icpbdhcjkJl4OJlO1rrzyqO12O2YC73yzyqPsZvbDO4+Jtxvtn3EJyaX3
NmF008sXnf2o+3DTEf8eyQIZlr4eqd+DzbZfrAt1jw2pf0NwYwnXr+aFGp1HxnUP4ZlR5wpECiSj
lqRujaukWxvxp3bdFxZCL5UkPMkCyaTzciiuF/55ivlZYPxASnjNov7C2wP9rab6uYy2kxN/GQRq
qLZ4mxLJtNxQz+AuIUmTvkI5uc8xQ5ndWNRZIHZ4kXsyB/8N9f61HiEPyTniNrg8DGP7nvr0c678
bwhUD64uD5RjMg12F82r1SaAOAPbPKQTEwtHZy8Fryisk0qKfQTaSFnDl4HNwA6wNTvN2qZ1pcTh
zkPnAYX4wMn2BFvi27PMi2BpUDd48TySHWK8tVX95efTzg6sS1wy6LctUM3oYVJGtw7DxWKS1C+h
8CxCO4hZvJ0lHKzqQJfZusHSihTzw5HRYzsDzYE/QUn8tgZ7lrnwYYsOu9eEiobTLSjdO0z9Jxcq
DY/EGZMuz0bduD/Mwv+UmXnvmyBzZ8g9HgDKSA6XPBnQyCzv0hjTvZyS257EW65AMTQ63wW5+TOb
atQw7ES9811rsXOEceLM/57Yw8pwxL3QLNUcflqz2fDnyxS6xNJKNs6YWgbDPBqGCpnrJi5uz0dA
LJ7KUrxBDH1WE9pIPHovRjmQxQvuXdHc6iK5c7z5dnT0MW7Lj3Hyb4satLQ/YmoDQmatXLfeFKKg
Z2SZAzq3fdAsZKIpA7MVP8wc7ga7x07FvDhU03u5lNPk8cnU9TcwzjP143sWmJe6ctSaSyFcTz0K
poNUFsrbjtNoUnTrYS4QSr3+eRiGh6lezimK8rQuaN8cSt84TZh3QnJTaCz06JhsSj5HN0XlPFBq
g7dLDZ19RcvDg7RBJvXqNjWMi0pIbzlRTcdaR6oj5gRhjcFemf6t11j87gtriYmUt7khkTDc0SBr
7bWkONQhZ9JY05ufUEkeSjQ2GnX9Q0soHIDAtnDyozMtE90SmzbKCG6etfE5RgRztHdDrNQytr+n
uDyBwLqyi37vm86WOr/dQOSjGeQJbzqdNF6zB4JaItqmUOOzEOFSvo5+IKFcBg/Uy33qCAao15be
OjHFi6/TXWoXT7MgkuKS2OiFqLbxPJ5IXR2WasS5Y4PsQJVbq6n6CD17U0hW7+xEmUt8hsDkg9v7
nVfkl5S7aR4DkgYYkhXVz2oYD5QQvbKbeVIYsS6YPYDvtfe8h2dhiA2D597T1aGoO7Z2eqMx8+eo
PNxkeowU6SkSwblN53UQSfaU1j1nrW3ppTcyst4Tg7WBFh7hreir8FJeInRKKdEUIkh8uSdfxKg2
TDY7I2aBXJWEh+qAW8m0cxRd52VsTftA9yALoGZSRDvl5c7Ki9d0EkfLDCAYqGd7Gh5Ta75LLfYF
MFqf8ly9dwVq8eShbcMlZ+m67mfzPpUl2kfFmUsdRwF8pxN32YSG1pbymvDS0c3LQxqAWiCf/RgH
+T4ts29RzbvcFTeOD8ykonqLb8nZTKhtXXjgf2aWm1COnSE49m57EyfB9+S1bEBnfIYZ0VTqcj2X
zF33pLv6bDQuYkcFz8RkZ2tn9iKSVpehQukOzOo2kIiCbaDLDZHBs/YzlyFrvJ8N+TJLsc8MCuym
6iIZ3YY6uQavZa/dkmVISbTNyM0HIg+bNJOXAvTFZGefMjeSta6SHYrkW0eLzmqqgT2j6bB6qnbZ
2Jo46OFqGAUQdgtwDbkTyiQhqkcLhUPr4JVHIl4531iZGXyMbPSuowAKsXbAbwPy0AvRQzXmz0ia
PMUoUdQL9SMZ4w1k0osyqyeQdD/lwgeJbEghVczeJ43d8TgtHJFG0qXULmyRCMiIB6qEzVh2SMGP
ZIri2ravLqGq2ysBoiSN1Z0EWeKDLrFDFjYGUJVNDtYkbxoqu4MvjjnXZWwE6w6/4NUgnIsw2utx
YaNgKgd8F/OBiRZyypiqJ2wjx8nKoRAAV8k8OHvAVlDTkJQX/grPuC3Yiy1S5JNvI5VBFBhWSRIc
yoXeAvZqaf/i5J7OClkWqL0U05Za+DsJ/KjN/aO1VA1b3NsmyG5XdZv+iBMuSpsjRZqMj3WM8AFG
pkywk0bhzWgMH6mf7HPBOMjUuPTo/lb32v6yB/19r+7va3b/7X/qhpp97j8foC/0kzBAc6b92f6x
U07x9X8dohnKJS2BFphWhvPfzdDkGIjCQ2EVeN/M34xybKPxyZkuWX3pSUstKYLfFtUWE7ftSWFT
aqlYfP+JRTXYtH8cok3JdG+yTJe+Z//dEN1D8TAjA4XFyDlgitDdoyTS7TXOkB7IOyVjBEjLOotS
3FVhQLks6gd74Zl9QwIGpG55AjS6sqFhDeaKR41C30dl1xSLToJAT9R5D1UcHKeKvVjRtScYww+t
WJ6/lj0s99HFgFfJtd1j2jRJ9XuhfVf56bmoa7I1brfVYaEPhqkhZJiuuYOGmr5qqjj524zxuG05
6MfDh23k3KfJsGPqsAaDkHnEMV07QMbV8BbUEzNj4L9qh42qlUU/cY+/Nwn/MfTyDuAKwplvw+qo
gWS14KOJ/JyCWu1yj31u6WnQZBnImykgAJhlLFbcW7+q1rXoPxjvyUrB2cavnoMBCZnj5qb6bPEN
ix6ymjkOjCCjOI7lyJ1qmgMYRssgy/kYwAxbMTAeW1Zj7TqPSX8wfC6ZxhihziVZWlQNE0+eftpm
dQ3X8SRyc4uq/al7v9ogcY+bYVzoTL31ZvgOm3m+b2uPJ+rACWvQnFH1O2XzTydzSxNKdup6QuvL
j33VaoHuEX2attyUoOhl3a07dL0wCzaYCzI2QQj7xGU3SRzwdcGdCtwPOzO/IkUqPh5ffdTtlukl
rBEUO0gpVwmClMUWuPc4jRHe9+KI5GdASt52N5WSJ8Mzb+klu43S/oXXjfkk7iOcXGwbcRa3hdgQ
CMkZexzYSwRJnOQUYw23dLIBBEZCfrhJzcgnKJh/RoW6nuyeruj+qNP6s6NyYB/k0baX2U2Voowb
rXz03fQlFslDBvLa0w0rFTbQpLLfvLzYDSkcrI52MMcBaNLf1nl5XfMdlNOc+ypAXyWrclWnyXpI
S15vl+IIOAgo1EdcqEcLvOwWutyzE2YPbKk2keLy92YldpKnCo9GRmOEe6lg+akY9ELgMvplef6N
2mNeJXX+5ZJVmHTyAbruTqXpEZ/+Xifqe3ZQa520/TKTiCbBKdpSMQjlgDhnYO0qquYYVLZWqtyr
BIIwHR5HgF5Ppv8hKPwqo/sU1OBi88yF+zaFIOk0hDmW8/iukdkB8MrhWQw5/n/nqS7zVdSgTxUz
rb+5Dz04TqqHCMsUuHNYPiM9eEXwVCFDhhj11ryfP+3QQ/PLXyJjeq4NdnFFsbNs90MNsAmthdRA
K0HZrZvJvbGD8ZU2FyigI3ePZAxpGKmbc0jOwGibh6BX95VLka/ZdruSKPFYV8mKuWRjQgRmy1LQ
kjlF1spq3C/qI78d0zCxpCdqQ5SKTJXvPZB7pAstDVbzQjtN7YfBBCZBG/XQZd6bHUjxw+4z+RWP
UbcdRh1zQIviO0lxyUoIsgt0MMx3amqcW5mwog7I+UA7KtYEp7ZFQ9KfQD11ogUce57zVy3MNtYy
eglJjBuMd5T8FkTQC39apZFNzlTOBlAj0I7MEYbkga4GxgjLGFeljdRQzeGzKJsHWeb9lTska8LO
n2NRfTas/QfdVSuTSr+2j3dqsQlgF7CxDbCqJIkx0JOGv6ByRLIFUEGr2/xQpNPeM+0bz5iOcui2
0gT1GMqdWdvX7mKA0FO5KTFFxCx/GDpoCsI1MY6ETHV6IRbxkOC1KFkYTDMZWxzg1JjXD2kT302e
3z10uEGu7Kpezdb0iEp5M1befQWdFy4Dt+npuctb3sDmmGXRC4S1taFzTgfpl0ekvpT1RZfBXsJv
sHCtyGb+UmP1mTTyxpCYE2J1W1vtU+jgbKE0sBkMTkPGjq02YNpWHRygsGno/xCTvMlSAgSFX3wm
M3tdnD7pgLCPH0NgKjjYFvResdiDSBL9dOpybzcRfz09aToIysVdZOIgZ2E7ngYr2fcgTBKXUtFB
0VbhYFfS1vjVY2OyLQw8MUOswa406CIaBZaChlZ37SbiNZsTtlumtg4aOuxVqud25RtYI2UxPUdz
9+7CzCZPsZli/NmufYqV3kWMfsBH75qAliTMLdvGCR61r360yOmYW2YeOjL1j1Odjy+diYkCOQXp
vcQfBqznUtec3Sq2MlhEKYnKI7yaHIJwTj2VGWiO/531fhVLF4LsP5/1nqf//k+yi38glC5f9+uM
5+EexFFsWraDw5CZ7q9Dnvuvnvwli+rbEp+qg4j5WyZ1EUPZ4AtfCNP0+Ha/KaXMY/IvIVZzyUn8
mRlvabX7W6HUthzfIiEpPc9xmBn/Vig1ptE0+lIh/g3Fo41rvbD1fTYRPG8XQ3uKs91dLO4GJdER
nvexx/IEBRIbfB2kT7CaxrUeBacJMgMnVQW3XZPwNMSXg0c7xtBWScS7eiQondOUXqVEEVRbvU6s
eQlyVWysl1ug5zQ1VZfs3Eqf4KovhwrdlWpT5TyNIzZrf26tO+pci6sa9hqGNvGiExIETiPv/Dp9
A8azVBPHHEv1pRwpMRkiNmgmjh9j5uDGhPDSG/xztEcfRFuy75ppsJHmCHB2QTRht9z3g3Ok4n1n
Dy3kkrxhxjHHFYCCb8ejEcXyNABCM3vn809Rp3k7RtSm5UaLBBTYp8l1n5K0Zm+Bx6wam+tUgvpX
1XhVZQCi6sl/CKLuy078aJtk7qf2khuUzH0yL41AWJoIoQdPDVvjMvfv6tiiL6XBE9CytpcSLwG1
8I+xy4OdwywJp+Jex8WG+R0j+nA3mfIpmdCf2vEUGN0HrcuLfNKx5jUY1EStAHjEAJEyY0ZUs9rP
uScX1UXtPlgmb8pd15Azz7HjEyoQPTgR4H5+iQW8a8GlW+Ht2Dk/ZGTctlqdI1L7G8GCtcGdkgpg
NmJ8D4V4FHQZULzg5mvCzC8BKbwr6EZHu+TxrDsTyGgV4PcZfuq5oHCw/wZZmu0oQfgwmjHY9qCG
+BDt5t5fCcnqKFLygfDIiM0Sl0Yp89UE2N8Pq51Q6blvURXyiLYqOR5L8F8cSFB+5UqYZMUCbJay
E5Sb0fWXdiWsleimrE0XZ0B/k1E2V+OaZz18YFWINZGd2UBzihbXEqvmFLnPynC/vSlaL04pSmzO
UVq/zeTLKsps8ZnTtRL1VKzWwzb38i8BSH8zpBRkQU/2AnSHudb3LQZBlDQgwllcXM8abmU/7tyA
TVzp4U0x+Z/qoJS3Z4JY1wVD5NwAnreohu1/pjHqYdyt41xsRooRZEXnXV18wznbBZ71HE7oDlOG
5alynL0sxpdBYBIy0DZs60u1wWNs4c/v3QgstT6qdkJdcemfoJ7gIenH9NzlqJBD4L0Ohv+aF/IZ
1sK3FSXzZuKUo2WD28XIgb0foqg846A9mdOy4QMz0pVnu2Mr3jTMc1xxjyqcX4NlQVcME8xWo3rq
y3qf454JUjGuyYLC+YF3XxoZkWz3BM3lbEF/xij7WfccKgSVvwbkYKFpjCofA63Y8YUfqZO9A5Y5
0TeOTyGot4bqdlGVwpL6v+ydR7LsWJZd58I+yiAuVIMd19r9adGBPQl5gQstZsJBcAhslXFeXAim
ZSSrsmgWzaKxlRaW8eK/7w5x7j57rx3fhWF+543ogtOwjdsRCpdL9JNykI0M8p8u05ipG/Okk9+q
u/FiKHHnGi5yddMfHdG9eU1yTtviXpoAG/xz/zm9g+mNDnWSUVBMJ7YnLv0UfimosIBLSkR+iiEm
ybzs0iJnB+wiXbuToEHxLDVz80g0d5DQtoUeOfeS0H3xMI0UlcTus2n3D4WkACwsQD8j/m48vQ7Q
wMDPtOZwCCk+cVNStsZkPfgxywHiPbc4pSUlHm38IYqjWqxm10gBtjVkqPTjkDAQjVOVcladPfeT
2FKsGUGePenfxT6d8E2XQw/OfgyOkOCB+esDMC+WAVFK0HbWu9WH0OXmVEwamGssOdh2rJthwEvW
oyhYj15+0JXZLIK03JolZKSynXZTVU90dXhLUXsJRZboXN2AqSW0wiN+vrUNXy4qJJkJHs+ilzfw
N8Zm8JKSgboYmzeRcfHZqTsXZJR3PGERx7NLEGZAI2kBnRpj1fSWubYmHz21vcVjj5GoMWet9wCN
IF90Fo4enuj0iih3m/cmnjQt1Tf6lDQEx5ito/m0/v9nnr/NPP7/NQJ6GeVnW/3TAMafCVAbRL/l
OWz4PKSqOcv5993wDNqgmXdG+6N8sQH+czlsCZ9Zx/KEPQ8lfy6HkbzmWZt98f/eDXveX5p5jH83
8xjsqxl1YF3ONcEm+dR/XA7nBIm80gLnbGU6xKThO6frflWb1qXpo7eEp46uMNuFbfDalcm4Eg3u
3jh61SK1ctD8m4qMu0E3L9fzL5LEJonda6lVr2UsD36o7T2Nou44qVfdZB38xsEBHF3lJM69bK80
ZgGJpMHWmVt8Ved9ElFuMH+Iz9ZRlwADnsuzTPhVg0ozm+Ta/Dag6GZ6fje0cznucCxrfIIBHaeV
Z55M1V9USF0QN+9dYuvHMU6fRDKDckMWxdneVPBcs2g2JNkzmiaPqM/AYpp64tbJnBVTQBka54WV
7cFOKozn3qfRIBjwPlZWeC3q/I18PXeTQxi+MS/s95BcsIqnAdn3TrzhPKi2+hTGZ12GNYvmWuyj
QY84c/oISK6JTcj4Aa2xosmItHmEYpHhlKWQnp28R/m81VS3qOaTjmL16tUec54NHxMKme1Fs9y3
6UvOMoT67qwRl6iFRWuwp6OsxzfaQb6jAlpkzTeCzi4vfl1sikw9OCwbFhnsp1XnqtPY+t9jgxSW
9uR8ix6cWV2M5zyqf3TqBwAcsNhsfd4dfin2o2G8x7Y24gssEEPKY1IUD6Jx3mMKeFBhqWzIJwxY
RfOlVemW4uZTpDWcEGNKDqEKATKFJmS/zkaBEhTnIpKYW0YjkWQf0DScKU3npd6nGXUsztqS1aE6
2tK8L6qGzaKdvOok3VJreo/y/oedIb7EqXnNzKZf61SnYNnbVzgSjcGDYmHsLVns/jjP9xi/EWuC
DG51DjNwW3WcgavQhZGEuQkDP21DA1dgqJ3arN9SQrCuI9uD3tafQqd9cCd11PTSX3UV/HDbUFAh
sGBNTfbm98UJYEK9rxq17ZLpCfNjNRuzngMTO6A3WP1emeott5svgRDpjNrJTMObjUA5lTJeuS3J
J3awqJezjikbmFaZoUtCTYIU0ax3VrPy2SOBZrMW6lcAEjrNOEyzTipmxbRCOh2RULnqgd/PqqqK
+GxpteQdl9UfLtKrGgVZ5OTgzpos6PQDZnSfi5UxOwi9bcsrAXPHyZgV3dSHBOWJ8NPMmZJ1tF+Q
D98uZyJsxN6r2SHwdejELKF6vnqkY7ulfQAt2bacvYW2nKMxNzWDhjHLzhMoD075afSGE1nfJorz
ej8L1alO/4Zy6k/GYsE7E0alFqpVT6B+mc+St1mYm8xqTr6rsUUfXsTknCdWuFyy/T5GLncyps8W
BbGdlfQpcXzMuLO6jpy0LwuYOtgrwG7NKnwy6/G5R4l1aY7vZG9xRetYJaRghedKY1oB9b1vOrCJ
qD0j1DoaFwaPeR1XgZaPm0gl+6IZHxItJ6ukSkAhLtY1rViFg7UBDHOs6crNYv8iyuqTABcRHlz9
g4IB63TQajnmPHFyeBDTuPQ7Co9lRjn3pAntTlPiohv53mzFk8GSLy4gddWuxtKO0SYfxze9T3ad
Y67dVl1SqyvXMpRPpqPf6rG9z7IUZJu8CM1r1m7X7SyrfSjns5BAp44h8riD/AJC1y/xuLFp5bM2
uWxJQ6lNZZCRTYPgJD0s34HB/IkzossMEhUhxQlG9N1U1bNfZN85d9TCMCTZeURGcPbwQ/kWeRTO
/nPH3gdNvtOhjDtQNPnjPnH7olcG+AcHwT6wPqTcqo6RP9CrQCmj850UEnFG1b+d56DLDXsXXD+H
VHAaJnlXriz/N+3cZ16vlGNNUbZqzKikoXv4LODAYGHExJ6rK2YKFqoJHqeqgAQVfNhp9ooNWWAw
ko+ZniHo4272aHxbRqTFNg5UecuB7T8Uj2lY0sGLRboLxkcSx1tLCaj7+Cf/+pz0nw6CMdPB/mPV
51Z9RACH/vV/fEXF9z/Rfuaf/pv2I/6FmcXSfY4aLO2ga//DIGTZBiONrc9oC6xv/zgImSz9hC4M
A/faPy74cMnNazikGoQjGGasBf+C+MOOcVZ3imwMi3z//V//Czqv4bJldFgX6uDk/5CZ/nESGqvB
7L2B2pW89h/LrJXLxuOZltUv2MDXwERXbhRseYyvXPfJUdz6XrhrKJ7ox3JdhdNANNEAYsQcUoXX
DOm+I9cTmL9IYQpbjMHLo6zXviehImhrlQ/7Ii0woToHS8D9BT9xDxZk18roFoUUkpD6/2PNVSSv
AVwX143RgvDl8o5ZhZN9bQLy5LHYwWnCBQIFM3bejVHepX18HAzsdmR2aGTZhQP2c3z7DagCq8Ih
VD1VTksoNK5fCk89Dpzd+jS7xDEIh8knqIbLgdCFNR/n2I8L44Xw+w1gMTYSUoGADG22nr506YQk
lBiQTRX9yQ9YhU3lbzYBCiQsAvwfO1ZsWLTV8x+1np2WkxdvkbHagUN6rzreLiR0tBozfjg8DYo6
GUcdc9/+YrWxcfXyXguMn56ToUcsrQ14yvpnQG3bTi/PgQerRIuiIw0qT14znR02ZQ2klUVqfEo3
ovoJHcKsX/XhqitjqbGBQD9f5mxxpAtzB1EgdjEllEG+tTrrlhMnAxS/KMt56UKmlx7kFGCs1h/z
hKwFVCn/seroU8ehMPBmxjqDH0k7+BwTu+JL12sg57q/SWzzYcrkXdLeZfxjbATLnMlPc4jTtqxt
C2LFs6+6ROrJ+bAQjshvjodWa4nGoOIFDdxO87lrJVk8bzMOzyk5u5E/0k8IGYD+TlP9SWlwLXir
uO1WirdwaF6EAoFLnaiRObCex5virxtVG5myxGpsoBVD+UjRg8Lo/DSBuLZ4c8oehpSYElx0nAGK
K0ipZWP5S5jNSw0kEDLAbsBzDHN91Y0ng3oXXDHrDCIT1TmnIZjWsNF48PMmndhbl+37QOaryIqP
TFDdOLMDKlQI+tfpM5pmTva2LEviCMN1LELi3iTjBMtUE68nm7/J6gkjDh0vemuT29lZOYRQtzYN
TkWc3btGDCyQguEhS5jxG2cltX6nInXL4WlX8th1NeMBYE/wwLq81bhUyzik6Wm8OrZ/yCCRRRW4
3sk8lMCQNYzX/WOH51WT+KnqjFxwgkM1I9fSVtvWty616h6II60rcuW9EjQL10zrA8EdNbxBMOFM
Qt+Wnm0m+klddvd++PmHhtozocfHiLe9iIplV+d3jac/B0W77+yPpEmOpZM+Bj67JiYMA3tQxyxV
dYRtoJOyRMHL+Mtxa4kisjIVovHEothrIhJP8dxz/UBsZenDEquDNQsSzDx0jZpHQVlYEe1z9mfg
qBeJX27j+mm+00ayZ3CelmDYlzlS3wAKn6xx6RNt+B2rjxjczMAHQyflrRUMmgmrLbCJRCA9YtEh
WJXIvkv08lK3ycGf2kuU5VvQk4c0+61BYjg15ZVi6xT1uTHNflHiRIi9DAmZSabbF3p36NSjU2iL
0Dq3efPlVc0u6l7clmjAZqzZh5eHkkIT1tpTZLyVdcdy03msx7PHZZvMU5FlUPyEFwuiwVMPcdtq
15b243YmGDpKCMvYfHeGcT8Exc4lIF9Z9KQkIbEpA3dXHGwqLYZRx7our/KrbWrfFIAsM0DyZohr
mSirYA+nKFuiawG/2a9Tz4iSU4b5eFGZRGkDbZnMw12cjW+1uxwkmDgGPxqZFjX+qY7+GEU5o5uD
BGA4RFim9iQCkKOIRdzNPR98Nge7RVKLoXkXxXqkysicyXNAW6uKJEHXHzru8jhlt+uP59FBUur1
bWYFZ0ncBuhtGWw8YrTDCKq5pX4xtvaqHS9slemHn1alm24GUIBsbtlA6jo+J5IjJC0cBFR6HUCZ
RTtkgSXe8G8GzsdUwcvhwfQrcLawbL1ak86acnjqiGvHqUA351/wq/qhqsfd0J6kBgGJhntDwJQ3
45XVcE2aBc47tco0sSvnGJTRfbOFWOP5XGdh/Osk5qGed3M0yGKubnEydzMqu51oVLX8g2BpT64K
T3OY++yL9dpZgd7eKTe/Vh4Jk1i71Cz/IF0si+TG/g/tmaydUUMVYEuI92ZthO42BJJkhVtnTA6Y
x9Zd0W5TNqNxs/V1eQ21Lx3MqJoeWmJMzpxUhgMe1gdzZhm1mDBa7sO4Gj8czSK2SGFFWj2NOGez
5M1O3G0zbzOHVgPUVE/HjJbMBe5Nvjn/Gnb+M+waHkhzGRpmg3yTlsPGdEB1gy0PGjCL3twbBjYi
IozCsSwgfeqDlSD2+mgarx6wCYcICu+IqiYyB4oC5M7BAk4JoKJSCCM532eRRBmDSrWSnC6M3Ng6
VMxuDMO46uAuOhLbvHZ46tl7j8cWuyGIp/U14wsQ4MInQsA0Q41ANGJgGjlQDSONtuXkfpSBi7Wp
2U/AN6r0i9Ll77R4dABzBBNa8Jwu0Zv6LKK9IVB6TdRtnxgKnX9Hf3gOS9YshTYvrU8eqZUAz4ZB
yFKRZjFJtVBSAN2GJQiEiDGkHC6hX6M4TOoixz2eJzYww5IgJI2216zvNynpGd/fWk7wE7jaKY/4
/fAdzEmbOXFD8iYigROTxBlI5DQ8xqGIPfUkdGRnbkNC5WzwSwfZikiPVlprHfe+ZG9mjvauxI4u
iQD5RIF0IkFa5S5NzV6xdHpDptbH+NoTIkpLb1PHe49oUUfEaKz2GoEjRJNXP0oeBoJIBSAgm2CS
IqBkj4rcw2r2GApeQxgjFilxprCa5hj72o/WDfzzaE49TVN3HIlBlR5gfVzKhKMIrBx8CJNEpnSi
U2rk6U+UqiFSFShFq2WwwkGz9OR9rezHtCiu0Iw2PYEsWDyrkIBWBYMg4lpN5ioKAlwzUj4i0GXZ
+vtEwCsn6GUR+KoIfoXjR00MrEXZ0iS9zSTD4gvMGK42Ks3mxq06/23n+QcbplERMq3TY94F96QN
Fy0J7n7SNdzoxUcz4ob3LhFRtUG+aPyrigAb5s9VSU+V098GPmudAk2HuBulhKseB2pJDC7P6CvX
MZ8/i9bAR58vNM86BV7DWkfycqRLiUidwRQEUOQ1I2qn+sBmt8lShOQnabxZ9odpjItqWtek9Twq
3FrSe7HDRDwGt5xU39RfE77ccvgFEWzYxbFwxk3Cag5qRyfrVQPdN5p241xIWby6kb/1QJxZ+Tcl
ucuiILvelMWF4XxtEZ5WVnsGe75SGr3MAEVHjpF2yM0gNIQTvYfnHe5aCLidg4eYKeEjwfdFsdmm
c7f0T9GecYiL+GZwmcK5+LAivC1DzRt8BkfMYcaW/r+F12U7tKB16ZlHLbC3BVi2ys62U+MhQGr9
yjMzazHY37grvqd8QzPhxm4PiiEKVtbK5+uE5r/s227X9z6jbP4WGfLGraWzdAYxEGbc+gLCZU+S
cyovXEZ4oNKdA/kb8a5f6YFFVOYuYIexylMLcMiY3PlyuhMDJ5pSsV7N1rxIwGKaC108apn225rO
S9mJZ7MmPWoR6cveJTf1onHnw8V4jgge985jP/anmq5LhXuqwg0z+k9aVuqLkXUOQL+EXwlS79ym
8mVo47pMnU+FRGMi36Quo2Z5iMWrlT0rI31IQp/G86vprJwhPs5xEz82XqrYOOijeTZp5FyY5tzZ
+Vg27FHB89Rcciog3Zl8z4Y0r+Z7YxEkYGjgSXmib+hHzfw31w1ZACUnlDUC3WPBqjYmRDv73w3O
iaImbD7dW6pfxSFoCjk34PoX3eLOdbB2oVyryf4t2fw38q12HJ6TY3EctWbrNaT04/ityYsDhepL
OqVXgxMy4ySS3R2e/67dJRpjF/oI0+g2j8dtQG9YHuAez+2H2d3kMrlUk/GUuTQGFrBUcXU9y6D/
wMx4nib1AV4Ql4377DXulQqzF+lnG9yCCRLIRmivCZWTyLwx/Tp46hsOAh4sB+wyGzP4EPSEeKm2
muLbVLgnUg7kvj6bIpgD2+FKa+8mbQJ9F2zCKPu12/ZgNu6Z7P4jb0b6j5hhgzH88Z1yl9Mbjqcb
6KqVX9EFZ+KjTnHT+Kbyiigt8iCnBUx4vIPsCqSyv8/jLw4BRM0PDnkCy7yj7UcX5zKTSNXyp8ZM
uCwbg0Yj+MhatIrpsfKlNx8vliw9Gbnb5FjoTOeShZhhlo8yFvfmRL6l1o+tJKzfQEoAz+S5y6rL
N7acEQVfrICXMPh4TuHr97Rdhu/PtBmwOpaS0X6o6J7RPZ6XVfPVjvAwhgmT/GqadjoCAKdouNjD
xhivLbj+mQ7V5d5LkiQvo58i54+kZHr7h97VS0BvSc8gpTEGVN1Op5tow4W3KwtrWbXeI9A7PLIo
jfBhTdyIAjIIE17SsjFvAEHxIss5DZYtHj8g4FwfuzjjTOG6J04ru6n4kM54p/sFS1dco9CQKr84
Kj7Uglc+5rOJ3swI2hPDMeQm+hxFejDDbdWIlYEumvKhFOz8x+KOwO1F+ho+E/9QcfvgA4ONu+uU
yRt5V0FzKHDDNCwuYLqvMpeuopG8l8JVBhB1ycTa+Oi6YbdoqfJVyrG2E17BIXH/OPf6LSAv2S8B
ftBvEmEaLqxPNdIwBRk+zOurRVFggzRvEMBua6ggWUO8KZ2446JT2XePKJgrBaZlpPdh5DE5pGJp
DvUq8x/++DJrGHmlWqYVvVD+j6AO0vVgH/MWq9pzx7GjqXY1uWzjlHTwC0Eq6IBrevYuuVvd6ql4
Snr96s3mFVW+TlI9N3p9Id/x7sf5rrH7p65mTrRaznJc9/QFnRy2B8oyfxwaNJvCp3nDQhsvDpn9
NUgH8neBa5mqB6AdSJ4Es8ZDNZkbx5Z7aY8HGhpWPbpMbO9HzGqCxKQOktMWw8MEVdMCQ3gsTAjJ
CQWg9nvqHiSmJM3RCSZRdygyhFm5aChcGvhKif8nvK4L+raAi6FrvddZzZe+twBc+vSEDtbN6yEP
8b7NWvNmNPaKLhs7z9YIQhAecKejK8hRHhOG0TbhIM2GG+V9GQqqNZpLY5zgoa6F3x3KkEmHp+F4
omFEktIPCF14mcnjDOHCe4/zdutSPUbBi2acnCHDheRtcqtbG7KlECol/0wnb/VdEcDj7AJWHpbL
KJa9fgb/tKEK8sOqOQ2n97lNKcm4kcUnJ65Nn4JBIFLTfYas8RKOxRhQ34BOrgvztS1sVOmaDrlh
azCUAYCBaDov+aZtBx7cyy8tJ1jX0c89ppRh7jpGqxrEj00dEQuNOCBaSd0Vj0s7HHjtvaT1LwVk
3MjnaHwrKhhNREC9eMPvKaKeMectz7+E0C+FAWmAjmuKlRdB/jyzooMC6oosXsPQXc8QIROEh5U2
5EfZxTmMph0sE24RxPVybp5NydVSFrnh1+cB9sJcsKJxfVlRUVuHnxN9m2o8FAzQFcYKBLl+EST0
ApbZvrf7W55FGxSLS1n/Di19JNWwcbCe1VwPIL3XZIZYr0pjy81Rzn8/veN73vcquiW8dNUQPjQU
j/uRs5MYL1wmK3xw66J45DbYhaI/pxyWcZCtDUgpf10z/380O+Ow1f+PlfVzUTf/RFCff+hvgjol
lb4wCImbtu8Iy/7TWWD9i+Vgs0RQJ1zO/0KD/NNZ4M5+Ari0wvHRz8mx/JmYoWlSGL5wUNsNy/xL
zgJX/Hs93eQ/ZZg6BgM6Pv4tWlrXDL0buoEaePezUObRGquvGeBX+SP4N2bfDuxaqefYySa00uku
6iTZu6l/DnlWVinvoJmiMYN1gO+O5lcbPiUonLnH+rv7kSFc066oKVgfvj17etJZdTuJQfiZgowU
TtXUB/mcKZ4g98GI4z1aO+24LKi3ZDpd5qP1rmeUE3u0ATqR+W5Qjcazjl5CSikNwtLSGngxMbg2
uVwR2YgxMqY8CRnUiY7lc9jDwilHdCz1QTI2/gZQ8laAzCkIwgIJQxq1zpEXr1LgvCkZ47JXzx6k
WIB1MJd4LRuCW9p6HdUpTbr5ZLpq23Idl9ZDV3VLiXI/HyQsnkSg4vYaE3VUhWtBQttjjWqV5RHf
OoaFu6nG4B1hhGhteBkDRKFgU7v2xuJGLYtZZl0keryNGpGuZU2bR+u6x0IFFApl3l3HcdSjW6oO
wydZylc6KavioeSIRb/larDvJYjwrtC/hvjN4Xg08iqsXGeZUprQBiwDXBdEOH+pXJzNdDvoxssU
NigCtI2yZcjyY9BRQG8Fm3zQj9Jxn/PkKnLnwaKgrO7cg87j2fNYt07DuEXmO1fdPeGf3VhHhIne
WcwcLVaGNnG/3Ab8QjWcXSBusgoZ7XirBUedaE/g/cwxzbnOShnQ9Pm4bN6cKdlA+D+rKdjmLXtH
GohyjvB+qa/T/NN3dL5DqCRV8jj3JntGj0s8uWsyvGC1/1wojorDAVDBgw+zsS0uOSDcdGyhtZkl
Cn2ys1xc9d22kc5DR+ua11oESPKDzVSk7OdR55f3wnWfI6mRhyo8+d1V9RxNoaQrbreT92BFmLjm
kkXvrdI86l7NFVLTQ1mAGESawMjJplJtc2YVUVebJHlr2P/bIWQadSUpbbrJ2qDATKmLmRTHNrIe
ZuFgFFS+FvXTYLu7yqn3FMOMgBoDSOOJS+Apbo/CwOLql+dU145Qb6hq3dR18xD27WtT1AxAb46u
rR2h05nobXUqSDjGp7LCUWGexbi2Olx+MS66QRxriSLc3kTUHfVGbtAozj0ctTYav7WQxUgJocnK
5wNFwDlA7QaOJ7U3PorGv4qovUe84wTe+Cz2s5uMfl1U/8Gt4bkWH237XiY4TON3p2fshXuWwyuI
Wsgn4Zc+fgjAjWr6pi3+6jM/FOb44I97p7aWBOBI8tJzwM2v1fWWilqL6wVSZ+2Y9LLE1I1kcguw
gH5PQsH1c2kk3iI03QdvziWHyaHyg9OQQXeyI2hWXfo1yuaghw1OJ+/YoP7fjVR5TXr2MoKUmHyS
90lK1NdcZCbQIR2xKgrG77ht9nGkLzVlnaQpzgnrpTmcRW4/yT+lcGhnbPZJaV3SoXsKg3NrpwSm
XUxC3lX1Lfxn51TYdMwHSfQxOr/U6EKHoeZhVFe2ASuHTG/d6IdSb3c6Kh1G7FzEG5fzR0JLmj9s
Ta0l85LD6IyXTleeNQptFBO8IneUdM1zFYptUMmdJCDCRp/lRr1Wvb82OzpZ4HHoyTmJ1VKz8q0a
jUsR9rSGvadjTkT8yareUW/Yum9FwykGmJTEy5uwqQFIdMqpV2L3IA9BVm+9STCmDvB93rkfIW5p
4KgyPN7c1WGgtoTrqB19nuz4yDH1LPvikI48dLJoO9OCSth37TBXR34MPIMo/5uPi40QC91wGUyL
BbT9hYZ8P/oE79Uq0jmRjBwCBomWr4gxckd5wGA7gsXeNuQpa2Zw5dw3I5zh5NTscmEb4P4kT4+s
yDYOItIwbCHUbyjuQxGClgH7FqLwqjJgfc39hSyHc9iKtKOkTLiDxQYpesY424j3JN+8u1RbjflD
MM2GGCSIrl8GgXnSKFQo0dPrOF545bhKfXC3+S3liBekBeeiYpPqCdRbVDg/WlLyiyLYn2bhTPY+
bDT73Sias1v4R8HSGG1igS18pdHy7im5NKZXc3opepRpen7NZa6/56jHZrQe6ptQ5ULHvDZUn233
amb1RoCOb5J00bkkfpznUIGFjzq4SoG/dFJtr+x+NRS3kjaSieLBSPh7zx/WuekdHe0N3/I1xmFX
4U+jFvlg6c4jsYqD72nrAbG4rMIjb8SDE2kr7va1y5+kuS9VTf9wzdYqK45OHdPPnvKC1bY6ql9H
2ssYjNl1vDGoIxac8ASBWVerf4zI2hfoAq12GNthndjfyoMF4a58GA2td4tZfbruXHjMWi3Cy08z
hDU3XfCi66YXW1zG4GWgmZdKYQCaBhHIuVO4SbYBozdWpVOec2ZXIxsGbFFRPi1wTnHSZA9gyZvH
LswOzGdpUJyCaGrpnFJZylZVe5VW8miFxq6KvRUP3KUfICbZ05qADAct6Lhau7KnbB22zsrP9Q0Z
981AV2kMwaZBXGsZ9atgomNLnNjtvCetcbKHfkN9N+eMJvwlmfZkm+V29Jq92Uw7zTDXNKBeZxys
W3C1Cx5YbVU9VF6+89kY+U6xMUpBlYRLXrHlR4Rpbh2Z7+u0XyVadHVTvkckb7qRQLW21HHjZAdl
DIkB68Q+tM9Rbi09f98L8cQxVhbswrVxmwUohJymNNt8rVpxryHCcjFMVBHb4QEO9BYFAH08Oag0
3Tbui873F4Pc7dSPpw7pNCtk4zkV6jgmH6oTS61Hbue16nafpf1Jc1DL7gTZN+EbsKlVFoA8MCMp
zutD/AMTEt90tdLgtsb1CURdQ6PYkGw983HkCo8LuXLRnwKtY6s5AECxoEZ43Eh5UPiLLH/o62jd
pehUbOUxkVGXTV251RMWHVN2GGwWDIHxgNWl1VofhjGBnv0UNcW2Wr0xpcrXDj1mnZWC3A52Cgge
xMntfKXWNoMkyzVfnTtR7nSPSFA1p1BMOMfKhWEGXnuyxUrT9iOASN3cy+In6YeXyvb3XcZRrI+X
hbI/W3mnw/zCfQHQ7q8fs/7zWZMwK//HB6jb//xv//rfP6sP+U9OUR4/+XdbksNuxPENz/BMy8Uf
/Td7Nscri34deASQvRx68f5+iJqtR54tDNe3+BEQLpyv/kyk2bpOYAIj0VzPQ/btL7iSHJvT3b8x
JfEHmwZoAw5mJjby/9OeHVDKwHJZUkRcxiTh54VWDuXSsYiQNfrTEOrrAAMNTlr6qFnVnG3FwjWp
I0ldGtx7BaGqGB4iEdO+aj/pQU/PTBDPUMJ3HWNr0uU3M8bH2VKzV3j1sq/quzilgDqRlHgMH6kM
NlapH3s3fS71aEsAflM0rkImbhmdo2MzT9stDRhZ61BTLyHJ4Pl15AhWFcHYNEOxwqZ6q/sGP7fz
HTmS2lrvPQ+xy8RmsBNlv29UuE+V/0tu7i6QQETy4ZJQ8s6y/jktzF0Y0tGVGyuQ95C4wvgYGP3J
qJhJ4rL5rrEza1P+PDXTl2zVG/mbN7/Ez1e7DDoJn143VfhUtPw7pXNsFfjyFFrmb5bhilLRwHoQ
jwpt7SZ7q45JHHPgIR3st64dcVVNNbG2/tQ5bKg7412xznIwCDZWCdcIjINe9BiaBCtibnOtGNgN
eg9Vlt7DePzsqBMBbn8h+xztlO58avmcFpkQ9XCqAvwui1va8XAUoUFrUkneDuQPWPcEbbVZ+pRz
aJ13R7kflWUDpT56ol1A2TzNE/AoprUv+udEr3ZlV11jsyFu1ulnW6qja+hQzZFpZYBdTQGMhC0e
9RBLa3vTlv5LbXmXUieVF5vPGLd/89C4b+YyI1yT1C7CKop+kOfuVZodU6ddmyw/8p4XUz0sJcYD
ND06yqJN1olTawWfRW8vMdDsvLDE/iZXFEMisFryral5XPYs5x0jXoeDdt8DWmc392z55UdYMh4a
9bhPeVyXrXjVjeQj6fhVR7FmDdeAqxE7ixzPghDfplHNtSPGgkPUQ6014MF6r6DeqcUL0d/a2ViW
6rc+bHhVodXa9pPqqluglYTT2+iSE0vvZLLvx/SekDLoaj3hXG8RssMiX8uu31tF89BWHGoHab8l
abXpJefRvHjqvRDwmbvBcvvT5Om6aYfzkFhfdZfdRBW8OoW8FSVHabC+B016+9DtH9yxOsmSY7YV
UkGvEXyvhhe9Kz41LFQ5+HETWp6BASdvG8653BQ9I/KgkQeUWHGASxlwLkH2fM/cNRYI+4wXPkHz
9s3TonuwCSlnNmwzLZJExqeUuVQmueIF0/MzO0Q+NgEO2jTA0A8N/7/vpzEtfgradgStuu+4V8ob
7MidkvLSFOG2DEtcf2X83SHtVaqMN0Ff4IIxPUl9UHI/Vtm3NDnbsuDETa5T4tBIZk2UWc4HbE5N
LaPtiyRhMJUPlkL3Zce4rpt2J/3u2FvqtUbSdwp11wj2GRkA2DINjxl0ocVA9DKg4gsM2WMEhLNL
u3tPGTU1GOWalPCPAlYcT/j/Nae5DVK/N0m/uQ3Pv8qdsPckV1/14Ecd/zGZV4hFGGoM8t4H+9an
vKHU2Qd/S8lAtfDHKF4aZXMOUUT1SbtaEpncx72x8npiqL1fUvANMtzFftk7xiIWySuZ8f3YePfm
wGrbjLsKjcnf66b7qLpgrYz/xd6ZJEevZFd6LxoXZA5HP6gJo49gMNh3ExhbR984euymFlCr0Mbq
Q1pWZkp6ktkbyiynz37ykcEIx/V7zvmO8+hN5nYqm0Oi463g2oreQswVeyj7pVDkfE/TPo1lwOG0
MM2sxSjgm8ae2O9m7oizYsSgV7KPXoYQVS8JmcJ6h8rrFsTE4LkHI+/I/7fw/9gLcm4Z9c4c2/Pk
uPMxLVW7Up3xEJTxOimNa5DPD7MFqsSYroFCnQxDxyt6tXLqo1FATIzecWxguxqavYzGn87zQUBT
3B5zzuoFKZd16dqboaWX2v6hfZKXPg4RYX1e7qUPYXLyJziu56RzKFGwEPJJeXJFBS1IH5XOwM4E
HMKBrkCqelSJgDGre8WfmL2VjF9jKUFQ4laq4z1lYNhC+nPgp3cRmnzUztdZm0vWH8lPU7jP3mi8
N2X8IoOECoTOo97aJJc05pzgk0UUaFIQjjMDy5nfmk+53TxygD5JmSx/b1nutKaEA7TNE71un2YF
9WSa/fc+NfN1L0T0OEXGL2tJDCtT/BTV9mdQtjdJMl9EYR+jWj/URNvx5sUESMpnDn5ESNGjKFju
Ta9ic9XH3o/KrZb2DsZHDCL7UvnOmeAEUe0wuXRkmXta3ebCwMKYOa82202sZ8N27rkXeJhnjr5m
seZDV2gKmiytjgrfmXB0RDqctxEWvsnsV8LM3pQgpZ3EHT4a85AgYEca5mKaPdWaa3VGUvyq5lUC
wR5Ea8WIXJjgCJf2+ZpeiCyJb7Xp35exPmNEwr2mUvLQ2XRT1c4lznwusWSJp9jZ2riiw5yPioOT
MHLLJ3IiL6xabzrEnoROz6tEGxKGif1WcuNfmxEK6OT01hW2Ty6xQt+rvqVBdWab2BlkCSIoEDlu
uGWk98YRlmJTnQJOrJObhm+RE95bUV+vwt47Y6Y7DTVFz4XOHoWNWk0xFRITEVU7MjTiN4YycJ/+
2unD97TDIRXP5WuMmaoOS283x3iRSRVR/gr8fzTjdBcZ/OFKOfvo1/ZrX2TqQRGyJ52ApliZL5UI
KSpjiIhHctcVxibN3JQpm6eFHbDY8Yo7spQH6rIc3rmcJn2oXnB6PUDAKVnjMuaIprG2UJ43RUJQ
BS7Iu50NL60/3Ertvqha3hqlPthD/EwQ8DWus/hkBtUlM1y22Cwzoyi7b2Pne0rDi+MXzzwAyw24
gZ+h62ivjfjIdMWvLEPvAH6cszPyv8IxvJPuUHISzjfTZDxMGe3HeW1v/RrVKKRskY9nXhFfsbhu
h0/FOO/9ObptPBTEnHQ0TvmTttFZ8RftIz/lP/Tp2hnqs3ToRlA0ghTxgdTyKrL1PR2o+4ZuNLOq
Ll3IPdCRJRqqlb34Nc9Qak6HvT8WH7JzvzHyY8cN0MZakAlY81dl6H4Oic1WhCiShggYhvTPe4M4
NdJHlG+OGfLbGHinVvYXIZyv2q8X6XL4Z4b1X/6aYV2SDv/NNekvCY753/5P9fH9RzclvvhvNyUH
wckhBiUs13cdbj1/S7ISfaZtgCSpTc+Y+PtVaekLM61AkPcIuGRRNPaPVyUP2If0uNeA/viThDbT
8v8A0UZbmSUtpCvbEYu09Y8BDhXkToMHpF653rDOCuLqRg7uLzXZiJmLM5uqqKR88GS2tV2Mu2aA
yF3eVO2jZWFWpekL8i54MMWGIdZH5dIDb/T7wHgy+TD03AmminEqG/QlAkBoessiPO2ebWldOzG1
EgNTnlFv0nix4iXsNn2MnDY9nI1/bvOnxqLpwRmBvoIYosuvk7sKeoPNzE6FMDjaq4W7RreHIh4+
6nnbYnW2A8wHPWEz8JmQcXbTHOP6bY9N85RomkGxsIRthjPR3uNw3rOIHNuTbKZNFzrEP6V7bQfR
YXGjxDnzgvSuuA/uqD+8cimCnq1x47NNuNJuy0YoaTigsIHyAxUnUaYrSa/ZaJ4y/TV2CNh1MlDb
ojWpuLTGt6APgF7XHVhGiQ2TenWiam8J+XgDS4eJLJEG+aEyzm0EHsPlzOW6WuFNnapqJS2gwcnP
kLXXyjy2zktuvPjxdJgy42Yi7mtq+yoP1DboJ8IB7qejmm9aK3DojtauoIRRIZl7Fo0X4EuEvhkC
87G3sdyP6sUlXDBowMlDn+CcptUppAYCoOvGzqHQOzGn+4twyK9EOKhi7q/5+CipfQ6z9sMf78am
2OXWNkzk2tLXmvhBsvcn9ALmJR/nSNGeaBCiF+0nJRrhs1WeMLmaFGKJVm+xP69mNj+uAvuHK0Xi
TmH+fRSAmmuSfTx1u3W/+FhgkrUDreR0ndlJd+mLYV3je5nwvwB+BgOMI8YzhtXIE78gITLgmLG4
brcisnc9XpoRT02DtybsnyycNqaRXc1/cd7gseX5sG7w5BSoUFbK7T7aDzh2mmjvF/BaTcor2ZqG
NiBc/D3jXN8NxQudatuoYP5jayWLXYEnaOh8OFIxNVPVVW/bG3N6rphoa/bt1lCffJxFHXZec3Ea
eeJOlB8D/iONDynBj1TiSxp7vMT4lGYH/xrzIiPKOmbuD/0bB1cTrrS1rpN3idtpTtks4H5yYxst
C4WoGqpNBjG1zm9DPGP4DKh6GfFNCcGLCNbUq+YTpvINS55lPr+W1kfAEr+5V1xOwkid2yl4qI10
LUZwCr3a2f300Zrdpp3MS+WypRjyjZfbX8XQ7/LQ/w3ZYNvQFyoMNPU0PiTeC+hmhjng5fKn995N
2i78BPTypF+SBvuVaawIKT+hyL6HbpwdpSSQ0SRr9kOriaim6HrWidlnGtjPmUaPLOn06OQ+NPRF
q/xsTlTvNia9bgq/L2lGp7BvZjO55JLGwmTeSce7lGb7zucAWH34Fpj5hTL2k7YwsWuFtzM7atPe
931ycp2ZS6h5tL2nInscE9zlKttSvmC3Ai4dmR2YNNfKyTZFMDHxojqP8wJhbIhHcUIY+VsSPnY+
bclNQpeIiakL3wkp+mgCvQbbnKQM9b8PkYc6H4Y7o5LgAeSGgAgJhbc63KdA7ygs3GF2fPbTT2Oc
LqXfnis7Xs8wd7yA3ls5vpt29qGYGmxELJY+IPJaxIXkvluMV03gsz0df5uSK6Y90QA0rD2V7mFW
0ong0CbC1WWM1knEGCmtnfDzj6CzrtNZcvnnClr/dFn32PjWiml3bU04VKlbMWO8N/0mobsZR9s+
g2rfUSFTufFaQ2/ySXhPAJQLzz3BXrplOuc9x+CsUoInA0AxMCOrvq52g77pcrbWImIpVK4bOa8T
LGBGUu1a/0sMBFSWMyX9Ck2HBMI34sXKcXYLatCe5XUZmMfJ59yw85UayqfeTDZynDd2i1wvq3M+
mpRN4GR2IS4MOwpj9jCyr3ojQtUmtGZ6v9Nc78pQJts8I+wcPfqZujcmtg9dSFoMHdTmHZodVKQ2
Xdw/uCQTZEyOK+bxwCrk0AwfGhHGQ6OfjA1kXNQNyZlHkxK6gV/SJC0Sm8rkDi1/PGe5u63tamdw
f/URsLokp9krWCcJmSb52BCO4HrFcoLkn/L3yiJzzZub8mjV3cX8HGkL3RtUDQHALDlgTdm0Fm9v
KTdj+Fx3DLboySK+rkKAOVV6NNmpV1UL35IItz8KPCJUZnbNiiLnw8hPneTl2s7yfTB90mSKilMc
lRg/6UkZMalCd7pBYPwk77crZf7RYG0mkO5jpDTWdgjbzp4/OuuWVq+N0ZP10TTe1t5j71Dnkabk
nbE18riPbfhVmXlFzmMTm+WmdUF4UcChWmejOF6NidtnTUJnVtE+nSBCEjXoU0eznYqZOCr37Hf6
ARzEb27deXyFQ+VPM1MBJNmPVcBWW+c3mk5ZfGvps4Nqj2a2iibkTOTELKSpZsje/MF54p69Kxwe
7UX95FBNmiWfPVbMnBufpa33UrtXhVHSaU5rnR8b32P8pDGfWFxZVGEs3QSvWd7fVQZ1Ail1VoWL
1EHrTj0gm47IxNQiSKxgPtcq5EqBqVKOZ2CEK12Z56o2LubgbZMgB87IvShAS7GT+mLFDbsd4wMn
ELQDhntyjQD7Tag1y0ZojLkSkVHqEKL7WuerPgjfGozsFc9IZTg7sB2nMjJPRcUgAkH9iZpUUJ/h
lNDJ1uDopGdOZdYucuqfaFEtc5qXlnjaLCqX6MB4BR2freP8YlMLTmwES4BF+ssc9lrmO7CzSKNE
psryVEzw+NnScYnlukZzkHVtLj1C9AmxyLl2qFQo6RlCFL/W5n0RwOuKDDYXKVMDvUQ4UTxer7Hc
YBv8CSkj8Nstu2DCPGw60f/ygK7oLYXeLPHI7myBRm5H790PaLLFWqDzX78PHyWFogMWzV7TZsao
U5A8c/k1bP8dvKws832xNG6DTLRx43FH3WGMnlC7RA6DAWthGv8W/Byl9cvffjU3FhkcGLCLfDyb
u8zB7jOsvPKG+YFXOL/qOZlmHx6Bn57dNN9nFU7H4tvCGiXBPwxZh4h45kdaT5ijMpJyMSiAiNKy
KQ+2DborDyHDJp7XYc3Ow3UQs9rr3uf40HLx7+UxD9JVrsjPeJ+z9daA+e4l89tSwDRUx550Msmz
o9NXJ4tNf+DjVHjXJBQ73i9zYG5VPh7IAQDjak9G3B+xJBx4LpGxxZ7NPtx1d7HV7VyOvj4yN0F/
IG3VtfKqX3p9Jm8VYdLuBOVlHjF/zDVS0mjHxF4odoSUwwraFch95pRfeuBYyxgz+ryxxnuHStUm
3bnkhUryZBa7qVCRdkrktkTEv9K1ZlmMkTiRB0RPKqxK2kSrWMGWwpX+DoqXytlfChwZZvwtm9xb
nTHKh+FGKMEDYmZpTrswj0PAZVHq8qHgO3nzZQybjectTA9OGJkc5+bi2FDcJlLl+Iflh1cPJimi
YtMU23rZPkK2V0lGpldtipHuvEF8xv1rgCBfJ+EqL+88Xk6zvMGZzcko93G4s3j4SU7hzt24AYGq
8DNE4G5pVo1gIxjlvs3ZQA5LM+NjV76lAh0ERXz0jg1LVK+edyW1k+OEq8GuXub4zjPKQxXQseTW
N+ZcHdo5/a25Ha772l45sEhaUrSrsB7eOvxdSYdvNzrqNryX9VtuUqlAEb0DgS6awJLwF8fmCpwX
/sK2KS6wRnkq9FehQ2qrXfvRS5sRccbO5jSH2lZbCl03LlEnH2ZQz4AaQ6VOTEiw42Pu2E9+ymec
SE5XRNe+J07g1W5Dv8Oqg++IJVTkYOenSjNq3N0IvTcs3ss2+/LLZO0C0Q1JXw/e8JpyODvu4uJb
lePtwPunq18CzjMb2bYLorsKd3TE3NOUeLbq6xwgXtfknKj2evFhJ2N5CImp9BB7aKONAQMuTfBc
26YW8nW4jDMZObeSxhkgdwMMfvFVpmdAdNOs7uJuICdTwwen0E1h3UlRkSfMb/qqyKct9DpAt8Bh
r5sOPxeJqqQx1lBygep8QXo6kmgaATJ6kZHQtQayLPg2MBvU5lcR00vqZZ9G0H/NdEGa8V6lFp8K
EoXtw4RXzgOinRI0WUkbo3gwXmBjl9kdlulfysRP/bL4JgWneWTUbNECr3rVeXecVHNWxrCR1ryU
2q5LaV/Qga6Uxj3hKfdRxIeS/1kcAFd8oKrxPHmvrjgWzn4smK+mYg+auHGtbZ2LlVM+yLLfdPVN
lICata6nft0gMzSYW+hw4BJraNJwproJvex5yn4DoD1qHI5c3kkHBtzSxNqnMWJwsrVp9aueJFpD
SKkybhJDH3qg6n3KP60Y0uvoWs5EoIfqO7Y+3ZqRCN5TLuxV7TanIN36lrtOSI/MBsKNeDAIRQs+
oGIREjrKFpFUxLzuCL152bRRTbPS4B3dqL8XvXXoBwiPWLUlSJSW9/6g+IhqpsDgtm/v+vzCH4+6
Y38fjZDjhABFAqkgA5wjFiUxXxvcFng5sc6bRz0N64CTKcZrEPMSxOXBqdzHduRukiX3g5eRayq+
hHuwxOsEJGHGATvkfC6jrROGe7OosNO3mxhzDKkQw/gGrr+RHB5QFx8V2phFs8XSZ4G3SNNfTSo3
S5OdExsXd8o+ZnwN7lCDi2A17qY3OYoRtYX0+xFoXXYD9HE2VBKz+1/nqrtSFUUSnsCByegTdh9Z
4hxxMWXi3EcPY4q7xgIAlTUbpzdWA/nIlsZrUT403JIgTW5mLF/WeJvSauibxUryDCxTHFvSJqxg
vje8PO20A4Vz8KPucelbNTr3XgADIlP4alKB24KmbKuPETRH0/CXdiBtGBysWB6/F6dXWpj39ZRx
RyOvB8+AZYGPHSj1f0K8OIzdTnhdoRDmKR81zlFPEaycc3kZk5R8ZlUjEKfUVnF9H1vjKSXtn7Bd
NwaQ/G0SP03Tp2rc5RK9oThgyenDEI+3Rc3j2Mis67lLn2Q3HnF3HqXVnjAobWZLHZmFyl0y5xeL
OLEtgDbmZIjL1ww9w0PXwGPGn5/vqAnEogddUTKy6biqTAGBqyZ/ntLsbAzusVDyo1Ux0n/23tAL
svAiqm7vFtmNO3bPCk8bt8L7nLy5mNMXtIQPwCZXkWSl0lFeUCX37li99GXw5DjXFnGPAnYl5gNy
CO8+nty2f22mAh29pzZ4wspUbkBN7fPJY5ikpooVeG/BAgis85yRUeEjMdX7lhRYBBrWrMId5alX
NYdL2JMBWUDhCNBs3Hmi3NYGPdmA6aZgPwp73+QlOeJoFbrTdyoDPhfx2nC3jiI/XTdPJEbokOTN
3XZkx4gZWYSscqJ5beg8LXn5pDsP7XU3WFeDq9casEKFyGUBKSpoBWNZNODELlC5EM4HLh3IMSLx
wZRS8N3zAxpqzQBOLm6i7pCioi6BlAWWw1+SLUxBrN9yd/6xVfwcAYVqi3hBdew8Jsaa83REKonQ
2lRfnPCAvvkUFjWGeu6t6qJ5jUan2JWqf4z5mmABI83UIFfnuH3sWOh0Sm9G5yut0s1Yu5gJ/rkC
/9sKnF3wf70Cv/8AXF382//9I5Dj4rj5W96CDTctI55vCXJHf19/E7egSxBQkWTfyC6Glfnf4xYS
+p3te5iLQAkswOu/O4UCnpi+gI8spIPp8M84hSyP7/QfnUJSOI4t2MD7pnTAK/3j9pu+PZWYgpWC
0j47aIE5OAxvzRlqXqGB4nj2s/L5WHStwNsMcmkVqnafzzokSTXQZ9fqG3viEz8VyVvlEUWF7vpT
cAXNhQU3PdH1mfZ3eG5Jo/cQf7+sqcWI3cp3Y+7vpIrqtZNVHONYozt3vG/V86jd1zFwjl4WDB9j
kR5VZtw3ygIdgZNFF1wmxwXQMqavk2iuDaO6dVR1iNLyELHSLJe+Brd/0hJwSZKU/maYjXjjxKJe
VZJWOSz/yWK8thLuON7A2SB61Cp1dGkNtGR97xnRThnlEyzDSyimJzz9tBJM49Hm66+4hLJAQoGS
WGdhtLGSnFPzowiCbz3aNXyF9DvPBhJX2njMFOmqkAW1p+wc8BEYC3rWAPVBQkAgXw2DilZJx3Mb
Lg7HnlNuhOff5GZ+7fnGq+ii5V6g2S1kJ+X1R36TF9PwCHG48za2qlOamHAAOvAhfTNua3xYlbbH
TUv+bJd3SxMxARNq9T4qi7Vw7Bk3mYA6U3vzvJ5y48nuuw/SKjE/5OLI6vKnCZS161oPbPIxEIjs
ri9rzE0aLiSlrPuy5/4k3fLQlFAJRH0Mgul2Ka8yYrGhxDBhMVyytBnZy01j8ZuXqbPJ9Hzv6OR9
rvhLxH3yPRMrJSlNFkRWryKU1JZO9X2WOtAajeZZ09mHc2je6ZIiR2ERSGy/A39YFTNdBWHN89PJ
+lt6Sk51HbEgLNmQREP6Xcvoc6AM5OD3LP0HVd655vhcsy+nL5yrSTj22zZSXMh4Bklzuim1Hla9
sh+KlgYEHTbRW2aH9FE197VsXqyR8jC0xwNeTq7aUAGGyV2BsXxuOsrRXCR/tic0b7dApK50K1mf
+tWWnTWExokZjL4uteln/6ZizOY1vJ3Sdp8OxK8146QDMIWqc2qqIzN+cK30tcQHOtMcscry7lG7
UoHcM+NV47KXQ8c6xHl+h++Mt7Lyrq0pg5PizNXKTtDteakFbPnuw8Y3E+ZArRv8eapqt5E/P0iA
UcCkHiefmyOfS1Z+OnmZPUFbXLFn53Ixl4+sA+1mFNPeiotrZyniLYK7pMKDHw3GMYsczRaRMc3C
eeHCLKoMc5VWmV4TXcWw0cws7FuscUz2Bgmd0vDGrUOhBwkBHA9991DEvKJ6DreV73KVBCufEtDw
SDi2wnvq2ujgeVSZ9fV9MpKdoo/yyU5Ywvm6K4+TlbBsSioOj/QlqqYnK4RBZSzvSKf+wJMnN3CC
rgFwGVduYSBFUaBSAmuCoAA3Ez0nHGfantvyXLULXHCkQDvGkjw1isK/YOIiZz9SCiIu7MTozE7X
TSFfRZygINTRp1/Xv9TI2auGjNpBdMQO3HK+VzY3iGLRNuQ8QLKR4tFusFqMqiDPQxDGgJixKhjU
NOSVldeAl6kw8iyZOhjj/kmw2zFG9ydZ3EF0hn+lTWfQD5hnm6mI38O2hXudPlhdR16kt77d3NjT
fDECSTO3vWT7kJrcQIIGg0JSPU6t+PZDJmxBvbYnxYvS6oDgdtZO9tmo4TUrWfZhWoTQlaHJZWKC
Q9E13BBL+yAc0B48ym6Eyt9zBpnU4DqobGibMr0ExrhrnfQGSADyiYcVbTYjtTNtTDRcot7SYn4O
TFrnfXvY0dNDW3Z52w/di8f2AzZUDSufD4eoAZky9X2UARwF3bAP0S6lH8gO9fVfHsv/LFIjYvjf
Fqndfujv7jP++vkDhX75yr9OKO6/Iot7FAe7WJcXSf1vCr1DIpS6YfxxHnQc898XEQM+JBMqzL+M
IXAU/3FEsSBrBoARhS94XP2ZEQWs4X8aUfiZHMez4IUxKlmLgP/1cR9j9f3f/2L+L7aCXZolCf0a
TvweBOxPAjAO/uASeUdT5nEKRxFefDdxxTYNcW/09cKTNq8Ka/gs3CVpNgNgE7VcByL1N/bA0yDG
He850ADKLP91KnRs0/VetTmsYHhsRe4eRjTWaZiPzpRf5157W6fhJiyhK3bsReEr7ENZbobJ+Vyu
DGDJbhoB66Ol83mV6YJdhssAQVK+dED41tMZrkS+krp+FXaP24f/kdueLRKSOZvvhE75GIsLDn+0
bFTg2b5NKutrGgMgS53aFoalVvz23pUDaqmb55veevXznGumulJ4zlel165HWZ8A91O2SK4wpG+U
TFlqkQRvs/JicbZ47KtmACtG/5Qqdy30xRnl0Qeq7UWI/LF4SkIyRoFVp1CO2hUQlm3rWae0mAL0
rmaXM6F4ZbOf0y1Nttewip/tqt/WfXwxdPTWuuFjNsCOGVlYxCwhJ1B+jlE8J6O+73XxOdZiOGhi
uGs3sl+KMn9ARZ/QY42X3EnvdJdBghtprhhZ2MZUNpuTdT263lcWsZz3xMVprHaTpfEximGM9Q1t
HGNEAXz8VRfwolTehiBh8UiTMJc8XOrbqUOyzeKtwY9fxOD/0yh5wWVkQwjJ78xQd8dQzJ+ZoZZf
B6NvnYFZQmLZJMr/NK32nZ4yaFLNxU9cVgWYWvEWbke3oIxYiH1YjLejY2/tis48uE/qyqkSVJ/R
X2c2xbReMp3jRTtIU968RtRZdxaQHMAKXYbYRka+KAawR6Wz8kK9q0ntDSqeVxXQuI2ywKCxvsWr
OUvMVSK7lnX/5sXzpU8meigCFPm88ukg9R76JrmTcdif+qVPgewyqZyyS+en0S+KgwnsG9SMnd6a
41LoYUbPmLWfTFxmqzZtnIvRgr4b2+y9rI2DlbjjXbY8UZMybp+ViWnAkgVNCY3LGkv/iGo6ScX+
MvGNZ9MpjvkI27zpELPCxBv3A+XcOM24oAZ+WCPHBj/jIpc5XYr73aHBMwqagcY8Gkr0OLzPIfpb
aaIgaTaabtR8Un51gwRsEZD2ztOCnlTRVnmYHZf+GkDHKMqG8xzYitRRTWFCtjMaCdrAQ8oIjmMM
C6EcrNPARrtFZLYs/5dt+wmrwHkUtM2UguwMGee4LjcyTWpWRcnIewmOahumP2MHr73K8K1McItb
mryn4q6s/HOR5Kxr8cVZKL+y8Fhato8s6B+9ONnict3wOd0pLSAc1t8GRSbAXq9m5d3wW9GUGCD/
adYA08mcghUGu21H2LdoCJ6PqV9iN3QeTSzPRtX+DC5fWhAKz2be0ymYw6k0Lj2nm4yc3eDP77Ab
zi3sLsbaS2llR6NxsSd3sCkr8qhi2Ta0Jl0YUMZXvVueo1mzKm9YMg28zhlSvgnyeF8MxsnW/cOQ
Vw8yEr+lX9DoyuYbOstmaPgkcoMiLZ7W6gWL+3EIKByMhoo2VKt4qsv4IRkwkshWI7PbLajoSdHv
iDIgm3mXGSx73MQiZh30UKfR4jtDfuWN+lKh9xUB726jMF9VNYSxObYKwhPVeg7a5xKknGOphtix
BrZdrA2S8EaTbRNZv2epPGWqu1AFuNL58pesiCJAHDm6qXfqJOobSNIvy5ZH7chzyIR91dXNqpmH
c5lRB9twdtRmfef1BVQfIXkXefTaVoD0sqLZN0bx2ojqy8JP0k9sUNJxj9y7kz3JYMwqAEs4UJ2Z
lX/QxgeZY5xFwN03Sxu2DTZobPu3aCnKnkraK8dheLDp0Ka3hyxZSmMCu8dIebcpeV8+7itnqd92
/SDAg2MezABMEg3dqrLvM4MCmt64HlzxrhoivJ0CAb8gxeMHEimn2Sp3eLF/K4OWpWSG0TE5FSc1
/eCJP3rT1dwIzCshDQHlR1CNR9Lnt7qI7uhWBamfpJjM2NpdYWt9tm3xRqvVJ+cVB6pJon3Ox58o
nk9+wp21wLayHlvvrqqJETrFxUOkswavZiNY3P352e1/XMLMZcvyX++NHmATZn9YebZ83V9nMgmm
GsZMYLEaZfAI8Eb+1TUp/9VaMmfBshjiv/t/rzzDNWmbLmW3ge9SUbdYI///TLb0f1iuA8WMKlpT
mM6fwl7TNPKfZjIJ7drDzymlzZ7qP8xkUe1MA3o/MMh4uJlh72IE5JMdoahhPli4Xe1X72B0crKV
kcT7CQIH2FW04lNip9xd8UXjYErMfcAGPcTOUhrWDnL8imXpblDcDLvvLBrWQwh8R3NTBxuIqItF
GdAxkrR2V07t37j4HZglWFNMB1PM+8UfZ3gmPRr9dY/wl9vUlHb1IcCp02s2D4JnR0k+2tnKEZDV
UK5BFB/RorDXEUiRLqGeBwjco3vXA2qmW+6SK3dbdcGWu/ZiVJy7fcY/I0q/Skc8n4iT6JRHS8n1
QIY3DU7Evu4aYMNpflQoHzyesCXg/zbJqAfVqnNuTc2VWm4CtJgcKlds86Jhiwi4e4bcsrF8ryrn
mk3buinPagBhgL8TklBIuIJ4OmB8YVzPcXHOsgFMYYl4f6ayCoP9kXp7lP7x1CbWhpMb/1G3ahrw
leo2sI+tderFY4HI6FTENt41+SbbPEEYYKJlV0wx0FB89n5ycDkywopSbwNyGFPkYMVHXcmtVwnC
zv0mJ7iOzYOG1tQeF8//dua1muRw14MPFUznuk5P7fgrmq9pgiFK3ymTuKFNVLb9CEYby9p2ngyo
yXhXIs0fFsCwIjPsEFRSxbip3N2MS5Fc3tUMlrSeFoGtUreLd22xdNbmOz/78sN1zbC2Oo8oPE8S
bBbEhCeRAIWtNmw8TgSdtgX0psI5SHw503AoPWcVUXfUg2p1dng9bxMPNT8vv9SUnmvDeRpG0u0V
bpP7DLPUgLg1W+GmlXonTYXz7zWkWR0sClI9uLSDRQR+gnrUUx1qMki0OJNK+9bFDCFAuQr1YQuK
i2PmHQr9AGuScBBRdoRHDbyOJ3vtFjdWIrZ4mbaDH+2llG+dYRHfwx4QIb4LbO5BTRy6ZH6efxzD
3wQ8Ze3C2rWTuM5cex+l0dpFDnPF9KP1vHdbGkw6ytmCi++n6LWtw76y+Mmj6ZpPzM7Epzx3AEES
HzI2SlZRX1g8X6XutUD+7IzpUePD7+gLy6sALqx5qDnyY3q5BJkDdxuVGFxwPtTnhilWpsgtOZhN
+GETsk5m0qR6M9LpkI03Ea+vZoRM2dzG2AsnZnXaV9Z5jnEXNGIpy+9JMjsq/CgduMLJytf2YFL9
itxSTRt2JXj+yC0ZUEIgBgfFTeq+lSyQGk1113AYYNpGcsPrdKzLBpcjs2yIHA/nL+t5c7cAXNvc
RMrpyYyxP47ik62e8ezxfqZw6LfS3XZgXC0oqSv6Xx6S7DfIyzRjsXP5LopOPMOWu6aFZuuELylv
9ITimXxwfo1Brt2WJh+sdiY2ZhaJiItQBADgQXG9snHbdFF8JjBEigovqvsm+gCrm7r4i1pZjwD0
bxOrYi81HXA8tFfAs+6jyFotfOQx9qFVNG8dRRtXmqh8Sewx99dze5vxHbuRf669XRAFKw6AK48X
eAQekLsAz9hbps2XG5/EsBQG47PdFPHGL7xNmcuNnwbfDTy/fBLrmINaHVVXv8W9QyKKLTOfGo3+
iE0mMk7s+ak0PLpBvS7kHkMd9tajIHUixnCfV7Q4sYjKvOTYQbcIcGJH4Nnj0WVdDMCJeJzSzVNV
swz3BzKsBrJc6DiXcPLwW8fmNsEEoR0AxNn/Y+9MliNX0uz8KmXa45pjhstavYh5ZDCCY3IDI5kk
ZsAxD8+gF5BppaVWegKtuvu99OHqdtUtVZWkMtNK0qosLyszI0nA/R/O+U58bX1vmdQNy+BGE6DQ
o4/aZnRblDxePg2BRMXdPulGujQlTjEbOnXNLNZsLpZ/bzTf/Mbw0deTTQZdVx48iQypKhBRbZi5
cQSYuOmPlsMqYvKXgzQXIRkG3eyyi3DI8sfHWoOmyX8Ih+qE3WwRmYAW1Frkza4TL719naqMp/cz
bcuTb305WXLPhmXThulrnLYopB7mgJ4oBssmv2KaOG9MLpa27fh+5HmxEbrauZn7BVaPLvGgSH/y
HJcF/ywipzyEQc+qP0N86MBxj1+c4tVig8E1tYpo2CoA4kkh1sYUrqkBVxVPtd5FR8C1m2FIyUTI
CFtIDk0XXxoXlQENxRtEQ59/iuekPq0Egn5XvkfCfK9atQK1ig2rOkEu36psOFna9CszpfdspFGg
ydmg7mYQb5AGZzcxz9jeUBVkDfIW/ezBUpEFXXLau0sHfIgs20vVtPtiHI5uNm5d1z0YWbKfqvdu
ZHE7iCc7ePSNiVX1yBBVINZKjtK52pZc9ibKBTMpn4ZaXsDfb5IgPMYDM0S0LTkOhbpqdypC4FPQ
nnZUqbIPKACsz6AdtoQRrNK63BEqfapwjOLJBrCI3ygYVy2XMKF9d3HO6WWpxy6YnuK6/RrZeC0y
fWR/FbqvuY4GuLurO2M9gtqLbbFNEus5SxFcN/IORuABhwXQIaXtM/HdKaY5BUPzRZ3IA8yivWyQ
+KH42uEKRu5YZ3yg+KAP257Jg5Ydg66mjkHGBOijnTbdrKRxzKVPWYK0gV3YjjEu+guiFhLG5Qn7
mbS1HlrwYqb6NrVvspfXmIfXypzAquSrLlIXzYq/ffg1gcsCzB+/ElhaCR6sygNAiC7AVxMihARq
sUl6Km2VwR8fkNVMZ0U36R78nLe9cnYxqu4hZrriE+E+XSo7Xvdom0qHmXGFaVKvjUVfYgXNPJJU
Kc3I68HPiVh5kaGgBkex1UW8Hy3vpDnmS9s89LZ1DrhwhwhWfW/htWV3XvP8oPqwkvjoEiHbwRca
QBLm+pvhZFu//FFZ+ap3tE0gyrPLE1ErQM+IKxG1P2TNsJWVvk6SYdupa9yApHSKb5o0DAQ4yWR1
kZm4lgI8qbCf3ZH2pOQpm3+GTVffe4HFMDrcxhmQaC9YemO8zhqgSkWyamd0DFVkZVfzz5iiyBeA
YHrjg2xqUrWMxQTEWZXxpYd7lcH1KtFguuJHgpsCDw80n/CRV8ioH1Meo8wYKefGQ8n+yWZJ4vAQ
MxzZDmBHBPdC0gJi5gQUiPkICgkND4RbfbBd997qgfcE7T51VvxA9oxkKeTA/Oj6Gazp0vGOgfo0
onKF1IHnmp9ReQcSdmnJfjsZ7ZrmEON8NfDN8YjwUlw+Up4KUiTysXh0S/MxE1g3HItT/odt1wf6
bMcmT14/MnxeTaNQCB+txzkCBecDjkRmg2pY6tExalj3xPZjI4otkTegVuPb1NqrWtZnBcbKxGkR
M7Rb1BNMJpWsSs6LHj3hzPHO1DYayArEfAgWIAB/6QLcdQn/GryT5ZT3TXIfTiYJKHclG66cWSg/
kkreBzGy2Tw5x6g7DdPfhQEZfOY61apFWhOsUnuHOGGUOsVr4NctKu6YMI2uf+ypN+BYbAJDUZnO
VJnimLQfdX1yNKZEbKjiIbjTOAz53y27WUDBfNeoNOZUNzsaD27k7Zy6OWTmCN4YtK7iI/j+MkLS
HfGkVk2wTEPvjLl5M/IcM09i98brSZaEzTguxWCsccQVb9pIpCGw7Cfp7KFbgw2GJIotwKifulwD
o2RvyWI9lxwFYkQxx5Q7gtHhqnWCdI9nDtklnG1YfXP2BudlFqLGt7XFLFtKonanaw6PzC7C1JOk
4bPDhMiN1SmOAdPP7BuSMO6GyHiHkfU0tHxzagIOyvE5MSCk6/a5NF7zgOwZ14Cag3WjMjHG9g90
MJy6HrJvH7FmmGHpzYZiK5J5K+yjIzK5bj6Q/S96D45zZ5LdMux7nFaSclJlwcrrgPAQIAL9EP3t
DASteG1ZbU6EIZGuoc6hkjBhJUEe7nokIiAtqWfMzkCvTDSRuaqG+pRkCeEg2bFl7e4iRHXrcWua
5rJL4QbY9WL0mwtaAta59bBzmFy52PI1guxmRRSIsmWFmNMovLvUmfadE/IaF1tX2xUy2aLs4WAl
8Wwihlhqd1iz1xXGYEEH4sLhL3S1/39gxDGPHf72iOOf//1XnfzTf/7Dov35z/8xLrq/voKa/4w/
mkSlrjuCH7V02PKIP/F0LJygQsce6pDzRY3/J5UMPB2WQUhhTDHvh+Y907+OOyzvF4f5BCRR1lpo
ZRis/B08Hdv5y3EHjEa4qCynSF7Fmfk/rKAswX+euJHBUkaELmbfk5ZNyFfLDuaKZi0GmX2UkWio
axTD1RytRGhZCpNXQOWFRNtr0xs+PFTjAzPvHFfYiMNlMbhlsUO8x+ghK2z6FPejp2RYDVp5r4L4
tXfqdYtLYtl543cy86G0DJc8u/lzl1LgTZBAVU1Ql5Hcmg72aYpopyrEDwQcGHGytlrpI++f3Y5P
UETuK/7WhV2zP0vG7iEu9DOfdViURsPOoe9fVZ6B4CLtc0GcZEoiwrgNstZ6bnOMjW1sjkuj8/CA
1P7PdJpqbP5wJQRgcijFaMXbdkAXqaxu9yvLQ2bhOxzEH6n31Xn9XQ7WlW9GfOg5buknwC3XEj6F
NvgeyybvEyHizU3boyRjbB1Xk1iI2a7Zpr62sr2OyHEx4gRgDhJ7B8eU6Jx9DkOjyugnC/HhTXLn
JjbJN0RapKq2ln4u9onIo2WZNAgeXQISsFGcIj97aiiW/Ra4m6HHJG+UELglkZ4rEzUBKEAv31jU
2djsiS73dNNfBIjpl7YQUMQ9cmasXN9NSnFa44fLq2VoknerOxRFUQc5pAlvRiFvhcdMuilfI5w7
nGfjrczw/ZWRvNiQoABDdnvLZivUdtGpcYFPdNPRqBpYP0Hd848hXK2oQKSpgY1DGMDPsMhGyNPa
X8HHO2F6+Jl1vrdzex8wTbUpKuY9E1qBtWsFP6uZyk0aOvVLwFVbuNeADLOhs4uNUmgq+D490T5h
UeoFPS5pDQu9Nt80QcRGL0/ebCSB6HJf19XDDCgjN5W2MNij177rCfCCCV1eNURZhsbOdEYdws9A
24VGoj5ao3gbCgEZP06QbLdEVbUS3cCUo+hEC0YI2mL0ZuY6RCEWcJeqI0tNeNo2idNjYcKd7Zrp
ApSghYJHwx75+oc3ODj5ILF0QbiXU7mRjXiZLOaJTZccPF9cOiP7CuyOuXo1gacvg2k75m5GH8x0
mzWcAbko2hjjRA42uprM2XU6qUWiYhGSpp3HXqYiVZ6QhKzSL2PVMvXzAJNoDgOYqS8Pbj4cU+71
GM9OC2gx6SlLfczHSw2bVFxy/Rrtk4r7TT8lT0rzrrnfH1RRHnTqTWCBGzMc3hRpSQaFe26wqRnT
EOsSNPIlOJ8fMRo4ZHkFoh8DviwBWcNwSxvSCUT8wpIVVF++zpPmIRnF0gBYb8B0WDRcmEV2SKgB
BWl+SCvYkSPDIDfzS5f5pvXsE6nvJ98Nz5gAE3o6+ylTIf4iuD0DEpd96EUJfxmlBtFAVck9npfi
PUKyvawcdfa88Lsz8S1IAZ5/qO1tEAQ/fLc8UxbxYmWk6IEepDeIbMXamyGAiP1+jTLEoPrLbo4J
Jsgqu4+6lI9lOCLog17bMaKSercfUrLloX2SKwdS3Wa1tPVTqeO8Q5YzxZwdkSkx8qAOjJUek6db
W+tML5gKi+xRJ9zDrMqMf2+MFp5iyARQZiOT9azyGMbq0ORk3EwZJpr2JCv7o4pR6LhFEK543hX4
Y9L2JtltDVWC7qm/e3JsGAAjWabBgjeMBnxpTvzSHwgZKIrPqDF2BmaoThZMwsCguLX14niYBoYY
T2TaTM6WFGVkf1WR7lPi5tZu4mxEYexRZF4w7+QLzwZ/FXrqlWKK4US512aCYJcwUu3loSHrpBor
Gn6LV4BdWELl2kYtTvsQ4OAsDLM77hpVxw8FkRQxPbvLayktQSJ8B1+3DO3baJLw5oljmXdEpBCe
1Jr04SJajWny6Br20dDiYYUUqlk75LtSPJebMpVvAqya0cqDU9YckBaLyd6HvdoxXVrm81gnMLRX
BNzJPs28uZ7D+9jPICWCBGPwlS0KMp4Vsqr0exiGP/0xv4RWPq3MHjXEiAdeYgpkrckQo7jZpX4u
p/FYN1MBzADSc1w1j7HwVnrNQx0b064ci3MRol4j9QNptTKcbW0izdSxwSPF5xvfaDG6hKi+1yVW
E8ZPp76ArY2Bj80iirfSwklDyX1wbEgjDCAgnp5R4vdAIr2D61Q/LM8Ylm3kvCdxw2NDrRowJhCa
u0wS5xZVyd7VzJtqmk1l8dtHsglL/B5TCLB5uspC0DEW095KoiuBY9/pwC3d6ME5jE0Iz9VWzjnh
E4P13Cglh2uxczC6LOTUPaCMjRbz+yxTSA0OwCQh8m+3iN+DgaV1MLAYyB7NFIe5F3eXSOQ309DK
FXPZH6lAoB4h5cIejX59uJsSbzNIbW/rAEEzX50RvWD2K0mSZNIDBhuqRN3ADfO16Utk1StgOrbO
kRnCztIf64qYtWBovG2h3GTRA11vgu7otj0b1bp8UCENU46OBlPvI1FHsAvG6tg43b1llIe6s7/a
ArgNIrTnpqx3wsKaUXTTtbX5sbcxM94oH77jiQc7GJ1XeA7pqhjcGLUKF2zqm5h/zUsMQZfcEvGQ
pBhrjE77OWnNWrOhYRfNvcEqaSH5aUQN9xSLJExyuXxFluusGse8CwJCooGJ030BkAdCS3hjUL0r
y2J1Uyc/ui6BGcHt9/fX8/+XZg/MG8X/VdX/X/9wrFoCLLu/Ijqbf/8fK37XMCn32WA6pktG7x8X
nOYvUqeMgqHp2dIh8/ePungqfsEXqPhdNPF4vX8nOvN+sW3dNjyJzdmxhGP8PRW/I/6SCiOBdEod
AgmLWMPkg/9edJbYHTIcU+bLrpfBuneRajjUY9HItYOJzymvMjbfxmGWznSM0UxAjGTXDo+dXqHi
GMQPM5R8TY/e+tF4sXRWm1PBpCHoohvwdAfQa3jRtPSLGeJPl406HCPx7MRuiCiW9CvG8bGaXbpT
uhMss6AD4kTLo+hk08UvNYMI1SGRhNiwYrWy+g0YE2BzAQnShloVpfnbqKJtShhkT5bVSmr+yAiC
HQiUzJfRIyi9a1S2HiwIz/xbmeKSxTjWA0y0GGIzaSNhiWk9w3UvLM6iVK/fya9lTJLtYqHfkXFz
UJ6+HKn7FqUJyKUtLlouT9q8SRTz5YZXftfE3bZzkORq4t3Xi2xplYmGfcWQlC5MTEe/JUmE4lyl
GGkImGS+SIVbo2JDHOeliy6Ff5fBsbVKTisltL3GuMonXBPgXrb0vDmepg+fkMScptE5jIUH3oEF
SOJ2r32IfcDzrZQazEclg9Qhb5MPK6iMNyCCcHs4A1LOgnI+FCDLvbvzMdFUioXFRMoDxeCPnIDb
lonH2uF0GQTFeTRTvgdPv+nzEdSr6j5wEN7IGq699jOdD6twMji1OL5izrGM80x0XUMZzxFHEBFe
Uk69ZD7+Ys5B7FOz0pmjse/1qzdm1QqVyo6M5GdHwwpsc6a2nK2CMzZQyI+5Lh6T+fhNmeI3uXkL
coZELSe01eI8m49sIzAkWGKsvUldAyKR42MNMhxVepI913bx2ubDVz2yjnPmu0BSktdeTLRaMCsf
0fpzZwQJ4307cMgVlRuDW8Xgdunma0aV3Snj3rHmC2g01E1yIw0sFnDApi8Vd1XhOUccsu9JW343
82UWmi0TcKrV+ZqbI4nISePE5gacphZFGHfiMNnMg7glI27LlluT2DGAmqH7bXOf8hjv7ZJBtKPr
16HUnia/OU7cwMijHktu5I6fSMwNLQLrhkmCXjt/jOYrnKXJseNOZ/QwLAtZHALWMm0uMedRdSTC
f3CpB7JU4wMW/cbK2PCaWGB6VusBRQSFhIXluL4ffCXWca+DkJ9rjmauPoa5DkEUaAEUEG8ztc4u
8Z1Trxhz4WKyV0qoZNRc0jRzcVOSjUh6yVmn6ulEsLbj9I75LZM86iImidMKsRR6zOKnRuXkY6/o
qKQSKqpBebeBCgt4HWr/uegCepjsQ+owF/8C4nVKs2Eu0mBuFatRIXo3qeCE7K+FKS8hRCBKFjph
h5VzCvq8JpFt8EPeaPeU69Gp89Rx8DETEwoSC/EVTO29arMQhy9xw6P03ibgTEWjXZMk2dnkFLBY
andm0O+Qoe86h2TvAHp6mwHeZo1DqoJYaVRmqmueJJqmTEM+adcZ50ygnuNudqzm1QnR6aMYvOdS
1HfdpDZFPUC6D8w99vOj7L2PqQzpYHXaefIbAsnBN6SXepxgo7DMCoNim82TSdfxXyN2HjFBpehB
twWBaGtgP/s2k0cxWesO/KdlFBerw76HK/Smo+SF5ss2IHEfkSAeqZGWbVce48j8KQxrk43453EH
oYQgxYIA5yE+2Cp800ccwkV6Fzf1zq5AuReuh+fSOjsW1vPQbx4LUuwMGX5aGWgL09yh4DyHTfFg
W8hBmJYi1MK7Qo6ztyig9QZxvq3ZCfQTpF3NvK+Vtyny1gfkSPSfUZ+sKSzpuUifzrxqlxvGbFH+
SOlflw3kp0Wc9g8k0S4jzd6nVgvvgLGpVy2DyHwY2iwASD5erMjYd1UIJyFZj1rx3QIiogWULCBk
/o5PLKGNqM+pFZ7FiIU1nqikG8bQbuD1CyT6p4D5dRV5d3EyvNZExGOniB7YqAIXqpkbpe+eXpyt
xHEBJdhXZRoAf3JCDv36rnS99Wgieeal6IkXDGCS+Im/L2sUKJNiHq/p4BHwMbaK6M8RLaExoSFw
QUQa4mAl6fMkYR8K+aSZ7tHu4h26u0uBWwhF7CmgAXc1ybuqu9fJzHiGc3lf+OmZ3gfLgfUMxWQf
odFRkX7NSyxf6BrMAlpR3ax55PZ+MV3g0e0rm11E0gN3M+dhgXvz4+CTlfqOcfQFlik7Vq9c1Fb0
OunTT4uhcE2iSxGX2RpJcE1WR8n+qcvu9DYDU2qFzprW+dFgLsbia7iITns1dP8qXMtck/t9qf34
AaEemT+kb7ppOU978nE9DIC8JtX/zM0cXGxrnSKnX/m2gbhRrdl83wZetASRRaBhxnGj7RDYT02t
OIzVCyxyG6JaDmlG3dH8v/qtxr1bJ/vGT/nrnI/Q0xlhasHrRFMbl8XsHJvpZn3ggVHu7A0mKOIS
NBe+GzkM0iBtUyG4KmqPNYIZnrSEyT/pMNxfAXg7MuFf08l6ndpgDgBJVqaOd7z3Piefu7fw/C9W
x6wG2H2mk/M0dmQ3xQnIzHetf2WUzwiwWhpwtgLlMxXL+01qRCeInu8+Abt0RlqwbN3pzgMF6TXZ
Afnqj8pNLoFLSrzNmbQuNGDlON2BVUW3XAEKSopo2ZfNs27CW0GH/gX51WWjwkJ2Gh5l6cAsNzu5
sgZ0H8zSQjMNF7UZb+OE5G5bK8mgMP1oM3Lc7SVRNcdY1l+KlfRkF+iQm18pJ//HhI+fw7/9LBSN
SRA2/7j9Ku7eSa78h9kN86f//Oe/rP/x118HX8XqvXn/s1+s84bu6Np+VePtC8ta869z8vn/+b/7
xT98/fqnkInw9e/+zfvPjGTSqG6q6LPB7frfv7b/iVfDYY7voUz8nzURhyj/+S//AZ3Wv/yX7g+7
6v3n1+ff+DN+ayTsXxxhYoYVFrsA889XB9D0HVoLiWIS7xotxm8G23l1oPMb4OOTzOVZ8PZ/tzpw
7dmWK2kyLEu3/i6DrfuXjYQhaB9YRcwfBKDlbMD9nXslauqh5YtqWasWmNjUlcDe04fRGj993LXL
BNu/NYT3qcPrleWAAE0BrlcbtGtfF/e4MbCGMq/VdI0uoyjv7Sr4GBLhEdmYGhz53k8i5Z9tDy1A
6cAEV+YBjAo8J/RZmC9OkTFIEoAR3mdZni81aScbO89vvhqe+lJ7a2JSPbRUB3HV08PkXXBsMdl5
0OQWdRTshtr7Ahl+Tnx6lMZyXiN75F2Qqb0euugpzsa3qKkucUeAZODhhUfYsnApiwkXYd0O59VN
TUATOolAFVlJfXBnVoNNh8KqAlMq0YtcUdWogGX2zPfcAq513PT2vSVCcktw/6xYuW9odEBghHgS
avfUJqN9C+2hhbOWaXh44KQhPbvFY36zQ+vquOrR8WEGtsVLI+3nWCZk17KcdAb3cxD1NZDuJY3U
KdIY2wut2Q1AH6mZmbKTWPPAyfcCpO3mGtN71k33ju8Q1eLYTzhSdmlYv2tTcJcp4jZLdyAGNmiL
vZuwQlQ5W2CFGHQtEig3ubyhFB/2micOru+8MB0FU0IwJqEhW9+03nOoKQezbiF/NOyvB0D7WAA+
tbG7tT7YFW3WhXp9RccjIQr7vWMuOkyNRARPaobR0I9axDiW+nNvyBdfIKV1RC1uYh4OwgweVpjI
8rWZhaQKTSqHCFmTwmUSz+LPKxVVRcXGrvI1Gw99oWfqEkegdTwizQbMUgc7G4J9muoAuHoRPJpO
hylX4ZwsxByewrjWLnuFond4p9RDP8HK3cPzU2vmixz0H9ImsC5y8ifbIMdYy3h+zYp8KPO+N3XM
u8EmSPsDtWC+lSaj80E+EqZ8ssrmvgscDyL6qK8gaXWo86OLn07emh/ml+G3b75ufZRj+eZ70UNv
8HRqxdwZZgjS0vnV4tl6NzLtPnGyM6YJEux8tiANoVOB0J8M0yC2zCNJOnFtls/up1aYB+Er9DrU
rcbQvRt19zppatu27ZfFiD1oCEwtxmeVor8aUUAF44OjQE84iNcMzdBwSZeXoWZuXIcMimvFR4Ht
+g13iCiXBjNYTxvMngW2hIpsQnTHr7xiK1Cy7192fnFK23DtNtUxi8LXwYoRWJfePVbVCYGGVuJp
bV/yxBmefJjji2TG2rjBl2DOVzq40tuxujnkFlkJuE4uwmsxIgzM0W9ODBeGBN1B7cFWL6I90n8O
A8u3eZzYFDjoc6cGwXWW1BdXt14mp3nq8bExwtM/8p47NZ8wOMv2k2iCCeFbfK+Kztp0Gax5jf8G
c8hoAQHm52YITjOlqG2qs5c1e0C/ybZg/E60d/dsVGLtxdYhzzQb9UcMNdSkXQ1GbmCzt6BnmtAD
hD19G1Tk+OnkE2piYw3dejlV9dnL/WolUn5CMnqudXwO6XgdbVJe0f0AuWsOfiDLJV5gBus6nCze
CAstOM+2hbGjdA5hj6tFzHpXawLbYT/bffSmYnKvWO+Sbx+nr50wDmqy7+ftDcOq/TTipNf6544k
wY7OM9GGs287iM876EdlUyKX1DipZdUjFHJQCSE/3bctEe0aEVZJpX+OPmuivpBzZN62MyTimhra
PnU3tzKOGrLeEnqVRKFhzSw+TDhFm0ZYHbWw9w2nFryWbz8QTM4ZmTXaKtGtCwBUGzWD/ZROtjfb
Do96UBMXGOwqwVHW4aNjOH6KaJ+JdY/ojgmDYF9LeG4foN4r6EYzMIZQjWOSyRtoM8BHZDd+u1NN
SgQ08sZ1L20NPQXUFW+8aFGzR4n9piHCmJr03Ib1k+GBU6ui10Kh6I+TAJBBHxG1NY5XYUKG1/Pn
OsZlrSZ11CzEiJyDPLpoNHZ6GxxwYrOQ7kykYRjRw4xIage4n8ZuUPlIfsNae1DMoWIvZupNzwcK
7lU1drsph/TgEfWHcl2la1MRzTYAvNoIlid4hQCUxv1dlgPoIniN5GcXhVffVGihffON8ICLRLwe
2+0qn0F3lPJ3sVWv846UA925t8I5v8Kq7oyA1pZBcp8nnySn5DAK7Ptsyj6GcHjGsnglnPoltNKd
JbWPJis3bV+elaaeeFWCtfS5FgGTgdRI/X2j218wNsjmwR3ZTfZb6WdXQzRHb2YlG8L4cCxExip3
rmj0QnJr8jfs0191AUfHzx8KI/+GjH7S0NaSovMJhatFqV7vggmhmsrHTVjpT9nkX92cP7zt6nUB
6agBG4S8TuvWo4RgwB14My3ogTx86FuMm1ngns2b5Nsq5aHjNkTbyyqArNa99NSrrJqT7VWfo4dx
qpFPrjvvD2YYmkYhwCGFud7eRHq2TStqdkaLDBThBHKcZcWcXMyDweQUNgB3lx71B1NPiHEtLkWt
o4SvhvdI+gjuauZc0CO8zAjWBaSKHd4UOAeaSTR7EaxHP3pmM6F2ehnc1RWmyyaoT4OcUbmsGVFR
VKd6rCDXG1dZmSfHiJ5pClmVhfQr3cRdnwWvzlQeydL5jthWT2ytfXsgrJOeg212Ec+ZNd5wN7Dn
VkgMTPbeWBUebPbg8leyIptxd+gvgyveogF9Au6JfMtp5KxLt3tK529kP6/Yg5m5m9nX1pHfxryF
jwtk2f14MCP/c5x39IVt06LG0CBtJBMAqQ4+C/2exX42b/hNBqHBvPMv5u1/QejYynR8tljoJ3bt
AMZSIhew8Y0hZjhZM5ij6fu9NSsLFBIDNWsNxrK/lV4FwmmYTo5n73RkCXaS34WTxcQoT598vXxt
KhbQAQkROiI62tvenXaR7fD6ezaUF4X0Ab+SjxMS75dlZ2jUyYbh0kMsQaLPsNJnAYU+SynkLKpQ
UXKMMvVEl3qqGhS+RlPz/mQOQnISn1rhnSTLX1TqSDXMyuSi8EifFx++HgFcm98Pmv+aGbFzcEdA
XcFwtOZ6pZnFIDRnhMbyBqCkSRGn9vq51fwrxcEnOBSPawpZSTALTLpfpSZJeshm8Qmyubuh/hJD
8MNDm9J6RC6oWa5CJo9+C2YJyzSLWfpZ1qI0E7FxEn7ps+QFP82ImUIzNhpK3OcGZYwQSGS8puNA
TPQWeHv7qgkcuGGSRysEPz8NALC+it4qQggYqEFq9vQ1OlE85LhseLr5PqUNnghbnZ2pQoeJIPL/
L6N+6yNt+rm/vYy6+6f/9MmE9K/0jvPv+613dH6xLIdeDzWUYNk0t4G/uezsXwgYQPOlm7jsLDlj
m37rHbHSOS6DE0xvjrAtZ85J+A3OxJcMQgsEP0Zse4799y2heC3pDYuUAIt8bpddYeg0tDYaNlZk
tI4GH+L3vaNFHFZO2E7PQM8FztQP+3gazmVMQYnumM07ik9zHgtjrF8FWUTu9KgTF5lMIEPDsXy1
SWAi4FEUKyr4cOOb2pcE6oFpvCQehkpiVdryfixyqNEULvi9DIY63Tkdpo1HuJo/MP/PaxYwQZth
TZObPNePg5Ibt8caRkTKoGxyGLNH5Q53nFI3GAwUCWW9Lr38cyJdZN10YjkNLHiMatzDXn0STNQ0
PSMjLUyvUksRQIG1tK1wXGdV/CA9j2hFtGpB3wWroFWXwk2Ri3XVs9CDLdZyyKako8Aflj7XVwKe
dWyMtTvPqLzpLqvRmFukbQKj8W9u1b/bjs46HIgVC/aWwrC6ZRYpMU0Z8BHGt94PvrnikoWixUVs
mzz6gIfqkLNTOtlTG6Nzm0SJustqrRUeGG1dOJCfDAwk0OSKbUvVoYes6Jxae2IhRPRqfOVjXsKS
oRJamV4vD36RxatSL54hFVDtliXUqJobHTVfHpIKoEN0cSZ8NsJ3bhz+28zgO9mploVdSvtXmfVJ
01MIOByCAxo2ushdBhIxt7Jh26Z6SrfZ2xtd1eneqCsX+oXs1zVly3VKCfbjTqvJnPIfk3rQ1l4l
5AdcTUzx2vzMRIwpViGd3DppvPgJ+j31e5acSZVj3eU3741nIGcU3UcxauouChXq7wH2eTlhqS78
nri+yj1UPb0tSoU9K/dgYfadgc5Pvndp5JxCBd9Xc6b0ZOn9R0tlu3RNbRu04b4awNhX+Wy8Nmbm
fgiP2hAESkknvksqS2MqAGqvsmqk6HrWs5/EjZ8H2Xcm2yNh7+k2iPornrirb3WI3LNQX5qN/e6R
CIsqgfTXKM8OGcu9TeLOmcDwg6MRppGATOB2BBrnrbOcugS8okHT0wU+tgH9ViExXmHDoMxJPLI2
XXTsgst/ObjcviO3dyPMTUDDI4XYuLTVBKIb9503HNkktQsS1WZAPiom1xwfhJ4ddDRftee/5DqE
5dhh0l2Gr1YbXQd9QlPdFdeCD+lFJKNpZfkcT9Gdj0WjDkciDiESheJa9NoZ19e1T7AH5YV9DBPe
n/JXeA5sSs3WcTA1/pNLgCrNpbkqbIetI7D0hSHkC0PY+6gx0w0x5XfI7Yx1LVGFytbwibyfM5ga
cPvI9ylj4KjBi0aRosJtZ3WnoXRPvgfMfmzJriItnupnwE1C9tsbn4bpz+ALqjdgF0ZGELBWzqBa
nj43cwYOj/J57NO7kZkXAC6aHTd+tcH/WGzcSGd3scvQ22nxMQnrH4ZTHdrQeRAG4jKflSzQWet5
GM2lqpnVuCWtO7y3rZyyNQm5Pyw2owvgjA7fLFAYQfRh5om+Q3vwFpcTuzz9DnzUveb6nxH5gyNW
YcMoXm1G9j1ENFt4m6gc8IV1GVJ2HVegu+j08oXXD65rsfFk+DOtAVDmDqRORe1Mj78qivgW9WRq
9urahi68VPMxL7/Aqj1pI+nsc96RN+zVlPyoUwY1MX8LJUvY94c0s3aOBdW56kgjmy5FzN4Yi8+G
IGHG6Y25k1UK8+W/sXdmSbYb1xWdiicARyLRJPB7+/7e6l/VD6K6h77vMRsPwKPQxLxASyQtkY7Q
p8P6UYREPZLVXCDznL3Xcg5dkUKgBWYQDTFQ7QDBC639RdRy/g5wleMiZ47Xnwt+dRKaHWilp5ue
dweGAUhhZgBNkD73UcjSnzDUgtILfZ28f5R8J9YDD6+F6ph1p3ObKzI/wlL7rOKMj6vb0TYB+cJ3
ZoZamgtTic3IFdWyzSeqP1+KRb7pTKfYqi9qxvCkLXP10tgTIp6YGdC1rJjBJcVNhB6wDJwu1Zxv
sJsDUX4g93DeIPvzlUWK3ASnQWE6YCny8hykFu6XYR97w9UmZLHUxp50l+A3r+7GD266T0Wnbq1Z
c/gX55hj7MRdjzWsW7zFemERttCPsRd+Adm7BUW+6e34ERoOuu2pDM9BAOk4pzCwqmoe0iOH84qQ
ZVHdE/3L1/86iP1toM+55M8PYre//Gf9/YeMTP7Yr2EgjkuCrD5vQ2BTvyNQEQZiUv97euZvI3xy
+haUKYb/ti3032WB3H/XwUUZSnew4ApFm+BvW43bfx+vWIiwLmEf8tf//m9Zi2MzzBqIUpb7B+l/
AFgW5SrH0F1b/h3sAP0snHQHxUzXEll1WreaI90gmUYLI3tlffhjf3KJpVsJ1G6SpnVN+pnkaZXz
zNPhXk/CPDGC/04LtUvr5qpBmF21c341npOsLZHWUtDeqir4bnlsfqJrxenSudHBD6MOMjRz1gbA
WhrExMTtO24zbAppuFiF9mqRqO36wtgJbLkbfY7c9pkhVz6On2U9B3KNOZqr5pBuKupzQGoXbBD1
KKikhEHLE3uun6wI+UQQ9VWOfK95h8NVklvededwjgUnaCdof9NRmCPDWkdsWIpk3fA/8XAud4MD
SMUs11oywfqxwnXJhjX1KgBEtfjOy/ZBlO6uRVjPm0ackz7Hq1MzCtKi7CsIsqfMZQbtdzcpy5ML
m4EDOPgA9nM4W2knOqR6wuqxTSZgTVAOC+A3sCH6Kf9IdSZHGvOJysd9w8i1i71n5XDfG/ugWBod
tmO9v7d9ccOCd+RR/BgZlbUzM0mUVOvPuFsQl5qfgV5dqQ2tCjt4RCR4a0S0NkLOBI1BhmdAXYri
EGTVS81um+Jhxm3efa3cbI+Y9yMyUsbySbftW/de+e5zV2cSZj44rcCDUwFZFBpnVbx7ptj0pg+T
IdOe0rxd52VxyoV8jrLo2JvcAw1yNBU9Od1zt7maWGt06/lMiOvlENjZXqQpM/TQx6mcPkin3CaF
seoL66gjgolcgmK63j8zq3lg+0OoE+J9VN5zD3h0VXBqVXwXCOvkjv13qgWvuW4edBAIspEvvlU/
D35zrmNxa/EpRu7MrbIbYGme9SOMxTGi8nuO+nLd4tSFsLaRs2SXJdiOUwSV6c4As6FvEBG9F635
QxBCE3h6/dYPFhJzL/OUZ7MiMU0xcdSDNcYBKi6ofmucv5rD92jQEsA4+dUxJVQia9lhCY47dPZ8
wQp7cItzk7XaMscqrGMXrplblvBRxy66TwzvS3Grp5uPyywgSKzTSix/uqF8DtEkZ2H6xKzz2cZm
3MAq0bAb8z421j2+YwfvsY3/OLHBqXfiXFpkqysMyezddh5BuQlz8jjhaavtJydzL9msVm4yNGl+
79wNCcNPG/syFuZ2oh7J+GVrzYLmZFY1tzibgzm8a4eI2hGtzdnVDwsd0W6wokuP8hlk2Uc9K6Cl
/eChhB5mN7RVySfHaSmb2O7CMvObNWukrfEGX+styh2uFh0mOchDEwRzx3deFdI51yabV3Ba4nXI
+KVkHr4KZiBUgMLaD4atk+SbOKRrNOYJniFM12J2XgsPBXOJwLIL8tesLV6zSH76InsWSX4K0GbL
Cn+21NoTNd8jaDAy/yi2aat8VI356OfVGbz2ukDFnYbmJXX7u8oDFNNb3F7xdleKAbJG532m7xIV
/IKGcElhH7SZMlZjVWPsbjVC7hytvICeAdMilj3gL8HTepjDR7f6yBpU4haPYMgZW38Mnyc5HiOc
40q073wZdEDxO1X1HcyEpTVLyrknbIw+gWxcHCss5mYenPRZa67Z8okhGEoI/YHr+EusFQ8ZbrGl
PSvRO54O0yxJT8FwLBNvXFMh4vfEoKAz+9Mxq4fsC/FktK+hih6qzHrNrAYVkWeSc7dHILbJAxls
+jQxtiPvPVMYUuv6RwRvrem1V9upTrP4wdLhfLHx2Od+zKrWiIjrR0eHrFE85Bxr3YP0wrexFsek
01hC8DpKkuqBc9LD2Iw/VNJtdLYQvQEYBS7NIdTqO9mHXADi/RAkx7ThtuMZS6dIKc06x2pi8xpw
DDSRKMRDs5NFuIms6VhREDdz4zEizObGOYi1AXwMBaJPJ4xutPgCeCEsD6vyMLnmned+ViA8kbY0
P6BOccUgfVq7xo8c2RLMn8lchaV8GXWY8q7+ZNK0zCWrp4ysCwZnfioAPcypJvnEqZqEUSwmnB7h
nl/mh5RcjRaNw7ISzjtqprlTugqa5juo6e6MPc23ug8Poih5UHEPxRKY0GDi3In+c4TCEHBdMsfB
W9CCwvsWYxHuN4MzvmhsLx1yU5apncMeU5kwbnkGZUULb63nK1rPPjXqSHwOo3lssvGNoe26H6jj
uerEt+Qajp6iEOX620KMH7LGnVNH8Vm28d4tmhOrlW7lM3kw8GYz7qSi3RofUUHyK2Ht4fNxsONq
1/ZUGrjkIfyFojywpknG8IM9g7epBTk2GK2scoolS/qLVgDJAau9mpGVxN7KZdgCSutybjIDtqPM
iHjmu2/c/576wn6wq9xfBCLvF6GTYeMS6B0IRery6nl4bjiQYL7QzYXW0BaJjG4b2tXPonXoDEkk
DgAkTmYB0miavK+hMlEhceBgEm2Tpxy+O0wLXMvVxUgLRAVMQUvaZomhvYrKnltR7dNI+mhw8l0y
pU9zjkHrUkI73T4Jbop5ET9xNIgUxHJpPE++Dh6quYlcXJq2vTSxR8Kuf6YhyZWi/+A1DF6hgVOX
klRUA2Se5uJZUH4km8M1C0E6TzwtXZlyOcbR0xkPPb/DC9sla9Tr7O/0rHFXeU06UuTaky+shw4P
0ZKz1tJKywcoMCOPT5PThqZw6/jWG0i6evGve8Bf7wE2Sf0/vwf8dyf4P/7t9Jf/LN7/YCw7/+lf
rwMueAWH4M6cFqIS/OtY1vx3wzRs6ToGp3pbN4gS/TaWdSwFGY00EEUAWzLl/W0sC0RN2cqU1oxA
E/9UGxj+7T+MZW2Hvx9RI4OQEBbY/zmWLdwAznEfENMbmbbo+omP4WcxzU1f1R7zdj4ba8htwhL5
UlKaS93xDvXIapkO4Vs3iddCi1yy+q4LD4uMvmClkTjBa9tmSLLqYTv1SY5bsdtkMEwIhCDKNKP+
WNjSvCnPMTYJ/PgKGikVMJ12WBds4i4I73wxsTceAm4BbWJ96Z5lfJj9pF4hPhzyrr/QzYXrLt6w
ukzLxHDOwlEPuWXYe92Zk5CCw6oXkrTlM/xlJKm+LEXF3E95mHIqAqMRRJ4hkrc4BsiYsEd3Eu07
K4srI94HbVZ/+QRETY3CJ4f6RVagP+LfYl0LxZnU3LVy0ndSqZXXQuloddgIVG+3w9h/Mep8ps+K
eMhuaOI1k8bO2sDLJd3opeVMQRY52oTKgbjpdLtBVbAZuEqUbqCoMfG41p36yHMjXznOFK87t3zU
rOkTshb2LhOgkyj4Zo46wVJBhI2JxoppNb4i8JILU6PQVAh/aymW5h3Ig7WTi4AAbvOSwmqr43Kd
4bTHbynvhtQ/W7VxFboDddY6qoqiAu7Eq0tcBCYp8OCM+ac7GU9N4T26TlVuu1af9XT2JxjwleYV
1VIN1TJVFiFuOb6bIRT3ps8P2RgWF7sL7kqrYqUd9vGaL4lyckk/opP6D62CVFby14fqIYhhTZiw
ZhxQr4dyssovfJLF2rf0dh/WrGLdVHMeEeIEOwPw1V4PItAIQNhaHfaxr4ZiEahuoizJ8pChbk9C
QjdIyth3xgj/qs5uZQZXUzUgbqqkvVnCJFwh631pSdpfnGxyYpU4t8x7D99tbAbHOM2RAkxnenbs
PBXHZ1k8eqF3yXyAZXRFkR4rvgm8/s+EdUJyvuA7JiDtdQE6YhqIgXojb4x4zxX5AqTpdQI6biH/
U1p+m2ztdYqsfef2T4nl7smm4PgxgDUrcqN2VqCllBxgVUjb20ZTHuSljfulTVdlJY6sNA550e9F
3YANkmBegpyrN8w79tBte8RWfPAQvgroOrG8vgyWnI9bzTY0mclG0v3066C/C8eA8koIYz+SSQI1
CJW8TDSQUK7zrJqZJjqiZ/Kl/ongeqWooB2qCG/bmGCmiSUPCXcMdl3f/8yb8qaIZ/VCWXRRqz1E
4mqd8bjj3ls+16ZGOph4q9ci3XKS/r5mzIfu86gVHM+0mtIvSop1P89KRbrlG3mJJ3ErLY1NQR5u
C2ZuBEq5YYAKG8G65NgYMoBAccQCicTXNIPKsDdIvdqKFGp+m0BUs8x1bxjbuOs2aegeanLnsfGh
8vS5INKCZIEvODR+qr4h1M8kmukgtHz2vYbR/qTKumwDyNpu+gKYbaXXyPsgrnHd5/M3WPxb9QSn
0p7Q0sQHow67baTBX4vbNxkT/bVyxGgRRGClWDVAW6BIM7RbvVCARozktY/KgW2BQybYj8ONmajn
NGg/Wj5Cy0TY6YY5JwGYwX7VSEYR3Yoo8+jZLowIygQFVtImpH1izlpkQfSqfwZk4y9TzmKQqVNG
HeykqxjGA7k5Nt1J2ewbuEyxzOxFnJdP/zoW/O1YwPvzz48Fp7zNxj86DvCnfj0OCEuyhLUZ6Tnu
XO3725bWAA7Ca5i5oSJbq+Y+4G/HAZO8LRNCmCIGdWqGer8dBwQ7XWm7cwSYP/1PJXyZBP7DcYDl
rLJNZZiOLnV7Pi78LuGbGGxvILah0OlGvGuBycXfCS6oUJBW5JjMo4jE63iuhuozSY2fZQheS+Kt
0AfxVGkpvSO4WrImzMQNaCjKdVFP6bb1IGZI+U2x6CVS4uL6PvaS/uwE2neHJWNw3ScHawYsC3Ig
YBATC2UwtKx0FmwEXfvQVYo+BpysYpZw+L0CvFGeBXaOIDARW8qJcc2s7ihxeIRD9JEZSD2sXwDp
s+YjDGBSs9OJCu3OxgQiaSHpvtjZGEJ+GVHZOENy3CFGKfcNLpFOsOZNSVew+AmvbmZu6DCck0A+
aDmvKMU+b5aSWD1y+2h4B7Uldn1PD2eoEvIlJTfPhqKxQYpyGc2ek4T3RR2E4dKY06zwx/yVVfeP
yUQxU43e3kKYkljxg/KQwUGWwRPvgGKO0KuEVrUr0a1QjPls0a8MKTz3YcTIMs5uFqWHMEGl+WSF
Coj6bHCxZpeLYOzCxzt/pp2yNNrqGOg1zxkEMHLg2+oXkB06+yUQ/rVr4+hNdcYs8LMfTJsXpI5Q
ppnNMkERPrmoZmIb5hdvVSpPaGg6dDRkc4NFDnVr7wFMmyFoz6ZsSzrKDJNLjmRL0JK8BZseTaIj
qmVk5QfVO7iouao0Rb40NDAMU78nxlWvRGHdjVryiJnjhQHEyQeI3bj+MTb7tR2DyqCzQC9w3CFD
Oev8aE36ejUCaI6XYmVJn2efWW45b46ArdvHsPWeolGsJzNbW4N99RygFHJsj209HoKhfyh9ylyY
LsuVLqcDt7OvLPKe807/qcn+y7frcpVSWVUqYrFa1l+hqR+Aj5KkrJaNL+x9KRFdh+nGaxQnrHYl
zOwOcvsKdgwTAk55FPDGSr9OWBDTGCFtG+59WW4t4a2NrNz1mvnD06JNZva7hhhDGGSfZVVc/MJ+
iasOLJt3pZ9a7N2SIFnYJGsv8zYGTAIyScvaNZ2FUcD5zs2pghk6daSNoKWUxtUFQdaO/j6dj1u6
4O1R9Y9sTTX4lsk5sjipAa44+V1zG5BYpq5aq8F7DGUF1y2lGRYSdl46aX9y3AJYQjSQD4h4GjT5
HnnNVo/j0ySsDWetoxc3TE9ty1yBhofIWHsbKxIo6gSwuN7Nfxplt3TDljV/Q9JjvEl3uNet9uw3
0wOL4OX8xldWuG/h6UxqWrMdoDRmX7Q6XLtGcZeQEIUrxMG47jGQxvm5jsTNhMPOkUw8Uvc8Myfg
QTGP6BPfhwDqtyvYDodI95+hb1ENZrOGUcv4rGzvS499beXLmMnw/LewhmvRacdMH2fx4Yne5maS
/C7V4ZtAOMXq7kVl9lvrcrPxi7spYn1X1dWmgvgHRWN4qjU1Y4umL8vLtk6kLjn8YJin7tKH7TCJ
vCZ/wPOrhfTGFT2ZNnpCHzdCs94Ozq6UnjYn3+yjHwFuGSUKv3ryiJIazPSCPrxaDudyTOUp4gLC
9Wm4Dbs0h3sKDUj3mo9piqLN4FXDMhv8elP4KGNdvxSbzqxO8TDWKzWrxOHdLxJXbMtKbsN2WmEv
oHQptuin0UtrkNl4/C9CileGZ157u1sV1ZSuDNSBnlBzT+aiM1IIsupg6/YPK9cuSolmGTqkssnO
5mRLhmsyr1JyggdBHL/amcce3XmDCLmiLk4+Rn0RBaw4NvUvxURRNNUYXY/chsYpWbsBJ5MoPRpa
t7CQj7R+dtfDk+dGtiCKPazkNE/ZeuaDEwCbgkFysyscF3OzveR+6zDFKfj4gWZpWbqW2nsZGeFa
00aPlHtySeOOkl37HjbOp96S4Rgqg/x0zKrWrlu8xuVznIRPPel26REHzCVNUa0EZJ9oBmHFrDmP
zTSuqYWzkYfeO0cg/Lba5b7PbyZVUrfGKpx63ksamFddZzdQmDtLFj94Zw0L6WSSUp36qU3Tm96P
964wuQ8C54ujfaWN6Ke4evODfEwqAUMzRss7QBGn0b0aM2c3GOErs+CdFNVBUq1eeF52NI3xzW/8
YyIYiUclf86vR8I3hv3axsUprtodRrgla/ZPkkBMxCILDrYc7rIh2cIJm9iOjRkjrBR89yQpRJm9
wS0KepMy4a8AosGz9S4KlkVN9tRTXBUV8U0kZBRBSn5ZwC+X4Q5Pw32cUiy1oZM0/pCjdfKfxiQv
NlWPgpWSDL1Mh8tSAfey0jzup8m5M+1jnTkc4N1Lj/GAyCYZdZ1ib1Vzqh7orHE1Q/Pcak8ZA+UF
a5SfXU/MysnD55S0N78MVbLRh06fOTk3KzNfGodrsBcANO4YJpB7nn6m2YiOIONsQ4N5OXYm8YHg
ZuIUlXWkI6bsDqlX3qohsRhQqA9ZOM0ijli90J91YxCcPUeLthl3jqHd/Lo9cj9YMwIc1lrKlCEt
uLp5fXYrrPqFi8e+cWuS9MpiUBqd41oSlLAnTgxZgCDOt0iZx+z3LHcmnZkGGhzdXjoWE84JBnQ3
8ZN3iuwUVSV8a+cDuwQa1wkCJP/rVXPMjTfGm6J1v7hZQHnJaQ2FNgkdni+XXOs2XDrALSa0drm7
LbykOafReJpvpsaYfbepINNE4T4P84eghsKiD1cvZOouBm5S//yF4P+c+MD5XyeAt+r9M3hv/gQG
+Pvxn3S43P5hGoBRlAmBz6FNZxrGb+d9Gn064GYmgIz5UCBQ2/vbeR8YIKd9w3K5j/xCGvnn4gDG
P573Ldfl2gBlhASCo/8dGsQghNL1HXBQSy+iTWKhF3BSmr5TWl/5Ha2Jw5AgAoe64/+wdzPtxRUO
fr9qZbC4aeYaT0vCuqBIzAluJ80QJ6a6Z2u4AZ+2NgAPLRD9rqtyopbP5Cmc9hX1ZNXKjcWQzvLI
UbYglqgxUw3Z69SaRx/AETVnjbqTMOg9m9K9c35pQmfDnUM12nSctUdVOknwaZvq6Hvak1Y1e4tK
NQ/Yw0jFWrbi4lQdtRzyLyy49G1DHZs5y0c197M1itoBhe28cmF2e6vJAE3muevCainG0/BuPPOx
mtSdMXe/YeSdBWXwmbkZttY1piQedyzNQmrjJfXxvhkO8/bLnnvlLQXzroKyEPeweuh1n1lgQZWH
WguF5b2c++mpbiFUobIu+2jdUmH3R2NvBeLaFFAstMB44JEL58lYBjZoOkrwqQ2xvRgfhjxlKzb3
5Kf+I51780ZKg97v/UPObnerKNdXRrvN5ra9CNWmoX7vN+amsrtbRjXfmjv6MWV92cBqNOf+vj8X
+WvznFHsNyj4dw40Ep73V0LDQKNa+5zBA2gIn65iCAHYGi5sKnASRG/8jXhuQhKI24ufavuM8lfs
WqxjjS8vrI8GR545uAh147GeeBJxhNsXsAr82fIIK5URHpsSyX0PqoFmEy+bMQd2G201WF8Re6Os
CF49WzMh3uXbyQ89em8T+YHk2sf+UwJDQY/lPkvQmXvQFexhBDBl7KmmY/A2SwoJ5UWHx+ClxqNw
61M4gxro0Dyzgn0A+EpXW6KCrRkBFohqjO7Jx1bB62Q1UJ5rVU/yfeZATJa1qpiDTZBYJaAIeyZG
RKAj8i64H0FJAEt8s2e2RDlTJgJwE+SSvwPwE7oX3rXgKHKwFCF4ihFMRe0PdzHYitJpOJWSZMPy
ifGxrEn8ts3aK0ikcu09DpDNjB67QJLu4xl5BpD3VMBAo3CO4M26N2c4GkEMSBlhv9b0kcojZbM+
ecj5Yhb+BIrFI4WBbINGmqIHFRQ9uAqTOEm9Av98gmR26OG0+QHANgNyW+qEjyFVGd/G7dwqF06J
ZV4dw9gT+l5XvmavjRkEV6g23ViWbW+ZLDqIqEkOjzmIltFC0lAMcbzy6PBHFcmbkevyZBJi9LmW
htJcq8ncadW0JEdFA2yGWmZluk9EFuF3jC6cutRCSMmlgwDDtle2tmtHm6wEL2ys5SmyFdfYC40j
uk1NFh5PEfebQhLvdPn3iOXwwV/YsKmDuZc3z2btnipR/mAZzq+QiQqo0gQLzWS8SlxL9BxjTGgh
h4OC77gX73sj+Gi69pZojNbs1Ls0jXWh/LVurfDZcEK4/IiQyiLhWYnQzSzBUZIITYkg8hIl9jI5
+6JOH8vev4eQceR5wJfXrESZ/tCn8Cu2Kx6d3GdDJZexB+uOfakdUZ9zi/CKQwmcQZCvB55AXU/x
n/L1sz85W4AMFXtY6i9g+XdTmlyyydgl9G5EV10CoHm0gdbtNGzNiL2ozeqUFdTWcFmJxnKLHoT5
cr4sjQKtp2gaMMwcLgqOHXxT2JHWuFaUXoQcGeuTXxcRrvDhqxmCox/Xd64zAXXwIX84awYWLrpk
P5mhkWuOemu3lg+jHoHO9llQVw6cPV98+NzJwS81j9k8crS9hiBW/1xPxCRqDB6k2Xkm5m6YrhyD
wqEUEhiS9+jMOPwAA0IPIANS14EbzwbbNGP2kHEqNUfKaAKZ4BCOdAX6kgqgonY+hDyoI4M0Ev9I
0A9Pk+a/tBlH9I43DbKSHLBf9FqOzlrL8ld/Sl8hOL5WvhMc7ZLgehz0H3pQe2vTHa4OYyy3oFOg
JF8oU9vn1Ld2RQ6VkqvbOiizTaMXj2oYTFDc2U445BZyZzhZxABU2zIEa5NbGPtYTCZ6POkILbrI
LdBUrTpntjqIBia7lqbxIXIJlcVQiDf1ZE0krTt2MJ39MLak5pJafOlR+eT3BMEntzyVk9JXDuWt
rW0Vr7SnP9SQYDXwkXQJ3/hONIZHNXat0lXV0u75D7SLhPuh0YNbyu/J7gGXmi/rWI8PxeiRRfay
UyJNFu0ZkwxN0+lVR/m2rhp9GTQqPVSNDOYA0IfukGkB18iILKIcKQIYYaG8BuxLbpQZP/AntGs9
b+1rJsheW9KGkpggOau8hrXL8FJHNMCtwr44vWatTdorS0+Z4GQ6p17i7U6XU6YD3suyb5UoMurw
1tdxlJWLiIHcQmYVXw/pHCoYc1wM8UDqhl+1xmU4Fh0NdKU/Dhl4ULuTD7TNxmsxNhYJuNjb5Vr5
Sa8p25QlJIy45ImbV+lPs+HnrOlU/mRmfbgTkzOXbvy6tAfQ2+DVN4kju/8P1GyL0fWfj8KXQdV+
hekfDMPnP/fXYTiyVs7AWOOpLSH/mmOvv1aWmHg7wrVgYc9rbk7Avw3D4eYZzM4pNEn23xxZ/zoM
59xM508Hw2coHj6O/CdlrZSfeHv9j8qSi0lWn+frTN1nrN/vh+GxT5s8i2DWokR/aWOYDg0zhTnP
OAWts6lC8jK0ircqnlinkDdzDGg5YTtADZijNMz010lmXmVs7iqLoGFcv5Zl89S6DJNFcC7S8AiR
emsDiy1E86Ln7Hv0LHPWPmAcnCEjM1cj3dReTB4uqm9VJZH5WDQLjG1mswQKB4rZtBEfkX3Fi450
6KNdFIwKNPfKKvUhr2Sx0mSR7xizfVIrvsPVegqMYNfzZWwLryW4L/d6o4b1wC524c6c2FYk4cku
vwnM36EHQcZIw30wSS7543JMlbuYrOwttPGQoXzg1NQ1n76yHyMLGWNUaYozRRit1Tj3jDLgDGlr
HDBLrgmUMlEJPofUPvOA1TLAPCEMvXXo22eDKD1hHRJ1rS1vRpSgV0nvQbNYq1HQ3xb6XrrZjRuV
AwE2QC7CqzeVrzxsyZhN4zk1NBsAg743ZLeJ6vodBufJ5zqgSD5xbN0Grng3FcOWOsPNBNjuNosx
VEWlIJjBfIkT8tymFelLY0ve5xu9q0djSe3NENJSHm2n0ThAI/QXxVgeO00yTYbeP3YXXYzI4WT4
lVuOdiLQy2W8VoxfSJd15XhjyMw0VfeDJVEjQqghC9R62uVT8wJNlIo+G9HEful1/9tX9bbE8FoO
0zXC+JpHtVymLL0JP5IKLDLkD8D8PwI0I9GsjA1xxzLDP9i10axp+l2LutiNWGbps51srFNEghnu
kgSAmWNyUAzvMtd56VJUtTnO2lHXX+pZYtuEdb/vQp+TB2/TIZo7UIx1/NBkG4+Ps2OYjSK3VeYh
dTjYf/hVipUu4+FYbwWjCCaD8lhj2U1ratw0VhbxLOAtYDzwqsDSU19NDL0ZCxQ3r37wqzMMcxV/
q35ZM6TXhELDokKCNnBSiiUfDfy/IPYoVtFoTixjWfK2qYf41Bs/WnO46Lmz8xCU8mPjFECc2CdC
4G1ibMOlkLcJ+zDn+n2AjTjGStzKeGuiw3CD+hyx43Cm5kGvyh85692lhdc443ehrkS2NAeA0jQR
23kKicAc3ShWZLuXxDssir3ZWnXa1pv1yRpWCRvDRKaaW5PnpwnPstvF6yllQYB/ucTDDGD6R5OU
jAgn6C8I/ugecnHrWaYEjafWEz7nINW5EM2K5ypqP7g5UJGpCmrJ4h4HFRrCuZECrmTtORnXqMDa
e3wUAsRXnLbDN5Pdg9mTMGPtduADei3Rm8GGvqOyHIBHQHaJyx2nUvsdzBpMuwfvO6n2Yyg5Y5gG
ITnUlz2qUSIE9Mta8UU9fz1gVtbr7MHO661uFntJ0dkzjXvDmf/90zcz9I5FZ2wDof+k13IXj+U3
649vtgb0512un2VK1y64ldp4b8/tmAr+XEQr0bf6M3GYS6QgSOrtk8OMUw/He0MyBAyRlZajfglF
u6G9Mx6cSXtU3hgeYpBfa6IOIEXwlARZvi4zBrk+0l5fFV9cWC9ea+DdSPmcBw8mErplnZRX2jfX
dgyvonD2VEufwKWGVMaBApX4oIAGM1tbsuI/GwDHfIA3edqqRRmx4PQwl2EH5noZfYdJ8CMeuSx0
c3upjegz6LROHbhzpniMCCamDQdkL7A+nL75jJI0W4ZlcS+McsnZbl5aDbciNz9cd/gs1XATOk93
a+J4lxJMIr+04RbkAQfVj52u7WiqpVTv3AOtvmUnLMr51Voi1+LjQAfc3xLy32WGfkms4KHy2odG
NjynetzX6tYl8a4ZovU0tB3RVSAIk0goao8coUiHHrOifZABtyKO5XvPVMs8dWM+gAbChvIB/giG
2THZaUE3c3DIx3L+VaH/ybP/ysDwLuqcraf6dVd4m4j7Z5gbpB6Eu3aj5pFXY7oue2hqRtu1q7yc
PngILcZR8uvohB3/nBA9QoaTJXZWTqmRDG2MfT0yd5c1k3sxJausN495QgxXwdoaEyCrApheZcZv
jcWAOa7D8wj4KR2wG2U8KVb/DyaXCi7Xn5/MHv/yHx959QcHs/mP/ZpScDGhzicsw4b3ZXHG+uvB
jNCiawtHCOSrM22Mv/JbiYkoLSkFQUAR0vHvp5YMNDnLcTKzHKIP85nt70pL/1uJ6Q+Bxq4kDCEs
MGksKP6uxKR1hpVR8SmXKQUk3q/tIQC4EXvTe1FD4LD78lpONpfFei8aGB0DmSCTndegY17y2nBt
zdSfmeth9dAyAH10idqEFR+q1Fo3MwnEmZkgKqi/Ry2cJ3ufQdjRFi1+TGWg9iOfJKWxbrUAjNDT
+6lmAwX+2/sOBIkq4MXMZ5YyoYg7zpwSQW2VJDh4ka4DcAs/Yt23xAhHWCd4qFoo7VTMyT+60FDM
rvwpoaPUmn1S+fDdQ00JZ3xKDkfFMgGq6JBV1IxYoQ5wtL38Dswm/I5Z08nhJM/bbVNauykKjimU
FnvWByXSSeesUL/KteJJ5gwkYbt483VYFSiP2+xuBAAj0+Ij0Sw+/zroZxAxlM0XOsgYC3SMFcwM
GeHccqAyhtWsjV6/cClC7AZ2htnR1dLra9vZb3R5sInOhBrLyEgGzNSazhsuvDjNhQ7QJoGctZls
DpS5E/drItQtmvTsQDKko8xr9UuKTy9UFoaFivmZKh9pRuTzLbf14j2yxNEOo1elAoSc5oEaV7Uw
waz0CQOvtCqeYhcTpbQNwPlUplfOPCuzZEcWCyRynvLapp39Q6YuxQ0FJijQiwd+5C8hPi6nEhe2
dafBerdFfjfa7cvEL9t/sXcmSbIcV5bdSm7AIKZq/dT7Ptyjjz8xie6bWt+3K8g95BpqCzWp4r7q
WCZIgCwwRVDDEopAOAB/fER4uKs9fffec7NEB008rDMTyyEh+rdGpU9kTl/HpNR4gIrHrPZuoVVe
I7JqCIP7GjAuNsar29J+VcOQmalGL0aLDb5XpwHZeBnKHPODIvMMM7NLM4Kk+QN1LO2cJ+FZ3tLi
R40wEZZRB2Bi8k6xqqPuJdS0Ge0Zm7hHbfcIp9VccTJbcz3UwFLX21X+eMGPzOse9DeNR3toB+R+
p2HpDSSH4+4rV3SotZJNCTdny2MmGDHAWDz/6PPrPpFX9wX0U93PuoVD8C2yMQEHXczY5vWorKnP
TahJLShw9tGR6S3A3hDVtlioMX1JIEMDyE5/WB3P2Monp2rSn6ztCX9dSZ2QMM42jqvf48/fenq3
r231rWyMMOhouk+iotFYAfc3N/IvRN6vbkVViGfX926SHMqifqK7aGtSkofw662j2MaqEjugdoBo
2wU5As6ovaHpkkJFOufMyMXQY7mvuJ6oMFe+vSWNsYN6vig9MvppWh7DECEYN/eWT/w7bRfLKfSO
uRldMGBd7RTyk+ytrYWEHiftFrtNRCKw2bYM3LPnuZxKbmF9cecUxaZlOI7bfk9H0i4r2bx5PAON
cpMIA1ZAudWJZlAx4TSIHeLRyPJDz9bWiB0MpcXJrelMwauwwS14Zpt5G9zwi+6Wo1/rbyUzt01Q
ZEmGaQW38+q7GB7tGuOpWT66uTvbPUCZzXu4QffOvgTo3BU8OKXR3+tpe/ZMLh1l/OxIl9re+L2s
gKWjxj/rhbmZyDks+nYkmRLtO79wV2R5+kXDuENHtpFsJyB/JEbpTWOxwt4t697CpD/7rXcnuLX0
LnfclNkBsKpN2kgcwjy7Egb8YGf1QwbFz7ZgnV3M8b5sFbvJx2hML25qAWw1gqesNFaaW5yU0z9U
uLmxkh5YeLJ+y9MrwfrXmPfvGBmflujObYY5Op2wVuKAzoW2KXD6Ormk773aeFK+yXJGMMbVQ1lo
7m5MxQvw6O1gYJN1pYU/yiSC6I3YbOJ9CClBKUntkRPerDQ4SVKG7Avu4YBvWVg9TqQQpeifsyyD
f0k+MRDGkcvGqtWLbUZ+MSGM3w301Ce0owYpezvAXr0v7nXSj+WcgtS59fSUkoQkosxCf8ZvfkrI
TSbkJyG7YeMlUel41TvZUVor5rClqh0aQuYAJteM545EpnCx8M4RTXB4H12X4hv23qCHZIvYsIFU
pS9N2V8SUp7KFiy3iX0qPWRby9FNHjSE7heQDw2E+JzIi8Ykw0yFTNBhDdiVZEpx3xytQL96ZE2r
ZlpHmtbjg2BSRpc+uEBq6Q2nv4mUKinYk4+cFwTpR0eKlUoRPs76zp+GQ0jKlf+P6W4OvrYkYH2S
sNiu1wRIYd4313xOylrxUxBnX6bIWAeqmCAyVvhmjtdO5Gwz8rbmNHzDyksXoZpuFolcx2mJDBnF
eiSry/Z+V5eEdy1X9NC9qfGzKDZs4wDSZ3kC+3TSaQ3yh7mVz2a1AmCj5LjU9pWNq4WmY3iDFBrR
OALTHcvYMo2bh6ZOwaNrF4OmooFj06K5KCQ0XdFkVM+VRpDiCMhRUAqSjpWxjQ0+FeHnbAnxTF52
mpGs1tjoMBFzGpNSmpMSpd3MCj8daWqdZiVesB0Z1Js3Vy65VYouRQuTVpKBoJWJCeM40tIUzRDf
dC5uminoi6QSd3SGTEDN60081zyxJkIqmKnpzNWPFT1QoaOWgl4oj34oFVAUZcyqzDCXR8kx4/KF
trnqJ26TWs9HIS4wz49z9ZRLB5XqOL7opGropnLmkqpyND/cubaqRLTDAzERlqXSKqLbqh79bdlR
dpWO4s6g/WqYa7A0H6fZCIa/oyGroSkrAoe6jOfyrISi8WWkCJ5nWPGcjLd2o6xFPvQ/hx5XA1Yn
K7TAX8ubobQ7Jbwz8Cqehz55btNvL1UFKo1L0yVsldgOUNSCGEJzZZtoBgDWeE7rtBEzDfz5u8D/
p10os/ngn98YDt/1d/a//scfcQ/mL/z1zuD8wogj8CvRmAW01fptmWv/MgeZyBlJHusgStij/rbM
ZRQxASYY5FH/C1r1m7OZKdbAAaELIQ0uFX/mzmD+J1/q75a5vPcsuAzuLCMgVM/L3t85m31ctxR2
tsyb2A3QDbc5eiymf/07NUjuF9Q6rIRnXdvK2pChOQX5OC6s4TvKJ7qH6gcumn3G854YMr3gnrz2
6DdF1W0D+5XCZZgrONCIzq6r2j+GjDDVEF18auPd/KFwwcKQWbYwWCxEZxPTQS2zpuznONj3I61u
lQaCAWrvsnXBlCfTFxat+4CpUQn9rkxMWAHesfH9Y9Wj9ZBk8PLomtbVQ8XPTP7IPykAB0PqXKME
2aTCIkh3HwkUSG+vbmbuhcxwVlGqHGvelbsVPMiRmTM+2v24LSMTUkKA/NozRvQXEWjXvOdnrWmF
G+9ZAe0QihP9WDRniLAMKPcuKXiHMm/1VgiuQMoi2sIWxmeNPUTIzF7kgiMpH3SooeSvfFZZJfy+
xjvX3NS7fng3Bo4cN0Bq1KFQzYpVo/t3fjTIDf3h3cLsvTWRoHydjP6H5yd81zR+WBBQG8iKtcSA
VrSfGFgeJpVQXBwvWU9t8okCm3zCaBjB7XWJhRc9CZXqnE3OXpvyQ5nQyddkH7VhvFgo7jyM3wNX
u3bdxYQEOI3Wcy47qmc1bx+6Ogof9qyaB6ieNO8l0aga4E/p9AspQEC6AXcHWxbvsgvuQ812jpPr
wYIS0XdViF0ZTq8pzliqNMcfQ/oFQWdCz6SQXjggwobWfpVs9FZ6z5vDgPGsw+pJzfZBE7zM+L8f
gxiw8CxaVaK5DP30xqFKrJhnr99Mr2NpP/t+MCyNgcxqju9EGumdoFge6uguh3y8ilz1aDFHQsm5
dYErt7ZGFErPX41i+NHn0TnP9Geg0TOQmyJ7WKffzdzA44cH3+tZzwJKtoxyXoaiv/EGHIwzdhRK
IKAcJ354HCze47Z2FbXJEhj+quyJygLEPQV0hKEd8rUU0+A1pH+BLVesmpS4c/+U1QVXbKPuViX0
wGXp+w9+F9LRokMqQIF7z6bwLkOU0MA0F9Qd1+ZAZriNz2M3vmdkpCn9FgeS+d+V59T7ysDeaorZ
FqB11y5jdIUN1QK8FJ/8IS58YPOdYlFb3g89DqoFWap3DK6geu1xm3sWUOSwOo9Wr60cUe5osbvg
XHkNU96nU3OYCvezLdQBgu9d18nLmIdcSSN/AxJyo9eEGGEdQ7pfiflthRN95QH/jfhlxxP1dzJ7
brlx13p4n4fVaUicNydLf2CK3TIKs8LltlQ7Z0srdlrM03PApJ5SwZ6ER7Ct25kBNS/pyZkuR5R9
Ns+ECYu3JE2upf7STfO01FqbzMDjm/uXTgcc3FLBCGfcum+z6Rw37KAL3102fO0Vk9LO0NVOT/Ty
J7L0e9UOvLMq9OBMZw/pSnrkmwcMMWDdFgSXdgY/npbQZBwOr6mt4crm5BHTY5B15amitBMfVvLe
SFEuC9PezmPS5JIb77uXSrj7LKVpr6FK2e2/fNgjYmxQz37g5iRsEh/qln/UKjbEKq2xtnQPpoTD
nL+WnM6Oj+M5Z3c6nXTzO2f7aYz6xuVy7tOJzrV3USXTXuvbOxqrgMXBA1Pl1evGdZm7+JeSTT14
vKLdimtWXap1O0+L1SkU1YaxEv1IekhOwasVBauqaLkLiZKjWodpQLc3o+FmaJxVCQjaRWLQpvGn
XbAIryvxoLecMHh9jiUfF9YdD3baczeoV3lWrvoufCTfytbCA+CBNr+O6ARNG3sZ9s6+VQjVQ7Jp
G/VS1ubeARi6NFR+JLCxtzi8inhCc3CSdTlSGlFy1Q5rfiEj+pjdXuPJOU2SjwQk9H+NOn9NcLEs
/G9GnfePJM++P/8te//6t0vILPIHi1Kbv+LXocf6hcsKUjQpbcPVwW7+bVFqsfLUHYM0FykvZpy/
U7CZh3ToS65B9tsls/VXBXvmcQq+Ud0UPIOdeYj6E4tSlqsMNX839PxX9Nxk4hEI6f+oYCf51FFS
OC+N4n3FjF74wS4mwVy5CBjwm3rjxxQcUzU32GOHJhRUxT9621lW7H9UDqLF0JYYO7YyJQMCwX4C
8xYY7Ek7+y60OP8mDR9xksHiMAKQcwwkA/AGVDyNMHKRPXZtdO19rjMlsZl+XAqNUoKei5UiJBAh
bHmUIBWbxOlI1oakkilIKeSmgcovjJNTaVxyNik+j9xyTm6eIxeaW619IXGwKwFPcQ25dRo7C9Kj
qo3vuwHXc13zsGBDNRg9lxV1EGFLlUMCQqa8RLm277JhlyQjd1556Fj96DxkDL7OnaJtaZfrIPg2
0wbxXUJuIgxq0oLKvq9LAwycREWDyrthIF22wIZkCAabely33nqENKeYgqGg/g6q8SWM8DCW6gTJ
/wXu3CYd7jOQkkH2IsRXLc6w7IDaWcsMBJ1JeUxhhttGuPdmHy7DgD1yk/9ICsz7fkpVi/flON3V
JJgSe/HOCPG3kIRZt51/Ls36lI+QA3ssls7z1MMsj9LVhMo9obcT5Q+vA4mBOCV2VGNKiJHtSCU1
+U9Tu5dWuqZC4cCAvm6ah5a1Q8JdKizqtQ7HR1mgQdqHEEyh3oYbQKVLiUV1ks1B09MjBkeUtwbg
i+vJdYcBkWXTSh9hZbFIWOj0kuL63OtWfiliGMjho0kvmmEQua/Vpqjc+8kBYOiRS3ZneBJDkAia
7dBsgvSbLB2P/wIGDZaPZGUKBCOBeWF0nyxy9SZaZpQmn1GrAUUvCBs16V2XYx1sp3fZ4vTB4IAP
fuepcO/VHY1cxotXqWOdDEs9n1gMslT14O5jglsZvXPrQm0XSffcWZhhUwsSjFhSNJEsSIifEkfY
J4YQfeOzMXA/6Hx0ER+tNQ9NXrP53l85dKLM/tpQA7bZ+9pZGvU7jubxufRGJu6cCU5F+iJIERlk
8qFMVhgkvWoN0pg3rjAiLWfSbNuNq8DmUT/WSLz1Bh/Kzc2+Efeg34SroTpUlED0SUG7Ap9In4Ub
OzCuHgw0e9+paaV66/L8oYkwAVZmThcCtQtgiqQOwt956QPtWASAYktEOsrotgVwzoY8eEkfAJYw
UnxueDSHIwW/1ZzvD04R50Io6CnPTnNbS16xJkG/rul6qb2vbnxymuepAMduf5KVWfrWBxT8hDkr
MF5cUJOEKlgX//ToU4bPuZDywuMfmBmKoLGOEvyBI7emyVvSZEaQ/wcOP7bTNhemg0bwLgiLhzFs
15o7rqQjCTIDXe+rk4j9sxVgI2+qD0MqQmWs1k04QEWxgziMv8NhoHKeR/IvCww6z6YBXkrJ/Ir9
hZCkrrJtZDXG0iADGLnG2u8g+ZRAcJY+uwVg8VvNSx+8uO7Y+GSrSA7I9YIWe6QT15n2SRXsS3JF
VgkWoiOnr7k+hg0s81J7crty7zPwtliX59+rDHhNpPXQlfPnU+ytkKG7cEfU+mAbwT3QbJJKc7i8
iYqtk367NmHa3F/aQ/gkkoc6B9TGcYX6w+xDa5YxHght7dWQLnoWKyEN723kcQbOvgxCX7FKvwS4
W2+wCJRGH6bHYe8bd1V9go7DHsdZ45a8BlmzDkAf5SauopRTUBxyLrEYC1aukouymJa5sgGImUdp
Av7LoEY1doCFcWJLmevgowiuZM0Ch+jOHqyLg+6rR+OWbqK1S45tmIIVyfqtDlKPTenW69xVrZtk
8tjYAfijY+E2xV8htR1TYK/ZC/wIBvzW6s5qP8APLKVNMxw+eAzl7NX1Iz5cCGp0bGSc9EIP9qOj
k6RseTkJlrr9az1A9R+/bKheDR9eZAn2T1tEfVyY3sbIB3K5IemoZo17iPT8h1GYr+aAnyuyV27K
3koVz9mQ3xp5B0uVIXistrVwT27A+1P1u77sj30aLYByPLKX/vIM8xan2ucw9QQm1U51TPg4E8CT
xNxcREQXJG3g8yvgQndTYudhiPLYFE/KYFvWLAOtOPK0WerCOGOy5tzKOOyOBbVA3MEnS50n7YSN
bJPF+zbeYU+E4O7t4pSAT3yT/l1X6xsz5AbMf6+3o1cveKS+fiO9H6M5PTYDedFkOtXSPeXsBIcZ
Rpv3+sJMuaz4/nKo6rWqzYNfNOuWIiFcUwsV/uRugqsEleHaq8fJhkPYCUpQ6e+OxZMsu3wVVtN2
KNRaU2qX8a5T1icrReJuKZXIvKm5wKYkV52Sto4p5o/bvKGLtzbzSLDVi4HDiSV1RqsAAUgRo3xR
nLJmILnpzqZ073Mzps7s4nG5EXT9RfV3U6lTgjcM+8WTXWiMzTZWcyDeTXRKSjp9Ws5CSFX/Gox/
HYwdNmL/fDBe5en7X/5n8sd5p/lLfx2IjV+ES5jJs6RhCMuEafSrcUD+Ytn8O3yeeHPMfzQOmKz5
HMsQjoFr87d5GEendE1dOlgRsA1g6/wz87DhYDX9h3nYwMeJqWH+H2FJ/ku/XwIix0UB0WSadq35
nHY0mNfT/Ake7acywK3cDvG701v2tok9sTAK7c7NI3wts+ekUcFO6/RD3nQcsVm/NGOz5ImmvTWT
e1/13bPWN0e7xrJOBfi4q0ZYPRbFkBmY57rm3V3G6qYsGl5kDIYmKsaLXYfWzjHU2rWt7wYZktmS
usQqQS7xaF6IiGexodIOsFfOWqOGVUaGnrBEXaxi+IA4wlntR+F7RXCTAYICIr9k42+wJSKriQsR
yQauKGwyZ/jsxuQ9Sb0bNsYzG9TvLIk2+Co/K7PRF7LSnouyB26JLUu3Xgco42zBnEc7E/skZUJI
zaOJY3HhMXo1POCQJBQFU8X45dvOT7cdtzY/DdVmjPPtdpzUp1Xlh3FI76cMCJrvvtZex+ziWg88
L4kczgVDdVTcw2yuAAyVqylGhI5B5ccG+c0kcbaqMn9WI59vCPnkW3ROBpUh2U6xFi79At3dSd2T
03FQJYLNW5/HjxCft2lF3joNuDBUfvDtqGSWyf2D6dWXagCx1KSCh12MH6OyXpnn7wMQApQjU8UZ
qyWpPcqOJA48fOdySRTvA0P5N/TFu4Tgj6OnbzFx/laFD1GqLWXasmBgWJ9IYo6Bda5cbLuJyTqR
xy/WtOitz+2H1Mr2SjQ3AiJ3lYOEX+ADBSZpPqvW38V2RmGHsYkS+x35ZI+NfWd3wj0wlyZrbGSH
KCM6m3dIHVFz08zw3oROuUzxSm9ywVLbDB4TD7YMNZFShsdK6EfT4jckK7XVKnM7ipjkynCkfRJ7
ivUKIeg9FekEfpwxuKYxmYCpvWlRtJKgXsdt8h5m2DYDrV2Zo/ZsWMyLzkmOb3aQnsaKMRbkBpx1
MLPcdxHsHRAHYOXXNHLS0cK9cZx5NXHgc0eA7jfWSDg8tNSXN2FDLpiLaAOzlyoq70bp1psUuDwN
BA/FII6Z4+2oNPzRlKTLYKJoABhTLD9ef5+M6kYeidSrUb1h6y+4tgL5MOmXyokxMYMUrLI02FYh
hjWjNKIVWjE1fXM3nEd9z8KbVbsMybHABGmQ1ViMJQ4du8GIC+6KFG3pGUut895SikFXSYBPpHMA
dCT2k6rcu5LkMpE3TD9p2YoFME3gqHa9rl0cKmnqXXgg/pREIpetxrTZW5MLccoeSSPiTjBiyN5j
KN/zgCeyAzuE3ragpgpr5ccu3xyFEV75UdIRwWWPiY/jRGD/LR/HCT6BkbxPVQidf8rLFZjLi/JL
fR0AfMVT/OgG9SGzvC+9YeOf1WSt+KmDvUaUjDRRhkVRmXu3csQ+swk+NsDCFokh54ybnzPAsjZM
EwsaGwNSHdXJUTFULOvcu8tH70jMkH14gt0mqqqL3uqfAWt7bjLyI81w/eodEEYz5QohxACcoOHY
0yfu2PCqP7yiINCdAD8tjaE+NJ15I4e87pkjSJVRIevQ+TO+WR7sF8t9KMLWvHdMdBako9dQmVwE
+Oz8bBE515pZEuKKFGvukkG8MXqCSJJfSJRydNS+cOi4kNT9FSa/trD/dFqW/5xtkWk4y8wrr2El
ynNrhqR4ID+wCifmzreEl4loka6TN5yk+5WEOJY8LdNWBjEusk6KJH2V4EEnvsdCepv0GbilSQPP
q15zBSIvi2aC8cSf0brgFRW23Fgylys6GqeD2XXEpiK9WfxrMvnrZPLfqpPXZPr+y79r6f/+j7rJ
/2Bb5/wmURq/WNSgsnujJUfnGcbj/9fpBPgSCCVSKMwgQjrebyxGRhBXoBq6/HlyjKbOX/erRDnn
TYRFEgUbosdfSXvOn9nWzcPRP04nVCTQ3CMJfwvLmsPav5MoB72bOidhx4waum4kYCGr3SaB/Zwp
KghM2i8lhBKruCt1osRe4Z7SclgFVf4QFNrZtfA52/K5U92TdIr7Ilcb+imCKlzxwV3nIjoMbbmF
qA1s11kG8dmDsWCi5/cU25iKPYi2zgSlKaybiGac8/YZbWfVDKRwG4+jq0N96GtWWgYpMv+oSXdt
NOabo+hZaZ413b3XdOpU4PA2LMsDC6ZutnWU3ES2tizsBBv4cM0d9lDdua/xB8TjfvDPFTnlod4V
lUYsHMobt0vtO809SjopCZ3sH9lQHhMPRyBhRvZvAVf66jkRw7biSDNLZ11aQiyssLsrCDS7ls8x
XXDfmOQpV9WBMNGtptqCcW7aTDwflq7zylZ0Gyh3aTnfVshjyLc3uKTChRiPILqptLdWU5QSNBMs
PrLs5NdnWR+ceWzrkPaeeTIvex6YioR3wp/rBRDn0HxMYPfhv4dttIuqL2QyxIhlxKXS8LtVDWPS
juK1aHM8Xd2+a+sS++obnTl3gPUO0vsCwgd+AvFKkp6YGdZ13YHRIGxXsllywL8W4WsRHyaRX+zB
xHFijysjb3eMHAiR+dboTAcWcryP6doUiKpRC4kG273ynVuCaNRxiAOp4/eyT9rXiWABv6lqSHcw
moeFTVGIkT2VZsl45Xm7oMP9YRH5BgyfQ7lImugYUe3hdbx+jYvhE4RLg2djYB9aN7y/1HMEeZGs
x8Kuedqk54GxTFclSEady507hsdUFnyzhnMI3Je+uzHVhn29ml2OVdCvg9JcpQMGJ0BRgUOqg1ch
snmVBuxTo1pq2T4bvJ2AHdJYZ394JzZFWiVeqZB512AQDN7A67AqLu1tHCOTdZskf0zCcalxLTZb
Y0XsYR8atLtYmNdrL711enKrNZom591aLdadW647M91EmcBoReZksBGQxGR9O4i9eh1tOo8WWUt/
bSP/2FP94tjdGQTvqbSrZdxMR+7r0KhBfrgrXzMWJinuRT9Scmpi7WokY2wB9VqYay4sW6dLCcjn
27TTn8cyP8BU4FOZ7OdmKWFCeY4AcDus5Qxri/XLpsWmL3dV7J0ys36Xunnmd3LSnXodmSZL1O9q
/i6GHCdNe83rbivcEBSwtPZuqR/KOMRviuGT4aSFfxRSnjp1h9HXj7H104iDQ2FjqJqcc1Aa915f
HWX6mPbcelwTjPQmiAqYO/Ix7cZLRrLVFP4DatgPX3FUpa82jkwNCXqS58lN9ya70T61uCAlF6f1
WQQ1bHV45AebOuG9bUDcd/OnvOzZWmTUUVl8o595qC8rvdpKfrc2JYh90e1SY9y10bHosQrLeDmQ
m+BcqhbEwt4tKDalli2b/KUrG6ojoVUwrfYhdP1LEeKMDCAkshhX0J0gtK5DbeKzFW8b4Nua3EW0
6tS5wXsGZyLMIt+wDywNFVwCO0ufNFhr3N5g4TIaTu5jPqALhCRLS8yyFDQSAlevtKyzeVjF9DxZ
IFlTFlvRNxDmpVFG/BSZ9bOUc1JsNUj0WWva5kn4XMfNU95Pm8b9DvF2KfaGfvzYSf9qTJzPPbfJ
PHa+ZBQhaVfOpvZIbwOKeCjqu6CcMW6Kn5OagVNXhbs2FQ8y1TGGas9uF77nXnuR2V0xvHWS8q15
2djm1oPQAoKMKCgy/2rhsrneW1lf4ragjLa8xsy/ufHD5TCuoNA0qbHzK+tO75pVS4lk2r4EteTC
QF+nBnq8SDS+7RgWACNpV1+Qji3silQUS33jjUeT3wduzIdQ3k/SOg3qXRXJdkCLpS6wt/CyCGpe
jXp2zK7xRy49o+dhNJ2F4e1dKzjVdjP7Om4jnQmN7O+KSnx6fG3GMA7LYRGRFu5qDyPdz3iork4O
g3faq4CKX7M6F1W1dTWfDM28XkITZ65t6Bv1csgD1bDts5R+ULaVw/DF9EqnwD6IG0z0I0L+fZje
A/jcOPEs6Q/JPhzQxyOsbE3/ktO0AyxllUac/ZUJXP4laO1NZXyJNFuJOTMVc9ySziyx2VWrfLiS
cwaIUuFzrH196UVyU0ID7dyRUXvflKepY4Upa6hcfrHIwuAEvu3o6K98k0tNq2lzg7phys2Qectw
+kqmdjWhPE2af6h8aFBd+thbx2h0VrXzpgRG1H9Nmb9OmTNV85/vvw6hSt679z+YL+ev+5sajOLD
FMnOxDCl4/y2/bJ+kfNkScOsy5gIvfFvFjiGSNZkwnYgRlNRw5f/fr4EGS7mhdr/S/eP+L/mSxrR
MOcRepCozJ4zq8W/my8jU8Wj3iLCuXjKfXAiJG3dqz7oS4ayagVS5on2Z1oB9O6ialb4kO5WKkse
THbNdlPeVZ55avN+26bZFrPap7LaT2kle1/33FUYmzSJGxjPJqleaNKuSfMBFghVdwu99pDq6sKz
5Nlso52WeutgVEc5MYiOydFsE9Kg0CeDiYuyBHCyUGb8EeDmjRI32BAZYGLh/j+7rmDigY8BuQ0l
zjow38AEwlRtyvw8zSTAukU3MTbI8mto0g2PRPsuoC9hKeryKo18mziQGNI6luuprTwsPKOzKIxq
7+kIr72Wdiet41rpRdXKhUTOKTJLKaxqMBieg9a8jOX4HPf9OkJOrwp7vPViEMugDG6tnp6MgLRN
gzd7QAQdDO0UAOegt+SHZxmHqsX/HNJXncUxtbwkOCL3XnniJKoOn0vU7EWn3eU6qkpdWm+BohhO
r6YDqj8Hev9Qi6pYBQ2+9oFfmWgAeQcs/1vwjZQ1DVIdjLQ6C+WvHIsjq3RIgxdUgOFvip+1uCTo
YXqUKFl9BFwhPxCvfjHJz3bgKajY1sG6R6gbY4z9Ht3MbE+xA/2bLpBd7mRvY2i+DKp+QqbWSSBC
dDIEZRFpPw/9U3wvNAB6EesURdjHU/HrJII7O8FhDMEPYUsPuNB7jwYX8UUYYUYuW7xPIsju8dOU
u1aL34uY6TQuSwaTKHuSGbJRTToWWDV/q8iOg29iP2jeOi98jJhNYqOmYxzEYhcBS4rDQ89zMGsM
gCYCfZ3KHmBwz57UjqljfrY6AUctd59GDX1YSuPi1B3rVRdHn7KjW0WXg+sY8H2ytwYN1hGAY3MT
Aw55iqTIzrqK6R4dj5aCI+KzDPR9qoSl4b7kubmVSYxSCATUG+7bMFhrBCWEzHd6P7y4EHAf5DiA
LEF8jF3WMw2QTL+61EG/Mwt5H+kjFW/aNVP1Ph+0aOXptHtkCQx0L/1iewbHRL+NI1c3nenJhc6r
6uoFxueZYip7T4n7I+3m2pJej6MWY49w6WddBCPUyLoIMauPhGYyb5V5ACI5rWjxHgD8GK0GvKUm
ilbb26GEhx5Qe+6O7cWPmm8Sf+yQff3Ob+FMOU3yXpcQMaImegvj6dRbI0tWqX01E55uEqDJpkfE
o5jmuerFzvb17OSG1D46IwxAUwu+oyr/Nq3uHRTOe2OLnzq036WddUi6rOuoFrOF9xhEqMdDj7MO
B5cWmKfOJ+9FfM3qKSHKJKJ9aHJONBD29vQMUbiX9ExU2rGN1fDRZOBITQLApFPKdqM65jg2Q2vf
Bn+UVezkmprjxKmYxEnYf2HDxHDhl/VyMPRqUzoY/TEyPgc0b25xMzypRL14A4NBxAcpiixmYnU0
CBGFHttfgtrvBHC1heVlyOjBXkXIWk5q4sVtI8oSiAOuMyv79CwH47uR3FF5ep8OU4n4Li4YKln6
y5A4dxC/6SE3ANG8DnFyi4wI8HuPFO4aE5iyXD7Gg3Y3+mLtpzhacalOeTaudTdxF7pIPuO2c3ZW
oP2gKuE9qSqSiFl5czoMFjLV3kzA5UgZ4rmvVA+uhYupC5ZFElJq+BlqyYcn8PVzJ0I8MZxTqcgf
Oj1/atgEEykm7p5R7NITZFv6LICN0TyoEmg868b/vAj6s1ACo0qA2IF6S+MMy8NB7UsNZlQdsXHj
jTlbG+61QhdbLYXtypaQNsmJuwg30/WoA1TL8vYu5UY/FPAtfY1N7tAt6Kje0zO1TGrjOdfZK+gT
ZafIjLl9zTVE8qgtvmcnpg+ZMY7HkzGYziGMFIzqMT/k9GPVcXBxC3/b5d65JNE1l6R8Bp62TkeH
D6YBoMlmZT7M/Ek7ZmwPc6bZKeitdZyWuzGz71OOB63IfraamMPMEXh3uTcVNsVWlwctTF5xLYNl
8F0AFVzaAEk+UagBcEuc3FkHziUCbWkfVEUCNGfJy8UkI5BDsw/k5KXH7hfjQ3XwooRXY+QalYw3
iX5POdmlzvU7B8/iyjYU96nUZTZt7+HGI9zy+AIa9LNAO13JHmlcGzpv1RpOjFbPlBsFkc0zBnxD
C9FGjc9Z83/YO5Mk2Y10O2/lWc1BoXE4AJmVBhGIPjMj+24CyxZ93zmwB21Ae5C9FbxRSfvSBxZZ
ZJXIMvENZPZkmpQZ6zIvMyMj4L//55zvFJlPDXS6a+lY6LrmknJLfl3MnU55WYQYIQJU77WTSlYj
kSm2fZpdcx+b/drrP2ZO5ZzKglU6i3fFW2KlxeODNMQTvLTz1PEYSH9Ew5rlGuwFPVMFSVxNhge3
dek4SKdjIdSjDfiJJXxHwEsbb2Af7R3H3eZGd8vSiMi6R04nDT6BZK5ywaFWWEP9GJfTfWV1879j
jfofDlUp/ql0u6eS+C///X/81/R//uvwL9zYPn9riP1FwbV/YD4V6K3W4k38NaEeS6PjEOQmAGmZ
JoidXw+xLiMl/78hpf0jhv5XS1KGXsIXusGKlSHY/GNL0v9dwmXfuozE7EdhBsl/GGJrc6wqrQq7
tcZCNOnyl4CzQQ9cPB7zlsoVa0ua854ukzmiwAuf+Q7WMtVNuvjOOW9szh2qmr5GK/mSy4GkdxrF
zz3QK/ay+5ZTa9RGvzNR4+CmZOtBGQ+lgv8RcdZhQntplsNPcgrCqyTfxLmInSYj8NB96d141SxH
pye6Q2JiRuBMZeHXbN3euxi0+stcztxyOX0d1Xl+zoHccDCjoBEaWM7qYDm158Q7QB5+h0jBBlSz
v+gg27fEv2JyHf7oyAovc3CcaBreEdq6YpW0txr9Ei4QGsY40OxBG1UJix3/HXi3ZZdolcPGDEjs
OjH+rD67C2NeOIgvWwA8sKhVwb1AVEd8+u6OiuDrekjT0zR5Dg9DdjOTLQiIODrLS/NNaqxmdVMm
t0aXdQjQAWSYOcLIzTPArLSHuvmRAGprd8aEUdHpNbHGEgMYv20LstFq3JSQHWqhdRv4bc02hfxg
ZZ5Y14NpYaVa7uQLKIK1E+6y7HNGZ/ObBSbRheBj6jwmNw2vswjhy0OfCCgvTKFReAuVAjpF0Xvv
ruJkc1nSlka1dwftBv0bEBIZ3RhH5Ape3mGuy28N7kXRBAsAI7goq/7ObSMyFyAyrBbWTrJgM6yy
GvxIxTju0n0KWUOfxodI63ctxI0c8kZCW7sDiYOaRGBC9ooLn59rLW3M9i4s+3VTuUe6vVDKjUt0
PSC+M31L1NSFS6BnoX+0DccU4+d1ABiEaqh3G8uN4qXy07FZ4yW4TReWiO7UH+wP301pYSsCNzKo
6d5OFWUH3CJ4MkIkAU1CaGZVi+DJS77M7K9E0bUUBaESDFCrENyHAHPiZdmlDvakt4FgzuS6waFU
RsjCDkAKOQngUuE5BpyC8/Zs/0hSodW+BK2SC+NCglqJQK5EGECnhtrtdqGxdNStWeBZsoXT0rhN
sc+8lpWfjHpCmjRhzvNtDWOc1c940kp5I518H9C/pkrkfFTwbaWjnOFiiPn4la3kzhT7th0Buere
KUja8TpDX6gObcU6XrM8qDmlMq6EVTyx9KElzZCdLxz9kb5TDhlvYwTGpZNPu17vPqWlrsVMZUtj
cP3MT5ixL0maf1Nffp2hdhqucYJvc0zAigbggoDDYnCTySaA7Aef/eSC1La90c8AnQYF5K9kIRMA
FPJS4OCoo/ZQHhTdVECWMEWYpx6tMRm5B8QBTpKJGKYOHtwN5YuM5Mktg2+jMc6ycNdyko/GwotM
g2+rLAoeBHa3lkbzknDY13H4OfchLqqGkHzZXub5/NxYxiljW2yHdByY2ZVJI4MJwgFXQ2C1T0kv
nsLkI2jIuGJWEVGLo3Rh1fO87NWBVNkVnzoGELtfux379uGlhqsVtfmOVq09HDFgWMOVEfQslLJ1
3Wv+mL139lMUnWsunRKt1Rbzl9tQu+TCOPXy84K6mjLr0Khlji6P7tK/B4YqwebJ3fHSM517iJ67
0mi++BX6usNW1nDWMuRjQvNVCUsX58Yql/IETHhTBvaNThWDVRUk7Is1UJsHBZATEAn5vXBltM3d
OGWpD3brerBZzBY0iG7IR+860me2wf21kNUbGPxNnjXrTBaURTAXazwsJd2MxmZphSpD0yd8sw4y
WL/c1NXY7bo53scVc2scHHnkb9RcvJvKvLOb6j50rAfKCz/TyWVn7/mVZuIttu4at35oW6T+gL+U
lbS2X2o4RItLrgj5nHcGSdipn66qKHwF/cGIjHTtjFm+BSNEkZKBdp4ZxFNEvmnyCalJ7QkC+ayR
rr0kxps8bdyo8xEzdw0dA4qEUZnpl+04HAAd3LJuKFbxXN7o4XSbaMXJQhWPljVka/nKo8Td9EZC
hkx6gzKvtcy9zCp1aZsjuqE6w3fAsxgB4E892gTNzNsV7cKOSvaQbPdt9RH1Ldd+7U7T2wcPryte
/rXVRn5YjKdgKvdj6F55xJa0GeFkED1VzBGYd/QtylVHIyUq2TqEDSffldMhitHch9q+okB3Wdys
VVICLneHLy5Ol0nPR9dO0MLwCzfSiLEayGMZu5eUZO4s2ty7eria5eILyj/NmrVpJ4a30XHekpIL
o+cd9Mh7pkC53lhz+gAM80QNa+BjNeEOiJBC+SQ+hZgFVu3yjVjJg9KNR1fDeMXp9JrUFTXrwbaM
gDIZlXetCuJfi2M5JKQ19hakzl7HjoDFMTZtYyVCZ2mRGVrsSUO3oUHlMzP0lwkVzGC5luvTTb7c
PwMPM4S93EmzSW6AWlJssNxX2+Xm2muDei+4zPIp3WGCBwyhKWsfeWG8Zdt2LZZL8P9f7f5sIGDd
+vur3Z8MBEkc/cZgjOPw5+2u9QPzMGYqTgSuRLbJ3vdv3kY2unJZ63rMwNJmZv0FiuToBtFXYRpc
pB2DgFBbkjn5859Y/Ap92e4aFqZElm5/bDB2F+jR32d9+A/oOmR4UzdN2CZ/v93tMHbLSalyrSpt
L1MM902QPJtFdVWho2U2EGA02m9LFUQKzS2oEjp4Cjp5mBTof3uYcSHm9bgIV6QCEsh8c4PZ2Ji3
dKGt6s7Zsgg8T9WAuEINk1P1m7mbLoQpr1LbOA+4pOXEDkd3j/jJHoOEqoZQVZBEtOBGhN114yVb
TVY+Jp3zrFmnrM62idmKFU5Dn7pwnoquse4MQeeR5DlBsQiJngudZVsPiiIR+U1iRFurN14oqTiV
Duk+gfkqR6ZGCefcow1KwEwyOvVUC5zKTnfS8WMSoAAgm0zXTT48JQnXe+bbdO80HF6uDQhd9f2W
PcRXPpmQx93icU6DM/cP3OjZLW0PNIsTuCVtea6rnjhmrD3E1vQYVs0BXfu6cHOambPxKWvi11kt
Kxc4tW02W1s54yUyQ9QaqGYGQRz5ICSlLSzFlirY7CWzYunrUdxtoyCpb1RToPADWhyV3MSJCll4
a3cFGOVCZNezcN+mpriPU3vP6XDuDfsQS+ssDcRXfB9cjzVWXJHwGJV77HTz9AVu/bttWZqXtqCH
003wpVLI5WhHqWs7p9UuS0qY4PkW2wnPFGzV80gEvkKj8oeieEonplmvF1udakISQO2DXS2lRuA1
evVUte5THsfxXR4x15uxeOXHeMutmnGjPbdu22LM7q6lVx7zIt4tHc2kFq4AqwKILAKaswPaRonV
t7KqEQ7sFENnBF8x2hQxnZlFnRzof9xmig1Jj7PFRSF3UEvW7TS/TgOJBwdDjAvGK1rQVoh3+WKY
wT4g4Z/HiwI2tcVJt+lZdMUVDol7Gp4xYJnXYQijzjLRqpNTY0UXzaK52eT82bzeoTrcNDo1iuUM
gNx2Y8KeXsTqbul6UXKd2tNTLWk8QhNkV4UNll2UTBlHcIIQ95xZieFqvo2MIPFNnvXrplmSWF2e
HHmAXIFLSKkCkRtDoyvTHCrqnBLnc7Rg2k20RtWIqVqr3RaLwtoUH2M5M9f0T3zE2PSEzHJOW4Nv
jqO1iZir2+iQVU+Pj4CfhwNipkG0HJ5Z8lGmIO2jMYzBuq7zayBjG690QTzFFT3O82DS8e49pYnT
+lBG72kwOBAER+0sF1B0Twgwofyo5WtYIHrMkB0vg8X5ignw1uKojwfurZXO8B6YwgETQGdnnoWX
TRWRVcCn3I33VTbhOayIvbTPTqS/NwA05ZR8qzq8HGhPWStRn6mEuu3UeDXbaEdV4lwkpvwaZnxE
afeYwr0ibqDcdQWay51HFxAXtSiOczZnOqhGmK2O5t3UXUGeWgedJfoXyxous5EfNm8AUDf0QLH9
vgqwiAGHcQ9tm20pfaBcqpurPei0O0fphya5kcur5gBX4FFo4XzVrYVvxgY0wxNrB/UGrxCAbrnt
FtMscULgsYuRtgUbNeWgSR12+zhtcdn6YsxZSYfMKryoRTSfArBsKR5dui+oFwvuhBK3dKV527GR
PBlEfFukww0M8HATz+kTst2nRjnnhtJKb5PW2T7p6gP5/jeNUofUKTch7mE8Ao8wiPEyuEDUpzgB
7tPd5Nggwt69G+voRYu4/KPRHerFnMx5dpkudmU3al57SnZjfMwdfmaXri4XfzON5/tuAsmK7zmb
mueq6g9imHajrN+alnens3ikg8UtvcQ0pjA8A2wl5pHgUWoXi3WZNFd4u45yMV9bOQu8xY7dmyzG
sSewgU3vMUBDZ9D6lyEZmhW/anPjaNFZJSwMiWifad580Kf2mZnqy9SGJUV11SfWQ+/ipjLy9K7q
3FMpib4Xg/hWQbVBYH0BqINvnPtoTzh+pRPBguidbQUplobH4doYna0l5FXQmBZRsu7aMoK102NR
p7knsCtxqabI3bqN+1CF6YlpNV2HyjpBxW184oO3ZW4TyqweLGo2TCHFJi5MbdX31SXdqoeil09i
ebGTWLvR6zI6eq0HuzR9dvBuoDRS8xp6W0I4X17OK6Kr3ASOlrE5x1Y9wN2SqniNJBSNBKIa6oxz
43gUtvfGDY2pr1zCHgKTHQhFiAO/rUxLyRlwEAYdMIqprq6l6dxVonuvhunGUjG+IR2akIE7wE+b
jPSeGn2aUNy10oLrPiGmWSooqXEg0VZp/xpK4wZy7Jle0kPayss4bp/1aLjQ02KdgewaZ48GlR6v
IJTkY6DkTSdYYDVV8smFr/EzXGQ7zew/PZuomqzmm2hCL0xDQIu5h/uKdqS01a7dWH+3OcOZQeBP
xNTG6jPovTi5C+CYhU12lbBBstrpQs+ce8fVtlJv99rIo3DKO2tTmLVD3WlPOjgSF+4SyjOSlTuG
j+mEUay30TCiybs3Au/Bm+UJ3eAmceoLW5/uRAQHCxZDYVKNPjhbVpdXVTG9RnijVFPvnRl/Vp6a
5QVPlieluKg06pTF9s4IWdgJw1uFrn5F7utB0y0fLBurHFwxXICcNX1a1JO5fAhUy7CjJMsUBLuY
y1JU2ttmwjLjWulTwKG6CoqF6aTEDQi5M42y17WBbGR76c5N3fHfsd/+fwBi9BuT+jLw/v6Q/5f/
1nZfH+lf/u13vvInB4f4gfW1CaiUSnRGHfmLg8P8wSPXxEONP5a6XIrUf4YYGT/otgtaSrgGlwBh
80U/zfjk+XWGco+1OfAjPL1/KM/vCrzG/zjjL/Ws2EH4Bgk/cJv4tYMj6JfLeVFCmpfFS2XXxrGo
oUxMMDFhWbOgrVTC4iCBD92XTcA0Iz36uZWDX9TckbDB2G7qI5dfG+yWBz5NYD8DonoLo8k7TWbw
BSL5M9Dt1zSs3G1NkmLPy3IgQpKu+LAnF8ok6m0Dmqaz3fGbCnRe5zL6qSy/o3D4PagfmqLFZgp0
o3He5qrJD4ENqiUyrcup0DFf9d2BIF+9zyQYd80wgVqQ0NC5g+9RMTe9N82nIRui4zzaFzkKZ+eQ
oml7ntaJcqr1hCaLh3cMjjGPNNjbY4kK67j+kHBMGknQnBLw0FAANkEATICUNAsRLRkonejt+1E/
J21MgXXfHDrm3B3g18fBHqrbyBHqwk0Dv25cb2mp4zlTWdVpGFkGxDMkyaX4yXV1WtLQnVcUZ7Xr
hGKKxvyMHPb92RBnq0HLumMlKhJEXvOU8e2sa1aSuxj6znFwxVHI7iJLFyG4DQHSTikXfkgk+b73
MhKi0XQxTDVxEXZSVTXta6P5CEdqaFkfhtrMWRomN8MQ7Mw0/ZCzdqt5cXldpIyYoWz4ka3xOGv5
VZQPah3kXr8tLdGseiyyh3zqi61W8oybwybxG0jW/lT2T/nsqp0T4PmJNGADLkZJfDk00WmsnHKK
aQL7OkeppENSfmYpd484TWieJWIrUSYvefMf3ZGYcchlLIt7Qrwaq7pQCz77zrummDfhfTgNm7o2
z8lQTatK0C7Wd1Tk1W5boxx0T/QFwL4zO3ww3bKIY2W06k0ooayOAcfTXIjcLVbcqQu09J1Mr8ex
qf1h6ObLqJBrdvFsBOmVZfYydokKblzU6cLjNc4adqRla7urMRV+gI6yVsbwbsUZzbJUqZpzuOu7
ql3PXUJBTofO4JazjSdcO04wBklMuSWfL6tr6UcqsnWMfjx13o5qvs17oUO2DvazbA8JfsS8lCtr
Hs9ukr5Y0/DJUXwcmvkMJmwFpgEL6mORdBsu8fd1iyDcRu77uPilXZuOiOY0mt1DzI3BEeNnlDhb
cw5gHwzBs5iGO7t3v3C399m415PHOsTEm3QrUxFXzFDXjdIl8mI9szu/12bHn4LpBDZ0VaTldy4R
U/q+sHH70IfiDB0TOx+qss2uw8HYt1n0WljdK8BdNqZxNvuVCzSs4xjLKnPc0jwUIzXx/ct3bWas
0Fj2pSSSTF0+1s30Ug10j0YQMCgCe0iiVyMyrlonvAr41Fhh8B0F+TvbylvadVZzYGFvqa/qIeJt
zb1gXX14QbUPnfh5jpcludaX7Mf6CrViM1Cd5MPk2NRNcvJcBeFVX1cgKDe8xchXDTkTXI2CND5o
lfleIuk4Bu9mrSNqSKfXBe+EO1xud6Me+CaWXwiQR2+idDScn3Kzv63HUazoB2uEJAyR37CY25OP
v2hm+yq8TYPysc2mlx6rUKzrX5Q8UCVdBrCBs3ud4xyzFpuOGArvrhWhTyue070UovaINEQUQFMU
lkfjndXE0y5lXVrBKdQKw/OnKsZ8lH20xbA1osbbmdJdnCrurgWOTAkNTwJNUHwKdXSqedQklTiD
O76BffEkZMMLDuF0J8oEdlxrHrMwYEYT2mXRU1thU/fbJQyWZXSQscOwzzqCnlgMO7N9p5SREx+B
WlGmVGgb8Xgw2/yx6Ac4op75lGbZt5ZYJ5wZj3FePo9LS4KV8SxqqUoAoAapod5Myh5Xg/EjXXJi
pJw+9SKFB9Afkqn/KJw08etPewR+zL0XU1chrow6PyUaEYl4zj8qB36oi4cZKr2+nWyAKKxXjU3s
0VFUlHTB9R0+4iLoD4MWnAvXfYxcSP299twE3rwhu2avR6v+aG3tybJDb8cb0AkEpqtCIIAeZE1S
UM97uqUSZIZOVehT8RmYB9JmlhzpI/BLt8xWVaodjXbadmhkgF8ch/eVByMk89UwRn5QsuKgb0VH
m1Qtg3eMTZdKUK6sDTVHiGXxAUckRkAPkkleON8OyqBvgZJaa1C6KsW6IK/gEmcsPJDH4MywIO8w
nCcmawpB/E612UFF7gdBmKOyBXlWD75pSophY+k/9uH29clA4eUg4oZFABdhVj85AQG/cbm02g0H
0AjARwkkRZOeKNmOK8mwDnon+RwdzfYNIvw0g2Iw4r2zNSmOWAlKjtaWqHrf0ee3tGL3hlWDU8JJ
NKRjxEwV9+fBZLdFY3G9xR1DT02JXF1yB0EwaFMc8pUn5r1pf1TszpCzTSzgS9eYtEMBsyd9sp0B
tQC0AsiJ6rqnjBDSTGNszJZWX0GUgM6pxI+zAG1v5r1S4ehiwqjW44zt2mpQ+rL3RnNG+lO51NsW
9V9JAK+XHdCjuSRQRmr6hKjIDihrxomf3hXKVfgTWanQRJ2t016MO9MNXkxCytUTHhV9Q5555lNB
+JEl3YUKrdtZN3Rgu9AJCj3M/NChBChE9COd0LCZcO/SuhC+sjF8aZQRmy6pgUBSnupF56512G3V
84a6Ft5YGPTWMo3w3C1leAk1Pr5B3cl6+bb0idxSaaC7zZFLK8lSMSGc4E6OlDVjtyTsPVAlWyA8
qE3eN7ejICeTRhH28aL7dqqa2u3OWfUNHbLzUrHZYN3HyBSSBdkVJmJarvCW5wbidtzgOHIsmhDN
x7gZearSJjNpw4fM2p3w6GkxIbo0aKvN0L8Fmb2l2l55gc9oBRrJIRzRJq+1YVwVE0sjzZtxf1lq
QWnvmnwEqo4FNKDNkmXhszcatw49JVvSsXcjRW41C67Jg0RycC5lpB30ydLu+EXvUw3IRjV+En3b
mOwse7PEAVzzfK3Jw68SPc03TvIU2bz1hMvryDvDxS1LKEZZF63FMspMAsGeDjajiLRdbVGags35
urCtS62CfzOX3EZ7+Ulsp8N8UXy13QJNIqZclH5PKA6HrXiAzyP9fmHB8yHs1t1GmTnNJQQ9wF/z
TjWqAqHZYuMYGJ8az8YVb7YncgnsoRZvWta34M0ThuPiKqjHzzTofDvPx7Vh8K03s35B+/dRadZD
F4RwADXjMnXbLy8wEcUkrtIorst12Gs3QRx9J7PcIfu4xyLotsnQ3ZcR07wNxL41byWBg75Seznl
V44uvZU5OtY9bYXrTrJLC0yCgdgccTO+GUMjN7YbriVxplOFk7Ofw3RLxj719WobIWJr/GRrIGch
thWDBaLjkXC1Wcd6CkNnaU3zljsR0RSid/6siPY77Yljt9w6Oftdt/NeGRg+E8t5HMG2Ewh7sl1n
G8rPOa1yfwmeTElw7F3XRrZmaxIGH14JWmjA5wLARoALEoiJCdiRxZsxF7fZYC+lS0Jtwijq0M2W
VYPJhSbwCucqIOK8VS3MRPqlV1Ngjifbm7iDdzZOXHco1mMMRLv0QFvbLQ44nEQ++QyH5Dl/vV2z
kwYxQ5Z7VdnJezgiJqbpZeem2HqdHmaOYBjQTWYSL+UJnoZmCWSQ/ylCNlQD2gcQaGcrUmjfnhWm
O8ZLBzdiR+FNQqjLnXmr9uTHm65D/jDfoobZneEVkbLr/TjwbnL2Ezrf/WCxwTU4HnesebhLYPUA
cGLuZxKZ+yKz1jp/j4rq26xwAG95NCqwbbWVzC60EslXAaM1p+YpIcas19TQt4l+b1SaTRlSyMOx
O/eKNtZhKq+9sXd87rAHK+X8rNB6T3y8L8C4sZopyHup4jIr2PeqlKHWGQCxODQ+ZoF+Y8kHYD9U
JsHLjoAO8KSPYHzaO9SIdKtKviiPxxo/CnWt/3dlyQ/1nz/KaoK7GXX/5Xc3H//p1/8aZSTLP4df
pf/Wvf3dP2yKLu6mm/6rmW6/qMvqfg78Lv/m/+kf/svXj3/L/VR9/flPb5858lZMj1n80SEc/vXP
Dp9//tNP4qX8p7kU9kV535XD73zh36gsyJMGAiUJEOYazH6/KJdC5wlheKwpXMvjT37eaiwoQs+y
XRyAhKaNX9W5sNVgRWITiCbLArv5j201xG/knmG+SELPaIXCMvUlt/KrXApMFquasPUxgvbV1uho
dY/wfHK0EWyeiHUNV5VqboU5zCtb2vHJoH1+zOdDa1QPBq30EpBF5HZQYx2xcSi5ipYC+9jkBO2W
UnuFpkcZNKd8SeO9a6qbuGOB3ERcKUUgP2YzXLvmsO/n4lho29mSL6qlYN6TMOWYfmD2diHsE+PV
C4pT4ECXMLnjj027JxbwMumQKvQY3Gu8A92a+FFEU5nXqHuuCRzV2sRUDLAJE6GrgwKc6RHRZ9jw
qLGEAjba4BC8Natnw7D3tGFszcA+B3X0zEQsIAOycKb0EqLitI5zC7ACoDlRaCcpu5eY9+imKbrL
qGKfQBY89C2BRlHa0OGoE3Tb9KGq68epQFdJabcYGwv3YB1G/EzuRxWqtwx22dByaGkTEpF0YxK4
2ltYtJddH4KvrjgSBBdnsjpExC/pJiHOUO1N2v3oQthazG44hpVv0RSjTFxTYXUjmFVZ2PPPxQmv
ygHACHoPtjRN6X5J0QRKWP9kFmBqShV8aozO6JN+mGivNaaTME1f2hIvoZrTjUWlxBC15HllwnbX
YTY10miZ3/GYkXmpyWS33RXCs99Y3l26+DcZlHwRiHPENlszh8dCgrtuS+OaLtxN0s8+wPKdNQb4
MAmHbuIq5FEcqpNDLXicd+985IxNqhz0v7xsVnZIsBnPydxQY0c04LXJLC4swqRda9R47/DjzmCd
fTItuPIGbBwcsIghJn4jA5r/DGWsTFNI28kR1sXVqOHQ5oDiO9efC+ASRVkrqBjJ1ziRB8zcg9fP
AkI+qRyHZuODy35kKKr9WGftpkH8ys30HKIidZAqVtWcPRhd+A2dJ1+XCf11cyMu5jbeJso+0QdA
ato29sCPrisBhK6TD6NL9S6uF+YWqJ9Tdcein+9EWQQXFfqIMe5bdJ6Vx7IJRtrrILk1x56G3ytK
PgwroO4DKLZlPWq5fjHHDr9WynMpKis6Rrw2Zv5I25e2Qj41XE7fKiOzqxn6fEIn2GdFdIK1cN9o
xW2RZV/eTO+6tB5nDXbP5L5qcXDJ67/NALQjST2YuLCiijqSlKqKggin7NKLzMvQZqd8W470DiRc
D6xUv9HJ60appW1Z2zTrlj9f23ykecfRNUAGbyM0FIOxtMZdhNGNqwtTRzQ1d30V3Dc8SgBT9qvG
khduRkZCd7n1Ur3XIyxE39iC2IbkwW0LR4/edQpEXHXshFVdGFMLRx6pm3yco0Eu0I9GqL696au0
Uro7ZI/QwKgFZuV7HiQotimhNi98tTLzY14WQ4wucEENEsBZFl3wOgpwzsOzLpv61oyJFmeWoNDe
lVRa6BgN3ZrMgePJo0w6euELoEExFs84XSijTtttB7QLpCVei2FOicwL89HMsuFkeXm69VwGoC6v
biiK3oAZeA4FXXtOKPaDnhH05g6zMuJy3MyZ+8Gc/djMXFRaz/Z5F8TbLChvTct+L2ilWvM511aF
SzpGqY2sotd8cOpj1Nm0aRgHJUgHz6GzT3FhbJ1w2Du03xB9ogHHGsLtYIfw30ob9KMq7o1M7owZ
Lo9OJShSobzrjPjAteBQ2cVD41Cvw8caGlB/z9edySALSovQv2qbB9lkf7uTeoWVdECNP+txtCuE
5nHRBHxJO80dC5YnWTd3YFkukL5QgklywuVxb2p7fEqUF2/T0cv3CUU1qwZsLTFkkmcZLNmhinn0
hacEbWyaSQgFGitiQ/CWaCY+Z1Q9GUF2mIr+IZ/qz1lzHkIFOaOau3swf/teaFuazTf88q4BCN4Y
Kvb2lkrenRI6AGGvV4uDb8U5cjl5ZJvszPUhaZsgPmPhbAA6bbKYJ7yrwg96Ot/SvgEqW3/GKfgr
z24v2iL+BiyOnD7EG8uhtVnSPzKq49B291hhlqJFLsHSq/dwek6yG+760rmsLG4zKsQZZ3hPSykr
27B8/cfnuP9wwQoHQszva0rr6Ov9N+au5Yt+mrsQjaRjeUxYujAp1EM0+tvghVOLaUwYTD5/bTH+
ZfAiXSEM18SFu+Qv+KJfLGMuDjPLo3jPsPQFN/3z/Hn9VyvYP+vRs13Gy3+Uk0yL/4JuQ3tDVPoH
y9iozFmjdK1YA6oHyeymXxXhWaK71sFIZ+5jOqtxDo8zZolwUY4OdWvOPoy1jyg0OY/bdcYAQcF8
5Mtp5o7ceXwoPLoY9DLbT0l21bfqqgfxsA4btlJpMDFIsIZNXESOGfJUFCJSRNP0lsbNC3G69yKh
KK+Xb7E7HZ1s5BY+3Q1oplrPYjBqqZtKxHgbUgRD/buYtjTrJESzFvTygO1bVy0qsa24AeO8BTiq
kMOYBzI8TrT00FVm4USGIjGq6Ka1yXxlOks4YvYfcRc/27U1sitveaqEhzBsSZkmOOUfgAg/OrHx
BibovneNm0EUz2NKaUGTXsZoKJHQKftAPjcNh/39hIN2kiUqRfepOeaDYfG8ZfXTbUehXcdsH9re
uOgzgwpRIgZ06K5YWB1CRQSUTiqLO58DZhCCCiW1o+6elRE8ZRGrjFk71QSNMff0N+1c31EidgLL
cQwSDyMApRF0jGKnzqwXs5wvpmS6MJe+nSqI3B00fqiCEXRTKuzu+iHDQMb2ay4ObE3tg+wUoAYn
IFLtgfmYm0uHJbuukdvtW3FDu/FZW5QrBnTqJRB0uoT2Tyul9sHV902eoQDlW6AFcuN55suY1Xdj
HH9wvcDG3wE6U0O0zeuZ2Sij4lNkLSu8mNhiBqZtJUXwPETWsRqCjcE48TguGOWgwgjeE39zcYQJ
bXjsFB6ZtGgfEE7YeOPUB4NmzVs7HZ+UoDiU/ZrWBmQHyleD30CkqZMhYMypfryeZnHOJ0FCCCyh
Ru9ELrZ4sC5tMMocr8xVCak/Hb1DxtOxTtpDJOujnqVylarwqrHLx9Hr0BLd4tIb7WccaseJCZWo
4bbRvGM7DLCC9aOb2XeMg3jZpHsY7fbagXG9qsrwjLS5WKcfUEVA5xKj2fQojcoF9auM76Qtjh15
BJ4P9/qkw0jRMULCpaND8lQWAT511Dtl31dY3Ve9512MWYvQUu3ZTe5qLiuNGfhWTLeVow4Eti49
qUGFMONH6TjXhKEeGpGRFGkNEoFjzmDb6E+wTLIt3pltl2fnOR/f+tRGz3JR2LLmnCXgkUToHVWI
o8adHLQNDTDK8jZbml7Wgfxf5J3HcuRYmqWfCG0ALuRmFu5wLaiccgNjMEhoLS6Ad5i3mgeb76aV
VWfVVLVZLrvHalGWGckIBh3iv+c/5zvVz2AAnFjEjc89OVm9qq2kj2RInRvM9LtQw8rSW+3AKw5D
vjfWL0Xj+gEgzjrIR988Znn12kxNGxT9ArtcEnDSAFKzcfYFMEyTTWNSgjg3CIyThmDNwrIllket
DX8gxuGaSvVHI7QfrShc65H1WXTpsZNe+2jAYWMrTm+skQ1OMA/iTUiB0yeln2Y0nsAUCNaUzb09
YLQrCqc8FLnRrmtQRaWjPcUqoYUYGdP2semstlnLZvyS5cKaDyxUxyW78mjzAb3RbzojJDKQ4l63
QIb3ZROjkRBIaXIKPG1bBKwa3xpVxIWo/emJ+V6Li6fGCfcFGw88JMZXrnOlFIKHgDmicZqaIJ2z
iE9zid+sRfwSbniu7eWls1FzQ8rdDe+lrk0IQiCH5HIpYvcnUve5GLgRRuvKA5bblXadmktgRRHH
Ww59cCcsOrcw2ilLYhzg2Mfe5rR8vnmxL9045Gk/vHVphGpOXbLXb8nIoK8O4leUF9rWD6sPzcOq
i3AJoLRgvJat/Cys7qGJHRg5NrQVwqdbU+AAkklpbwffvB9NMhmadtKbwVrns3cDFons21rTzuvS
dOslnJWhoDlqb33gtcLTvulBERjg4BWl0UzrFy/PNhND2y9qg81dp85Zboqzpu3Kz9gZP/SQUiJE
TeoPPebjQmWnJRcAdANyt6YJ2SmbKGoVryFggT2b2m1co2lVo3cxwu5eLvwgZklloojEhXgBe7bK
Xg8OiKGo4wAuMiWMV8/tiD5qLNk9dTjUcyeFqTIbJdad9stq6PWYGKy2+A8Pdt7/ZKI6pZS3YCvw
eBbQYedoIcLbcLGn4kHMErNTjMkL/cFkRatn4X1Xs6iJZrkfdGiE4aTTP1AULxNPdr/UvzO+3jWz
g2WQ2jAxKIbyBGP8Uo/LZ5eMZ+ZSfyc6dz5YVXhzfBRTONQQNlUODoPclTPnyR3bk9uVxOyp1m71
Y+uHbxRP3Uj1DIE5EjNgy/ZFac/BT6G9F5U0OdgxL+ZFd+cNZHfSJvxlTPpGT30IdVidpjDCF7sE
iyx2Xu2cLHZ40NjpLTdOKrRiGcVet21jVZP4ztvsMU783zWLGbRpnmn1JN804cBLlAShGxcyfy77
w9yNzsqy3GVfznDyE/cLXl6zKaflOybvjAkuSDtkjTEt3uNCu2PZX4G4UAd7W0/PThJ9NxJtQZb6
Don7SuGqQtnWxaYvMg4QeeDAzV9lXfYeGuNmZm5bC59vu3NsRvgi3fnwIczOuHpmHK57Dn+rYopP
BNvkQ2e6XLIAqSpSkwH7nj1NpoT7GOaCxMyrXQSLYNX1VM90EPopKi3NI6KXv/cBoW8kdngbSDc5
oxKhhf2sUXL9kRmQ5zzu7jPbu0lzKbf8g7H1UWA3hd9dhileghzBY4WPhFOAeJ+kY9A9Pm2IrKq7
Jf0yG/E8O8ScZLuPKn4h15bjSCohsOyJJQdP6o0Wmbdcz57zpHf/vxj7/0sr2d/yIt03oL9/Nf7z
xX+XXaH2KfsXMWXHxwD0p/Hft5FWdSRUi402g/l/Tv8grlS+BBaQYwgTRfY/p3+HGV5APOW3sgW9
MX9p+ley6j8FRoTjYCrhOyR+8s8t2rqUkV2RaIMBUh7kHEJ0px4OPjfRXPecjSbPKmW6FsP4suRw
FHBj9453phMAe3Y3X3X82jmFz1EJ03aIzKuNo3tUSh8O7wGndyfbp1xfDt4y3zKc4KWunUwvvkxj
QXOBMosb4LNXsTKQmzjJMxzlbmV/CmUxD327WbXKdj5aHmIpO4bZsDe+jJ7yefrFvXPg/29ZE/UB
frnXHCLEmiVyEyDJqYe/sWnxu5PzDNdA5Y6aBFRj4okHqd3Sr5JSt5CScMwZouZkW9cdfTiKsGbq
MMgmuGt6FWKvQA+t4bNlxPrgIL20ct7hk7vGyxKUnqlthjYPfMm3OXvh68jJQ/Y25AWdWbzVih+s
zt3WV+DGoRQbHGHLqh6h1XSKXKdbEWGwaT9Ct7Oh3EVuffWjcacq4xyB13kO+WkCzRub8joC0bPB
TbglhJcK3p50VTUbOWIiqLfY8V+k3rCma8QjJVXUPCfDKmqUP92PGrb/yFhxYTeXKiLnMBYzCu6A
g7t3LhzSYBEm6eeAGykn2dzxwRO+sa9mW5yiCQZayRVhTg4kFqfaxUv+3sfaLzfJz5ndTQerra9a
1X2ylPvOlTV2Ed4HNpsTVe33VdnfeygnA4zF0NIKgBzEkN0hoNttnzCgrQwN7dpYxBGDBh55TAwr
a5ruMzn8TBkhYK831XXxU/QhgEDdpblhaF8waRGhLjwiqbN41+GIh/Tz7jRbCyE1yYc25zCaN3V+
kaLf1hQ213xWKxxE+AccVM85mg9caiACoVwGEk9IjUOasPi26XhHK5t9RPnbXd90X5mxTEQ8hx2c
EwZ3jkBkVG6WW0dr7vNj3FEtnlkJi17WbCvTWn6xmiP1o/lMH0UkKOWtkwASEvtg3bhNBphXduzH
aFqSl7mw6pMQ6MQFLE7do7lYAnbrsnOoTbtoKe5ii3lJ42nfWumTLu33toXqZ2W0tDjGxRQR5iV9
lrCk+Vd2Hz5wpnrULPNmZkAg2+qdkzBWk6x7M6QZEIZ8UyzWLsuTy9LrvzFH1jfP72hTNYLSgEed
zumm4VJcU9e4h5WYMvshsYGJehrwCyxl8lE7EVzyjkgwTvlHKyH/QCrmN9fSUbThCQi/sdVKkXDa
jNeLJQkCJGLFKfgU9YPEwIUe14fFMQrxs2BVvzGJ1cFiMXmzPUX3rpbHLgTnbQ5ZdvRDZ1h3U/mj
meGnkaTRui/NtxR3BuQX+OeJfje51i3qYpzXXXSK6s7ZEId7IksL07mvLkZE3YtLZeF6qma6gqf+
2tT9o+Cx5pYaQaKMnWyr6VeP9OUqy/3LlC9rduAXtIlfIeUo81xtoTqRdyveyVTZWFUR6muxjTL/
gr3Toq+uukvQlOukenJjuRsL1ursj4GItaTw0R0P/TKBKXWqvc+WelVq41avU0I0xFHHCqFk1AGV
NoP/2xxSRkFBMoMCddcjxSGce7L0lyGVD1aOQNpjLaua+mux7Iv0ZPfAYMt5qdFPU2v8Qtfm+ard
66V+o3p15Ajm42vTWX7IKgjT5bt0jF3fVHlQsimzUENWi2N9QoDgEYVjdGzHE3Crh3qQnAxq8eoQ
H49TsWEI24a5dwfw+93yxDdtC2/JMj4PRXRl7sB+x1lhihky4+gBoPhd3NY/god31xhfCbv6TRbx
NIJmOjIw2QeZcFoUzTjup258haD3OcL/D6Ko1PE9Jue5aG5V651bfIIrDfMJq6Zd6oLVGftr1qab
gX73qAi5VQyMSUm74wb+julPMK1p24vlaCvhvcmNvVHagXrKr1MfG1GZMXU74pk8ybDGIFEH0h+f
CSMADOqzh6jxt1Q/PBe8Ptcxce4Qq8d6cC2aowx8hPzoVuwOQfyk1oc3FyejsG86UK+otx2e2drR
gkWxbmX4Znv9i6ANdiz4iLW+3KN5bOQyswhjwbeS0jwURf2U4nZZKFuGUEYm3EqejIESAj1iqegP
+T7Kl02RQBBzNPs9Q5pvPFctp9pNU/AXA0r8Wrn8LA1UKF/JURG6VDMTuRjpb+hJaxNTQboakbAs
Q79pBhG+sn0qu3mF+rOgRIV730YioFpMbd2yd2ek1Keso2fOX/F6auWrviDb84bZOZ3zaYKIIm++
EzMgocq+EYzOOus9LOt1aUIJrLqfEqwPDun2WrT0HuSQ0m0+K8LV3PbWAPx3ZPe7wmDe8xdV+y6e
qkrk23qj/a6ovamTfsepSfKC3Ugw0coU6Nb83DjsEWxBxLoG0SA8vFTJ0vPTkj0sDi2+crr7yFDV
V4kYmW2Tc2HkGxdPDhdzvbZEf+q8ATZXt9BxQfWGPo1fGddZsPTjfCDL9aZnxnZyYnJwmXuVjv27
NvxzZvCHNPZ0RwfGVz0O8GLrw9TpP3457Ise9H3jE9xMjfamTxHeuti7JCxNU8nm1e6LsybGTx//
4ibT2ldbTJSfN9yT6UcyD3RPzDWFql7zgqP7BgVRrrnMnMCtu4feXqgidbybP4IW1uCCcLGLW2r7
Z7LmuP/7CdFG+7Uo2ldjujOqrIuOYbA8awvs670bzigoFf+R/xC1c7//6yL/v/VY/Nli8b/++60C
GJ///SqADfz89VnO/+o8wBf+/TzgER+hhhHvhI6Dgl/52zpA/IfFPwqf/4GUd01+5W8HAmLiaodg
c1YgeC5s4x/587ydHEhMhoIu6X8pXeIoMP4/HwhcE4oLt5FuenR48+t/8mFYRrl0kGgwnvfEaTGe
V3TuTe2tLsJTbJIhEbQv1eDX9auS9zRb1QueZ0QGHp9o3VOQ90+l+PDM05DiC1SR7M7D2gwmtwKf
Y/R7Rz6M8Tlb2DbozX1EsKE2V0MybUj83YW13IfNC8QgsJ8T67YMpNyCw50CnSB0ncNsiFecBFTO
REB2YIuC85h3vTM4tETCy1W2Y3rMJqzlJetOBrCNHAkKsmeX1bAzYuqd9b3EzJCY4dml7R4aBk/1
2oOx4+KBIxWQLisda3uehNZ6LJwWEDc23KUFpW6Xy7MRUxxb6+kTvRznDHh+EqZrF4CmFVf33URk
PVs2Kb+hL6rNFMW8Z+7bnj0r+9pMogFIQIHlNoUmGZo7p0iuGtJ+o4onsUeYg3YkDrkZY/uCXfei
84OaSu7gSgQ9dkxSiCsr72+O1DaVyQ5jfk4VP5szxkbhJltw0Tyjqw+HSuIwn+6GEp+sMTXb0qdF
hCBH48GCwvm/po2QykS5b2MUCovHKmAdr40+iImujdZ90E1qxIg78DJj3Y/1NSJLaSNPuBN0N5MC
me5q2pzb6Dmc6FOjeoSrI7N3IWCAPkNgFou70903HuffTZ8FGYGeMcWR48AF8DgOAf9nG9S65xaW
4wDGj7pQve2VYrd3EZhw7kEEuJrFa5Y9JWLvUR4DIYM/0f2xaozsXQfUv8LLwPJ3TR7wpdc4wvEG
jek4D1tsvzFdyGly0FtSvfrXIJkIMfOMgzy5rFi8kE+hWdpTM3VYqMPLxNo+7TiOSdxGWfiJ33mT
GDqvCA0aKKK8M5vXsYpO9C+cHH34GfC/k8K5IQDoKvS3SvgjyCKsBmfclD7Bd8pIoARVn3Ey3PzG
fGwyVGbGSI5r9Urq0QbQOQ12nGEMFh3sylud5mATs6JmnPkP7xP7HUD11jOr7ZQEcxPfNMveS9ZZ
lXbE0XAZzZEDt7PjNPWMqHtLQ1opRTS8m2Qc1qk1bEwS06uCRYBBfyeGdUv7KKLXTqN8oQz0BM83
uFzdXj6yMNxYTXviHciOJsd42lW/JcBgofUvgyG/pmLgUnaxKQtaF+MYaLrJaYb7RtdJSEU3eLMz
eKPhI5XyRLPcWh+n2zDqW27jb4hsO1O5vPsh2Yx2iHe1PpL539SMYn3KssXZRSWZND5ojZWSEc07
N6s+SextHafYTjH7qfCajRY4N0C2ajni5tGajAuzLS7TaaET9uzGTVA13QN+j7Vh9rs6s/aL9tYw
AyGqd2trrO9srms71Alr6z9eYpEhgnBPa/zMb4c7H5H/IVZsXkg7WX4svGWLbryuJ0g7HBENEgNa
h4/GnzGJDc5hdPnjXhzRPxUtiaJJHgyiSDRWre3aOBq0jTYsC1nUPPm4u1ikwVreVpxIGSGDFHe8
GHu1LRIn3wJmbrmXfKSSxrODXnfedI73qe7fwbj47nPyEDQaGskMJVdkgR0y3XH29RtQnopA7xHC
wqtd++Oete5T56vpBTyRnv54zPKaA7ufmrBpvIrQ+7JTuWtb/btIjYvU+wOQg101pgF53rOnPTtI
GaNJfIgFE15VcyOL+NDLlqQNNR0+RHwbalmamae6njbAQdaaKguteay18TFVh/u2D+FmtUFHmVpZ
53zX0XsCEh7+3NrXsqCE8D+kn5190Wl0aMNwP7IpGhjpcp1TyVR8D4WEOofurgSFmg+Lt00YIQdR
2soicRwfNJc5yj1iBxP89vGJnziObNGbSKgS09wlWepbJzjScOLI4peWooqc43nn2SfkCihinXfn
UWmRUG2RUXFByw/OlALHSUeNo78Opbev+oLVzAgx3nxKHGc1eCTNuvyRTfI2to8zTRpT9EYx+UEx
Gwb/NBG/SWjdmMKEjY+EKc9LJPXu+yE9pDrsT2cod6TxQcp2+9CdAlsVemhjc/W7oz/yW+E7WYhb
4i74jRVwqyEaGDy/Lb8Cm0RRiOH/biShFb+9W7y3tkC08ugVsYvmAjNpk9G0hNsmSOgfKegh4YA/
Or87gjcS3xzxDCzWt5HsKGjTlcEhVXIVujSbjEQExm+tIGdmHEPzQlUWXekR/EO21fZMjoWOlKk+
pXZCuu1iC3ubt/k6775jOlVyvHXZ8DarqhWTzpVWla+gCD1Uc3cMPc88ZyTYkrj4kl2PR7nbcQI+
ta722mNvclreSYBMmwsQDYh02sGHY4dZ4qg1zXYCPNKP03YBRKJ3TNduQn+n95HA7QhbKtnCMAit
M80SYPCgpuC5nKJtu7zlA7h/2KJrCt/YdtJ+DO1ES+BJid8lWBKItFBQ4mS3mIiHTYh1hvWAA8IM
XIo2JXvfW/ajV8AuwRQ9FEdT83YpASrBuksh+31oeHohycuZr9whJ7p4SbSvZvFrJE7UWBUIYRIC
cHm8eAyQ3nW1MOfnnbDsDYvHwWx3EdPHUkVvNfwYwvLDtPF5C+d5tit9fiTxvIFMs/btZBfBtxZ6
dZeCgmnoDJZ9dAh5ORbO8lAIueGJvXGhkrnZYbKXgx5eZcuk5deXjA6YFNu4X2tB16LE8f2Pubku
6hGwCAA86awbU77JkHtDw5xgo02ZGulKewOdcmePkKCpAoei8GQkvzJ8/nFVcf6W6XGBwKCT5++G
+r12kxfDH/YCO2/hXvUJ7jYrE6e51DxDoRIjtVlgaDvj+68fQv77HS9YAfz748Xt8yv+lx5vly/7
++ECK5Fj4fF20fQpxPv74cIENMXpwTcFRwWeg/iT/nS4sHQSHeYfKNU/R9dVLwGJdYtfcNkS6Jw7
/sK2QaiGg386XGCC9R0BDssz1Xfxj4eLxqCcWoC/Wae1SRe07H/RSHnPhbRaYNOsyoI9Maq1x/HU
+uzhIDEZkhGnJsVbj6pDz5ixGyW5+RPG2hXnIyqhatyrWeflpIwI4GiwJly4GwkFfQXdINLN3uKM
Z8QQecT3Rv99aWj1o0ujWzXSWTZlZoPRICuRzjxqeGuinlMKOEXV1lMtgQ2RiE0OloRwlYcCk3Kq
0SP7AbWUZha2aSthjTtq6OGeFzw2etG+gwKc1iiJDzRWYVlHobMsF/3D6l5a0mFDMr5y2ntJEdcn
w9vDNi1g8Y2namCqSqd0b5rpodNlt/IK6yvzmJzzfKE2RXUnWqpFMaVOEY4RURYKFmOjTTa09/Cw
71257hYzcFUfo92xhhy7J0aE3+PCu1uJy9J6mMmj75kZNHpx8m2h+4cwjwxsM9q1AY9TtnByqoIv
th057gvL+kWE72XUUofxyuTBEX86w1ejhIYix+aUoT20tX1bBiKBNb6HDT1pt+EPoQLFolXSRaJE
jAo1wyv6F92Txg7zpCqGKD5ilI8+0p8xct5nOfnPEG2kT6tzosQSkv20DvgX3cD+Lob6liihsFQS
S+3hvUdzGQf/blIzDsDAu6yZ+NCQaCakmqYGKai0Gz1U7TrtmzDFfNAd6QUGQk8z8GQNkX5kW7y1
PEmtklaXhKimmWJdNgqENpRHbXrOlYTUoyUJO70aSlxKwI2iUSM4tTVRTk+JUPMw4K+dn6moRnZU
QhXOFps3R/GdoWHpmvueKE1LiVudqlTolODVCmWCUiIYdBcAgUlC1q+xzkAkFc9lvgPIfq2UgDah
pFUoagW7nByFzXA4cYf3RqoFutLf7GxfyO6ZWXhrKIHO0PrXWEl2rkyeXSXipbJ4t5WsB0T+mGJ2
Q5v+mmwW5LqBLWfCEJdgjDN8ncAiTrlReebgMAS87SZIXPjpXNZbZpIlWxmbh2bk4u5cFLRaefBK
QLTbMAGBQr3lW6Kceu0f0VzMe7M5P8Ff2MwNXmnMfRyYt21j/comEgyY/4yxmQh54gfEunwmDvIE
bsbD+oBQOyr34IiNcEYm9/x0P9gj5U/FVOIrjwhw15Q5xdRx2v3wqXOonrAnph6rbk6jMb7f+M5X
PkbzD0dj65iHCpNjgtnRU67HQu28Y694jmLzNqttuK324lJtyCVux2PE9FnmzT5pVfe4eA6H6KtU
2/VQ4y+k9u2zrr9Xc/u7UJv4Ue3kS1R6kfLap8ir2Mo5HjYV/cKfMfxmXttMCdAw5o27DJ8ZQC9W
GUO390KH4oomrHbGNBtrrzFZGDk4zBuO455T1NyuCrheTHCtCW7lccPFbcEqtuvJ27Q8VsDmGmw2
DPsh8rqnRieSZdTuvvcLAwExeXJs+whS9hY5+acXWpSQNiRb6enIiWEwBuNReV5qS74BJqImgCyd
SpepPuPlvVYGzJn/AtuXOqvqFh1hMoMEn3lnRO/XeISPTOKZIqq42SRtt24VyxQQHFVZCflWtAcq
79Slz1KhTMlrCj/LA8kdoyoJX8d8eU2b5jz4RnXGiUXAuYvfFtVjSvfLNw2pR3T9mySAuyt141rE
FnYOUSuunv0Dau/A9/6aqa5Ufena1f+wseLP2qOi0AgHPMy/nyloNKr+z//+7v6JifP3r/zbWGET
A4Nt4wte28IVf7Iw06YpMKX4Qqe6yLWcfxgrHIYNho7/V7P0/gOzMXkzg+JM8ceY8hfGCoRJNTf8
o4uBND1xbAtvhGUDWP3HucKZCARh5iPx4sI8dznuce4vT7Kb2nVfY7+kYHrrFPoYkDB9qLpXXm5E
L5Nx2dQCulbsMVtEyLtr4VmHCK71qp/DFxO62KGn6LrGocczneoNXErB3OPQJQFs6+Vb9lgty1fB
u+BoTNoDX3DSi/Tg9hE7GU4Na7wUrDrLZt9YcOQrj7ONxi0rdPPWcowxDGZ5eDFiSGMABPrnEOVU
3VoBFRLAH2NqdQcD8aUi18D8oJg+AuWgje1Hrv51ZEK1iTUq7rWQlNE8ldtlYfNd1+Odu1TsuNOE
ImAdvmaWPQKOxjfrFqc8ozTTdbqY9c0gt27Y+2iS3dVleYDqeSosk5Td0J8GkcO3yyOMDbR9Bno4
Ktsip/3czzS2ReItygBG2+6RcfSHNNhwHOr8NTSq344vC5awMeDJ4q2vTXNHqslZY7eQGe0zJM/v
KCSRLFH8i6/qRUdv3IR9CwYN5VUHaZfjoVs3wt34+Dx2jbH8SnPoDkW3kDLptkY6HTt9xkOiiGeR
fGtzex9CwytZFEmLc5kD3FgTQQEUgqcMVXwxqxO6X4KkMg6k1I8J1/W6IKkBoGM/iuHDsg+z73z6
uHlWLL5AXLb5qZh8mmnwFOPWkJseIXmIynlbhN67p/Z2ZLqcfR+Jh1Di7W6Lj0ygYFYPeWY8JQmP
1RzXRBDm5a/BI7NClfpjKoeRxpKONzrna6CovFuXHI8I2WkSUCZAmhpedAOuCPrFXZFqxbYfgfq5
CX/pyX8gwwiNRnYaizeiQnRNp3hUO3OvlQWSCs79NSFEjMQTSyDbZ4eLTD0VDqY8Fpk7SW9yZGNN
hSdeb/KKq9LSvisn9VbmcYiHV5byYuWPKWvN5cNJlqPezcCM/fFS99GvsozPi8aTfJAg0cKQUs24
oZxrit6xWCDEW7AIzJrsTDZOVytpDnYzXQhPY2yp+p1rY2iveWR7oBmtZfwJfZJktrWX3jbTo/DA
jVhNCcacCWAt9+5bzU56neZTGAw68ocneN9CBrVa3B++oUy7nBB0LY+OlRNtDGF9zCUUuCHUyHlr
GIW7JuGITHInG2uKzYdDg8H9PDTUkQAIRFzRdrxvaZJPzZcIG9QY2eccX+PSpd7W4p1GSsDYVDNP
hqmK523iGjr+iIbdb+a+ai7iM4G6u6VuceDWl0YJcA3IQDdjbOpKWzG0FbAk4QFQND03POVbG4IC
+QaABGlRT9tP4LE2GvJWhGtw+W0SUidG5KwJJzIkEk4HFUKC0EPr72ZnWyeLcQmt/mEOe7FCV6fO
extPcb1eajpBy7HcJG5trTtsub2xE3D+g0FU1j6K4mB23fKGa2falsNxcfik5q4ZCQK2lJHabC+7
bRkyyFe5qIIqtUmOYwghUuCdMi4wE+IA+CpGiwXsxHootH3mP8veBIgEbXwX2iuvFfn7uLj1vmyH
cRtW931pwGRpx20ksh+rjVTblH/0aogC85I2uF092D7x2O+g7I7bNBf6askbF8sY8Vwjef1Il+5j
ccd8h95kWIn7aszJWxN2THCzHh30gUW7NmVszR0aNKI5vVUhEL6BUOcIg+YpX2o0fU0ZLp2dy7Fh
1wLCsJ3u3pB2sebvSp8rSp1CRF6cyTFQeL/smAY67tUvvwEL5SWdtrFFSMWpMTxZLrDIZvqCky8C
y57S3RThUBWUGRjkLTvqzAl5pcyBab1r6ZOgcjcNXAHjqoXPepT0aI2p2JldeQNfD7/dKHiM2MTD
qPRccdZ/Skeucc/w1goUZENr1ab1nFbrJLO3S86kmnYfYT199VR4zv58HrL+s1jqD6euPuvY3QHG
GfoPFOGtxxCO/YWVA4E3f1CoFofscrnO6vma/WGbHfIbW5cf39aez3zouEzK18k2j/jSdl4KOYHW
948RgzNPYFWuVgmEZZTaTLhcZX8YgsVPkcbccBHLuPGIleKLRMRz3zqPmR9/EiMEMM1KgFhlMGrN
PtXMdS0dApjW2qs8aDrdtok5rE3xkxHGaxBU7AadD6B7h7TIN+20nCy72uZGuSYafaja+sEBsJGE
FB349gl3onGfjv2RDpWtHfXo93Q8hI06raynUmxLY9xHurYuYZ3GuUNSoNqoMbb2rFdjqr9G7gXw
Mhy27J059LeUrhfYGtW9WWRXryM9ikObvMJN7cMqnfyEE8YvI7/rpNfnpOpu7SdFDCzHDIej8Rje
Jvdd+v4Vgu5DHWpvOrAldMRjMzNZz5jK84nlqUMlXWSWvzTDvTSavietyiieeA+WH+4aQj856oS9
cISzzZLyWnQ6jp5Zmtxhhdjp1TZis4Gxe+DV0e/sYrkDNnpoQ/wdmEzXTpNf+fxR+OJoqxvz67CG
bLcnDULQu9sLUR/sITs2bf8qPeN5Mq33SadNuap3Uf0ZlorApZIXdjUQByZehYCDZIF3rtM3TuGw
L52TlV3bFE1P5T3L2bPd9Kc0AiTb62dNanviRw+9mL+6If3oKcvhnti26Wfm6RzvfiACPZOZRmXp
qImx7Rd8Ghc6Fh9xUCyZfXMGRfUMeQc52Usj64PWIsRgbIeOnWGe1huaVvs7F8YpFuzfopeXoaas
O5s3fY/vgtEjqaynWTNOw0DCZ4rJ+dJltkos1qio+oxizzKszsTQr6HMD4WI9zUGl6atv53Kezcg
N7cdOR2fs/LUBx2mNgqCeLgnj21jPMeR/xZN46FON05T3jmLCdOLbiu/JbPMT3Fsdqj8te8FXYOw
IywnD9xyeMqbO2lBCp+mR732dshNv6CJ0PdmeBvKOslhLuWDGdEtWSzusEmbliM1ZN8sz7YsuzVe
vYQ4R/hAZNdYG87dbyvrX8OhT3em1VusISOUkRaJqafYbd0Oy9EfkoGWZEIJ9L4dS8hIdxqgo33i
modZpp+Nsg3Ra9FtEt2sX+U5itzf3oRzpk/cx76mFkUX2alx8k0y8h4GRPhRGIt5KcaYe7udz4nO
Lc2J9hhqzu+pUgm5uLdgjbDVr50DWxxMXFF+7+f2t2QfGpi6NwQY/WKepyjYtRUeI/N3aMBRQ69P
pJkFc+F69OeGL4lhB5ktMwDcXnWyYv9KO8RwhC9kXSlepNJzygVrPn0iFH0W9Nrdupo8opXBzGrA
rmYx3x6UMSB1pfvp6vglU0LovHIonDcdVoRG+MB+CsziYJ18lHi2vzGVMSDrWtx4XU9cUKaFFTQW
U6spewqKGv2n4QfHxE/7T+wGYwYCe0GFdDMyzXbyUGbplot+n+m+w2vG4UWAanCmJZDmKLw7OJeG
eRvNwzrLKLjTS3qZbFqFXc1buwR5g5nUJCC2aA4ij8eiy6a+981phTXvF5a8+qB32jv8ue+lEOd8
dA5lVDIXLJXYthHQTTdbfiWC4H0fsZeL7V9dOOe7itQeiYfweXAG3MhJTEd0OxmboZcZSEpYGPzM
+NPq7jFHwCBHRI0xzvUBI6hGGzQS2XaGoNXkfrOL2uEn6RTXvm/psG4JgoOhYMy0yao5yzEsnXIX
me218YDHdChzvbiJZJQbn9ASq0BMiWhIgWNnd01cLic27sVKjuWj/zH60wMwUnmGA+/ty4XPqdRw
XmlhuaNI02UUvtUxWW/8Nfh858Q5wyh+zDUgoUJ0BhgVnqnI53gT+oqCFUf5G8nV3yc3v3OvTdGB
UrCY0EzTe9GhcV2RGqBDlcbZzpzhlOPbLqSOvAhH60krU0Cd7nzRtYXyLkaPhhgaxOvwAcBYRUZv
HVszhAiCjidGzibwkhlMqM9g0PdfppyGg+vY3f9l78xyK0fSLL2V3gADRtI4vd55kHQ1y6UXwiWX
OA/GmbaHWkCj1tCr6Ox99ceAV0VEZkYBgQYaVeh+yUB4pOTuV/fSfjv/Od+5bxjvpkKRFA0QtA3L
Ms80It4HgTPt3ATFdxrVFYENL55dzIRJeBjBHcrevm0bPjlqjOjMdeLl6T1/q/Jhl4g6ob2leXSX
Q8QcZnOTegVXkCo9RGNOB+DyEgTxRD3fHioQAu7B0I0gykNe0UhMm72Zu2nDUWzTSg3bmpjXWmpE
wd4NQqJ0dFu2qj8HoqBHqiULZi/cEN2ybKsjexPXOxvA1V5agNjV8tiwGodoWwQ5fpb1+pDPmXE9
lhbQ5u44Ci5wrQkeAsAXJgAq5HiZw30M9C3Dw3OqgoHPrO7WXLvyLQTI/JiAuy7GQV+yBqd6aUsY
TBpjsS8ohIsM2owdDEQNROYVWbN2G+NOB60dIl5BrIsmCtktF4/r5OGeZVNNDCvepEH8AaXmJQXm
ZLtcEylSyDv5OTF8b2s+W36dfxdCButkAKiGoutghd+wjeUkslrrBnP8Lofcy4+qvlISDZkytj2U
4XuP6NBkBQMhY/3sdammVTj7SgIUttIcg3VQylOPuURpHR3zaN9gbTaeQ9Nc8JyhhXUpF6cQM7+9
4MxneJYctnhcSfKweE6YvoR1KUxQXPTx5ty9QJ0Kgb1dQl4IPdbHnFHX0UD/pY62mobmTV17XLQz
6zoL5Muc6OcUU2RBrOjo0ydkgtVsgW8tac8rL3GKm7yS34oUHS9rGgsftxjvYqAgqzqcDjUWK3bh
TOaQ87ZeEbBgxuhquNmZJqLrPE6etEqxK3rAIHQJWGuAWKKpPt0P5QySztkPFmJxXfjzxq77LxG5
8OZIMaQR1QhipoUDx74b8iwRFZfLvKo/WoORN6a6Z6ND9yrWZr9ycZzANUY254QDPwvD1DMZjOiD
sjL3B270YxN42zHjfr+8N4kkb2IX5rhv+K/d0hHaa9pFOZ/JZqPED/rQWqVmpZRTy8fiA5eNuYmM
pL3qJgN662DwnI6ndSX2pUd6mLqeETsz6I3O+TbmibvVwReyPXRcRqNJ0UGv7RAfLviO+Lkv4pOS
A+9HAHO9od9dr3zgz4PFlOs01SDDGiPWEIYnrdpnLtUfna6glAdvyZCXp7+ubf6f+Db/YO3802/0
nxiyZf2HUulz+9n9z/9R/l5g/QnnWr7up1Dq/4ILk7wXmS7z16bLf9+/er94rFBtgbOSzPWvka7f
9q/kuDxYoixMPRyXfzB3mg6MBw8/aIDHM/D+yv7V8v+hHgg5mFMNsjm/IbRyFse/N3eSo6/juVY8
tzJ4AEqjM84Tz46hIzbOeOKB1bbmKyMj395bEONcIhET2CVONfeIH73duF3AcU5RC9HnRrJn5Dww
qpxqzKhjE1FohifFJ5HP64X0EpXBrBllv5yDacg8NcImj4ulM7A6DGQplW2/RLJ+Hv3undKv71px
T6Mu6RoL+ysZem4Vc9fvlsjGaTCM72PMJ5RoEqzNLnLgwyThD8/sw03KocvOlAcbaEk8nDVRm9p3
201qUFSA2+xFmKFFJw5d4GXncsWgFE3U4FJnYKWjybaY4FRfYxfk0lCSok9xG8VtcqUoRlgYB4x8
1FXmlT5q3/hhJzrZ4FL6TA26CxVbHQDMMiW9k1abtojKXVeOrxA3LkYxXHrOf9iDabSV9vSjbCaW
RHFG60+bm5iMEK1s5WIK5QnPxANaMGi+mQqtirQ8ubRGNDeTpml99FsCXUsgpokkbq22lqdpUPM+
9i3CR+n0XRftm5v3XxaroTXlxlAxWxrcybg626ocSLjOBsU6RkozqSAW7ifRnW96lL5P2Q9PVgns
ABynrmsy4QTMar6z7RwVMY6JapNbHX0Y5JyKMTBOZVy/ulTrbXm1R+qe43MflzfB5L1R7vkEkONc
pNxSlG+typxHf2GFtw5mQK+COooYsywNt2OMR0Snz22fGLtQAgGeVHJb6/Td1eK6ytx8zfA6752K
YqVeHlyLHkU7gbFleBRdZqwra2yPo9HcB6VutrAgL7M3bqWWRy+OmnU013unLL+6FCOvXYt2N/cG
sBLC/F4Z3C57BbAgcNK4pd5GxQTmVQM2UNL5ZmFX4L0fnM3Zue+q9mlMzPeUVTSK1fBoNcOd51EK
GuYdwK54fCuQZW9KW7drsw2SLdVa7Eu5QEOJe5NDeprm/KoStTxUVpAvjqGl9wk0ecxi9ZjW4i4S
7gujmH3bMQTnrpts8CxlTKnuF3q3XidJed+ObbVDvGdDXfZX0mdnNxOcJMhNh3cBtdEarE06crGJ
kyvmQXujwZmhYehHgY+1Lqe7mnf3Kuv1fvCYq3lnbevc3+U+wyzjWUypizFVL6IMPh0FEm+E4ZxU
d4TmfsjZZghp1duQ9fNmqFxY/mYEZH/pHWFau4CDvu1m6JfhhFiB+PothtQ15vF9F1YnE7kPBWN+
xdYNjM3UD6EniO1U1e3kG6/8sDEFivFgDdGmJcuGtnevpujEdj9eD3z0LYnwTXfnD2fwYMJgap0G
/c2tcy4ODu0DsTr3rnOTR9YJjZOeRKYKfk6P/3fPyv/Ep6DDofHnC8OHIem+D/8s4rB83c9T0P3F
513Hbo/TxoRsxDruZ8TB/UW4pAoE6D/HE7bJAfTbKYgxKPDo5rE9S/Aff595djyTDLWUgWX6nvNX
DkFpLcvAv1sWWnidhOM6AXClBYT5+0PQAV6gfZ/RSnfWt8HHiowHqt+MNZ64ISteGfpYF8V4MiY9
E3mc6uve5EkWQ33QdvNQ9/WzgrVV1SY+aD0/NE39EM0d/as+sNouwkcJI/DD70cH/4f53BbxrTJD
F5KfsZYd6wbHxWOCF4nWquS+LpKnulRobpqPSOPQSbokDPNbhstqO+SVv56d+dqF5pX3kN2aWbKa
4cxbZ1b20fQBt3QP82LHVRYFo432c9EfWZg/cHU7RyzquUXlT4HdRjeApactjn1B+ZzYOY311grN
EeCqfdD2Z6SLR4LBtyNDO6ZR6+zACL72e7aQRR28m4UrTyZJxL2JmWTf9kVAd0hiXjELEYys+d26
/DYTHkchWY6VDhy8p+58yyf5rgunndVO33ydQYoIVsMYV3e2xavB2mZY+eTpMh+I+HK+O7K8kKZ9
lQNEY4PTA1fZyQr1h+0Y13NBRdAU3epm4HWY1Ue8wFWnBiqhB7z7ONPGHFXtnkKuR20b7pYWrW9h
Qf1eSPpkTQttSdtBsve9/tpqne1sKOwSY3075RhQVFk8EKDlFpnzAja1XHUBSCkrt5s1BcXy0BGV
VEn4HaTITaHyRwlfd51zycmW39MZ1Ib2P2MfFJqTpwD7XgbmToY424ICj3rYBD8MZT0IR8aQOJLP
1CMEwH4Lz3JAvNvY+b1D6yjrKcA84d1QVr9WAfe1/cbmAi9zfleEtbOx0PU4QXj9UqsbtzSn9NdF
FN1wq/swghb7pvPVtR1VhpZ9IrKL5JiiBvQquvbK/LmjqiCzxvepQQy1kpmOh4GhbsbDtnfaFkWR
+i3PMnkDLq1709gSTCmaTVSFBn6s3NuMjd9vnSx9AQP9nEiOmmRZL6fRRlR8eHAbghe1IcrriV0p
9yfL0VuzyB9TRYKxqfoRPr71VRTNDjLLo4MaCbDyFHnjlYi7vQSoH9LVcqhkRdYFwc0uOzZFpWS/
qMBI1ha9yEzWt7UziXWsuZliAfkxzd69iRul84YD4ed9J/O7DkwJNSsn10Nspr0xweuN3tZOQnGV
d4pV40xfdLQ8y0JvBRwv3iUGeyN2kEdvQSA6DYQd3aXrqDVQRicHT8BMQiWM0KEKJCvMzXAAbqOU
Ez0PZqQMw81vyKxu4dSerHnBJffBi+dO11kYwI9vCADzHoBKY5+I0L8FxsBnIrDuIEuvx1Dw+YNZ
UNJ3zPwJBCt1eStaojgwuqcnz/IStkDISZTwUXNY5t/SdoDK5PdfQQdOC7jHFS/cCqCKjT/IxlfA
/Ln4pfAz4Ih3i+jozJShCQMpUFQxEB8LfimFvEclPXQPCxvmTMsJdgrdsYQFy0Xr+rHEWl6S112p
dL7Q0RGBomz2TTtdJW5z3wySsrsIPGmWOgdC4vCdcpqFqeUp423QEPnSI46jxaaoxvy6c6FN8f6k
XeLMYu8wGMNdanTv5sDaMa76z1A6zVYgLPZUeImKx25dggdwqYkhKc2IZTlcSuqGIh7DdR+Fqz50
y3KB/SxBGackBGUHKxXNdN2ggE6DdRoR8aNwuFPeDxiXCWoiHorZ4ANqdd60jW0Id2F/4pSgiIcl
AHohjfDpXTjlH3Or5YOKAfvShODGPjnvLGarOgjQLGSawjJuH8eSXsPRnXYpbkJbURTZdvPD0M7X
dcwfzYsDnidJyMRP1EOrTcDcLKWznQQlAGOcl3uNHd+wSW37XAUU9WN+2mwHHzuEboJ7x0ruauXe
aE14ROjp6M3y3kiCp5xOOmJgPE/wLxKIytottkQKNFJ9LJMu2zd2X96UEIW2maN4Pxg26/F6KnZe
Rb26ogi7js177aTl2g7njGh+fBU6LRqrHanr1ijui5I1eDQnlLPH1nU6MV3p0Yb1pGhe0Rn/6pms
ibqYDoa/PnL913N0/4fD1Pl7k6MF/bfn780/m6i83yYq+5fFYBUsF3dhgeFnbvo5UVm/uFLYIrBt
2xfmQpf5OVAB6JZO4JMJNfnlgCaz3w9UqAnE0Wys2G7g2H8NIrP8uf5uouJhzh8PYYFrob2UsP1+
ogpHJXsnCGBixCXvpcx5Ivn1Y6Y/i6ZHgFh5QesJfCljQ13YKiWyPg8+qW4y7NAytoxgxLwWZHbm
meQDsgev7xxqNqfvyg6281KjmKtyLX4NyTv4DmXSIIp31zSwOGscI8kKd9KDveTs0wBIdxkspF+S
6ob1GBDJD4X7Ni8Z/b4F/uGYxmZY8vuW9Kd1QqS/7xJ7HRPyj6YQ9nh2Ny3pfzgrb8RIIe4vPpwE
REBqTDc0YQA7i4iKCtL2iaMPZMnKdQtgoMd3m6fppgY8gGC3N2ZIBNVo7DsM0KLJ+Gt3N8xqT/AW
jrhh8FQm4ZWKqkcbwEFWGAXoyiHY12X32ZgwaKsaN3rmBx+9BTUjX3gJiZdqyAnyAzMe/sr6K3Xb
SwJioWuLQ70wF2bgC0WU3Mze9ERX9TcbOEPR9q8BsAYZm7sEeMNio/eAOSCaNysDJ2ZjENVbeA9c
FZGDvO+J4UFPl82uX9gQhWvuA2ARQ+Bm+Bx6fy8bcQdx5KpbzNv2/F5a8xmWOtZ9ryxumyi71EAp
HHoWooy/RAeuIsMQOxtYjQOj/4GGegGB4G4CTrhU8KoNkCGzmqIapYkcA6nbugChVwWbF4pVNTuh
Em3GtLCV5a2VbjHZXmvPeVc6GdZB7Vwpp33ph/q24AFMTmahCJAS2gpbbY2mP3s8UDFZH/yR+KOf
NZcwac9p6mztGmZxJYP3dqLmOPTb27kcTnbL4OwUPVmgFGqivcmbZXhsgOSUc4SKYn2l8TI2xSR5
YskwlnN3l8l4a02DiQjW5LtyMgPYAclL3gJdqEbnq6poxCaK94Rr6d0cGdtbLB+r3uNibrfJcWBL
zpo7vGlKf++lpG/Iw1VuARC71pjYfOimubjJW2iZI7DeQIKfGCrvOqm7hxGcrwfWN6AhkPhBfhWz
n4KSpk9u1hzrwngYFy6wp8NXL/GIDXGclqCDs1pRXJF8l626aEE0oPfwroAFdQUNGeDdXRjEcxdP
FOSk116MnQ7i3xt1STBi8uK9HhW7YwhoNPLehiLbWka0D2EdK909VikwlhkKMi1WPzReOws6su1W
t0bhnS3wdAT/bKJAkd2B2fcu5sJWFmxJO7EJi3TGchDPqxYGM6cLOagFy5wtgGamyJdZ+HcWDzkc
NwasOWjOCoAGAdUXC8pzDEhvWy3g59YzoIhHF1s2xwAy9AghGlnx4JIaXtEEJw8SijTNeY9DunQm
wZdWTvnUSwqd4E6bmXwwbUDUE7RmsP/uHsfxY4KgufaajLiWpsNwAVkDdcZ9GQ0HkQfTTi24a1xD
x4RMb9DJTbkAsV0nfE0gZKd1t5qtkvdFhcnLhqJdQNOuhcv3wsa9MUB2eHb1LCBvT0kybp1lEgUR
3q9Zz5v3SvTnxtev44xC17RVfXBT4Ewjfw7ec/SIsXUNgl0nOn1lsQhcJiCod+14myiE01x1d/lc
ZRghydJqfOR64+Sy3arZWV7KyTy2ePD7XF+aerpVRGe3oGnuUy+nWietZrJrrjjpHlGtJzaysvwJ
UZi7E8kBTF9UDmVDcRFYceLUPeSSqp04/+b75o5G5dtGWLcJLhgxo2OJAJzHaPuPhZxOvjS+Z031
iB9tlc2wGZ3HLqAcsZ25CE+D3DQT/oG4Ok4+mt0kuGi2DoVOXh/woqbc0wiGX4Ob3E9NfhLAq6yw
vCsLDpui3TmOsZPEeJPMuosARSauC/A/+JE6tNsIlsj0YbzVQbAWrXFt8PrlHf1qXF7zixPn0c7r
NTfWyuYnETjw1l2GHWQobuWMlXow95PpAKuspL9nF83nk6gNJt97V6izmI0jeiYHBxayBrU5ldGR
7OZH2wXvXUgW20In5xn+YxLwdlVw40t1N8bt/eybt/RcYYfoSYRgXsrbU6HUC2IyYkMozjUlmOCK
qo85nx8HH+qCp0suQHH4FXlpeWpncWWX9j4dWO7Gltvti1K8Dn580Kp+NhiDa8k9KKZynqfmeCbS
cNZ6fO2RLJIpuhOm8eJF8wsMsHulfDriuKbU2Bt4Q5a3FFpubR+KkwthoHbrix8SjsE8u+3MkoiD
Zz5HYJxJmb4Hi/LCC/GapagcbrGP+L1njcHHa+S6NNDhW/R6V0N/NtSNhaqwrbXgRB5o1Yuvqcd+
CpN8xP3Qbm1Z77N8PLPnO2VpepN52d6cY2JFswQ/0S6krE/LHj9TtjabOTavEn/APYTtwAbZyDiQ
IysH7N5SBaQOK0WiIzLs4/AN0DLashe0x9IPPpEt1+HkPCU93Faf3Ec3eOfIIomRmxMhtuYzq4cX
0klYnhdWsoE3206hJ5OyotAnPDmQdciqQViOi+LY8WztQC97fvfgzOQmqQTHdbHwmfvZz5g19JUJ
4NMUzqu/QHazheoM/X7dgXkupuScDaR9pfmURLgx7SrmLzYeeI0eBkDRKlDj2na54fIpW5cpf68q
v7cj59gXVIi4+YLvhWaX21fgUa8HcNRtGA27/wcG9kUN/HP1c/O3f/3bv/zzJeDyhT/lT0l/MKMj
s7DF3mTpzPk5q8tf+DemeNeXpoS5zqLv34b1pT4YDCS1sUQzmeb5bj+Jj8zxroQKA3MRhNaCif8r
8idf+HfDuum70DYccNyBlILr8R+HddJ8M34BCXxQ58lWDV26c5LpAYbgwSLPX/pLVaTjs5VSmI96
FQ6wbIONbOSHjeRzAK5ISDPwIVkxr8qQ4du2GULwCAFmTnMa2jhj7qj//aFclaxH7IhmC3EDC4Ge
EIi4OwZIiHCOODw4wnRprzoIHasZpyt2VThQkZyOpt3D5zbPoY/AgkLorj3QDsCvIZtbBP/daTC2
Ghl028tiO9rMfHFtHMdgfCqFTcbPeB1CddtwIzGt9ij8+bGvy0va+bQ3otSY9sVxqfgWalfM5Dor
uTIr5lmjQe7q3UtoqU/KuXa6hp7U5DP39ATiowgeVatuvMZHNIAt0Jb00aQEsKwspzzVvS9tHL7d
6J3LsptJn1C3o/L+FhoTq8aSy0bW1LfWPG1Dg7aJitWLP0HekskCKug0WFiPYDa4EAQOt2E6qWDJ
pGJte8ZH3OXhNnIgO8e6YQVoZxcrld0lT/KP3CX5LdOhvE5FLA56wpgWNOmbbEFkyW7GY9RipUpm
L+XIB4uRtJBbUrMOfixdoJlFGH1sDx4JK7atwQKsTsZzUkJbdFNHYJzz7RNtWLgfZxHz/ARJk8zp
kfcDRSmJMa1SO+i2xsQwrQDD7ZKJkgkVfJsSdFuJkZP2klVTi2hXUTkjaYoL4/m5AlIzzDziyoA3
Hj2H+t51RlbAU9LuG4dxNV9MMskon0SEjDO3lFfSWEzDcEi3a4gbxl/IhKLDCkkTYHSxxuRlYFbr
Rldu6Sv+sdTuDbWgR3jCZItNcdxo6V7GWeRrXlALLyjhSSrNFFDL7Lvphp+yiogYmIutBqbBbrAS
qMwEhJiKwT/C0py3US1Rlll6FT4cwkaHN6onuBG5/FKuqC6lWGhPH9H3rhfcO3xurMyxTS4+Y40P
15HFbgj875i95cZ0lwkwzB/6tAC/uNRwsrs4yCnmTRkDVTBz5OkswcXO2RqYRFHz4bHEfnXspJEd
U6puRTrAwu/y56VsmkkEwJFRJC9tSELFrOz3uQox0tEMi0mGJRsQnYOy+/vBFCHjnN3scctA45zu
0tGFtyO22iLLIOkBND0ifZN3VPxi6+bs8JZKS320BTkNRZEB2RVKQ2sxH4yQ9mqVi3OLH2rFcPTl
gkBoxXjfdzSm1hUYFifruwMlAu0uXjYkjsA5Fs4lWiCjmptwpgqdWpQbENyEhfxaARTY5NyDaNbm
ESOiNtjZFS5cyaEd2gpSs1U/KsfJKUtOKXdwhvYAv5BBJid/uZr67nWahmk1zJQ3V5WR7MPFysQt
FlqN+TGo+svFFS9UTh6aicb3LM5XXk1nGL7SVOPcZlQJm3BLM9/B5wm9Caf6Pqmsnh8M+944fgyJ
sICUhJhKQZkJztJ60wZAVAYIdW3nbBAqA995yrhm5oJINFSrgfvMCVI8O6YClqjkYl94VFwhAZ5q
P34lNJVvw2X32tOD2rUKK928z/m8bULelqsuqdHiIpdgd8XMr0W6by03fE89ezryfVk26Ol2TqY7
Llf3fYwro60Sdz27xFF047yViufKXz/0/9T78weH0H85LW85rv98NLhKuqr427/+r/+efICq+McC
P77438cD6XuLAUeYPk137m9anv0L3D4aVITjsYmwfgeAW4YAfDusJyzP5tH4Wx0M/wUzEdMEuw1E
OOsvLkeX0/+Py1H2QQ5OI3pnfJatf+cQEpGi9AGb8bp2K4QdoXfl7LPN8PIeN2V5i+sPzBluuSNa
JaELPgYE7qns7Z/8rHrWEo1hwMxiVvAp+/ki2URZKjj3Q3LIslavx4JmBNN+ZsTFydk/lfUSrq/3
s+2Dn+chWpp7PtA86eaziYUzGnwANN1w1GFF0SYN5NVk3WcUUEUc+7akFc2O74lAfdqTx9UmLqt9
Uo4UW9XbuiOskvkv/HNt5Jjo6r5b6aHZNgk7WhysD2Nk3tl1Vq2aoTohu1EAYONQN8dLGoKGQOvc
lEazrxWNTBmgMn8qTh1S5JwiwHHZOU31mN/FAY+Urj13vbwMuXqueuPN1+BYDeM9cr1b7YcPfHTP
IBquEg+pxDFfO388VjZ+3zTjNqjJhJ2k9tjvlfSi03OrjtYE799NCHh4HrXf5pn7211i88xrjZvZ
MV6wwNzgBs1WHEDmCUtHi/rp+gdDUVDMJhEjpxNtwtqIyA56hyhDOfVUzCbq1xgD3KQ5exni4quv
FhLmYrqsrsxUZhtgfKiASXukBegrMvp4pXxj8Qw95xwkXbePCL41MZsZMRIpsgAYOVsrhuVbYBiz
zWY/RBq6F5MU6OS08+4KBpP17Nnfq0zcUBi3JgSSx5QGO4a7Am58lzLLmILTL3YfciePt1FXnAjh
d4gm48mv5nvKowHghewOWyu+tWNeZ7AlzEei2UZmc5wEDqMS2bXuGPuU/mJde2iriv8LsDSzmQ+S
OdelXXrn+1ig4BUsWQXnzeMs2mBliM9aVO9hml2Pllgcs2N1cKek2/lG9ZUkhrmdhcRTRbEAfuv6
g8zOyQqaq3ggV0LXDEcWxKhQJ3ht5uGqa11Kcfy3nKtazuRVS/PU2PSUjAMdCg4nfS/kpQuCR4aw
a5PKAWOyV0M4nAY//ECPZFRZy7HM956RPkmvuElN4xO4AqTh7kLw91AXwavtIwl4iuWnqMaPqi3A
rkJHRGCqbhB2mXAmgyxoY73k9C2tUs85JZr9jpqSuzxUWxUVd0OaPyNE3fnFfOojFxWHbEkoiRA3
S2RJvRmNQWZE3GOeesksj4VxWN6bgXcT2eQQSMo8xAEZisLoEL9K9Nkhewp638KwYJ3nImfBywcu
nKbH0aWyITHu8cch43uEUlujvzamTu5cL7KXb6GW9gYGlNKhuK+t+DN3CbtYh6VkoIMHNzOokMrO
pYK6BYJPDACtUJqgobn7fiS8h27ASWfMX37XemtrasOVKoIbyhROjtFuwqb5YCuTovKF7+Ui5Pf8
BJFUiG4ofaQio3jgNOfEDdmR+bI8Ch6hmALRfOBfPXuoSmFA04bHFSAKm4JGGyxa5K+vS/bYY4PA
0eewq/sKG6XvdguTNWRxbX72YXzVifow6XGTl92V7yRHyXs9ZFuW1M1j3SY3ljvco3jeRnZLFUp/
pfGjDUH1xVJoppEJ4CUQHUZm5KPCZXa0fJt3Q9KdS8/diSy7Gqx6n3fV0W8Y80Z7Prew9cH7jVeB
HuKNCIyGGxR+fH8KH0PH3Y5Jtq/Ghs9MALdeYhdRM3lie0mv9r9axgojT3lTGIfQSjeusi9VmG2j
lqcXEdLyaCNl4lhk4jSdbN3UPka8cOd2xdZXVbcyZFAfKxVe0mY4jKb/kkzlDQ/qj4m1SiHHg4u4
b/fzO4LJQYpwa5hkpWgDDRUouVAeAVlfwEPvCva9FJSeDAvLtyzvRDFsgs4DcVbuasv/SAqfEDIM
7TCw6WREyhpkdaU87xArSqYN33ivlc18OgSU0ov3JB2WW8BROyjbyE9AxoLHMOe7R9kSAu3ls9Fb
/a5kVxFh0VsD0dx0CpCN6Ox929bUfqmLrwL/fWS5pTiM/v809dM07eLv+vNp6vGzzv9kkOLrfg5S
9i+Bj5jB/zi+S2cns8xPoQUqBYttO3Cka7HkNPmafxNaxC+eXJqGl64L5JbfVWswSUkX6xnf08Kn
7fr+XxFa6ND4h1HKYv3q2tLiYxh4y1/491tRMrjTzMOgWaeZWI00e9ZOuE1HGya2viAJvIKNMrxy
75CWaauPrHzxp+YB/ixU3Sn+tMkb9lrfQCJ8N9nOTVl5bcfld1llMEl7Vp4Wkkigzo0itDfPe1L6
1z47msrF6SxX7fL0SgrikG7/TslOuGN8G0W/CdqGmGRwKnJr47eAdTtvo8Jk21tLTC29LD0ELZun
huFn9PN95s6bSR4mhFH8RauUW3wIjUcX4r6EqxqSlk/6JYkiTwMWFLqYNp7z7CefyjCOcdPf9s6r
wlczcoHKPPnQOuaXFec3XCXPlhtvuzR/9GHQRaJFLOJBjoq+yvlIDjzddVvepzzto45ATPzlONNZ
J4xrWm7b6gZfzyGe0xseIKySxF3rhNe4JDgyNF4Jbr7fgsnekFs8aZVd83Q9MVI+2l5EpVBFYV+d
79sR9YIjyOwryHX4YdLxADDi7FXZycq8KzJsG9G9zc2RIBsgHKwl1d6DORTndAz6ODesmFo3i2jn
/CzNfDeLdGPz12ncYJu4/aYnb0gT56H1Y5QqML1Zc50k9UOduuuqueIM3DnGOS6NdU8LarekaMmI
ht01zIs5pFWe7P/A+BAofLITRfTs51jm5GV0cXBsNzARtYc/Vu856O7aaL64bN8MCHtz/GAzm3W9
f3CKSx1/meIcTLhvEAzYWPi1eR/1OS4kskS8T9Rgn+N6gkJikAqgJ6RxvyPY7RuiRColiqhbUpqH
NGDQMbu7tF26w4AbjPkiOLMJRxDz05M597uFTpvFS4FEvcla7+QZ6jh2dEwZdNz1n4bTX3IPMDDQ
hqYenqeZH8xc3IDCPKTdtM/5kDSU7rm1Xrt5eSiXO3JCh5Tk9kzLmB+FO6O6zMqgY4wl0WgfErxO
cz6cAo4M7uIbl+pwfglixMpOvkcxWWbpib0U06M5jveZE1Kl4exb34coO51zAnUFzGVc1ZoTxL4s
PoGAyFjn672dxU+N9xaZGb8N1c3lS6HnfZVQAAYCDuTaDauGc47zzyv9xVi5LiKMPLO+SBMhQxUj
l/vYK4nq6ydPGI8uMy/EuU3j5W+1DrwNIHiIx2irgb0z4EVqOKEIkTdByT5vNu4UibCiKl8ytFED
r2ZhNwfbUt/yKj5N9ORZQD1zz97JydwUhXFEoji0HUt0P9n0QQ8TdcSrHx+FbMFzU75MS5fsx00f
VpsyDN9CowTXDNVzLGG5ht8pDN/VqYmuSXs3mIJFmBkjXJfxIW/CY9fAfKmMYxeKHQ7HVQUoYwrH
Xcv9p4PX5/KJMIgB0tHMRFc1J9POz40FDz+BlN8Hwy0L5h/KG26taNCw31y2vG7GR6RcD7N9mMB+
pXVxGsxuL2RzmIrFhstinPara21k17TXvanO37OSZoyrGYVKhJNtg1HNyNVX31g3YRW+ghukqiI4
J8VOiM80P+T9E06+Xev5W2hfa994o3toFadERtU5ra8Mit2T29Yg/5YdPfVCG01CuGOG75VLC2a/
vx/JlaGebuORUU9iccwxbVF6DGk7PA8TvXLgtYI5eyd/vQuJZ7Y5RRHsfmflnXXUXfCEnP43eeeR
JDuSZdmt5AaQoiAKBaZmMG7mzJz+CcTZB+ccS6lZD3sdubE+iMqOyKiMaJEYVrXkKCTlM3OD4ul9
954bJdZzzELL6SUIFjBecYCnLysOpP+vldS4YmtPGGZoEFoqG3ZDAK9lsiAA1Ockxz3mn2w+fw1H
WzADRhHYvnJrHZCd6FR36w6gANRrzLeymL+CFqJa8m4Fny1cv4zsNp0UhYE8Nvgrd36z8dq03Y+0
eB9Uo3t2gGs5/AnyCw8ojXFoReiUmDzrB2blW6EPjzp0g1or90iKt8B32CfrmGsDds3hhKcu3Nel
pFIm25phf+parj/zYz5apyYydgaRkz7bF7O1y+JsP6c3cePsANLvJV0wmQIZCmq7716Tsb+65TY0
KW7R3FMYXojUVQSym5M2FfSwNTAF6z0LrspuKNhkyCOfMVoGojDI5NC85qbctflZn2/sKb5V7bYT
xOZdVu0ZwOHDFDS7uNgUDaHMsdxFtb4eOeImQxxb37qOkcEHxc9Wxy1BUymxJK14JIK5S8LQWMVx
vcudjPM3PvZUlBgOKRjBSdI8200KujA9kk98G0oovaF1DYudoXBap/G+lByKTsVvYZReBvjGcbdd
aV/NjIe0BH6oPTcs0fMsvFc6iPSRMNWYPppGcuYPxlT4QfcfjDXtZub6lHV4OMwdcRkvJr+V5iAA
IpMCI3ycuK+lyoBNfIuEhAa0XqCxPaZMC2rloAYvkzVgSSgriLW9M56G+QcVl146sWhRD/kcXEx7
5m2HFXQGHlL36mjA68jt6q7QXomQzZT0QIGreFltAwj35XCyWvfe50wiJ/ZUNvmVSrDMuqiImpvo
rJOEFa8CuAmm83jdBzawmpGaK8WD9dYV4jNNEVXbB8FBUZtch8XVgkflxq9sxx7FjIhfA0BInXsK
P5ADlOIT5/kPKLjdmACtBNMB32+jczaOsPiRu1ub6m7NIgcVdmtNM4G/ULKVb2u6GB1JkJqzP625
hPGxyaE7LPNFN/SQBpZG724dVubVsU2v7qGP+z5Lenet2890JZLl1gA3J7HX0Pre6MAgwselWgQM
ArRs50eQyZcYh1tl7eZEP0V4RY14URY+an7DNrqzysILgHr5Y7j661eH/34SK3Ljn18K/vEfDQnM
v+XvX387v398Z38ks/Ib/CqzUjyvFplVucz1Cvvjr7cDxzGtxU0psIfLhRb32+3A0ReUnMX/5CK1
/usalhAKvmolDVhmErTuX2DW0fXxB7cDML1cEID4UAPyXzyTWq2aJqwRWmfX3oTpdJ2KjvcvJuT6
Z9k/aswMlci2GMcripjgpJVVvgN6tbPV+CadfBMsiotfKcY5zndGxsGC0tAr54bM357osdfHYuXG
mKqlD2mLJlO1ZD4nCB+vM/RURMYHIKEnVyaHoCMcWGVe2X3axozPZLwFOL0tsXLKVkM8mI5GGT4U
urPFcMAsCmXSPDdtcDdqJO7G5B75bF1Y5BBhtUSITMmiNrV6saxqPGHTUsAGkp65LY5pgD4OHXpi
OStuXZOhicaNCpGGv7fC2UG2xNEp5Q6KB+IYr7F9zlCAUh7frLI3hsVQY6MIdO1utGj647hP3G6l
o4gBjMR551KPDQjf8d8W5JiDehbbzkOB5X0ypz2op50l4x1orByRrSyKQ5KVuyJpvZh5NiYxKRDj
IkQ5CFLblLGwTE4tWl0PooZsEBXcGReAlE7ZJfCv4cdeV4h7RrDVnNs4YhkJZDafXxN04NakzQen
l+Q1U/m21xaw2orao7V2WWWXMTbFMnuqS7KPTH1zRylamh3dFoEy7LZ47/mYtWNf6FeZH+OM/yKE
ofpj5pMbb2hLHjuPDR0XCZ+Q6kvrd2dtoJlixJrvFqg8w/TuUhti5hTDOpAN/PSmx8i6JgfFZ01M
eDWP5dsc1HQg5nu5eIeKrnupmnHXLTunXjyPKLVYZL2sM492hh2Tgwxzu+fPewpLQt7+HT8EVmQE
UnzGknvZOyBXvnxMtlgNVs2S85fMFq11JCVCCxJ2APWamuhChFP656EnJzPcOZ3pxXZxrw30PiPu
kZ3J2UOLHzy0bOnFboFdVcvbdjEAhyaxnOajy2NMvDtsY3jS1c9mKF6NvMDmWCP8CaXtZ/AtcW6M
674JD1HY3NG9dBhTnY0lymSNN63Kjy5hg3opfUAYUwC6gFH7kNfUdjSGz1pr946pY0WzDkZ21WSx
LjS2xbz1nOxFT5RnAsUT3b4J6aBPukuonSvuA6Y/LHg616sklqqye7UVV1mp7voo33aZuNfCfue7
UN+I9pa63LuGeAvmp26Z5/PttDQljJDvmrzmZ321zeMYPsD9d/lZpLW4hFH/RIRsk1Bjlan6CFlo
VRUTeRTtvpOZ11pvhXPPRLfOmHnIk22cItlX8r5K7LNecVm18osTPDWtOrqa8PCZLiAuoAsN9Ql4
OINoi9D8gaS4pdKFZ6v0T9DcMG2wE4iokCb0ulwQ3y2r4bHhtumU4mRb1iVvmjsYDhQpAH4RGuvV
svHGwt0NA2ZT/OBjXmPP0m9jq6QDCHiuRtmqbu8tKW5DTMdcvfS7ScMQkt1zV3n0w2QvyPLYFE5H
Y7fXDA0dIqflkeMLcBwnOqVt4lkT7S5lE51qkG2gQ8bBUaMiFJ9HRI+Qg+kuHl4TURyzKNiVUr91
RvK/hrLvSq5kyzoCV9wTy9gnc7mzlcvtzVzucVav30LC9Aj/r02EZZL0fNC4+kZ5M/zCAu9Am407
Rz7jAThqgk9a/TC4PJZcFyXqQUJCpOefPNnuBIa/3ZToBHrbn1quoRnXUYHvMCmLx0zT73rcOXmZ
AzERPxKusQuGTNKDwOVWIgmPXHajjC82l9+E1TpoiVVNmwpX4zAiFsRV2R5Ocww1S/JYRwOreq7U
YAsI+g87m9lbcOVuIwgUXMFnruLlaAPuI9fSfePo2fVc2M2xPMRc4HO+zDEX+rqx+GUd3ZjRscrx
+nHxrxEAzBQMusE3AGEAqAntMv59hW5A+zlIIPt9RE/I0RUC9AXcJCdMxYhJZMjIcQmnehm4ds+G
WFdcPJybMVR7hY3ComqwQsWIaYudc09O6nFA4xAZ8HB1rFA+gLG/QiG9WigiGC2DNvJ8dBJHkd2P
2s/MhWJTAh2ttU2AwmJpp8GMt3l9hmewJkh4LVFjFox6jTqDq3bfLmrNWKz5zDxKb/BWwuhE0cHK
sC1wq6DzIMzReILyE/yiAAVbiEMJupDNRsOGDdD+cNGMjFaeE0vf6fHOR8+SxkuBXxuCdntnjd9a
LLwk5llmJfLX577/oQt4iZXtz6fDc/TxXX9//sFQuPy6fw6F8u+mzmWCcYsYkqv/zptnIyQbro0z
TjlLjdqvQyHePMNk8CO4rHTLsX4/FML0cMhamOZ//qq/MBQygv7bUIi2BEeZwZD0NFHn30vG2MPr
AeWyWysuDVD47yet3VoqvrYiPFh9c+hps0Xffh0U382ujH+2hViTdn4rJ5qEZdo/RzCES66KeKgo
YUrtZzouXxPZ49ZWK1QtnjEzeRq77l6LphvLCChMhJQhcmMfk4ON3ekwp/Wz0UETs8NyjWF2M5MT
jFr3NXKpZ9cy9GAWszq3HPUyKnCXYTV1q5J5aRyJeUYpocgxxjy9n8L5ms/uvs+NH6FWnnI7OxgQ
JFRsvIhqMfybulj5pnU/NWXImFlccU1eROOfbYiTvc57A3z8eaqGYT03Ea2RUA5AeLEAs3zWmoSL
gHMcqkLFfE7Gs52CpuTZ/s708DNoy7My4W7ig6QCDBDgkP+wiC0yyx20Jivw4zn72gy/5kw+awOr
KmJIaj/nYcrOOLhOaDirYSDVGlZM5pRx9bmWUjRKk4lZfJlz1+86S6LVjaDnHdveNxmLc0VVHrah
dN3BNikruvJSs93B7MQY5zgxRW4iP+c1nDWl5kPnwCs1HT7KeenCTLpuuTq628wU+dssQnLWvuQw
8hnsCgLIqCfOe+Nzqg3mUG0KyZZvNgVdFBxnaUu1zITb7x4+HuDM3jSPk56++oASTlVi8Y5oCrqa
8JlhXWpfo1aLN80y91gipjx+mc39JNvX9dxwQY5PY4VFudOI4EzNkHmA7+JVaKf3Rg2JS7kdBTTa
ULPS1iD/Js9pR4a4i2PeFIv92KIM5GbIpye/Bp6vEqrVZolUGpmUR7GlWftZtRZD/KA5ajuYoF4b
iVO0CMYfcZM8JjabbL3CbcjGsAAkaaLyS5q+a0AcGpYtN9dZQdsFkOT6XhHH8fgH0xWstMX/xErB
T2/HiG/vKEkzaKPimWHZATrUNxRMbJvlX6qMW/iFULqsN5VpX5RVrNwueWntqwrzTd62T7QYf4TC
uMwW65MeAPcqhYEHSXo8Jm34HUzqq9Ax4UMw4AlKQLI0FGCj3PD0qtEoN0zaCIVhGXgGoifcHOKo
NdGQ1IIuN/LwqLI8B2MJHKSCI1P6XbZWHUF0zXWWOf1ucNP7OI5vwxC/SlfBvM2eokJ9M8yHl3IY
snXVgRUdsyJ7LBGXriKKZADC21Zrhd3mXIYI/5j7P0nbInw6cl6JehR0YRlvjVHom9aWE+Oddp4s
6FVTUB9oAbN2pKiZxAKXCBVRg42e4+jl0TsQtPdI4gQb26JjqocIqBxFR2xcI4TkpBh8F8SWZoID
iomlLtMedvpljTxXFZ1ThHY8TIev2RSVN5I+cKAzJZHu6d3AUuz1FaBPnxaxzMQAUlif9E5D8XJq
hu7IeXRm8wn3G3ryIA9lg0NId/0bGqh5C0/madadz3aZ1nr/DJbtHpmm9Wpq+vza3GDLfWmWkE2n
8V+W6px1nqtgJ7WBIpUlxoWcsK5HwGDVxFVLw0LoiDL3zGn6WdoMPb6cPzu3elSgDDZNgoYunObk
BvMaNLoKVkEnLlio6PbuRb/HJkAj9HRjjj29rWV6BcD0MZmLD6+dYWfONoB54I0sYLr8WVftl0F0
pdUJ1aKSi5WulNcas75nqbcXUCQ0SZF4yUHLVRKUne1U9B9yrHSNeCXCyy218zhrtoY+bkZoLsKw
30sNZrImL4E2PQ9h9uJPzrGi81rAdF3ctHw1qKaTrKdm5axsvl5Us/HXpBY4dbhTg1yjR7gGAV02
/RrgAESBZl9nxTmUw3OQlFgYO1yjBdbudhu5qQdA761sXdjRrL1e2gHKuEsR1pw8WQX9WQ0VHRqM
/FgHS0qTJx/uxpfGvpxZymRTuJ3j8MYE5DpZkGq62P2ZssZy6AA3++B+7ON3vOG0S8ZfuiwWEjex
RRe+cKvbn7zlr73DuB82ebD+6+PVfztZbdmM//ngdP3OonT6o7mJX/br3MSAI5aeB6Uswgu/ZRrk
37FVYU00uHcxBpFO+HVuYtXu8CsYq/4z1PC7uWkZcog6EFEG7OJaf0VMc8S/i2lw05jZKK1lfCN6
8fu5ydUMmilMF6NMN2790H4wJ76lcfTEt5PFbEzGjsBrTOJHkt/M8uAkJVtaFOjUTGg+8A8WMoxL
BZU99VTE3qSufpfg7JmB74u0exHF6GWBf50Rwio7Xhc4qEJuXWYFfEBOZ0c1l4JlWTV+jMaTxR9C
amGNLe8JRsvGaQeygJiCQw+M+ToZ3pKmvmkasVZFeKjLEGq/BS27hgtPOxteJ7GuOYEz1nVVQQFh
KA4Fg0Xi9pCd+ZfJ4shbk9nDWmXjOSgRdKJ13FBz7rceMdS1XZo4lzh8uujomP2uNZpdYr6Nub1X
7M1Ga1jLNtmnJh1BuK7q7MkCVdi52W1tzWvVqwO5OQzK8cVmTVXT1EfV7kpTGMsxEuawMRKDIydr
nWdfzEdDJkfXxQAWwC1GyDKnlYktGSWHAts1XHciJCShW/2glw+9H26xb3tj+um7pTc6Ycnh7NxN
zmV0UcniRNvRaLGm0+Wz7u2bgh+RHjesx+utKWiwj7hL5tXOsAdPT5dNXPSuCIX2C4eF1ijpiAvU
B44TknDIaCXbyUFOD2G90Mx8KMj6qjEqr6H9I3S4qPO3bXXa9frhbuwi9mE/O2Hu0Fj47ZJzUW9V
mf+ENXnCjLI2tGbdBvmNqrSNP0VX2MEsoruZJA0fpjWQNBmD7SLkpjl0adexLg51nXZ8YuTfGAsz
q+UcpJWYkYbygBAXnPvgt2JvgBPOeINZbXGDJvrU8R1uM3yuqAb02cDYjTauX+1bInnZ3G/dsua7
6e5p/CNjZm/8yn7oR/7gVn/I27zwpON7AezResZq23VXEyQ6WZ340jjmTg1yRfXsYawW74PLmms4
Avuu8cU5+c8InBE/4gkupg0yunc9XufUJAylB7ePWgVj3QPJpG1pW+r5tiHzG9ESSav4g23UF9C5
EE1BkknjYDMxj02Y0z7B+w/OHEtsRgqyQ243oBViJkuNY+WrN4oFPT3TSdDJU6MVUFlMIF7UNW5E
PyFqyTtmqbUkgWvrJW+N5rGdUUCiwOexnnF4znRSZh+8195Ao+4pZE8CnXyhvxnn9srXYZmzxaMI
jdtkaD8E29PSjbcg2tnnoGXEw00ffbgh3gXwGXPV8XVRV2XSsUwiYZWzwtyYEU7LMjfu9aWGwcmy
2wzNPBLpDuvECTNZ4fUuWeXOSrttpshISuM8lWBUyFuuM/gcdWBeTMe+6ChnId25qZ8dVdyuiVav
x5anfCb5U9MWW0rtSFHJi4za55GflOsmfPLdkUA8PNLhHQnuphiTW9nTNdeBpcnH6HMw6u9loKBV
+cnXQxIH4ckxydMT89RIZOIWHoyvVGyNAPQvHiFkVnjZVMULFW71nK9QEWwts0Gwqtdm9KjXNXQj
bTdnP7XZPjizf4WUxZcjZDRPLW8Oeu4BBq2RsH1zzBE/fZGdJiYE+ENB5K8FpXNEU1BFryifXK4A
wpXwYdAGDWLITXtlT0cTRnj0rXRjag+5SH+akX4bGm+4eDcicjd6XB2Fiu6mAlPUtGRksxQaNhfc
Qj7Hw+MwppvSas4+aUYzwQiQUV7cTPHecua1w8jth+6X7mcHDph976Y/Jr/ewPHny2Q/VFa0s7p8
k4UGhTuSL+58bOpLmX1Z/Ob4T/ORSFKxLW3rRelYdeIYe830Uhbld99zziL59k6Dk2jLWEW208Jo
jpWqVLD7G4K4wIv1tHibOc0dB1yTbWzMrN1q2lcky00DimrG+CtArtfccoJBYM2aLv6i7lHCfK5S
Ey0uPKYk8RYctUMT9CzZp0Zd8kDqfDVoFuGP4L6m88INYvTuF9VZOwduUynV2ZiqNUOZXdN30J07
MEKoghQPR+fYjDelT3zMKrdG6Bwk/vIw5WlLSfAvZYuIcuZJ+sFlObPrIbwr8sfYpiqRL0AzAkFM
y6trctw1i6pIE2As4RKEvX07GGzOZ7kfKQk1s8LTqSlMHZ9WYpf0dPs5cpQOOmVDyz8buzokSZqL
j6P5QzjAqFMfB9ji9+VVwJtxcTBRVlOL6ZxV1sqN0jPD484KbU+VxL5y8PuN5ZWGdjLVd8nVlFzQ
StHn12bgk656pG+c2d6Q1efIN4hMd/REJs6TGd/blCWWVOsS4/fJ6PY57SHsQ+KaKpE58cx+War7
25l37RLM4Xa8TllZu+VnVuaQlKF7lMEmrmcS1RQ5p/pTqiHVqvrc9lBJQ9bp/XlBsEd4yqfFyITE
gv9whYtiH7Wh1wh2yiyihNbg2b03dfNQN7ScBc1GTweqejYsrXq/OOB+ObCtIgkvb2bUnMBtabg4
aJ18hfl0q1fvFuaokFp6hMwYY5SU95iC8jA7xNM+RhiyEIhsWE+K0Gbfd9izz8AXPEsfvZaZIyIe
J5fkHwM72lIdqTNZImSYWyyOL3MCbgsNCgIJjozy5FsPoX50+YfriEhCsI0xyYf1YEHGjUXMklY+
kmdyrYtuZ8+uyRQSMeVEkkKEfq20Yj8nwXO1MLPH9rZL2Je3Oqu9ZDNSAVAF5pHknvIsC3AcNw/W
JbME0WeElGi3SM3C43u30Wy6o0T+TSXWtg81+nZpa4rfqn44UPjDPaLe6gN2SH244/33kg/gVBMu
71i2AdhRdcVJ0jd8p65lRNtgflyc/CZxl2bunirmiF5Lj5l07zrdvaNcCeNU9VI5am0i50Yz85Zm
bGSaPHIEe4XL3DEq4pHCuJmS6MEyko+KNOlgpzSADdexMt4XqBMgDL7d7WaGS0Ad9FJ0TT4UnCaf
XLBLg4BOsnfWMVto45eQhyazAi+LEqSES63jVEGfDjtxpHKGxa/cWiFmeVt+t7m7ze1uXwIsUYB2
9OqiTfjwa7ygZnYa7eE2Qd4mQ/Zu5DeVDTsB2jmNLRvGj3NmOV6d0WMxAN5n/Vb5xk89LG8CdRz4
JShO8mhDrNKdny0UrlbvbuzSOfoy2ER+f2jTDygSdBWgEtK3QdciTWYW5clOwQlExelw0ykGlWl+
dhrzIdecmyCvb0Oc8zFum2QQn8pihUUwadPbH3H84ITWgUsH2Ql/wybf4yLzxhBAyL8CoJNSHxrc
0tEyjNQtSBZNs7OJx+Z5bCJuteWa1fY2jI3HpZab/OxLOlELEWrDOvDJ58+CUb/fTwL0Ch9GoBQR
QZBZdJITDsQdVoLBGLbpRMqnOPz/cI9Ej/7ze+S+fv/6/vzbqf7H/4Jq9Y///Uc3Sn6Df94oFxKo
jf1CsQwUlAH+Zs9Ao6djATUejjaodp3/5zd7xi9lg0TUbF39QgL9l5S84AsgcXT8kp8nIfdXlPhf
UvC/z8EpDkuuu2h7lgnG9Pc3Sj2f51y4+Kt0Tcl9EZJILun9ETVaU1GVBz0UP4O6vgZ5e4XwdBK5
LfYUDDKaYh8yRPIUwKdcxRoNBTNUtGbS2NIKep00XT+7ih6NkDOmmsSld+YfXQ1SBvjVBCo0rZJD
OJjUzGPKDmLeVkHVfo/jeKothuY+pkDPKbw54eBrcZzVVbxzHJqUgBGW07DWaD605pz9ZgYDigsf
e7I0rb7oqqVsSzHJaRs7irduIB9V0D52qXtrLY/qjHk0phbZivxLP+X3shWwk6l4gQ280kMyNX7y
XXBOr3QRL82qcYUwXmzGgFT7WAiKHIyTnfsXwnReVpAID3X5Nkb+zkrkyc2ZZ8i6HWWnv+Q5Xkcj
5ZUJwb+MjqMmn2sFHN+UxHB0rhGq5+7L2ZeAlLIMDPStRSkiprdJ7z6cgQ95uXjQygJGOZp/RJQd
rttm4PCIaMixOkT1IajhfFju94gsuXZ92luQLiluqOdxXy9I8nTE2SnwVeR59KIH9IjN5XSKWriD
jX2O0y7bWlFCJweYhOdRt4wNOMPpno6549SmP/yF5dokjbwN4VOtrS58Qi58FqOZrkM7Tu+mhjK7
oc8ewxFid1q2b5qfXUqif7LWQU3rUD/p91BUCZi8tweq7shDlekmzKpPM/SJ3DnQctRHCKOcgiFU
2vHECO56XZs9woA9660IngghP3O5Yxeuy10l28e8o9M6BCvkET28qUV9S7QRuTy0WIhQSWB1T10a
Hue686COvqrCPRKL5MIV0U4/QpeGkfUzcxheE9Bpa6Fr9drGDd00+lPpA6YqoJTZuXaqi+omc5P3
hnhiNoafINa9QbpkDiyw5yOrVVLIBSVV9VjvqoHte5VPPwBsXiKqKvRe4gBunup++qD9cCAIOCRb
1af0foTDbRSMBy0jtTxTSTaNgBSSEYujSX01Cj38xLK75HaLIlj80EPE6YgrFJUUd1ldvMT5eAJU
DuStMg++Gx4xjbOf9qubIpvO9uLh8/MvF7VmZu639JlWZmsVV8jkrl1uAETSZqwhMVedfzNKcZ78
5JqSS9MWHnca+RiS7NjybN94TDI0WH1ayG8Lg5vmmb3dkDvoon0IvQBwhDrn+HLxSpnrtiJsR/fL
kqFLGQrhEpFtQuztZsJRhrUGoIYdGpcTVVjvTkcjJ7uZtd5xEQeXe0hN+RVrwTOfhVwFsXvI3ObF
dY2nQbWXJmo21ILzr54GZ1WOlPUywfsdnTZQ7O/pttv7VXT0sTEAMfVwuP9sDcbT0YHHno07lyZR
VfmvMSadLI5eSoBpK7xolHvY8iPV5abHMovn7qq7A+1mDqKACBTGG2fTV+BzTXvZz2UgPuxqkxXJ
tqjykztoF8ssQ8QT8ao3roTE0b6bEqZNJKM3HsWdCQBKs6YXdvtPphMTfKUHJczTjTP1IHIQumM1
YNkSRy1FtqPFHBAv9YNJhvibdPdiMm/J9uxbe75IiD2UcnYnPUA7SxGnU+JaaclXcbBxhevYc2tK
CZpmO3QsO5rKfTYb+v9K7skw7ex9oIyXuh32SHTHdDRugxK4oZFFUHVi7YSLrWdBEOI3EhQdphaD
YJlEHsYYbmwwCFVtX7omuWS1wV/ZvLEg4LPP6T9QgrB2RyGk9eZYBLS22v7DzDk4Zf0m9a07wC3w
+LjLRZziq6qnt36qoS1E6EJTL5/NmnYYH6JoNtkvTmUdWncGGyJYLQhJ6jEuy++6mC45waONyHFF
jC0FlGPnfvEEnpN5gopqsnCySrwPRb4dkuwm0dk5tS0/+rQuvnynfysYt5rBN9ZmZW+zRt3zs8V7
DvhLzwO2kFQMNdreyYl8wKB4HZpx2Qun9y4uNiNcgtbhRdDUDcDiS7jzdvB1rq36twkXaaNDR4Zx
1R5H6Xee1uVcI6FJaAk1E3L0X7Kp1YgStNMmn8VTE1Jj1fLP19IRObNfzSXFanrC6KsNg9eO1VYx
WjKUb6uCXTR9MZnX65jjHNO+nRZzZV7ND399evufarL4f1IOjtGf8Y/kb4ADScSOgN0/We3/13Ur
/06Pgov1AomejYHDNuC3sY6gHnZbgnfy3zJ5hmKsc/BrkPT7i5k8y1kyd/9lrDP4m/GH2IvR18Iu
/K+ZvLZUmqzjFvvUOIDE5Ws18nhVBKIBNvPExXp0L5dnkDqWu5mHUvBwQnm+ljysZdsdJQ9vEjZq
ZfM4m8tzrc/yhhDiruWBz1PnUuhqTQ4YFzpHgpzgVkva0bApAI30HTQcazlCdCorLQjovNJQI32k
U44bzTZejOX8cRe33nIitRxNRTDzPuCwiqhMNTi8hir8QUHehPxuErvjfBu7/BBYPeBTTr5y1i9Y
nPfN5Fw5Xm8E96dmOSspNNkTq+Fdks3kWoadtZyr0FiYYtPNRIcrmj7qEEdwnOovBkdyb867kCPa
WM7qlkNbLKe3P06vA/0iwKtp8XILOlHwCjv1JorctbG8AZTdjes6dTcQELlIoXoZy/sC+fc68AIp
YZf2vFCUTxlZu7SZdGzcsWfucxm8+ZxEUUsOrLfcbcfryec1NQygQnltZSo+drzGqry/953pFt3m
rWqNo7688KqEsE3NOzAQ/UVmErJE8wIZ+ZBUNEtGy1uTt6fFW3Sk5XXNPM6xzAvWmd+t5YVrN2QH
J3YEBm+bFXUT+7mb78NCYmtGTsh7KlYN465stdearU/qBAA9y1M4ogWDEfcoUt0xjfLPcbU9UbyD
K7Q74LiURWvzruKtkkvzFi/EhwNaBo+vwFZRHuay3bRNDLjU2YZW9zk5E3lz+13Z5AhC176vIwpp
jDLx+hrWkGj0hzbTN2mKq6DXEVH1Wb/VcA6bwSIHZsWL3bmXIp6Z3ya5hipCI1gmsLcMIRbHvHVX
qcoggypq8mIOTSOOPtvMv5dae8wG6ZCvhP2FJTjycoMVxGxnD23STdfKHo29A/MKEe91Zn+u93g9
uADAC7U6bxTsKuwy79gu4XtjsZIH+ruYa1Sd7pzq/m5kEVOFoSIJQw1RI8Krk2GnM5yedZy6sbhB
9Z28TX33JRbTZ2I3D22Pk8Rsqudp2RRp88SUXiGOLIohe6dcwlgdajieuJB2knWV8sNLWtTBKguB
NrLXKoiXUC8HZJT9F/18b607PSpjEDd02hwmOzkUcn4WuJm7ZQWXt5JNQZdE20DEj+wQnmy/emmj
9NGNxjP+zCOS7q62Wxjt8C5WWl3dhiwUgY+wamCZKJAjVDyyFI/Nu2hZQfZKe6SLxoLGULLbj15j
0W5CBAcL4WFGgPDt7FPnFeeV2M8tpArdqr5LP90SoYQrEXszsPO1b037oc4/GskjYrbNfcWBtQoH
RJcU8cTsQNbOMVgGqwcSyl5x4NVYL/JL4rdXIYKbGJlGQ67BE03TUNB60YhX0aVO1onLGzsdi71h
0biszT4zQuwRF3tP4HgE9Cat6wEEhq9fZwBOYwCvJTS/TYQny61wkNXj1WpbBL7Qoncu51Xd01i6
D7o+pKx1DO+GJml5K5NfyxcX15QamxaNrW/xo2Vkb8L5bVTmMUWlU5pxiYpxO8z1kWb7nRjdt9LG
la355VHO5SPS9ZX2ohesVY8FqWIiREtsYWYLFm0b1jn7Lqk+S6M5Tljm2lrdwIH+hJ7grNTU3c6B
9VayWKLlg9RCzH0ZQkhunQAuMNAmxib3xW3lE30L0Z2T2C+W7fCL6KK7Whl3oD9Pem3YG1YtIFrC
jdlzySj8o8D3rlHY1HTcGoPK6XFXA3ir/ZMWja96bf8wU/GVWWQSUxe9PxJXFNZgHVPxaRvpxxC6
m04fmW3habnZRpBzNjruVQidNt3NvEuEAkCbnMwKLI2NC7sru50pZj5/tnfGeNIke0XfsTi69Ld+
ZPoz6L/eRFb4ksQdy5rRHA6uQV+sX7fPqdbWmw6zc9Xyy6n3O5QqO2t+9NZIdi2WXt7EvQl5VFSE
aueS3767AgI9I7fSMpBnG8PpdirQzqXTwGfFr2wVYHSqQP0f9s4kOZIkzc5Xaek1rWimNlPYvfDZ
He4Od8zAxgSIQKiNavN4CZ6hD8AjNDfFvld/FpUVmdmVSWGSK1JqU1IpiEBgcDf99X/vfe+21bA5
h1onMTrF+gKtdV+pFr3EYNmY77Jh4p3ifTNVsPT1ZG/02nIQE60QYf8iE95YUkHuNCcqv+XSyrIX
Vc0N1KV1hx8H/kdb7oK4ZXuvPpwKUxF1eVTsGVjbwE+Ey4I+woWq9HUn3Bc2OCeZm6suIkWtUeTQ
WwXnSrKdKKieFE9Kd2hoefVrMu/mW8oOYPH3mdHA9OF7+hxe+v294N34BehS9z23daNAZP0Plbe/
tRzks/xYDsJvsIWP69YE1OD+THaw/8Tl0p/LgLB7kNT61RQJyZyHE3Ss70MkK7ufEZo6H6NhD1+Z
O2Oy/shy8G8RmnMJEQt8kzHXFL5lzHaUL+93kZL1P/2j8Z9cS2ZzfoxLYBUdIn+gRVbnKHec+mIo
dtlm/1x2KN4+7pDADBOeotYNloZzhmsccMtuwitBgWYI6c7YmE4hl36cn1GHT4XpkO/vEGLq2EX0
os2KnjmKvYMdT42dJ6czACNa71J5MNJxS8zhW+/lOwJUxyikNTQNU8BCFHMTOanZMaJxNUwITawV
S5FoD1NvI88bR8upHzsJzRZ6z9no5i2URhUSFmncCaz8WZ93q2KCAdH00VsLHTIQjH+y/VLLuFxJ
gwLLSR3NNqWkeeg3ICC6c2Alc0dSwVg9WJx6uXOIBEduod87vbEBBnwnC1Ogm2PFKaxslxWM4FVe
Bcs86jeJMa56rdv3SRCvKxw6lSAoqg3VnU0jCsYP1FY9CU6Fg6yVpCxdOtreybcazDd6dhhkEXOJ
b9k3uie/571cyCJazsbV1IquEuiBrBmE87h51SG7fNNgR6Rxu49ps6LqmG1v3F5AimA4nax8OY7F
pg/L7ibuPdiUdb2neIBnQ//kVzj3OHvu8ErdWxNknsD37rFQnsqmeWKcOkGLNBZhCApfmcCMigZ4
mNOh+gXg4iO//siM0SaXHX3WuWNsgkG/z3UmobLvzpZR3ySWdglG8dl31ktqMGPG8rMb0/c2HW4j
lZ+iFuoDi7yzUbmfDY0GQtXHpIryHSnwK784KvcK2BY+4S5KY/mfuoIN1qLgLQsUPdcY0KkJSp3S
3mO9Wgb2sohJ8eYYNRnwv9J292BZGH9ZZyKYWMON34hHkDznsUdJrVhHwapqNwMWzmVH+GFV9zC/
S17wKxnZJ6UUPSutguaWIdRDSBeJ/mhWJONyNrRtpy+1wZLrUqVfnLLGsWB8AwWJqiT7czplD4br
HNiXoGOneyPyNrkCBmsSb2mzh6pIgOZnMTKgF+ySYdpAgDv5RUrFA83Tiyhh7kGzo1A7XCkf6aoY
KdwLAu/Ttlu07JEVtRMA+PLxhb7ElAtjR0XAxi/TLyFAqVVrQiktQ8R7urk3DLXfOqc7xf2wt8uG
1Vnt7lIurUu7qOYYx3IYBechKRr2WlQAzSaxqYwQ6wDT8/Z6aBK2LZF26yn5VWsNIjCFjQI5Dk9Q
VG5Bz4JrZGOasjnt2KByfWXF72L3rLml2OxanXnp2uTBtmILC3lvMc1rWS/tnSXrJA4wdrY+JKRy
XuKO8zrXYa8bs9/VoKh17HtH9r6mbq9R1Y7uhKmrZDPcWfJWzqviyh2bTcH22GWLnNseTpE26hdi
3jATRDui4D3Uki+tZQnNE5IaGPtLM1ofGUvqKiVhw9IaLAANzbFGd1Sa3nsstnUwsH0FiymtzAt9
VSjPev7iSxaLA5txtzezp95TCpBsMj0WjhT8ZgOYBaxzu5u+FZ+6qb3AN3nOsC208WgwcU23gT28
sow/2tJtllqUllv0hGqda4G29luuFp5xtUQFGjW4r4Tdc7EisN11BW6t4Ehh5LkGsOLNicMcYbch
me5DzzAjrK0OZMG/H/4/Hf7W/3JhdPlMQ5iYWd79xok//9UfBlOLnRGHqc6KCK8ADs4f0GyPuDae
T1t3qCthFPhpbWT5f+IvkNfB9Alrey7H/euBz4cEPbcmTt+figb/yIFvOUwVv14bCX3+mlhdkQIA
oP0f1ECdnXMW2XXFHZyDK3VK594qLBIblLFOKetQQLPA7Dlr4gI1QbLKXNOvTrTBo6JuUJ/jWN+H
wlgWxvwSLtn2kN+J29A76KDeMwvxgmyqyurPQssDgO7OJVBs3msDppzY2MJ++p4DBfgL3KPDo65d
JfJc2SL3R91tnPa3DiSSM8AQWhpagsUmfJcgI7wdFLqxtfzgrtMw2DVxSYNe5q6bgX+QEAV6YXye
OWZ1E86nJ32+E+7BBb1leBFHaslJzwwpVGz4x7TRBC5kO+UuJq98VEZ+P9UUYBkR07qJNUFU0W7w
q3ez7jFfYS+YY+vxlGEq50K9sJ2Sy74I31TMwETb2NX2+GL7LHhvxvCd+4m708v8i+EhOer53B3Q
wTnJXPCfxjrpwoueiwcvpu8XekmyTEwKQlQ/7ROzgAQzFQejzV61+TksNdgOyAJnRcv4uvBGUq3V
Q1dhW7Xi4ovk1r2uAfcwQ4CCocsDO2MZgf9T58IiBaj4Lsoeg6MI4Ara0Y1pOjdmpp6CgWusTMNn
3aEwiGaBLXmTJ5wiMPDczl5Ku7EXHlflgSNkkwDKWVSGte6VczsU2qXXCq7WYbBJyuKh7/s3fKj9
YtSNJ6KJj82ED8ltMIZ4YUSAqEZI5ftoI6mtmlZSkkYGvcUTNIX+i9loxGjS174N3murew+nbPaR
OURwOKYzy33CWzrThw81sjR+TnE2bQm93ZjQJspT5XWfTlIc8sl5aO1xvumdjT7DtSqmV0l75wLs
6EfiuqDGbUSOII1uuPef4a/spGU/Vnr/aRnaPa0Ia9JZEtVOY5IbAab3CaBwEXS3tPU+xp7lrChw
E2BZoDf2aGOM0jie/O5uHLNrOFFSNngmYqolxBJFFeOF9kwFogURzMalkW/ztjq3g7cUao43Z7sQ
t6b045vJHB5Jkd5GtvFAH0vK67L4iEz1IHRkd5l734t5T7yAb0MM0VpL6xLI7JXR8r2EOXGPfi49
CresBNbUj5z62PlaC/eqUhJeMeE3nOOaHX/oYfWAl31XglMN+8BDKcLsyhG/yCOAqFWdsSwgjp9n
O97LFFuZ/Lf/SkHoDRkU9rTwX+tcILQ02xo9enQxFnfOelTeJmmJgFisKO2WEpnK1N9MAzTESMFh
bTcBeB4QqLiK8n5YqDG6YWVB40iGI840bvEtxwtXx3LYZS6pOyqgyMKvfKYZaoJmA9Q95JyNVxn8
gkr17LMl8an3SPAnLWa4OFVMTyZhrMwD5W2FPKX6fube4GeOa+tsyeoDb98Xp4bhaWBc9IPkLVW8
t5G0yMZw8o9Vs47c9AKHAEo4/QBRBS7HzBh5gin79JgBVo1mv9sG2alezYYbk/JPD190H27B8QHu
BVcrxHgfsOxdgGjHtpjcZ0EDZF45h3biJ6fAgSEcstzAZNiRO1vaU3ipG/yvsSPnTdmhl/3VtbAU
1gHhRtoKvJ4FCLANa4kZBYVuPMUkFhaFZ7anJOSrsqsbNpfLmE3Jwtck5j+FmFZp2C56B5UWQfee
1oyDFcT3IV2rlKfkQAsySMYd/sI23Nla8szAOC3rHM+/RrORzsuIh9e+o/3TMetL3GpXko4PJWyu
RWkHz3WYPZpYQuPUeSz79iq17i4oWDqO1UupZ9fefg979wi64Ryq5GS647PRK6qSCUUHkUPEUWgv
KmOjbmniYIlOsNXq8I42DuYskIQLr6H0I4vVozQncnhC4wZE0WcGpM9xiXzr8lVLphsnVu+R5E/A
CJD0UhnmotV4kbUJOpyv90s+WO8AvgMmBhvXZP59HrD37KbipY7iI7A9yKYVpkQrxIGPN9zLxWYo
o2gdp0l6wNcCIKfn3pazO0rKmr2/oZ7Yoy2dcbxixhuZ1UkNKHBjO64vL22AFzHkbpqqU5Al2yhK
7Ddyd3x1TscdsO5x7fr2re/OuaypvgtF903V/GCAGK17w+cMyzq59GK+qCwzUHdaFlNoSxCfbV7x
uhUfq8ld8nOmUoWsKkB5+rvSm2SyvWUXmY8dC/9lbFi3znx8/n0Q/OsWCLHt97dAD1XL1PBbU6DN
3/ux9yGlw0KJkDbDoDGHiX6aAu0/2Th1dF+g6QHT+TWzh4WOTWcKup5h6Q6a3s97H5Y3bGv4rA7B
bVpV/oAp7Dtl/ddjIDx00wPmaXo+SrzH+PrLvQ96M6keAjFLI8RQEvg6lijcHMAMzGWGvyN0vKOc
DR+pHe+cymIzEe8qvLeU+jykBKkjHeSXG2ZPhkYLlst+UuTdQUSEjRRMszzRNqE3nMIseDMGgbvR
e9Tq8hQX00XFtA0mQ7Ixp5RoaZGdPd87DCw7+8bcySpjx+MOmyLWrWU7Grf0LdExIfaUvO5k3x/i
NF6npb+pYwiPU/Lqgzpuc21ZNSau3vbRtT+twHzIcmrgh+rqWBhKICwHE9f0EKf9lDf7ogAz3llr
NzTFMtXzTVI717qn0zQscbBbOjBFkCpGpdZBXL1MNWF1mhQXkf7hGOnFqswz4IMlxr83SyXGjmT1
h8cjpdZpzZUeqmpqT6+2rtY+XhSvJHMItjvG8c/5kFhPrMKKnSGaEY3BuTec6hCH9as+pjfY1laD
7+4sAznXqjuaObKXLCowp6lqP4oYKFL55GSUspYizZZ60EUrCPh0MrMck1lEJKgveXTI8i0czHCT
TREG+4AG+ixq6N8I/WNvdccCHqZiKMsTDAZCb9G+LE4znYqSldeKYJXYPpEqD0uwyLVz2JjpJvfk
lQLP57EkLa3HgZhnD4L79NOYyZbE5kvme9kKAcleOCW52oj2PrRy1FyqDofUvBazfybUCV0TewnH
a2aPK7aC56Asn5KURG7BCyfq8utokDq3WzRsM34hPb2tBqTXpAhfRK5WSZoePJMjdvANsvYeZIug
agmAsNopxMVrOCAmoHjhII+2Y20kt3dbsy6+KneGO7AE8pAgYzxKK4eat4UKQcYYunEXt96hcm3i
/9pIeIxoOsc7QQwBW7Fms+BhHISdDhd9bPry3Pf5nZDDUzz/o75+5w3xOfCK6TBOBV8TcgDvPxq0
rYA4aVhUO8kjAX0a0mTHzLAawpq6rZn2Xebto8cfO/aKms6CIratCSYepwo8x1wGdG5PzK32JEqY
MCOWFaN+6eKmuw8bxTfqewqwtDd7IHVuKI3zrS/CK0JMtq3c6YEOli3Fjv219cBTaelkQ4KiPSYu
w/wAA5WgeNw8BSbs5zzu8nXdsTLyKdUj/Wr026j0nA1Fy9bCjYvhOhiOvarpf1yZInA3pNUb3pW5
d+gYxHadQAJKje5GM8im6XO6qKp5WtC5PN5G3uwlre2ItNCAgS3cp3a06XXmkzrRb+lxHvdRFTyl
ST5hHIc2yZBwZ40m/MQkvzHMobhARJbbOGzdzWQY+qayAGx6TWMsBWPJIoG7uokNSqk7w/UOLXtf
Xw8eTW5mBM7be6XIPWRzqmxk+udtk6CXzjmtOYxmls8xATXCMUjQpNcGaVJ3qO9KGcEY9Mnv1O3e
CGrcExSwe422roYpelMK1HdovzdmAsaeoa3Tm0/SGToJFFTlrrXWQf4CBjOmUw7duZ4V6JFvLJs1
aY3a95UGdQLpEykqGMTGtB3q0sa9nk8bfiGAYuN+m8xKtzVr3rbkESocKFumM6Rkhm260VB+bMTy
DtHcDR1EMWR0ngC37ayr0y2HAF8QkEJyb2ftHSIE7e+o8Y1rXZlIQsaS92nW64v+Tu/ltz5lFTci
6I+B2g80mC5cpP4Syd91jdsCC0CbG7jC8AQEmAN0fCgNZoFpLqiJsQ+4HvTx2U8gDXWTYDBAODzm
jfYSCesScctYOFWw++NDyf9zoWaL4eD3x41fsALxU0Rf/vzff2v/xKf4MXl4joPpHLPA7EZ3fp48
MKqboEO+L6UYLmhe+dm2JHTXZa4wQMDYDAU/Bg/2T57BGMOY8P2z/TGUOGum/7h/onTS0IVAhvD4
p4x5P/ULwcmMw772GrjzrV5R7TH0VHTVOn3LBCVKC/5FI9sbp27ENrZqbv8aCoahZ8CJy+lj4HJN
QTxtW9EJCxBnEBoDCUKdtF4P5SDjCisCPB9JTkgyPBNRbk/ddyGWByGrBE60NCjoda+4d4mQzZVZ
J4AKXXLLxUC9xgChvJj35n37ZmqBs66Jywm35yLUAuuysP1SbehuI1PvVpoLsibQsfU2dvs66MU9
z54ZJoZchSYG1CWSWINtqur1PHnmNjl7bunD7FKvgYraFuTA1KWt0XoMN0k3fpi/taUJBlXrIE4l
OmUplDYEXcJS3o/45rx5G1RhOEdNqseyW49NSz9AXb1xS+DGae5UVLiLyBIPkUNQuSuri4gIOQ9T
/BI2FhHmFj7DYAiHKufGwH2cb8bGVkfNC0sQ1m69qpkdt1VTQRXJWDQrOx62hde++so/t+GIAjXN
TSQjD3fXlrTLRncxlShu0pSLxPSINsEKB/HLwBFygsU8oZZ+k7wo4KqDZ6PiRzFx9RSvVN8IUGBC
vFXztYgEO0wSFe2BCvfbPIsR6oLtBO1ZTVqJLOHREIuY5Tm13OJmD5iPCCTHdZouvQ6f+Djl99IH
w4cTbGf6tEhN2fSqOvFkWX35nEbFVyfhzhm71ip1OyQNV5DHAwYNUzDz18I3ilXIRXDdeS3cPBNo
LghlWuwtUkdcu0GojgV9ppqPb5Q3DPdSJDdeaXSpiW+5Xr6GsyoXIs+FFkXWyHXlrNsFs4JnI+UB
G9kSJsP2y5UymNU+sjrmCuodpjSA7Zuk8k5FVdEj6GF2qzpC5g6v2hoJES5dvB4QFT0xrBQiI+Af
2N+z7tg06c4rCFqEsyYZTumdi0iZJ9icCnvXIl6Os4qpz3pmFoUmL8+wO2uz2llZ0dca+RNP+VF3
SbFrofUcpDP61WqxzkZv+Syd1kXSreCknZNpwtfrAxUXs9SKPexUhWwsTVTYBm1FR5U1UGfr7zLt
LNhKlNtilnCF6PcYmTLObuTdEZ0XO/FOZto3gf5rzEJwKRAjUYZJve56lOJulowb8La6sHfOLCb7
5hjswPicAnTm2AWmj2VsE6VgZz0eE5EE7I02PQFjSdGqAyzYqwHQZDXL2KpqnwW6duSVlzjE+B7P
kjfMlAMNe9nandoDDa0sgf27AinFnzWVBnGlRGQpJ+/YI7o0DsJPPeswHbZEE2FGxMARRkCSxeDd
OgH9c3li4xns1tI12p0MinSuMzIBkbTmFZcjwGTJD0ZV/SmxpnY5RrW3ago2DaUnUVh1m6CyuQny
7tLqOt+PDLfZ7H9q4KL6BOTbKty5+XQfquotkd4Heyi5bkua1HqzZ6YR06deTPtUDyGeGpL1fRpU
ROXGS5uBUk7j7r7iYbgEz6QdoY9+TSP/XvXJxfQR48fu7BfeLQr5CcINX5AUhzCPt5BeMKG7+0IH
t+0k5mfPNlBpYsOWGS0BpZIT3dY3umts7clBLyaYYrqCfbuvvwPUg9Wnf8kN/cCz9qjZBVbFbiPF
TI6yiE5O48kdQkakTLxSC7EsvHDDwYQx1VcXSzf2g17f8WCy2dNkd7Gg/dFmkhihG4uKXWEonVMk
02QdKOkBGPjwNfekRPgljeErKHedSftQNxV7N5sXqFFsQ7175bs7l3Z608jhU3RmvtLG/gPt/tqp
gdrv9obp/9A66S2JV1Dg7uyc1wdsrGrdqnBN6e6Kok1CzuQnYwJWAQqwpqHCO15zB3r02HvVFqIH
+Yusv52oTCT/CbVzzPa6X5gHLUJVn/CtLjIxYEQKeJdPicrROGfopE7I1evig8VojO4O+TVM5jdw
xqnCCbKYLPMdGedSR/l9Ti6pCpyj16A5NF77rdNHUPgqfanCuN1GASkd09aYvYWkE0Kjj2BsLLix
eMl4UqqjZ1D9F+gmIBF3Scz2GmidTw4pffMi+2DY1tKfd69sp8k5R/0pb/1nA7AvrWp4FrJyLank
PSf+aC20iJuwK7SL3+VYM2YrO8jfnDevGmyfGnti/vmEfYnd5pMz94EHnRPtkX4ntGTu6n0yrpOg
emoq86NN06fM0OG4VdOqtsaPvOU0xJliQBfBRleg+QDUnDrmUX5rYDqO/eje4d7+ytaPJaM96EvC
cZdcsIiOSliNkfShKapGzi8maIYWrErbb3c5uckpbDBedEe9sg5p6O6tpn9Is2qTNdM3M9f7dURj
+5pXwINpT+s2KrBbt/2mAf0aWBpeGMRZ4JySn9FMXLMibGjBk2HLZ0Sbdm0V8CI1FWj/B8Pv/wde
/t8Yb+fk5O9PyJf36mv7EX1J/vyvv/N3fzEaGy4CqE3VDvs0xtwfS7lZl8Xojwr7N2YsoVPKM9vs
nXknx0T701KO2dh2HEz42HIcBmTWf39gKcf5/bezMQ4sgNwcZvyf7x//xWwsQ26aXgcVp0/buzE1
T14lTPo/2HHANHqFCyXtrU2NCKFfOEAlvGrdzc9V3p0ns74zgs8wH/FegBg5sxYyjznnRuAA2rNS
91M21lwBzCNGL6maTdsJy7QkCV2n0cEycdVQ2ndj66DwJ9zSCb6nZepIqNDirCq7PsRmgBuawglz
HmRriIW7Eu/hmk9Jtp/ThMVHcwrENMHv16BZR00CVRevtj5gm4l5vNh4/mszz448vfCDVBp8RYZD
Yx5tR2NLnyOQjYQ4gEsY0+3dq4/NJW4mZ2EN9prjJt3BgNgmCbcFMVx91VRbJpmtRZguqKXJssl8
8Q1Fjc4BlZYgHJn51IXxoA3qTiUwLRhCCHPSWaBF+nJopycRcmJiWPvoTP0plGKN/rmXDtqwEs49
biuUELolRqGIrwb0U2QdOrfQ+CUMa71EaJrsaqP5La462tSN8Xlyy21J0aozVFj19QJzLT4bJNA8
24TiDn4JYlHnHKQ3QYWdSyvCSty7mv6AjxXpo/OuesVjH5dIfPDD1FxqlD/oLlgOlg2PE+rp0kph
R9sNez8NygCFcC1dcwAgLI0QABGna15EXAyC9EWXKj5kApN0meh7rtzTc9rRNdHRWOsF9AwEGMM4
T9SrounS7Ov3rNTOiaa2IkEBItRUuiXCCxw+npe9WpvNDqwknhrPobQj4Th1Ro/2nLJCSs/wwg9w
lxNTGqxbWZKAYHqme9m8y4r65IM/C5hlU0gj/nf+kyxvk4xFdMkqtII64eLn31h0PI2Df3RCW6Ot
GG7c2JismRcsalZ+5lcgDNzkUIAvbLmtIcUTD6tUv9VkuR8zZWJn1iAJUmO4Cu36dtAZY0Y+9RFE
9VNEvYGLzfDC7w6/OPFL1aWYZXuA6FZ5SCbJltCrVo0YqwW8uecW/EwaWzs20sVKDM+s7kB8gjdZ
xq1J4baV3zR0ZoelHLbcEoxNajvNgjVT0XfxJY+xMk9kQi0fR4LJELdxASxY5MKOne09WxOXLvxJ
0zaRBMdIR9KHp80jOrZBqhCXjlU/xzC8mGUg8dkxzUOVOvqDk9wQc7hmBeXFOBjfFITho6HLp75r
PoE3AtXXprvKi3b9KM9ezu/Bzw9EUaD7uuPZgd1Iau/UueaTVTfvZSuOiYlpv0pPrR08JX3xFrbp
U1ub9z1koTR11oroQeaN57bijTAVXM7HijVSZR/LSJ5VVsYovAY9UIPIN6zTPzqG2W1YFqc6fOwL
/WBWyVNvWXeZUxG+7CBwGt8yOGf8XOjhYx+AdUH7irGkJIYhoJuExVpL9WFVe+1lMohDBPKhcrlT
NYI7SMQ/RMCy+6Lk+NUiF9L5vHFjnJUiJna7Zy9K7xBrf+4N9Tqd8X5ZAGrG/5rU3dEN45s4cve2
j11RifrDhvdQT3rEYExyuNHXNvlHrxTP6IDtIijCr3Jov5WuvecHgOYtkx2XsV3CPrdIyBGjkhpF
tKmSZgeR6E7k3l2dtgfCsD20SPhtJkQPs94FVP0RyodpFRBQ4KEaLfPafQ8wmyVz1QpNNX1LJDHK
cIhX5pvVEHsdRvtDsE3g4uV2S8CWMwA9yg5AKb5Yze3Qte6i9zumO9x9RjHuWy5Mi46cAbXtzbOX
IGJ08GGXYl5Og9yhvekzqHDdGnW+KkV/27npN6oKMqKxZMAjpz4MrOEZM6uCMvehvVrDqJNFju9q
xALUUB3KCm6jBcztfp16bos23dGeANspbD9zhUgZbXn3fAzQvuhr/YDRUyzjbKAiwUluTdHcKtCO
OHBrn91IWFMswteWRM7ZzqwP2UHar/gKKHSoD2mkaIFsGxqt843PXSeVL0pavAn14hjn3IVbG9iU
l1N6qp2yodlkYqLZSqOYxgndjYzi2xpnocwczBObEhPHIIflWH3adbupKJBbEIQ4msnzlPY3Q509
NJaNMXUmxPXAV91znQw7Iwxnh8kFuAu+X2dXzSmNTL9pgv7SAHklNHct1LgfJlDs4gNo1mai0j5y
XkSdPU62cWg6XkqlTg0pmyNeqUbpETUpYI4aHB5u7JPbCGFJIpHoc6NNalEQ4F8KuuANAQ+OyFfu
3LWJfGkVVsvJKQilJK+5juPUp5OA9Xp0Lq0LeCNWtxgJyZ+RDXyvCuvcUtvUWMalIdggYn7URaF/
HQP3I2u2RSsPeaXOjTbclUXwGGrtnVt1tzoVn5FvkKlHae+1l2YyT3nW7z2+SK+uobq92xWVBNaV
HcIygZzfaSVWkuFG2URH2vy2aJKPxJkuWWk8mVN4AltIwEs+N60fLVohAIAxkZgZ8S0DiuC2YUcW
pPKUyua1l6sezwPwzJfcmSgxF2+zhZlWEMAFJmM8ZLCR56Khik/dpvFh1tR6LtuGSDZa6T4UQwej
oOEKPNy2Q4w7y78x+waTAxHxbdJTSMI8Y920rrw3bZq4uH0bpqLQ0NcPVQBxyqThydFY1OuK2osS
YPXKC+t4i6onNmTi4iUhxW8Mlmrb4jQBv8N3Az652KTSbPeOk9BtGkEjqmWEbQ0S2jJUZCgjjw0L
LUT1vm5Ne5VXxMrd8t0WlbfMIACsImKLhcN3oMQpDlrWFpF2FQTc67tMLw6ibz+lMmZvV8N2ybrr
3PE6TWGBgQ2EQl+F7CGrvTeQesmANi8FG7/llAczmM7bKoNKBdpEy5SYoJ4TjJ9LEmwzjPbTSQj1
IOdHUALLdSs0Ai0Mg1Qm6ou2CijNwku/UK3+lpV4oiMPhg6hrATx535k+7YI519oT4cp3GsP5YYX
OEEgq6ePbMDpF46MkGXoH4rc+6g6nhMwFg6DxdHHE2IF4WLp6PWBwPYTLIuj1PKLU407IAxP5LOO
Vnp0Uu705bgtWcjAfoDQ31n1VlErVXQejRARp2kGjdHlaM42dT136q0Tfdx0hO5z0vFZ80yAD8PH
Xt+1hkWUNMXqbu5Mk9mmdCj7bV4FE+aCjS0LuASirBZ5u2yCw9ao20JLbozAvSGnwb3QOA69vHwr
rPwuDMcdsM11k7UlU+9StN3eyliw2dNRn/JTPpC4S/IXLxveqsR5QoC6C2SIqp7sB28fjUysSfPQ
dcO+LDBNOpAfUryGLoRwiyZb4JyrOHpqVQPRpVzyo18J3okC/2NgWex35/IAgv6m9U6mbj6P/U2c
i72UL0U1ngqfcBAojJfaHR/B/i4SvT9QMwx9EP0oJmtodMmdDsDAowymrv2bLmkY4OIPfCwXPfAu
kCbee0KbLad2Om4S9WIDZQONfDAyZzuV/jbJu03W0yYimXSGkK9RI5WcfXHL4VG68t3qQSA3ZYVR
pTzqtf3FruBCJVF2Guc7itO/pnj7nZxH74CLYdEommhaPVGk0jZKfBJrqFZ2rD9i8OGHORQ7D7DH
TVcNOyX8fBcNci09uFIyiOM9cwJ6r5i2Ypj0dW+TyMDS1C101TcrvploUYTRjWP3w1afx60UpPdQ
EGXDin2sqIjGgJDd5sK/BEECM711xvnJlC1rUc/QO/2rVct3DFH1boyca2ZEJgdlxKQieNQNlbi6
bn8XxHOoLMKW1MzNoKY7UZ3KxuqqqaWu+dxFwvpL10tGcPhui1Dh0a1QXXOHbS9l8t8SVzdWWv6u
9e6z1lc3aqyNPYKtuGV5Yq7GxJ8dk+q24xtfBqQSkWX7585/Ght+2n9cZvu/2TR8Gf7Ll7wYUVnC
5p9/9xP951/+sfqf/+v83/IzX70377/6D8jlUTNeabUZ7z7rNm3+eguf/+T/7gf/4fP7Z3kYi89/
+sf3r1mkoM81FWlhXDh/+dj+K5mov+TE5uaE319I/Nu//s//9ud/qb7nxO7//C/Te/ebMbH5k/zY
TGDGNmHjwxNAo3Pw4/zYTLiAhdHn2ULMdb4/RDu2D0TK5nUGHGMHQe3nlNhsGv8Ft+CvP47LX/gB
/CT/8oP86b//QbXZJWd4IvJlW3/LGfAty8KtjgHdgTgwf/wXS4lcMyttiEmeZvMVhhRZuY6kR92S
6jZhnXIdjtj+S0s7++xMW6mdDWzCMYepV0030YBsPM4dKXJ0Tp3DFtQy/I++6uEABpBKw8FZZfV4
k1f2KY8Y/dx0JC0iro1nwRXG3Y0nyl+7VU2+wnjtw+bBnrRbMUsOnUGyQwlABVZyZRkPuSNwbjpl
fqsbb1c3+oRFkQeJT+0p3rz52PVRPOxRvnclAUo/nejsy4JNRnaztvJrWA02/PUChkjS3Y7BtBnM
5iw5jKTNyBL46uiwgl3ZMLkXHdU1Vv3v7J1JcuxWmqVXBBlw0Vxg6n1LJ+lsfQIjHx/Rtxf9HmoB
ZbWGXEVm7as+yCJCUqQiy2KSloMYaCLpSaQ7cO/fnPOd9lvPmdmPiBh830aLBx3P6m1gMf6HQ5ft
p+rE6GM3eniaAJOstax7lTPFjYypcCO98JRPIEWi8aGGWDB0AR29sp+sODXZzeT7TFkPfW/sXDN+
DRtZLceyPAyV+mnU6ASKCi3tRKlUJmz9M/PHBAK0ClAZdwnIx4j2kiDO+7oG5qNRs+m6s+1c4hsm
godgLKd3xOZszThmImFXi6GcXlhDHTxn5CZBr9Mh2U3N8OBZkbW09PQxM7tvvyLhIinKU5oVR4z6
PUiI9AFBESIQQh5Gm4F8FbmnTEY0Z7l/YSBQbruuYCnk7zTSH2RB6UlPfm0xzqxF539kmLTAQhjF
Phjbz7imRxVCvFokTDo+Egcttq+paZ6apqi3qjA/edYfWwM2VDbQ/Srr0ZMa9YmeAxIo5UAsgkZp
6lKPMf/YjhQJJCbiEI9bJlVNnTcHeAt3tR/dEmWFS6NWybqxs62ts95pE9hZk7YbU32vYrW10uir
TQyi4KKzLnVnUbQdeRqxjt0sGI+ZW4OvhBKk4tOkZfgCUqK1IvNSFn1D/1OCfCaBadFDFQH4HBtr
rewejdAuzkj7gQ2Q5gPOi9jHcZ5ahMajE9l7lyH3yiqHbAOco1qmWCgXBRlAa2W2+R1S7WRb68Pe
s9mK1+if1gGq+1qDuo1y215w0jx3nXh04T3oU9puq8q5M0TAbMl7FG5qLF09fuG9L7HEId9AfmJp
XkYyHzGwFjJ/oLtHG91OLSBiaYz97HBcx2J67tV4ViNxlhX4Hg1ziKtBK4yE4rKKcVoU5pb19/MU
pj8TnRq0GcknkT3IcWpzKxmJH6IfFnkORbroC/SrFBhatwwzfsgswo8es90jXy+qn5NEvSeW8+k7
41uVBUCXJoLyVJbh9jCGPdCCrYq8YDuGLWm4OpmoolbLfAiRwQXkuyG3pgclwBIBOVMNoADKSm6M
TRHZguZEusw0FdsgIYBsW0pKb4xzTblDa457tGNzN8b1S9oEG6Dcr2nm8urQwoA+8Tc9gTBblTik
GvcKrQ3sjULqZMxQKo4G9Mdp9CRbChkfkRjey9iXlEZMYFIY4AxRASEBwK2MDvNEGexkFV+dyPmR
uUSwqC4+uqqEU5oxcsk71nsh9befU9MqVtiCzDTPy3f4Du8cR9PoCfxDJ51yMbaAWhPB2qYXO0Zh
P20dXpXfR3eW0z3lBEbssyw/E7j3WrsWGAM92Axjcibm+GFQzjOIky94XuWahI7XfGBSNXXNPuyC
e0Y+BL4ce+LSdb3d2Xl3himsKgykpSjuDcBmS5kLcZ364VUXBTxvzpiIWszpHockfaCyBtVEXG7t
vHoYIMnXEO3OCr2Fz4xsCpNNEmmLzho0HmFrTVNxbDtMEm36zpZ812GnjJz4AQEGcDzVaYdWGndV
xpTVL9znBsrhok3Fj1CFJ8DgL9UQE1o1HXglv4xpBq6QO8P8Q06MN3SjXieUUZMZPAVB/d77iFzD
7JjnIaHrskPbmLPAkckzsyjIbwlFlGiiD7vsql3epkeoe3Mms+S7qFp6yMDrDoBTCVXX2Oqndbch
mggbYuARQt1co3q6FBW20zHYtbH+amKnufjS3wRm8GCnOKrjqlu55bAu4v7DGIzPTLfvG5Wv9LS+
t2rCdNrAMZDyY0pI65iwoVCdOi9qYMiaL2UWgDjmU3S0ms2pV4UHsBs4WD81z8K/VNwBhnhAprCZ
iPwb0aq5U0fQIShvLZi0VZWmj10pgMBrm9aRGisDIpbDuHkNsYc10l6F5nimTTUWhrI3VZJ/QOqG
Mk9kRZMw6hwqjqJ53Yj/dxNXBMx6TcSIzHtL3f6+CljwCaT4Tjcc0Hk8idw9Cpeswyy7sf3lHtep
it18urc9mS7zFNGIKvJTaE6XLmXYwwW6hgNy0JHiLQrTPmsOssfIuysmmhhC7t7phL5HhHw2hfY0
jP661kiURr57dQLFvkToP0qlR4uxYNkx0thVvVi5AXoNTNOXNLGWXT5tBKDvgQOu64ydAiHt9Wm4
sob2yHT8kRUJJlo+TGfkxa68x4wdTBVx3mX2CecqADPFECBTG9H43iLk819Kp93qhjyHSn8fc6Kr
S0RE/73l+P/kQpt12z8utJ/+7//++fnv//Yf/+vPSnT+5N+qawF6SzDrJaVDJ6L2d9U1iz3TZiPo
obsX8jdCKzW0aQNokGz8JDAG8ZsY33J/AadqYySyHE8CjHb+mb0f8rq/3/vhD7BIcTOJ/bA8dMJ/
LLHzAR76IHFJ8fyxY3IqnnhjZWu4tFz3DrHRCT37D4PJ8rrIkFUpj+XZ4FHU29Uj0HUDRxQzOpu/
XBviuR8FVLCllezEoJBv1MO5BCjkDGa9kLV/Iaph1+hch4Z9T7Z5uCS0FzJf0jwYcQmkJWNpY/bv
mmkUSFmEtx6J0VlEsnlyavHYBObW1dXSNhVjJVe8lNS3JAC5V2WwUfBqokGQzi3qyIXH7VjVcup6
STikbqHQi2/mmKGa8Z5ss2GgVd7EpN0YJ3JwwQWPne9UBsRuzvrk6JGop2TF8OOahcMDc8dvFxvf
oqiZXjYZNjWLEaUomHuSHc4K0v7qzeazUyVqANzylDbVhlvqEpUNzLAy94BLFN0yj2hiEmE+Q49H
XNd99X7wLMr6XlnRY9Th3zbaG9Oz19pSHM/10ResSTMcdo7hcvYzfcdyTuHfGutfbZmtTltjsTlF
xZECqhqfzSH5oqw9iUw7DL13ytlN2fRHUC0x3ltHmSOhQ+BEfkiYng3hPtJlvIYBKC0VV8uMzyqz
inox6PKSVeou06xs6dfZrSYWxchdcpGS7Npn4ggj4RntBmOy7tiV9QNCEwKYxQMuSrITrAE/H9M1
MAiHsEwr3IhwvyWZv2YqZybPuGMS99z5sNT8Qs50g1ij2I5eNL8WC7IrnnUNcwYVQFVzhXJDMl3M
IGJpc+RMn35J8l7dZgw2Gb7cMfC/QEY0MzPq2Fbui1s399VIDxgo/VQXbgbeiPiROieMvXeytR3Z
W/rAs0pxIw/O9BBNaDOEbW6MEYhwGvh3mo20q8TzQRlIFpo6IRG/qzUF7NxsL5i0QGoJkjRw375Q
I0MUSbUBhaN+hHe8KkL91EbVJdPBibuMvIFf6oRiYrokE6J9N70mXZEHsGmh1lVqemVVg/vLsreQ
BDDOGWVC5T2TRLKEGDl5MQCLufyqvTf88Oc8dkos0kAnAFT0yle9ih8RzZA+AM3SiKZ1UKgvy5q2
w2Cu47lxphImvisue6wvM0XWjfAID7A80SqhDozmOwPvsQ9zSm1mtRzJC7RRnnMquWgIu1iXXDyR
R0S9Wd01840UZ+GjyRXVDAVoXKv8HL3xOHKJZT5LES41m8E8xOFLSJgqoczsVg1yzChl56swbfn0
Sm5HOV+TrVZcq/niZGnvr41BLucQkyiavm3u2H5kl95kcLkkw1ZuYYU5fLZlHBD2gy3iovbs4dJw
c6dpfrWj5KN2+B8luXFfzDe8kNEHFjcmCVz+/ugcM4qBKpwOJsVBPVcJhNzcu5QNxpDjOaaQ8Cgo
BtUROUCJ0c61huckhK+04UMlyg9BOdLNdUk0Fyh85Y3hvEYULvCXAXfNtQx6RHZy+hXd6WMQUu20
CIe8uf5xWvExUhCVTkNXYj70UX7nUzB5FE6F/ErnUFk5V1Rm1x3pPyZOU/uln6su32xO2VyHlQb1
OrFNTFCLHHFpVq/BEd+1lG45JdzgjZ8Esnx4lHYsjbqVRbEXmP69rzOYxUN46SgHNcrCnqYppkzU
h+5KOfkxzvVjOFeS8VxTtnz0qVM7hBLZZ31o/OVY8OGbtn8XGuEbIre7OGYRbxvFC2Tfxzano48z
8iZJPBLAuFx9NeJHrITxiujjHZAgZD8W4zJqTuzY2XlHdOZMRvuWwX0e0jrT6qraftVEdrDsPl42
HdqzmLZ4aU3RS9Hrajt6KB9zD34XvNSVldWs32AUxyULLrz56Dt6WPycXfVKU+JdBygGfqt7CGT3
kjjDQQswRyWOfM/naBp78C5O3CD1q5mUZvopjd3HtFDnIknujBRPlGrlMSzEoTG7mzaaO84I5CQj
/iIlV4K4Aaa0J3DHDx1F9JL6tOUCkthpSOBwGrVJvfActtadHtjnaqZrdWa29rqQd8CLScnrnZ3p
i2iPvWmEIAxfaCAr1CMRBlUCex3WJ2s7tFlGdPlWV9W91obJkszpS14i/bMRquSNtWE0tKVyP1tg
sn2BfNgvcGNP052f0PobNlkhPde0bSLzNeo+I1ep2SSjvLUYeBfaSIpx3U5k9Lbp2+QMz36RX4zS
2PR2sgvz8qV1tHPotYcoGh70CGphhl1+R1wL1vNeUffmpcucw7oP7PYH1h9yBwv2OO22y8wTVuAL
WMCdF9FyTnG6wvd31+jdndMliidlenZLek/X4BN1nPuM0TwWsomxwdxgNkwJHBgBTg2Vh1jNe2Ng
bNEa/qtL0HLYBuseI1PmzgPpsUsYUnc/VRnhCfMDrjRtTu9A8i/xhOC5Lr5r6G8LvSmJNi2Q0lW4
kbMYN47jcnKVLB4nyQsxmmdmPgzhuheNHGekuAgm658oNreM3t9aTX3YprgYbOn5rBGB19aPxAI6
58FOz3wQRXTR2y7S0CCggxwKLVknY3EWWfggLP0jlBryxowfhW+KbFKBlH+OTi3H6iZC8Wn47Y1Y
kZ9MDZmF9MnFTVhvDsVI0EdANgwN9X2MNKicd46qwRJYIhzHf5Na+uuY9E+eTg56z0CKl9g8WpGN
lbhwo3Xrll/W2H06lf1jStHpjEr+NGBhY/lKLcKa2M2MkXb6V8/w1+E8pfo/7hnm6CEt+4//o5ri
z7qGedr/oZp50v+LBOSLKMfRzV/jkv/WNTi/WPSmTN4dLLxzK/D7oTzkF3qKvwQ+zLnIv6kFsQE7
uuSqtk0TkO4/1TXoiBX/aOEVBrtFZvM6TYhjzxLJ3w/mpzGE8FOiHscxQ4JU9KP2tbegttdECmw4
nS/QsDBHkraHAAHka+Z91tDP06Z800f72IMrYJcyohPu7kvfehZF81xm+kpDuSNxBZrcsYWVco0Q
XmqLnNwUYGguxY9YUQfDFyox54dAKBDendj0+Kinfvq9dah1+VVTOi7bDM5jVyZfTm9uU4O3vTBf
p8p9TPLmJZjoGEYdYgQ8/zq978pmT2F6acLPnOzPwMgQGupMgz46HCZ53+9j/AZWN4cW+Rcj8FZN
3p5719w4jVwWYfWY5m/cSAsgvMtulCfP2wcZHlTPPujJd5Td91KsPfLecnc4tWnwHOf06qWG8+DZ
QKaoD7eJy88u3KXVpnd2+p7UwQNH1c3j/7SIC3wHrJIDoFuU5LsiyH5EbBXZx77QpjwrsGWLIrVw
/MTlUXTI760nA9C4FpDIx+mXVjpJDnF3g3S+KYlgznrx7ObNrsCo47njOjQIWxi/SnKDe3WT/rQm
uaZehKb7HRncjb66xXa9T3rJYvyWVC8zxYai/RgV9SoSkig6aBIWwABv31qke3hi06FwYUd4yJBU
MKlrqJJo3VrOP+wvcCZOk5Vt2ReszVZtunZYmaV7nDjgK5DkpEahXujOTQwcKJb0HDlZzeJNpsGy
KC1FvM2gFgTl4B7Jj0Wf3Cl9+Kzc4RPe+XJW+ejmJ9xhhN49vRPS7THgmXKYnjZQ8ZCOlyfl52uk
bUbyrPniaBlyozy54vc+xqyPs4GHrqn8ndl/C1fe4/VZ9vHwGun3tfcijGtooAglSEr6W8MK77w2
3YHaWFiTWo0ZcWRTgllkgLdMZR2Cw+ffnVrcIEV0mn+QJla0xMlqbM2bWz7Cy0XUj+u2klxIhCCQ
wyfRbMR2ehrTW+8M2zi5GLgdjHTL9ol0CxMtQ7cUY7uJp1ummbsinTZxQ3a29oUVSag59xYJ6cCQ
qre2cV6vLBdXtBWx8d1bZgR9xaDF6J8RBj+ItH9iIgGd2MCkoLZwcLd5i/SxAUKCTEND6Oi4WxHl
60LCL5y5SXeN/Va1T3z6ZqY/DWmxM0kP00hZmihcmCxjayXSS/Lc5SsmxLuk+SlrfZU67TqJoe5R
aA3ufWXc7A58nz58kZdwTtsPIE6Mw3bkT9zmLM3KD6+Tq5/KkvRsc1wjb72S5oEe5JiqnxYcEbYv
a6zUDPxNbWfRPKMbnlF1L36AJjhpjqR+17DhzmNVnfFf8VXzsdRSgj8xNkFf7EceqsTajYVCN/rF
eMNJAZyK04SCD0vIIZmj34NuMxIeSGHrWU8iVR8dOLnSQ3iKHzUiUylQ4M/Mkf1We7awxWJt2JTk
OjQZEWC93DR803NyALZ7PCqAVvG6cAaxwREJ7F2ss3FBjq8DYBpRsg+wMfEE/BQNkK7aQHl9C8Nq
hT5nqPaRY2wdajONFOTiZvGN1DwXmCiWCptgvpvPAfuqs/fvaGiJuoFkOc2pXJesgKVjGifCtBEd
NnsPz5Xk92/tlqjw+lyTotmzFWvwf8VhOTsml8FEnrHJQ1DE2r4Z01WVPE4hWRbK3A5avjYadD3F
bC/3gvNAv5h0ALlqynVSfdAoPruo+9hdLeGX7HIKZsVerBmdJU7yhXDLpdMMJLHkqxqfehS/517I
AYoSpS/OuMQQVDXbvsB46UT3eeudtIp9IaQcglR3KrJfnemlnVGhHGEJKmX22Tk2Oo4hS/t2Rucx
d9w1keAHqF9nT0YHhWrSDrIrApDlYJc7L1+ndn5u4w8oh2vmeTTp2VpzxSoYM0pLd+UMcHywD+UT
ynNQUC1x7P4U0R2Wxq6ssjvd6pBoW4vRdbdBxhrDYjelP/YhoiYnRuaOmDnh31e8GThFNWYsSCLZ
Dgk2WaZjsmkbpMsCpy/JpQ4IKvRXGcjBGOtYTNZ0Pr27OPkqdWW3y46n63pWmWKZ8J9Lk/fYNBQM
StoJ2ToCAzbMylZfpvW3D4h0UYm7os++Bq2/jTJ6BheYMWSIbv8q7v5a3CFz+P8Ud93PHIXRnxV3
/Nm/FXcuA2FYOY6OKXpm8f1Fb+H8QmVmWqRvIVwlhYt/8hulz5Lw6XQB4O/vnCDuLy4UFd2Vho3W
D57YP1PbERz2J7UdVR0BYBJiFB6TP9Z2iMlH5oKkACdo+B4byVil6RP8amb6ELP+5Yxw5xsg+6Hg
EaAl/PLsZleW2i6CW9Xk+jGLoiuDRzptohkl4AZe9HU0YXmsQ/NQat5L5ADKLNtjlNsopwRxmtzE
beGdrdR7KA3tjVZpfinjXdVnV6/QwUMoZo8lFAxvxDXbwDTR3HypwnGrh1OyhFl6VUm18wrQ/Fb4
YvTNmkt8RtAa+xD6y1RANrPEvWkjVhNO8+5wrq2ZE6MX8Bh7JoBTSyVhczmYAFItNxdph3qLfd1a
pvnAzkcjUUzXxVFE3avqA4JxyHYZqn5tmtnPisKnSegx0QgluD4ROA5xiqSasCNSQfO1NVExWaVN
Dm8xyK2lin1vihghIUrH3pS0+AajbF3S5jvX3EXTrwaAHYQ5qjwkqZOsequI7wQj4MJUD04ijaWd
WoitiqB9B/YMwgT4BkicPrv3LWaTeBdPjqWto2pYh2ZwrM2QOO0GvKul4ClLy8UmMU0bmv2dSJDA
ZnhaoARhUoTPEekMNKKoYIWfuw+j3j8wlljD+oe47lGV8WPeNChmSy8AMdKXhHKKyBbMJQQXEWmo
CDFaAMPyoW/UizZFbLstOeOSKX3zJNzLYsadkki1rdX4XoSzG5zDjIMyWONXUSDcioeoKtkkDyi+
iw761vDgjuhkYe+bYGkip3owDEa9BkOx0uHADxxG0HnwyB21yxu0n6mJImScnZxpC5+nnzaWwzKZ
Cd8tN0CelZLLT4OGinPHNhgqyJx8OaccTk057rQ43FfUbNoQEb1GRLIREG2ATpW4VCccAZ7hNkwK
Aor7Cv+jipG4iDdCxCDaahg3WGMs3C56ImzsSAY5xvrR4Aoom2M9F8QdqIK1JWwid8c3VbXZU+Tk
h5ATGuqsqbMpBIPRUbYnc/0eyv4i5HgwK4Z+6Pbl1ajUXNurXQvXLOktscRvhCRlBDpYIg5v5g7D
4KbAHXqJtfihMQ3in8dNS4/CJB+uvn0W5FaPvb4LO3X2W6z3Wq1fM2pNtwruhi5maJfPrF990zfO
Nc4KhlrkRywU0n0eTxeFyzg0W/q2irgNZXHPyBV2t1U9REuSGQ6CihoSWPGVDzgGEhggQf3cGOIZ
tPx94rHzHmgIE988ZjSIFY1iiegSMT3tI2EexgpadczDRLlU64xBB+4sx6Wy7uebrEQMn2Go5QFp
zlpMjzXMN2CusPkEib0zqjbcsuG1lyRx54vU6k/TfL9anWz3Ar+Fyf07cg8r7mNVs7QaUpPdrN7s
o1h/ymKE0lap7dECT2ySvFVINVB6FFUZ1YIDcM+hiFCO3PoUFUPsn+2x+aw66xEIV7DkkCVvQAV3
okmYzZAXXFgW6ks8HfhmNpWVnVnh75VlxKs2waDgm5+5Fl7jQNugXVCryCG5PegK5NBQeJe6Ig1s
Cg4WhVg4V2RJHp9lDxg7ydTODbu95+lPOfXdpONr6EBcJayv42jaVx7xpRMSXCAZBDt3kdyOwBUW
laG9t+P0EYXlt5EgyjYZRCk95cgLP9LAffTN9qNIzDWU5E1MFez78UE38I243mdsaMXGykJ0y7bA
CJZZH4giUCH4zUbNtbhw3FPQjKjooeLU/XdN+a5apHeFraVsG4KzR9nfa8FzN5KwYnTZ92RYL53b
XJGavjY1suACkuHky1NGfMQyN/ULnI/rpBExC04Gm4IwLzYNjltmp1Jigcqyp9G0LiYSgIVveCdX
xj9tZ7o5mn1TanxRtGBajfPJdx9cAmQQnwFUGOCYd1n/KWcithGAw7HY367apn1HfDOLAz4NdK9I
BkDCR8Q/BH2+LSsDJkE+cPhZMD1C37mSN6zRMWkfCT0nP6EOJ5OUFE7hZYc2PKx8Di0zOxH0hOyM
w2g0gMSiNvp0gvEKuWcmWIXeSi+Mw5Q3WCmHETQlM7kOzELuaS+J7e7B83UrVQ3nyPYP1LeHqtBv
doHc0C8KWOLxeDXajOyGMP8u5Fx0auhFtJFdlM81Z8ftevCqB1bTRwSDYKTB9Tlj+KYKXgEeqg8h
9SPuhvvGi/elr5/yYlzyMqF1EWsVc6B2HM2TINAuI1QlSGNzGaMs2gy1zga2a7GXC0ctlKnt08Et
SGwjbkUWhYNepWkW6OBuDSGJlRUf7KR5G13cKi5uiyTDud/keEsxWQWByOiy0XCrzCEOPG/Q5+iJ
3OvzDevXnw7qvT0hZjVh1TlXswi3aL+v7qzyk0VzUlA2YEw+jbMOUCII9NlczgviU+WjCE1m1WAa
hmAB0gfZO4BDEBbGCAyzht1C66nvfowfbVZjYHLDAzi7H+6sULSBaPRIFkdCZLCzxGu7jLYKUeM4
qxtln6JuquxtbbVsL1FABkISZOm89r9qI32b+T1ySRfZZIV8Mm+hac96Sii7fAx6TCKJGWGRQ0UU
0RZIFJhFou+KXjyMHnnTKsjXY5Jey65mnYSC0y1gxOfuqZ3kTYFH0fLoXRuQp/iIPvWerfOY1yci
uogRUaeR7oY8nw8TuWiNbFSk5G2NRriZZkWpibR0qgD0WZhp+I2zFbatk2ahQw3wPLHoJpXZ2CiE
qlMhSVaM8bkzAHrKEbNqSvM2Ux1CGUXoaiF4DWblKz4MVH+zGrZK2eDXs0JWOd6uRTJbVzaSJvaT
AfkCMNvOvBSQcSJCnT3Du+hCPwmu1wF+U5dWiHBZL0PGlWuFUHdEsBvPyt0cCS9N/zlVSHpnbW87
q3wH5L5FKD9rjXOEieYZ8B+3q2dPC0K3j6XdnUenfgnUbIQchxn07Ay0sAOpSe6jzsbVtO3LwAY2
jB2gNvNSVtaMEjpoCnthDR8d29tOBRsxr3MFe11jnDPmVcHrHnMA5PP610/BnFbjKXBZEobT0XXs
YTWOwbc1OOT0OJ+mh39vALZL/sWl1KpqldkG8l0kvIW9L9hB1/OeK2MrzUFrsnL2D2FaoXqeC+yC
g8Fjly278I1h6lwi1xQc8847N5KXRmOLnPCbrXRywifQ1sdpcggY1dNuhT/roW6YY7pBy1IoTXaB
PsF/SSAa2XpGzZSZc3ACJA8V7It84kwBaAIMO9vwWuyLgk+ktIAtj9OJQRneAcI3F7JKnaNsfVrl
2NWADGmvPk9dW0eMHjTjc7A6Qn2rV7OrNwMMFp26e4c9b3yySI0bZfAyJFlwbMyqPfZxXyKgRtbY
UqstO4F3K/a89EAujiSLqpV3cdrkH9SI4H9jr4i5YrzyaWzVT8yFV2axzlbTYATXIedCYXvZq++j
n2qzxH2KZTkC9hkZHEyo0FelhoJxIDq1DJuPumYQXNGUx0nyJHPLYAsUDsted78pms4RHiRiTscJ
L1nOSCNoNt2ET1LxvP6rr/5LXz1z6v9xX70rvor83/8t/5Omev6Df2mq5S8OtzECpl9jEVmN/K6r
ZtsHWQyxlXCN36HHkFkZLOdNj9jEX5civ3MxuL9IgAyoonRTF9LELvF3zoX/yslgOv9pYUIjTc8/
81hRc3GE/bGp1slTsiPhtXjcjU+pCIyxIXDrINYXOFXNBUF68SJPSaLwFWU0KlOEODXTYHJ4km9X
dITDln2xJkuuX8ewIvaDZBdsQVJfSdKFT5pGuJbvow5OhGzB6LVXlWoEmqUMyrzhmGGwTCgkxwY4
oSPJQ65r1tATY0Hb15ZlTYfVCwycaes/Iw75th38jKkSyIhM7oqg4wwMnowYy1DZluACK/8WJNE9
7w27AoClvJpOuJ4G0S+TxD9FlmUTG42Pi3N592srjli6hAMfDyBZcT83DSqqwJrODVL5VVbWl9QT
1wY+xcHwWrF3sFfcl8wR0njcUEkgFsBQYcYgiKVoBbMz8dQ7iEhsm6k7hOp6Y4YgJqYwRtoykXyV
oT1fjmoeqgfJcDDIuVr4P5XOvACiADnFNdLpwTF+1HCR9qN0H6wJskTihGKFZr5HyNaDdgr8xwj9
7iLN8m3YTGTWkVUS1WtG8i2xO9ZTBZGB1FoQZJoWLKs64r8PjZ3tqjbyXTr+xqTPRBkeX2Cj6xvK
djq6gvyfdsRODLvhZMryCiryPVfTyh+74efQTPp2ZM+7htmrUUvUP6tSu2SuLrZg7Hh4WFVLM921
JhGSU02muaIu7eh/3KlIT8rotJ1JdEpsmt0yVgxJzYRzTgZ6tGmVX1NcRPwazU4OxpuYqr00bdDP
5PUpyibotRcIQcxthb+euvoZ3/t5HI0d2P6c8UDgLvMmvG/KLl2aI9ZEm7/DHeqtEqO9VqYp4UxZ
xaIJs+9hHgOg2fFFseqgas2RbrTkKdBUb7zpA/P2wLmlZg/Soed41vrEWJDo+SODgrCwZ1ky7LLF
6GDz0xXgOBJ2kFwY1ns3Re3emRS6OqsCZZFWL3XuP01xe2+F/VOUB29BytU99DRhIL/rRWWi6Epd
F00KENdNL4OfplW+WHp1lFpyB1g/WGUCXlnZpnz/9cCYmRwUlAZEr8lAkuoE20IVRG17+j1jlJ5s
ZXHpOm6AqdEIPEDnQHeg8EVQkwotZjMgKLEnPKtjO+fcBdfaqG5DokyExw0bAU6NRYRyp5VZsMaN
uG3mRWZGOqdJ7mlD4bK2J3TpjIxoNQqmUOCqFkSufQ8NvCQuTpduvzmWAwkCAcr4MooerZ4BkFfh
za7MB6GjqOhQqpEtGjFVr/KHzkNG7JnKXsKciheTLp4zPTwm8ezFqNDWk/9MxBTwuWWD62kReSze
opRUIF+Vb2DM57wJRPcNQwG0E/Kxl+19REVOAY+awu4hxrqlf28bSTanfsPsmCuHsuMNrXTBgrBe
Kog0s8WVX014r5CpPmUy+IvKCsC/tB6wVjSfxElvnTSEKz93gl4y22jcx4JXc5V4pbeK3fYtpQxR
gaHtySh6jQRnQuSQABGCsMsV2RbEPe3qAi2DrRV3lVdeK7/f9BkXPh6Y1ZBhVc1C7dL27sVjNkjY
iMN51nGHS2KW2dMEC12CoWgy6w09J8P85h6mwvskgltZh29GAAUwpgcWjXdI8+QlsXB9+3rO8Zoa
N1wd7kqM2bTvMTGfQ1F8OSBxcDSQjxep8K6dgl1U2nsnUt8Vu7ZlPQSHKWBDLuzxOS2dcGX3nGV4
ToMNshUNKr/nrBzVDZsQ2OLSD4vkWLBg+eo9SeCSau5UQQBvGfXwQarsRmpXelAVaj4ONo2xP0+J
lb+UY2n+q075q/PS/C8F4RdsxkX748/KlN/k4JQp5O0xbpSGmOf1v69SEHpArEDBMevCEWr/Nvt3
pUvVwDgeG6b8o67DYmHAMgEBnTFn8v0zZYpj/CcKlImb0yREQehSsmj4uzKFHp5LdS5vw0zwHrbG
Y57Wn7XbP5cjEookHC7GJPZWx71GIug7MuwBopFN5oKua6e2czH0IYNHu2l8xUNgr+s88/d5MF2I
oLqTBdQVW6/KRWkNt1jGd6NofshoeCkmzM9Jn/5k2nYPbOQOdeHTyDQZLrsEeo0cU4N2UwwmGHIL
MV/c40Ep7ydrVgoLJG+pe2vLmmyGrPgK8+6AvXZL47XPWpH8P/bOJElyJEuyJ0ITBDM2vVCFQicz
nWy2DcgmxzwPAuAmRb3pC/QVelOV9+qHqKrIyKTMJoplEdUmYhHuHm5mUMiXz8yPyWyFOwtSksWH
C/kyOUfD5INehNiQSnM9KukhcvKjLJTv0rJOvYQG6DTuTmRhfFCYOrKaMFvetWvQNvGK2+051mJq
edD0ap0XoJzGvdUMLPAjXH10ryfr0GqvUN1j1svZgyW0JWAzXACBvVThstXlOYC3o6qePVnodUN9
YPN8zAmjF9LgYpV5vxTS5UPTPEET7dZZUZ5RgTBGkk9MZ+1ZxqQPcSASgim+INbT/U4VoDqsuWYd
kcO3Q9/r68zg7oufwgIJgSDrwyV8tjvnE7cZ0VmTfFfxMUccwcn7aE13s0bwfWiLG91xpzaJXnHO
boFeUIpBupF6wW0MtMJS+6vLLQehlGqJCvsq3S0Ky1wie8taEdLuxqLFGKAf/nyNJUM05qzMI3Un
Te21b1L+jMU4nY8uTpsy86tAcmS5vqJ11Yrk12aibZWW1l0jsjfCNACr+gO+ntSHSTasCdM03LHa
02TbB0hPD0mZFGwUjU/XAG0r9fGrkNj4KmoxsAJRvdvWCYjF7lrEHGGKQHOfS+YBjsmKd/vMpZr2
cjd27rlw+plqAQQSXLBttFQsLH1qgPyguaVX2GnM9kmvFbwsHWAOak8hmqkUa2M8f7UaCuGqUbAZ
N6cfpXa/CpcqNvpePd3WDmmYHdzRuLMCwfwkoAYOrGOz4CcfGhBG2Px7O1nhXD/PdblWZ9uvhpQe
Fo1BoE7brwlQbuRIjz3YmV5cDKcdTerhCPKl8gyjvNPj1q809q8uruIgEMdGMV4ad9kkJFt2y7iz
DL/I0z1qOJ1UOJwjaghphXVy7SPq2E7K4sAh9ZGn5XPrJuq6dxi29Nm56W51QYbACx8fgkJ9Dpvu
sYvpKp8G85iRs8WyiLd5LOVTZ2gH4ozKWmWSEWH7YoQli0rVvU5xdEpqk9UUUjVHf7c2Kq7Nlcqo
GNc/ST9dumzma5gkk4QqEGYG3Ozg8p+lEA36yYivZLJp9qTKbKVVWLrV+NHWxoFyZ3VPdSa13Eb6
FrvxM+yGpZa+aba2QCdLLdxeGjjG1WCmGFfZdtQ8DIkMTwJ1Iw/ojQgkM8GyLVHq+dkdKzxYrk9U
8lh3yktviVfVUD5cwZQy9Uu9F4rVyqiVX2pEcTkc5crL0rjbzjHG1gyDTd3peL50B3tAc1P7Qpzk
xMZOC/l8mpGxCWf1nJQSElMSglJruZzx0xxIiHhWTGIbu8FGFPMuh/xA0QDR0jwEzSWTT8x5tYcK
9GBg81Cj4mWok3M2MV4rY9BuRWMGd3o3ILq21cmIDH3dThQimumr0+pnawqegtlcG3Z9KWbnl5Mm
j7ktHsfS2A1G/RpWZ1gYq16siplopG77JbZQBKti36TDI/3L5zgybxVTMA9kYPr6IOs9EJzHQQfW
Jlu+OTgE71WZPnTz8pMyc6AcXCbU5VQxwZoYikmpU5Q8WznPQt2TXG3T2FmMuP2GL4x0QFp62mL9
M1WLRixz2jdzs4lq/bGo1Etl6/iqiiOcqJHYTwJX020gkk03fcDV5tRDv9LIHa2VUsLPBLW3nizl
ZSrws6Rxdc6FRgRmrn/0qHqpA/edXERB5lV/NoriJXaV16ar74SLf6whJO1M7d7p022XF9pKdfgC
8KtsgQM8aQ3otKaT28hEDbXznGaMOv819dmmGviMcuQfEYMjyrDYIsPnBdWEq1l/dkrefFOhgOyY
b7Bbi209svyriCpPYPqZJlVYWHPaE4PV7yqL0HAhG5QuRVKo1jJB2mbdrvPMtmiUdm9WIwfW4KiU
UcZCGzUwxeOrF9WXhuBhFf1JG3uvWT5L8+DTdUSeBkGa/a1+0UfUGHYKR47uHYS0tSQ+rmj0j1HQ
9hqN2VKfpp4l3MSV4P7lmW7xNSxO+bDoL72MoDFEPDF1V/Lq1V7UOMQ5VXVgFnpz5UYN5k3uUGn+
oxj2tqzjSzShrsX9tYMsWeHl4ie4Cwlr0lYRkqgIC7+3rVvLCpb3NYBjxDHY0BdXEkXrjDsj5abi
ANiidOAtqKZHil+3oQ4G0UCzNfT7LmWJbFnkY6cZzK2w0nfM5NdYN7Jd06O4lLTrVXPy2IFR6+i1
XBsBMXeqg5fL1dz5/A68ioVpEOSSm0D2O5eT8JBn9PapXfPZD7TQhxrlY0G5lT0DElvncts77QMW
L44xd37KFfU0N8FrPJApV2KoEwlHOMw/qGHjLuqUX/Fg3vVIrLzkUTIt2/hMorw951PIA2CGAQ+U
9qF2Y36EBbRuyoAfIpJ2UlsNt26ovynSphUmXw4iyLrTp8Uw+9amM/EIcrOrfnRf0NZrTl7HDyYu
nMPEd0nV65+KneU6t1rUm7B/zSPM6socnqK54wivyTxwofVqd/iQbX5pzfFQSoVtfPbD5fGOVDC2
Tk0DXUtxVtRXd1D+Cn9gq2pK6yFKsDuAxLyM+sLoVSzKsXTCXOHJqGdsB8TI2qa7z3X5SXr/4c/v
Sv/LVTHo/1+uy6Up2+7f/hcb7H90wfgrzcX+H4tfXFUNU+AvEiYj/O/uIkw9HDUEyAh0CdoU/nDD
4LnSjGXmxz2u/e0Ng5QFZiWN64XGStT+MzcMZEyuPn9rHWf+x9auaXiVDPgQy6b0D0yXMSLvr5qV
XGPF2zuJgwHkSy07di1TBwtLXMMJGphOeqqb7qgh2MBMGryg/O606k2NylObZZd0ugvwbDROeMzM
dlfPA2Mn/XMjvZ0qaTjF1naLgcSZknU8wDZnzk2n4IubxZuqv2nMWQ770qnRN2b47EqKh800xehb
3PSmfK0cBSwBsXObwCMfwyG7woDw7cIEznSI4SwQWsWiqh+7+YXE6yZtrP0I7zyr2DNRd3KJJD3K
wrl1CkeE+dkbj2UU+5pe3mG+xVlj+wX/tqPpQkHkqYb6QuKeA9q49Fq5NQCfVkrr5xQ+mgiatkHI
K4HL6IiVyodcHbpzX5+SAESFC6o86Req9p1BBAiH1aui4RZHFs+CtzQrX0xzF0fKMTVN0pWGfRcN
6leQ4o5H7MDJ8ZUbLRKNROEYXN8OFc4EVnRmhG2V30ChJ8uFD6fzDXylFHeD5dpolbiywDsqpQXh
xvA1sHxzUPpDyFJHrT8yGQDDLklh4eN3taM960eHlhdQLit9kp9V/pgq/IxdyX7LtHhhLAWixUfD
5Md25KEvgi2lCAcg7uxIcUa4hbNPwUWOrSQLMGznTj3SJnrubf1eE9VNq+VRb2sm3uS51Fl65sSH
ei6notAPuvYJDVBj29ieY/DpjlU866x8JECNFKW11JCKxRfLyDuuIRTkTLuyjy40DviywW7Cy6/h
JTgo+Prz+dbl2UbUghbI9GS7wz4tsmPgnOdYuaex4yVUgZEur1IHuY2w396o3dfChEfUzq/GyKzJ
m9cR4RZYyxmNzJ+c/uoESuE5RfDesN4s0mbXNxwgRBHvzVBsm2EbpQjc3TvrYWaA7Nwtr3c2PJtk
bg5YVGH/PBGMbtZxG34lHAijtBZKeHSS5dL3oUpMqo25Uzg5sghVnGOECm1WVFjclMwN1pxAWydi
4FyMNA+ZyXEN/qHQvGC+z1x3K4Vx1a3sfRzo+E67+6yj1aTgrpd17bx23egUUTraLWfYgEVqru2n
vr9OCkHmfVdGu5ijrnCoDk3TLWXf8OPcy8iyVfSN31q0FSr1JuGQVMzwreDQNLIJMfEn4cmgNOna
ddFuRAi3Kvc+qYtXtnk6vDnVixH1pohaETNYa0Ql+sjkgtDp3wOncySK/aTmm7zINxBzMA3ms1gb
EPI0q/7WRbXX+CuV+kOv5ai/91NCa0A2dodKWOfUDZ5CDTBgtjaie4wy65km3arXJRfU+VpqR6y2
XBTIX9Fycm1znZOs3PdME7OB58chpJzkXsWUQYrglbaFreFIcuZKtIFOeuVb9d42ybl3ksNocomM
wxdZ/LTg7Si22y+F98bIrQV5yKyZx6D01+20DptpVTHq6Lq84q0rTX1f8zGhWoMgYHAfZvFzjTdq
oUNUjEl9+qvQaTalgjfNeE+0QJ7FJ2Z4j485z3LoGdVrnGFTIw9Z99c22GvcruTc3oJCHIJs25jn
2Kh3RobjqVlHOHBGLPIW8nbbfBgMba5jYBlgUETSLgq+v+gvhsIgNsPgy2BUt780kKBgdUuhrzXj
NixIOig4LSbzgWCujStAI5CYdD9yQbaoXH+RqFzYPRrumolniv6HlQ6kxJoj3yLAaEbQhcczJQBP
U3oj5LzXxubWGSo/SmWHP2RuHB/M7T7oEt+2lFMV9J412OeEJEMqkvscDUvED7ZTrQLJwkof902N
k1qOGzLc+8AGvNWw5WAdUkMUGJv3Iho3dh5AAplIV6c+9Fg5y3tLg30bhcCaqJuqFfkaxLUfOzzd
rOXdOf3sKT4htLVarJn0cnIDV+iRn3yLNXnLND8sn4AWeqDG7ZSveSXap6rlhYJuA+DzYk0nlhYb
V92BYSD3HsL9sb3ZfHBSIEIcHf3wJOZD2xu/QhYnhlnvcRet5ynZ0ri7lpq5xXqzprfubizdDXGu
bW422z507myb+4XMaUtjurdBNbTcWPXwrKfJXdJDuI757yMM8fFlHmeUsHg9t/YKpClvD/qBGa3x
q7Kd3BiwEZB1ztxeYeSqfEGvlRWfKDA+jx0GLrrSIitZF0IeCLE90kmcAh67GdonIN9vye07UT2+
C3VHMAbLqqUOTwW+NZW8StvEjxEZIqk7vOzru8jOT0O6VXHhDzj0VesjTEwspeXBFglOOv0o8i+1
tc9zJ3ZWAO+MgrjXVq2oywleJvI/2qR5RVPui+HdsBdi3ODZldy0ER/lwoFWIA7NhLFWcJ8Z1qOm
7EftXugoT6DJE71/Vxosw00Q7IAjeNMMWWAqdnygtp31lIMVM3jpKKBi9Z5fFhJXrYOtmlabJinu
x3na1AUAIdF4VYAvNdjN1LVObXtq0Ivw1Y7YpvFXUnUI+YJeGRxJfaB7pkNYIe4uQZzNXLbytVWk
W3d8NWudorjunIAAG9OXfmSiAJeV4cuo69EvFfydWsdjPQPeiVeiN28B+4W0N251X20d5ymKyTQT
PEX+vJGBeGaavxSVvmeFw2oBK8qcHof6CWz/M+Fwn1fFqjUV9OsPskijMvJZEBe9qU5xontL8dIM
x7J3rubEX7B2thOs+4CwROZoez2wfHR8b65w39LvHS+LExeqg5Hv+yH9ctL+kJrPCa9x3H5PQV9u
5kLZZkHgFyip5M7vElc5zo71SyPBYtlL2C3wWBqsQkW7lq7z0/ezbyWsSmRN88fBHRw+eHxoOXYm
bNsutKqcz3IzkZ2q70xqjwJDHMxBXesl6+SQAPYEXgNxWFfirZWgJxkl1V9ifqx0rOcIpZ8afB66
SNBpATplifvqzMq3Q84oE8lOVfJzPHbPXcRmh/bbwikeDSM+82D3zRpu1kogGScm1YdmT/1V+xi1
vBTGgqqtHH9QdEw6yZ/kenWUXcNRouicF2J/W6snJyJ81Gl3SZh5ao2d3B73WVD85GxhqEm9aoT/
u6Im5xN+Dyr2NUiA8rME3TQTziEaDAsLXFqJsi2DdVylN1ZZzJkUKk2s2KcDSHIQdryfrWcNdkhZ
fNg91JDLaOzt0eRACr3e4RTAlThWsefOSLbx7GVhQssNxkSnfFTnc1S9U0OxLrXX5QUpEMf0it88
xn6Oltn0waZnliE3idEOuT48aCzP6qa5K8xvm6yjjm1yaUdxp+roGPUlq+hPt28JsK3saoWPNpJw
OK1zdwar8dxgLWCXBm4gXculiZOq5VH43YQ5T+OiDJkVBeOkgp7HcyETnZAQ3iwRvYXmYwiPJGgo
mp43ihCbaW52KvdoI2ZyVaCmLyM7+8WwGUiQDut+vu8BI2LUFilzDISQmcGkuORVtqsGWptKZ1sR
2tIpqeymI2r9KrNZOtYvWO2optjXTuFJEpthEvDdVH8G68me1F0atynG6WED6hmfBPBpayHrmN44
9LtOv1WassmNEJQ8CLWGW03HPiXujmo+e8VQb2OLDSMWVJP3tfaOQyvtxg13GQrL55ymdGRs9dL3
AwRw7WZ29w5VeJleXPPEOlql9CcyoFOeXEGFrNzqlIvnqnBi/Ofqr4Dd3xi+4B7GHe086sr0rSmV
Lw15xV96sMH/aOFtbHnLL6sn40ZkYIO3l5wYik9fPDdMD+WIJ0WuHP0Dow7kPWtdkJd3h4kkBa6t
6ey4H0Yl6NyaQSvqm4ZwcdsPGxF+sdp+SmlhClTuKkWJrJSQBMH6lQ4+I7isr/j9FRAJlonJE3OY
+SDdaG8GgEJzuZ2GwYtKgJM64DtwAC48j+FmC1L41i7CTEF5wLqLj6YD6AaFyVyVzi4WT0a7lyGu
G54i4Ef3dcgPvxxpE6fBl9FM43m0oBJ05cIa52nLoedO2CvAqEjFSzt6x6hdAHXUi1Osm6dpYHYb
0UvSq2zeJl6ltXJwRg/HiQ+ijzYB3BTBqcd/Tc2e1w2EqNONFWeXMbKexch9BYdP1H7i4aDocFWi
JNQvs7Wuh3yrdgrcxCcl7TeqOFXiQUPEDjVIplA4unIrwMDzhVB+53U9w5vasUd+HwNwjuGbhO7c
IkSRVcjVJQcJN15XtzgwfAuIiyCLw1EYeNhpMU9igWCK/Uk4oBzzl1sPXB18EZzMAIXE/bQi+jvu
B5V3P3OGaXtVVn6BRtoSsyNoYWyict6G7n5M9IegNAG4xVBRnTutTd+0ic1qHPe4WxMm8w4NDtvy
MNtrS7hbPVfOqf02VzghCtQRML+vBp9HOyEU02VPCZvqNbTvX/OUg8JIdynvMZWZDvTmWtNYVgbv
qZq+8evBI2M2Ttpjyg9+FqT9GGEgMnmWnfhuqu8jq9hpebJz+aiFVb6j3e9JlfmvocJik53Nqr2E
Ujz2+vjO3p+YYnWfKO0mUGjpM7lwKG7tYXNlnUmbGw5Utdr2rP6HoUC4xz5j0tNmOHu0zFXnqmfN
7L/nFnct8ZtYPjsDIPPhpLeM2rZLjDb7b53+d50e8fyf+wkvgNvoJfpHazR+3+92QvDGGswEzdSW
yB3WwP9Yo7Fgw/8DFploHHK9y3/5q1BvA0o2bJZvLLONv60yxU2I6q/9x4rtT4X0TJP/yd9v0dju
8ddgUgLabP7dFg25TFXUbKacfMqZHsV96oqDVRFmArd4x056mzQDVWp19WTmBFlsddvmLmUIwdFC
KOm4xPp9Y5zKZrlNpvbBEN0V3YunWEupkCMKG9TXPGW9b7Q1fxCgkrwN3osE9HgyTvi4RjTqaBfh
TlpXEDnHOqgQ5ugSNFNip2a3iTITjCo++KTv9ga2I1GN225SD2gOvus2IxcvSjcFrpje2tpV86YI
icO/8gKpGByM3XbUlRd46bu2xwjgJg80MXXrWroPU5DzuainaaNxQ6Im9EniAkTfoW+jTxtoL27k
h7jTVh24WTo8mqs6UA1dZwQ1aP88yrl80SP5SI55g1x6nQkzsjwfjo21XNew1m9sTfGdgZyP0VmU
IqLsno02sM/K6NxFqb6FJM+Sh1AOIgPWc0oCLQJHIFmEI+c15QMbOqRh4XRPVs8LqMEQ31GYEJpH
ty4uUW29DJq2DxLksrxtznLU1B1W1K0+ZnuLKwjWQrmfhsW5VkYvopxeIkffG6P4JazgSIUIB0vz
olvFVQtKSOv0QZskmyPIANp4HCCXeuw+GE5HrVtlWqRuHExo2LO0G8VS3oCkNoRENfIkL9DIgoOj
Ww0eARYiWnIYovqZapXbZDPO12N9lkvrJIQxpaQ/RhkqjJXGQtxk+rNFu7OcEZKE4PoKLk6H7J8c
kqm+4HdhtZfnpObdz4hU1Ar2TQY0mZiaJtLPUXSbelq6Ogze6KNy0Vz8c13BoK85DmFqZMvO2Pa6
8sium91Uj3upq8ZdFfCTLOoA/1uZ3YJ2flTKfp/2FliO+nGamgeSS3vTHNFhVLAa5mzs+f9s5kA7
82RSTRL3i8nhKeuTY6NQpGHE3Plt9EacIeYOPei9dIxpG9YBwtis3os8/7R09yUokh+1qRS2ngki
ePqMk3Nj0TIOYoTdgjrclS6Ef6u9xLVVe1YUYBvJp2MxyidntN+HonutSorVYsJmm4RBoO8XozuX
UhTe4UlX8hs+8l9lTo8FnQIXSxZeMGT7ocTOr2Q6pCsYW/Q70Gnolh6h7xCisW1v5zyBm0pVQV6W
79XMItkaTOZxR92UyvztLHI+/ONLbPes9lQinvS8JJH6q7dgpcTvejT4Ztw/iHTgJ1S8jr3C4Dtt
wjbZ17GCIZR04NjkX4ZiXRtBva2S349d4w9m9lxF7X04RRUuTC4FetXkvtLMsccw09FpH+TsKiuq
KpZS5c76tkaceKmkIyvqN3h3+Vl3dnzsu7DyKxizm0lSy2Cpm1wVb/xh700G85EuqMOgWWy8wi1D
BeimxjnbSXOqQfB9k9RRV1aWo1L2j0E8nww7OUwqXp8mGl8ga/GERjniahFCNOl5J0zhD4iFYl0u
PhEbAydErvEr4eW3juLgU5+izOtk8wAi8+AM9UnEPOWWNMl3TKyAFLs/AKw76HnyNmNWIfixoWMD
GjYuFkMPfHyGt8SNMj/D6GIZrFS6xfsiC/OVANMuXFwxAnuM4Ie+RuUmIKrw7TCGfSEZP6sFM7vY
a9wtrHFGJ3mNsN9Is98qhIJXgG/Y7Q5bVQtemPFxVmQ3/FFAT6zqQYA+S9rA2Jg1hVpqw8u49Fus
QIiGn/3iDSrafKvRH5RhGgJws6sxEbXNryokPprFTulFVnll07zi2AtZQubnYHEiNUn1FIbDLiEg
5wy3AsuSPk/HQYJ+b2hi2cnF2+QmDPcCuxM5zgtuuMEzIX51iyMKdijtekQvqbygfltZdrKJ3GMP
h26Opcpp7LOsuby4i+Vq7IxbKFsaZDBjFUHi7jr8WQU+rRG/VohvK6OjtF2MXBDIuTCq9NYX0Zm1
CGFitWYsD3daB81zxg9GgylojOGgDdk3zMqGwIvz7jimry5Wsj4pLmGHuWzSdS+MaS4xEs9atJth
8aF1UPUrnGnQ4E+F2V6AUP7wOZNrBw8by+CvIopPJd42vBm8d6xFxsL3BrvvrAN72heNZWywWX3P
gjoQTQoG5cU4506uu9I4WHGVNG/6Yq8bU7FPFr9diDu3dTE1j+VnhXeiKyaq42rC2thd8mb+7JBR
wxg9lZggXpzwZCO0xgiu06K8OkiwqpRvrLu+k6DeqCYosHoh86gDgzlaiTlIMJYIKKBKbhSy3de/
+b6XfBAlU3ulQ38Zk+JNo+8kRJwp2FequdRXdl6bPsL/nW7qTzUGllWH9pPG4qyjBzmZ6k9VeuzL
+dqgGS2lVFZ/EN80jX+olbpVjMh3imxjFFFJ2dz06P4mSiGDrltTUEKXERBq+T7SxA3KRH1tg+ob
OgEXYJuRROchGI3ku6cjCAv2JUNAAw+zAqV40ks2lWWffczasK2c9lhNFs9Qd5+gzaWLSCdR6yIb
+qKdkPN0ZflVC/WT8geSWr3m/3k5+p82jfyxaOR//tcTrXGw/vNR+y//u8+rnyb9R7M2v/H3WVvT
GbFdl2u/JfjH77M2GDSBLI0dFnKZuaAt/nPWNlVqRkyVHixwGf8e0PkD7MxWTV4xuGmZjZdCkz+T
3Vmct387awswaxr0Jw0UM6P93yGSs4GMSWiPkhYSjW3S4pMpE/MSLc4ZLEws8DHTKAHDuMBlo2UY
ijRyELCN1tWYHBT8OFOjUchtubdsseroS8MQpDBjFS9Gnnyx9IQKFPwh9/EJWTAFgRmjyKbEiV1+
Vd+fGXAwjGETmqropmo9J8riIAq5tFKOZtOQYUW544GgZ/wbUWLddly2AiiVOZHMmqTNYk4qtHFL
7wVqD74lS5u2YjEyVQ6dpC7eJhksJcQm9wRW+zXuJzatr+VcvXSj+TxIDsoKn5SBX4qV108RlNWm
mJqXcbFUjXirssVkNVtaw8IA45XjNvAUzLDFlStvlNtfdbuAaYvnkNOxOiS4t9zU3Ja4ubLRfFTG
elPh8hJSQcybqN5IcYBB/DgQ0/JrVYc0oD4kcXu2SwRWI1LeRcdKwelIXjPlcSLlT2ZVnrNG3SZI
R2u9r/AgOw1RdSpDEtTAxKULIqPrsAW3FVc/81i8qHOI0uRSeEdtypF62CVdYj7EJdDqMp5YRBvC
M8QIoSxvumc1zmiKwiW3ko08AEPFLaDgJZYZBFRHVXgPFVy4DBET0++EzvBVqHgEHPhODepDa3fZ
1tYqCpY0rePdGiRrDFDpZjCDLxmReckzaW5Gp2VZb+vC60b8ErbIlHWnVDTZueqmDu132w3gXXe5
3NCwdicKjQiJpKjVrW1lQ8gMn5Hb6V6tdvJgolp4iUIddixrn8Qkfqs5eOH1enDkpK/tTp5bpTkr
anpo1fxqYIgsLNsbJ0jInFqc5OWTM1i3uZYfRcJ3yFbncUEgnCI5MFvhK9OxTURB9hGpKddN1/Vd
aZYbC2cD1z2cAIw2KeP/2Bzssb1Q1P3TxjTc6qPNmUlVhhHzLJccyn6iBF9WB1s7coNgr1fyVZJJ
hm7VsgETYmJtnj4NOKfg6OuHsgov/SQeUa++Sd9B9J4rXBgpCzolwIsY22y8lPJLVzuAA0zsq7iS
i4gr+JbozlV3qCstkMwaYH8QTU7uRIA6MlIbu2+7KLj8BZ3+DbfVuIXFTboMuCkGQ0HdIOYlaiJd
nv/OLMhwF/4oubtJwR3cidPZ6yqK2EQeveqoxCu7qS4S3YBSByhzBTCFftJ2LpI7vSDvI4s5IsY4
y9tocPFLx8/4eDB50zswZHDZtJx+XmdQuVw7LwL+FN+TMkUCSDO/a6tkrYjsktPNzmoJSmqAwxbv
On13c5m+oM9SFh6HLVPCMNMDiLaeJNAPMughrdm/aQuZTLhDv8ZAqXsuMcQtCCsM70ZvrDWnvzR0
kw4BnR4s1PlYmBC23bH1575jxW9HlL2OHxa9tmi/dgkwEWYNiV3fsdkyshuNbZcr3Bj/0FNCq1ym
PriN+x1DGyILDrRDWmKvZDSZOvmMVjMSvsFdVnsqXsSUmSIetBbLiv2WBempHuyPiI15VNThZhRF
6+N7goT9G7g0Um66HUivKuAHCdad3dBcGMAhv/DBt+3+vuvil4ZKH/Q5g2KFvHDXmK9e+YCj6ybN
7r9HgP9M77Kc+ucjwLEpAZ7+5V/+9f/85f/+ozGA3/z7GOCYDq5ldmu/udA47H9fuXFPoOWcYeDf
t3G/jwFEeEn9ajoMO11lI7fs6f7KPFV/KykjNMMfyPblz4wBWNT+fgzQLcPVTFUFzsUeT+Wv90fj
WoC70exaY1iHk/KjSPUgCkTlHORl16+pvUKsKvflnPzwBoMCl/BOqd3yOCjimyAk0kNxC9wWlIvR
HguDtkAucRXZw5UKPR9NDYvD0aqdlzGqdlUuvrD4P1d8xZif9Susqh05QniehOKszwkBwWT5n7Pd
iNlHsHcabzhsiNe9Sa29p/loP3JuieAwVsWL0uXPaEoXtdKe8BM9pUlCPkWEBxPkeGjJayl4wdA0
sBHSPos8eBQ0rFUhrLyIT6Y0tXVrURcjY+W9JS8AMB9Ua/LaNn3imS3ASWdIXwbZ7fE2X2P7EKpP
cRed5rZmVQGmMwnAoTeQhxfNVTjTnaIZT3Igie8uCkvi47z+NUiDzc/4sOSPgAn5Or82ZQWCl5qW
ZLZpdb6DWHIJ0uDcV8PRSSDbs+1ckhizqV0G0iUqpUnthM9HdD9FgXY7EANWu3kDSwJCi1Wtq/xW
yMQXfb1yOwwEvbHBMObRgbeTszgbDcPRzP7DBd83uJJXF3OUom2KSuBlm9wb0CIAB93ebMVn2Odg
9lTa0dz4g7fufTjXj0kkglXXsjjU55epsd6HwXxQ0umZckUcvY2xIevs1Zi0hoE+olBDLaAiIs03
TQ1Uxe23YWxeyxCUZ3peLt4tknPgyIuTTc+R8lE2SBwua9siufHq+440RDTb9qO+3jZxBGhFp8rX
BR8kPqLAfFEFe4iZquMRXJtGVZt0PodUUNQURZuujbzfrv9p9toNQNmL5l1LW19SttnkwLlBu/Sk
Gy0NWQevf9o7l078YAw5qgaVy4Ln39ZZhRWMGNauHEpYGPJixl6SGb/GkgHQbKwHnquFjdPftXPu
UzWyG1J4ukCqDcBdWnQCDrQNcGMmGIzjVvcnsKuUkN+0qtzhipMsYO0q2hmO8ibZPmdxT2Of2GSc
Iq2BftypRIsz2onVVHquUAVFdhU+9RrvmbYn6uoFhoavv95ZGJLyzryFbPFXIWbPKAt3tRoRNCpP
OZB3TjVOVYsiI5iXelnSrtZCQXoOFvcR51hf2Mm6T0JfH+Unp9+euwEcxbiAToQYz3Iw5tO47ivH
i5UUsH24c2ksYibxzXn2AOZsx9rajXbtTew6QlM9Wex0St4gNQd/btAPi5GKP2sQZDCKNemKRbwF
+UGvMW6x7FUWoR/M9rNQk0tWM3pEH53y/9g7jyTnkXTLbuVZz1EGOPSgJ9QMMkiGFhNYSGjh0MAe
ehE17EX0qPrt6x3/s1JUvcxB9qzNcpBWZpkViiTcP3HvucWVyXx90MoDQTSKaj9sDeSwvTs+S7tm
KO2f+jhej3W7EdgCyKFtH0y/fhyn7LPWi/t2wOCLw4p1to6zvB0XHVEvjjBPAlcXmJYa1ROFByXA
Yq68665gPRuzP7PLZuV30w21ZM48eJcEyLoRH/VltbPdsyPbhYupSevjq34ir5eKvOuHtQ8H37Sz
N2wPK83QjnbjwAFp1z3ma9cjl7jC2VWVy74hqtosjZu6ji8Myg9j3ZxCVgqzBxCZiXGfDR21pYvJ
/WbqHNYMks/jtM0zFJA8/mnB0LuM1no0HNNmADEVnoAwvs0hDn+rRrfExFRm6bfj9SufzcOQeztj
MA49UyzS4pYl/ZkTZouhLyjK5b2nW9ea8QYMBfJS2eKgZvrc5MntPDkmJNNsbfoOe9irWsPYSOfA
62IzcqX/eBU/htgDDQaGidhM9y3TbVFZS8g4T+EYLPOeTKiCs6deI1h8NasO16N28a19hQc61qtd
G8QrDxWYpj9g9l6aTNGzySLdbXqakGOWxsKdo1OGMZ/EmkNod3cxr1roooAI5m0SZ3C5sGOD1F3I
WttQTgNhJvEsAYk6uCjyoZD6ZE5lT0Mvtk4175tCJ1N9IEwhWntq1u+YFwORauDoO8jyaOpqPoT5
vlZvgtOwqpm3Bh4OL8HQwIdpVjsEjeahY6mQt/dOpKH17Hd17n2krfUC+XYX6/2qbMTalUcLH90w
uted2k5I+Ui41SJCUNWhdFShVp2k3Dv35U1PFtuMqtawCK9bBeyJDdm+WJHSpTEJnggETIWxAiIM
1QcmdZtcLFkxXh0XoctSPBgfNBylSnuJ/BR873jgFQuUgbAZ9q7+NkJk6sltweMNYcA8eeatxb5l
Jso5gHsUt7yHSMxTql8dhV+M5IVHuOokXKxuD/SDvAwijIz6YFkFfHJWHLhSe2QNPXeVNW/iNjNQ
eWb7fBJbL/lgBbFj1UusCc5xGfQLF2ZH1pIRWfGOiUOnRd+h221NQUubJStXK29Ahb3moN4yZCok
NiK9FPtkdleTxy2d6qg1GSs2r0KTD1HznYaHqP0yIjXdFdhF33kVcAzGEMac/Ioq+JSYL2M+LtPx
VRcDGFtz1ejixp6KO6P3z0NxEw5KG4PWgheK6csxcpjpzy60rsE0YWaBcKYQwQs0UXuEiX+yW85v
X63SzD7YxDlrAGCiGXvCuLaXxUDQh9q6hTEDh+noacDYtWEdR59BnNxmOOkLLJQ9SAl7TNcJWVA+
dM6xIO9gYGGnVnr91N2GeY4i4Q5b4k1iKg/AcIcYeNvYE/e2frYi4EqwQUZaL5XqI16UktePAUIC
3iDBmxHmtEq4wGYwRUAgNykDiDqa3iJRP1qpfqRSqqE6+Hf4HHd2+Br33nvkWggDkE71TyJ5mHgA
aj6tBeZLQtTXNcaCKO3454v0laXgrCiTYy2QKRfpJo4eDI/xpg2DCZGvJ88ztQXR0+uw9fZgmJdz
Wm8nECodn8EyIomUhSkdps3qTnCkNqTI6GgXtdLe2BZmPuyDdkjak071+ODMZDE7j3V5CGGI9i68
Aa28LeUzSc+LEdljxAxX+tZpDkn+KueV72wiAMbAPga1zDURzlip2OG5GnoYL8P1bN6H9LCW+2I6
/CQI3yGCZNe+jMkTuddvqVF/R/VjPJ1ILCIfM0SPhrUX9zARsdc+2skel5Xg0fQcj7V1RyhXj1ip
2/WACUKUNgOM9EQ+dla5pG/+SgitFaTvSLSCIsJE6Dib3mNp5gD9c7R1g5HJgqSDhB8SX/4w5S8a
mMmq3AZOdzI88TCnqAvZeId9ssrQx+uley4UjK5QumJ0eMFz3x4rJtDc4A9VNL10drotGy5pxydY
/B129cVukpcmMO7kkJyaWr+yUcRoSKHmqFhKG/UbUBBKMGtn+JhKvOjcB/pGn42HsUWjhomkoEzg
DlzOQfZcd9mtg9kkUK4TJ3x0SpIBMKMI61uvXvzYfMlwqqCK5PmK1i7HyzDXoJ6NnQEwXquN/aCs
LjWelxzvi1lpVzmXGHJ5oH2XWTlkRPUi7I9M8AK70bxOzOGIiQZfKH2JjlIdp02DBQe72ocORS2P
MtTmGbe0z0eo4bU6eR5F+/DIup32BFkk2pQOjQo6Teotbw9E5VZiXJmsfTqZxDEQbGCH+znQlfjt
hbj0RRU8l+ZjWhQHO2fzAm6tkTY0vuGpMvtn6sFl58hDJOQuQcHZTfGJ8f5+1vDjhkAbB5cknOlO
Cv1jFt5VnYD1gxjHvPW+lNqO6EZeFqC6/YibYFrVhfduztbXNAsgj80eesuhtDl+NWzZKBBJEmVL
uAcbudNAofcspbNGx9EIdlhptpoXlyOlI+moHQW+dgomL3wY3HothXWcasBGTIPatn2EY7DOE/IK
kuTRtYd9OJhI/lF0urJ8LtR4xujWLqAXF4etTjUm++8sK4/ObG4wbmFSDYM16cQ7jN5nb4ovDpmx
uQV6z1ShWBFBdSQqhNB2nMa5AyrChiXicAj6fWKNS9+Lz24GyH2k2HZAo+J/TJBAxfRgXYB/tD6F
UBWJnJYkbVkPyeiQcyNWpYyOkdQ/R3JJTfk5WtgbEx6TpkXaNrgc7/gHupIBErerPd+n1VNtty/S
wnwZwjfQUGqIcF/pL4M73+hBffHd4YTtkDmeONtMUKyGErBMbkazfcKRclFK7jSyrqeRkOY5rrdx
Pr5FdkT3o78n4lG4zgpbzFYPDPUR2CnFIKki5GvqxC7X+yTEy5XMm1SEb3/NYn6exbCc+ONZzEP0
VTfpP/73f+zqt8/4P/+On/D3RjJ8j19GMvAVdR9jLhm3DD9+3cyggjLYhwBVYyFCqiVLk19VUPQS
eAUt/sf6aWnz80gGVLltGUijbNuD7WP9KTOh+WPk8lOO/P7zf/4P0v1MYCrqRyC34gc6ymv4Gy+h
WzAnyWwMKeXAotJuRsDWvlmuNUeQSzmi59bm0T40rDKpQ1PE+ik9vEWyFRNfdJkgBI9tASPVEcpt
XqHiCWSh3xMhBYw2EcfKILGE+Xl6hUEuXYJAD1ATxsa+kbT1sTOtRNHWkLcUamdMiJCeYKBVAhOX
p0X9UsvzT6SKHdJXVLhTGX+E+YidPkqbfaeUMXbC5iYcuHW9jr4nlUkJZTf5ttvyxawkeVqW9mQz
ijD9/lVUowltJf9uO46KquoeUtogXfKFyI23XYCKQ6/ChwmDDHolavG8fi6lbK+MsnmRpbbrTYJm
kYIOGiQmeLYcDSYhn90uYuACWDc+o02/deNErrK+PRVp+shW5JNTdqC4rd8hk5xEbd2OvniCTcyP
q91LExkPVY9+oUEDjaNzZeRsua0c5Vc/cGmPNX4inFinyKeJckR6W2JpaWKmLry16EUm7a3CjwA9
e9t4zeMM5QPUTPVOQPpIN94/Mv/bRaIgn28SGzYi144lZvSf1FxBv+va9iNFGzrP41sTT5/oL9ND
RsY4iNBxmdvTY9m39x6ejrmFxmBJx15AnMPTI2OAyF7trXTykDso5utWZK+9Ha68BJkRheUX4lOK
hCEh9YKQoJ0eVNsqCZ6dTNtHsevuOdzGBWF30xpLwSXNQbXNMWySVHfvWpoV6iWE0D0pLOR0pQRi
lhey224516udV80VacHGc9j7OC1lSt47wLE+BurUWs0qcYPk2CXJJSeGLzUyZ12MEM17x5PQ0gGr
sAnb214rl2GMvj0wKWMbatlNw6MDOMe+Ffg8F1pOXnxoEddnTFxiaRbjB0ECsYxzqJqTa7wbyqoU
tdW35ahEeIaLwlUqrNm4AYdDQ2y2LurCBdLBBtvSvIU0k24SJ2OdY8ynCdyaprnI6OnuFIdNZiSd
zo3T7gfDesmKkA9KNBoL3PH5VaFYbhZQt5zLnGWA+EAGyLymr3gccraWxeS9zkDhhs54HT0ocSEF
Qae4cQGQkwSQnM90sgEsp8uMB8dusXZO1ing82MbDUZHHggNw02mmHRu5u6aima4run+AjS+Ftht
w6rYhBk43rho+6J6KCFT2IgyMCjU52aqjz0gPOjP6HmZpTq8SSRq0/DGwLDjho7fwc6reHqQ3kg+
UIw9AWyvVtQ9PoTZsQPEF1lMvSbQfMJiZeIA60PPcO4VvY9FjtjKIrogkf6aFeFvVKw/XziophX/
LwcEyJLnpTaLu5FB5FEjyh51XsvYCHwgJHw8UwAFhSILZnakbVpFG5wVd7BSBMJEsQjbHiphTMKu
BFNoFUxSSCtasZK+DQEZVrj7otxlRwvisFGsw1BRD8VkEDvkIGL86979572rNAt/fO++Zr+PL1Vf
9c+b1vsbPDAinz3uNN1DKfyb5QcrEeF4Hq5+bIIGVv9fb1pioh0bTz9jON1y/iXwTTcgbLo86Y75
gxn2ZzQQP/TE/3bTekgwyC1xgZdBCfvXm9Zq8okjqR+XZc5eT/b+e9rC4G3YKKIv5SIweWautUx/
JDoalviPvcZYmQQTTPcpK4LVjNl96ZZRgbiTnBC3t77s3sFUXa5s9FUrkz8R3KD7KDSmJZOrfP7X
cUKr3EcEUYGWIJpjrC/I585165wCnDjPZtGc+1zf6jGW0QlSEDn17DgHpS4lhciCoRoA5fPxwppp
cy6JtFL5Dpj8+/t4GEinmmtMiZE8+GJiKA7ceurn56TF5IhZ9E64cbCasYPCQI+WMtJQ6+e3KVK8
YNYY/A87vaNkndRYOvWLS+eTMzaMd7C60N3mxovwONW6oLwaEu0mxjJradazpuJv4V1zn6XyEs/M
MRjaVW36AkNkWA+lM7KKLqcV0utXm6ThRd+0n2Vc3owjVli984FLatrtnB9irle0E2yNOxc3g2Nd
ZY2/qXJKjtas793MXgm9I1CLrLhaYDRAjGXoDeKp+b7ooLO0RM6sKy2h9vCxZFWkcy46iyiMDgPv
QFATIZqwvQdA7Ulc3IpkRCObYGDGrs8vUd8jIwtWIRyYyxD6T6Afb3yHnb0R4cfDWO9Ay8KGUukV
yVoci4MWXflaeyF9kl1/gXO45nHYhh5beStFqJpE/k937XIeBrbHvY6WtkCGhxYEQsJYv9SM2AaW
HcTChfmyNaYV8aIbQmDe3Jgl/0wAF2SsL6PNUb8YE5ZVI9Z2DgNaGM4FqgZv75g4O7Mixtk9UKtk
ah9QI8rJo+glSfKj5BscdC/lW9sc4UXXMxbRtK3LWFlg1EWzQL3j2+GtIcuz7JtXH06/RMi8MlxM
6IRrPyTEsdgs2xe2o7SS7E3Sjr8laUecfFG+6WJNI8t7UMNc7z2rC22pmWG8C2TeLQP2OW0Qkoqh
S+4Ye37MidBe9gFXYdXb6EgkEeMthr9ef+zYL7VCPY5q6RSr9ZPAjLmJWUwNdiQoQtp4SdYiV6t/
m6tFVmYhkEv7EMPqkNl7G+FFirldV12wYHdGCUtzHDNmGsf3qa7IxyELooyMF61p5DXwSmjp1Cm1
KlgCKpewjyhwuSZdVdTwCal2+VTdarK8aDaFD65sgugCiqERkHhCdaRZTNOSHwVTNl+MDqt8aqPg
DhhhGn3Cm8SC0hjDFy+vt8WP4kuVYZEg6yqq8i9XlWg1YCA7L19bVbwZVHFTN2JBmDK50FxKvCEN
IIxW+FSH+rYrzVs+t/dBNzwmqjZMKRLnykgPNWVjEfVvOC63VDAfwdTtcspLJ5tn6HAmTHljY5TA
IAxKUbtvH6WqTfU2f59UtYow5ZHAwm1rqrAw7S1TGIVaVbgFpS7WyttQ1b6+k50GVQ3Pho+dXVXI
YwMk0aVoJqr6kgmKuppyuqn9i9QxKk4U2jmD85zC2/Had1NV4igrP11WukZmHMJEm1dsz27rOT37
OIWXej6uysx6AHLuMp/r+WEYjyj88T/uBY1AoTqCfm6fCT5GtUWvkMbBfau6B382trPqJ3Sv2+Oo
fWhUpxHSchiq95i76dWiGalpSly19jWoRF3aFS8ljMdVHcwQkW8DAMBaduTDkB1Hp6MBh9uMND/o
+8P/h5ri/zvRpCAv9Y+rhUXNi/qPv2e/05qrL/ylNacl50b2dIdQRtSRvykYAHe6NN+uR9GAaeOX
ggHRJOpK/s8+QgviYH1qiZ9bc/9vrhJYUEko8Dnlxp9RS1gOuot/FU0CNQMbxAzAtHWb7fm/FQyZ
xDDZtxNrk/5sIINfFCJ61z3tqomDYzQxJNfcbD3YrOVdIk0WdlDvsjZwl4GM7+xpslYjR2shXMpz
by+b8GgSFWgO1ScH2G2dI3qYWMMkxRnE7WKgnxBhd+t52UUGBgmisO6c2ntxyaxZZyAN+s547LXw
newDb4UP8761/YfeK/WFOWLMb0p+I5E79zq08KnDti99Psl+yA1VaXq/Y4wLroFILMaoLspxTnoy
2VdtUHpMx+p2K5vqqdCBXEyOW9LUjrToAfsAGZnaRpYznYAzvbu1cSD76hziMNDHoljPbqWjWbIZ
TJTcaTiejI3otWFZd4AfQ6iAZiA/HU1f5UPO1qnnGKnSu6glLjaBFUuR0L+QvH1mZRWubMNlQNcW
S1TRnzYWN4JYgu/SCl/ZLZenwoNDGWheurRrGkDfqElL8vND7oaQ0f36VLmccZmlVecqdgnhdma1
0maJKvXh2aT8oJE37mWtdyv0MNQTWXjHfQRIUQ/fyiI4EUBxGNzsKmMPbytyYNl82KZ7HkkmNapk
kxjmNqrUOql8ttFlOhWjVTfb5NxOVLS8B+l4rFQWSO2GHD0gFoImYLhiv89wiwbSVajnCos3KejR
bgXs95xaGvt46FkplE2GMkV7Gy3WaTnXd40KBrXjptWxmc6BOd0QEYXD3nmLB91cYcJIjrHf0YuZ
6U1ReACfIo/EO10QaYZCfotYpN/5Aam00ZCR6ztGh9i3LvT91xHBIdh9DRQ/zYCdfHrJfRKuMoLs
jpaRXrw+wHAC5HkhjZThSwx0mYlNvZsgvK19M+xp9fAJ1y1kEaeuglXlzWuemq1pyA3pW5eqnO7B
SFyLRr/q/PrF6pvbphhNXEY6iyNzar7cVjQH6cbPQ+ZiZDIpq3DVbAphoRyIpbG18hiUStmyHZmm
L66L+y6rzlLEazzQV6LFSQtiEd6pn9croYVfEzjLSlTBok+Jl2JnxHxtig6ym59hhTzwe4enrJIk
MRNHt4pz1jBGhAoAhz8KYfBRERpfM6keUz4wuyxinluj+F16DUzhdsCZ3805khW9fQo1VjBxH56T
VPschEUszHTIrA7NhX+ZbQCOemrdihTTicswi4hOa28oXpV09JGlQQgElr+RtjgelpJ3MZYeKfAi
gqxBYN3Kc+L7QeuOUwxqQfQOv4SlO2yKKXMQ2HToFORNDOB3j/WYEUyBPqG30mDpQ7FfwTGxj2h1
CJqvgBEg28Qk1o3tylHaXd3Js205FiGsEmw4g4fBzip71L65A4jcV/h+Fc/bTio2LkFmTXwTSmEk
w5PSDs9KRSyUnthUyuLK0Umw4dMqA9Y9A/JjPzGVylYcchmzMauJOyzy7KmTrDnRMJoBouWYuKkU
WTOqVIrWeimU3lljC4B9idquzc+FngJ2L3dECjWLKselVg7eq5lNnzGi5nhAEt1Od7ypp7n3Pou+
fENDc3IU7pm4U0Q7Ixw/Khjyt1uq+VyRO2dsKFXnscfIqqdG0T0NMJ9VbFwzE0QdYucUl2F3D8NW
7v3IQv+r0VpFAEPncjpLAKIz9Ldhkv4iAS06m2gS7MXYbzq4DG7WPmeGvctc496T2X0OnnTATeeD
K7VZqrBHOrt2+gzQbQVC1VwiymaHSaVmp4l2TMwMsajioKLzPqdt9QS4bO9r6R2iD7kyk/wd+9cq
A8y+YAgz0V3Muzm03LUNcHWeXRPpPqviuJLv+Q8qK8If7ccC2VqLAEinFeQMF0NfP+Ervc0V3dUp
rGVKuVfBtUUtYAFFMtS+0sIXDyr4u5qHdDEqYuyIHAt1b/lVi2qfV/3V7Ba3ztQebECzJaBZQ/LD
3YqjJVQw2i6LtjppvBUkIS+jNnbt/MZQEFudQaly07PdN6d6W6VFuEKHBns+fUHz7GOM1PeeAFxB
TO5956ZvrULmjgqeWyqMrhWC+TQ169FWiF1+MdALPqKnCjPsJu6mC8/WVzHTjRomvXJSTFg5HfHi
EV9YpP6dqaC+kVE9zVB+uzIKVw3c3yzsHrpMYWGjql6YJkSeGEgw6b33SJ0fE+jBFRRhAU34r/HS
z+Mlqrs/LhgPb3UfF//4++8VjHzhLxMmoPKscG1hu7bzoyz8p7zW+xsFH0seRIKOY6Ck/aVgRF7r
W6DqfV1YzJlIl/2XglEX7HJ04dkOoybzzxSMfMV/KxjV99cpPhngU9qqgvI3uxxhli2oRYAxc5fd
DU11NdnUdQTQvIEfBDOhMlJIWPMy46IX2eMAl11/hOldeeee2BpZw3voGeEQdZjqB8OMNrYtt1Vv
nqXtbHHyr5riASEePTmyE0oLHwuAQxq1h/uBagVZrXxJKbeiJjy4WXQXz9MVbIpjEIZvmtaB3Alu
dIQO+eR9lllzIdSU8YINLqP9YmK29dmky8SwF1aXbmwzgOCN1iSvEBJG5iWuv2duEsTr+T6suo3X
MM4W4TKSJIykzs089u/lMJ+ceDwm5E+KqnmIuv5cYUOuoCwmkPWl4V059IxCe4o9HWt4+1DoLrIP
SVoHeWOLUlGas3OYZqDsv0oMdwZnSUdTyI5l7Qb4R7Cvkjq7ahP880bWw5UIYLCZsHMgF2r1jWeP
J7zz6zGpz4IXcojhsxrnBM9hMvmso3zKgmHhWhTqY3M0zHPIyZ2BFTSQJGXWux4M6y6I8TVUFRda
vA98MIMJ2LsPTTAdS6pDyHS6MOJrKElLgFGo2tJ0VUAADnMV3tfsGlJTahSdmecu++Iabf4S7wbu
nmJvynHVmM82TB+TwboUxk7v2UXIdIvgeVuT8AmNfCoZVSbAVrgQiuUgyc/RWN9lZBn7AkiWjaQh
IhvA8reJ/TLO7McpRESJlIFRJaMIUH/WVsX8TZZxKQOo3mGH8cF8Eo219r10E5r+lVt/hM50SRg2
mNEh1+DdiqsJUJesxLp1DzGGK835TnAoydZD8yKXs3fKu3WQXGLxmRKIPE46bC4C3KJdVSCaS99w
dCHKmW/T4M0gvs5H12IAMIieXBQ7DkaJDOHHpO1lSfBReCPzW/AgC7flh+f3lYGAtEFlVsbs+ngp
4NTYBBk7jzbMG2F+5P3Z74qNX4CoViOwqkQF7a3LqFpNhbnzuzHa+C3eKopT7ocvU+VJ2i7p5paP
1ZaSUjonZB7HKPFODSe+4ySAOeWzb/PbQSEseef7kcCkxDXX0WysTdPfOTEOZ79jNtZcR3O9xVt8
NSLnGowQqTrgPaKBR/6dYBgc4ilF6rvvUvsW4pqzQd6xb+vswRrMXVkzdQPvwM6zZCrXvHtRtx0b
e2c7xOqxEdE8ekV7h5YHcqlNvTN+J7m3qdh3jhl2eTA5PQZgapZVnbDXCQLkfvf99Moht/LLKwNr
DdinpWTbO4sbmb3ZyLe0DKwpYugyic6k3j3YFj6kbCb8vZ9XIfGJJGSszFnfZUm9mYpo5eeIJb2Y
7hCvU0g2Ai4qw8wObTw/GXkKzw95czNu2UKtCwdDayxu/AZBDwXXLLtzYjZrAHs6MUVlAJRVB58Y
GhsCtpgbw/Oq5hcO+o1W0apEMU8I74rpPjjpUTe021izL2hGpoWMig0A6hu74JBo5dWMTAXqXe2+
TYGLggUNzUhKFpA4mk9jlaErEQxtgFXtnB7Yev0Z8J/m/K5jYF/eevAwWWnWNEQZxE1cZWCG0eXF
O9alD2qsyKr82Sn1Jdn1K5/JZqHEv5rrb4oOv3513XnVTYb80XJYPJnufTkz3JytY6KQq4ht4BXu
e/TFdJT8wh4zpO44uva6D8N9U6IRS1wBVwdTv3+TYVa32+soDz8CICYD4YgeqjUPzhkYEp5zeSnH
aWNCSR8adci9x4l91/E4oGsJButYay1w0zsoC+ZydmbmCTF9U0rf061N2otIuDyJ/XoyydMF0qN7
A9Sn5lMrITz1hH3aV6I/9H24ISdhaVbkHwwCXd59YZzTiSOiDHcZ5qW22FQQevXmYrJ+Hb2vIkT7
Ht+AZvJZJZoOELPQfa9McR3a6YeQyaqNh4WNRMeZr7Kh3rY0VKhgdPE2IDToZ2I45/KOoyccLxb6
v0o/Y5RcuNq3Fj6WMVLn/BPh4mEi/tt3DtL4qrXhxsyVAgJZrHzq2G/4KH+04BCKrQU0jKwCgp2m
Syp71D1kqWAUzcYbq012Xca+U0uZMJbkCg/r3iH9lIh1B0MGeUyTvWxTj0cgViD5Cgl1KY6+IkrM
abPljxBoubReB3Be55dk5LIakPoEdnUSRaLGI6xmee1S8yWS7rmV1lUwt9hmzfWcmO/DZN8lukcx
S1KxPk1baw6bbVHgaG1N9t2e/R4E3lXufc3xpxgvM7hnnw9ymzrnwAyhUhUA4+xNOmkLd/wK5Jel
33tZcddl3pVVfIPSQLsryLAKq+Ns31HPPgcwl8douJmwov9Vo/5co1LR/XGNeir7f/yf/7iK/+//
+oNVKF/9S6EqQGPj2fIZbZreb+zghCchG0LCw2hR/PRffl2FsjllnvWr2es3k03Lo+bVHRzhvqmS
If/EKpRf5b8VqhZTVyEYr5oENnn/tgpF8RK0g9HNuDMrGD3kj69cCa7ANMdPNnvzsu8oQgih7XZ1
BXqtBNMYuN1dKuW2IDt8jTwgWAUR2WkT2QT5IE5xr8H9mhDkt775ajYWfmBkiesWvcdKGo27Ina3
vWj6iFu2abddgjZBBG+NbDfAcUNg5dYeqkexdqyaVQp5cV1wwDfxOk2tj5BaI4PA11aoa1CW1xFe
MxN6nMAwHLnBOc5JIDPDh64V0b2Lu2Gp9fhbnKg9V31/yEpQd6Fr32Zd/NqWTFpTS6L1TljPQRvC
oNZA+obglwu5txJwmH4mz1IPAElJwmUmuG9dvehKRVacl3MfbJGlbOGLRAsm3PciG3Z17ArgKuk5
TOzNmKTPmtV9mGP1Vs3dBznmqJFN/0B6Tns1+/x9pkUFb/jZSoYCl1gACmJMPwZLu4TCl9vZiW7c
ztQAN5vVWgO6GmA2VXtasIENY4xRcDtHLiwRq60vxEuTm+nWuECoOi0/PAcpwkcmTspLUR1tBwxJ
noycQqmNxqIBENgM1qutmQriOOgLjXxGXG4IMEDgtYSW4J52dcy5GPnDQBOL2J8uUy1fWMaQMj97
n7FurbtUVeHQD0BcJzNoUCoPW9c4kwt/m8l4M9M672RXsyyyYnjFEXnMcWo99539XLCvX7gxPOdK
c74o6ClJKtNbDobLoq9BUhOI4WH2C6aGHPCQa3WYOgKsxnxtBjMQFsy2jjGc2dUdbIf8Im4pC/w6
KB47mt7LJsGQZCPFQWyd6fglptbE+VSRaJL18SFOu8NYOdfSQN5TF/5NqTtguBVtZ6jjK4T1pzBr
7m1wPOjhkLaKjNCQrJFkzoTeuq8qPpQeiTXM1ypwPtRp+x68j1kO+KUxQ2eAfxB6YyAPFqUiArWK
DZS1UIJA9nhYNmBBKoKQDUpIBymEuoutQlkfB0UbahV3KFAEIgE+aBMqKlFcp8dBoIejcOhgFhlT
s6mLjL9hfhki/8agS/EY35BQHl1Y4u5JK1gbHdhDRUOifcuC+q6Ghe9VGfY5/Vvm5cbzu4HPElXN
aF1QSMNYKsdPb67DDZO4Zt+61VZY8hUH/VWvozY0FKvJHXrlzy9XMxinsGM8FCiyE1cOb5zNOwL0
KQf+ZKXKxeL035U0PyI4jGRfGeFZMzzg71OwjUPrTsRzzqNf4oEZ089ggOM4mva1IQAIMMJyt7LK
YnQFOvTRntGhFUT90c4Li/U6FnIx9d9T3rzqxvwWcvIp8FhA6IDMr8jyEdcEJ+JK9xr22jNqgbLW
65Onm/Emco1qI/36uRGCTJ0iJrFEOm8MWsP1X/fmz/cmM5U/vjfP1Vv/9nuDHb7ql/vSFIZlsmxD
A2QQ3/GbTaDNSAX9Ljpc/aeRzz/vSzaBukMOx8/CXoIDf3NfuoLBhctem+/JlvDP3Jc/oIf/vgnk
N7O5Ml0kRKatBj+/GexkOm7jUHIO9nWxdThYQMJ6bI51QvvUqdMTvWpzDIVpQrIgB1PcjtfVGClI
YYOrLbpoKFlQAL/m6lDr1fFGiI63jNAEgJNwvqDvlcCUgSrMnvvMjfSsq4MSd0bFD6W7NqYZMm+X
bDSDg9WvItJDMO7WeTWvKx2EHKDoZgmgdV1zMms6RurJQTHrkfCqI43RWn9a1iBCDc51v+8RqDeE
idY511pI3weOCZWIHrmvRY64dFaXBFGK4LHUxQEK7Qhqlkqgo/LWq1sckLhcuG5Gde8MTXtxEuby
4D5MwljBgoY+hORejx/ake9bs4pDwwe7wiEvlimGfOhEnl5lvnudOuIJicopENBjtVj0p7GPaphp
ZFRJD31mNmtP4axo0G1EMJ1uTlcDE2Mm+0+hFdwY0vfI59Pj3RjVFy2NHist3YopOU9ZeudqBUcv
LBXb5uGXXT8uoiTiWGuDrQMZJs/7+9SNrifEkMQVjUv41496YQK84vj0kwfpgRcpLPBp/WaWjMZk
RzPTrDS7Z+Mrhs8qkbjJxcVxGLAR23g/RjRW2nQVeO29KJOZiZW1SWrMKohbdqKkgxuAB+uak19L
ydrNSKqzlshrF6J+T44EyVz42zNMLu6lMHFNosAgSI9xt4GyO2xi7uKw9rY+mIckFh/G5Ner2uzv
p8p716oWihU3AMj4PARlXtLM/hd3Z5IkO3Zm563QaixQ6O4FYFZVA+/76JsXE5hHh7696PegpWgJ
NSotTB8yk8xMiqQpJzJJHND4mC8yItwdt/nPOd/JYW0uZRwJYJcZsXhBp27Lv8+XSL9tg5ZahRdG
BNtgUCunL65pK6527eic0aJgO6EGrGpBQqgzqn7nlNlZhh0fSiuxN05vpTOkzd3oqodKHMQAgO3m
DrPptkV1XLnNeMY1iyIpbH7OTr34JV0qPoYdjebu5USL1wI39J1vpvkysiNt03etvkl87d2zO4Kn
zDmXWh7RoZLGT1HP9JNyOuRl8DQ4YOHMy1p85WlK5Uxebmqz2qoBiw1e0dcsqMlOdwd6cUlhk0JP
Gu22nSiN4te+pUa7uMNsxHA2sOoNscRuU9sB/HKrgRVO6GpCLuFA1LxnRjccQc6BPTHSchvQTYa1
pbrTpKJnt2yMR54zjlM5ca8IhpIqjome7MmWvk1J8xF4mFTGPN1mlbtvevZnuqTQgdP205B9uhWk
lxgidTdWnnKK7UDaiHNqqzuzSc5pDeQtjTg6T0Xz7Q2UYZRF+WFAjFiEGv3JjDufFDp2UmIyi2LG
ExEadz3Xetao3iqDw+TNQnhqmM1ScEG8MYpiWoAwvZitxzwWZFGO622JJZKJqkPIR2qg1LGbgz0p
/B+a7nzbsxiPcf/T0XVBpoYjWQ9MfmmI4oaCvOcmtWdEPzEtF3nfiDh/egmDqFBfxUXxqdGLUc2O
AGP2BvSzSyCf/QL57BzIC5Yk3QrzmTlMRZh2cbEZjFn/Xs++Axn3GkRjx1lGsytBMwuq4ueGeRnk
L4WEs4pDkUNfwzwP/XA1SfvTFd439Uc6T03T7crCxgYxGyJGrjEMR5MFJv9HN6HTx5ztE07B8brs
GUEV/WM+Wyxq5V9xcD+XROblbMKIXPEj8gBj1fgzPHwa+A3uATwjanIicW4U4P5QqnOaY7bonkyc
HpU7vGKC2We4QNIWLbOoJozJ1gNQdGfZMIDTcuaONjEkHP208hggB+EsnZKKYDZ+E4ghPZMA79j3
ISwrlSzr+XxGr+AzaZNrAMPdmPU1YV+7qXh1YVs0dGJmdGNmJBgLCRYQBHVpjWsr0yFN2C9mpR/L
oAPdRMmmSdumReumQdFATG+jD92+xDvIWN9ZexWuAlpGykR9JAMxgmKu8kRg3Fic5Z2aDidwIPTV
UslD+6dJC2g381On1roT9IO69ITCmz5gyT0EkihfIKlICYPPgWZRHKpUjI4MgSVp6WSuHx3nIlK7
ybB8zkiMOCv3egyHTAuxfpUVr4N9UNjd7ZjrlIgZ0VUDmUSSCiwQKTWyfds9/vFj2/977iwOUP/k
QKaamiOZBtRGNcXfO5nx5X89mdGnhtPKsDj3mMLCn/1XyU0H2gxNzPsrve7XSQZ8Ct1yOLRZ+J0l
84VfPVr4vCBtGMhuDoe9PxSf+nlS8XtTt00cyzSlLV0x/4i/P5kZY5bxz+VEfQVA5Px5yAu1UJZ4
1ZRPDUl9GlQbLYeUgIydwYMaRJtg+hiwDMjhGEkSIRmsfdnTvlF8gnYDGkvLa+680XEIgQsnNkM0
nQJyX6yyjujJmPIVzXLUbri7rxPfXGBounaRulVmekf1LDYH/b6mE7REzPZqcCj9Z9KxDI5WsOhM
nMTJIO7bKljVbUec4yXsNKwh+Z2UzTuDlxh/0rdwXNLmL411b1PuWO9ntn0j6NRSlGEaiEYjD4vO
o1N6z7EL+5L/r+zNre9oWzNwbiLqdcZ0OIWmYOAdbHJS7Ut/JLHOepTQlqjLzRQEuHEZEGc3HTXx
LEUhuW32u2VgyVlfOEX5Q6LAsaZ3nbcvFB3PVU4RyMDGX+JtqC9WzyuSWSBejGUVx681/q7AHm7M
iV2E0+pFTt3Zsr9cbO1+Ic9QmYmoFhgWpnNTtTy9TDr75yk6NfZOTffBtC6cC6uBN32OvDcVr3Zt
y3mGvcAULoo7oF5L4EZQd9YtZTNzsw1nX16VDLtdlH6Powv97qQYHSvro2SQHITPrvY9Q/RT7cYW
3HOH28i/DRk/94yhC6XQ/a5Zd1WMqBNG1YKJtd9uFANsn9xvyEC76e0zpPV3m4NYSai9D25EdDfx
pozul81I3FC3FQNydKlwLDlzBTuX0qY4uEUhME3YsIzWkwxJkO4n3z424sBxdxs40Ybr9Se07UNM
LrmqPfjcER+VidYDB3c4YPF6PUmfA0+IXYcJP/4Zi2H7oxXCB0ACkM2PDkEgRhiwg3ebzcme5YJ6
2LjIBx0yggtKRQclMyAv+Jw5mgEODnwTxIfJuyPLfUiQJCg4M2lWCfaGL9cdokVQesuabMQEOmTK
U6jsap0gcsSIHSRvlo3vPQYYhjNOGx2iSKOdCiSSwMUDMmsmYROvWlZoGRmAHftX4KQ8GuVTHCUw
wo1FC3cQ469Cigl4Rt2aLtn7Vu6s8YGZA2O1TwcBJ0PIgQ6NA11y5jFWOH85+iP5wGqgmpuNSF2r
Aq40cF/kIYlM5HvjHds1sMUJ/3+i3xkISlV7ctonH5EprdIzNU+06xbmwWq1aZnnj1QTryY1bDCa
HQov28cc4zjErru8v8HfxMWmWyUoXBljAQdESWGgktUzeji5DK3xIqqcBhB4BFNLTw/XImZzJfbs
CSUtQ1ETdXIgAQHM5YFQ0m7idGpxUJj4xAVIpzbBaGyZycB1sPY9GqjJSKNfuNB7xEMSEPluozUH
0x9hbW2k6LmceQH8b6TXqeazNhyk7q8jhkcVtCH1gfx4H0nsQSVhfAtID5SLdunm5ibDNR+G54pb
CyGGT8NM2SiSfVjVK8HVpqwe+uRt5LKjR+ZDye5ObU88j4q96GLnNzbA+AyO9sQVCTX42ch71KF4
RiQdHeNsjRTa0gQl4HKOwd7hB61Gau88+Qr5tgUKZPQwZk4EUqIljr4LTLRFDluMRMjK9+mSUTeo
m6smk8t2PkB4/O8Cp2aEEhcaLio0+G5r3PM73WTmvSrvpvExc5987n2SZE5UEgulXb31ytcWJZWK
V0Z/yYugSQqU3ymByKWRfW+JYrZMkcuMYqKamsBgIvxQrQx7G6YZlt/p1Hv5tZPlbYVbwi7VjwCG
VBMlPJ79S1j2QHlPSQu8JgOYwTigLnNQJ/6BZ+LYEhLg6rOLaL2ZBheChj6A0HBxCxgiPAe0vFgD
tYuuevQ9cYm5Aps2aCBoUYZ9iep6F47FtaMjswmilS6sc518iPnqLNWMB5uv03ggXkVfrkR7L4vD
0JS3ZTQPUOcX1oxo+yIOHH140acVJhtDvZVqngeLuy61tkP0Grcc07NiNfT2Xe5ruxh4V8BJeWGi
ZnVy3CaDC2mZeWdAwRVj9gE7pe/St1BCfnWpUot1tXEnJr+6ugLsPjgi/dGBjTIiLCndPMeePizc
YQhnrGYDxXIgZiJ7Xc7z7lISKeRNDl173fDjpvJDtOCaM0vuaiXgktrkP4vyGkKZjlyDpYojH87n
jyo0jwx/jlotL1WaUTpTo5+/ldXZBHykM4CvmMIwS74tquFgkjIxQFdwDYLsJNqdV/aXsXfvM6o2
0/Kh6tKVCgApUfQ+XAow0rVurnqmInMZg2iO4/AqA3CjIIJk/hwNDdgW6K1lzxNS5Qe3ivdza3NL
SMBFQOgcerqpXOeVdah6k+k1sp+HCW42l1x87WSWH0dIY5nxYkCqdCggTSus27MkgTbRMthIa5rd
SOuIaFdkAGac7vzHj7T/H7Ccf3tw9Wyoi+4/le8eGkpTPov/8d++4Af8x9/94l/OvOLPwv7p8MoZ
1vQQ2/5y5LX+bOs640nX0zkP4yn7q8uMYSTdPa7HtNFzIAPMX/TrkZcAGl/E+RkyueMaf2QYCTWS
uebvp5GGhZ+No7Pn4nRzfqI8/mYaaXqT35VpBq7qIyCfFEq86xHGq2NkZjdeN4yoIFWBEdv7jqn/
W4fJE8dRCMkhmC+jvmQVkPsOXb6OBPAnoK9LLamHNRiAXajIKGpV+12VCbiLxOBchVegrihwb4Df
ElvSMCY3OdOVvLrXCxhK5OK1jd8QuA06i865jE5HlAvEJOXD/2f2rzSRbpl6vg943pCz4p1mG++c
XmDMTYXFnpSHB+E7+86zQTHZX5PSfni5hrs0aSHGS5jEdfDWeyk2oikYWbSc+igtB3+VSX0wpaBT
DjU4aaUFJJoBIzEfAugNQkUaQqEZdf3UDjIGNWRL6D3xLkviTS9IiRscc9LJvWkZAQShw3kEl1pU
SQCJdIb5LAiVHfXrgBnYKim4Ao+1aW2sicOhFt7CkQXE09rHuGqoEDD8O6fiGtrReR7VWr4B2QCY
SHrXamRxoqcCTlSJfBb4EBjxwy6nTPSPVXPCtTMcwEUTIE3yGSFWkpYScXvogfkqJy2PuqdThoj1
2za15yFz5gjIrK3akGwlxcrpl5+F2oFiFqYuA20rBKBWgUU0w08F7onslhRjtUhKuTecYRVVpn30
YiM5t5b3qcd9Szye03ykn/wwY2RoTOaZroq3uMMVVsp0zXH3SIy7hnjk3TuDQfSFrywuI7PLFztS
SFmpjBdDH19Dh1aYIPd2QLMB8bE/KSzbe7eN4Iy2FH2aNZ7CmtUbIDFkyH6wF2arw3VJmhc8up8y
4/uIjtnt1JgU93FF0uI02VRWfBOhU6bw2AjLzU7lKb+zy8pdEwzihJSMtIdseg3Wv8ntgFQn9zbM
WYvK8du1dATCGH/9gGufSgBV+bwN2Iw101lmQjxVadhyf2w+/JRMHX969QaoSZGrlgzCsXmjIXf+
9K0UVq8OPLWwAV5mTORWZaQZp1KzBUMu+6WL+PB5GFusSuvOkANOmuYd23gYzsp9jFv1qU/OY4/b
xi+z2e7T9ZvCBRkwunXEOM4j+Mbv6YfeTVAx9SpD8uyawzd06jugH5Tl+sk2IjPQsj9Mkfsa+Dm9
hCMcM91pPizx2TOI1WhIVakHoJTsntW+GuVB5Z1zHOf2lAlIxNQ/mw1GFyFbfWkr84Jte6kMxnbC
cJFr+VgvRRZeSY9km9jfp8NAPtDtXukiJoXfxjRbon4GI/QL1QYGgyliMx3ddlwtl0150AusiVHp
0UE4FNsRbjxVmvGnGRirPukz0gxMjrXIDQ8WoSCGc93DaObVVjauOkQNZePNGvJofaCO3YUpB14x
YWAB+geTXQKpz7IQgQNByUXOoz5KrSGbiRmBLlvqXkuzgiAwUDPZgvqktO3iQ+rhhmtCUSg4ULWx
s+5dXS2T8tY39HJJUsHdKSs+mTSFHLmL9hG/W2JRQ0RxzzXS0osb8bu3TrBKlJFvg8ml38gtH/Wz
tMJon1W8EQmX8iryfERbalPqmYJIfWrhGwu8/bDZRnKgusHsKtL3BG3Q4P0iZ8iPwlFDs21C877u
mwYytHFt7fqrjYuDDO4tdxO7kXaX+O25GnKe0FI+RsisUcxcA917aTnVdWb9ud4giP62av/TJz/K
ISi0UWEsVeDF4K48HVpeYq/QCGCqDhkqKKDa+MGkk4V3o9jCD/6WM7uryipz44Uq3pL7VCRcY2cV
9UqsenBVW0UKjDuffjCtfNtSYMHQaNtq0UPVsMAkQUjPKs3fWzbWGaTPUjJqNPR2IUGxSC4d0Onw
HwciVIPXbswQbBrW6dc4FRX4XrhrBQCNbeWBXDGhZyV0Tkoami/UBEAtd4kue5m4GOR7Vzph6r1u
V1ipy/6s13zkkSW4Lc/VlRwK7+27KIQS7KZVtzMpUMH9eeAsLc8dtbDLyX7rUnCPkEw+3aBQW7Mj
QpyqhLLXBNNHXvVwFoMJVinkQZvFFtq2tkzTVRhHOx0jJu9o5swBEGDtivh8g9+rzqYlFYTGZqAU
u1Tuq5xIM0vTfPTq8TLEZg/5q0o2En1xzfD4YfLUvkiBngyMLDTPo0ozPUsgQZucods5IKMUuYFa
RERYNgGoK+RPbd+WBXe0AigyrPbLpMf3zM7d29CnSKVswnWvD9ORILl4h7gAZZwmZeESPjRctvKI
+lsFRm/ThiYMnOq+oX/X0uUHh5oWb4IerWVV9+sx+CwCykKV151yBDQRReLZiMqdUK9g0uZSQLoL
+6irF5Ug4q7AuYPMtQDJcSGJXUV1DXc4J6eUK3TdlRviT+9s7zhEo3YycbhTDH82DN4MWefjdoqM
SzhFhLqtFkAy+r4/6rBqZGRunZbkcRLejZkkdifJ5BXtuXSG70Zm9wGZq7Pe098AETpnjB19Anvf
akycl0PJsj0MDGTSOpH7AAz8XplSraRXP2oBZ3hemHzf8UghlFXf+EuCVZC1MNQK+JVk1UO+owvC
dFPoBIuq+VwVWByERG0+DsOPHjjEQyaCz1HdkITzTsRaUAaZ69SBBYBQ3KT0Fiwy/ysXSQEp2Xmw
ZxRBO81otZxcmZ33/gmbe5xFNKeyIq8TYzB2fp1/1UPRbrvSUhf2uS47+hod6w6WUIyU8dOgpp1D
t8OiTGOqNXWvx4A+PCF7VHd9ZV7zgPYEe8TAQQ2czmVyeu3t8Ssa512yjftVL+uCxHURbtmHDkmI
GBAEPt3ogzEtolTdUNKVoR/joZeNVvLych+qImKMWtu8UFPDatsosaxswYraUTMeNfpNoI3dusL/
sjIb5xbr5CeRWvzSdtGvAoQ5r8d7YbniEE25OOcsTaPtk//qCH8VufzERhOsYQjfDknQra0aSwnP
Njxpom6+me272L60tTFspVu/AM7wuc7zzYISOkIWF/mm7Zx4X1r0s2kZq4xhVAPTgBT3Ztcf8lgH
VIv+HvhRcetMYPeT5KNOwTEF4V2oTfTwaj6jpAnfaftR9OFIlw81BKC4q8oeTpTAbWOjpsUwEfYK
h0+7yBL2aTbV5tQb4kAbrXmopSG3whL1EjvZC4eQeOmUnjqIhmyq15DT1LJPGhIWThjzYW9GZ4GR
TSzjJnrgEoxxOEQrjkBekLPiMlvWNFA7ic+5vCNwESblPcV8TMCTfGt5ab3ntHCwy5sG2fdREiEE
v5mxUWWxuRkpVOUz9YrkXh976vvWVWW6q8ov2KKTCoOfn/uHKigFDFWnhKnc091tM7ZoO9CJwjr1
aRceOm+cjl7KnIDb0q6CWk4dq7UUKea+MI4ZKAdqHxH4X5qQsSk+jzcdVX17ZnYt9S9VDuzTq2gb
799N+tceWtz5Ci74jXKdVVMXzj5tQWfKrmc3rhno95CwI+USBUzmRKgu3jJX+xhM/8viunRMVXNP
dd6TzRB2nXosJ8zt+tUwi325MrYBuecDTEJOTxVHyzyPsWCBM2EAR1awYlFYYnQDg6SZdIGM01dH
a/jGgzywdRQZxKRqSHxorH08DRq3Dqt3jUOYhZuU+d1SiJDp9jxoKxQn6GnM+81g9WpjCkViNBEE
V8ai2gZWd3WRDZlqzQdcvfGXQ8zott1QPPVot2Kho1Ucu6JGGGz9ADJrbHOA8eiBVe2MuAC63eVA
LSklP5pW1S7N6T5KOadrqsLtnE/HaWy7Q2OB6m3wo3RCUplsFtl2dCIomvjD4JSKWyX0a1qnEVO5
6ZIN3rS2VR/DUGDX97N8M1LslXgcE3WuEfHeSAjEJJTBL/RGPSCP04RBVZrIP5qWWnLAJNYrhv/p
GNcQ7FLvCUMc/o3ZjtUED4X0OTeAUXYm76tTeMa0wjjAn++3pgZ/dkqSex+q5kIPskXbuha006ng
lqYeskCGqKEByFQHTiO+vWEFEKTiCEJ8wR2ynV9YGn5AvncblktOwABEQv+7iiUU/iYib6Gj/ZPc
W3dCWcuq6ZiCWlv6u531pDETtRMgMHaKCzYp0lmQje50kJ8Mh5gA9427I525z5oyXQMYpu3M2NRN
Gx7H8tHsc94sMFUIuJF6RGw+6l0hVrLSOLCita8sn7xiUONPjyr8/FGPjNBwM1pmZsaVS03EK1pP
23Z43zYZs9FlJZphQ2KumWO0+7FOSqI8VrCzs/zN8jNq7syXJpKKSToEPC/olwG32pWeAEIn9AVa
wF1Lv+sXQwaWl2qGYDe501nQ5nIOLJdbmoj7mTQEZjNiGS35uVZWOFLOGNrE+iVLJdohRhPJtSko
LOCuljKWTD5oLwz6+2KM5ImEXrs14K1v8+TJybk9p5qfb2Ovo6duVmNZ6ndlkPSn1hvu/gtvlpcb
APWX8Fnypelm1rYKgle3Hos1MoK5HH0uP1kki1XWUM3ujiw7+BO3TUispqiomhlCb9UP1VZP1DN2
vm+tkITxc7HwLFBNnjkbJQJhEN+g6XLKObOatrUq4SSeOifcBoVHEs5M3qyRD2aUXXxDg/zScnaA
PMLvHdJuLB1CCmCQOqSPJdmTMKEWHoHFXGW+bJZ6ipuywG9JhicmsO/l7k3Q66+IjMWud4mKiZTZ
JRycOkN3DINQJzkRFyc1VochFmuzceOdSTXgZMmlYYZqb5GxoyPL/9Q67Q5Unb9nW3Z3dqCOrd3q
Jz1wUclhxwBHnPoVQw0cxnAfIhuykVJQVgSVO0dPc+xVMI1PpAGI9cc4HiwzJtABNY8WTLWCsnR2
3OSBNQY2YOmdKQbo11YCXTytFLKHnasdOxM1eH7rb8w4XCkejmNpVyuPLqlVa7s2dnDjGvtMkztf
bBWenFXrg3+k3EdcmMaeQ2HZm4DHjscq6JgUlwNXLpWkJ5sUKKaj7DylzB8Wbe1WmOcAzlqNBZc+
/EZRfhZZyrS5LvmZRpiDY+2cCj8xuHXyc41IHewl8shWdR/6NU0DbAqUOPjdtu9MOmxbRDIrzyDZ
lOs+Qn8iB36iW/CAlvPmhE0AcplrczbZ3kr57OF6CULCntyvKk/GVWHH7dIezByBrPUW7AL6ls3G
x9rcY7BywAnQiOEFW8OR50a3yoOBTcqxiLT9n53S/q6U7x+Oe//rb/+a+vd/nf8cfBWra3P93R+Y
/kXNeNd+1eP9l2rT5i8BhPlv/u/+wz99/fRv4WX6+rd/uX5mXEwjvAjRR/M341jJJPyfORh26bXL
//O//+lnB8Ofbutr+DuHKePgn/8Vv0x07T+TncAralqCz56Uv6Lp7D+b/AeajMOpHhGREfKv/lKD
NLHlkeidw8a/H+l6s6vUtSD8/mE0HYGL/2Wi6+gMdHG+GlzhvBl381t/6a/rohYIOkZDE9RQUB3Q
u87D/FHLXob5g5eN4yPTIW1N1aCOzE+YtW+D4mzTIotmDEPaVtqX8jEb1PMH28xw3+lZ3oNFpXKy
tse3kOdAzA8EgeOVKtfm/KBY8yPTzQ+PmB8jc36ggvnR8njGfCMgBoqd0TYZfvZwSlbh/EhmPJtz
K9UKhkS9LifzuYm1L2N+kHueaL8P65VFEhR/xMiPWI7cu4ki49ehtmteFOx5eQg30bxYuKwa2bx8
dPNC0sxLSs/aksyLDFWu125edjidsxuwEjXzkmSxNpUOvTBiXq5yKGU7oB3Z3p4XMzkvaxnrW9DN
sRY7ehgAl4xtgx/dSpigsihGtU4BWj9xKKv6p7A3Obr3Kjq6OSzAymCW5HWwdgVmUXD+/Wqsg2LB
Ab9cmHGqn4qmOqJzs0gXqb9nqbgbTeczLjNQE72o94MD6wfZLHP1GFqKWDes/sa8DTQNLXralLqr
jj0COAKrD70loQXigqq+1y7wnBtdOc4u/2mTERPDJpJ+BI3ZgoJ5M5qC+8ntsAbP2xR3pmvCpWke
qAL3oLrEmze1hN3NZJfjRJu8abl3bdn/inkjZPI7V+oF8TY04vdQ6eis88bpzltoSp/BYpa4HXZX
4m/PHbstwYJV0UGDGDx8vyU7shsyFEvnTbr1CZxI7lpYwNjCnXkzL9nVjXl7N+aN/o+vi3/fkPXb
pezf/+GK97u/tf0qLtfsS/207n0U5VhHQcja9n/hssjKQIJ3xhf8Y2fXgW6krMDc9bcS169f/MuK
SA7NNl0HNMLPrE7WvV98XahfFnBrzyQjBmuB7/errUua/AOGeWTjdWf+Uf6icbnIX/ivIHXOZv3Z
8fWX/eH2Z7sWW8vPO8svf/5T3ma3BQdY9W//YlCX9rcroiVnJhizKIO1l0LV36+IrWvXkwihCMJD
SU5wDHbSDPoHB/W0qAHxDF2NwMohZFczQps9QktW+Hpnj+BAuJ1teDwsrBSNTRKp2OJS4LbFCeeY
TLRE+oJakpjDfQyw9ho5zlrGLYliqW1dI96mTd5ezUY7pAg0FU1Dj/GohjXnogpjqVYuvLjJ12OY
jBuXqC8nLnJJeJBW2ZBRwQXJZIkIkq99/nvlVW9oxvWyjWyNMDHptS7u073Mwr0Vgh+gAHFhFDF0
oKTG3W+D8s8L/+Lr/bjvdIyPKBoKdthaDT0qeEgNkzAKgHQCUnihzjjPciYdOI+saNg5EMtOo+E0
i5xr/7LsaUoMy/rc0tC5KdG/OSi6VyqT052RNHQyJLgy+9SinolDbTK61XEqAXIHND1H9khSTR+Z
jql15JnkI20sST8GKE0rZPTr2JGh09OmXSTTeM5ydWuVQmxjzeVmbAFpErdM3KgWcKJFWLXPnh3P
cZ1HpRIMtvrIfalaRQE+J7CiRHcPgqYH3j3CVG18U5QuExFnKyXGhG64z4zmSabjEz1SqzFoYPuU
sUNWiniC61HBXaMF2CZTF+Ys71LjCulFW9O+6AG3Pye0T2We3ouU6tlOd5ZONx25S3O+p9aBaPci
ePKy9GxNiHOk2d5kf+wM92G0s6e8lLhywG21doVbrkpuQ+XfmX2tn8gMJUu9oS+HrJ8R6RuszdSg
Yf4Adua446FLprU7xmcdCIdt7rtcvNcIp8uBGi8x9LvBCrcibG8nYzwFjnaYKm0/Nd6lUfMHJUlX
zvgwTPo5+whb91IaMxSq3yqn+zA963bMiztHH9bza9iVyYHP5rpJnLMhh6e0aT4bo3/oMPcIRU+n
/ARVyqs2151q1Y2MFfLRtJfxW2bUaxrrkPPqe822NiIstzEEK6fqiE7YyzgJN0XAvh4Hd6HwtsNg
b4di50i89nWD78OOFq0pf3A5WHIZRDSSoFit14hanP2c4/K2FdfGsG3fWp8WmHSKlprNrs835Z0Z
cV+4oFJz2p5m7ZB682VSocq1NdtXV0JY0iZGF3YIDaOUuMJDHISk1BgzxsNOdUaPGpTSBfLtZjhH
yvkMkZj1XYMwDg19Ad56G8Rktb+1xDzJvN9iiI7NkQeod9CqO7lxqcOZbJ+iQiLgJtCztYuT08gp
jnLGTZm+Zfqu1/pVQtFbXJtrOzY2kgmdlomd4dAs45VnJ3RPQR/eDUnyGuT4lZgpGVD4Js2/C76r
kZhF0IgbfpeV5j/mIQkHK1/FY8XxzN1ToRroxSUwrT2aBThTdWObtMnFi7pKD9KhmmQa7+geht5H
MV5Ib9ZCfoeD9hCRHdRS7dSKaDtK79mIu1VtRsfKrE/0TsKbadezc5/5LtYTJETWIy54jbMUdLlw
UFtDx1ngFLztctK0rC1u8C5kvPNbrp+A4kxwbgOY8tFrNhh+WY7IteO4nn/xKpQrE1ieDbWmjD0e
6YInj1inDXi3mYZLOguPffXeTc65jOcR1aR9VjH0UW3VYv9sm5OfUdoyV9ggYzOfukG5Xut2fWw5
wFVVfWYavoCpeoxwyvjoRmYPKdmH4BC3Z5bAI7C+Y5LaH7K03/sovWP0uk4zesiiYNeN4lEU/hFc
3bIsuTsqcAl1cQGPtWvDvdcaSwbmb0Fsnk03v7WFuW8kUc+2G9/HVl+lRvhSe+WnWTQ3CuE/0zlq
Z/3Zzoe9wlVR5PPaGJynAa+im56MuiVQkhw4DMKTa3+40WWS4lgkfA6zhDM3KpmKEQ2zYRucB63i
Xc+/wla8887fAvG/hZsbLPTauycPGyMzQbOF4+457xbpMkpwh5c2GY/WYH1nPtACCSQga+iaY7cB
CGLdV8UTKjmotkwn1VVqlzpE4gkG7xnuG2ehuilRYNWt7HKsAQXvsx4ax6Sm6r5ifVPSztaOmeO0
iINvM3+ZJA/KZOKEtieqrprOXU/+oC8R7olU5lQ6uWTjQPlGe1rAnP3o5unKNPCRCD1kva/zx65t
3K0f6WuN8fDRIvZNq/OzzbbgxjcD/ciHxMSKqwvzAIsP6O9CqzNcxqMzLbrII3SV8MGMmhfpG3tU
S7UwPQgmG52UJuYBLNNdSApn8JJrNEW4wdzbadqausa4W/gLDtbPdpg/163/DluexYpc7EKHUA9V
+eKLzxR6fhuTCmlMEwHReIr7bCXBlSxMGZylhnScuCg0ZqExfIruhqKTCyji327DTl7G33bNVmSW
+a4txy1TCfAmXfEGmHAdKf/es+tykXfmNaS4lOcr9MLoTNPEharLF9sJf4jeO04TkRo9pfODZIVr
kWXq31xJwn4YPcaIEJ0pJbuhO7OnrzUrta++AXivQ2p28/6QiG4bFt43vvyDB5GksrDqmNkzxLaR
EziH/YLF9S3W9cdRo2xSJMZ26MYjfqW1xbtepP17KSHXAXjb5E159isyinbkGQuvWOuKgr0sUe/B
8IoaWaJJyScDf5qo4WW3kcGEEcOhvVF9dQMNAZ2suBFNcPHH8oZEyorc9MHH8R7mZ7cbnsYgvba0
lxQ9gZSOgAp1JIITWczY2iFGRswZNuxXz9h3EXaPLbAsHHJiEdpQbApZPqeT6RJDaUERv8m4PGi1
c5/H6jWvI/jeqIfBV0kSyLPvq0Qc9AHAYepuaP9ZlEjNjIfqa8KNsi317WAjaEJG/5/snUly5Eia
pU+EFChmbM1g80DSOHMD4eCOWTGPJ+iL9b360+jIysosqZIK6U0vahEhEu7hdKMRpvoP730vYtC1
lwSnrzqzLM4+K9KzSOXZ0OlxxhhCetJlO2BMdRAiYaGarLqLVUTrevLGHRxXAKwVOUBWTVR1B4qP
ySSLgMZujxFuQidy0G+3cAn0AqgOtJVmYWNhmsRneogf6qhfF2yhd5kSTOnVpNIsrGhr5+6vIsXf
GdnaVi8L88wSf77yz7xi7aGb7a0tBzhGpOBiENjEIRAjBx9dbO8SFOWleLc1H5y4xyh1bsUFoc5t
6dBij/5LFs/jqxe2JHH6WwYgZ4a2e5kQnw52kLi4ra4vrOk7kD5D7Vxyc3xwO2sPd/pZoaWHsd0T
uMISzslOul7HQWLYHI9c5G1WXEBCxkAiAtEOOaL3+lKyEXBKou0Xude18cRC+MEn2Is8SppPgnCI
CxtR9EvravXMO0TK6t6WBD+QzNiguIdDL3JwEf2LMhokzsidDNypYE3cENw9th+CpUhLKYCtfM3v
HyemCHbYPtlzvC5JdC06ggdL9hdedwqTEZiUh0eiPTaavQ1Dd89iAuQaFIRDpSOPMrINQ/RDZwGo
d/NgaLDaReGxsLyzGWqbMTLXo7GpXVQZdh1IdjOG2+/TidfctwEq0iPBogS7bBFSb52ThsypzesT
e94lBcIAsInAPrZ/5XxpbOsBOO2ujGESzOG5EO3O1ssDSi/st6TCiHMSt0+CrZ2ME29l4F/IySIp
m1dQhcc0qW4ZwZO1F2IxxWua12Uc0M6heqVrcScglvp5sFriRLgi09E7eqJek8W1x/TD9sPBXFkf
NGR7xhDt3BpXc2wc60l/ydNh07I1EkN8XycjRFs8qtJW2YCEb1g5w9Qk/Vg6Fv6dN71kUKbAGHAu
HlvxM/CFI4HTT7wV4lp3065yZADd9ArL02rgMMyfunqV1TxvWcQ4a19SFYY5xRWxf7yGE8DvoLJC
EFJ8cnqLYYXW79xOG3auKy5ZlRhBjAM6sGZ5VFu1vKl+jx1R1egDtyy1SOLBCDDbsGGnTAwgvKKj
1hPfGiYzDNduZpOCxNEGcfIwRtYW7ul9aXX7aVIUe8A8kV6/8qmmz/CoX/SYhe/ymwy/42yNF631
7roqOsqWHUaaH1E4/7LM8jgn57F4d6b4rLfTV4ujYsXhsjV60FoC7FPisERj2ZVF3qdRzvdRW1wX
kt6Je3srfG/bRMirAlIoEG1Xy1FbKsCj3jEXUJ2a9mSTERWlOLZ7eGktW4W1mZMxUfRXyMN37ozM
xe/nd0fLNhFHgyu/WztD3Fz1+8F8yhwCmHMfxqrUhUET5W1HPqxGAfWZLz6PBA0AhEEK11r9iiOj
WWc9lKRZgj7y5+9KQdom6wD1LiaDp9+Vqf36IPWWOqK/RnxafMGjXz1G3hedAbFR88UdxgtPzhWU
xTMnxzUi+WBCe2TUYK5deDHmRESmwLe1mcHcEmlLpEbUYU4FAN8l+asBYhaU2NGv0JdUwjdY64wJ
XDl2FsYSvurw1CbzzGrsniiDd82NtSD9Chen2FpleSQi8s1VOUK9i5wpS9GeEyq8njKPbLe6AJlH
W9hFJsE25VkyXRyq4k7j+y2XCSKaQGblbo0Gt8wInBEVv4tydeEbsIFPDxXY1em+AUtvRs3Gjp2H
iBWCaY34bhz/UcU3N1buBPScx6rhKCjCe+QfXwQIjZxu6Zdh4Ynhqf7AOvXaNNm7N4ePYeTtqHuu
rpw2+LhXi6l96GjDg8FH0ji2zVUPCZ+W5aaeUXElhPrm/ZmYV9QJ8XuXEQZoLx+N4qy144fpoiz3
hXHLRbLxfGdjzHJjTLZEaph+8GPcNH1yibFX4ydGhWJPeDi4zca82JsSl5PJ1bxh3bHGIHp0teTU
1OPVqg18x/PZd6Ijdu111C/bHrtNPlivhtfv9Gp+TIz0RnFzm0aPWYXcTWl1n7jtXdxyafj4/q0Y
9iOakBMagjBgyPgipnnPU4FcpfFf/niRY9YaSOjtC4Tqp0E6KH3JKJvMx6XBKyX1xNnQAJlIo6bR
/0rYoWOWGrdSG9koVx4njIXcD95zN9a/az/6NpKctC77vXb5HHYj/lJ/0s+ddqoHbyd7Sq1o2oe6
A7YXoiEpRJULnrEbtumi4rUp/qdqG1cducMrkm/O7IMPUMVJpd+FHsiuzH3K3fJhzCEjOeRH2DfO
oqYgHyOM14alHTq72rpQxWNTmWBznkoq7ZzdvJPmQ6AzVOU/j8KseQD7QT6xSgwGs7T2rgeRqcxI
jeHDe3amQrtG0znSK3FJ0Qy3Rt/u25yBgDkVGyqOMBC0ZVprPoajZe6T5KkjilnJNqoDYO93aWob
v62Zdoc+bmY9fBx8QtzJ0mDk33PFaqasdqMhq2Pa9EfUf8MetQNC5wUxIcGlMgrTk5C9hZufYrex
OQhnlAR8XjzO1fmuKBakUjlgJZ30dAs4hDDk3jDGfTiBz7fMT4mocodhbEM+y92QyiVwQxXTSUgx
ICsf4Ss1UR5xKCQFluiY3Sczo/5l8UuL9Kgn6ZKy6xLHPOhcf5rfPYbIzjb+sO8Q5ER1RzooEZQE
9OTfqTk/gz+/CeBDnMClOBsEezADY7toXf9guQHNrGwff9L0bRIRjnNzJDlcpNqTjkSsGp6amQdY
DNFwn1fdVu/s7GQPxnWKG+aN/fQjkZJthsHPTnIsk5VoQCAVTlOsmpZn159SGQzD+AyzFt+1wH+e
NdqmVvDzFA89hKECec9T2eLH5MLQYDM3gea5kBVLFR3knIkDgM8VDw/cptCLkKIZjXXO0h4ttB3f
6bP21i05K+DRGzCyOdj9jfyHCmthlIBoMxLD1mciV7jFdHJa45bqyDjI+eogcxLFEufctegxWCvx
b4YgWNS70dH2PrvStMeqlqaoL3DxzOvlnedCosxzMZMa8T6KIUqTX3/XTGETkMd98wbhr1uImqnD
IZFmC3GmdxOXMj9EK9tUTficVGQAZV64S0eVek8eGdY6TIJ2TvMX7t1x/EhaY2uDWOTsozGOdY6p
OanwbAGCdCcgRl1JnK9MJC1JUzqrNFFhP+G0c/3lt96OnxQ4OYBDsRFFhMLWutO8wtoy9D6EXewR
HuR+Fj7sE28od9aM7F6Y/TnD9r53i/PsWPNOG06IU681oSEAwHqEBzEU1uEj1X5PzORgNjDeA0qO
qUc84uk9SKLI8ULYR3KWMANY3kupAlcAsbDNrsK9cOKbW42o1AqedU3sJa7dwCqNPBgtRmt/fX3y
39uN/L8sWf5/3J84go0G5cx/tUC5z5df//t//YftyT/+6J/rE/Nv7H4dz2cjAxNIrSf+3J4YWIRA
uvrEL5FQouusev/dPlltmF0hLFh+nnoh/1if+JbwhGeYyhP/F5NLCDP71+0J6CMsTKZp8RpxEKnf
/3cOIdgVk76YPmlFIynogwlKwY11MMo9rRRD1YNXe4/hFLb73HycGJPLmYcxwiwUZBHSeSmp8KvB
xIyC+BP17vxc1M5y5wiKDli+hyiy8L63/Vr6UHAygtSOHd1EzwIFGJG/SuwGaIWAcjLp2OtZXFgE
TayLOdMuh9LDWGDoac3QmKob19IGcxdMetKidgk3ogk8WmJkNjS6OCZB2tbT0UmhUetPAqJZT1Qg
gzd8xWJheWrKcaAV4Xg2ezdwwXyv/X5AcKU3+l0OSRfdLvvyyWinO6g9G0IwkMCV6T7j4AuMYRaB
uyBwiuPmyZngjVn1yFpafxuZ9R8TiYCKzSgJJ+wzRuAjZYazE+myQ2NwHMf6TC2fsYOwp20ku5uy
FpzcxqVojcdyM4ToZFiS0I4QDTV531Lj9m99gRUQ/i6tkmGcWLXweslbIzV8SzgngQ4L65GZtAeh
cbZyg16Q7u4SlC9QPy2w/4ScMPrrT4MU5wadnAr96K+m4b0whrdRqs7GZir9a/3iKiN403r1OuU5
Z4GB1MthmIxLCfnXrIRgnNbpylHisEGIi77IaN/5BEww6Bj/kEluWlRlAnWZZYRJ4CvBmekyUlYS
NKIgyCco9tDYPlwlUpv7psLuZR/IpmZzoqRsUonaRiVvG/0s2uuT0+2kwQ8V9R/gKyWIq/V63lqt
nqwWn6tdz50qcCQjZbbvdpDG8B3qoX1C3kbvYTNHTAyMU0jwPLR4OZq8XInzIkZJfS+8fesTUsal
Tg519tBK1jqkhKHrs7Bu6Erwh4TXhStp7hDKA9qezHXm+MlGoBO0lGCwUdLBwouwZTsTakIbDIrS
F2pKaeh5cj+mghqFlihAhgm1SSkTK6VRlEqtOCnZotIvGqRHsFljKj7paBsROZpK7Rgr3WNEouuo
lJAekkgsWGSOI5IcqvBW4cbXMhuxpOc8c5VtODyWU8lSBWd7XK/HLP/mjbSVBlMgxsyVKnOKMsSG
u5bKMMAfHizINxul4wwRdNpK2SmVxtNQYk+l+uyQf07IQHEaUXN29HsGugeaf5MyKTXINFcCUkpP
tFPLKerQllKbJCtzuZlKdbogPx2VDhUjCy9DaVOFUqkOSq9qDX/EcaNhXZSatcxYClXmk43MdU6/
dKV6zeImZPhBzx4jiSV/rQZtjUrWVHrZDkXaVobRiAIUBV3fGcz1lMK2UFrbPIm2qbmgH6VJh7uP
M8SMFdOgu5h68Tw5obUblXq3RcZrKj0vsj88d+jOAl+LxRGwxXseDVDbk5HAo7IEXRVG2VbamE1Q
9CelkayyoXGCnhmwgmodehnuSmSpBNHZ3TZUXVHW4wbx96YefwBCvEymJCLQ2prFgl0OcHyRRmtv
jYID9MIoz2yNK8iq/Uw3oFbS7XTioGZwNJxmBCzu9BHrBbsU/YURw90IBkgjQKYwh5sm8d6h86uY
YwKJ3ebNstGW8MtiQ1G9pwbFYj7mJJBPewRsQWI1X5OjBiOsQFFKI6yeXZvWNd/XpTznWH1wPJPE
hP8KMpgzr2ByBa1l9PsZ6kBVVJe68d7cOPzuO/vdK+vHMGH10lbONZ2/52X+jHpzP4r+TWvkxwDi
QZb3dok+ujP32XCwYvz0Do6gRXWSSsYL+RNriAEsdLwarryfBeuTzrEf/JjZv10WOo4GIE/OfMty
/7PEm6qnw29bS3diAvGoSKk1o4N5ZbqEHod9RJPLWYDk+dGuPzFVsxYQ+VeJCKactr3h3SQASgyc
fdifBdFE4zI/OmV+sOsEpw15N7R3dfERSgKlnPoy+fEHUPCLmdinwnqpwvJiN8tx4aga7fqaauND
47jvFlolTsGToOkCIODoBAXnS/xgUoYipe9W323qIOCc7z3XeOhS+PRDpP9UTr0jWHBliZoQnM7/
8QedH61G5Ev9y3WiA6g+uB1x/lgX81tZpE9+IXaJkDdC7C5ktrxEofHlkDNFZ3YCSHJkxDqDeQFQ
LnlQXd457uOyuQuFeLE6+eP7NZ1V7l7cJvuaLGefLCGviaCquHnIzN9JXeJM6NZ0Hr/wvBcl9buI
d649blPEl1rekcBNAELHoHxK90vobxQif9Le7GoHvWsD6WfFCbyBA0wsZYbxH+4/Qt3C80GyWJBz
uttQRxsNT78+l79dZ3ktI9rODOm35gW6OWxplNe4UNckA6/70QE1L3ZOchpZ/qdgGrjkCfzEMTCX
u7At9mO+HXQrqFNyBR1jPw1O4DF0S8fkLjKMbdkPu0IyYWGMZ4BOCddVx/wRZgz4vn3VEU/VEVtl
J5sGw/NgfSDKx6/lgTsdSBW/Ge6X69lbi3dmWqj34aNiOayA0PgnZuOfJcnNVt9cfa9jvlFuwq7Y
z6K4Nam/X2KXDVb+WRQAHC3cgCI5tnn5xrWM6ozK368xYsvwzAl3bE0IumisnCgohPe0ZOF1wMGY
LMpROlJSSeNTkKzd6j9l222TJD3obIWTyNzmZY5uL67MtaMPcLF6dwkAGXDs9GzMNGyVAJhpZrZN
S1ZbSeUXfTCPerYKNOSMz2aTFTKHeqARUzbJnHFxHOilvOH+uA19yQYDWwXrzhwDZ2aWvOFpyxAf
GJ5BdGuHU3CQxa3Oo9uctM92bAdNhLqvozgkiw6af2Ghxxco/6cisOIRkH1ZqKzSlAAPR4N62ZBm
knBMuLmx1UeBVNnBLpSOC1Y1Ah1xlMFLXPIgQUAUWJU8YPIezvqcbybzaeTq2BBz1aE/ZOkXVswq
HZPetHABKvR5z+YEFQDJQ9gJ7ZENMibCqmEQOrEIQVwzC2oXKj+tBV3Z98Mh8Qhqd0nr9EvOi9FX
6gPl0RMt+xuGH5HGaNfry92EB3k9fER2DQ2TiVJoxq+MjfB0F/l7KevTrMUvuVVFa5TEXy4+267M
8Yd2l8Z0X8wJNu40MbMRhzDsgev0H7mb6RsWD0hoXF+RobyEvYX/zHXzMEiKwqLNQ74p50f5HdcG
cpHODT8mQMVrv6h+JpV6Olo532BaHxs2ur2l3TKsa5D7zlbmMvoU4DqoLCJwcLuiGy9VFk2nlOkT
IgEKggmghbbEUDcko7ik2KQaLkKlNYTMV34VyOKrSgIIt7wnl7jYBYwzkN7GD+yqfpsYs55rSnRz
SLtDk5nUQKMVb11UCyv7pxu1eRNWKRxKxqa7WDNe/ZpvSwtdsTUxVVWAswxGxLt6IswDnzdJLIax
xiD9bfTjxSlGn+6622aZ4R6NhOKhxZywyuplb0eWDEwBni7KL0OGs41rGP6pB2+pHqNXrYSLlTI/
H2PrfWpjVnKIZdheOKxkmunYLeXvMDVJ56NgY8iuoWqoC/RjmC1PKel+m4FPSdWVh4hV3i4th+OY
9w8MC8uVPYFaqWHNxCqXo0O3t0KNtC6hOqnsdnsX3mRWbyy2dxicefc8aFZVq5BWEzWP08Sv6gg3
Q/2u1+mzKqP7xSblg0hWl0Bc8gOM4RARtb12TE7TZtggSqlXsWu1R9zcRUI5RlUUmMPe1AbiXVp2
xDKs0GhEIL5dWMw5nyf288yJRZa51P7M2mQ4PEQ1JeOUFvBX+sTDELRqLBvke+VhCCxqEOuWMn6H
+sUOJczzirEIzCT0/FYT7/5AC+QzwyaLkq9qycGZXALu7aRmXJOTGqYJ99HNSIMGpnyb6YYxO6M1
KSNFvgJnq5nHBA6LqCaf4sPFtA9LLI82JO+uLN26dW1zGDJEZbgjNHwIeroBdVvv+Wx9pJB6ikY7
Y+M4phjM1iIVNsEfE6aYMGKHTDOBxikeLlPbfUZJctPyVj8US7hZch6U/xml/LcU+n9inwVzhf9c
i0qkV14On81/NkzhD//bMMUUhrB9mzwEx9ctfuffpim6D1dFEVdM8hSsf5qmIA71iI3xTNP3/mA2
/32a4v/N8xykq1zVqEcN+69oUV0DJey/4FaMPxCHmJl8F4CL/s/DFHv2kiIxI7nOmupmcld2c8EK
HIYVp0OYIYqvJ+1oq9uVW9bjtvXKdcvdq0iaVu98TFEOASFiVJhVj5O6rm11cRMvTsupLvOYW73t
jEPMLS+57Wdu/RhaF0hPRxUDKVXBSHWgUyVIqgXTwJbjezu20Sm1BJvosz0Xz3WNV9LHQKDP9RuB
4Ueie54k1YigKoHsvG5VlUK1wsdwX43VxqOKMalmJFVNQXVT+6dUFTtM1mFmVeV5dKvjkLL1qr8b
+zbG47qjVupUzWR91FRQHpVUjsE67wgkpfUYc2styHoYqLzEoaQKy6nGaG92mjC2EP3vWvobnzFN
Iq09xS0iDjuIECDQOKEn3FWGPLDOh2HbbjmRcJifJAxSAyxbS4XoUSmqXmZRlSMV5EIlKakoHSrL
Vqt+uwiiljreQPy95VSgOWdnRUWqU5myq1zjkV5VVKw8i0SQCY6e3ai9SdT3ElsFZsV9QbWbUfWG
VL/MowOHarigKs6pjjNK1vbXRWONBDjySFghfI7uocX4SOH20OWosSi1HUpuT9XepirCKcZRbN95
FOcpRXqhqvWFsj0vLj03QEgxX/MFNN/48inyqZcus1ndFMyRJNinRNffLKJeHOwj1C4J6rRfkqYh
VN1DSRthq37Co7Ho+2a3mMZPXLFKa33rwfLvmWGEB67+QUWu0Z9k9Cl1iveR8f6UxHflpGGkQGFX
h+8yWh4ivb3KdNiRoXjsjPrS569MnE6xo19GuqNiaS8Gm6lZ/xjbeQ9Xb61CDQwtPwz0VlOlBYY+
nqMFZQ8HtRPeRjg8Y4VeqfxKwhp0Q/3JGOExo28LZ4r4JS3qFbI2Qj6eMYzgNSZbgY5vofOTdIAp
naBHRxjRGVqqRfRUs9jSNU6qfRT0kTr95EBfOagG06TT7FTLicpgZ9KDpgN6WhOTRnex6VCR++Gi
p1+lb+WXJ/rYZP5u6Gp91d669LmF776TYv8z2+FbF9YXp/XX+hD2e40OOQFkqesRgJNizV9H8BIq
Bfpp+mrQMCC/iXmj30Z12dlm4DT91xjzgUS/rlpvWTHVpJ94p3Ogd586fWOrXh60Za4zF4BhWjgT
3QT+fCKmw1nclYPxIrLyKKNPrFR79hknHdKljgGuFx1WjHy3qJGCtdGYLzhq0EBQpRo7kG5wSCvg
aTbJZTAaGgFhPIPtx7zCYm7BPGJvw7nE7QbayJi0Xdc1IPv4QUDSfTBcJmtQyOYMNWYhGY+g5pSg
jfepDXYQLNG5NNzphNoZqgSANuptN2DWem+AVdhqznCXONHaqDQ0g6n+JGr2xlmiPK9zQ/Ez4R3W
zmBbc4TZK5MIN8DszCTyrL1llbV2a4Pp8hhjlMyMvUSjjF0e0LsNoXMBvsHsF9sPsp409B+SDrZw
yRosZy5LMqj96ZoIVWyvh/4hPGRtsJNMltGIjFwOmyjb2Rm27dZxeTwxuJeRbWxSrAJkf/KvMLNj
FF5Em3gax4jjcsb1HrLLLMtAroQX0RZIZKFrk5S7SRe7XntLBxhD/b8uGIzBDyo/FsGUWPq2F41c
FwOhqY4/m8FCqMlp4TlezVRtiG1bPv3SvS5Y3AmfYBVYUzQhAm0z23hBXE3TVaFQixEqrZeI1ZAw
i8fMn37anNEhiu1LbnvsWh3vZy4tDW0uFt6lYnIEIYoWv4h2wLq/Ji0vdz75dY0gbMy0qpiQnDbf
ef1EpIqZ5zuDLlhmqEISzapIfoGqhFCq3Gul+hQPt15jnYjbAdGbSINSUix7g+Mfpz49GYTiYILI
cHvqn30XprtWbQR1IwWAaSP9a10ZIP22VwIogFdqqlFYnsyFKWgzHhKWvasZbWcwq9BD+BWsYyHn
pl92y+JwjsN802InJ6M87VYALIoKvWZ6nVHHw59BTCSNCq0TDrjVXDQPoIFiiA3Ft4Cyg2OL1K2m
ZW1sD90zTxWRcE6GO1rHeMD4fs2QVAvyJI3RTWUMBwyqygqh3ICGVicJln1yb6y6yD1USxwxOEvu
zCY5tS47EN/gryrQgjGy9NehS+ztcgEx8zYZSClkxwib/aFY5X0+roc6AxVZ0FHThq1i6X/bVgRe
SC53Rb5Y27niuRU5+ACnfNcHdo/60u5QMiXQcNhvTw2iOIbIMMsVxcDiM6/XHO583WBZ1U5uEyEH
aj7fAiBIHDIZneqbeMWWBAgWM6nDRKNzxcS637pOo9jGJXmJesnSsgjN5RoXLM/dqb6Q5vMM9Okg
Q/XutI/MdK8p77sDw414T3ghBKQxkCC8E/AdWtEm/mEn/FqQgjQmAIjKkK2IbuQX3nxWPzqGRM8P
d4y+/FXW62CJ+EHaPmowgulCixtnSl4ZP0NKRnYv/4hzH4atR+BhUNpje6wsjIhD80ykcI0fg/EB
S5sCI0IcAV1EaIs7WkYgPvwBGjgZai4kV1gH/lced5cEnTH4FoOOs3q2B7BtnhsmgBOY0KC2XZuR
fSgZVkHlKQ8g9uQ6H6fXubRp/3Q8JZA2e35AD90MS8h8quZXlPNvUurHrB7jlZgQWUCgxbJCtLeM
4/OYvEOorw7VXN5G1Ayp5t9qhgkx37bVt9MqhVVNa6kFbBTRy89IX5NOWzZDL4l3DZHG50WxiZmV
0m5e8K3dVzoYhxlHEm4iCFuT1Z/SkDl6XTE0d6dso4dDdDK0BC6lqJ8Ia4h349TfwtZ1NlhUcPow
HYm6IsiIpid+m4kjYKt8tRSwrCIdKI2KrY+IF6q13sNOE23rXLrc1QTZxjL8xcrplsppl8VteyDs
iqkOoVoLug923+kqD6UEj03AQflQgH8wIQ5ls06qCeQ+0iyNOyNKB5giJaaH3vrVGPF3g0RqIOYR
fztSKBo/Ruom26E2/Yk0QT4UHE7gpLTx/DL6nxFVmm18zAIfjMPmSc9+I2l4WXSdfSdF0Do2HLnJ
fBFBAxaPSKY2c8+7bUMCRYDJ1crEamJyhaDh1jPJqpp6i9sV2yYAaCB0bZAy9cqYfuVMwUymYT1T
McbBt/9pH/9S+/hfJkKfk69fza/vf0F1/r3z/EcmtP03B2Uy54RhGzioLbLu/mwerb+Z3IS6b1uu
haNV4Kr++ype/I0lPRbG/+ve9ly+3J/NIyBPy+UL0mvqhqFM3n+leyTT7z90j47HTp9GVQgmNZb7
z92jHqfLAgmbk1uPu6s0h37ng3FKFc9pdiE7SUMS24rIMnJCtIukP6Auztaljv9olP5joRhR5Cpk
ihklhXs32NaF+y5Zl2ClQAT7MO7vIMT8jKVMH+fp3QFDxUgQCJQiU0nFqAKHQuDnCHSS1JEXLqjR
My1slQKN/Nz9ducy3YrIlweXCL4VsM+n1tcQMNc5CE5FyRJVR9xLRt7XAu9jbTPGDBVUS9G1FsXZ
0haIW61T3EoQXLK/LIrINWMnX4ssfdBiVh2K2uUrftesgrrSBc68YnvNqLdtRfsiuwsNPPwvxQEb
FRFMDrDBMIgdkcizC4YaFil+2KhIYgtIsQi0WNsx/02U1WNQ3DHgLozhM+bG7qCFrOB7d1MSNHtV
2oeVH+aPKeJQUP5A/z2rUN9JtjJR16LGrtdcFugJ3OIXHter4xpsFVtYR/HyFfs7WJrmpvTBICfp
w6CLJyyx4CtMLV1p9yICQW9gC/E7Ns4LV5zZ3s9It5H0y8R7iIZwy9fa1MyT68VAMdo/F19t4hxx
llwT0kL7LAc/ZINgEc59Wk6Hou+fo7DbIuQ4lYMPeYhqsFjQEkHEA+4VJMQ8NLrHdxIjMGsL7Ssc
mBu4pAf7mfUbJyXE5sy9tSN6YbAjOR30knpfeoOgP2ZC11baLkyrS8uL5ZzNM7LvWBvhjOzg/Jf0
Dp3HhWlQyjflVyZmcqT0aZ+P5htC1ZKpKVCmDMievm/sPVPiQxiDQ55RbUqXoklUGaqA7hc9KvSf
+tJ2yRF+6wmg8pfmjNyP+YNmU5uoB2vU++e6mGpaPGhg3YLRvsqbe6uPn6qqY5Qbuw/FMD8h0P9S
f1DCyQrK1z4p7jFcHfw63Hn4gUkoPC54JSauRDxJmOjYHRcLCO6USnHQw9dImILnpPnUnOnDtqbf
c3/nlvq39KvDFDWfi2FG3NaZydycwKBYOwlWd/p4zAfyUgaNW68wJy4xyj4BRjdutZ+2dqg+7kkN
h7l5G3Wx9xzxe05z/PTJYcirj6zUP3k7ec4YqMdgwn3tFPfaHTkLLBH5db9lUtryefWesnTepbgX
dNe/EXl/0vBcDWG1FWVyj5Ht4oHHqkocWbmufwFx+0Z1AbulePG0V1fK+1AbN2lIzUalofVMU3RU
vGmZfzlJqG8WvW22LFR4+FE6F/23yTCf3AfXIH+7R7/K2bhqRiXd0DWKvwbZrYbEZ93nL3WR/Hhx
stdGHDCy8MEqxtW+tMiUcqtnax4yfMr8h5G/6rlVn1ZDzs+B+TPrhx4+4NK4W49lrP6TGx5kLwJi
ArONbxZTiZUvw42DIDpYRoeocjIyuXhVL8BSMuJhmwzzpeBGtpmtMOqO0vnVKPg4AhhCEGC4txEr
J/Jb1BWoTQOW7/49bWWuF09EZdG4U/5A6ScdJySMA/Rw9dH5NMKL1x0Tgfq1bD3+8opQdlNn02wN
T7UzOUDe2C0wVqGnJh6T5C9GM8wylJntugysTaZgxj6LXZCPu4XhwwVBWS0OBmmf6XvzWtke+ZjF
AYDNSBl7B2XHwJ9X0VWRzzA6xWeaWN81oyHEnQMJZa7zEWsT6n6X7RkxwLQN6sNWLUzfHGkGIzQT
6DtZGQw0Jhuva2xsS82jG0/1ZorGe1SgZzcyYCmSg2GnBPeEYXIoYzveARTZyCrhL6guWfmlLEf1
QMh2477GRXfVF+ZIhpV9LLH5m++cXcpkPOI2ZdWGDmEGf72HUPE7b+j9w/5kS/fNJEMpDJuHfOrP
ujaP+3yabyBOzxq+MbfBxZ/3zSlzmO2FsXuQVFoK0D9totZ81Qk5t2xIS6WGs0wZ5Dl52D252NIM
a5rXTq2D64mNayxY3SW9ABtiMSvE64MojE82YiknSECN4laOmYPge3L8Ldw/4+Q0Yj1X2J8KZpDS
E8W6N9F8ONoEkgRFLAMZdmcxhXxRg/jUzdckYv9bUUtWSwqoMXRW2hxHV74AGKOq4+BO77t5+SkJ
SV+bBvhDYVqvs86PvOnNmt0henqyNb/nrD8CgCJ4c+p/MyAFqDUWGkzg7FlnuEFj9cjQkRGw/auw
yW23jOSV9KNi2GeibMlApVmdUU+P1UPGQq0JjUCrwzuzy4A+p9CXi8R6G0qLPbxoX5uhgwft/3TY
lUbJ85qU3rcz46xN4uUNerAVULezb4s9d93bqcN6RWfeVwNlZZKOvxY/MesVQk6Z0VHHkFamsqY9
H2/m8M7Y9iW610zzijPnTGbIPrayBym4VeqnxGLuIY3+Nuvjq90z9QYmzfxobek+rJXqUe+Mx/gE
zIS2rnkcHPOK53DtiuWr8btn5lQQ9EMQTCQF1obTb5gUkTBA0lWTnrg/NgoUHMSGojSQMWiDqBxS
RRZ1k7cwrPbio0wZ1dSaT0fvkCWBGSiPR6Yf9v9h7zx2JEeyLPpFLNCouXWtPcJDx4YIkUGthZH8
m1nOd/SPzbFEz7RCD1D7RqGBrszKTE93OmnvvnvPvcVB/tnk7o/fxQ/MPBeyrpc4eicv/VTypjCZ
t5vYG96E7jwn9NAAq9k1AZhekVqfjNMM8CQldejMzcRmyW8isrDcBEBbchbKm/dWBG9WrNNhktwF
5E84d7TcOf35oQdRvAjICyzcOvtpqpbRbTzOELwpSHisXP01sp19mtQk5VhMc0iEdZPxhH4mRbdT
/Blh/wr77kFG3ms+2cSq8CZwlPp2Ur4tffPU1vROevbZMrGrRd5nBSMCrqj2mCcdg+wzhSF8Exwy
uPOVRNOBltTv2YvfXKO/GhPsd+41k9PuZR/scv3zqUfqmxIiJ6V/NkJifEbXcsAix+4EnDCmVZ8G
B7ecbQbVjn/vEgPRkD4ItDgENXaBRCrWUgyffsx6fuCiK1ruVISCuCX7FdfaZB3iMbhvbbEVOo0O
TdAjKWGI74cO96FkSLPTu9zeUvFQrHH9xZsREinWP+A1IYw9wwQaCoHIXg2QS20IpibnD7Z+Clag
8Kalb31kDRYXO9WfCoVABcpA6eYMZlPCR9Vk8uQoYKqv0Kmhgqiu/jPY/anB7v9ldx2bv/wXi8G/
/HfUfHz/2wGP3+Kv20HnD2q/2P75rN8Mh33e/w149h9C6Kaus/DXPccX/8DuwtVqOrruqoUi+ZC/
H/B0i3Ujsp9lOzrD4Z8Z8HzjXwc85jtX6IYPJcGwHZaXf++1rnvP5iBENWqWeedWijWKESsIPWZz
Lxel0X46KkxljmRZ9PTYxuNpNsJfWXBLcWvCYeT2hjBIjACIx3Qwwulq+hrrFgRgW8dtHE7f7jx8
1QNBPTQcaArcy5ZRmkCaTM6tK+9maeNmofpy3fI46juYE1atfWuq4bNpeVAQPOMUZP2MACENt12H
nnNrRP5cuvggeyid9XkWro0QW36KyC83tuummybj9AsK/FLHLtSMdDXk9At1Dd2PmTddcPks0oyu
qIHWSJJFIcfDRHKksoNnKpYSk27mqjdOJpv43jWfAyc423To2u506S1covxB3Ezcl2EKLzU5VMC0
t6Jt6wWyHs8fUOZeTOl5V1w0PzjLxKF6Oz2VLH3XNVy2xeBpH56JB7fqAxK/+UYGoAumoAKQMPy0
1ijgbaSXhFDPpvObd9yJeIvbYFfklbuma6ldOgqIblCtbVUTjZed9FkpoiPWLDa0oEIDbIkNeeRF
+DTNZdOZYHin8YfY8XhnpPreiIdDNXSAhC25CeJ2Vfs0pUfqJCMFn7iblxDwQf3OSbKJdLtZDfEI
VHeu7lKteYhjMCtmRZ9camuws/yRY6s+EozKeG/gND9RNr4LTQ/5EBLSEmDAT8e+hZqDW89Yh2Ei
+WFIx0/fNjOmDcniBS91lGHgngL4CnpS4LjgOoo4RXYxSyhvqsn2IM2hxkfIc25WAuLg/xH2vyvI
xGJU5t/GyHrXtfIUUe2V9i7FuHGvkevWvmenuMtdgpSctHuy9OMRk/9mNCqy/RIdsrR3NpVarcMi
IQv8dD3Bv6jb4JLZ7QL3WrYqHrSiv89U8jIv+S2G+NlwSL+R7dLzTtvkyi6dumHHRAfxLJLxzpoN
+kWAKGHuihbuUFLiNXy4tacMvOMmMhJS0/RJ6q6pLVmgUWJ6n5Zpt6RL7MPoydv4NbHmoNcVcwfi
wIyTcZzBn9JeAGeAWCfVdH5c2TunVaYqLo+F2+bwk32Eg67Iz9oo03NoM0+JvqQqN5igBfs+kn23
KZuh2YqkIx1rKG8tbSLQbTOcv6lg+9adK9Mcts1oXGMRkEbHIlBoob6ywi8zIgkR8+AkdWnANdey
x6LvJPk4ns76mNy6IHPVtq5agvCs1fPd32lOwwrEw1pIIdYhiuk071uYlB55oa7w2QREJW3KkfNd
85CmMpSVZSX2xRDT29TOxt6U2c0R03sFIHljxEm+TZthGRvkOOXULysD4z/DF4OwCG6WrJvNIGlf
pYn9DCyAu5xA1a4l7S8D9BQjLjaVL5cRbVpdoAmYQM95Is/IdlcP5YXDiHMMQ4YdL/TFNopGe4GI
8VJ44dqQJk33RvyVWVJpTBKM/mxeg6GLVr3HrW4Y4qMmiNZl6DeQDtvMGrdzlx+JUhJioAkVW8I4
3xuEWTLIPvTZu10vEZWrfJ/68h2Ix4sP4XYdNS8MhxQzaJx/R2JhLMXvp9B5AQINfEA6nKFd79LG
3o5nCxZNw+EU01JdbdmkBjLWO5Xy2rfgG0pjjtZ1Z85LI6KbTZf+LaydnRNAvxCqkxfoNHM+iU0X
hyq3mxpfcuFwT+Lsu6HqFRew1swr0dW36FPn/EKCmJR9C/SV+6YPsdim9VkzPjMIN2bnrodUnWBq
xGqGb5chHNbgd5c9B2o299WUXqt5vVaTOyBYb+GoaV6ouT6pMn+t9CG3OIH6o3WjqSilU2pAjCwQ
KX3AVEoBUP0Y4SDwSQxW2V07vQx9+lzX2q425VeK3IDZip4zBIgYIUJHkADptAkQKJgijiAtbgq7
kCBg5AgZaoGKrDHV1YKsKSWxkjoTaDyZOGi8H1Nm8xNi/EhE/m7r4d6xkp0Xzj9knXcBFz5qynzX
KG0FPMe3jtiS0hFMHpTaE6XDpEqRcZBmdKja2hFbLk8spdxQRxKuJGIOp869g7gz9lcLqSdA8rGQ
fixtFgu38F78gak9IK+5tKAyek4I7LkBhhRsZoQkH0HJDn0Kv5P9gNBUvZRKddKQn8RQffY0BSeh
fZ+5OAHDSnsQeXVH2AAxR2lYMGygZyBrZchboaN2cPzC0JVvLgJYhRCm+8lBTi31DvWDg1AGToyc
oYP8OWNo9ZWYhqiGntcoMAfxBLJJYFDG9yoWr6Emdx5w8sVkZp+u2V8nw0LCyeZ1g3znIeNJ/dtR
qh62zJZJpDg3CH6kXclDC8QFpEC6n0tO71iB6qOGVEgOBghWLX6KwNxpSk3suGzc3/qiUhoTJEei
UPhUed+VFpkK/blAnDQQKS0LwzaiZYp4aTh3KDmWYphVywR5M0PmhFh9KD4LpM9GSaAeK+7KgC5N
YyQSaad1W8dYtlZ9FykFNehWhVJUDaTV8J6+aNzsSnFFXXtMkvuQwl9W/YlJZ/JWdvKzFeLklPO8
cDUHDnH6C/OYsdSRdfm0yVf/bo1Umi93QfhkqMABcvCgdOHqt0KstGJPqcaZ9qKSHB2O/Ock8ZFM
6LtQxRdj+G3XFGFYqhLDU+UYbkDLqDFfGkozIsozPAkGB+1mo6tiDZYMZJpU2YZJ64b1OZF078r5
mEEhJnprHBw/Bbs1RbfOiS4t2RoqcyjysFWlh9bVa4qsBMUsEI80PvwczOMZMI29yekEmSNtLUp0
sAkI0ERrSOi0DzEcDfaPFIpIVS0SjZL67tp4nGBiZ4H9mvGGByzHNkUIKcVThIcSGLmqLNElBUfs
6zXMv5zGlP0aQ42qOWEAJV+WZfPSHCa5n4lKA2RxNoFrg1JRlT7Qy797VZ4y4anv0fEbVavS0K8i
6FlxVeGKk/gkQa5xqN8CSetjA+ZsSetIyo2XfYGFgDKrAhcbzD5PNZoGNS2/GoHkUEXS8tJiLS9U
BUylumCkyJgHcXbHqihmaKtXoapjpt8lMqpOhui7qiJxlhWxIvqiHIBsMErbApM4ADF41JN/7Mbk
Y87Gq0V0vByHfTP5jxEJiaSEuEMCKwXXsbC15pd0HH7zOt7FhM3pwKTlEQx9YrwTq/6ZcvuVLm0q
uAhNDm+9H517PViythfRvvEAOkpcdXllf0Cf5iJu4pfAD5eoG9gExHPiwBvp0k9u7Ve3VTPDdGRl
zh3T3FoWBRDpzWnQr52PtiYyRJwrBALSzuY5wLxWh2+Rz4FlhgvOoYCujf5WVcHTGOs3mVWXLogO
PenHwP0skV1FwrnGFLwRBNy7sLuqojHZhB/8qds47Na0wLMqvovb+OKVMRYbXWWXmvRtghXQFdaE
Hhm+Zq13U7YvNr9nMbzAZ78rQs613LoqWW9SXqRZENCxI/EiNA9lY4Kb2ZaXyiOmYHjiYPOsg6dz
MPTyqZLeq5591baxMY3PnL6RjPBZaPr3qrFi9Kc7Hezf0CcbhqwdTAGEQf1uLJLHVk67LPAuXOvX
yZr5W9kE6vLHKQMvxMOr8yDikBKwMI7HHqAvufQ7Y4XtScsompTaT5hH1zx0nY3UgjN/7LDORs5z
Mrp409ng1LAcEtyMVCac5hmLtN29jsDxvbnajH13ZNMEaxOn0KFGvIsGW6wy1/n0uAXRyNGyLuuO
Oitr0XqnclxbBug6avpi9Wgog45MYRR/yqDexVr8CUdfxfjD/lcRwGnGpQB3zKVaYfag1QiW4bHU
QUiMFlp1mNzMcdKP4djf15PAASgFL8Ekknnok2kJ1iBf9272U/HeDKItV36jEacCNpc+ipnX1lM+
B3a07ZZV1r30DDyoywNtaNW0t6fxPPhDvJRDD/iju4KVoU45P4xhme6QVMCDETobF3KyP02EKe6o
9vtUOTep6rBKNot6b77l+IhKzf+A9bbMNQ5NDFi6t/I5zthmuytBD5maCX4Ma45uDIceXFojwwdi
bzubBuWafX7XQwQQmPOMcecMYbpjBGXdYO812f/4VfQt6xhlqTZe/iPj/CkZB7f1v7d3P08tXZpx
8Q/c9f9dz/Mr/0+9UVRzUzfpjheu6f3N2239QSSaf7AxC4M+OySav4GG+UGqNh1aW5Ti87f1vOX9
4ZseA7ctLAfot+n9GfVGCPdf5BuUIAv5xuPlsVd2/sndHQw4pxPPBYTUidMIu2HhGKwV0tZ76+t8
G0/JV1R3Pwaie6n4MXNI7ieBJ+XSsF37FZbDLPxyIp7QEUdeGDT0Q9LcA5aGjstFj7JJPcmjC7Zm
UPwaw+DbUYzBs2mytwbfTYS3gZlFPDFMKtK0SJxkgDnvQsbpbVJYcUO1ExYAtInGJKVlZTe910mB
y+3oOi8DqJ0I5A7QU4JV8UHXZiik1kORTRdzSo8CpImNn7CREOrcuHQXtHLsSAojLfXT1lfiVIhP
rVboHxBApZO9/36ROKPWKdmPUSTryrZubkXzn+tP78yAmyz+QArAKh7xFYc2FIAdYh9xrsAQCXBE
M1iiATzRrG7gutQH9fD94DiEH4uQMEn1oPa3TD2PtXq0gDwatOgj7xnDfDv7ZA3Oygc8UgAmqWR2
bMAm8Td36PJxKKnyHwwL25AmirMVOfcGyKUa9NIEgqmXTJvDEfIP0661qUY0slQdNvOD03mbqTcf
Q3vaJBoI2ay85oCeBNUcv7lPxFF4yOcrqZSJTvjYGxUnqgMYVeRQJnUQUtKuyCFFWL6ZpiBMkVx+
a0BOJaV98ojLhNFrSVvZrlZsqlpRqoIKXwI+/oMJwMruihcPoKAd9ngcAJqR3GEWxVe6bgQYNNuF
hAUbEX+43FtmvoSrcgnG7ikU84UipPMISqvnaBM2X5ZsHqLBPJTanZdJIFH98VYB4koAcpHHjJYF
iK4OM5k3fQEcnjiqAXq2Osnfy3Z7zi8YjaeBTYoIuqNhlQvZxewv/M3Mo5i6dQPs1yzJDqVPpt/u
QNww5uTZl+WdXfJ0VaC/FUReqfj2rkWPPZC+lZbk9VIvMXiXDFK+BTCK3zxK572GUxSP643RmhAi
uSyY1kDOCmBnGtAzHfhZBATNBIaWzsFHWvE97CwIkJkBJCxeSfBpjeKozQDV8L+dpP4WtycT2NoM
dM2YSU575boHxhZ23nUGzja3MTWdxo+ITr5itzWK4hbp9YsG1m0aiY5XVrcLAL6NZBU0l70EJYkx
bbasljWqNBvgwmubr5XgyQisr2mwalK+rqhy9G1Wm1BWtxzgXEWI3QZAB8SI5ZNi0tHhe/YUpU4v
KTiaMKjPDZF7DXkr71auMI/DSHkW+StWaZBUzcxZZta8IdnBZRB+SuLz7I5yr71kZrmqOZ8Z2qUU
rxE4PQlWL/G/yWf0oPb0mJruXH/WpgztcnwPBUiDIqeJhwtrXVoTOMIZs2WX3CXA1KJMrjG3PDez
eShql4c5wKqeMw0AQJPf2OKp7CHItjx8hzigIK24b1QsfLTEaaipQZKrXr3KqESjCUzOrP6k7TLw
gykYwgEcYdW85MAJseM/lIpWOE7mK2PKYwfG0Ko+JqCGBKf3ht9t/So8gyI6dq67TTH2B1zg0H0h
QIBH1JMJVukSFsAxZJp0jzUgRRBB4OpWUmsPTtMxjBYr0vQ7bmfrlPmwAcc4Ar8AzmgBaeyH4NTP
oLVDa2GbvFGmcWcE4340s3UN5DEF9iiBPjJ/kErcaRl3t6I/9Dm/zJq+Wjkcy4kzHuTICoJkw9rX
gSg5QZZUHg3a5nh56OpgEEYIlG0EQVNcRgWm5Od3LH03M8TKAXKlE7cLCcmyKtkWALbUgd4p0KWE
eDn5Oj2GQSUW2qLFX9pPJzjqdFBNR6yHuzqrr7LXnvKxPY8EFDcB+T0F2OyIgTsDxYGl6JdCQThh
jQGKQBoDiLkr4HTm8DoHB4OOBUA68c7CYtGa+kaNmiCQQovrPGWHEonBggGKTk/akgNyzeFOyVTC
4T+A5836ElaBVWjGtYQkug/HhsOn+xJWH3o3iNX0pV0qxxhXprA3mVc0SlJxeBUhu+So/Uqpc1yG
AGii0Lm33Hm+otMzuMQCpkNdeEvPlbdibIz7PDCisz3G50LE5j025vtg4LRoU9TekY3ynLxa56Ha
MPbOdNaCNFtXhn/HdZ1fW5fyyaE8TZUZLnOz2Qu+f0tC7eO2juJjgCkb2YjohG6wMcQLSn6lJ4hR
zsPMAzxdSs+N6c4DwBuPAARjo9zN2rDzylY7tmO1C0eiEpkLAnUAXz/nv8BoDXpaHPoC48FkchR2
S0aRfGjpk5JvMxRXmqbOTkOGQrT2F9SXU183R1tCYY3c8MOrx6c4p9iefieAl9FyLCOwIS96Jzcm
UDRs8Vv1bXKGjkvzdWywq9psLvV1pc0fXoBdrMjunJl7Rtq9dK0PuDReQrt6MQZmx6QJoQHSP9aX
bIEkfGACBe70pOnOa43+s6ib6SynF83S92PhbZyERx3AaqZV4ypYDcNqR+kmxcNU5wCVMLR6Oaid
RfxcWQPFIBmeOYPVO1d8h/5SxybN0RjY0u4R5BXZlj0JgX3uAjTM01ubOs9+jvXKz+Gk04rr5mfs
fif4McTRhj3Y1z7v6wWmdPgs0662yhtZCRnejaVxstkU4FU61lp69LviWszzMjEcPh/W1Ni7QvZj
jGSTWb+RlbHMjPgTzNoxyGHbkE7bNU1Z7ueblXcvFl9niqjbftwIvV+zjovCjCSzfdQTZnmawDPL
OSX0O0mr3WYssXvqEpqrUU9bJ4FGOZzaC2W6pfXsIMbJsLiTRnrqI/uZd/0QIZgEko5yF+loFvTN
Dkx3del9NpF/iCeOYNPY+xubyLmsyn7lRykMy4nvpaTbS/myUwRZaTwInbEn8QTeGOgQHNz097bj
fEHOzmA4g+zG1b5AaQ8wrmWXgZ7iFHF8KfFmcn98xemdHDs6jWMOtjujJZKVBlfJDYJsDgRoVYSs
GVQi+6ocOdb96aILYIm/i5O1EVdL5E+LVIcNVXcuZlbcQKUNwo2Nh9h7KdULBn3Meoj4lamKZjhE
HJNl1RwKs8VTcKqtmTpnGJzbMR0eGj9PF/M0RwePdMVmxN+BAV+saiv8dlT1rgMkMmZLuJxVfXTL
Yw47Np/VyqbVbtWooukwwWxhOmhfM/o7YyqAj757jZLW4A60930Kq8kJfRCP8JdUBoFsVLXWTuUs
TXqufXa0S57qiNmzfJ5VGfbIZ6vKsXUoh5ziNAgGDd3ZQDhPA8H/pv5u8+arVwTpcopivvX2axD3
Z6dkFo5M6ND0cjsucA1V1B1XHkpx5VL96l+jWlFt8Nn8NlIUHkXfFD7LjV/xRpQE1tvWfkxpBe+8
x0GVhCeNd+yc+cQidzhHAa9MR2OOY/Lz1mST3kDs7EcKNx2LAnJDrxSmyDlIusl1175ZNGdsanpE
oXwJWiyCF4MiY9SK5suxQKpmtv00q9Lzmp4FqWrQQ5dC9EZVo7uwxdj7Wv06a0iPa1DfFRyEiIfM
3iDkVPP4OZPNbMbxJs0CrAKZwfahMUW2Agja4sDwVi5W0R5Rvqqg9NZrWY8HdzYOLha3OoEYAnUh
9F/bWjx1xMT5GPGvQf0e2cDghzRbj2gbRdQ2dE5usVmobTIzoig22wd9TE1UedLFU9Hl0Soi8VRD
yFpkjvvYZyG3/0Y/YjZ+KBDP7KjbmfG4xqVyMDp5Jl727VREcLH2D3pNs6oLcBJnz1xTVFDH5Z5S
AuYx7EQDt8HBNx7R9WnyvPV+QuzrmTHSWqZc7Shj6dNc/KSxDtT7nfrFTWuC7g6y96gTX2UQ8bAN
dq05neKQN6/ujrCnjtGcYUqk40RPkaFrFmFNPa8nA8r04G28VuUcUVy0EU3Pp+wVUtlHWJJT1dMV
2vLb4ImnquHe1acHw6z2WtXuRinXkCZ23PQr+VIP2tqbdS51mVxczfAgwE2PxZjsrXy+2ik4G7g9
a62HJ1tu/CCGtBJzTxNoOQMKVbGxZnUHzVCTqnFrEtpJkOctxUirNBYzwj0zeX1ivWADM/rbsaRp
ZvJgRnngcojol4FG+YdzD0T0Il1IttpjPfKxCoM6MO1r6jkI1s2pieDvlOmzVGO0rY1r+nMfTTta
uy3e4Ty9CFnexQ3LI9F3jxIwk+ZqTFjsjMbqq/SsF0zCuzmEhMzZOUdfsgYWlvyufmdteJKyEK83
SSKOVtidE2LL8dAdWkfcfVMqcIyC9mUiC2vVxT2nqH0FMM/EvFHTlM3NV5mf9/lovpesZg2YbazF
H5po3jRRu0ltd+WR3y6lw8LJYBtVU7CZRdQo0spKIy7EjY9o8G6eOT7RyPiVnBrwrEAZCB6luflD
+/AioceN0mhyvCXZmdzj/e2b364KQGoJcULajEAPGYegr14KMlmvVRI/F1rxM+vFI8CLCGetfplo
X85qj5keDzzkL02NfGzhOSdXm657F/ayjNytXZUfmbK8pt0HkuoJPX2JB/PLStr30QCLx/tDqSRy
3bgcOUbj3XOFt4yHGNypsB7cMKL6rNSStSfK+1If9DN4f1DStbkdsg8IETO82blcOmzI6ppMKl+J
akve6exxg7nLdU42BgifkJ2OaY/J1g84T/o1gFW3fbFF/2BRbfoKkpXrF4rzFhvkl2gcSU3T16RB
tqlbyeyLrQEsDWWd0s6Xwu7vWHY+O0Pvb/EQbc2U9bgtmhuaafLQ69OxHPHxAyx8dJwUyPeYEkfq
IesFYxvuK6hCa32KX3Urdl9K6zzxbNvGc/t+wXP70rDeIdrgrjA865wsqoGPnzqUFKLP2mlC3Opt
EeK8TPyD1RDl8qMfJ2iGTQuBNPCvKDbDxg3mauf1VfaWc0pKNNo/5jA4p/UzrReUu7IuSVMgZFEo
6VSlQNTHYEvomtLixC7vCjX+uclMj7kPW9cBGNwCDhYAhH0uS/xsOy6qPnso45w4OxK1W9/TzPBI
Up5DXrid+1Wr0MSWfnJxbVQ4jlqwPsz9JqE8rBibErAxhR3ebNKuont3Kt2NGPNRAULm2PsfXfVP
6aqUnf17XfUKtL/s/13uiV/6V2HV/cMXYDH4B8QnBjgMc3/NPTl/uAidus6YbqFqKvX0f3NPhJss
mBg+kG+FBXX/Tlj1/zAcclK+aQtPdxxL/DlhVYFO/xGbQYmcTyoLg56pBOB/ElYrfa7COqwlgtqw
Mmb/Y6KoRrbGgXMZp93ungV9ATBm4ZFc7UZMqpNclb69hFJ9rIr0TH3sXdMIAFNqdcBoJNp2qweg
idiTBYn1SUJwPZfg5hv9tTHNaInv79g1dBhwGCr4gZWfK8h1NW9H2atuSW6kVyhhHMNJIwJBouc7
fWxSS2y7GWXA72dvz6YEKDzrBwhWmGaDJ5A8T8ZYttdAC8AUpaMgxRQBDzPjddyTu5jD9ppZ/iHS
Gl6gZpZb2MT9Lcm5x/QOfXKzHT1QZcvvIJNDnLsIDMqoSwkd91K4+9AHDesUiMo+zRzxgevxqGTG
peFMu/3GJHixfB1jlKVKVq+EKpGQO9vZ+gbuhsLpX5uRJEATT4fYcN47+s2HidSsY5MTFkkEet4c
6z2VRI+UfXinWGcF17fxztD1HcaUaV9ZKD2wiLHZBxCuoKEt2NADhqJ6hb4Nn7L4xryZgYeiHUTa
jtHCM+mpsXKT++EENLGKgeHZ7xj/s1VioSk3FVOjVohD0UX6WoY6usB8V1RZuenpHVx4XQ25JFsL
DC29PxxKI9nPOvVBZEnK2j1MLH+DWv4okRSgu7UWtv4Ide40xhk+i+beasONX4oVnXBbWpWqhdnD
VU3SdVbR6BywGI/mGdksfOdgnGyqIPrg/CntS+eVFUeUEoSzv+va5nmyXei3VrtLvZHkSLru+kMV
KWQhQZNBm9K1YRiH3K2edUlNZpjgApyM+jaJdQsFbmFgIVp7RcRjGC8cbi+aMAmNtCahPjxGFiGN
4KzauVr+V6fxKSo5pKIjhZ3Y1ua9BOyQ1z+6z2oeFGnBWTa2glXAApJWjb1dxvdZIS5uGNQLKHGn
jtW7NKdfehbTywVPhKE6rvSrb2gAJrlu7MSEny+4hO0nr6fCBO220d1tbocXUyG/HXuZDa/UFYIp
bCDj18nrHKlcuv9UiOni2O6hVXQwEjxJbl0nOssWecaJRCJZAWDCNe5uyum+jtN7wwwOEmAGYzQ6
txMWX468D/2W7WSwaPv6ActVsQF/rrLG+GFmsjAjpacgLthPpu4yjvOrx0IwNaZfeLM6fWOIkNcw
Hm2/2ujWo4/d3Uwn3K39gs/1NMIMYUFLwZTWrONU3llBxJrYZm0Tjm+u4+KyqNixD9RZpDZ9Mz2l
f7VJoqN70pJ+C4r5Kjpr75bEC1JMoRliuKUM+r9fatQ633rwHFQtDY7OxbLb56hG1K6UYJjNj4Yp
sR+5zj4Z9aOPGwVEPhtmXfLEt1xC2gZjvz7fUTZ31Bubhj2UR+6diH0T9UKUsd8FXgPqNRcr6uno
hDBj4o2j4NhznVsNs2PKgl5rx4w9uPaYmCO03c49G4P/ykS2t70gXwAPAOu2dHoUuoSRyDJaLF4W
Xe6D6V/d6JwM0Xs30LLk8Sm2XoBLzqqe69IW2JPnI2Vij1pUX6a82FmcrmhfSObVFHx3ha7tI2mC
pxk2ZgcqQsbsu+qh/2HJjIAplB3LtK9xZp5JVS+FtPYzcn6s4+Nlq07U6pa5avppzZsOKT1lgpUj
OpOFn9AVsVgXdXTI53xYd3n6HPr9vTCsb63xr4hwS8xqIMwKkHZc79aQnQCLkNaKt1ZUv5tS/JJK
rM4sg7tYC2wI8uewToN264b+tI9957625ZM/al/eLC8awJSs/zTSAcStNz1OOcwQwcCnme63zjta
Ve5zUGAuyYjFptQF2xr3x7i+L7nh5AVpHnYc49LA87mI/LfRhPMg2A+lmR0j33rPSYCDCKzTXRmX
d01PH4cVMtHWfEd7oE1EyuJAGCtJx2HP/MOWZ97oWst+7C1jmx+lHe5ipMNR8tjSQIr20/iY2Rkh
NwTANu1fAL261CLpAxUy7WoKI4COJFwDLL80uWEsXvVuMGw0VovzAG+miJkgG99b9+hZq5TH2iIs
cU/iIFzkrFLwc1Cp50zVUxMdHaiIm0BnlW/l5G/I7e5KDV4SYz6iYd6dUoGHfEgLEy8VBNpkcl6m
Ee3UdspmRYXgrrdnaj+cKdyUDuNsaKz5KWfhdM6ttUEkAlFc8ISgCaTqVqUbtDBL5S7qxg+9bYvP
pn7EWx1psST1zB8cxGCPmy74aV1et8g3NhlKFAuwH2a/bhmLOQEAkNqzmnqYKu0DRvlKc+vvKm25
GQsWBFn35o3ZRdkjoiGPl1kHBz0DXb306Q5IWrTmmYUI/dh8H00CaAPFiozQeHp8baRSRvVTh3hN
hSAg5YyuTZIsWzpjeWd685sZ9ztqit6yodiKqDXWTTusekbNKIuW+IkextT5bPRerO2knBeCy97U
+zdO/exWMpDd4bcZE6gu4ugUZwEorTjnnvhj6La5CW0d57H0Oe630Ekqr0HMyJ+dPleoPeJ8aXiT
Hp9WwW6EzltJ63dCObgPxiavxbCFULJuwthe//4vjLZMluQO8bsO9Srjv8QhTgKsivlKhTx6U0Rl
5mSAIga3qQCEWd8TOJRxBx4L5c0xwnM9lxNP5vY2t3P/lGEV2aQUYK/zng5qk70O8+NsgGwx21oe
hrI/xj7QVU2W/L2CUj0uvavTJc2yscL3xrJxpzXP0IhYChiUlwHoHD6g/iKY2SGPTxOtyy8uesGb
3jrDuC6KHqHIFuDKUzbR1jvTarqWRXLxrI4rJCA3P5f2Z41fFn+yt8xcuWr5kWUm3tr6Pa3L/RAi
6jYtTC/fg9UxhbRYZTaif84NuZ/cC1DH7W8CbslyznbqxzBz451Th3edlWgL/Fo5f0sFlZSbIWva
TY+CsfYCEt60xjnqVoYCyUY1vpXCi5cePudTZFGu3lgcwrqYGrp5oKPGK/koqcMb+PF11U4sccJg
54hL6yF6JTEVhRT8mLQBJ3zVhlUKQOdM8P7O9ozoKPuWBVfB6oR9988Ya2BHQ4naPm7yEunBxxep
txjYNFWfXs/QSeaMAC7XxR0e+eXsY1YwhpxSzaR6cHq4KDFFw/saJWKY9a+0xi1a1RO8RnWRBpx2
CCBHK8tBMbJYzE8dyqjRetZqrjkRZ9X/sHcmyZEk6XK+SknvHfR5eMLuBWJCYAYSQA4bFyCB9Hme
/QTc8ALccclFH4GrIu/FzxCBTACJLFZXQJ64PHkh3YsqZAUiLN3M/l9Vf9XksKIX1TxvAXYonO2g
UcrKG5cxgjUJahTD7GGuDRCF5Rj0K0pmphr04rC1sbcbkyKe92jWFrBFbaUP58LetxnlmyCyTZL4
OBJruzgbROR7kFrERiWptnC9Yt2VhLkGTPTPCH3Fne4bz2B0aCdOyXQXRknE9abqsmsUa45PrbTo
e+dYL51lqpFCw0A0weUAcRr4rRaoOZGFdOJDhQQhxFbY+eZ22H/lg0Z4CTRXACKOZlaeUbxcQucN
IMKlxZAmm1EKS2z+bbOfhT665DA5IHI6XegDDXpRM1rZAG5GZnYuuv+mcU5HN78Ne5yzkvQzfkSo
m9yK2VzGoXOzVWdG6Y4f80hegxrwCVs3OIz68FNmMOkSFOGFJtVkpYSQMUmMoA6rnYVeA7njZCPj
2FyAIZTeNQOVTKXUaL79WJvFIbrFscyADBr7IpH7jBTe4cqJ5Q+5WUModTBWRteah+i1F556maD3
Wg5iE/kyThVB2TIyWOVLiejgHmFfzLwl/nX0BRWKgRY1rjdSMnnzuB2PJUdG46+CKkCvf84H+goL
WYpkAI3nmUaEBIZb9XADIYeQgoO7a8Ybks5msQRKwh3Z7TMquR5bUqPMGjY4dYql0URLYzx0lfQU
9e0nB9nGTMN3tdbrlREmjGD0F2GkKgtlwEq+UuMDvdEXUc2D5ScY57XGRePF2aIyPOITSYFUsBeg
7AWtl8hnhO9jMPzQry8hjGeG96CEOFKUwSV+TZ/c0ro0yJpsyy+SXp32KtMMmCvdBCKUshbxlC05
lUF71TNOgsTReVBEkKWMrU8E+YLeehzXOWmXujEcJ3jimE1wa7XAg+kJsynoa5NDi6xMZ8hpFKWT
YDwD4cKmaKSC7TTQvAPZcNmBZG7KZG8qkXONDDgHmvoEqn03Vgxbo3/QHkM7C/R5SZ2fdOR5WiMZ
15kx3JGzTN1kL5RQPoobdRVIBTdzPVyRgIsXGR7xIiz0a11FbD3mnXmc82g8RKD9LTQQMqjNoZzy
Az23L5POfmB8e1Z3t03hn4UElHYiqdQyySxtvxDigQWHyDJ1Rahpxow3Iaea5X8uCD0tCT/1RAqq
hwbAGq9He7z1B1o2yLFLteLqA0Wv81RFDj2sFIJVtTJkqxG1ahG5SqrWty4DRtR7+g8RGSXSWQ0J
6yAFs37m3fE8YGR41JVrERnbiJE4VDjXTf7Qu95ZlMkPtciABXeg0A78r12Z34xucdNwHrlGgJfD
uGJFzgczXNVtestEUUxsrBLuV8zSMOCBJ+ZNGmfVvoiMDYimNYio7URWrSpSa72K/NpQ5iCQlgoI
LsJSbzaIpFsnBAXhRki7Gyv370au/KMmVvgKsr1S+/yKaosxGJGf24skXU1k6lqE6zIzoKNzIG+X
VDTmdkUGb8XchQY/w7xDL8DfViV7+SYrnAdTJPiWJgNxfVFYTHbLy5GYX0fk/Roi+bdvqvOizlfx
Q00ssGdLN6kNbkJA+pmPoc1+MLArcrKEQ+2yFNnCrlusi1RHLOtYByrxw7WIIbabj6EYr/XrO4WY
Yi1haiYkt3gkwBjNH7yKl51LinbuNcadNKYPHUg5Br4tTTtBWeCjq5hY5FTkIw+mcWTRyWTN5574
ZI8YZblsLmI7Ph76Ye073klK3HKJ8SNTZ2uzbk4SyMioU3HGQMlMTHNEXHNPbHPdDncA/Uy1EOis
EOwsBeqJyWNu4wBZc9cR/xwTA+0QBy0LZ+KAuy1WmEn5T6zzX8E6VWC/X2OdX+Lf/4np6+//G1Qz
rYN6WN///W9bDan4L7dQp71HR64puO+qykbz+QR1WkwA6ybjvbqx8QH+DnXqzh65pYZs25scJgt8
ssqa2v/739CQ2qauYe+j2RZiTln7V6BO0xQWTlk8eFkqPi4fCmNgJkFk4FNNlVGn8vNnaUs+Gkew
qYa6KADUKGheVPzCZ3IqC3V3CUro00kEKkkEeDlB7VVECMK6CDNTDc7Fly+duP6m4xN8muPdb49N
v2p7JnD7EqTD6j35QK2POwmJmqNhUBSGUSVgN+kk94xVNRYh9g8pfgiZXhAKAncZ4ki5X8vKrHXN
4QyTupVrJMqJZzlngawtNM6YdYcx09yO+5ZEU+sAN9V+mdePwqCGFsnRnc2vSBoda0012g96mja9
VvTLbGRWTS98ht065K5WfCClwsxPT9p5MlyHAVV8IR/GCfbhatvFlzqTegz5+81hiEfFrLfB2hgz
xBpKoyNrO8qIpHOWhBJ9MAcXGKaIo4NcIs6NmMwjBmI6Eg8L7zAq7k0Ot9loovEz0uGYWWus1nvE
XG7RHvJ3Ux1GenaqN91xxhDUCW4q0bnOyA/aSOt41Gi8i5ZwAZd7vW5qjxidoseK3C+I8OhvbdUZ
T5xOOcGO7jAasUnOynJmJigtNI8DAsvQYl9Blqg3xF6NuW6flcUHPcVF0aWCaeJ2bTPex0SOTmyR
jZ4lw/hkaXsHmOx1GDAhALXVD1iT2vt0UstiaDl0IjJwKg0wdbSuS05kE4mjiEri7OJayA7byr5p
Y+tL7KEXIiaA+EnlHLNIAX8oH8MUaQFjsEiK0m9G2xrzOryIJSNZlV3NCa7jBdq0UbJcd92IUEf8
bqZZT+MI2ZVFlOEgAWJjH0mzH+CoTiQFE9VdsmozVTroASyavvRWao5NhZ0NlJ+mzti6j4IKn+gP
oY9y3w3Su7wKjwqV7lpTrjEwOw3M7JYISHwg8WUJMu0u9cE8sqr/mjv5tQPDhiw1NGno7E+GoqEq
Kuq1hBpntMyVn/LQtCao05hp+wZ/O4UkLKuOIkzKZgn+vwtZwgZkVGjImJ8UiKwisNkUkFYDrCV2
gLwHgd8qtgAQsL4grrjtmYVGmhszP0FpcsPw/oEXpac5XvbzViGme61UEtIamcmDxMUUhCFpDQ+Q
CEi5BFpmHGjGlQXCCuiM4ogwU2mBZeYFo4ofwlzGh3u4UmoNQhpZbNLX34owPkNjeYjx4HIA3tax
cE4qhjvifKkDfzvA4KpHo5IJZHzMzj216emrrJG5OOWwEig69i+4wglkHXOaL5nA2itA985TlxFK
iJnPAJdA5XWBz8cA9aNA7B3Pj5G0Dtp+J/D8Bn8vQpTA+DPA/lCg/kyTHSiCBzARI9vI4EUY+1Ul
uAJVsAYBQ/9CE5DMGygFM9K/jKPRH7YyDD+kg8/QyXokpGylC0aigJoYBEdRKfWnx3SeIHEufTmk
qoOX309jvoQkYTs3VPpxxXgvOkoYkERwIXj8YDPuBYeJ4ElkCBN8YEJoVrAK2QvbyyqQMupVGBYj
tg8lSynPTE8idGUIFrTyC6aT4GUEQ6MIrsaBtEkhbxygXiesMQXPMIb0S3ud90Myb81OWaljEV2F
dXtUCj4If3KnOSNQqvYi4xSkc+UK9ogcCH8eyqIWCtdVJB9VgmnKnB7/6OqUUa6F2ip3Q52dVWlI
tVyuUsFVmZBWFeSVDolVQGZRiR51AU7IkFwVZJcMMlgaPopWi7Si8iJHQ6eji8YW/UyBLFOshmAY
yhFJFCYKFYqjtYeM5M4I3zwqS+3K1dyVwVlYm8Uiw5BuUJS7qlW+dhnqTwVfmIKx0oGcha4+M9ix
flzgCYbBNMhfXpQnde7wqcojWXi+SN6Z4uLAY5THamnP3PA4YYQudyVEcDfuKN1nIerpZgSD7oo7
H3FuNfanWgXYazoMGwPzZKGzr0XVQrFiyBNzLvMEE63FNagudLiFguHQmNm7JK1WDLqfN1ZxFDPY
b+Uu+haytcpFObjncmvxqBPbWmaf+gwcJ2dsuB8pJJNiuLIVRiticoq594qqPk7z6Kj3u/kQex9r
yBU3lo79PjutS+dDcB9jJczUkLuEgkJAOA4XQyMdkB6Km/a+x8g8o4NnKsb7esL/DfK3VSaScG0w
clCnBCHxQCg8+LtIkdLOyqHGl/Gr5tgXbYD3cMybYBOtaP4nqfUuTN8+rpz8RHxxNzEOAKL3dWdc
thk0kY2jB5+TuYBY+ywr/RLfuXUkEQo36OWi1hAIpoG7b+n+QdWaS63D9FWSGia3k4NAalZlIx+7
X/UsPS1TaUVjiwcqQbFqeZEx+AFAYGP9z6jikAFMM72wRL10IMm07sEIgq802hHpV8N+qbTkuyUN
bt7kQO6HQv7l+YwKWF14O3RY/gweeqG2vbVroIZx0JY6ChDENVhMxPWX3IDs0ZzVgEhQhwFxtE8y
+TcuoEKt27NaNT+bOFYjwaoPTTNfdtlB1+srz3BWLZE2qadB2PgYRGnghqDs2F/oPk1IpYMd15c+
LI+qIvscvgQ9FsFVzVh3cWYY6Wlig9kHqXmvV0dAoetK6T6QKXOfh/J1FVknhpQj/Y8OMQPeN+V+
0afZheJo53Y3fOXaWmVKiX+Efdrfo+Q4wUA7zKK534EbSr11Som37jKk7lJ3rPvNeUfQjt53B85Q
HhRpStBIb945urquymMZdxMrkRdMjh+m6J6FhExuwQvsYZnpzdcRSa3CJDfESCkfe5V7kRcRECJt
WMEQ56igvxu8/DpEDxuYR1FlfgnHGt4BiSrWTY1HBzpiJjbkM7Mdj+id0RCm4SVt8KXp68ejRzqh
op/WBHcOtH1F4dxpKrJno0SHaXFBuhljDjTLGMrEyNoLp8eXpL12q/IaU5jLukh4Qq1Viogva8Kz
0AJCipETq4zlDyX+c6whgPo8GWUemSq6qtsrW4c39IrmplYtCITKIr36XNXGqwCZ+kzNDWMVp9V5
OEJaxjVh9y0BQHbe3XaxFWLq/ZlpHPgT9fQ/G6x/qcHC7/bXDdZJVt62VURQxMP4qz6LN/jeZ9k4
JjmEaatMYukmYpOtpIQ+yzA0XVYwfntswr73WfjlaqqpYCyC9y35LTZv99RnOXvC8Zb+yzAQlMg4
N/3jv37t/817yM43/VP16p9/S5sEliytq7//zbZ/CmIRAlldMwgWVQyT4uRln1X0RYVNuTzOaotR
Nl2T13KbX8puZB/ZUrmOYfmPEgNMd165BcaEgeIvA4swLhcTnTMp8E4CbKSXWRxUR6aJQ0456tWs
0dHTy3qR7Muyimau9WhSygVjUQ4EG8EpKWUwpofMpVfpIbLKh1gJAdnTIQcHG6oj1A4mHoB4TleF
5a7KsmdmJMBcQJGwTGJeOe1iaS5HhTIbO708rnP5UBWzURn0xqIspLOwrMNTYk3neJDPm846jKLs
AQCKCLqPnQMHZKf1cVJVXIQKGD1jk7N+QJXHpXyTV/jjVRwJ+JHaK0bd7Xkfh0gKNQYMzGHdq/gd
mX096zoZJWPNjdIa8LrA+H3SG3MzybJF7fUrvXS0mYdgY781Twqb0WMvD46VOAsWNdCuQ+AmKR1E
tCrDgaE7zCCgt7cqlTxzTDwIN1+OGOkvchM12yBlh3Xcj0utXNWDlc/VCoKrkaqzcESLh4aQbDiI
XFoWqIXiQQ+KGE2MCG4K0Bjo0SHOe5jRMhbdSljhSEFAyep2J7CCKGjimywv8D5y0rtAcfw5xEUv
JsZriMsGs3DRTEVNEeFJL2tztQ6H2/gs5Cgr8ryay26qcBHzBlKOWagqIeREnAIdhAFiqnXQvfRy
lWvfxXqZzTpjuHBz6yz3+gaZZ3fjlswiD/Vw7VCcc44ONrbiTHSpth0uSDldw6afRzJUB+7qBHh5
FnPbgGmwPZzKYV5+sAi/HJtDYmBNavcsXESSjvcOAzE0QwjkTWfB54iOSRnYZ8aw/TAKf/rCseYk
56H4rvuv6Kj9da3my6FM9cOmOWgBQo7kwcX6r/NEC3nUuAp1KnkTDtNplX7ghHK/LBVYbEOCL4Fo
8qgX58pApEmhZF9yFYsZRcnpxZkziVz3aEi0D3XTR6dEQWYI/L/p1zotHY6Umc5Yj2Ss/BzUXPNO
XBxr8Q6m+lslYZoIbvK6IRYS7btF4nDZMrtDBoZh9st+NGwc/jNIWXn08Xl0V6qNiUnFX8ACo0SG
H8dEmOve4na0Xw/YOVmmSkfc6Q/u57C96XpGOqqO79BEBR62rT5Lw6Ylb2Ao1voor7zC+uxwH2sk
dPKXiZLDC+4YEtP3R1s98vyHIBZXGZrpTGsvuK0J2fXK/Mjv0jNPz5y11VeHsoW5FD5Kagnggg3Q
BYqXCk0/Gytzl2Vd3BqS/qWM4SMwHg56cHcmXRyVISzftweyKxgdG7RvUpMdMeJPMFtPZcvIzVw1
KyYy0TXsVxZbKIEVosjhQ93JhgXdWaPn9xv1xoZkQ5TuzCDSLlrUy0z0M8ifhdqaaoDnBVZoERNL
kFuEtmUWRp0ucjC7t1YaRFMRYWSitRD2rbAoUfJwRYLJrDNLsu6sqFv2CgN1dluAKTCkjQEZRkUE
hFB65hSk6VkvkxeEAU8sFelB69f4AgTJlTfmZ3kEmp84t04hfS5Kr6feSO9bA++hpGCIGN0tY87V
cV6WV9JgHWgG5h11Tv6mzKFlNzwlEkxN0KzEQJelF+Xa1qNPSRq1yy5vPxeuB3But0e4ttxWOWkj
LbHETElI4VEJEJXE2XXtK/fg0NUZUyMoT3yGWz2JkgvC5MrPQVQs1xA+T7iU4Xk2Q16C/CQjRZag
83reMwq1lBIDb1eqHhTvHhABESJBRjfTkKY9G1P1Y1/qZ0aIeM0u8nNkwfutWt6m/uDTK+NalsRt
DxgC/47pUKvYt5EZqwd4wizwVV/JRkNZPDTxQtONeZx57syqz3v8etZu7bmcwlTMIZMQqUcHWGHG
HHQWRy+mfEEir1ojdBklKb6h4MPCL5xFRBsvy/xDmqoaG9McZx3BD6GC1knpKmr6ngwpzyGh12jv
e4VphyoTRu2R/wXBUbgqCNZC+2cdIBhCyg72MHYLydWGWcawYziSj+0SfiignM+k6J5ZBhHMjEwu
UJPjIAfcBZKIACPVF06A0mkMTQaPZbxNXNc4qtt2nQK5rge5VecmFNsMyoKBdB2xJwduvPAZNZUv
yN5o56Y6fOidWF3kabLqSVlSkVOoyCoM5BUF1HFBgM+Rwefaz0aAulyoMUKhy2gQaNAZ4THtmIag
P02uxg63K2aUfeTMeC7jjOj4PcmgQQAoMhzZWngaqcXnpsfh3s0yJnqyex/BCN/4Vu6sDyHrIvQk
NReUUjNACo4p9CYSDHGFEIkn+Jvr89h1FQ4mTuu2oKszyflQyU5yp5jNbQIumgpVyyj0LSGz+pAs
nFCF/7Eo9EtdaGEK2M6Uz4wnkreshV4G8IfgyaSkNIYe1mL9Y6RXqGvaAFccm/EDryuPFeE/02n8
4sGttQMPlZIbAouBpylLUiJxjL52hJYnFqoeW+h7JHgfuW9tbJOsCCDWwicYNdAgdEHEUzH5h1JI
zDqhG0oGkCPJTuZD536Oi3IeQ/9iAEzDIevlxyZrGXRAh1QjSEqEMolZTuJy0JALzVKEeImJIBu8
uQ8h+zXa6H2dWNq2Y2TL7eeenuPQnhVI1b3LAmFUikCqRihFFBhCHSGdEhqqSqipOmRVnvNZOOvt
J0JvlcBHQihrV4NyEdc0KBkWiQhS0aloaLVk52ZEvEUc0n2f0Rii8QNi7/iYmb6w+/LOAiw0mlMb
GViOHAxftosU9d4aX3QKKxRjyImteSRUZIR7AVRTj2gIzOpgheMJtDLCs0wo0MZ0FghFWo8/mJVL
Z7hE3RMue+F3yU0sNGwJYjZTqNpyoW/zhNItR/I2GqemUMBFSOEqJHE50jgfiRwuEjgi6OsA6VxQ
KSedoWHPgqYOoTK6C2R2jLz1+6XUYLWDBM9DilcJTV7v3hM9OqKjQK2HBOLARb4XIuOrkPPlQtdX
IfCL4hD0oqqOEDMQGCGFX7SSxCcJiTLaQE2oBAPkgobQDXpCQfhNF3LCAj2VwoKq6AwDDcGh4fjX
YSvjZRjSz5NBgDPbRWBb0qIUckUgCHOeoWB0hJQxRNOoCnFjJmSO8K9oPRFIlnCbDkpI/LzHGa3F
uS5VCuNhETYHnCGSPRwxybpOsgryxO2uFDVaeEJqSQD8jYP20kGDObo3nlBkChWpViLSjIRaU8g2
TfSbMjpOzGMRhDcrxWqvIxII8y68lJXirFHI3oZF/Ainw4mLNrQz8LIRYlGQg3PC3RapkF50sCwO
utKSthV5ysKosllUXemoTw1UqApq1BxVKsELKFQtlKo+itU6ItwBBWsnpKx43pDFCPIvC5nr40ct
Ub6qKGAlu7o0ugsDXWwpBLKtkMoqaGZztLPpcNGjpI1R1LYoa2MhsSWMN8MCVT1LcTgUIlwDNa6u
9ac4M11rCE6sMMBuKrU5AON1738yjJkqRL0x6t5KyHwd9L5Ws8A++tp31YO6MW6UFsy+R/lQJCrW
ipdODmEe1eGK0bCHiuK9QVecK1JBaqsCAxtcoDRaOyiQ48xFdIMk2elQDmEzaT54fkXQ4YUeyivH
8hjpLnngg+MSAE6AcKjDTugpQCv6zmK2DMWw0ax1gfH3gP2WQP1tgf+TpXGdQghgMYYrg6AIoApG
wRn4kAcaJILKrJvgFDLIBQeSQeqQnBR28gFYkElBvEmFnhhSwvWrkwYj2VUnCAvBXGRQGKbgMiQf
VoNuQKwsTIcJ5REJ7qOCBMEIDB99wYsc1IIjyQRbUgjeJBIMShVe6IJRccPim9knx21XcwDr2kes
0ACvoGFC6JhI8DINBA26rJsgO1ShbVrB3xgQOYJihxO8th+bEsH15JA+A+TP4++2mO0VrBCmod3C
8g5SwRdZgjkiqsjZr3Sirly1XiPdxRTXl5dFgeQR3kkTDJQMFRUKTkoV7JQheKr/YOjKf9ngCfPb
+nbxyCBfNA/lcPlQNXH9HV0QP32EFa6yv/aHnmCKt99oy11fDfnD3/92e5+gvCWKsQy+1pgNbbCc
Z7y29Xr65/GTPX7sP3yj+BaCvLnnV0Bta5ap4LEJQkLuqLf994q+R9YQ/7NhqMGEnq3Nr779H3+x
zTL+8Z958Zm/Zk0Kbnz54AVZ+vy7i0GjFyjVL770qzd48Z0tqG0Ie400YF6Q7M+/urGnaYrlWBvn
8X//b/7//Wt3/uQKvH6jH0sA0kYSsqmrfM+3lkDfk22VAS5784BNcQ3YD3/mKfjDNcASDOGGYm7W
gCf9+WOg7+kOY20oqjY/nuxSCBf7nZfCtA0M57FQe3z9tBRCimJo5ubBm+LjwPG18xrImmHIIGib
10+ngmyDLsj2dokm+zg4mxP7x2X2i/Px1zuDS8FSLEVmRIBABF7g8C93hmVxdpCQ9/3HrP0Enwrj
tWLsLy2FDstI9bP5ruy150th7gm1mA7JMeGl4KFG8vYeG4TmhkpfxGTwwn7x+VJwXpoM9Fi2s/nx
5hdO8Kmw+OC7nRVig3BIkPj49gbR9tDvyYaqbk6lCa6B8zpW5a/sDEcGb4Sn25yXP98ZjH4bqnDp
nObp4Ox8OlBGqbJumJryq0pSdmSTofrJLsF7bAXbtBSd+2J7b748FYw9VdMcXNomuxWMzd/ODvcl
j4Ep24AOr7YAjYRtO47xVGBOt2R4j8tBV3S8GZ4aCr7ry8uBw0IzVXV7jU72cth2PLs9DbDmiGRI
JX18vSoZ6KypnkwTefXmNdXDQYjPd74nHfxDSNPaVoo/lQwau0ZB6j7ZNXiPYhofQzF08Ks2E0E/
pskUDI+vye6MP4u7/GFfgXiHItHeVpB81+eHhLaH0Abpjzn5Q2Ln6okrQ4ZXlEkM/n4KvFwKMU1i
UD99//E0iyh7ZyxK2LAz84JfOnfl4+vlU6HvUUQ6PBXAMdsfT3QpdsYgWApL122UHbjliNdP5yXj
SbZu2FM/K4Ryb8erg6eCsVtRPW2W4qezQgBSqPh+lJ0TfSreo8QGldLISXy78Tb2ZEvoKfXJonP2
zgil4ClssAfV2p4Cr9A5fY9xPjoxY7Kgvb1zt8kakFXBkCmC2sfXq8JS23O4TUSpMfGDUkw97nY6
cH1SNJrs/h+Xwsvrk4OSxpssp8fXdIuq96ixhcCa0A/01uL16s5QiUbheODSmPhTYe38VDxuEPou
6qbNUvy0QehDDMZ+N0fyBGG57fG1W/cp1PEqbddmDV49Dgbzz5rIGJ4sGLHlXXdYAwHPEukNJvMK
haDBQDmtMn8w9b2weynpsO+BIcTMxOPrFTal7YHM0nNuF8KZ7OOwBU93eBy4LGz2PMwdxcHzW0Lf
o37UDZrvzVaZ7i3xHvUT9yFM3i+ORnXPEpcltcXUl2LnzkK03pbD4Lb946/9+VOh7hmyCqy/Re8E
+TnNzsLc+ZBgKcisd5BA/Oiini8FPJasgFJMl8eydq6qWQNVsVUo3rfhWpU+FLGQIybYpvkcCNph
t3JaQDCKzCrgxLF5vTwozT2MKDg+txDgBAun7d/ObreEqvAN2fdvroG6Z6omI/5bzd0U1+A9UEnE
DBYZim8Xj/qeYhsyPNcWyp7sltgKlXZ8HBwZWSTn41tbgqNRFfXT5mae4tOwM+7EyUgjAeD4a4za
gf3XJ7sE+s5LQCeB+gfbtKeyiWLg+QVp7pnUlfD/U2+uzfcom0DXZIMw1c1+eNVQQGtySwox8VTv
SZHHuts9yY6wEEFyImyqZLH7nz8OiB0YbxTc7lTXwNh8st0ORtwDGe63ttjaTwCDrApBnPOD45tm
2WTsXDaJ0hFqysT6Y7MlXoHShtDQKzr/m+zjsDN7xxqIgoF8kB9Q6/MtQemom6jtsc57ukYn+ji8
RzelyqbB/O/bHIVJKoqG5ByPwcfXBvqdYOlg7Hxv8lQgJsfJY6uP/PmgtGEqbHu65ZPxHpALycfC
FfJtnMHYs8GiVWiMiUMuxnvUDvgNqDp87esL0wJ+Myx9cxZPcC/oOx8LooYEQnDMJ/r2VdFgAkeB
wNB0TfWW0HcuGlgDZmk49X7RTSGj50FQt79oio/Be/B0JuUAAOvb5JQhoDiVlnNbWk62jN72ezuU
kDwNXJSWYzNu8/j6aUcYNpZNtBOT3RE7146sgaYK7PUJS3nVTvE4gMeLyZNNsTDdpdgZdRIHpAbQ
rIKvbV6vLwkFyaAQmU/2cdi5jGYNkDLAWAovMvFi+z8voykW2BH8ielelDtXCWINLL4m9m6bx+DV
luCSAIU3+P/3JZpmK6HvDDQIW3HuQ2qjtyVfxDJaiGTNJ/nLZFuJ7RG+y2UBN0FthGHtdileXRYW
d4kGffN0dkz2oNTeo4QAbWXg8BcTeOaeA/RkUkZM9aDUdr4sBOYC8iS+5JuHBO6Suo0ybPISWdEK
7YZGcl5SROHY8sRQ8IA9vzPYGbbQSyrTPR3epblitpWx7O2l8AqNtPYgsKG3Jy8e13bGXEQZxf4H
a3t7KNXaowWHv3wSBE33oNwcX7vcGbSbxHhQTbyto+egxP7VwPNgU0lM97x8j6JKddgCxDF/r5pe
HhK6Lux2n9Wd0yyqtN2LKmdPxtJEB6//xVIwnYQbyOaOmiAIoW627G4bQ7NQfyIHfnMJbLAoW4Xt
nDpErb5HMcWsqo0N9Za8edVtWIz4y2J2cerDaOqmJdzhqaCmYhANaSCyt8fXT5co1beOOGayV4a6
c13J7Wk4hqbCSvxiZ+hMFEBlTX5nvEddifc6iLX2NsNLhBb+LwaiuKm2GVu94g5bQtTW6IIVBwHM
W5gUByVdJ1ryp7ZzskvxHnWljYED7kc/nZA2eDbDBJPfEu9RUCKOJgKOoYLHF+/4vIqyhRAA6eCT
f9a/cFD+iTrju/ngzA/i+0fbweChesud8Fd/4Ml37+efPzMVRN354s8JE8LNr94YD4p//seL6e5H
z6dnP3zygHr8Ndv/fPv9fv7NL37X05d6+pcHwUN5W371h8cfDNtPeXqb4Fk44zeWt/FvRGc/JMHt
c29Ah2IWJ46nf/WGjeKzpvuPfsd5ees1D0/vIywXeWuT7f70r/76W38QyYFvf3gGWoV06MeKvvKA
/JMffvMbHvM6Xi4PfTKPqZgQ2/VXnMfjw//9b0/v88ySUrCYu7750S3G2e3w281tOTy92/Nf8Q6f
//f/UdW///O39Pb+t+Pbu4fkrV/zDo/RcXD3UD58fevduaZ3XaeD8vb+4etvR+Xv/5P1+v1/Pb3j
87V6hwf2/La8b+6Cry+2A5QMrLascCfs+jVuhir7P/89SF/s5Kf3p87f9f3P4gwP/Tf/Et5hs32J
gxf2pNsP/hg5+ugi+9dPiu0Olj4E8UP1aidvll8FH/jj5Xnr+P3u1ffzofxk0/rWf/bywhF/4mv8
cFv+4/8BAAD//w==</cx:binary>
              </cx:geoCache>
            </cx:geography>
          </cx:layoutPr>
          <cx:valueColors>
            <cx:minColor>
              <a:schemeClr val="bg1"/>
            </cx:minColor>
            <cx:midColor>
              <a:srgbClr val="009999"/>
            </cx:midColor>
            <cx:maxColor>
              <a:srgbClr val="008080"/>
            </cx:maxColor>
          </cx:valueColors>
          <cx:valueColorPositions count="3"/>
        </cx:series>
      </cx:plotAreaRegion>
    </cx:plotArea>
    <cx:legend pos="b" align="ctr" overlay="0">
      <cx:spPr>
        <a:noFill/>
        <a:ln>
          <a:noFill/>
        </a:ln>
      </cx:spPr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cs-CZ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A53FF-3101-44F3-BCD4-06ED391B2EB2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84C86-82BC-4B0F-BBDD-01232E441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2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619C-CB90-4180-963B-584F056919EA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3B6A5-D995-4DBB-85A5-7F21221B6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92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550B7EB7-433B-A234-2D3D-EB5C32C6C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9927" y="5915025"/>
            <a:ext cx="9462273" cy="809625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9EE86A5-B168-AE64-6158-35F811F1099C}"/>
              </a:ext>
            </a:extLst>
          </p:cNvPr>
          <p:cNvSpPr/>
          <p:nvPr userDrawn="1"/>
        </p:nvSpPr>
        <p:spPr>
          <a:xfrm>
            <a:off x="519927" y="3162300"/>
            <a:ext cx="6604773" cy="1466850"/>
          </a:xfrm>
          <a:prstGeom prst="rect">
            <a:avLst/>
          </a:prstGeom>
          <a:solidFill>
            <a:srgbClr val="324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DD812D5-2FA0-F0D0-8C48-F682EADE5CA2}"/>
              </a:ext>
            </a:extLst>
          </p:cNvPr>
          <p:cNvSpPr/>
          <p:nvPr userDrawn="1"/>
        </p:nvSpPr>
        <p:spPr>
          <a:xfrm>
            <a:off x="434202" y="4057650"/>
            <a:ext cx="4737873" cy="1466850"/>
          </a:xfrm>
          <a:prstGeom prst="rect">
            <a:avLst/>
          </a:prstGeom>
          <a:solidFill>
            <a:srgbClr val="324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9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2887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" y="1962149"/>
            <a:ext cx="11182350" cy="3581401"/>
          </a:xfrm>
          <a:solidFill>
            <a:schemeClr val="bg1"/>
          </a:solidFill>
        </p:spPr>
        <p:txBody>
          <a:bodyPr lIns="360000" tIns="360000" anchor="t"/>
          <a:lstStyle>
            <a:lvl1pPr marL="0">
              <a:spcBef>
                <a:spcPts val="500"/>
              </a:spcBef>
              <a:spcAft>
                <a:spcPts val="5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79512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Písmo, Grafika, grafický design, logo&#10;&#10;Popis byl vytvořen automaticky">
            <a:extLst>
              <a:ext uri="{FF2B5EF4-FFF2-40B4-BE49-F238E27FC236}">
                <a16:creationId xmlns:a16="http://schemas.microsoft.com/office/drawing/2014/main" id="{CC5235C9-C78B-8023-317A-FD81CD9FB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63" y="5768946"/>
            <a:ext cx="2122714" cy="8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8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825" y="833438"/>
            <a:ext cx="10515600" cy="85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962149"/>
            <a:ext cx="10515600" cy="381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6" name="Obrázek 5" descr="Obsah obrázku Písmo, Grafika, grafický design, logo&#10;&#10;Popis byl vytvořen automaticky">
            <a:extLst>
              <a:ext uri="{FF2B5EF4-FFF2-40B4-BE49-F238E27FC236}">
                <a16:creationId xmlns:a16="http://schemas.microsoft.com/office/drawing/2014/main" id="{3CD6F41E-587A-D39D-FEDE-74AB8E4D7A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776912"/>
            <a:ext cx="2124075" cy="8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rgbClr val="CAD522"/>
          </a:solidFill>
          <a:latin typeface="Azo Sans" panose="020B0603030503020204" pitchFamily="34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600"/>
        </a:spcAft>
        <a:buFontTx/>
        <a:buNone/>
        <a:defRPr sz="2800" kern="1200" cap="none" baseline="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1pPr>
      <a:lvl2pPr marL="792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EC6723"/>
        </a:buClr>
        <a:buSzPct val="121000"/>
        <a:buFont typeface="Symbol" panose="05050102010706020507" pitchFamily="18" charset="2"/>
        <a:buChar char=""/>
        <a:defRPr sz="2600" kern="120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2pPr>
      <a:lvl3pPr marL="1260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5AE8B"/>
        </a:buClr>
        <a:buFont typeface="Symbol" panose="05050102010706020507" pitchFamily="18" charset="2"/>
        <a:buChar char="·"/>
        <a:defRPr sz="2600" kern="120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9933" y="3429000"/>
            <a:ext cx="6901017" cy="1495425"/>
          </a:xfrm>
        </p:spPr>
        <p:txBody>
          <a:bodyPr anchor="t" anchorCtr="0">
            <a:noAutofit/>
          </a:bodyPr>
          <a:lstStyle/>
          <a:p>
            <a:pPr marR="0" algn="l" rtl="0"/>
            <a:r>
              <a:rPr lang="pl-PL" sz="4400" b="1" i="0" u="none" strike="noStrike" dirty="0">
                <a:solidFill>
                  <a:srgbClr val="CAD522"/>
                </a:solidFill>
                <a:latin typeface="AzoSans-Bold"/>
              </a:rPr>
              <a:t>Výsledky 1. kola přijímacího řízení na střední školy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B8D8B43-A5D2-4BDA-057E-B56F30695AE8}"/>
              </a:ext>
            </a:extLst>
          </p:cNvPr>
          <p:cNvSpPr txBox="1">
            <a:spLocks/>
          </p:cNvSpPr>
          <p:nvPr/>
        </p:nvSpPr>
        <p:spPr>
          <a:xfrm>
            <a:off x="699933" y="5743575"/>
            <a:ext cx="6558118" cy="8001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j-ea"/>
                <a:cs typeface="+mj-cs"/>
              </a:defRPr>
            </a:lvl1pPr>
          </a:lstStyle>
          <a:p>
            <a:r>
              <a:rPr lang="pl-PL" sz="1800" dirty="0">
                <a:latin typeface="AzoSans-Bold"/>
              </a:rPr>
              <a:t>15. května 2024</a:t>
            </a:r>
          </a:p>
        </p:txBody>
      </p:sp>
    </p:spTree>
    <p:extLst>
      <p:ext uri="{BB962C8B-B14F-4D97-AF65-F5344CB8AC3E}">
        <p14:creationId xmlns:p14="http://schemas.microsoft.com/office/powerpoint/2010/main" val="344911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B8AE9EE4-736F-4543-8D3F-767A363E4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49011"/>
              </p:ext>
            </p:extLst>
          </p:nvPr>
        </p:nvGraphicFramePr>
        <p:xfrm>
          <a:off x="485772" y="1402773"/>
          <a:ext cx="11201403" cy="426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0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A4678CD-5A66-4533-9581-2B4EA7442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642823"/>
              </p:ext>
            </p:extLst>
          </p:nvPr>
        </p:nvGraphicFramePr>
        <p:xfrm>
          <a:off x="504825" y="1551240"/>
          <a:ext cx="11182352" cy="422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2700ED8-25B9-4D14-8E45-DF3249437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256598"/>
              </p:ext>
            </p:extLst>
          </p:nvPr>
        </p:nvGraphicFramePr>
        <p:xfrm>
          <a:off x="523874" y="1551241"/>
          <a:ext cx="11144251" cy="402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pohledy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0B8D9A5-E213-2BB4-A6A6-C178A87E3133}"/>
              </a:ext>
            </a:extLst>
          </p:cNvPr>
          <p:cNvGraphicFramePr>
            <a:graphicFrameLocks/>
          </p:cNvGraphicFramePr>
          <p:nvPr/>
        </p:nvGraphicFramePr>
        <p:xfrm>
          <a:off x="504824" y="1475509"/>
          <a:ext cx="11163301" cy="439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8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pohledy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6D5FE06-A854-4C58-9C27-93B22445A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04535"/>
              </p:ext>
            </p:extLst>
          </p:nvPr>
        </p:nvGraphicFramePr>
        <p:xfrm>
          <a:off x="523875" y="1475508"/>
          <a:ext cx="11163302" cy="439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33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pohledy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E9C3D3C-181A-4C1E-B4D7-7C0202BE2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324326"/>
              </p:ext>
            </p:extLst>
          </p:nvPr>
        </p:nvGraphicFramePr>
        <p:xfrm>
          <a:off x="523875" y="1475509"/>
          <a:ext cx="11163301" cy="4395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5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pohledy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D8657BE-3279-4103-85FB-C55AC44F6664}"/>
              </a:ext>
            </a:extLst>
          </p:cNvPr>
          <p:cNvGrpSpPr/>
          <p:nvPr/>
        </p:nvGrpSpPr>
        <p:grpSpPr>
          <a:xfrm>
            <a:off x="2290920" y="1567542"/>
            <a:ext cx="7610160" cy="5290457"/>
            <a:chOff x="0" y="0"/>
            <a:chExt cx="7776210" cy="5387342"/>
          </a:xfrm>
        </p:grpSpPr>
        <mc:AlternateContent xmlns:mc="http://schemas.openxmlformats.org/markup-compatibility/2006" xmlns:cx4="http://schemas.microsoft.com/office/drawing/2016/5/10/chartex">
          <mc:Choice Requires="cx4">
            <p:graphicFrame>
              <p:nvGraphicFramePr>
                <p:cNvPr id="5" name="Graf 4">
                  <a:extLst>
                    <a:ext uri="{FF2B5EF4-FFF2-40B4-BE49-F238E27FC236}">
                      <a16:creationId xmlns:a16="http://schemas.microsoft.com/office/drawing/2014/main" id="{7034324B-9DA3-F488-F456-09E1C0895B1B}"/>
                    </a:ext>
                  </a:extLst>
                </p:cNvPr>
                <p:cNvGraphicFramePr/>
                <p:nvPr/>
              </p:nvGraphicFramePr>
              <p:xfrm>
                <a:off x="0" y="0"/>
                <a:ext cx="7776210" cy="5387342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 xmlns="">
            <p:pic>
              <p:nvPicPr>
                <p:cNvPr id="5" name="Graf 4">
                  <a:extLst>
                    <a:ext uri="{FF2B5EF4-FFF2-40B4-BE49-F238E27FC236}">
                      <a16:creationId xmlns:a16="http://schemas.microsoft.com/office/drawing/2014/main" id="{7034324B-9DA3-F488-F456-09E1C0895B1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90920" y="1567542"/>
                  <a:ext cx="7610160" cy="529045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" name="TextovéPole 15">
              <a:extLst>
                <a:ext uri="{FF2B5EF4-FFF2-40B4-BE49-F238E27FC236}">
                  <a16:creationId xmlns:a16="http://schemas.microsoft.com/office/drawing/2014/main" id="{A0B91985-54C6-6378-C8B2-4759C8C6D72E}"/>
                </a:ext>
              </a:extLst>
            </p:cNvPr>
            <p:cNvSpPr txBox="1"/>
            <p:nvPr/>
          </p:nvSpPr>
          <p:spPr>
            <a:xfrm>
              <a:off x="2514711" y="1901009"/>
              <a:ext cx="510903" cy="17458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800" b="0">
                  <a:solidFill>
                    <a:sysClr val="windowText" lastClr="000000"/>
                  </a:solidFill>
                </a:rPr>
                <a:t>58,6 %</a:t>
              </a:r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C2693A33-FBCF-C7E6-3EC5-7807FB2770BD}"/>
              </a:ext>
            </a:extLst>
          </p:cNvPr>
          <p:cNvSpPr txBox="1"/>
          <p:nvPr/>
        </p:nvSpPr>
        <p:spPr>
          <a:xfrm>
            <a:off x="1511732" y="1357485"/>
            <a:ext cx="9168536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Podíl přijatých uchazečů na SŠ v PRAZE podle okresu trvalého bydliště uchazečů</a:t>
            </a:r>
          </a:p>
        </p:txBody>
      </p:sp>
    </p:spTree>
    <p:extLst>
      <p:ext uri="{BB962C8B-B14F-4D97-AF65-F5344CB8AC3E}">
        <p14:creationId xmlns:p14="http://schemas.microsoft.com/office/powerpoint/2010/main" val="28066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pohledy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2693A33-FBCF-C7E6-3EC5-7807FB2770BD}"/>
              </a:ext>
            </a:extLst>
          </p:cNvPr>
          <p:cNvSpPr txBox="1"/>
          <p:nvPr/>
        </p:nvSpPr>
        <p:spPr>
          <a:xfrm>
            <a:off x="1577424" y="1357485"/>
            <a:ext cx="9037154" cy="419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Podíl přijatých uchazečů na SŠ v BRNĚ podle okresu trvalého bydliště uchazečů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555A28E-0A48-4A96-8520-A732145868DD}"/>
              </a:ext>
            </a:extLst>
          </p:cNvPr>
          <p:cNvGrpSpPr/>
          <p:nvPr/>
        </p:nvGrpSpPr>
        <p:grpSpPr>
          <a:xfrm>
            <a:off x="2281854" y="1532986"/>
            <a:ext cx="7619226" cy="5325014"/>
            <a:chOff x="0" y="0"/>
            <a:chExt cx="7776210" cy="5387342"/>
          </a:xfrm>
        </p:grpSpPr>
        <mc:AlternateContent xmlns:mc="http://schemas.openxmlformats.org/markup-compatibility/2006" xmlns:cx4="http://schemas.microsoft.com/office/drawing/2016/5/10/chartex">
          <mc:Choice Requires="cx4">
            <p:graphicFrame>
              <p:nvGraphicFramePr>
                <p:cNvPr id="8" name="Graf 7">
                  <a:extLst>
                    <a:ext uri="{FF2B5EF4-FFF2-40B4-BE49-F238E27FC236}">
                      <a16:creationId xmlns:a16="http://schemas.microsoft.com/office/drawing/2014/main" id="{DA34F3D1-628C-63D8-17AA-10156A05A996}"/>
                    </a:ext>
                  </a:extLst>
                </p:cNvPr>
                <p:cNvGraphicFramePr/>
                <p:nvPr/>
              </p:nvGraphicFramePr>
              <p:xfrm>
                <a:off x="0" y="0"/>
                <a:ext cx="7776210" cy="5387342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 xmlns="">
            <p:pic>
              <p:nvPicPr>
                <p:cNvPr id="8" name="Graf 7">
                  <a:extLst>
                    <a:ext uri="{FF2B5EF4-FFF2-40B4-BE49-F238E27FC236}">
                      <a16:creationId xmlns:a16="http://schemas.microsoft.com/office/drawing/2014/main" id="{DA34F3D1-628C-63D8-17AA-10156A05A9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81854" y="1532986"/>
                  <a:ext cx="7619226" cy="532501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" name="TextovéPole 15">
              <a:extLst>
                <a:ext uri="{FF2B5EF4-FFF2-40B4-BE49-F238E27FC236}">
                  <a16:creationId xmlns:a16="http://schemas.microsoft.com/office/drawing/2014/main" id="{F6E93A67-CB86-1071-6E02-9563DFFE43BA}"/>
                </a:ext>
              </a:extLst>
            </p:cNvPr>
            <p:cNvSpPr txBox="1"/>
            <p:nvPr/>
          </p:nvSpPr>
          <p:spPr>
            <a:xfrm>
              <a:off x="4933334" y="3330303"/>
              <a:ext cx="510903" cy="17458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0">
                  <a:solidFill>
                    <a:sysClr val="windowText" lastClr="000000"/>
                  </a:solidFill>
                </a:rPr>
                <a:t>49,3 %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3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E80151E-A6B3-07FD-0A5B-5D4FE842C3B4}"/>
              </a:ext>
            </a:extLst>
          </p:cNvPr>
          <p:cNvSpPr txBox="1"/>
          <p:nvPr/>
        </p:nvSpPr>
        <p:spPr>
          <a:xfrm>
            <a:off x="4942571" y="1222410"/>
            <a:ext cx="1699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>
                <a:solidFill>
                  <a:srgbClr val="CAD522"/>
                </a:solidFill>
              </a:rPr>
              <a:t>94 %</a:t>
            </a:r>
            <a:endParaRPr lang="cs-CZ" sz="2800" b="1" dirty="0">
              <a:solidFill>
                <a:srgbClr val="CAD522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FEEC50-9D19-BAEB-B88E-99970071AF4F}"/>
              </a:ext>
            </a:extLst>
          </p:cNvPr>
          <p:cNvSpPr txBox="1"/>
          <p:nvPr/>
        </p:nvSpPr>
        <p:spPr>
          <a:xfrm>
            <a:off x="1294803" y="2085133"/>
            <a:ext cx="10105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6D6E70"/>
                </a:solidFill>
              </a:rPr>
              <a:t>podíl uchazečů hlásících se z 9. ročníků ZŠ,</a:t>
            </a:r>
          </a:p>
          <a:p>
            <a:pPr algn="ctr"/>
            <a:r>
              <a:rPr lang="cs-CZ" sz="3200" b="1" dirty="0">
                <a:solidFill>
                  <a:srgbClr val="6D6E70"/>
                </a:solidFill>
              </a:rPr>
              <a:t>kteří </a:t>
            </a:r>
            <a:r>
              <a:rPr lang="cs-CZ" sz="3200" b="1" dirty="0">
                <a:solidFill>
                  <a:srgbClr val="EC6723"/>
                </a:solidFill>
              </a:rPr>
              <a:t>byli přijati</a:t>
            </a:r>
            <a:r>
              <a:rPr lang="cs-CZ" sz="3200" b="1" dirty="0">
                <a:solidFill>
                  <a:srgbClr val="6D6E70"/>
                </a:solidFill>
              </a:rPr>
              <a:t> na střední školu v 1. kole přijímacího řízení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11D933C-A04F-6DD7-37B7-5DCD1B255C4B}"/>
              </a:ext>
            </a:extLst>
          </p:cNvPr>
          <p:cNvSpPr txBox="1"/>
          <p:nvPr/>
        </p:nvSpPr>
        <p:spPr>
          <a:xfrm rot="20829413">
            <a:off x="1462809" y="3590692"/>
            <a:ext cx="1576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31BCFB"/>
                </a:solidFill>
              </a:rPr>
              <a:t>93 302</a:t>
            </a:r>
          </a:p>
          <a:p>
            <a:pPr algn="ctr"/>
            <a:r>
              <a:rPr lang="cs-CZ" sz="3200" b="1" dirty="0">
                <a:solidFill>
                  <a:srgbClr val="31BCFB"/>
                </a:solidFill>
              </a:rPr>
              <a:t>z 99 370</a:t>
            </a:r>
            <a:endParaRPr lang="cs-CZ" sz="2800" b="1" dirty="0">
              <a:solidFill>
                <a:srgbClr val="31BCFB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3D98257-7B9C-BE01-0E1D-3AD6B0E3E92F}"/>
              </a:ext>
            </a:extLst>
          </p:cNvPr>
          <p:cNvSpPr txBox="1"/>
          <p:nvPr/>
        </p:nvSpPr>
        <p:spPr>
          <a:xfrm rot="20829413">
            <a:off x="3465584" y="3515161"/>
            <a:ext cx="14190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CAD522"/>
                </a:solidFill>
              </a:rPr>
              <a:t>69 895</a:t>
            </a:r>
          </a:p>
          <a:p>
            <a:pPr algn="ctr"/>
            <a:r>
              <a:rPr lang="cs-CZ" sz="2000" b="1" dirty="0">
                <a:solidFill>
                  <a:srgbClr val="CAD522"/>
                </a:solidFill>
              </a:rPr>
              <a:t>v 1. prioritě</a:t>
            </a:r>
            <a:endParaRPr lang="cs-CZ" b="1" dirty="0">
              <a:solidFill>
                <a:srgbClr val="CAD52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78CBA3C-ECC8-D718-44DF-EAA5192AAB3E}"/>
              </a:ext>
            </a:extLst>
          </p:cNvPr>
          <p:cNvSpPr txBox="1"/>
          <p:nvPr/>
        </p:nvSpPr>
        <p:spPr>
          <a:xfrm rot="20829413">
            <a:off x="4735581" y="3627659"/>
            <a:ext cx="2375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31BCFB"/>
                </a:solidFill>
              </a:rPr>
              <a:t>= téměř ¾ přijatých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3EE1F1-6250-FC2F-5055-5A989F99547A}"/>
              </a:ext>
            </a:extLst>
          </p:cNvPr>
          <p:cNvSpPr txBox="1"/>
          <p:nvPr/>
        </p:nvSpPr>
        <p:spPr>
          <a:xfrm>
            <a:off x="7371398" y="3162351"/>
            <a:ext cx="34149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AD522"/>
                </a:solidFill>
              </a:rPr>
              <a:t>15 498 </a:t>
            </a:r>
            <a:r>
              <a:rPr lang="cs-CZ" sz="2000" b="1" dirty="0">
                <a:solidFill>
                  <a:srgbClr val="CAD522"/>
                </a:solidFill>
              </a:rPr>
              <a:t>v 2. prioritě</a:t>
            </a:r>
          </a:p>
          <a:p>
            <a:r>
              <a:rPr lang="cs-CZ" sz="3200" b="1" dirty="0">
                <a:solidFill>
                  <a:srgbClr val="CAD522"/>
                </a:solidFill>
              </a:rPr>
              <a:t>  7 704 </a:t>
            </a:r>
            <a:r>
              <a:rPr lang="cs-CZ" sz="2000" b="1" dirty="0">
                <a:solidFill>
                  <a:srgbClr val="CAD522"/>
                </a:solidFill>
              </a:rPr>
              <a:t>ve 3. prioritě</a:t>
            </a:r>
          </a:p>
          <a:p>
            <a:r>
              <a:rPr lang="cs-CZ" sz="3200" b="1" dirty="0">
                <a:solidFill>
                  <a:srgbClr val="CAD522"/>
                </a:solidFill>
              </a:rPr>
              <a:t>     175 </a:t>
            </a:r>
            <a:r>
              <a:rPr lang="cs-CZ" sz="2000" b="1" dirty="0">
                <a:solidFill>
                  <a:srgbClr val="CAD522"/>
                </a:solidFill>
              </a:rPr>
              <a:t>ve 4. prioritě</a:t>
            </a:r>
          </a:p>
          <a:p>
            <a:r>
              <a:rPr lang="cs-CZ" sz="3200" b="1" dirty="0">
                <a:solidFill>
                  <a:srgbClr val="CAD522"/>
                </a:solidFill>
              </a:rPr>
              <a:t>       30 </a:t>
            </a:r>
            <a:r>
              <a:rPr lang="cs-CZ" sz="2000" b="1" dirty="0">
                <a:solidFill>
                  <a:srgbClr val="CAD522"/>
                </a:solidFill>
              </a:rPr>
              <a:t>v 5. prioritě</a:t>
            </a:r>
          </a:p>
          <a:p>
            <a:pPr algn="ctr"/>
            <a:endParaRPr lang="cs-CZ" sz="2000" b="1" dirty="0">
              <a:solidFill>
                <a:srgbClr val="CAD522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924F078-EAD0-13A0-2349-D567DACC2C3B}"/>
              </a:ext>
            </a:extLst>
          </p:cNvPr>
          <p:cNvSpPr txBox="1"/>
          <p:nvPr/>
        </p:nvSpPr>
        <p:spPr>
          <a:xfrm>
            <a:off x="1294803" y="5178561"/>
            <a:ext cx="1027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AD522"/>
                </a:solidFill>
              </a:rPr>
              <a:t>6,1 %</a:t>
            </a:r>
            <a:r>
              <a:rPr lang="cs-CZ" sz="3200" b="1" dirty="0">
                <a:solidFill>
                  <a:srgbClr val="EC6723"/>
                </a:solidFill>
              </a:rPr>
              <a:t> </a:t>
            </a:r>
            <a:r>
              <a:rPr lang="cs-CZ" sz="3200" b="1" dirty="0">
                <a:solidFill>
                  <a:srgbClr val="6D6E70"/>
                </a:solidFill>
              </a:rPr>
              <a:t>uchazečů, tj. 6 068, pak v rámci 1. kola </a:t>
            </a:r>
            <a:r>
              <a:rPr lang="cs-CZ" sz="3200" b="1" dirty="0">
                <a:solidFill>
                  <a:srgbClr val="EC6723"/>
                </a:solidFill>
              </a:rPr>
              <a:t>přijato nebylo</a:t>
            </a:r>
          </a:p>
        </p:txBody>
      </p:sp>
    </p:spTree>
    <p:extLst>
      <p:ext uri="{BB962C8B-B14F-4D97-AF65-F5344CB8AC3E}">
        <p14:creationId xmlns:p14="http://schemas.microsoft.com/office/powerpoint/2010/main" val="11101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B0D9420-5150-F194-72F7-896DE6C8A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778085"/>
              </p:ext>
            </p:extLst>
          </p:nvPr>
        </p:nvGraphicFramePr>
        <p:xfrm>
          <a:off x="609750" y="2124075"/>
          <a:ext cx="4847774" cy="2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445E8F4-06BC-4A7F-9AA1-1A4411C9DB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078954"/>
              </p:ext>
            </p:extLst>
          </p:nvPr>
        </p:nvGraphicFramePr>
        <p:xfrm>
          <a:off x="6086474" y="2124075"/>
          <a:ext cx="4847774" cy="2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62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  <a:endParaRPr lang="cs-CZ" sz="3200" b="1" dirty="0">
              <a:solidFill>
                <a:srgbClr val="3244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1B85732-1182-2F4D-6A99-851CDCCAB4CD}"/>
              </a:ext>
            </a:extLst>
          </p:cNvPr>
          <p:cNvSpPr txBox="1"/>
          <p:nvPr/>
        </p:nvSpPr>
        <p:spPr>
          <a:xfrm>
            <a:off x="1308845" y="1612500"/>
            <a:ext cx="989703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6D6E70"/>
                </a:solidFill>
              </a:rPr>
              <a:t>Celkový počet přijatých uchazečů dle skupin oborů</a:t>
            </a:r>
            <a:endParaRPr lang="cs-CZ" sz="32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r>
              <a:rPr lang="cs-CZ" sz="2400" dirty="0">
                <a:solidFill>
                  <a:srgbClr val="6D6E70"/>
                </a:solidFill>
              </a:rPr>
              <a:t>4letá gymnázia					</a:t>
            </a:r>
            <a:r>
              <a:rPr lang="cs-CZ" sz="2400" dirty="0">
                <a:solidFill>
                  <a:srgbClr val="EC6723"/>
                </a:solidFill>
              </a:rPr>
              <a:t>14 717 </a:t>
            </a:r>
            <a:r>
              <a:rPr lang="cs-CZ" sz="2400" dirty="0">
                <a:solidFill>
                  <a:srgbClr val="00B0F0"/>
                </a:solidFill>
              </a:rPr>
              <a:t>(11,5 %)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6letá gymnázia					  </a:t>
            </a:r>
            <a:r>
              <a:rPr lang="cs-CZ" sz="2400" dirty="0">
                <a:solidFill>
                  <a:srgbClr val="EC6723"/>
                </a:solidFill>
              </a:rPr>
              <a:t>2 456</a:t>
            </a:r>
            <a:r>
              <a:rPr lang="cs-CZ" sz="2400" dirty="0">
                <a:solidFill>
                  <a:srgbClr val="6D6E70"/>
                </a:solidFill>
              </a:rPr>
              <a:t>   </a:t>
            </a:r>
            <a:r>
              <a:rPr lang="cs-CZ" sz="100" dirty="0">
                <a:solidFill>
                  <a:srgbClr val="6D6E70"/>
                </a:solidFill>
              </a:rPr>
              <a:t>     </a:t>
            </a:r>
            <a:r>
              <a:rPr lang="cs-CZ" sz="2400" dirty="0">
                <a:solidFill>
                  <a:srgbClr val="00B0F0"/>
                </a:solidFill>
              </a:rPr>
              <a:t>(1,9 %)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8letá gymnázia					  </a:t>
            </a:r>
            <a:r>
              <a:rPr lang="cs-CZ" sz="2400" dirty="0">
                <a:solidFill>
                  <a:srgbClr val="EC6723"/>
                </a:solidFill>
              </a:rPr>
              <a:t>9 109   </a:t>
            </a:r>
            <a:r>
              <a:rPr lang="cs-CZ" sz="100" dirty="0">
                <a:solidFill>
                  <a:srgbClr val="EC6723"/>
                </a:solidFill>
              </a:rPr>
              <a:t>     </a:t>
            </a:r>
            <a:r>
              <a:rPr lang="cs-CZ" sz="2400" dirty="0">
                <a:solidFill>
                  <a:srgbClr val="00B0F0"/>
                </a:solidFill>
              </a:rPr>
              <a:t>(7,1 %)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lycea							</a:t>
            </a:r>
            <a:r>
              <a:rPr lang="cs-CZ" sz="2400" dirty="0">
                <a:solidFill>
                  <a:srgbClr val="EC6723"/>
                </a:solidFill>
              </a:rPr>
              <a:t>  5 950   </a:t>
            </a:r>
            <a:r>
              <a:rPr lang="cs-CZ" sz="100" dirty="0">
                <a:solidFill>
                  <a:srgbClr val="EC6723"/>
                </a:solidFill>
              </a:rPr>
              <a:t>     </a:t>
            </a:r>
            <a:r>
              <a:rPr lang="cs-CZ" sz="2400" dirty="0">
                <a:solidFill>
                  <a:srgbClr val="00B0F0"/>
                </a:solidFill>
              </a:rPr>
              <a:t>(4,6 %)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ostatní maturitní obory bez nástaveb			</a:t>
            </a:r>
            <a:r>
              <a:rPr lang="cs-CZ" sz="2400" dirty="0">
                <a:solidFill>
                  <a:srgbClr val="EC6723"/>
                </a:solidFill>
              </a:rPr>
              <a:t>54 348</a:t>
            </a:r>
            <a:r>
              <a:rPr lang="cs-CZ" sz="2400" dirty="0">
                <a:solidFill>
                  <a:srgbClr val="6D6E70"/>
                </a:solidFill>
              </a:rPr>
              <a:t> </a:t>
            </a:r>
            <a:r>
              <a:rPr lang="cs-CZ" sz="2400" dirty="0">
                <a:solidFill>
                  <a:srgbClr val="00B0F0"/>
                </a:solidFill>
              </a:rPr>
              <a:t>(42,4 %)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obory nástavbového studia				  </a:t>
            </a:r>
            <a:r>
              <a:rPr lang="cs-CZ" sz="2400" dirty="0">
                <a:solidFill>
                  <a:srgbClr val="EC6723"/>
                </a:solidFill>
              </a:rPr>
              <a:t>6 314   </a:t>
            </a:r>
            <a:r>
              <a:rPr lang="cs-CZ" sz="100" dirty="0">
                <a:solidFill>
                  <a:srgbClr val="EC6723"/>
                </a:solidFill>
              </a:rPr>
              <a:t>         </a:t>
            </a:r>
            <a:r>
              <a:rPr lang="cs-CZ" sz="2400" dirty="0">
                <a:solidFill>
                  <a:srgbClr val="00B0F0"/>
                </a:solidFill>
              </a:rPr>
              <a:t>(4,9 %)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obory s výučním listem				</a:t>
            </a:r>
            <a:r>
              <a:rPr lang="cs-CZ" sz="2400" dirty="0">
                <a:solidFill>
                  <a:srgbClr val="EC6723"/>
                </a:solidFill>
              </a:rPr>
              <a:t>33 904 </a:t>
            </a:r>
            <a:r>
              <a:rPr lang="cs-CZ" sz="2400" dirty="0">
                <a:solidFill>
                  <a:srgbClr val="00B0F0"/>
                </a:solidFill>
              </a:rPr>
              <a:t>(26,4 %)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obory bez výučního listu a maturity	     		</a:t>
            </a:r>
            <a:r>
              <a:rPr lang="cs-CZ" sz="2400" dirty="0">
                <a:solidFill>
                  <a:srgbClr val="EC6723"/>
                </a:solidFill>
              </a:rPr>
              <a:t>      796   </a:t>
            </a:r>
            <a:r>
              <a:rPr lang="cs-CZ" sz="2400" dirty="0">
                <a:solidFill>
                  <a:srgbClr val="00B0F0"/>
                </a:solidFill>
              </a:rPr>
              <a:t>(0,6 %)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obory konzervatoře					      </a:t>
            </a:r>
            <a:r>
              <a:rPr lang="cs-CZ" sz="2400" dirty="0">
                <a:solidFill>
                  <a:srgbClr val="EC6723"/>
                </a:solidFill>
              </a:rPr>
              <a:t>679</a:t>
            </a:r>
            <a:r>
              <a:rPr lang="cs-CZ" sz="2400" dirty="0">
                <a:solidFill>
                  <a:srgbClr val="6D6E70"/>
                </a:solidFill>
              </a:rPr>
              <a:t>	  </a:t>
            </a:r>
            <a:r>
              <a:rPr lang="cs-CZ" sz="100" dirty="0">
                <a:solidFill>
                  <a:srgbClr val="6D6E70"/>
                </a:solidFill>
              </a:rPr>
              <a:t>      </a:t>
            </a:r>
            <a:r>
              <a:rPr lang="cs-CZ" sz="2400" dirty="0">
                <a:solidFill>
                  <a:srgbClr val="00B0F0"/>
                </a:solidFill>
              </a:rPr>
              <a:t>(0,5 %)</a:t>
            </a:r>
          </a:p>
          <a:p>
            <a:r>
              <a:rPr lang="cs-CZ" sz="2400" b="1" dirty="0">
                <a:solidFill>
                  <a:srgbClr val="324496"/>
                </a:solidFill>
              </a:rPr>
              <a:t>celkem						            128 273	</a:t>
            </a:r>
          </a:p>
          <a:p>
            <a:endParaRPr lang="cs-CZ" sz="3200" dirty="0">
              <a:solidFill>
                <a:srgbClr val="6D6E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  <a:endParaRPr lang="cs-CZ" sz="3200" b="1" dirty="0">
              <a:solidFill>
                <a:srgbClr val="3244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1B85732-1182-2F4D-6A99-851CDCCAB4CD}"/>
              </a:ext>
            </a:extLst>
          </p:cNvPr>
          <p:cNvSpPr txBox="1"/>
          <p:nvPr/>
        </p:nvSpPr>
        <p:spPr>
          <a:xfrm>
            <a:off x="1308845" y="1612500"/>
            <a:ext cx="9897037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6D6E70"/>
                </a:solidFill>
              </a:rPr>
              <a:t>Počet přijatých uchazečů z 9. ročníku ZŠ dle skupin oborů</a:t>
            </a:r>
            <a:endParaRPr lang="cs-CZ" sz="32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r>
              <a:rPr lang="cs-CZ" sz="3200" dirty="0">
                <a:solidFill>
                  <a:srgbClr val="6D6E70"/>
                </a:solidFill>
              </a:rPr>
              <a:t>4letá gymnázia					</a:t>
            </a:r>
            <a:r>
              <a:rPr lang="cs-CZ" sz="3200" dirty="0">
                <a:solidFill>
                  <a:srgbClr val="EC6723"/>
                </a:solidFill>
              </a:rPr>
              <a:t>13 955 </a:t>
            </a:r>
            <a:r>
              <a:rPr lang="cs-CZ" sz="3200" dirty="0">
                <a:solidFill>
                  <a:srgbClr val="00B0F0"/>
                </a:solidFill>
              </a:rPr>
              <a:t>(15,0 %)</a:t>
            </a:r>
          </a:p>
          <a:p>
            <a:r>
              <a:rPr lang="cs-CZ" sz="3200" dirty="0">
                <a:solidFill>
                  <a:srgbClr val="6D6E70"/>
                </a:solidFill>
              </a:rPr>
              <a:t>lycea				  	  		  </a:t>
            </a:r>
            <a:r>
              <a:rPr lang="cs-CZ" sz="3200" dirty="0">
                <a:solidFill>
                  <a:srgbClr val="EC6723"/>
                </a:solidFill>
              </a:rPr>
              <a:t>5 629   </a:t>
            </a:r>
            <a:r>
              <a:rPr lang="cs-CZ" sz="100" dirty="0">
                <a:solidFill>
                  <a:srgbClr val="EC6723"/>
                </a:solidFill>
              </a:rPr>
              <a:t>             </a:t>
            </a:r>
            <a:r>
              <a:rPr lang="cs-CZ" sz="3200" dirty="0">
                <a:solidFill>
                  <a:srgbClr val="00B0F0"/>
                </a:solidFill>
              </a:rPr>
              <a:t>(6,0 %)</a:t>
            </a:r>
          </a:p>
          <a:p>
            <a:r>
              <a:rPr lang="cs-CZ" sz="3200" dirty="0">
                <a:solidFill>
                  <a:srgbClr val="6D6E70"/>
                </a:solidFill>
              </a:rPr>
              <a:t>ostatní maturitní obory			</a:t>
            </a:r>
            <a:r>
              <a:rPr lang="cs-CZ" sz="3200" dirty="0">
                <a:solidFill>
                  <a:srgbClr val="EC6723"/>
                </a:solidFill>
              </a:rPr>
              <a:t>49 232 </a:t>
            </a:r>
            <a:r>
              <a:rPr lang="cs-CZ" sz="100" dirty="0">
                <a:solidFill>
                  <a:srgbClr val="EC6723"/>
                </a:solidFill>
              </a:rPr>
              <a:t>       </a:t>
            </a:r>
            <a:r>
              <a:rPr lang="cs-CZ" sz="3200" dirty="0">
                <a:solidFill>
                  <a:srgbClr val="00B0F0"/>
                </a:solidFill>
              </a:rPr>
              <a:t>(52,8 %)</a:t>
            </a:r>
          </a:p>
          <a:p>
            <a:r>
              <a:rPr lang="cs-CZ" sz="3200" dirty="0">
                <a:solidFill>
                  <a:srgbClr val="6D6E70"/>
                </a:solidFill>
              </a:rPr>
              <a:t>obory s výučním listem			</a:t>
            </a:r>
            <a:r>
              <a:rPr lang="cs-CZ" sz="3200" dirty="0">
                <a:solidFill>
                  <a:srgbClr val="EC6723"/>
                </a:solidFill>
              </a:rPr>
              <a:t>23 982 </a:t>
            </a:r>
            <a:r>
              <a:rPr lang="cs-CZ" sz="3200" dirty="0">
                <a:solidFill>
                  <a:srgbClr val="00B0F0"/>
                </a:solidFill>
              </a:rPr>
              <a:t>(25,7 %)</a:t>
            </a:r>
          </a:p>
          <a:p>
            <a:r>
              <a:rPr lang="cs-CZ" sz="3200" dirty="0">
                <a:solidFill>
                  <a:srgbClr val="6D6E70"/>
                </a:solidFill>
              </a:rPr>
              <a:t>obory bez výučního listu a maturity	     </a:t>
            </a:r>
            <a:r>
              <a:rPr lang="cs-CZ" sz="3200" dirty="0">
                <a:solidFill>
                  <a:srgbClr val="EC6723"/>
                </a:solidFill>
              </a:rPr>
              <a:t>214    </a:t>
            </a:r>
            <a:r>
              <a:rPr lang="cs-CZ" sz="3200" dirty="0">
                <a:solidFill>
                  <a:srgbClr val="00B0F0"/>
                </a:solidFill>
              </a:rPr>
              <a:t>(0,2 %)</a:t>
            </a:r>
          </a:p>
          <a:p>
            <a:r>
              <a:rPr lang="cs-CZ" sz="3200" dirty="0">
                <a:solidFill>
                  <a:srgbClr val="6D6E70"/>
                </a:solidFill>
              </a:rPr>
              <a:t>obory konzervatoře	                                   </a:t>
            </a:r>
            <a:r>
              <a:rPr lang="cs-CZ" sz="3200" dirty="0">
                <a:solidFill>
                  <a:srgbClr val="EC6723"/>
                </a:solidFill>
              </a:rPr>
              <a:t>290    </a:t>
            </a:r>
            <a:r>
              <a:rPr lang="cs-CZ" sz="3200" dirty="0">
                <a:solidFill>
                  <a:srgbClr val="00B0F0"/>
                </a:solidFill>
              </a:rPr>
              <a:t>(0,3 %)</a:t>
            </a:r>
          </a:p>
          <a:p>
            <a:r>
              <a:rPr lang="cs-CZ" sz="3200" b="1" dirty="0">
                <a:solidFill>
                  <a:srgbClr val="324496"/>
                </a:solidFill>
              </a:rPr>
              <a:t>celkem						93 302</a:t>
            </a:r>
          </a:p>
        </p:txBody>
      </p:sp>
    </p:spTree>
    <p:extLst>
      <p:ext uri="{BB962C8B-B14F-4D97-AF65-F5344CB8AC3E}">
        <p14:creationId xmlns:p14="http://schemas.microsoft.com/office/powerpoint/2010/main" val="40571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44045B91-0F8E-4BBA-A0C3-DAD3DFF749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1995"/>
              </p:ext>
            </p:extLst>
          </p:nvPr>
        </p:nvGraphicFramePr>
        <p:xfrm>
          <a:off x="523875" y="1531144"/>
          <a:ext cx="11144250" cy="422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9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A2F89CA-7747-C06B-93CE-08DAFDCFD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515519"/>
              </p:ext>
            </p:extLst>
          </p:nvPr>
        </p:nvGraphicFramePr>
        <p:xfrm>
          <a:off x="523874" y="1531145"/>
          <a:ext cx="11163301" cy="422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3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8AA5032-5F49-4608-916E-6B3289670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021440"/>
              </p:ext>
            </p:extLst>
          </p:nvPr>
        </p:nvGraphicFramePr>
        <p:xfrm>
          <a:off x="504823" y="1531145"/>
          <a:ext cx="11182351" cy="422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81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DA85D23-1D7E-1562-2471-4F592B3CB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412895"/>
              </p:ext>
            </p:extLst>
          </p:nvPr>
        </p:nvGraphicFramePr>
        <p:xfrm>
          <a:off x="504824" y="1402773"/>
          <a:ext cx="11182352" cy="442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73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2030_sablona.potx" id="{366783AD-451A-42EC-AE15-2BFBCB344385}" vid="{CEE7ED49-F934-4CFE-9EB4-40D015782FE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551</Words>
  <Application>Microsoft Office PowerPoint</Application>
  <PresentationFormat>Širokoúhlá obrazovka</PresentationFormat>
  <Paragraphs>101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Azo Sans</vt:lpstr>
      <vt:lpstr>AzoSans-Bold</vt:lpstr>
      <vt:lpstr>Calibri</vt:lpstr>
      <vt:lpstr>Symbol</vt:lpstr>
      <vt:lpstr>Motiv Office</vt:lpstr>
      <vt:lpstr>Výsledky 1. kola přijímacího řízení na střední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verunka</dc:creator>
  <cp:lastModifiedBy>Jelen Václav</cp:lastModifiedBy>
  <cp:revision>89</cp:revision>
  <cp:lastPrinted>2024-05-15T06:13:22Z</cp:lastPrinted>
  <dcterms:created xsi:type="dcterms:W3CDTF">2020-10-08T18:35:38Z</dcterms:created>
  <dcterms:modified xsi:type="dcterms:W3CDTF">2024-05-15T06:51:50Z</dcterms:modified>
</cp:coreProperties>
</file>