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Ex1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Ex2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1" r:id="rId3"/>
    <p:sldId id="334" r:id="rId4"/>
    <p:sldId id="349" r:id="rId5"/>
    <p:sldId id="348" r:id="rId6"/>
    <p:sldId id="336" r:id="rId7"/>
    <p:sldId id="346" r:id="rId8"/>
    <p:sldId id="347" r:id="rId9"/>
    <p:sldId id="337" r:id="rId10"/>
    <p:sldId id="338" r:id="rId11"/>
    <p:sldId id="342" r:id="rId12"/>
    <p:sldId id="345" r:id="rId13"/>
    <p:sldId id="340" r:id="rId14"/>
    <p:sldId id="339" r:id="rId15"/>
    <p:sldId id="341" r:id="rId16"/>
    <p:sldId id="343" r:id="rId17"/>
    <p:sldId id="344" r:id="rId1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31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723"/>
    <a:srgbClr val="324496"/>
    <a:srgbClr val="31BCFB"/>
    <a:srgbClr val="6D6E70"/>
    <a:srgbClr val="CAD522"/>
    <a:srgbClr val="049FE6"/>
    <a:srgbClr val="CBE4F5"/>
    <a:srgbClr val="CBE6F2"/>
    <a:srgbClr val="A5D0ED"/>
    <a:srgbClr val="B7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269"/>
      </p:cViewPr>
      <p:guideLst>
        <p:guide pos="731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6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lenv\AppData\Local\Microsoft\Windows\INetCache\Content.Outlook\9053RSOQ\Tab+grafy_v&#253;sled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lenv\AppData\Local\Microsoft\Windows\INetCache\Content.Outlook\9053RSOQ\Tab+grafy_v&#253;sledk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\_Smazat\Tab+grafy_v&#253;sledky%20(version%20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C:\Data\_Smazat\Tab+grafy_v&#253;sledky%20(version%201)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file:///C:\Data\_Smazat\Tab+grafy_v&#253;sledky%20(version%20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Uchazeči celkem</a:t>
            </a:r>
          </a:p>
        </c:rich>
      </c:tx>
      <c:layout>
        <c:manualLayout>
          <c:xMode val="edge"/>
          <c:yMode val="edge"/>
          <c:x val="0.36165966754155737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1.9103674540682413E-2"/>
          <c:y val="5.7870370370370371E-2"/>
          <c:w val="0.82023228346456678"/>
          <c:h val="0.93981481481481477"/>
        </c:manualLayout>
      </c:layout>
      <c:ofPieChart>
        <c:ofPieType val="pie"/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09B-4E92-BC4C-51A75A43D34E}"/>
              </c:ext>
            </c:extLst>
          </c:dPt>
          <c:dPt>
            <c:idx val="1"/>
            <c:bubble3D val="0"/>
            <c:explosion val="1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09B-4E92-BC4C-51A75A43D34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09B-4E92-BC4C-51A75A43D34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09B-4E92-BC4C-51A75A43D34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09B-4E92-BC4C-51A75A43D34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09B-4E92-BC4C-51A75A43D34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09B-4E92-BC4C-51A75A43D34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Nepřijatí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fld id="{FFF6FB3F-47C2-4C49-B7E5-D4B7B9C68A81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9B-4E92-BC4C-51A75A43D34E}"/>
                </c:ext>
              </c:extLst>
            </c:dLbl>
            <c:dLbl>
              <c:idx val="1"/>
              <c:layout>
                <c:manualLayout>
                  <c:x val="-5.1352799650043746E-2"/>
                  <c:y val="0.18742891513560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9B-4E92-BC4C-51A75A43D34E}"/>
                </c:ext>
              </c:extLst>
            </c:dLbl>
            <c:dLbl>
              <c:idx val="2"/>
              <c:layout>
                <c:manualLayout>
                  <c:x val="5.0177165354330705E-3"/>
                  <c:y val="-0.1130023330417030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9B-4E92-BC4C-51A75A43D34E}"/>
                </c:ext>
              </c:extLst>
            </c:dLbl>
            <c:dLbl>
              <c:idx val="3"/>
              <c:layout>
                <c:manualLayout>
                  <c:x val="6.6350612423447072E-2"/>
                  <c:y val="-9.479622338874307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9B-4E92-BC4C-51A75A43D34E}"/>
                </c:ext>
              </c:extLst>
            </c:dLbl>
            <c:dLbl>
              <c:idx val="6"/>
              <c:layout>
                <c:manualLayout>
                  <c:x val="-0.18494247594050744"/>
                  <c:y val="-1.51155584718576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Přijatí</a:t>
                    </a:r>
                  </a:p>
                  <a:p>
                    <a:fld id="{FF8474A6-30F6-4E1E-8FB5-07821AE6DF48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09B-4E92-BC4C-51A75A43D3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Graf!$J$5:$O$5</c:f>
              <c:strCache>
                <c:ptCount val="6"/>
                <c:pt idx="0">
                  <c:v>nepřijatí</c:v>
                </c:pt>
                <c:pt idx="1">
                  <c:v>1. priorita</c:v>
                </c:pt>
                <c:pt idx="2">
                  <c:v>2. priorita</c:v>
                </c:pt>
                <c:pt idx="3">
                  <c:v>3. priorita</c:v>
                </c:pt>
                <c:pt idx="4">
                  <c:v>4. priorita</c:v>
                </c:pt>
                <c:pt idx="5">
                  <c:v>5. priorita</c:v>
                </c:pt>
              </c:strCache>
            </c:strRef>
          </c:cat>
          <c:val>
            <c:numRef>
              <c:f>Graf!$J$6:$O$6</c:f>
              <c:numCache>
                <c:formatCode>General</c:formatCode>
                <c:ptCount val="6"/>
                <c:pt idx="0">
                  <c:v>28730</c:v>
                </c:pt>
                <c:pt idx="1">
                  <c:v>98486</c:v>
                </c:pt>
                <c:pt idx="2">
                  <c:v>19885</c:v>
                </c:pt>
                <c:pt idx="3">
                  <c:v>9678</c:v>
                </c:pt>
                <c:pt idx="4">
                  <c:v>191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09B-4E92-BC4C-51A75A43D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4"/>
        <c:splitType val="pos"/>
        <c:splitPos val="5"/>
        <c:secondPieSize val="66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2134493068364987"/>
          <c:y val="0.91127507008768305"/>
          <c:w val="0.57647159294142014"/>
          <c:h val="8.8724929912316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13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Úspěšnost uchazečů v 1. prioritě </a:t>
            </a:r>
            <a:r>
              <a:rPr lang="cs-CZ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(dle trvalého bydliště uchazeče)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uchazeči celkem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537-4622-A3DE-823C9D6CB0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'7'!$B$25:$B$39</c:f>
              <c:strCache>
                <c:ptCount val="15"/>
                <c:pt idx="0">
                  <c:v>ČR</c:v>
                </c:pt>
                <c:pt idx="1">
                  <c:v>Ústecký kraj</c:v>
                </c:pt>
                <c:pt idx="2">
                  <c:v>Kraj Vysočina</c:v>
                </c:pt>
                <c:pt idx="3">
                  <c:v>Moravskoslezský kraj</c:v>
                </c:pt>
                <c:pt idx="4">
                  <c:v>Zlínský kraj</c:v>
                </c:pt>
                <c:pt idx="5">
                  <c:v>Plzeňský kraj</c:v>
                </c:pt>
                <c:pt idx="6">
                  <c:v>Pardubický kraj</c:v>
                </c:pt>
                <c:pt idx="7">
                  <c:v>Liberecký kraj</c:v>
                </c:pt>
                <c:pt idx="8">
                  <c:v>Olomoucký kraj</c:v>
                </c:pt>
                <c:pt idx="9">
                  <c:v>Jihočeský kraj</c:v>
                </c:pt>
                <c:pt idx="10">
                  <c:v>Královéhradecký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Středočeský kraj</c:v>
                </c:pt>
                <c:pt idx="14">
                  <c:v>Hlavní město Praha</c:v>
                </c:pt>
              </c:strCache>
            </c:strRef>
          </c:cat>
          <c:val>
            <c:numRef>
              <c:f>'7'!$C$25:$C$39</c:f>
              <c:numCache>
                <c:formatCode>#\ ##0.0" "%;[Red]\-#\ ##0.0" "%;\–\ </c:formatCode>
                <c:ptCount val="15"/>
                <c:pt idx="0">
                  <c:v>0.627</c:v>
                </c:pt>
                <c:pt idx="1">
                  <c:v>0.76743967702563143</c:v>
                </c:pt>
                <c:pt idx="2">
                  <c:v>0.74607137611984142</c:v>
                </c:pt>
                <c:pt idx="3">
                  <c:v>0.70685819614822343</c:v>
                </c:pt>
                <c:pt idx="4">
                  <c:v>0.70633448184468595</c:v>
                </c:pt>
                <c:pt idx="5">
                  <c:v>0.70121304911082327</c:v>
                </c:pt>
                <c:pt idx="6">
                  <c:v>0.678207454976965</c:v>
                </c:pt>
                <c:pt idx="7">
                  <c:v>0.66601089588377727</c:v>
                </c:pt>
                <c:pt idx="8">
                  <c:v>0.66288001731039703</c:v>
                </c:pt>
                <c:pt idx="9">
                  <c:v>0.66047278724573943</c:v>
                </c:pt>
                <c:pt idx="10">
                  <c:v>0.64662793634756255</c:v>
                </c:pt>
                <c:pt idx="11">
                  <c:v>0.63621301775147932</c:v>
                </c:pt>
                <c:pt idx="12">
                  <c:v>0.58745411358237964</c:v>
                </c:pt>
                <c:pt idx="13">
                  <c:v>0.57986668808223574</c:v>
                </c:pt>
                <c:pt idx="14">
                  <c:v>0.41066788934739418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7-4622-A3DE-823C9D6CB015}"/>
            </c:ext>
          </c:extLst>
        </c:ser>
        <c:ser>
          <c:idx val="1"/>
          <c:order val="1"/>
          <c:tx>
            <c:v>jen uchazeči z 9. ročníku ZŠ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37-4622-A3DE-823C9D6CB0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'7'!$B$25:$B$39</c:f>
              <c:strCache>
                <c:ptCount val="15"/>
                <c:pt idx="0">
                  <c:v>ČR</c:v>
                </c:pt>
                <c:pt idx="1">
                  <c:v>Ústecký kraj</c:v>
                </c:pt>
                <c:pt idx="2">
                  <c:v>Kraj Vysočina</c:v>
                </c:pt>
                <c:pt idx="3">
                  <c:v>Moravskoslezský kraj</c:v>
                </c:pt>
                <c:pt idx="4">
                  <c:v>Zlínský kraj</c:v>
                </c:pt>
                <c:pt idx="5">
                  <c:v>Plzeňský kraj</c:v>
                </c:pt>
                <c:pt idx="6">
                  <c:v>Pardubický kraj</c:v>
                </c:pt>
                <c:pt idx="7">
                  <c:v>Liberecký kraj</c:v>
                </c:pt>
                <c:pt idx="8">
                  <c:v>Olomoucký kraj</c:v>
                </c:pt>
                <c:pt idx="9">
                  <c:v>Jihočeský kraj</c:v>
                </c:pt>
                <c:pt idx="10">
                  <c:v>Královéhradecký kraj</c:v>
                </c:pt>
                <c:pt idx="11">
                  <c:v>Karlovarský kraj</c:v>
                </c:pt>
                <c:pt idx="12">
                  <c:v>Jihomoravský kraj</c:v>
                </c:pt>
                <c:pt idx="13">
                  <c:v>Středočeský kraj</c:v>
                </c:pt>
                <c:pt idx="14">
                  <c:v>Hlavní město Praha</c:v>
                </c:pt>
              </c:strCache>
            </c:strRef>
          </c:cat>
          <c:val>
            <c:numRef>
              <c:f>'7'!$D$25:$D$39</c:f>
              <c:numCache>
                <c:formatCode>#\ ##0.0" "%;[Red]\-#\ ##0.0" "%;\–\ </c:formatCode>
                <c:ptCount val="15"/>
                <c:pt idx="0">
                  <c:v>0.70299999999999996</c:v>
                </c:pt>
                <c:pt idx="1">
                  <c:v>0.80442655935613683</c:v>
                </c:pt>
                <c:pt idx="2">
                  <c:v>0.79203727234222787</c:v>
                </c:pt>
                <c:pt idx="3">
                  <c:v>0.74215121679360951</c:v>
                </c:pt>
                <c:pt idx="4">
                  <c:v>0.74445266272189348</c:v>
                </c:pt>
                <c:pt idx="5">
                  <c:v>0.76852716072428595</c:v>
                </c:pt>
                <c:pt idx="6">
                  <c:v>0.7152889245585875</c:v>
                </c:pt>
                <c:pt idx="7">
                  <c:v>0.70956210902591599</c:v>
                </c:pt>
                <c:pt idx="8">
                  <c:v>0.73117367706919945</c:v>
                </c:pt>
                <c:pt idx="9">
                  <c:v>0.70402892561983466</c:v>
                </c:pt>
                <c:pt idx="10">
                  <c:v>0.71406158070209846</c:v>
                </c:pt>
                <c:pt idx="11">
                  <c:v>0.6649522409992652</c:v>
                </c:pt>
                <c:pt idx="12">
                  <c:v>0.67634818028867438</c:v>
                </c:pt>
                <c:pt idx="13">
                  <c:v>0.66823662396382821</c:v>
                </c:pt>
                <c:pt idx="14">
                  <c:v>0.54479830148619957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7-4622-A3DE-823C9D6CB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2158912"/>
        <c:axId val="702149792"/>
      </c:barChart>
      <c:catAx>
        <c:axId val="7021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49792"/>
        <c:crosses val="autoZero"/>
        <c:auto val="1"/>
        <c:lblAlgn val="ctr"/>
        <c:lblOffset val="100"/>
        <c:noMultiLvlLbl val="0"/>
      </c:catAx>
      <c:valAx>
        <c:axId val="7021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&quot; &quot;%;[Red]\-#\ ##0.0&quot; &quot;%;\–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Úspěšnost uchazečů v 1. prioritě - 4letá gymnázia </a:t>
            </a:r>
            <a:r>
              <a:rPr lang="cs-CZ" sz="1400" dirty="0"/>
              <a:t>(dle trvalého bydliště uchazeče)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uchazeči celkem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29-4C87-9C9D-8B0F50BB58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'7'!$B$41:$B$55</c:f>
              <c:strCache>
                <c:ptCount val="15"/>
                <c:pt idx="0">
                  <c:v>ČR</c:v>
                </c:pt>
                <c:pt idx="1">
                  <c:v>Ústecký kraj</c:v>
                </c:pt>
                <c:pt idx="2">
                  <c:v>Plzeňský kraj</c:v>
                </c:pt>
                <c:pt idx="3">
                  <c:v>Kraj Vysočina</c:v>
                </c:pt>
                <c:pt idx="4">
                  <c:v>Zlínský kraj</c:v>
                </c:pt>
                <c:pt idx="5">
                  <c:v>Moravskoslezský kraj</c:v>
                </c:pt>
                <c:pt idx="6">
                  <c:v>Královéhradecký kraj</c:v>
                </c:pt>
                <c:pt idx="7">
                  <c:v>Středočeský kraj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Jihomoravský kraj</c:v>
                </c:pt>
                <c:pt idx="13">
                  <c:v>Jihočeský kraj</c:v>
                </c:pt>
                <c:pt idx="14">
                  <c:v>Hlavní město Praha</c:v>
                </c:pt>
              </c:strCache>
            </c:strRef>
          </c:cat>
          <c:val>
            <c:numRef>
              <c:f>'7'!$C$41:$C$55</c:f>
              <c:numCache>
                <c:formatCode>#\ ##0.0" "%;[Red]\-#\ ##0.0" "%;\–\ </c:formatCode>
                <c:ptCount val="15"/>
                <c:pt idx="0">
                  <c:v>0.65600000000000003</c:v>
                </c:pt>
                <c:pt idx="1">
                  <c:v>0.8265845070422535</c:v>
                </c:pt>
                <c:pt idx="2">
                  <c:v>0.75791139240506333</c:v>
                </c:pt>
                <c:pt idx="3">
                  <c:v>0.75595913734392739</c:v>
                </c:pt>
                <c:pt idx="4">
                  <c:v>0.71324717285945072</c:v>
                </c:pt>
                <c:pt idx="5">
                  <c:v>0.70878578479763077</c:v>
                </c:pt>
                <c:pt idx="6">
                  <c:v>0.68147345612134347</c:v>
                </c:pt>
                <c:pt idx="7">
                  <c:v>0.67675050985723995</c:v>
                </c:pt>
                <c:pt idx="8">
                  <c:v>0.67671893848009645</c:v>
                </c:pt>
                <c:pt idx="9">
                  <c:v>0.63545150501672243</c:v>
                </c:pt>
                <c:pt idx="10">
                  <c:v>0.62828947368421051</c:v>
                </c:pt>
                <c:pt idx="11">
                  <c:v>0.59881422924901184</c:v>
                </c:pt>
                <c:pt idx="12">
                  <c:v>0.58240854911631734</c:v>
                </c:pt>
                <c:pt idx="13">
                  <c:v>0.56948493683187562</c:v>
                </c:pt>
                <c:pt idx="14">
                  <c:v>0.55457227138643073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9-4C87-9C9D-8B0F50BB58B2}"/>
            </c:ext>
          </c:extLst>
        </c:ser>
        <c:ser>
          <c:idx val="1"/>
          <c:order val="1"/>
          <c:tx>
            <c:v>jen uchazeči z 9. ročníku ZŠ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129-4C87-9C9D-8B0F50BB58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'7'!$B$41:$B$55</c:f>
              <c:strCache>
                <c:ptCount val="15"/>
                <c:pt idx="0">
                  <c:v>ČR</c:v>
                </c:pt>
                <c:pt idx="1">
                  <c:v>Ústecký kraj</c:v>
                </c:pt>
                <c:pt idx="2">
                  <c:v>Plzeňský kraj</c:v>
                </c:pt>
                <c:pt idx="3">
                  <c:v>Kraj Vysočina</c:v>
                </c:pt>
                <c:pt idx="4">
                  <c:v>Zlínský kraj</c:v>
                </c:pt>
                <c:pt idx="5">
                  <c:v>Moravskoslezský kraj</c:v>
                </c:pt>
                <c:pt idx="6">
                  <c:v>Královéhradecký kraj</c:v>
                </c:pt>
                <c:pt idx="7">
                  <c:v>Středočeský kraj</c:v>
                </c:pt>
                <c:pt idx="8">
                  <c:v>Pardubický kraj</c:v>
                </c:pt>
                <c:pt idx="9">
                  <c:v>Karlovarský kraj</c:v>
                </c:pt>
                <c:pt idx="10">
                  <c:v>Liberecký kraj</c:v>
                </c:pt>
                <c:pt idx="11">
                  <c:v>Olomoucký kraj</c:v>
                </c:pt>
                <c:pt idx="12">
                  <c:v>Jihomoravský kraj</c:v>
                </c:pt>
                <c:pt idx="13">
                  <c:v>Jihočeský kraj</c:v>
                </c:pt>
                <c:pt idx="14">
                  <c:v>Hlavní město Praha</c:v>
                </c:pt>
              </c:strCache>
            </c:strRef>
          </c:cat>
          <c:val>
            <c:numRef>
              <c:f>'7'!$D$41:$D$55</c:f>
              <c:numCache>
                <c:formatCode>#\ ##0.0" "%;[Red]\-#\ ##0.0" "%;\–\ </c:formatCode>
                <c:ptCount val="15"/>
                <c:pt idx="0">
                  <c:v>0.67200000000000004</c:v>
                </c:pt>
                <c:pt idx="1">
                  <c:v>0.84490960989533781</c:v>
                </c:pt>
                <c:pt idx="2">
                  <c:v>0.77589134125636672</c:v>
                </c:pt>
                <c:pt idx="3">
                  <c:v>0.76859504132231404</c:v>
                </c:pt>
                <c:pt idx="4">
                  <c:v>0.71548117154811719</c:v>
                </c:pt>
                <c:pt idx="5">
                  <c:v>0.72068785825951021</c:v>
                </c:pt>
                <c:pt idx="6">
                  <c:v>0.69431818181818183</c:v>
                </c:pt>
                <c:pt idx="7">
                  <c:v>0.69466764061358655</c:v>
                </c:pt>
                <c:pt idx="8">
                  <c:v>0.68095838587641866</c:v>
                </c:pt>
                <c:pt idx="9">
                  <c:v>0.64684014869888473</c:v>
                </c:pt>
                <c:pt idx="10">
                  <c:v>0.64310344827586208</c:v>
                </c:pt>
                <c:pt idx="11">
                  <c:v>0.61169102296450939</c:v>
                </c:pt>
                <c:pt idx="12">
                  <c:v>0.59911894273127753</c:v>
                </c:pt>
                <c:pt idx="13">
                  <c:v>0.58047767393561789</c:v>
                </c:pt>
                <c:pt idx="14">
                  <c:v>0.57863501483679525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29-4C87-9C9D-8B0F50BB5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2158912"/>
        <c:axId val="702149792"/>
      </c:barChart>
      <c:catAx>
        <c:axId val="7021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49792"/>
        <c:crosses val="autoZero"/>
        <c:auto val="1"/>
        <c:lblAlgn val="ctr"/>
        <c:lblOffset val="100"/>
        <c:noMultiLvlLbl val="0"/>
      </c:catAx>
      <c:valAx>
        <c:axId val="7021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Úspěšnost uchazečů v 1. prioritě - víceletá gymnázia </a:t>
            </a:r>
            <a:r>
              <a:rPr lang="cs-CZ" sz="1400" dirty="0"/>
              <a:t>(dle trvalého bydliště uchazeče)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6letá gymnázia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1D9-49D6-A39C-DFF29FFE50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'7'!$B$57:$B$71</c:f>
              <c:strCache>
                <c:ptCount val="15"/>
                <c:pt idx="0">
                  <c:v>ČR</c:v>
                </c:pt>
                <c:pt idx="1">
                  <c:v>Karlovarský kraj</c:v>
                </c:pt>
                <c:pt idx="2">
                  <c:v>Zlínský kraj</c:v>
                </c:pt>
                <c:pt idx="3">
                  <c:v>Moravskoslezský kraj</c:v>
                </c:pt>
                <c:pt idx="4">
                  <c:v>Jihočeský kraj</c:v>
                </c:pt>
                <c:pt idx="5">
                  <c:v>Kraj Vysočina</c:v>
                </c:pt>
                <c:pt idx="6">
                  <c:v>Plzeňský kraj</c:v>
                </c:pt>
                <c:pt idx="7">
                  <c:v>Královéhradecký kraj</c:v>
                </c:pt>
                <c:pt idx="8">
                  <c:v>Olomoucký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Pardubický kraj</c:v>
                </c:pt>
                <c:pt idx="12">
                  <c:v>Jihomoravský kraj</c:v>
                </c:pt>
                <c:pt idx="13">
                  <c:v>Středočeský kraj</c:v>
                </c:pt>
                <c:pt idx="14">
                  <c:v>Hlavní město Praha</c:v>
                </c:pt>
              </c:strCache>
            </c:strRef>
          </c:cat>
          <c:val>
            <c:numRef>
              <c:f>'7'!$C$57:$C$71</c:f>
              <c:numCache>
                <c:formatCode>#\ ##0.0" "%;[Red]\-#\ ##0.0" "%;\–\ </c:formatCode>
                <c:ptCount val="15"/>
                <c:pt idx="0">
                  <c:v>0.249</c:v>
                </c:pt>
                <c:pt idx="1">
                  <c:v>0.53333333333333333</c:v>
                </c:pt>
                <c:pt idx="2">
                  <c:v>0.46308724832214765</c:v>
                </c:pt>
                <c:pt idx="3">
                  <c:v>0.44751381215469616</c:v>
                </c:pt>
                <c:pt idx="4">
                  <c:v>0.4437869822485207</c:v>
                </c:pt>
                <c:pt idx="5">
                  <c:v>0.44318181818181818</c:v>
                </c:pt>
                <c:pt idx="6">
                  <c:v>0.40779220779220782</c:v>
                </c:pt>
                <c:pt idx="7">
                  <c:v>0.36853002070393376</c:v>
                </c:pt>
                <c:pt idx="8">
                  <c:v>0.33604887983706722</c:v>
                </c:pt>
                <c:pt idx="9">
                  <c:v>0.32978723404255317</c:v>
                </c:pt>
                <c:pt idx="10">
                  <c:v>0.26605504587155965</c:v>
                </c:pt>
                <c:pt idx="11">
                  <c:v>0.24324324324324326</c:v>
                </c:pt>
                <c:pt idx="12">
                  <c:v>0.19789473684210526</c:v>
                </c:pt>
                <c:pt idx="13">
                  <c:v>0.16473072861668428</c:v>
                </c:pt>
                <c:pt idx="14">
                  <c:v>0.14076710162119416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9-49D6-A39C-DFF29FFE50AD}"/>
            </c:ext>
          </c:extLst>
        </c:ser>
        <c:ser>
          <c:idx val="1"/>
          <c:order val="1"/>
          <c:tx>
            <c:v>8letá gymnázia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1D9-49D6-A39C-DFF29FFE50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'7'!$B$57:$B$71</c:f>
              <c:strCache>
                <c:ptCount val="15"/>
                <c:pt idx="0">
                  <c:v>ČR</c:v>
                </c:pt>
                <c:pt idx="1">
                  <c:v>Karlovarský kraj</c:v>
                </c:pt>
                <c:pt idx="2">
                  <c:v>Zlínský kraj</c:v>
                </c:pt>
                <c:pt idx="3">
                  <c:v>Moravskoslezský kraj</c:v>
                </c:pt>
                <c:pt idx="4">
                  <c:v>Jihočeský kraj</c:v>
                </c:pt>
                <c:pt idx="5">
                  <c:v>Kraj Vysočina</c:v>
                </c:pt>
                <c:pt idx="6">
                  <c:v>Plzeňský kraj</c:v>
                </c:pt>
                <c:pt idx="7">
                  <c:v>Královéhradecký kraj</c:v>
                </c:pt>
                <c:pt idx="8">
                  <c:v>Olomoucký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Pardubický kraj</c:v>
                </c:pt>
                <c:pt idx="12">
                  <c:v>Jihomoravský kraj</c:v>
                </c:pt>
                <c:pt idx="13">
                  <c:v>Středočeský kraj</c:v>
                </c:pt>
                <c:pt idx="14">
                  <c:v>Hlavní město Praha</c:v>
                </c:pt>
              </c:strCache>
            </c:strRef>
          </c:cat>
          <c:val>
            <c:numRef>
              <c:f>'7'!$D$57:$D$71</c:f>
              <c:numCache>
                <c:formatCode>#\ ##0.0" "%;[Red]\-#\ ##0.0" "%;\–\ </c:formatCode>
                <c:ptCount val="15"/>
                <c:pt idx="0">
                  <c:v>0.38600000000000001</c:v>
                </c:pt>
                <c:pt idx="1">
                  <c:v>0.56530214424951264</c:v>
                </c:pt>
                <c:pt idx="2">
                  <c:v>0.48148148148148145</c:v>
                </c:pt>
                <c:pt idx="3">
                  <c:v>0.54653603918824356</c:v>
                </c:pt>
                <c:pt idx="4">
                  <c:v>0.44522613065326633</c:v>
                </c:pt>
                <c:pt idx="5">
                  <c:v>0.57164404223227749</c:v>
                </c:pt>
                <c:pt idx="6">
                  <c:v>0.46416758544652703</c:v>
                </c:pt>
                <c:pt idx="7">
                  <c:v>0.44458281444582815</c:v>
                </c:pt>
                <c:pt idx="8">
                  <c:v>0.45791855203619908</c:v>
                </c:pt>
                <c:pt idx="9">
                  <c:v>0.57931844888366624</c:v>
                </c:pt>
                <c:pt idx="10">
                  <c:v>0.45619834710743801</c:v>
                </c:pt>
                <c:pt idx="11">
                  <c:v>0.53125</c:v>
                </c:pt>
                <c:pt idx="12">
                  <c:v>0.31823795800741045</c:v>
                </c:pt>
                <c:pt idx="13">
                  <c:v>0.29250143102461362</c:v>
                </c:pt>
                <c:pt idx="14">
                  <c:v>0.24424184261036469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D9-49D6-A39C-DFF29FFE5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2158912"/>
        <c:axId val="702149792"/>
      </c:barChart>
      <c:catAx>
        <c:axId val="7021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49792"/>
        <c:crosses val="autoZero"/>
        <c:auto val="1"/>
        <c:lblAlgn val="ctr"/>
        <c:lblOffset val="100"/>
        <c:noMultiLvlLbl val="0"/>
      </c:catAx>
      <c:valAx>
        <c:axId val="7021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021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Uchazeči hlásící se z 9. ročníku ZŠ</a:t>
            </a:r>
          </a:p>
        </c:rich>
      </c:tx>
      <c:layout>
        <c:manualLayout>
          <c:xMode val="edge"/>
          <c:yMode val="edge"/>
          <c:x val="0.21270999844464694"/>
          <c:y val="1.3904546063060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1881452318460191E-2"/>
          <c:y val="5.7870370370370371E-2"/>
          <c:w val="0.82023228346456678"/>
          <c:h val="0.93981481481481477"/>
        </c:manualLayout>
      </c:layout>
      <c:ofPieChart>
        <c:ofPieType val="pie"/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AD-4863-A063-926D273BE6E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AD-4863-A063-926D273BE6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AD-4863-A063-926D273BE6E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AD-4863-A063-926D273BE6E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8AD-4863-A063-926D273BE6E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8AD-4863-A063-926D273BE6E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8AD-4863-A063-926D273BE6E4}"/>
              </c:ext>
            </c:extLst>
          </c:dPt>
          <c:dLbls>
            <c:dLbl>
              <c:idx val="0"/>
              <c:layout>
                <c:manualLayout>
                  <c:x val="3.5041666666666665E-2"/>
                  <c:y val="-4.698891805191018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Nepřijatí</a:t>
                    </a:r>
                  </a:p>
                  <a:p>
                    <a:fld id="{31853C36-726B-4782-BCBE-903430A20337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8AD-4863-A063-926D273BE6E4}"/>
                </c:ext>
              </c:extLst>
            </c:dLbl>
            <c:dLbl>
              <c:idx val="1"/>
              <c:layout>
                <c:manualLayout>
                  <c:x val="-0.1123345363079615"/>
                  <c:y val="0.1459634733158355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AD-4863-A063-926D273BE6E4}"/>
                </c:ext>
              </c:extLst>
            </c:dLbl>
            <c:dLbl>
              <c:idx val="2"/>
              <c:layout>
                <c:manualLayout>
                  <c:x val="6.273643919510051E-2"/>
                  <c:y val="-0.1083355205599300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AD-4863-A063-926D273BE6E4}"/>
                </c:ext>
              </c:extLst>
            </c:dLbl>
            <c:dLbl>
              <c:idx val="3"/>
              <c:layout>
                <c:manualLayout>
                  <c:x val="8.4018044619422569E-2"/>
                  <c:y val="-5.9583697871099447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AD-4863-A063-926D273BE6E4}"/>
                </c:ext>
              </c:extLst>
            </c:dLbl>
            <c:dLbl>
              <c:idx val="6"/>
              <c:layout>
                <c:manualLayout>
                  <c:x val="-0.17431255468066498"/>
                  <c:y val="-1.28007436570429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Přijatí</a:t>
                    </a:r>
                  </a:p>
                  <a:p>
                    <a:fld id="{FF8474A6-30F6-4E1E-8FB5-07821AE6DF48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8AD-4863-A063-926D273BE6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Graf!$J$22:$O$22</c:f>
              <c:strCache>
                <c:ptCount val="6"/>
                <c:pt idx="0">
                  <c:v>nepřijatí</c:v>
                </c:pt>
                <c:pt idx="1">
                  <c:v>1. priorita</c:v>
                </c:pt>
                <c:pt idx="2">
                  <c:v>2. priorita</c:v>
                </c:pt>
                <c:pt idx="3">
                  <c:v>3. priorita</c:v>
                </c:pt>
                <c:pt idx="4">
                  <c:v>4. priorita</c:v>
                </c:pt>
                <c:pt idx="5">
                  <c:v>5. priorita</c:v>
                </c:pt>
              </c:strCache>
            </c:strRef>
          </c:cat>
          <c:val>
            <c:numRef>
              <c:f>Graf!$J$23:$O$23</c:f>
              <c:numCache>
                <c:formatCode>General</c:formatCode>
                <c:ptCount val="6"/>
                <c:pt idx="0">
                  <c:v>6068</c:v>
                </c:pt>
                <c:pt idx="1">
                  <c:v>69895</c:v>
                </c:pt>
                <c:pt idx="2">
                  <c:v>15498</c:v>
                </c:pt>
                <c:pt idx="3">
                  <c:v>7704</c:v>
                </c:pt>
                <c:pt idx="4">
                  <c:v>175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8AD-4863-A063-926D273BE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4"/>
        <c:splitType val="pos"/>
        <c:splitPos val="5"/>
        <c:secondPieSize val="66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2134493068364987"/>
          <c:y val="0.90493817316196556"/>
          <c:w val="0.57647159294142014"/>
          <c:h val="8.8724929912316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Uchazeči hlásící se z 9. ročníku ZŠ </a:t>
            </a:r>
            <a:r>
              <a:rPr lang="cs-CZ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(dle trvalého bydliště uchazeče) 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'2'!$J$4</c:f>
              <c:strCache>
                <c:ptCount val="1"/>
                <c:pt idx="0">
                  <c:v>přijatí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7148DE-7167-4CA9-B941-775E0316867B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7D0-466A-A83E-AEDE61867B0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02F4903-C3AA-4823-803F-399E3552CB1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7D0-466A-A83E-AEDE61867B0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439AE49-EFD8-4F94-9986-B98DF096638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7D0-466A-A83E-AEDE61867B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B79EF31-DBB6-48C8-8DFB-4383D69C545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7D0-466A-A83E-AEDE61867B0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A084A95-77DA-45E3-AFAA-6A5F4FA8EE4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7D0-466A-A83E-AEDE61867B0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36C5152-98E6-4034-9383-6A97B3779E24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7D0-466A-A83E-AEDE61867B0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C7863A6-2195-4979-94D4-20ABC17A496E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7D0-466A-A83E-AEDE61867B0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A993874-F862-49F4-A5C7-92A6BE1E27F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7D0-466A-A83E-AEDE61867B0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0B3F1DA-0FF8-4344-ACF2-0363A32AAF1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7D0-466A-A83E-AEDE61867B0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722906B-7F72-44FE-94D8-9C7B7B82AEF6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7D0-466A-A83E-AEDE61867B0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5E3D1C3-00D4-453A-A7D2-EB72F100264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7D0-466A-A83E-AEDE61867B05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89B8717D-0945-43F6-AF2C-54070911351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7D0-466A-A83E-AEDE61867B0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1046F7FF-FA36-49AB-9B96-18C1C7755F6A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7D0-466A-A83E-AEDE61867B0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D847500-4558-4E42-88B8-9EC5D42206E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7D0-466A-A83E-AEDE61867B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'2'!$I$5:$I$18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Karlovarský kraj</c:v>
                </c:pt>
                <c:pt idx="3">
                  <c:v>Jihomoravský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Liberecký kraj</c:v>
                </c:pt>
                <c:pt idx="7">
                  <c:v>Jihočeský kraj</c:v>
                </c:pt>
                <c:pt idx="8">
                  <c:v>Olomoucký kraj</c:v>
                </c:pt>
                <c:pt idx="9">
                  <c:v>Moravskoslezský kraj</c:v>
                </c:pt>
                <c:pt idx="10">
                  <c:v>Plzeňský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Ústecký kraj</c:v>
                </c:pt>
              </c:strCache>
            </c:strRef>
          </c:cat>
          <c:val>
            <c:numRef>
              <c:f>'2'!$J$5:$J$18</c:f>
              <c:numCache>
                <c:formatCode>#\ ##0_ ;[Red]\-#\ ##0\ ;\–\ </c:formatCode>
                <c:ptCount val="14"/>
                <c:pt idx="0">
                  <c:v>7896</c:v>
                </c:pt>
                <c:pt idx="1">
                  <c:v>14679</c:v>
                </c:pt>
                <c:pt idx="2">
                  <c:v>2526</c:v>
                </c:pt>
                <c:pt idx="3">
                  <c:v>10563</c:v>
                </c:pt>
                <c:pt idx="4">
                  <c:v>4822</c:v>
                </c:pt>
                <c:pt idx="5">
                  <c:v>4726</c:v>
                </c:pt>
                <c:pt idx="6">
                  <c:v>4269</c:v>
                </c:pt>
                <c:pt idx="7">
                  <c:v>5543</c:v>
                </c:pt>
                <c:pt idx="8">
                  <c:v>5645</c:v>
                </c:pt>
                <c:pt idx="9">
                  <c:v>10336</c:v>
                </c:pt>
                <c:pt idx="10">
                  <c:v>5167</c:v>
                </c:pt>
                <c:pt idx="11">
                  <c:v>5231</c:v>
                </c:pt>
                <c:pt idx="12">
                  <c:v>4600</c:v>
                </c:pt>
                <c:pt idx="13">
                  <c:v>7266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'2'!$M$5:$M$18</c15:f>
                <c15:dlblRangeCache>
                  <c:ptCount val="14"/>
                  <c:pt idx="0">
                    <c:v>83,8 %</c:v>
                  </c:pt>
                  <c:pt idx="1">
                    <c:v>92,2 %</c:v>
                  </c:pt>
                  <c:pt idx="2">
                    <c:v>92,8 %</c:v>
                  </c:pt>
                  <c:pt idx="3">
                    <c:v>93,5 %</c:v>
                  </c:pt>
                  <c:pt idx="4">
                    <c:v>94,6 %</c:v>
                  </c:pt>
                  <c:pt idx="5">
                    <c:v>94,8 %</c:v>
                  </c:pt>
                  <c:pt idx="6">
                    <c:v>95,4 %</c:v>
                  </c:pt>
                  <c:pt idx="7">
                    <c:v>95,4 %</c:v>
                  </c:pt>
                  <c:pt idx="8">
                    <c:v>95,7 %</c:v>
                  </c:pt>
                  <c:pt idx="9">
                    <c:v>96,0 %</c:v>
                  </c:pt>
                  <c:pt idx="10">
                    <c:v>96,5 %</c:v>
                  </c:pt>
                  <c:pt idx="11">
                    <c:v>96,7 %</c:v>
                  </c:pt>
                  <c:pt idx="12">
                    <c:v>97,4 %</c:v>
                  </c:pt>
                  <c:pt idx="13">
                    <c:v>97,5 %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27D0-466A-A83E-AEDE61867B05}"/>
            </c:ext>
          </c:extLst>
        </c:ser>
        <c:ser>
          <c:idx val="1"/>
          <c:order val="1"/>
          <c:tx>
            <c:strRef>
              <c:f>'2'!$K$4</c:f>
              <c:strCache>
                <c:ptCount val="1"/>
                <c:pt idx="0">
                  <c:v>nepřijatí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'2'!$I$5:$I$18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Karlovarský kraj</c:v>
                </c:pt>
                <c:pt idx="3">
                  <c:v>Jihomoravský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Liberecký kraj</c:v>
                </c:pt>
                <c:pt idx="7">
                  <c:v>Jihočeský kraj</c:v>
                </c:pt>
                <c:pt idx="8">
                  <c:v>Olomoucký kraj</c:v>
                </c:pt>
                <c:pt idx="9">
                  <c:v>Moravskoslezský kraj</c:v>
                </c:pt>
                <c:pt idx="10">
                  <c:v>Plzeňský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Ústecký kraj</c:v>
                </c:pt>
              </c:strCache>
            </c:strRef>
          </c:cat>
          <c:val>
            <c:numRef>
              <c:f>'2'!$K$5:$K$18</c:f>
              <c:numCache>
                <c:formatCode>#\ ##0_ ;[Red]\-#\ ##0\ ;\–\ </c:formatCode>
                <c:ptCount val="14"/>
                <c:pt idx="0">
                  <c:v>1524</c:v>
                </c:pt>
                <c:pt idx="1">
                  <c:v>1245</c:v>
                </c:pt>
                <c:pt idx="2">
                  <c:v>196</c:v>
                </c:pt>
                <c:pt idx="3">
                  <c:v>730</c:v>
                </c:pt>
                <c:pt idx="4">
                  <c:v>277</c:v>
                </c:pt>
                <c:pt idx="5">
                  <c:v>258</c:v>
                </c:pt>
                <c:pt idx="6">
                  <c:v>207</c:v>
                </c:pt>
                <c:pt idx="7">
                  <c:v>265</c:v>
                </c:pt>
                <c:pt idx="8">
                  <c:v>251</c:v>
                </c:pt>
                <c:pt idx="9">
                  <c:v>430</c:v>
                </c:pt>
                <c:pt idx="10">
                  <c:v>190</c:v>
                </c:pt>
                <c:pt idx="11">
                  <c:v>177</c:v>
                </c:pt>
                <c:pt idx="12">
                  <c:v>122</c:v>
                </c:pt>
                <c:pt idx="13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7D0-466A-A83E-AEDE61867B05}"/>
            </c:ext>
          </c:extLst>
        </c:ser>
        <c:ser>
          <c:idx val="2"/>
          <c:order val="2"/>
          <c:tx>
            <c:strRef>
              <c:f>'2'!$L$4</c:f>
              <c:strCache>
                <c:ptCount val="1"/>
                <c:pt idx="0">
                  <c:v>úspěšnost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'2'!$I$5:$I$18</c:f>
              <c:strCache>
                <c:ptCount val="14"/>
                <c:pt idx="0">
                  <c:v>Hlavní město Praha</c:v>
                </c:pt>
                <c:pt idx="1">
                  <c:v>Středočeský kraj</c:v>
                </c:pt>
                <c:pt idx="2">
                  <c:v>Karlovarský kraj</c:v>
                </c:pt>
                <c:pt idx="3">
                  <c:v>Jihomoravský kraj</c:v>
                </c:pt>
                <c:pt idx="4">
                  <c:v>Královéhradecký kraj</c:v>
                </c:pt>
                <c:pt idx="5">
                  <c:v>Pardubický kraj</c:v>
                </c:pt>
                <c:pt idx="6">
                  <c:v>Liberecký kraj</c:v>
                </c:pt>
                <c:pt idx="7">
                  <c:v>Jihočeský kraj</c:v>
                </c:pt>
                <c:pt idx="8">
                  <c:v>Olomoucký kraj</c:v>
                </c:pt>
                <c:pt idx="9">
                  <c:v>Moravskoslezský kraj</c:v>
                </c:pt>
                <c:pt idx="10">
                  <c:v>Plzeňský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Ústecký kraj</c:v>
                </c:pt>
              </c:strCache>
            </c:strRef>
          </c:cat>
          <c:val>
            <c:numRef>
              <c:f>'2'!$L$5:$L$18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D0-466A-A83E-AEDE61867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2585168"/>
        <c:axId val="482579888"/>
        <c:axId val="0"/>
      </c:bar3DChart>
      <c:catAx>
        <c:axId val="48258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79888"/>
        <c:crosses val="autoZero"/>
        <c:auto val="1"/>
        <c:lblAlgn val="ctr"/>
        <c:lblOffset val="100"/>
        <c:noMultiLvlLbl val="0"/>
      </c:catAx>
      <c:valAx>
        <c:axId val="4825798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8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Orientační podíly nepřijatých do jednotlivých skupin oborů – uchazeči</a:t>
            </a:r>
            <a:r>
              <a:rPr lang="cs-CZ" baseline="0" dirty="0"/>
              <a:t> celkem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přijatí v 1. kole (obor dle priority, do níž byl uchazeč přijat)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'9'!$B$21:$B$29</c:f>
              <c:strCache>
                <c:ptCount val="9"/>
                <c:pt idx="0">
                  <c:v>4letá gym</c:v>
                </c:pt>
                <c:pt idx="1">
                  <c:v>6letá gym</c:v>
                </c:pt>
                <c:pt idx="2">
                  <c:v>8letá gym</c:v>
                </c:pt>
                <c:pt idx="3">
                  <c:v>lycea</c:v>
                </c:pt>
                <c:pt idx="4">
                  <c:v>ostatní MAT obory bez nástaveb</c:v>
                </c:pt>
                <c:pt idx="5">
                  <c:v>obory nást. studia</c:v>
                </c:pt>
                <c:pt idx="6">
                  <c:v>obory s VL</c:v>
                </c:pt>
                <c:pt idx="7">
                  <c:v>obory bez VL a MAT</c:v>
                </c:pt>
                <c:pt idx="8">
                  <c:v>konzervatoře</c:v>
                </c:pt>
              </c:strCache>
            </c:strRef>
          </c:cat>
          <c:val>
            <c:numRef>
              <c:f>'9'!$C$21:$C$29</c:f>
              <c:numCache>
                <c:formatCode>#\ ##0_ ;[Red]\-#\ ##0\ ;\–\ </c:formatCode>
                <c:ptCount val="9"/>
                <c:pt idx="0">
                  <c:v>14717</c:v>
                </c:pt>
                <c:pt idx="1">
                  <c:v>2456</c:v>
                </c:pt>
                <c:pt idx="2">
                  <c:v>9109</c:v>
                </c:pt>
                <c:pt idx="3">
                  <c:v>5950</c:v>
                </c:pt>
                <c:pt idx="4">
                  <c:v>54348</c:v>
                </c:pt>
                <c:pt idx="5">
                  <c:v>6314</c:v>
                </c:pt>
                <c:pt idx="6">
                  <c:v>33904</c:v>
                </c:pt>
                <c:pt idx="7">
                  <c:v>796</c:v>
                </c:pt>
                <c:pt idx="8">
                  <c:v>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1-4064-8F8B-4FDF77EA2575}"/>
            </c:ext>
          </c:extLst>
        </c:ser>
        <c:ser>
          <c:idx val="1"/>
          <c:order val="1"/>
          <c:tx>
            <c:v>nepřijatí v 1. kole (obor dle 1. priority)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'9'!$B$21:$B$29</c:f>
              <c:strCache>
                <c:ptCount val="9"/>
                <c:pt idx="0">
                  <c:v>4letá gym</c:v>
                </c:pt>
                <c:pt idx="1">
                  <c:v>6letá gym</c:v>
                </c:pt>
                <c:pt idx="2">
                  <c:v>8letá gym</c:v>
                </c:pt>
                <c:pt idx="3">
                  <c:v>lycea</c:v>
                </c:pt>
                <c:pt idx="4">
                  <c:v>ostatní MAT obory bez nástaveb</c:v>
                </c:pt>
                <c:pt idx="5">
                  <c:v>obory nást. studia</c:v>
                </c:pt>
                <c:pt idx="6">
                  <c:v>obory s VL</c:v>
                </c:pt>
                <c:pt idx="7">
                  <c:v>obory bez VL a MAT</c:v>
                </c:pt>
                <c:pt idx="8">
                  <c:v>konzervatoře</c:v>
                </c:pt>
              </c:strCache>
            </c:strRef>
          </c:cat>
          <c:val>
            <c:numRef>
              <c:f>'9'!$D$21:$D$29</c:f>
              <c:numCache>
                <c:formatCode>General</c:formatCode>
                <c:ptCount val="9"/>
                <c:pt idx="0">
                  <c:v>1476</c:v>
                </c:pt>
                <c:pt idx="1">
                  <c:v>5318</c:v>
                </c:pt>
                <c:pt idx="2">
                  <c:v>10338</c:v>
                </c:pt>
                <c:pt idx="3">
                  <c:v>589</c:v>
                </c:pt>
                <c:pt idx="4">
                  <c:v>6556</c:v>
                </c:pt>
                <c:pt idx="5">
                  <c:v>1637</c:v>
                </c:pt>
                <c:pt idx="6">
                  <c:v>2494</c:v>
                </c:pt>
                <c:pt idx="7">
                  <c:v>66</c:v>
                </c:pt>
                <c:pt idx="8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31-4064-8F8B-4FDF77EA2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777295"/>
        <c:axId val="919778735"/>
      </c:barChart>
      <c:lineChart>
        <c:grouping val="standard"/>
        <c:varyColors val="0"/>
        <c:ser>
          <c:idx val="2"/>
          <c:order val="2"/>
          <c:tx>
            <c:v>podíl nepřijatých dle oboru z 1. priority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'9'!$B$21:$B$29</c:f>
              <c:strCache>
                <c:ptCount val="9"/>
                <c:pt idx="0">
                  <c:v>4letá gym</c:v>
                </c:pt>
                <c:pt idx="1">
                  <c:v>6letá gym</c:v>
                </c:pt>
                <c:pt idx="2">
                  <c:v>8letá gym</c:v>
                </c:pt>
                <c:pt idx="3">
                  <c:v>lycea</c:v>
                </c:pt>
                <c:pt idx="4">
                  <c:v>ostatní MAT obory bez nástaveb</c:v>
                </c:pt>
                <c:pt idx="5">
                  <c:v>obory nást. studia</c:v>
                </c:pt>
                <c:pt idx="6">
                  <c:v>obory s VL</c:v>
                </c:pt>
                <c:pt idx="7">
                  <c:v>obory bez VL a MAT</c:v>
                </c:pt>
                <c:pt idx="8">
                  <c:v>konzervatoře</c:v>
                </c:pt>
              </c:strCache>
            </c:strRef>
          </c:cat>
          <c:val>
            <c:numRef>
              <c:f>'9'!$E$21:$E$29</c:f>
              <c:numCache>
                <c:formatCode>0.0\ %</c:formatCode>
                <c:ptCount val="9"/>
                <c:pt idx="0">
                  <c:v>9.115049712838881E-2</c:v>
                </c:pt>
                <c:pt idx="1">
                  <c:v>0.68407512220221245</c:v>
                </c:pt>
                <c:pt idx="2">
                  <c:v>0.53159870417030908</c:v>
                </c:pt>
                <c:pt idx="3">
                  <c:v>9.0074935005352505E-2</c:v>
                </c:pt>
                <c:pt idx="4">
                  <c:v>0.10764481807434652</c:v>
                </c:pt>
                <c:pt idx="5">
                  <c:v>0.20588605206892216</c:v>
                </c:pt>
                <c:pt idx="6">
                  <c:v>6.85202483652948E-2</c:v>
                </c:pt>
                <c:pt idx="7">
                  <c:v>7.6566125290023199E-2</c:v>
                </c:pt>
                <c:pt idx="8">
                  <c:v>0.27379679144385027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31-4064-8F8B-4FDF77EA2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787647"/>
        <c:axId val="1031789087"/>
      </c:lineChart>
      <c:catAx>
        <c:axId val="91977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9778735"/>
        <c:crosses val="autoZero"/>
        <c:auto val="1"/>
        <c:lblAlgn val="ctr"/>
        <c:lblOffset val="100"/>
        <c:noMultiLvlLbl val="0"/>
      </c:catAx>
      <c:valAx>
        <c:axId val="91977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9777295"/>
        <c:crosses val="autoZero"/>
        <c:crossBetween val="between"/>
      </c:valAx>
      <c:valAx>
        <c:axId val="1031789087"/>
        <c:scaling>
          <c:orientation val="minMax"/>
          <c:max val="0.70000000000000007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1787647"/>
        <c:crosses val="max"/>
        <c:crossBetween val="between"/>
      </c:valAx>
      <c:catAx>
        <c:axId val="1031787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17890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Orientační podíly nepřijatých do jednotlivých skupin oborů – uchazeči z 9. r.</a:t>
            </a:r>
            <a:r>
              <a:rPr lang="cs-CZ" baseline="0" dirty="0"/>
              <a:t> ZŠ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přijatí v 1. kole (obor dle priority, do níž byl uchazeč přijat)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'10'!$B$21:$B$26</c:f>
              <c:strCache>
                <c:ptCount val="6"/>
                <c:pt idx="0">
                  <c:v>4letá gym</c:v>
                </c:pt>
                <c:pt idx="1">
                  <c:v>lycea</c:v>
                </c:pt>
                <c:pt idx="2">
                  <c:v>ostatní MAT obory</c:v>
                </c:pt>
                <c:pt idx="3">
                  <c:v>obory s VL</c:v>
                </c:pt>
                <c:pt idx="4">
                  <c:v>obory bez VL a MAT</c:v>
                </c:pt>
                <c:pt idx="5">
                  <c:v>konzervatoře</c:v>
                </c:pt>
              </c:strCache>
            </c:strRef>
          </c:cat>
          <c:val>
            <c:numRef>
              <c:f>'10'!$C$21:$C$26</c:f>
              <c:numCache>
                <c:formatCode>#\ ##0_ ;[Red]\-#\ ##0\ ;\–\ </c:formatCode>
                <c:ptCount val="6"/>
                <c:pt idx="0">
                  <c:v>13955</c:v>
                </c:pt>
                <c:pt idx="1">
                  <c:v>5629</c:v>
                </c:pt>
                <c:pt idx="2">
                  <c:v>49232</c:v>
                </c:pt>
                <c:pt idx="3">
                  <c:v>23982</c:v>
                </c:pt>
                <c:pt idx="4">
                  <c:v>214</c:v>
                </c:pt>
                <c:pt idx="5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7-415F-9789-22532AF6DB15}"/>
            </c:ext>
          </c:extLst>
        </c:ser>
        <c:ser>
          <c:idx val="1"/>
          <c:order val="1"/>
          <c:tx>
            <c:v>nepřijatí v 1. kole (obor dle 1. priority)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'10'!$B$21:$B$26</c:f>
              <c:strCache>
                <c:ptCount val="6"/>
                <c:pt idx="0">
                  <c:v>4letá gym</c:v>
                </c:pt>
                <c:pt idx="1">
                  <c:v>lycea</c:v>
                </c:pt>
                <c:pt idx="2">
                  <c:v>ostatní MAT obory</c:v>
                </c:pt>
                <c:pt idx="3">
                  <c:v>obory s VL</c:v>
                </c:pt>
                <c:pt idx="4">
                  <c:v>obory bez VL a MAT</c:v>
                </c:pt>
                <c:pt idx="5">
                  <c:v>konzervatoře</c:v>
                </c:pt>
              </c:strCache>
            </c:strRef>
          </c:cat>
          <c:val>
            <c:numRef>
              <c:f>'10'!$D$21:$D$26</c:f>
              <c:numCache>
                <c:formatCode>#\ ##0_ ;[Red]\-#\ ##0\ ;\–\ </c:formatCode>
                <c:ptCount val="6"/>
                <c:pt idx="0">
                  <c:v>1036</c:v>
                </c:pt>
                <c:pt idx="1">
                  <c:v>417</c:v>
                </c:pt>
                <c:pt idx="2">
                  <c:v>3750</c:v>
                </c:pt>
                <c:pt idx="3">
                  <c:v>832</c:v>
                </c:pt>
                <c:pt idx="4">
                  <c:v>15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7-415F-9789-22532AF6D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777295"/>
        <c:axId val="919778735"/>
      </c:barChart>
      <c:lineChart>
        <c:grouping val="standard"/>
        <c:varyColors val="0"/>
        <c:ser>
          <c:idx val="2"/>
          <c:order val="2"/>
          <c:tx>
            <c:v>podíl nepřijatých dle oboru z 1. priority</c:v>
          </c:tx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'10'!$B$21:$B$26</c:f>
              <c:strCache>
                <c:ptCount val="6"/>
                <c:pt idx="0">
                  <c:v>4letá gym</c:v>
                </c:pt>
                <c:pt idx="1">
                  <c:v>lycea</c:v>
                </c:pt>
                <c:pt idx="2">
                  <c:v>ostatní MAT obory</c:v>
                </c:pt>
                <c:pt idx="3">
                  <c:v>obory s VL</c:v>
                </c:pt>
                <c:pt idx="4">
                  <c:v>obory bez VL a MAT</c:v>
                </c:pt>
                <c:pt idx="5">
                  <c:v>konzervatoře</c:v>
                </c:pt>
              </c:strCache>
            </c:strRef>
          </c:cat>
          <c:val>
            <c:numRef>
              <c:f>'10'!$E$21:$E$26</c:f>
              <c:numCache>
                <c:formatCode>0.0\ %</c:formatCode>
                <c:ptCount val="6"/>
                <c:pt idx="0">
                  <c:v>6.9108131545594018E-2</c:v>
                </c:pt>
                <c:pt idx="1">
                  <c:v>6.8971220641746614E-2</c:v>
                </c:pt>
                <c:pt idx="2">
                  <c:v>7.077875504888452E-2</c:v>
                </c:pt>
                <c:pt idx="3">
                  <c:v>3.352945917627146E-2</c:v>
                </c:pt>
                <c:pt idx="4">
                  <c:v>6.5502183406113537E-2</c:v>
                </c:pt>
                <c:pt idx="5">
                  <c:v>5.844155844155844E-2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57-415F-9789-22532AF6D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787647"/>
        <c:axId val="1031789087"/>
      </c:lineChart>
      <c:catAx>
        <c:axId val="91977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9778735"/>
        <c:crosses val="autoZero"/>
        <c:auto val="1"/>
        <c:lblAlgn val="ctr"/>
        <c:lblOffset val="100"/>
        <c:noMultiLvlLbl val="0"/>
      </c:catAx>
      <c:valAx>
        <c:axId val="919778735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9777295"/>
        <c:crosses val="autoZero"/>
        <c:crossBetween val="between"/>
      </c:valAx>
      <c:valAx>
        <c:axId val="1031789087"/>
        <c:scaling>
          <c:orientation val="minMax"/>
          <c:max val="0.1"/>
        </c:scaling>
        <c:delete val="0"/>
        <c:axPos val="r"/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1787647"/>
        <c:crosses val="max"/>
        <c:crossBetween val="between"/>
      </c:valAx>
      <c:catAx>
        <c:axId val="10317876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17890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13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Nepřijatí uchazeči celkem </a:t>
            </a:r>
            <a:r>
              <a:rPr lang="cs-CZ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(dle trvalého bydliště uchazeče a dle jejich 1. priority)</a:t>
            </a:r>
            <a:endParaRPr lang="cs-CZ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'11'!$D$4</c:f>
              <c:strCache>
                <c:ptCount val="1"/>
                <c:pt idx="0">
                  <c:v>4letá gym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'11'!$D$5:$D$19</c:f>
              <c:numCache>
                <c:formatCode>#\ ##0_ ;[Red]\-#\ ##0\ ;\–\ </c:formatCode>
                <c:ptCount val="15"/>
                <c:pt idx="0">
                  <c:v>415</c:v>
                </c:pt>
                <c:pt idx="1">
                  <c:v>229</c:v>
                </c:pt>
                <c:pt idx="2">
                  <c:v>259</c:v>
                </c:pt>
                <c:pt idx="3">
                  <c:v>109</c:v>
                </c:pt>
                <c:pt idx="4">
                  <c:v>67</c:v>
                </c:pt>
                <c:pt idx="5">
                  <c:v>54</c:v>
                </c:pt>
                <c:pt idx="6">
                  <c:v>89</c:v>
                </c:pt>
                <c:pt idx="7">
                  <c:v>33</c:v>
                </c:pt>
                <c:pt idx="8">
                  <c:v>39</c:v>
                </c:pt>
                <c:pt idx="9">
                  <c:v>35</c:v>
                </c:pt>
                <c:pt idx="10">
                  <c:v>44</c:v>
                </c:pt>
                <c:pt idx="11">
                  <c:v>36</c:v>
                </c:pt>
                <c:pt idx="12">
                  <c:v>26</c:v>
                </c:pt>
                <c:pt idx="13">
                  <c:v>25</c:v>
                </c:pt>
                <c:pt idx="1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E-4C42-8770-7F8E7C452616}"/>
            </c:ext>
          </c:extLst>
        </c:ser>
        <c:ser>
          <c:idx val="2"/>
          <c:order val="2"/>
          <c:tx>
            <c:strRef>
              <c:f>'11'!$E$4</c:f>
              <c:strCache>
                <c:ptCount val="1"/>
                <c:pt idx="0">
                  <c:v>6letá gym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'11'!$E$5:$E$19</c:f>
              <c:numCache>
                <c:formatCode>#\ ##0_ ;[Red]\-#\ ##0\ ;\–\ </c:formatCode>
                <c:ptCount val="15"/>
                <c:pt idx="0">
                  <c:v>2029</c:v>
                </c:pt>
                <c:pt idx="1">
                  <c:v>730</c:v>
                </c:pt>
                <c:pt idx="2">
                  <c:v>1015</c:v>
                </c:pt>
                <c:pt idx="3">
                  <c:v>239</c:v>
                </c:pt>
                <c:pt idx="4">
                  <c:v>290</c:v>
                </c:pt>
                <c:pt idx="5">
                  <c:v>293</c:v>
                </c:pt>
                <c:pt idx="6">
                  <c:v>150</c:v>
                </c:pt>
                <c:pt idx="7">
                  <c:v>205</c:v>
                </c:pt>
                <c:pt idx="8">
                  <c:v>26</c:v>
                </c:pt>
                <c:pt idx="9">
                  <c:v>62</c:v>
                </c:pt>
                <c:pt idx="10">
                  <c:v>79</c:v>
                </c:pt>
                <c:pt idx="11">
                  <c:v>78</c:v>
                </c:pt>
                <c:pt idx="12">
                  <c:v>89</c:v>
                </c:pt>
                <c:pt idx="13">
                  <c:v>28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E-4C42-8770-7F8E7C452616}"/>
            </c:ext>
          </c:extLst>
        </c:ser>
        <c:ser>
          <c:idx val="3"/>
          <c:order val="3"/>
          <c:tx>
            <c:strRef>
              <c:f>'11'!$F$4</c:f>
              <c:strCache>
                <c:ptCount val="1"/>
                <c:pt idx="0">
                  <c:v>8letá gym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'11'!$F$5:$F$19</c:f>
              <c:numCache>
                <c:formatCode>#\ ##0_ ;[Red]\-#\ ##0\ ;\–\ </c:formatCode>
                <c:ptCount val="15"/>
                <c:pt idx="0">
                  <c:v>2702</c:v>
                </c:pt>
                <c:pt idx="1">
                  <c:v>2156</c:v>
                </c:pt>
                <c:pt idx="2">
                  <c:v>1494</c:v>
                </c:pt>
                <c:pt idx="3">
                  <c:v>526</c:v>
                </c:pt>
                <c:pt idx="4">
                  <c:v>528</c:v>
                </c:pt>
                <c:pt idx="5">
                  <c:v>384</c:v>
                </c:pt>
                <c:pt idx="6">
                  <c:v>452</c:v>
                </c:pt>
                <c:pt idx="7">
                  <c:v>422</c:v>
                </c:pt>
                <c:pt idx="8">
                  <c:v>298</c:v>
                </c:pt>
                <c:pt idx="9">
                  <c:v>294</c:v>
                </c:pt>
                <c:pt idx="10">
                  <c:v>277</c:v>
                </c:pt>
                <c:pt idx="11">
                  <c:v>339</c:v>
                </c:pt>
                <c:pt idx="12">
                  <c:v>253</c:v>
                </c:pt>
                <c:pt idx="13">
                  <c:v>196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E-4C42-8770-7F8E7C452616}"/>
            </c:ext>
          </c:extLst>
        </c:ser>
        <c:ser>
          <c:idx val="4"/>
          <c:order val="4"/>
          <c:tx>
            <c:strRef>
              <c:f>'11'!$G$4</c:f>
              <c:strCache>
                <c:ptCount val="1"/>
                <c:pt idx="0">
                  <c:v>lycea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'11'!$G$5:$G$19</c:f>
              <c:numCache>
                <c:formatCode>#\ ##0_ ;[Red]\-#\ ##0\ ;\–\ </c:formatCode>
                <c:ptCount val="15"/>
                <c:pt idx="0">
                  <c:v>127</c:v>
                </c:pt>
                <c:pt idx="1">
                  <c:v>120</c:v>
                </c:pt>
                <c:pt idx="2">
                  <c:v>68</c:v>
                </c:pt>
                <c:pt idx="3">
                  <c:v>51</c:v>
                </c:pt>
                <c:pt idx="4">
                  <c:v>12</c:v>
                </c:pt>
                <c:pt idx="5">
                  <c:v>32</c:v>
                </c:pt>
                <c:pt idx="6">
                  <c:v>30</c:v>
                </c:pt>
                <c:pt idx="7">
                  <c:v>26</c:v>
                </c:pt>
                <c:pt idx="8">
                  <c:v>28</c:v>
                </c:pt>
                <c:pt idx="9">
                  <c:v>25</c:v>
                </c:pt>
                <c:pt idx="10">
                  <c:v>24</c:v>
                </c:pt>
                <c:pt idx="11">
                  <c:v>10</c:v>
                </c:pt>
                <c:pt idx="12">
                  <c:v>19</c:v>
                </c:pt>
                <c:pt idx="13">
                  <c:v>9</c:v>
                </c:pt>
                <c:pt idx="1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8E-4C42-8770-7F8E7C452616}"/>
            </c:ext>
          </c:extLst>
        </c:ser>
        <c:ser>
          <c:idx val="5"/>
          <c:order val="5"/>
          <c:tx>
            <c:strRef>
              <c:f>'11'!$H$4</c:f>
              <c:strCache>
                <c:ptCount val="1"/>
                <c:pt idx="0">
                  <c:v>ost. MAT obory bez nástaveb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'11'!$H$5:$H$19</c:f>
              <c:numCache>
                <c:formatCode>#\ ##0_ ;[Red]\-#\ ##0\ ;\–\ </c:formatCode>
                <c:ptCount val="15"/>
                <c:pt idx="0">
                  <c:v>1555</c:v>
                </c:pt>
                <c:pt idx="1">
                  <c:v>1192</c:v>
                </c:pt>
                <c:pt idx="2">
                  <c:v>696</c:v>
                </c:pt>
                <c:pt idx="3">
                  <c:v>407</c:v>
                </c:pt>
                <c:pt idx="4">
                  <c:v>284</c:v>
                </c:pt>
                <c:pt idx="5">
                  <c:v>305</c:v>
                </c:pt>
                <c:pt idx="6">
                  <c:v>390</c:v>
                </c:pt>
                <c:pt idx="7">
                  <c:v>243</c:v>
                </c:pt>
                <c:pt idx="8">
                  <c:v>303</c:v>
                </c:pt>
                <c:pt idx="9">
                  <c:v>283</c:v>
                </c:pt>
                <c:pt idx="10">
                  <c:v>222</c:v>
                </c:pt>
                <c:pt idx="11">
                  <c:v>208</c:v>
                </c:pt>
                <c:pt idx="12">
                  <c:v>180</c:v>
                </c:pt>
                <c:pt idx="13">
                  <c:v>216</c:v>
                </c:pt>
                <c:pt idx="1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8E-4C42-8770-7F8E7C452616}"/>
            </c:ext>
          </c:extLst>
        </c:ser>
        <c:ser>
          <c:idx val="6"/>
          <c:order val="6"/>
          <c:tx>
            <c:strRef>
              <c:f>'11'!$I$4</c:f>
              <c:strCache>
                <c:ptCount val="1"/>
                <c:pt idx="0">
                  <c:v>obory nást. studia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'11'!$I$5:$I$19</c:f>
              <c:numCache>
                <c:formatCode>#\ ##0_ ;[Red]\-#\ ##0\ ;\–\ </c:formatCode>
                <c:ptCount val="15"/>
                <c:pt idx="0">
                  <c:v>138</c:v>
                </c:pt>
                <c:pt idx="1">
                  <c:v>304</c:v>
                </c:pt>
                <c:pt idx="2">
                  <c:v>190</c:v>
                </c:pt>
                <c:pt idx="3">
                  <c:v>169</c:v>
                </c:pt>
                <c:pt idx="4">
                  <c:v>122</c:v>
                </c:pt>
                <c:pt idx="5">
                  <c:v>92</c:v>
                </c:pt>
                <c:pt idx="6">
                  <c:v>69</c:v>
                </c:pt>
                <c:pt idx="7">
                  <c:v>90</c:v>
                </c:pt>
                <c:pt idx="8">
                  <c:v>108</c:v>
                </c:pt>
                <c:pt idx="9">
                  <c:v>85</c:v>
                </c:pt>
                <c:pt idx="10">
                  <c:v>87</c:v>
                </c:pt>
                <c:pt idx="11">
                  <c:v>67</c:v>
                </c:pt>
                <c:pt idx="12">
                  <c:v>63</c:v>
                </c:pt>
                <c:pt idx="13">
                  <c:v>48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8E-4C42-8770-7F8E7C452616}"/>
            </c:ext>
          </c:extLst>
        </c:ser>
        <c:ser>
          <c:idx val="7"/>
          <c:order val="7"/>
          <c:tx>
            <c:strRef>
              <c:f>'11'!$J$4</c:f>
              <c:strCache>
                <c:ptCount val="1"/>
                <c:pt idx="0">
                  <c:v>obory 
s VL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'11'!$J$5:$J$19</c:f>
              <c:numCache>
                <c:formatCode>#\ ##0_ ;[Red]\-#\ ##0\ ;\–\ </c:formatCode>
                <c:ptCount val="15"/>
                <c:pt idx="0">
                  <c:v>500</c:v>
                </c:pt>
                <c:pt idx="1">
                  <c:v>534</c:v>
                </c:pt>
                <c:pt idx="2">
                  <c:v>226</c:v>
                </c:pt>
                <c:pt idx="3">
                  <c:v>172</c:v>
                </c:pt>
                <c:pt idx="4">
                  <c:v>142</c:v>
                </c:pt>
                <c:pt idx="5">
                  <c:v>154</c:v>
                </c:pt>
                <c:pt idx="6">
                  <c:v>110</c:v>
                </c:pt>
                <c:pt idx="7">
                  <c:v>80</c:v>
                </c:pt>
                <c:pt idx="8">
                  <c:v>102</c:v>
                </c:pt>
                <c:pt idx="9">
                  <c:v>106</c:v>
                </c:pt>
                <c:pt idx="10">
                  <c:v>111</c:v>
                </c:pt>
                <c:pt idx="11">
                  <c:v>62</c:v>
                </c:pt>
                <c:pt idx="12">
                  <c:v>59</c:v>
                </c:pt>
                <c:pt idx="13">
                  <c:v>124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8E-4C42-8770-7F8E7C452616}"/>
            </c:ext>
          </c:extLst>
        </c:ser>
        <c:ser>
          <c:idx val="8"/>
          <c:order val="8"/>
          <c:tx>
            <c:strRef>
              <c:f>'11'!$K$4</c:f>
              <c:strCache>
                <c:ptCount val="1"/>
                <c:pt idx="0">
                  <c:v>obory bez VL 
a MAT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'11'!$K$5:$K$19</c:f>
              <c:numCache>
                <c:formatCode>#\ ##0_ ;[Red]\-#\ ##0\ ;\–\ </c:formatCode>
                <c:ptCount val="15"/>
                <c:pt idx="0">
                  <c:v>14</c:v>
                </c:pt>
                <c:pt idx="1">
                  <c:v>14</c:v>
                </c:pt>
                <c:pt idx="2">
                  <c:v>10</c:v>
                </c:pt>
                <c:pt idx="3">
                  <c:v>5</c:v>
                </c:pt>
                <c:pt idx="4">
                  <c:v>6</c:v>
                </c:pt>
                <c:pt idx="5">
                  <c:v>2</c:v>
                </c:pt>
                <c:pt idx="6">
                  <c:v>0</c:v>
                </c:pt>
                <c:pt idx="7">
                  <c:v>4</c:v>
                </c:pt>
                <c:pt idx="8">
                  <c:v>0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38E-4C42-8770-7F8E7C452616}"/>
            </c:ext>
          </c:extLst>
        </c:ser>
        <c:ser>
          <c:idx val="9"/>
          <c:order val="9"/>
          <c:tx>
            <c:strRef>
              <c:f>'11'!$L$4</c:f>
              <c:strCache>
                <c:ptCount val="1"/>
                <c:pt idx="0">
                  <c:v>konzervatoře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'11'!$L$5:$L$19</c:f>
              <c:numCache>
                <c:formatCode>#\ ##0_ ;[Red]\-#\ ##0\ ;\–\ </c:formatCode>
                <c:ptCount val="15"/>
                <c:pt idx="0">
                  <c:v>42</c:v>
                </c:pt>
                <c:pt idx="1">
                  <c:v>45</c:v>
                </c:pt>
                <c:pt idx="2">
                  <c:v>14</c:v>
                </c:pt>
                <c:pt idx="3">
                  <c:v>28</c:v>
                </c:pt>
                <c:pt idx="4">
                  <c:v>10</c:v>
                </c:pt>
                <c:pt idx="5">
                  <c:v>9</c:v>
                </c:pt>
                <c:pt idx="6">
                  <c:v>13</c:v>
                </c:pt>
                <c:pt idx="7">
                  <c:v>6</c:v>
                </c:pt>
                <c:pt idx="8">
                  <c:v>16</c:v>
                </c:pt>
                <c:pt idx="9">
                  <c:v>12</c:v>
                </c:pt>
                <c:pt idx="10">
                  <c:v>12</c:v>
                </c:pt>
                <c:pt idx="11">
                  <c:v>9</c:v>
                </c:pt>
                <c:pt idx="12">
                  <c:v>14</c:v>
                </c:pt>
                <c:pt idx="13">
                  <c:v>11</c:v>
                </c:pt>
                <c:pt idx="1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8E-4C42-8770-7F8E7C452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2606768"/>
        <c:axId val="482598608"/>
      </c:barChart>
      <c:lineChart>
        <c:grouping val="standard"/>
        <c:varyColors val="0"/>
        <c:ser>
          <c:idx val="0"/>
          <c:order val="0"/>
          <c:tx>
            <c:strRef>
              <c:f>'11'!$C$4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9525">
                <a:noFill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Olomoucký kraj</c:v>
                </c:pt>
                <c:pt idx="5">
                  <c:v>Královéhradecký kraj</c:v>
                </c:pt>
                <c:pt idx="6">
                  <c:v>Jihočeský kraj</c:v>
                </c:pt>
                <c:pt idx="7">
                  <c:v>Plzeňský kraj</c:v>
                </c:pt>
                <c:pt idx="8">
                  <c:v>Pardubický kraj</c:v>
                </c:pt>
                <c:pt idx="9">
                  <c:v>Ústecký kraj</c:v>
                </c:pt>
                <c:pt idx="10">
                  <c:v>Liberecký kraj</c:v>
                </c:pt>
                <c:pt idx="11">
                  <c:v>Zlínský kraj</c:v>
                </c:pt>
                <c:pt idx="12">
                  <c:v>Kraj Vysočina</c:v>
                </c:pt>
                <c:pt idx="13">
                  <c:v>Karlovarský kraj</c:v>
                </c:pt>
                <c:pt idx="14">
                  <c:v>Ostatní</c:v>
                </c:pt>
              </c:strCache>
            </c:strRef>
          </c:cat>
          <c:val>
            <c:numRef>
              <c:f>'11'!$C$5:$C$19</c:f>
              <c:numCache>
                <c:formatCode>#\ ##0_ ;[Red]\-#\ ##0\ ;\–\ </c:formatCode>
                <c:ptCount val="15"/>
                <c:pt idx="0">
                  <c:v>7522</c:v>
                </c:pt>
                <c:pt idx="1">
                  <c:v>5324</c:v>
                </c:pt>
                <c:pt idx="2">
                  <c:v>3972</c:v>
                </c:pt>
                <c:pt idx="3">
                  <c:v>1706</c:v>
                </c:pt>
                <c:pt idx="4">
                  <c:v>1461</c:v>
                </c:pt>
                <c:pt idx="5">
                  <c:v>1325</c:v>
                </c:pt>
                <c:pt idx="6">
                  <c:v>1303</c:v>
                </c:pt>
                <c:pt idx="7">
                  <c:v>1109</c:v>
                </c:pt>
                <c:pt idx="8">
                  <c:v>920</c:v>
                </c:pt>
                <c:pt idx="9">
                  <c:v>903</c:v>
                </c:pt>
                <c:pt idx="10">
                  <c:v>859</c:v>
                </c:pt>
                <c:pt idx="11">
                  <c:v>813</c:v>
                </c:pt>
                <c:pt idx="12">
                  <c:v>704</c:v>
                </c:pt>
                <c:pt idx="13">
                  <c:v>658</c:v>
                </c:pt>
                <c:pt idx="14">
                  <c:v>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38E-4C42-8770-7F8E7C452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981392"/>
        <c:axId val="226995312"/>
      </c:lineChart>
      <c:catAx>
        <c:axId val="482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98608"/>
        <c:crosses val="autoZero"/>
        <c:auto val="1"/>
        <c:lblAlgn val="ctr"/>
        <c:lblOffset val="100"/>
        <c:noMultiLvlLbl val="0"/>
      </c:catAx>
      <c:valAx>
        <c:axId val="48259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606768"/>
        <c:crosses val="autoZero"/>
        <c:crossBetween val="between"/>
      </c:valAx>
      <c:valAx>
        <c:axId val="226995312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6981392"/>
        <c:crosses val="max"/>
        <c:crossBetween val="between"/>
      </c:valAx>
      <c:catAx>
        <c:axId val="22698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995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9.3787335722819616E-3"/>
          <c:y val="0.89150994296687069"/>
          <c:w val="0.98482676224611709"/>
          <c:h val="9.2585484468516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13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Nepřijatí uchazeči hlásící se z 9. ročníku ZŠ </a:t>
            </a:r>
            <a:r>
              <a:rPr lang="cs-CZ" sz="14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(dle trvalého bydliště uchazeče a dle jejich 1. priority)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'12'!$D$4</c:f>
              <c:strCache>
                <c:ptCount val="1"/>
                <c:pt idx="0">
                  <c:v>4letá gym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'12'!$D$5:$D$19</c:f>
              <c:numCache>
                <c:formatCode>#\ ##0_ ;[Red]\-#\ ##0\ ;\–\ </c:formatCode>
                <c:ptCount val="15"/>
                <c:pt idx="0">
                  <c:v>281</c:v>
                </c:pt>
                <c:pt idx="1">
                  <c:v>167</c:v>
                </c:pt>
                <c:pt idx="2">
                  <c:v>199</c:v>
                </c:pt>
                <c:pt idx="3">
                  <c:v>81</c:v>
                </c:pt>
                <c:pt idx="4">
                  <c:v>39</c:v>
                </c:pt>
                <c:pt idx="5">
                  <c:v>63</c:v>
                </c:pt>
                <c:pt idx="6">
                  <c:v>30</c:v>
                </c:pt>
                <c:pt idx="7">
                  <c:v>49</c:v>
                </c:pt>
                <c:pt idx="8">
                  <c:v>32</c:v>
                </c:pt>
                <c:pt idx="9">
                  <c:v>18</c:v>
                </c:pt>
                <c:pt idx="10">
                  <c:v>18</c:v>
                </c:pt>
                <c:pt idx="11">
                  <c:v>17</c:v>
                </c:pt>
                <c:pt idx="12">
                  <c:v>26</c:v>
                </c:pt>
                <c:pt idx="13">
                  <c:v>14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5-483D-AC7D-658C30AA0DE2}"/>
            </c:ext>
          </c:extLst>
        </c:ser>
        <c:ser>
          <c:idx val="2"/>
          <c:order val="2"/>
          <c:tx>
            <c:strRef>
              <c:f>'12'!$E$4</c:f>
              <c:strCache>
                <c:ptCount val="1"/>
                <c:pt idx="0">
                  <c:v>lycea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'12'!$E$5:$E$19</c:f>
              <c:numCache>
                <c:formatCode>#\ ##0_ ;[Red]\-#\ ##0\ ;\–\ </c:formatCode>
                <c:ptCount val="15"/>
                <c:pt idx="0">
                  <c:v>93</c:v>
                </c:pt>
                <c:pt idx="1">
                  <c:v>84</c:v>
                </c:pt>
                <c:pt idx="2">
                  <c:v>49</c:v>
                </c:pt>
                <c:pt idx="3">
                  <c:v>39</c:v>
                </c:pt>
                <c:pt idx="4">
                  <c:v>25</c:v>
                </c:pt>
                <c:pt idx="5">
                  <c:v>23</c:v>
                </c:pt>
                <c:pt idx="6">
                  <c:v>21</c:v>
                </c:pt>
                <c:pt idx="7">
                  <c:v>6</c:v>
                </c:pt>
                <c:pt idx="8">
                  <c:v>16</c:v>
                </c:pt>
                <c:pt idx="9">
                  <c:v>7</c:v>
                </c:pt>
                <c:pt idx="10">
                  <c:v>14</c:v>
                </c:pt>
                <c:pt idx="11">
                  <c:v>18</c:v>
                </c:pt>
                <c:pt idx="12">
                  <c:v>7</c:v>
                </c:pt>
                <c:pt idx="13">
                  <c:v>14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5-483D-AC7D-658C30AA0DE2}"/>
            </c:ext>
          </c:extLst>
        </c:ser>
        <c:ser>
          <c:idx val="3"/>
          <c:order val="3"/>
          <c:tx>
            <c:strRef>
              <c:f>'12'!$F$4</c:f>
              <c:strCache>
                <c:ptCount val="1"/>
                <c:pt idx="0">
                  <c:v>ost. MAT obory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'12'!$F$5:$F$19</c:f>
              <c:numCache>
                <c:formatCode>#\ ##0_ ;[Red]\-#\ ##0\ ;\–\ </c:formatCode>
                <c:ptCount val="15"/>
                <c:pt idx="0">
                  <c:v>954</c:v>
                </c:pt>
                <c:pt idx="1">
                  <c:v>785</c:v>
                </c:pt>
                <c:pt idx="2">
                  <c:v>402</c:v>
                </c:pt>
                <c:pt idx="3">
                  <c:v>257</c:v>
                </c:pt>
                <c:pt idx="4">
                  <c:v>176</c:v>
                </c:pt>
                <c:pt idx="5">
                  <c:v>149</c:v>
                </c:pt>
                <c:pt idx="6">
                  <c:v>175</c:v>
                </c:pt>
                <c:pt idx="7">
                  <c:v>157</c:v>
                </c:pt>
                <c:pt idx="8">
                  <c:v>123</c:v>
                </c:pt>
                <c:pt idx="9">
                  <c:v>123</c:v>
                </c:pt>
                <c:pt idx="10">
                  <c:v>138</c:v>
                </c:pt>
                <c:pt idx="11">
                  <c:v>122</c:v>
                </c:pt>
                <c:pt idx="12">
                  <c:v>116</c:v>
                </c:pt>
                <c:pt idx="13">
                  <c:v>71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35-483D-AC7D-658C30AA0DE2}"/>
            </c:ext>
          </c:extLst>
        </c:ser>
        <c:ser>
          <c:idx val="4"/>
          <c:order val="4"/>
          <c:tx>
            <c:strRef>
              <c:f>'12'!$G$4</c:f>
              <c:strCache>
                <c:ptCount val="1"/>
                <c:pt idx="0">
                  <c:v>obory s VL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'12'!$G$5:$G$19</c:f>
              <c:numCache>
                <c:formatCode>#\ ##0_ ;[Red]\-#\ ##0\ ;\–\ </c:formatCode>
                <c:ptCount val="15"/>
                <c:pt idx="0">
                  <c:v>189</c:v>
                </c:pt>
                <c:pt idx="1">
                  <c:v>197</c:v>
                </c:pt>
                <c:pt idx="2">
                  <c:v>78</c:v>
                </c:pt>
                <c:pt idx="3">
                  <c:v>51</c:v>
                </c:pt>
                <c:pt idx="4">
                  <c:v>36</c:v>
                </c:pt>
                <c:pt idx="5">
                  <c:v>30</c:v>
                </c:pt>
                <c:pt idx="6">
                  <c:v>30</c:v>
                </c:pt>
                <c:pt idx="7">
                  <c:v>38</c:v>
                </c:pt>
                <c:pt idx="8">
                  <c:v>36</c:v>
                </c:pt>
                <c:pt idx="9">
                  <c:v>46</c:v>
                </c:pt>
                <c:pt idx="10">
                  <c:v>20</c:v>
                </c:pt>
                <c:pt idx="11">
                  <c:v>30</c:v>
                </c:pt>
                <c:pt idx="12">
                  <c:v>28</c:v>
                </c:pt>
                <c:pt idx="13">
                  <c:v>22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5-483D-AC7D-658C30AA0DE2}"/>
            </c:ext>
          </c:extLst>
        </c:ser>
        <c:ser>
          <c:idx val="5"/>
          <c:order val="5"/>
          <c:tx>
            <c:strRef>
              <c:f>'12'!$H$4</c:f>
              <c:strCache>
                <c:ptCount val="1"/>
                <c:pt idx="0">
                  <c:v>obory bez VL a MAT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'12'!$H$5:$H$19</c:f>
              <c:numCache>
                <c:formatCode>#\ ##0_ ;[Red]\-#\ ##0\ ;\–\ </c:formatCode>
                <c:ptCount val="15"/>
                <c:pt idx="0">
                  <c:v>3</c:v>
                </c:pt>
                <c:pt idx="1">
                  <c:v>7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35-483D-AC7D-658C30AA0DE2}"/>
            </c:ext>
          </c:extLst>
        </c:ser>
        <c:ser>
          <c:idx val="6"/>
          <c:order val="6"/>
          <c:tx>
            <c:strRef>
              <c:f>'12'!$I$4</c:f>
              <c:strCache>
                <c:ptCount val="1"/>
                <c:pt idx="0">
                  <c:v>konzervatoře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'12'!$I$5:$I$19</c:f>
              <c:numCache>
                <c:formatCode>#\ ##0_ ;[Red]\-#\ ##0\ ;\–\ </c:formatCode>
                <c:ptCount val="15"/>
                <c:pt idx="0">
                  <c:v>4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35-483D-AC7D-658C30AA0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2606768"/>
        <c:axId val="482598608"/>
      </c:barChart>
      <c:lineChart>
        <c:grouping val="standard"/>
        <c:varyColors val="0"/>
        <c:ser>
          <c:idx val="0"/>
          <c:order val="0"/>
          <c:tx>
            <c:strRef>
              <c:f>'12'!$C$4</c:f>
              <c:strCache>
                <c:ptCount val="1"/>
                <c:pt idx="0">
                  <c:v>celkem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9525">
                <a:noFill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'12'!$B$5:$B$19</c:f>
              <c:strCache>
                <c:ptCount val="15"/>
                <c:pt idx="0">
                  <c:v>Hlavní město Praha</c:v>
                </c:pt>
                <c:pt idx="1">
                  <c:v>Středočeský kraj</c:v>
                </c:pt>
                <c:pt idx="2">
                  <c:v>Jihomoravský kraj</c:v>
                </c:pt>
                <c:pt idx="3">
                  <c:v>Moravskoslezský kraj</c:v>
                </c:pt>
                <c:pt idx="4">
                  <c:v>Královéhradecký kraj</c:v>
                </c:pt>
                <c:pt idx="5">
                  <c:v>Jihočeský kraj</c:v>
                </c:pt>
                <c:pt idx="6">
                  <c:v>Pardubický kraj</c:v>
                </c:pt>
                <c:pt idx="7">
                  <c:v>Olomoucký kraj</c:v>
                </c:pt>
                <c:pt idx="8">
                  <c:v>Liberecký kraj</c:v>
                </c:pt>
                <c:pt idx="9">
                  <c:v>Karlovarský kraj</c:v>
                </c:pt>
                <c:pt idx="10">
                  <c:v>Plzeňský kraj</c:v>
                </c:pt>
                <c:pt idx="11">
                  <c:v>Ústecký kraj</c:v>
                </c:pt>
                <c:pt idx="12">
                  <c:v>Zlínský kraj</c:v>
                </c:pt>
                <c:pt idx="13">
                  <c:v>Kraj Vysočina</c:v>
                </c:pt>
                <c:pt idx="14">
                  <c:v>Ostatní</c:v>
                </c:pt>
              </c:strCache>
            </c:strRef>
          </c:cat>
          <c:val>
            <c:numRef>
              <c:f>'12'!$C$5:$C$19</c:f>
              <c:numCache>
                <c:formatCode>#\ ##0_ ;[Red]\-#\ ##0\ ;\–\ </c:formatCode>
                <c:ptCount val="15"/>
                <c:pt idx="0">
                  <c:v>1524</c:v>
                </c:pt>
                <c:pt idx="1">
                  <c:v>1245</c:v>
                </c:pt>
                <c:pt idx="2">
                  <c:v>730</c:v>
                </c:pt>
                <c:pt idx="3">
                  <c:v>430</c:v>
                </c:pt>
                <c:pt idx="4">
                  <c:v>277</c:v>
                </c:pt>
                <c:pt idx="5">
                  <c:v>265</c:v>
                </c:pt>
                <c:pt idx="6">
                  <c:v>258</c:v>
                </c:pt>
                <c:pt idx="7">
                  <c:v>251</c:v>
                </c:pt>
                <c:pt idx="8">
                  <c:v>207</c:v>
                </c:pt>
                <c:pt idx="9">
                  <c:v>196</c:v>
                </c:pt>
                <c:pt idx="10">
                  <c:v>190</c:v>
                </c:pt>
                <c:pt idx="11">
                  <c:v>189</c:v>
                </c:pt>
                <c:pt idx="12">
                  <c:v>177</c:v>
                </c:pt>
                <c:pt idx="13">
                  <c:v>122</c:v>
                </c:pt>
                <c:pt idx="1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935-483D-AC7D-658C30AA0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981392"/>
        <c:axId val="226995312"/>
      </c:lineChart>
      <c:catAx>
        <c:axId val="482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98608"/>
        <c:crosses val="autoZero"/>
        <c:auto val="1"/>
        <c:lblAlgn val="ctr"/>
        <c:lblOffset val="100"/>
        <c:noMultiLvlLbl val="0"/>
      </c:catAx>
      <c:valAx>
        <c:axId val="48259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606768"/>
        <c:crosses val="autoZero"/>
        <c:crossBetween val="between"/>
      </c:valAx>
      <c:valAx>
        <c:axId val="226995312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26981392"/>
        <c:crosses val="max"/>
        <c:crossBetween val="between"/>
      </c:valAx>
      <c:catAx>
        <c:axId val="226981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995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Podíly uchazečů přijatých v 1. prioritě – dle skupin oborů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67-40D3-9169-96D1EC3C7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'7'!$C$4:$L$4</c:f>
              <c:strCache>
                <c:ptCount val="10"/>
                <c:pt idx="0">
                  <c:v>celkem</c:v>
                </c:pt>
                <c:pt idx="1">
                  <c:v>4letá gym</c:v>
                </c:pt>
                <c:pt idx="2">
                  <c:v>6letá gym</c:v>
                </c:pt>
                <c:pt idx="3">
                  <c:v>8letá gym</c:v>
                </c:pt>
                <c:pt idx="4">
                  <c:v>lycea</c:v>
                </c:pt>
                <c:pt idx="5">
                  <c:v>ostatní MAT obory bez nástaveb</c:v>
                </c:pt>
                <c:pt idx="6">
                  <c:v>obory nást. studia</c:v>
                </c:pt>
                <c:pt idx="7">
                  <c:v>obory 
s VL</c:v>
                </c:pt>
                <c:pt idx="8">
                  <c:v>obory bez VL
a MAT</c:v>
                </c:pt>
                <c:pt idx="9">
                  <c:v>konzervatoře</c:v>
                </c:pt>
              </c:strCache>
            </c:strRef>
          </c:cat>
          <c:val>
            <c:numRef>
              <c:f>'7'!$C$20:$L$20</c:f>
              <c:numCache>
                <c:formatCode>#\ ##0.0" "%;[Red]\-#\ ##0.0" "%;\–\ </c:formatCode>
                <c:ptCount val="10"/>
                <c:pt idx="0">
                  <c:v>0.6272873766743311</c:v>
                </c:pt>
                <c:pt idx="1">
                  <c:v>0.65568000000000004</c:v>
                </c:pt>
                <c:pt idx="2">
                  <c:v>0.24916387959866221</c:v>
                </c:pt>
                <c:pt idx="3">
                  <c:v>0.38605870559810829</c:v>
                </c:pt>
                <c:pt idx="4">
                  <c:v>0.63324034649831151</c:v>
                </c:pt>
                <c:pt idx="5">
                  <c:v>0.64482002528768745</c:v>
                </c:pt>
                <c:pt idx="6">
                  <c:v>0.71544108498195846</c:v>
                </c:pt>
                <c:pt idx="7">
                  <c:v>0.78494286073088038</c:v>
                </c:pt>
                <c:pt idx="8">
                  <c:v>0.87721369539551353</c:v>
                </c:pt>
                <c:pt idx="9">
                  <c:v>0.64929859719438876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7-40D3-9169-96D1EC3C7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2585168"/>
        <c:axId val="482579888"/>
      </c:barChart>
      <c:catAx>
        <c:axId val="48258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79888"/>
        <c:crosses val="autoZero"/>
        <c:auto val="1"/>
        <c:lblAlgn val="ctr"/>
        <c:lblOffset val="100"/>
        <c:noMultiLvlLbl val="0"/>
      </c:catAx>
      <c:valAx>
        <c:axId val="48257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8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Podíly uchazečů z 9.</a:t>
            </a:r>
            <a:r>
              <a:rPr lang="cs-CZ" baseline="0" dirty="0"/>
              <a:t> ročníků ZŠ </a:t>
            </a:r>
            <a:r>
              <a:rPr lang="cs-CZ" dirty="0"/>
              <a:t>přijatých v 1. prioritě dle skupin oborů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9A-4A46-A3ED-0E0493DE9A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'8'!$C$4:$I$4</c:f>
              <c:strCache>
                <c:ptCount val="7"/>
                <c:pt idx="0">
                  <c:v>celkem</c:v>
                </c:pt>
                <c:pt idx="1">
                  <c:v>4letá gym</c:v>
                </c:pt>
                <c:pt idx="2">
                  <c:v>lycea</c:v>
                </c:pt>
                <c:pt idx="3">
                  <c:v>ostatní MAT obory</c:v>
                </c:pt>
                <c:pt idx="4">
                  <c:v>obory 
s VL</c:v>
                </c:pt>
                <c:pt idx="5">
                  <c:v>obory bez VL a MAT</c:v>
                </c:pt>
                <c:pt idx="6">
                  <c:v>konzervatoře</c:v>
                </c:pt>
              </c:strCache>
            </c:strRef>
          </c:cat>
          <c:val>
            <c:numRef>
              <c:f>'8'!$C$20:$I$20</c:f>
              <c:numCache>
                <c:formatCode>#\ ##0.0" "%;[Red]\-#\ ##0.0" "%;\–\ </c:formatCode>
                <c:ptCount val="7"/>
                <c:pt idx="0">
                  <c:v>0.70338130220388451</c:v>
                </c:pt>
                <c:pt idx="1">
                  <c:v>0.67210290570805098</c:v>
                </c:pt>
                <c:pt idx="2">
                  <c:v>0.65085659898477155</c:v>
                </c:pt>
                <c:pt idx="3">
                  <c:v>0.67425630773217826</c:v>
                </c:pt>
                <c:pt idx="4">
                  <c:v>0.81724826471427214</c:v>
                </c:pt>
                <c:pt idx="5">
                  <c:v>0.86486486486486491</c:v>
                </c:pt>
                <c:pt idx="6">
                  <c:v>0.752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A-4A46-A3ED-0E0493DE9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2585168"/>
        <c:axId val="482579888"/>
      </c:barChart>
      <c:catAx>
        <c:axId val="48258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79888"/>
        <c:crosses val="autoZero"/>
        <c:auto val="1"/>
        <c:lblAlgn val="ctr"/>
        <c:lblOffset val="100"/>
        <c:noMultiLvlLbl val="0"/>
      </c:catAx>
      <c:valAx>
        <c:axId val="48257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258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PHA!$P$3:$P$79</cx:f>
        <cx:nf>PHA!$P$2</cx:nf>
        <cx:lvl ptCount="77" name="Okres">
          <cx:pt idx="0">okres Hlavní město Praha</cx:pt>
          <cx:pt idx="1">okres Benešov</cx:pt>
          <cx:pt idx="2">okres Beroun</cx:pt>
          <cx:pt idx="3">okres Kladno</cx:pt>
          <cx:pt idx="4">okres Kolín</cx:pt>
          <cx:pt idx="5">okres Kutná Hora</cx:pt>
          <cx:pt idx="6">okres Mělník</cx:pt>
          <cx:pt idx="7">okres Mladá Boleslav</cx:pt>
          <cx:pt idx="8">okres Nymburk</cx:pt>
          <cx:pt idx="9">okres Praha-východ</cx:pt>
          <cx:pt idx="10">okres Praha-západ</cx:pt>
          <cx:pt idx="11">okres Příbram</cx:pt>
          <cx:pt idx="12">okres Rakovník</cx:pt>
          <cx:pt idx="13">okres České Budějovice</cx:pt>
          <cx:pt idx="14">okres Český Krumlov</cx:pt>
          <cx:pt idx="15">okres Jindřichův Hradec</cx:pt>
          <cx:pt idx="16">okres Písek</cx:pt>
          <cx:pt idx="17">okres Prachatice</cx:pt>
          <cx:pt idx="18">okres Strakonice</cx:pt>
          <cx:pt idx="19">okres Tábor</cx:pt>
          <cx:pt idx="20">okres Domažlice</cx:pt>
          <cx:pt idx="21">okres Klatovy</cx:pt>
          <cx:pt idx="22">okres Plzeň-město</cx:pt>
          <cx:pt idx="23">okres Plzeň-jih</cx:pt>
          <cx:pt idx="24">okres Plzeň-sever</cx:pt>
          <cx:pt idx="25">okres Rokycany</cx:pt>
          <cx:pt idx="26">okres Tachov</cx:pt>
          <cx:pt idx="27">okres Cheb</cx:pt>
          <cx:pt idx="28">okres Karlovy Vary</cx:pt>
          <cx:pt idx="29">okres Sokolov</cx:pt>
          <cx:pt idx="30">okres Děčín</cx:pt>
          <cx:pt idx="31">okres Chomutov</cx:pt>
          <cx:pt idx="32">okres Litoměřice</cx:pt>
          <cx:pt idx="33">okres Louny</cx:pt>
          <cx:pt idx="34">okres Most</cx:pt>
          <cx:pt idx="35">okres Teplice</cx:pt>
          <cx:pt idx="36">okres Ústí nad Labem</cx:pt>
          <cx:pt idx="37">okres Česká Lípa</cx:pt>
          <cx:pt idx="38">okres Jablonec nad Nisou</cx:pt>
          <cx:pt idx="39">okres Liberec</cx:pt>
          <cx:pt idx="40">okres Semily</cx:pt>
          <cx:pt idx="41">okres Hradec Králové</cx:pt>
          <cx:pt idx="42">okres Jičín</cx:pt>
          <cx:pt idx="43">okres Náchod</cx:pt>
          <cx:pt idx="44">okres Rychnov nad Kněžnou</cx:pt>
          <cx:pt idx="45">okres Trutnov</cx:pt>
          <cx:pt idx="46">okres Chrudim</cx:pt>
          <cx:pt idx="47">okres Pardubice</cx:pt>
          <cx:pt idx="48">okres Svitavy</cx:pt>
          <cx:pt idx="49">okres Ústí nad Orlicí</cx:pt>
          <cx:pt idx="50">okres Havlíčkův Brod</cx:pt>
          <cx:pt idx="51">okres Jihlava</cx:pt>
          <cx:pt idx="52">okres Pelhřimov</cx:pt>
          <cx:pt idx="53">okres Třebíč</cx:pt>
          <cx:pt idx="54">okres Žďár nad Sázavou</cx:pt>
          <cx:pt idx="55">okres Blansko</cx:pt>
          <cx:pt idx="56">okres Brno-město</cx:pt>
          <cx:pt idx="57">okres Brno-venkov</cx:pt>
          <cx:pt idx="58">okres Břeclav</cx:pt>
          <cx:pt idx="59">okres Hodonín</cx:pt>
          <cx:pt idx="60">okres Vyškov</cx:pt>
          <cx:pt idx="61">okres Znojmo</cx:pt>
          <cx:pt idx="62">okres Jeseník</cx:pt>
          <cx:pt idx="63">okres Olomouc</cx:pt>
          <cx:pt idx="64">okres Prostějov</cx:pt>
          <cx:pt idx="65">okres Přerov</cx:pt>
          <cx:pt idx="66">okres Šumperk</cx:pt>
          <cx:pt idx="67">okres Kroměříž</cx:pt>
          <cx:pt idx="68">okres Uherské Hradiště</cx:pt>
          <cx:pt idx="69">okres Vsetín</cx:pt>
          <cx:pt idx="70">okres Zlín</cx:pt>
          <cx:pt idx="71">okres Bruntál</cx:pt>
          <cx:pt idx="72">okres Frýdek-Místek</cx:pt>
          <cx:pt idx="73">okres Karviná</cx:pt>
          <cx:pt idx="74">okres Nový Jičín</cx:pt>
          <cx:pt idx="75">okres Opava</cx:pt>
          <cx:pt idx="76">okres Ostrava-město</cx:pt>
        </cx:lvl>
      </cx:strDim>
      <cx:numDim type="colorVal">
        <cx:f>PHA!$U$3:$U$79</cx:f>
        <cx:nf>PHA!$Q$2</cx:nf>
        <cx:lvl ptCount="77" formatCode="# ##0,0&quot; &quot;%_ ;[Červená]\-# ##0,0&quot; &quot;%\ ;\–\ " name="Podíl přijatých na SŠ v PRAZE podle okresu trvalého bydliště uchazečů">
          <cx:pt idx="1">0.016977572835883463</cx:pt>
          <cx:pt idx="2">0.020802766715573254</cx:pt>
          <cx:pt idx="3">0.017029972752043598</cx:pt>
          <cx:pt idx="4">0.018916369733808426</cx:pt>
          <cx:pt idx="5">0.0020959966464053656</cx:pt>
          <cx:pt idx="6">0.021064766296373928</cx:pt>
          <cx:pt idx="7">0.0055019911968140853</cx:pt>
          <cx:pt idx="8">0.012785579543072731</cx:pt>
          <cx:pt idx="9">0.095839446656885346</cx:pt>
          <cx:pt idx="10">0.1290609935024104</cx:pt>
          <cx:pt idx="11">0.007073988681618109</cx:pt>
          <cx:pt idx="12">0.0018863969817648292</cx:pt>
          <cx:pt idx="13">0.0017291972332844267</cx:pt>
          <cx:pt idx="14">0.00052399916160134139</cx:pt>
          <cx:pt idx="15">0.001467197652483756</cx:pt>
          <cx:pt idx="16">0.00068119891008174384</cx:pt>
          <cx:pt idx="17">0.00031439949696080485</cx:pt>
          <cx:pt idx="18">0.0011003982393628169</cx:pt>
          <cx:pt idx="19">0.0020435967302452314</cx:pt>
          <cx:pt idx="20">0.0004715992454412073</cx:pt>
          <cx:pt idx="21">0.0013099979040033535</cx:pt>
          <cx:pt idx="22">0.0015719974848040243</cx:pt>
          <cx:pt idx="23">0.0004715992454412073</cx:pt>
          <cx:pt idx="24">0.00057639907776147554</cx:pt>
          <cx:pt idx="25">0.0008383986585621463</cx:pt>
          <cx:pt idx="26">0.000366799413120939</cx:pt>
          <cx:pt idx="27">0.0019387968979249633</cx:pt>
          <cx:pt idx="28">0.0027771955564871095</cx:pt>
          <cx:pt idx="29">0.0013623978201634877</cx:pt>
          <cx:pt idx="30">0.0011527981555229511</cx:pt>
          <cx:pt idx="31">0.0016767973171242926</cx:pt>
          <cx:pt idx="32">0.0033535946342485852</cx:pt>
          <cx:pt idx="33">0.0015719974848040243</cx:pt>
          <cx:pt idx="34">0.0011003982393628169</cx:pt>
          <cx:pt idx="35">0.0013099979040033535</cx:pt>
          <cx:pt idx="36">0.0012051980716830852</cx:pt>
          <cx:pt idx="37">0.0014147977363236218</cx:pt>
          <cx:pt idx="38">0.0015195975686438901</cx:pt>
          <cx:pt idx="39">0.002253196394885768</cx:pt>
          <cx:pt idx="40">0.0016243974009641584</cx:pt>
          <cx:pt idx="41">0.0012051980716830852</cx:pt>
          <cx:pt idx="42">0.00062879899392160969</cx:pt>
          <cx:pt idx="43">0.0011527981555229511</cx:pt>
          <cx:pt idx="44">0.00052399916160134139</cx:pt>
          <cx:pt idx="45">0.0016243974009641584</cx:pt>
          <cx:pt idx="46">0.0011003982393628169</cx:pt>
          <cx:pt idx="47">0.0016767973171242926</cx:pt>
          <cx:pt idx="48">0.00073359882624187799</cx:pt>
          <cx:pt idx="49">0.0012051980716830852</cx:pt>
          <cx:pt idx="50">0.00089079857472228045</cx:pt>
          <cx:pt idx="51">0.00068119891008174384</cx:pt>
          <cx:pt idx="52">0.00068119891008174384</cx:pt>
          <cx:pt idx="53">0.00031439949696080485</cx:pt>
          <cx:pt idx="54">0.00041919932928107315</cx:pt>
          <cx:pt idx="55">0.0004715992454412073</cx:pt>
          <cx:pt idx="56">0.001467197652483756</cx:pt>
          <cx:pt idx="57">0.00057639907776147554</cx:pt>
          <cx:pt idx="58">0.00015719974848040242</cx:pt>
          <cx:pt idx="59">0.00057639907776147554</cx:pt>
          <cx:pt idx="60">0.00010479983232026829</cx:pt>
          <cx:pt idx="61">0.000366799413120939</cx:pt>
          <cx:pt idx="62">0.00015719974848040242</cx:pt>
          <cx:pt idx="63">0.0010479983232026828</cx:pt>
          <cx:pt idx="64">0.000366799413120939</cx:pt>
          <cx:pt idx="65">0.00010479983232026829</cx:pt>
          <cx:pt idx="66">0.000366799413120939</cx:pt>
          <cx:pt idx="67">0.00015719974848040242</cx:pt>
          <cx:pt idx="68">0.00041919932928107315</cx:pt>
          <cx:pt idx="69">0.00031439949696080485</cx:pt>
          <cx:pt idx="70">0.000366799413120939</cx:pt>
          <cx:pt idx="71">0.000366799413120939</cx:pt>
          <cx:pt idx="72">0.0010479983232026828</cx:pt>
          <cx:pt idx="73">0.0008383986585621463</cx:pt>
          <cx:pt idx="74">0.00062879899392160969</cx:pt>
          <cx:pt idx="75">0.00052399916160134139</cx:pt>
          <cx:pt idx="76">0.0017291972332844267</cx:pt>
        </cx:lvl>
      </cx:numDim>
    </cx:data>
  </cx:chartData>
  <cx:chart>
    <cx:plotArea>
      <cx:plotAreaRegion>
        <cx:series layoutId="regionMap" uniqueId="{B432B2C3-FA48-45F1-A017-8F6D37BB415B}">
          <cx:tx>
            <cx:txData>
              <cx:f>PHA!$U$2</cx:f>
              <cx:v>Podíl přijatých na SŠ v PRAZE podle okresu trvalého bydliště uchazečů</cx:v>
            </cx:txData>
          </cx:tx>
          <cx:spPr>
            <a:ln>
              <a:solidFill>
                <a:srgbClr val="006666"/>
              </a:solidFill>
            </a:ln>
          </cx:spPr>
          <cx:dataLabels>
            <cx:numFmt formatCode="# ##0,0&quot; &quot;%_ ;[Červená]-# ##0,0&quot; &quot;% ;– 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solidFill>
                      <a:sysClr val="windowText" lastClr="000000"/>
                    </a:solidFill>
                  </a:defRPr>
                </a:pPr>
                <a:endParaRPr lang="cs-CZ" sz="800" b="0" i="0" u="none" strike="noStrike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  <cx:dataLabel idx="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endParaRPr lang="cs-CZ" sz="850" b="0" i="0" u="none" strike="noStrike" baseline="0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cx:txPr>
              <cx:visibility seriesName="0" categoryName="0" value="1"/>
              <cx:separator>, </cx:separator>
            </cx:dataLabel>
            <cx:dataLabel idx="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1,7 % </a:t>
                  </a:r>
                </a:p>
              </cx:txPr>
              <cx:visibility seriesName="0" categoryName="0" value="1"/>
              <cx:separator>, </cx:separator>
            </cx:dataLabel>
            <cx:dataLabel idx="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1,7 % </a:t>
                  </a:r>
                </a:p>
              </cx:txPr>
              <cx:visibility seriesName="0" categoryName="0" value="1"/>
              <cx:separator>, </cx:separator>
            </cx:dataLabel>
            <cx:dataLabel idx="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2,1 % </a:t>
                  </a:r>
                </a:p>
              </cx:txPr>
              <cx:visibility seriesName="0" categoryName="0" value="1"/>
              <cx:separator>, </cx:separator>
            </cx:dataLabel>
            <cx:dataLabel idx="9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 9,6 % </a:t>
                  </a:r>
                </a:p>
              </cx:txPr>
              <cx:visibility seriesName="0" categoryName="0" value="1"/>
              <cx:separator>, </cx:separator>
            </cx:dataLabel>
            <cx:dataLabel idx="1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chemeClr val="bg1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 12,9 % </a:t>
                  </a:r>
                </a:p>
              </cx:txPr>
              <cx:visibility seriesName="0" categoryName="0" value="1"/>
              <cx:separator>, </cx:separator>
            </cx:dataLabel>
            <cx:dataLabel idx="1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1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1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1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2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2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2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50" b="0">
                      <a:solidFill>
                        <a:sysClr val="windowText" lastClr="000000"/>
                      </a:solidFill>
                    </a:defRPr>
                  </a:pPr>
                  <a:r>
                    <a:rPr lang="cs-CZ" sz="6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2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2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 b="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2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2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29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3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3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3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4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4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4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49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5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5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5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r>
                    <a:rPr lang="cs-CZ" sz="6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5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5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6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6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6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50">
                      <a:solidFill>
                        <a:sysClr val="windowText" lastClr="000000"/>
                      </a:solidFill>
                    </a:defRPr>
                  </a:pPr>
                  <a:r>
                    <a:rPr lang="cs-CZ" sz="7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6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7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7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50">
                      <a:solidFill>
                        <a:sysClr val="windowText" lastClr="000000"/>
                      </a:solidFill>
                    </a:defRPr>
                  </a:pPr>
                  <a:r>
                    <a:rPr lang="cs-CZ" sz="6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7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  <cx:layoutPr>
            <cx:regionLabelLayout val="none"/>
            <cx:geography cultureLanguage="cs-CZ" cultureRegion="CZ" attribution="Používá technologii Bing.">
              <cx:geoCache provider="{E9337A44-BEBE-4D9F-B70C-5C5E7DAFC167}">
                <cx:binary>7H3JcuNI0uaryPI8UAGBCCCirbMPAXCVqDVXXWBMiYkdgX17gjlM25z/6cvk8T+UzRN0X7LqvcYp
iRQJQSnqN7bZ0GxoWZWWBB1w4IPvHh5/va3/chss5ulRHQZR9pfb+v07J8/jv/z2W3brLMJ5dhy6
t6nIxPf8+FaEv4nv393bxW936bxyI/s3JCv4t1tnnuaL+t3f/gpnsxfiVNzOc1dEl8Uiba4WWRHk
2S+O9R46mt+FbmS6WZ66tzl6/0746SI7GgfzMvr5+1H4xz+yXBxdpHNn/u5oEeVu3nxo4sX7d9t0
745+657+GStHAXCbF3dATORjWdN0phBVvv+o744CEdmPhxV8jDVNUXXKHg4rq2ufzUMgB3bsYrH6
rpefe27md3dwMxnc4/3fT4RbzL/wNTyL1XVuRRHly0dsw9N+/85oF7eOC8/DzYTxcMgQy9sybu6f
w2/b8Pztr50v4Ml0vtlAsPsYXzv0AoCGs/j2ywf0dsB0piJElTUim4ChYyIjJONHvOQOYK9y0w/X
A1kHrJN5GoiyOfo0T5t3z+7+geQAAeOLaPHnD1HuETTMjnVFV2Qkk17Q8LGuaxhh/ITpg4Q/SNlO
HPUD90TaAc+AC6Tz4IgLUHpLEdo6DiL3RHmAGG6/mvvUlkihiGD5UbzQtrZEx4wypDKNrV6eBwAN
kJTs2/xu9e0bFOUT6RZA799t3+LWQUDviewA0Zv98Y8AbJ7/y8f1ZrWpYp1iVdHY/UffRg7sHGOq
rhD0cLgD4E4c9UvgE+kWRgDRaxL4RHmAGF4E7eLP/y5li3KR7hFH0KSUaarKsNKLo3qMqKqDfK4+
q2s/+iv3XB1JR6/z1Y/mw209naCD6cPh58q0S3aAgPJFCh7W6nH2arC3iSRAyWQVE5U+ytwzkZTB
NSWA5+qiK2v4KiP92K3uoIPZq3K4ojtA0K6FL8BHWz3APaAGAQNSNJ2Ag7nWlNv+p4Y0plC9o0F3
4aQftjVlB7dfG8A11QGidhLM7yKxX9BAXYKHqegPoNGu9ZMpwgicl9VFH0RtB0b6MVsRdiB7VdRW
dIcImgh+/r5P/bgMzVVCZP3R0rEOaORYpirEE5SsBXEzaDh5nZ8XsHskfDN2j3QHiJ35xz/++Pve
0aOYqoCO1pU1lTBMiNIf6+3ESj9wT6Qd6H7+ryyHFFI0vzs6nX9bhM/9kyfSA0TvpMijnz+OxiKF
MHZvsd7S09R0BUPcvpavTUNHjhG4oapC8OqijzpzR276Mdy6lw6Mr2vPzUsfIJAzsHsAJBfBIoO0
5+q57sdrwQpmiroygGDoNsHES1dU1RDS1/mZTV36Fsb6cX12hrdi++wEB4jvp+bPH/5evVEQUvBb
MIEo4gG4TvpaO2aaBo6PDomaTUB34aQfyDVlB8BrUeTO0Qx0UNmXTVuTHSBsZ034rUj3nI2BFDXR
VEXt9UfBtWGyRjXweDZR24WRftTWlB3UXlWpa8IDxO3iz/+AmH2fahTEDYNAqQz157H1Y6JDglRf
JWc64cQuDPXjt6bs4HceiFAUt88dmjXBIeK2rPFJ5c9/3jri1ynjtyVc7mt9qop0vT97jY81qEKA
vnwUyi56S7Yg87ULYy+g2D1DB81XpfG++rnJwsGi2/78Eb9SD3gbuMtsmq4oDBzWXkuIj1UM7g9W
O5Zw9Uh3YOjXoK5O8F/FdEV/gJBeCb+5nUfNylrtwWEFOJepGl1bRvjLD9RxNx1WFWQVywShTvSx
Eyv9QD6RdiB8Kan9RHCAmIGB+Pn7t3QOwfA+Q0ZNQ1ih6ktFJoXIEPgDcitMN92b3VjqB2+DtoPe
60r16UkcII5Xc4go9l8slJlGZIz6c9zqsY5knUBtYp0Z2MRxN5b6cdygfSuOG6QHiONMZPkeRRF8
HYJ1BvXe/uwN6E9ZAYi7+vNVNvpheyDrIPZ62u2B7ADR+uN/LDL/538e8eLuj394ooQOuT2Ch+kx
YxR6ZTS6FrBN44ePoSrIGNKgZn//WV37sUBY3FULN1t92WuN+2GE23mg7CB5fR/cv9wqsyI7WCT/
eXSSFuF+K4WAoo4x9MMo6MHcdXIz+Bgx6MggtN8aPrxiuzHWj+azM7wN1WfkB4guTyMhhfeto78U
hzfHGkiGplEK1an7T6cNSjsmlFIMjVCriz4KJnAD0dsO/PQDurybDfpeOF/MwHWIDxDMqRvd/fkf
7q3z5/8pj8bp/G4BiY99Oq9QalSJrvenUiEnp6sYup/J6qIPoL6Vq35oe8/SC/CLWrj3FAcI88XP
37PFPrOtEEuq0I+hIP3RXnYKyaCIFQzZ2GWlctOP3YGRfjBXhG/Db0V1iJClc1gSkO/fC6IUcnHk
qVK86QWpx5QSFYrJTx7uFnq78fQCghvEb0Rxg/IQkZynd8W3/QK5zLtCXhwDVttJHHKsQx8A0TF0
vm1BtxMTLyD3RNsB7uKFI8vlFU+HDhCzB1MIHuzPH+DB/vzP1cPsdfzf5ukAdLDSgmnKKifeUZ3k
WKPQIwB/Vhd9MIpvYqkfyOen6OD5yg8A1ue/OEB0r2GZgi+i/YokmESkE5UgTHs9WPWYQe5nmcrr
jTB35Kkf2E3iDqTXv44zNykPEMkPP398E3tuBld1TdGh4LitWKGSRXX4QzuKdQcO+jFbEb4NrxXV
AWJlinD+57+CvUsdyBs0YxCtNyOAoLcfYgxICfRK3Y489SO4SdxB8aX6xibJAUIIvbQ5LM9bGaY9
WMN7rQnlY0h9v6A1ofhIFGh7XF30wRruwkk/amvKHSFb//4A8eLBPMr8fbZ9A14Yctxg5x7x6hQR
tWMNGlShC6df3nZhqB+2NWUHtutfN0mtyQ4QvQcl8m/JtUFLjaLJy9787fAPI0qRQvrbv9crjv7L
2bZnZ+iA+ZLafEZ3gGgaTlrcuXuuDVMCDgnMD3jQnR1ZJMcUNCdS0ZOoboaEuzDUL4tryi58TzHf
1pHl4tHV3R8gcg9vn+S5zsoG7cfwEQ0+UNnvBU89xqqsQUGqv314LRGvcdWP4Db5FlgQut+vaOxp
gFutdLy/5gEC+QFSavtuXoSYADppVtawU7VAx7pGoOqI+utRO/DTD9+KcEfgVj8/QMjOfv7Yf8si
hm5SrEI5+P7T0ZrasYKX7ai0Pwe6C0P9oK0pO6g9T6ls/QCU55ryAAE0HBEWEDTsUXVCBg16DjXI
Uj8V67fdGKgCQ6s3SN4K4G27twNH/RA+3cwWRO/fvd6X8UR6gCD++c8//ufPH+n9cq/rnz/aeSmK
PQK6DCpgoSjTVnXCjhrVoE4IbTdYge83kfzzn3f3XB0f7cRUP6Z9J+mg+6nJxB9/d6P5c5vYR32A
AJ+6uQCvflkK3mfXzVJS6VLbopc6iBVKZJgF9djc2Cnu78xVP7Lb5B1MX5fYbfJDBBWGK+wzV7Os
XDAZMqPQBffw6YaPGloOyuhI6emrbLwA3wPd23F7oDtAwD6ksNpy36aSwOiEpZQ9fDqaFUJEqElQ
2sVsF076UVtTdnB73ctZUx4icot4z4ltEDZYOwrdbC83DDMYc4I7wvZhB0ZeAG5F2QHudUW5vuYB
Avf87h4cjD1E+EsEKYHCBHtMpz0fRqMu2y20TvfTiqXj1cr6X3DUD+WzM7wZ0mdnOEBoH5otfxyd
/vw9Bs/tF0/xzQV86GuSCcGP4cczXMEMwuAvDQLLTW91d376Ue3QdzA9db8t0mX33tb3EDx2yA4Q
yOn8G4R3i9v78OMM5nLuM/YAKdVBBMGjeclCIsLocgnjNppPTB0fvc5TP6I959hC7/27F1HtIT1A
ZNe3t0/hpDKlmqw/Bv+dDnFoOUUUM8Sesq6bMroLQ/1Yril3RXBNcIC4XcN8z2DPoQWUo2A1aUeX
EmgzhcQAWY1Y7AjhDnz0o7Ui3BWs1e8PEKup+2+YQ4Tl5WCT1byhZzIGQMLgS7mD1i6c9MO1puzg
9XpQsaY8QOR4WkQ5NCCuDM9+fFJYggjlCpjnfP/pQKdDdV/GMIyvA91OrPRj90TaAe9xWYV07cJs
nr4BJ0+UBwjeVXPrQCx/77OcRJBa+1e0b78FFswQBSY8P+RiOm2k2jGCmaZY1x4XlMLhTUO3Zu/4
aDfu+sHtP00H6NeltP80B4j6enjI3hwayI2DNBJYQ/OYc+vgrMN02uUqDKUD8C6c9GO6puzA2P89
RBjrAwcI2HXp5vN9d7Tp0CIFFd/Hyn0n5aYdw2yppQvaXxPehaF+3NaUHdw2OvG3jgBya5IDRG6V
ooAJhOcpJN9+/r7ScHuwkyB1MLsbJO6FVDeACOssEO6YyRVPxzux1A9jzzm2YNtaWrF1BADtIT5A
aMfzEgaf/vF3f7kqkad7nVi01KfQxg3S199wSpaL/Jdljsd0QCeJ8zbW+hHuOccWju/f/aLg2EN8
gAhPXQemMe4zKwe4qmg5nmFVS3wWSRLoB1jq5Uc7utIWqyWnrzPUj+b6VnbHcE1ygMhdLAIHysTh
XstUAB5WYXoGgjnfD5/tyiI5VqBRbjk6dRu1HZnpB26TeHfsNqkOEL4PMMDv21K3rh7kfowldOJA
/kZ7sQ8Vlu7DL0AkN2OQ3XjpB2+DdnfsNogOELr7wQvlItr7uFNY7QQZ05Vi7OhN8HRg7xkC/z0Y
xI49fByBsANb/Th26DtYXr/S3P8wvGF18UPEFMTxdr9ziWFGCgzRQLAKuH/oggYbQ0Fkoq2a5zpx
I9+FoxewXJO+EcY13QEiOBZ3AmaF7XNK/3JWEbRMQSbuEcFOBAkhv6zCjlErW9kJQnbiqB/BJ9K3
IfhEd4AI3kTCC/e6RgrwU2TY1Iv196dChzGUpwjseLJtD3dgpB+2FeHbQFtRHSBk00W22P+APgQ1
w+Vc7wcPtGMHdWgLp9B0/MJoqZ046kfvibSD3zqvtvU9RPlPFAeI3QVshJrfT3hbvf37cUFhiSi4
n6tNRZ/VNWA0Hwzue2G824489eO3SbyF1EZmdOt7QHCT5gAx/PN/F2G82Ov89mXGTccEfNH+yhSM
3ScMVgmvOhk7fW87cdSP3xPpFkq/QO+J4gCxO0kfOr1//v7nv/YrgYiBjOkw4fT+A4HC5qIMqCxi
8FjQRoy4GQvuzFU/htvkHRxvAhfcs60vQQS3SQ4QyI/OIr2fmLmsr7l//gClul88Zdi9C8Ocmhfw
hOWLsPVlZ8DXW5nqh7P3LFsAvn/Xj2ov5QGC+ylbwP5Ke40qIEGqQ1cGzMLoBZTCIhuKYF1/f8F4
F4b6wVxT7gTg+tcHCNrNnrdrA5sImwtReT0q6plPCtsuLAf0968Rfp2dfsAe6XaC6/G3BwjWMP35
z7uFL81gNmK+7+GIhBEVwcKKFyQNw/pEWGTaL2mPjMFU0l1Y64ew5xwdOF/tvuk5xQGiDDt6lm70
88d+LSOFJTNQH+5vMaVQG4Zl37Bp9+qijyNrdmGlH86nu3grik+UBwjeGYze++fRuoVvrz01sGeC
wmCBTV+5CUwhJNhgEsoqw7YN5O5s9aPZoX8rpB3yA8T1PN577ZfCtomwd+kzA0mh1A+9qP2a9nU+
+gF8pHsrcI9khwhYBhMTy/m/ZRQRjMdgsAa4vxuDLmdlwsbQqyVUnVT3+QNfGwO8f6EjXsDy2Sne
DOuzM/w/jfBLzG0+ua3fvHvb8ihwWnUYnwHjoV/aiE9dbpmpdwJHo13cOssu4Jf56AdwTbjFNEwc
Wp0QFgwZsCQ4TxtD3C3gwM39Hf12W//FXohTcQtTlkX0t792vsiefXNZLNLmapEVQf6rY0D4cGpz
ns8HUe7mzQblr4++QLr1ULbez3UabHL3/h00ScAcBZmB4/Hb5pm2qu5b28E+POwO7WKe5XAy6IRS
MUSDMBAMKoYwQ/HdUbW4P7Lc2hTDHtEExoXByiioIEYizZ3372AxlazC2G8Ykwm7FsECAKDJljXc
9+/gtdDu6yHw/+WyVYW9W7F4IYLGFtH6yTz++ygqwgvhRnkGJyZQK4kffrfkVpeX+46rDDaGh4V2
sBpvmYeIb+dXbmTDz5X/htJWSCmpMoNlzhD2KZt5Oo45laWpF2sDx/LGASlGckqmLhMfsB8PhSx4
FKBBq02SOuIYNTwPpQElvhHI+SDNsrlSxTYvVM/w1HCU6qIdpEwKuRfrF3UT+GZc59eKa/MoIbyB
y6V5+DFJhYHj6CuNUzO2yCVu9IFV0JPIFhxbzTSzW4PYhRFU1KBly9NYNqu8WARpOYot9oGRfCbJ
eOCmyKBNbMa6mJYoG9aBOmFxaoROcN5S+1JPW57XaOEKh8eFPrCd84J8LoNvSWEPcj0walqaklKe
1RIbhqkyZm00SgrXkIqvWaGbmBRG69gODx3prCjqCckYrxvZqLTMyHHCizg3Jfe21LTPTM0+x0T/
Urcll6NPrIrOsB0N/MI31FQ9CcL2S+AUM4Bn2CaJ2YbCGTbYvZMq74wo6dfGI7mRpllkapZtczkL
P5BG++R6zECpcp55js11RzuRK/o1S50vSV16nLROw4XkD1wXXUW6exoy+p0V2rVWionWFpz6+ayE
p5V5xOYWkid+0xpMr03dj0+FqpwwLxo7hWcwpbqTYpkjKxi5ODVRjU1R59wNo2vIj0xUVp2EufQd
lrDM1DY8SVLlROjeSFfrC8SSOxo2I2QpM1dYgzLLhrrvXDdMyk3bVmQuvOSzDYmWM0tlxRJOwTUp
nqi5Y6bMGeVJ9Q0T50PWyteeEhhe6Q0TmRqBFg1ZlEtcahxO9HBsCe2yypsTzbZcztr2qiAO5mWq
fZMjeksC+YrKrila3+E60i8dUs1CryI8VfRZKjVXpPEuiiQ0QqYP47QMR1YoL4ImWXhhehkU+HtS
qiOsSieeE994qDIkrF6pZc1lDNzK6QD+/tzYmilUMYgK+a6oJHkqScw2lLqBl1unM4tFH4VQvzoO
/sSazONurX+WRHVSN9aVpqYXZeRdYr29qHE5BUU8rxt6ESXtwKe13nAqhGJoWjKI1Mg3WBLnPNey
65K5n50mOBGxe90mjlGhwuIOCnkVNzeCUUOE7olcJt+dSDrVA3kc2PIsiTEz4VWwzaZwTYwTM7fJ
Re7jgRflZtVGETzV4lNVVddN4rqGy+KA51b2FWNJ4qktX6oElEKqaIbiho0Rts55FONrEaWZzlmV
I26FyTVB5TUr2IUvSTPmaQ7HTtJwlDPZcGUJnow1hubRCz1V4N6lmIelNgCYU0MtqksJRjGMSxKX
Bnbpbao0X6mHa26TtjAkSaKTrJSHmaUNIxxOcZM6HJ52wCXhfG09ZUDjaGa1zlizCdyMi743rjhR
ZYWjqBjDFNyhbNejqgHRqsgJJpEwLT0dV0UkjFbzYzMLbDPWyJeaWsTA1Lourfa2dCzB9Uzopier
n2npj3wUfWxVdk612gNtp8ZDt61PfBxNkjYetzmzOW7hVKyJ57aOBhGpJR7I1TUW1BSJNwf1fqlH
4cwHbRq6qUmKahpE8SKu6gmNxReojH+E/nd7BqNCpwnOrgDDU1VSB3mYjPUynkRJfpGl5aBUKzNs
tBiUTGGmmn/iqNZp5rem5ZBxLilXuecNhe6fE0e58aRCN0pVN4rWuYt0Hx5RUHNC0kngtAEPdfJZ
rdmAhdJIcqngsdCNPLFAlTQjzFpQAa7SjK2yMLRKHoSqftKEYqSE0Re/UaeKbBm4Zp9QU33wlfbS
V8KGR6z+GIbsJo9KhTc6G6a2wjXPNotWvvKJOK1JbELD6bRWVUPk6mXQuA7PBDmzkD7VQjHxrdI3
Eqn+4Frh2BfBdzVuR6GmnmPqjvxYDeHNVHweq2yYRPpAVG3KC0Wc48qaFlp27nrW90bPPrhxa7gi
GDGqGJB9GOVK/rHMk1Mp1VQuxd4JkxOHowCBYfPjWRVLkWHJ8YVFnIRnVikGahqdljTQuNPWV61E
PrdEHQdSYEpNPCNBM6kS7wwrFTI1gXxDRPqVFMrXtsYGfkBmkerOGhTcklDyzDL2Rq5kf8014hhN
Up+kjqObQsSjoM5k7qOi4VJUTi0FUbNtGtVI1ODGIUwMytL6AiZR4SGVDDmIfDOo9TPHohNRYsms
FXRaehHmLJUXDpHBilHNKL3K5V7tDmQrmDE5/pjL8oK4Tmk4SAl57KoO912tnjYhtXhKQtXIMqZz
x4mHuoNt3sbBxPcbI2CtOsyKeGazJONq3nzzXXZJPPuSWupXZEuOIdVhPAiD+DZM08vctu4qD50J
V7LMnLqgolQ8U6XsrLbA94C9qBxuuSAwjh0gXvvso5sF00YJU24V+TTQPYN42WURJDXPbOEOwMYN
I2QNNbf9SFFDeWLLleF51kS0mWfATruBEdKq5X7LAs483SBqM/SFdUk0Z5GFdKqU6ZmjgG5rmBA8
yfxvrgcvJcow9736Q+Iyww+JKTzN0Bz7vJaquU+9caiC7w1e46MXvOWT3Yq4SV3byR9ctPU//zZz
b6GaL77n92RP3y8d4Kd/fRAh/On+ZHmh9W/gxI8XXjrNW/945kGv3MZe9/qFg29zoJfLOl52oFdr
LJ4vPNnwo+9Xhjz40doxOMPLKSBQScMIGinXfjTMNYMVerDYQFZhb3IELu6THw27QeqwTAia+MDR
VsHFfvKjqUJllTJ8fzZK3+RHK8/96GXmZLkjBbTHL+fFbvvRqudUGc39yijkNDXLugJ3J5MjA9z7
QYI1YeR2caJlORp5OAMnUZIdrsjwfvtJ+61WI65FwSfLcWfIUwWXk6rkMNI0mvpVbTph4oITRnnq
i2vQRGet4hazErXVIERByIsEJCewYmJieP04cnyQycz3OdKdsRTXOrdq75sSs8pgVXGjSpY2yIgY
Ir26kHGBDRe0KLccqo9cVQbvVxcyaD2l4DkpvtZyfO17ucPdqMq45sit4bt2ZigEvH9Z+J/DxM+5
VIDiLwOaG1FYxEYqRxdFFnuGovvBkDnipkjUjEcSqPHIlz81CZhJ0Om1UTMXbo5Sw5bSiYTAsc6a
pBw0eVFzP0tvqAf3bKnjyI117mL0wdVYysskvUCu1PK69b44OfYMuYjbpdoDnR7kCmeFGDY5iU4l
6iRGGuuZmUGr2SjNU8zrULg8Il49imnxlUXsrHCa0AxaAY+qQYmpE/s8Ie6VV0aG7ucJ91V62RKt
MBvcVuD6Fz73tDowWO5/ieRkVlNSc+R6nhEEfs3BC4o5bBF8k8oFQKP6ZllE7sT1cTUSoTewkDVq
HWcStVJigK/3tWqwMKiW2SPs+paJs0AMvCwIINQh+bBpxbXN1GnpF/kYZMAbtWH7NSrRJ4yr5HPg
xnear0GApWMz0Et3luqIjolcOwM1CtkAOg5i02EpuOG0aHmkStTMJBaNWpwmXCNqYThNbBmFxMqh
CwLDQ6+YePCmKVKBvgs5+epkVQKzGSsOZuAyr0IzsWPXsCqWmcTXZ0qTjxob8A79YGpRJeA2xMKm
r+YZz2WvGvopncVpqvIchk7wtIyvSg3e2ox4cLPYG9RSOaGoNiO3GkpZaBlBTMHvzIMxjcEqObGK
wOIGV3qlDGHP5+skJuNCaNOmxiqXVdDjoeuo8Ho65Zmk1NUwhTgqa6NT28Knss5iU3LwZysIQx7i
YpBV7o1oVcXMYr80kyg681twGSSWBhyVmm8UTJqlTuxxVcs+5uB3yRWZKb70IfOk2EA5cbkd0I8x
hM4coWoC4WU48pzUNhqvPcVRMrZD6TsKmpHiBvY0QS7X7fYsTOm4qqxx6bYuz1VxIiMy1krmc6Y2
1riQtJnliTNPzyF6aJWhG9QOp6AmwKyMA+qctG58FmB8YqnUM+s8NdPSiYwoLT6jKJ25NLnwHKvl
HqtTHun2tNJwONDbYhq3slko7CpW2AWjhWrmFRslqX+WtPS0KuPzXAtcniFSDcuGXqsonSBP+eg3
vgPxOj3XrHTUCp8YaVAObF0pxrYVQ1jGwHGy3QJ8Nj9G3LPhwURpNfMx+OqNm1Ezj92Bl1Cbq7FM
jAAcB0uUF4UM4Qi1nVGYh8M0D5ZGWhsUqTOGdMG1E6U3vk2/RXJmD4okSMFfqARnqF3IcTsJZEcy
dcV2wPOxUqNImosiJDEPvPI6BWVoRIRKp1WR3wUuu44q/0Jl9lRpyjMW03PZLmZJ4gNDNpo6whup
rjaJA30Sy5XFNV9dVBkaRRIaxjhweOD6IddSIg9hk74RabWLNGp8DsnyyLCZPJeVfKR58q1Q5Cno
2lOJxHOMyqGN2kkBeZ9h0DYzvXY8HofoK4JMQkwh1UIhPlNYdAH7+k1qObsCxUTMJg2vPORNLIIv
3KYGXZ5KAThF2sy1A39gRTYdMOsbk/RZhJzbwKtMBdzd0CZTyK7m3CLwgirxyJHLr3B3ZwkJTnK7
XqBSFeCgVt8qqbwso3qctMWJ6iPwjYPzBnuzNtcrQ/VkCASyaFBEzoAIZkopBFJubgYeGQsryQYQ
1RJTo/lVktWnFU1HELrbPAmr89ZpCQ/lclI34URmsTqVXDXnrR2BZKKa8tICKW/9SEwbrGHDl4UD
ys2D8I0EnGqhPXH8pQCHYFXAgvAWq/NASy4yV1yLUPDU0k5pHlBQIMX3Um4STqLgS+p4xci1FI2r
RHKNANn+FEnROGpyDJGLQzloyuiUKpZRW7IKkbFueFS+tKSSceoGN9QlU4Vgg6WKbXgWS5caaCYK
9llpQGYdPZzWYTKwJS0481mDueRmmqkj6YKVwuNhG5qlLI0ECG9UEzaQUsnjos09A6f0k1YnLbdK
zZ3oFRirDOIdo/KbgW+ln/JU/VYEwadQkSeylrZmhptvogBrmJSOYqR2PCVxcp7h4LItlVEMqMk+
iGqjX8EO2Hd2m4VckFo2YETzhUCQKXITCDhcm2kGinKI79MQUmxYfAgJK8aiycBrzkfYL0/lFE8D
R5/gvPoQhOkwzNvvqpCrgZsE7QDegA8qaQeFG0fcK6phXiaGhSWHy2UZcw/itsi1XcPB7qlkWZ8U
Yn8uU1oMcGzrphRZ0vj/u8irHDP4kS+7yLBnyl20bqnfcIsZkD2ml/Hxcr49bISmMRhtAFWgtVsM
uxAuNxGRYSdtHWq0S+f3yS8Gh1lfLuBdTjDRZch0P/rF96lnsIcM5j7rsI4Qdp5cxQJbsQyk/Hvy
y1BjepZfVhHs5q3qsg7rMJgub/vFXkksLWZ1YsDMolGrFJdp0ZwmljjRrPwzdsVXAgkjITWjXLPP
VUiMRqU491QJGzYeBh4kY1gbmLA5w4kmFwOoUXJdy0ayy6ZMoLkr4rm6TMZWVJw0nnWXVcTiERJm
E+WD2EkNO4dcVkC4LltThX5JRctBJ/MqGSRCM+o0G3spuIGtakpFaFZ6eynik4CwKbEvPFfhkOC1
AulGVPXAjRj3LMydah468PsgGunJNMrrkZdMG7XkNtXHaRoOaaSe+pFrhuhGIWDZFX2kpIGZEf97
W+JhaxtggKcSCy9ghdEJou6paCvIvoqT0NU/ajUkTjwzcSJeoWjEfGo0LTILIg9SbA89hqYtJE4H
mXIny59SLTdDe+ikFQdT40mp6TfnUj0U+YnkilHQ1DwoE1Nr2UxGtWHRYITw16i2r0tn6oLvb2X0
OtSar0WWBYYGbrIXECNWqGKCHvgut/GEytlZkNCxlCcTKb8Mk/RGqcQEE3WkJe0oAs9MKb5gTRrH
2ZdAbniBvnrV99qjHDa25mGajAMHD0g4hCSf6ee3OquGyB6GWsm9IDObYCzh7JpIc9h+ymhRYuhh
NoqKKbxVYwGBkONOlidKi8QMUmcguYGRlI0RawoESkNcC7BLkAlpGJ4X8SlKxpDuOpWzcyUEXzQV
vAwsHtjFwCbKuUbQBOb68NIuzBDcbU/6lsmQZ5VkEzv2MAkSLmz9I7xLg8JTT1X5ewIJoaS+qe0T
HQVchTS1LTMeshnBHx1ZnthETHMJm0xuJj6yRxn+QH0xCxN1iOTyxIPoIVYbnsDjqlp/jOornQxi
1zNVMNQoGOtpbaaQ/0AOM+zAvaDAgqVjI8lGmqsZDaTKIgfqKQpENXFOjappzBKEpmzOrXJSORBf
xi6kzssR5LNKlnMbsh1R3RpJXUxsD7JHeXkSwXsgBfWkYcowRxVwo0PW5SZg1MT2JPDSE63Npp6c
Qj0hnUYOpDpTSJGDhw4JJ5TcBrYOSR/fSKWpg1KuJhMk4lsRWqbErEmbVZBoGeWtPWxDNnSTgntu
aYQKBBduBHLhm4pzVgdgqitlIPvjWK+Hrg0ZNf2zVkZjqpdnun1VVJAxrSIQ0NyM2jMFMjq1e2rb
6ST3T2ooIKmQ2A88aniQQfbc79SpeIYjXssJZ3I9tnHjctoMRG0ZqI3GuXNL6A2xat4CB6qV8+r/
cndmTbLqWJb+RaQhZl4ZfI7wmIfzgsUZQiAJARJCiF/fyzOzM7OqrNos66m7H+7Dvef6cdwdbe29
1reEstUaidLiL+s5f4hluBMhlNe43QeSHnuIwjHFewXoG0jJuC0Uy6tWcnxzSenjvkRDXfrcYXje
Z6neGXKZ5/vMF9WwLIXQM2Zc9ElhUMqtu6pcFjCzap+ck3Bnh3DX+7pcURsGGh79wOwHi1fiaiIW
FgKjsr+8eFNSu0C9jG2Ej8yx40bkyvugigZTjgZNCXleofLn23BYRjTC8fe2dsWKHr+Zj7nCLXYY
lF/28h1935FN695bMbR6Yx1LGG7mp5OqJDR5i8L9wtu6icfD0vplKJoHX2sotB8kgIborXcBflIX
sILz5igiVjDUM9J61xRKPc9ckS59qVl6v+UwY5qsajL83lzBopk2Vvg8uTRufm/T/I/Mk0cRi19t
n8FYyssUnRO8hbJrdVjILLusFr5Vmk6f/XoZ8o+Q6honTu7ihlR94yoLpTbu0mLc0KPmGIzjqZpm
dZ5xRd70CZ0HFabf0Xa8M/G49xwr3BoWgW0qy7qfbRo9Dol/IHm/441X+dNv1aV1kg0nwv1CDE2Z
eG9KBQUa8yLE74YZ70wSVbQYzuySnbb4Lo0aCLpLsWBdtvosVlxdXvYBwy51tyq7G0VWo2lbiny0
GI5pXjQSqq46D/pIElmF85NsUamStrbsl2nHnyTCQk3zyh+zUtOw6CDbzFP/oqL+aHReSvnBOvlj
9N853S6CJPy2RPK9g7g96/FukriBLZYYDNcJ8pPq9/2QQbGdZGnUm6fsUU+vdAnMrmvNQU5R5cfz
MVPe0ROBqOLVFAH9yRIPltnvPAs/hyg/WY6lyN18DmENWLYdGVsQs4r2zrWHOTj0cA6dRqe7xbf1
3f5upm+/+zVGg63iNtgqLLARmtCXHnqMe5coy0uVpgcbDRexJkU8q90QLqWZ03Nm04eeQ+HasryH
XqGucKRLv+ke+m69W8mLgQNiPIhb+lVEXcU4hP68T8op+6ZEThWj5vdA3LeK0recD7/nrTuOM9xG
NKu5ia8JNfduy+ZiWL5nDL506KtZO8yD5gxD7jhh7xzzsTAW4jlm53Dx4ShDw9KYfv26Nc2rRzx0
EPmRQcW3jJyUnK4LI1XbNRgzJbanobYeiuCM+8ZOnyJLX33lV63H7+hy3OiPbbSH0Juq0FuKaT4t
9Ahv/C7rstKHZzvYnZUQVxzuAhbZOp5QZ8dsx+S7GO5z2FipwLs1/uMc0Iq69dwrfHvJuI8F2WOx
f96uAp/42OqgnDr1ACcIs//0mxqUcidqzdEXzQfDz9Mo9iu2OsQWoObcJBk2MVWQW53UbXRtmEan
n25XuIa4704QP1gRcHPKV1PCj3mU1j6MQftzCvonkq/YlIa5HrxA12AqypvW2erJ1dAcVWnzBat3
mootp4eV2TIL4DF7E+akbu8krCE2f8AeKoJo3fuk3/N8rrIxOHgk/M08/TY5/DsRZ49n16jl+7DF
RtSjBdL+hQXjh6CwNQwf90lEf7vR63AHza+E/0F/eRBcYkYeHljf3FPYd6xp37R1j7kHbamZk8fW
6JqsYi5iKllFT+mjy7DzBlUPmyZu7EPK662/KiitSpOCW1aQZDgOMaSOeXS7Zfx2w9xjy2XQ18ai
60AX+OhcDSQvOaIKRlWDTxNy/FVJXLdk2XfJdHZLvod+WHk2uM97fQj91hRrGu4c846z2WBg7CQT
xTT4e4ANM8bT5Sx806P+h/dyXKuVxtU0rUcvtHseon1I+2wXEsiLY3ARWv5IF/MK4+JlXfoLJ7kq
m7UtU8Wgs6hd2ttdMkqYm/n7JuaXPpkh5WJhiu5IARWgQFUN84t5EYXvpXOx+PQd5QiqX18so6tk
jq5E0f2s1TmdmhKLAm1WvRC3V+P3FH9tHdqJ4WdvpsJ2r/hxilD+XLmsGqN2ZjhuflLFIUoh9D62
iEp0tNKpfZ4zbLcEohqaAVTWGepp5O8hp+4Ddb79t3Q94Y9NMRn/pye3pOC4bB/0wgwzckp2QxbC
dnUQr8Zi0PyyprKi4mNzIbpsD3ttBTqlyJNh1zVJBRHzIx6j65qoFzeJwji1V8zbB4GrKM+vMMo+
8jgZipB1uHfbQm3NE6Xrfb9AeO/W6EjpjMVIShtpQBxPi0blXFHE9ejXq5ZFnq3Fvz8O/z/nBaWY
Pv/7Qbf6L8+0/Zdh9/bSvw+74V9Ihoe15zEGPagyGFv/jlIFf0HgBn+A6A2iOTgl5R+z7g2YwqNT
IIkAl8NJ/xkCdf/0gABe+QEqN45dwVHj8b8z60Lg+6+zLhhLEiIdS3B5Ad7pX1kqbizkT+b36E04
jNvUM+W89ayYXPI6UWtqs/Kv1MawKDjWTzh612xga9GNkLfmlh68xT8N81IZJm0Z8Qhlc/Y+5y17
UnZ58+wMB2nEghKzOyh3IzXm9CphC2sNqWbiLegWlKkA4hpgK3ef6C4+pGFbY9j/M+ceRhcFv1aJ
BvclmlDGF1vYzTvRgNx5cwv5ncVDxbkeK+6bL6H9YI87/0t1W1BGOTqfZup2bQhBVs+SQnESeD38
0yxdfy1OfIk+f8RSu4uC4I8UbAdi9ZeKZjBEynsbJ3ukxt4FPtiKTvYF99KXRJKj6LHj9tE5gnBW
5HMOwAHtW5+1wEZG97tJ0u/MOIxDkCGhT4vU7N2G5l5BTFz7p02a+7nJPnS+dBWcmOeJL32RKYur
ZOMTaTHW5Bv4Ki54yRcKWyJEXRHpvlXRt8KuUU4WexCElqlo5eKKjUNMbEaviFBWL+kCF0OQfCnt
wF+6ydv3KtVFT4ehVA39k7Yih7bXnKJc36s1pQDiiC4glteLij+oyp8omgEZDq9eyCF75vCrvADV
LxVpcFNGfnJ/+ROb4Sqg1KV+/8lvTmLbPbPeK4Pe7PQ6/BBbs2IcjO9UFvY7EbkjmCbsPTH7tEPy
3Mfy2JL50fXtVaW5qEYOfMfG0Rs6mANPZL1h2mEi+fKa4YjmDb4DyU6hTUUtenm64T9iWGit2Pzo
Rd1TNARd2UOo3g0keWoi+gLbv2JBUAdBd1bEBzuDXyhQ7d5TaA0Jr028nhvVFQ6/sG/MV0/6rUgn
vy+0zlgxb8nOpLh29PbciK9OpgWnnqki572F8ciL9BK4z4T2F6ew/YhRVJm30gqPDqzETaJO05HX
cyNgKfjt3iXQ5zlt/mCOk2hI4dvk29z+zjd7ace5L+d1Q6fOpqsLMr3rc1KZbH0eV3KWaX6ISPQD
ZEta4Cg7r7C0nwCB2Sfh2kccgLaWJlSfSXNDuHisiihaMK3B3KN8hG3rBY8rRHmMwiGrYrLERRcr
CXUeO2GOz9hJ+Tsa/a4IB+wAboqTXTJDaVhlryFb5GEJCfqzB3JRCZpjV035hxDJa6syWI+pKDTP
eNFPhsDadfuYJrrWGUBCgDT3aDO+Awfg0HibLmy8ZbBlEodJmAEt5BJv2AVfA4XunoqBFzylGh1C
1fAMF7c+ANv4OflQvHk+yALlhBTDOL24rbtsofjaFJSvbBvQW8cboJLJr2nSHpTeXjKqTzLOf/uz
bAupBwxjCoOzt6i0yFr5wig66kyl5CgTB9YjQlcsIBEWza0BI0uO71hAf2HDisFRi3O7aL/UQ34d
XH6mlhosTKkKptS9b/xfdPabG4/zs5faoFcmURH1GM8JWbuSzCh7/uYNJejXn/k49sUKgKqYwlWf
5iV6NL1fY7cHMFQHBD/0bN0nRPoF51M8j1C/nhClBy0S5x9dC/LOw9r5Nlm31F40NcXM2uQwTDyH
U2fzAvcQXN8epUM3JC1oFEA5GSP8bJ39lZrhNKG2sQhklcynh06R6c5A4Swn4jD6s75wuKSCxw0v
fN+Lii3I4E/dGB1PelU4oXFwsqUwDkRWTnR9jFa7F1a+4bZB40Lbj6GdolKyMQSnh//HW+gHcdu0
i4MhQAc1bqdoWbJaMH/+H/Qc/79SKgi7/PedyT/OGPwviHeE1/0D8c7ijAS3/EUYBTC2/9GXxH8J
0HeQPMJzFJF1uz2j5u8aPPoSNDA4Ipzg2cJ4/PDtoXz/7EuQwcHTpiLQ/8Ff5fl/Q4PHgVX/uS+5
PfsI+juuLcG1pP+JTWGYm5xvuC6zfrtr+hsxkmQPPqyjIb3BKmR7nWa4e8Zf7lsd36cbE9C8xHNk
+CGZJ8hY0cUMdm96ubcL+9XG5lcQi2PjQz8E1OBKFfYdpNv2HYOTrkjntxB2lscuN6feb+9zq94i
ww4eYATq2nOwpSUFuRoZ8REKiPp0QwkL3G0ijfhPSixk6IzuhG78IkVlLnAYOys8vjwZ4Z9DLz7N
zDxmXSgAoA93m1B3sTb7tA93QITqKJvnmkXJlS4tL4meHoIQYjgc+EOvOdh1o6DlMwc5KVTH3LfY
KL1+uXgLFjwGpCpb2q5Qkbxpq2j84+SOmujeTe6NW1uzhh7UmLhHS1ZS0ok+Gr+/hJSWYk4qCQu0
WEPvQrfwMA7uB0KuJ2XSc9xZWGec369woDnLntqcXIha4Gmw+UgW7zr4UM30FH9S8NeFr7YTWP63
bLHPmqixojMM5BU/GZnBAtMMcFxap2w8rUF7Cnt1R9oGciCQgSkdYdtbX++HnL95fPJLtK4BXFLL
yg0mLNzm9whEzdLBCF+MX3gJg9Lu+KWFTuNF5sJT2IdKouVK5afrove1BQkBpgrjlB/UoKFs2dts
wq7On4g3veETrUXbrPd5yz82Qq+JoFB11rkBDkRRavOXECWy6FjaY3wbs4JQ+ZSMywTugX+NHFA4
n0AJMyZfocZWnsYkzgJ0Zi2R57WJKrrMn6CeX5hVZx7quo8GDaoxLFvenazqDhJMRTHCiU/Gbj9n
4VseeOc+jX4ZHzKeN2SvzjMxiI3wPtULGt8sxS2XsEeVrveI4hyCXH7OiwNd0J7lENWTCzv0IfLO
b/muCd05bvPCb9CmAUrCzhRm7wN0sUDw55zLR5qvT6ajtafNjgTDwbfreyaD4DlwK4OwMDzwDBvn
3JZNo+41tYdoDJ6Y784QJR9kq4/DCjAUXsK7J8VYozP4jb7mdfP8R+c4oE2609DHi1ar974Z7gbt
J8c4WV60bT1QKymUEh5XGYIiBXV0KfXYfcrYvYaNzDG2C1OgWoGQWKFlhsZTtdP6IHWyXyd9nCgF
be7MfcPmP+DP0N03/hUxDHVIZ/Glp5HUbGafHd8uNnZofwMPehuArG4Ixc62tlKpfFOWHJLGh+8O
mLRKne3LyKN/mBr+RPHyhZjI15yQb1/EcZnIZW8IGqlY/cEhGi9wLMLdat3Oh4zp0eiyNOwzTaAr
WtJWMiCwuCPUidml8VELnpargOohvLPh7fpzlnEEpRDfMZeT2bVLXCfYs+smAfkjFbqlWaOcpCqY
kEDQvwM1znUKtqFcwfLvphQOQGDzNxrO8d53/Wsr2vd8BeHGsJAYi89B357DJtl3OfpypsYvEbce
JGl5D+L72LLm1mlFfakM0wgp+Brgt/yVxymAnFBch8w99es21Tok960XYxwLoAK2lH/63XAyZP5Y
uXhkIXNFYhteZuHWVNsQvPDVu7qG1E2fHgFiHLdButrPgET4RPziZkkPMfV+2C39Eko5NBPTY7rk
WxH03meUwMZSM3mzqrXl3PX7MIOsEWh7mPEZdIDFQxv/biEd2BbUqZ4Mz4s/vM7o0VmDmcaTvMPo
qQBEozUPXXRqJ2A7aAQHMBmwXTHCsvKmS+dwHVYXoa1b2+PkeaANGXoh3JgVTbInRErI3kNwBGVs
tNW4gXJGIKR2fpfd4+kP175brusoz1HjocdekZ3pxTH3wlLo8G3wgx3ztzsPTW4wJA+DB+memfGP
r9tjE4w1+ORLuEbpqWMt2Cw3nAZCdprT+2xs9suQ301JD5OJRr9o7tW9A1w8hf1RgB0rVgIKLOFs
wA0dxMBXbFxz0PZOJk89yoM3ym/jQba6mSLxEByjFgKq8QPgLuKDoxwVXZO1kPSDIhiz142Gb2wh
lwwGDBkABQ5TcmqVnxYD2u8itmCISAPxdY7LHF15aQJ1ypnAt+ECbGvuMVjjOt7ovR78ayobVSVh
e58aqH0pN0855TXQPOy98fYNDN6vAgvXyFuXvDJhCi8h6eGyUpZgj4lOvYFb2Lo3OUuY6rnP95qY
4zyru1mM+LnopUmHO0nhFjSpU2Afkw5+TwBBk4uHxIFSmXLza8Ou3FuIoXyLfq64JUDF2Fek6t4b
aq5uRhngGUUoIhjK1HVJMUlAal5Cj5nORO24O8lofQNidBuP5iIdPPs4LN0hTbNdT+anEYNdteXe
UfHmtwDh10fY1GS4TG/d4F7GcN7+Bw3u/22i2q+/xS2f/lAEK/93ovOvsb3/IzXy1yfV/Qdq5K8n
JP6NosappogI52BFgghRl3+hqIO/+DkKLMgPkMw4aPhfcBHyFz/G2bYAqUkCcSL+Jy6CMzZjwNg4
OyXGy/Asv/TfktD8GE30+B/ziIhe4PJwakAe4nTOm8b2L3nEbVhxaSyT5dQucC4QtyKzlGerV1XO
Y3a0UHR2CUCzyvPZ46Df0c8BA+yWrR5DsHVthhJPQYiWYQZxto8IdormDfEGjvs8BxPSP89ejIra
dnnlZuy9vGxiH+mVpzi3vyDCkBNZvUe84Oz37AgSEwLB5Hr4ncGZziA7JzjIy5DFMN0nAKJ+8IJy
WxHCm7KDIGBYWw2Z/2WowGwZIQwokrprMccagiZ8mOLl1lqCjgi766La+En66CIDzLKtl02V18Bc
davcbVtTZuO4XNMN3tDKOkzeYHOhLj9tBgAWOrSz4Bi8gcS0+0QD1UqbOQfkpu/TcQb50Z37KNiK
2MxnE4pkNws0jS7Pm8pvYDuNOSokbH0Picjwg/KsojHyNln8HQAQPJlRvDdk+J3kti823X5r3X/M
YxAgPAVdJWAHy9FU0KC/Yp+5QQX5Xb5KRPWypW5mFWC7RuApHWoANQpFNq1zd6NOyfaTCe897DVg
ZAgzhK0n7bs6DyS0I2o/lIgPTbTj8k/LbLRnJBmhfIVVq3MP5mxv0eCMBQIuVTeQY2MZ0qnhzfE2
ryj0h2lYf0TxzbL/wq0WFxgCdk4pce7XHA0H08hkKVvPMK0NlW7XN9lnFi0tJDueHGYaPjZ23lnV
/+AhqMoBbCt57jouYNGDUW6E/GmyFNCFJE/MmgUbkS7WAZanyqHnyk3oXd5ATcXZNTUSZWsRTWwp
5aCvPfN6AHVdX6UdPvSK1MwG5G8Rzqu2kB0aiDvMvSoNC0z2IIUIB28/sNNM1u32DS/nHsbp0ie0
sn2U7y2EChoj/Td1dKzFgLsy8v4MCeib4KRm+06R/S3yhWFD2n4gL3PytdNlky9340x/StleNi+D
hWndsW0aV3rthJlrpZ+jMAncSCRGgxHfNl/W+6ibjvG03tEAriQd5n0a29KOI9SicLlrE/29hfQe
9OrBZjvu0+Z4AyFo2h3cOkA3YePHuAGgYGK95YAk5MWodL7XFUguxCClfGwsmAR9D8z0kNAa8/YP
Jwm2kgakPLCwAeNRd5jwjw9/F0qiOU4zyy9mwi5jMNomoDFXB782YsEbdc1lofHFIDDcr1m6E47V
Jsr9enCoDHxL1p1cYr9gN/Nn4whlpoYA706u26ggR8Fgz0ZMeJpjL+xhkMoYgqzIujLuUAD6acaC
x0wFeQkyKhpB+ICZd8A8FoBTOnvIpO623+gQ1THU4Ko63E6KwxSmDJ5ptuE7cclu7DZy10TQbps5
LNoTxDSya9d2LLcxv0i5yLpLx6j0Lsnae/d0vVB/RFSbmZMOjD6gDT4l4drXng8ihwxoAHT43Ngo
PHTdy4yaV/thMh4nwj/t1tQRNT7oCCCjzmSIkeZIeKeSFhYtdOGFctzbQI4npsyps3o5AI/xi2XL
WQUgTdKGnYkEOralCnd8LE6+Qy8QQLZCkNJd+x5s+yRcmfv9bokQeiSBPASBPcASLlJwvbLzm70Z
aM3WDT663KoUwbVwTdci9UJo6RHJQGy1XdX1CeazLuJFo83blg9RKeIXmaoZkFj2a/FHC2h/fm78
ravz5TCPpqC3HyXNmgUgkfjFQveKkNkTSTsNrXggl8BrNnzweT1F9wppkCYiD2Oc34fh+ivs0LQv
AYKNLWHei0/jYlxeFKKDV7LQ5UEALPCBnJzjJbhfWzXso9D87vseUj8o/rNzgOjNKpOiTxRCiVom
Zb6iTi0LGqQ4A6xAxjrlyqunMENiQ3gghdM+r9KXQTeI4ROwTag6lZel5sqG5L7ZkstiwNsrCCpB
qzCToxEPVHThzGR1GrdX33kf8yYiNO6ovItMNqDyAkHkZTtu21Qib73scoZYR9qv8JBuE+dsyiAa
5+N0a8JaEZGS2NRVSC4iBi3QvM0WRB9ig3/QXGP6YctWBQAFy+0T94UsZJL21yVoD7QNwQbq8apW
dKd9OD1lC/genYY1S6IFENXGqvS6xrcwn454ParmtUNNNDxr9syy6Tijoq2GnFYvFjWYikNq7Y9O
B7vYg+pjdY9F4aM7d90Y7VvWwwQ2tpoH7UrZSaxjNUBR7sC8pc26T/Pt29f2yzNKlLALa9JTGGjR
1cv6aIen1B6buc3qcUq/+jzGvLvgV3RiPJMQqsew8IPJz3lHt70HfE/E91MqkNPMDDIa7bGPFkRo
v9c8fBBIcoFQs7LWA3lOkvko4d8UTMcn0wH7o1H2hvGEF4OAO27a5kCS9ikdrdyZHve6Rw6yDQC2
DABxbBR1RcwZv3SbOyQBtc/pGL8MqgWmuqihSsGeHtSKOq6hnvHeqUOEFj2cybbbMohIqpmjMyrz
nkgLaGLS/Zlvs702MZYChPyKZTz+6lJQT8ykXy7x9hlhezFL8xXM3klsiNgGPHthTq+AuRkcMyTy
YcFJieT55HYIIw0V3SScdg28de2Dgw1xDatlEryHhXAx/VjnEJGMDiFUibYEm7QVSFZ0x8FKfUGC
E3MQm0sTcbazW5gUcmjuGx+7Dzj6toRxqieEPvRqyXFr5VcfkwGoUhwUGK7ulg6HIdDRyF3YrYd0
s8vFEfAJknWorhaxtHZUd2ZlzQ7cnSniJfsaw04cCJ8VCjwSXFaEMZZ/A1A2m84bloBP8/zYRe60
3RhODZAF7gm2bJBlmDDhOkh/LAETd+jigOB12B6qmA8pquy87CKGqG7WhvFubf2nXMzf0UrF/ZiH
P7LNrPtlTfluVf1021T9QzBfLGSNHU7lCBBY5XqnWufdjTTe621i7wpHARTtEAGR2Xpdsi2Gwob+
cGkSd5XS3zdxT+5oml/R4dccnubREs6qTNwG5TY9kJatu3GGQclziIgMp4n87S16E1UpMsnAFhLo
TjOJngboEFs0ISrf2NqpFCSuhBYJiwXYjntlXeXFk3+CPagQi7LiKVI9gk+yNScGhgVnZUT6kFtX
Eh52Zb5Yi/C/zXfJtj3D/tEFmQRoTw+r1eub8wjO+ZBmEz3x6XcyTDny9iM9xdJdhniI95LZ40C2
5YTcpj5hmr6PjL3gzBR5p4eEP3gUS1+aFCbVtvMn7P+sYTDZDdJSlk/rgYwI+4lt/cJ0sd3lltwB
oz5hSpUgIjFApG6soxB5C+TPfJhh5wyhQ5Ek7NzHYqgq3UwGMi1pd9hvadkIPV29jt4hAjTvBtHp
cwJR86C2CNZbtKqdH0093Jwg3sFXxncCOW0Z86pR4gsX6h2MSo9xr+Vp84M/gjDEdyQMRbja+gxd
PilAE8h6jDtv3xDzC5P8XDXEQ15QZAdpBUBFPpFys5G6zICxggGm9uBLVavJuzI1s/vNDVUIGsjY
9MT58Mff9uvWv9sc3lwm50uvNYgUokzhJyHChuizBgYzXvdzrbfbGLFm+6WdsmoVzBRDqM5x4o5r
gERLss6ltf6PoQNwDJZ/2YUOUG6/IgXUD0ONbNE+UvAyqYcyvCTolpa2BFRzIQIp7XlpihxkD+QS
VA+cGgANWu0aCB+pBsCqENlSKsGxCVlc90OEwJgHZVqs2y5Uewh8YxVoZMWNp69swxwzeIwXKAx/
zATJYZn+oB8VMAlo0S44MMBG/DQlOF9mbabD4s1oDQBkIdVj79TcYEYQb3A5dRHl8mdH8raaFEKm
Itjmw+AZqEg6HEsOjBIWnB9Wwczcl7hCnC2mcdQYmST8Y1QnHBRQ0Rshm43+WjmKhcckIEzkY9Ge
NtlPEeEwG+ijj82YXkcKbs549q2BIwgP0L3meoyg4rmsQkh+rhB+ZfXAkyNc8Iccshb3wiILSopU
R+F6Wi1qRiEY1XMqHxzmstADi6xHw2oo/EvZbdvVxdm0X0En4jo4gAXEedN2ed6ELMMpT6tWJaxK
5vVXCinmCJwK85CMTsYcliwjZ981LzgUhd6GyLNpSDnkLqzy8TvyAiAX6JIVGVQR4zSEsW8LqhdS
IU6HgYQMP8YgrTG0I/AakxlwbYMDIcJn5Hf5vSfmAXPid/QaoUes7DhEhbVevG/HZOeH9K7hzFWI
v9Vk3zMQIZFkr6aFVJ63aVRMCr2nhuJ4u4J1QzpgkgNSXv7WlqHL95CeQjTQdK3TSSAGuGFIX8E3
oILRBecipElg8H7Rn+aTLW92FcCyLD6D4TjvJV5uXqpZyqFx0zHa/P9F3ZksR66k6fWJ0AZ3DA5s
A4gIRgRnMkkmNzAOScyAYx7eRks9hFb1YjooK5PKrFUttXVJpt5cu1NmkgzA3f9vOH6MG/XbH43A
EqXBhxm9aDP/LBzOTes2+id/0oK/jzGAyK4+rD07u4pbfUmm6i62a/+ksJ1NdlbaU0jXqRVIt3xY
KFUQ8eHFqiOajs2HY9jvbZEfnCY6ppQXrL45+FLQwU28JVjG5atbrB9jqC864dct88hOQ1xOEv7h
SEskr6P7SH7drY+xwRf1icxSBF3fICMP8sXDpl6bmCNYvD6MGZXNPJ7uaKsBQqoYQ1NzjPbFtCGS
Gnxl5Z/zyKfmMauj5db3TW5EZGDHirCP9aUFjIrBy8EbtZyxVD4d4kESw/dK3BoOUwFug/KK+mjV
VbPFH+5m0z7mdDQKo6nIlSNImGn5HK/6TucOW4v/4TfG71bllL+X/Ht0DDeg4X6TeNsUIbvrKNfP
keFdWY552/V6vBoUtZtx6vfCaOnTDkeniz+U3bQnD/t9Xv3hYNnz7yaKmeS88WKsKNqafNIoBUO9
NLJLy75XFsjZifiOfY7zViwgGSXYTbGh+fac+jnRhGRVhDzTGKgj6VQEXC9T74pFN7x/Yx/OLbVy
oyS/YOTm3sakOjgFGkpau/5uIB+BtyZf59a+c7LE3HuNvl8UqSnZflTJsjV564EvA3hQ6lJF6LMd
EZyP3C3klWcNe8bAo+kMLiX0odhDCCOQE0eB6u9nzx84tsYRq3AS0G/ZJ4zVgd2Rv08nbDy3fKlT
YlSjk0Whq5ofIohthwCVl5l5aPVTVUmLF9NdgwlDLhMK1ZmT9VEhNBkoz7vOGb9nobtzx5k1cPLk
Pc/j7NhIivodzSZ3KJJgONgRYVgDJ4wkPKeAlZBU1GxH+7T6LUVxp5zORze39wa6HREF/jPBlNKq
7L1P+2O3Zq51rk3OfVHkXPpxPFXcaXdazBFiSlwgGEuqI1QfSjLgVbGvh7NnPOhUj6Erl6e2Ix7X
HDJsmWAt5qc5dz8p2Yu9k23VLrnBULrf8RqHtlVcxir+tlKqoFWKzLGq9xyVBhnuhwiadYgdE69m
8kntbEEW7bWXsatfnCbNA7BLF6SkxwlPk0WJZoLDB2Z3xDgARWkeWKK8ek32bZw6+7/+H7KrIZ7F
E3l60RBZYgp33YAyQhpYUbRPprY/FCJqdnLmBdKR+8sbUFhG9nxO250+c+i/adZ6OS1297h26/Cr
GIwIaglu7wZVGGrVP1tiv8qMhHDXTOexHi6p37L/mkybg9nJLaVy5/ZErymLvbe2c5iy9kXl+Ve+
ytsuiQKNAUenORwKTK3C0pQVqltOFKwg7jjvKzQ0TDQsDidnVrHfk9zJ91OV3WI7lhQedLJba+ez
MeRntPL+F2oKO/5NUIjfXfOeN/VpjAkQtN0cUlyMQocFOqwKB2BPGd9Hw6Junbk8ViI5qlpYnDaa
57hAI3Kb+B6UA5SpNiv5LkdSt7TRi7Zjj6/mvZb9kckaSyN/IU7Z75YxfawFYgxJwfk6sTHPaVKp
sMeBddeRhLlX81E22xZqJ3vdLWFPXOzKFbedxz7mZeSzUqmtg2Fnryy0YQ4T7WYVxr1D2PcyDZ13
mCvChMs6/8ypcVmMmK5/Ph+KqfX2khKx2UWQgxBvds068aMpSAbxXAC6U0GE4ocBnkYgZfSTO/jR
DvgVnhiHsXE1v/IGJoYUdnJQYLl2EU06Y/SS0HbRZ2xOWkvPWi4xfMO1cY9NoctzZ5y8VBkhsM8k
INpIJ4t1/lA0UOfwRYLeWUJroZDVrul8FF4b9nJpd9ooXgcBQyCzrzKIZcDcXi2vTkIVTyb+GSE2
364vfV5cJWSPji6xlgNBrX6XEzon9HFPUpWFld+YP5kNgs7+QSF32UO/XI+O92qvlAeHdFqPecw5
aHCRNdlHcdWysDXrKXDt7jXL25Lqeo3knumjgqXkz/CqmHYftG3M5GWr96pZkmthxi/T2P/Bzu9F
zS5TJDeR6qtb+mY3U8YAVuTXaPD4WVJR5/OMj3qKzVAMHMSykup+VO6Lpnsd8vGns7eYRp/fZqg+
h95v3526J5rQccQttdrns+4CFyk5kNQ3OZzngQsegcAombVG8X1HhOUpd9FUR1AIuDE+aHs+rWyZ
fyYjB3eXmyfWrTObxK2s7OkQEYNpfIJqiVHocBLIW6qsz2YNI2OFxpWYDsmbdGZzXvU9+vaTGGa2
MV317KiGDJQ/p2FkzihnRX1WSzn+Yhq5ii1vDVMZZ8Gksh9QSkGcL49DN3GsNbMfHhHoFF27BiIC
pOGi1yQMLFggNOPMjAXZMgkP5C4W8ARbA8TbLkEiC3VVpMyYTR0Oc7JR38R9FaV0Obd/mhP73TTq
68TTD/mg5sBLByPocuN7dav7UrFZxgLlg3gimml5mKW+IbRCmbB2rpyqep4L2Qa2zPD+nEvddNFt
gfFd1EURVk9GNSCwezTU2BytMX2R7sHPEf9MPOJDmZOmIb/YH71IhnEypVf2KnGSkRjoLFBVaZeC
ks2Haij5Vel8SGQGVw/XwVSWEbTZSBPxIa/zPjCa+UMOHNv8Jj6qaDCvZis5mOlq7OZ5xfPlvSxj
tzjntPH8FMSI28HF2h4PJpYSRobf8DyCbDNlmd9kA7lJMdTtMUY3jwzfPyzog3U7ckrJ+gURjtpq
vLVTjLoInDUXB5H2N9qyxmM7y7tURM8Oa1RQGTy6dvxlkVXdoQDmu7GO5FEZxXM1MMcIufEG5+yR
6CvLylTRm5vBCJX8oVeG25IK9byBPhymfEo4Z6DZSrwMxEiF/98kdbQzEvcbpZx2kJOEnbueKhgk
aFWrPFkM9q5Y3nU3UsxNM5idxI8tY7rmPDAEXAc17YZ6icNMgIFLGXtLAFuBkSkwe77Y16J+nJoJ
UMWYvscyrQ4eTZ80p5MRGeKsnBdmixvuxrxjw+OM2LoXciYeFrwvjqzczm72itfKi/dyssp9L9Ov
wp7sncinKDBXi54rUMjB63lCR0R1gfYKLyRCi+kKekNrX17QJRZclBzQkjWvD7Kwngqrvyrrg+rJ
HI2NLk+5P71LN371dTPvk/ZV+Pm4wxJzWWL51VI/gHF8TQcktkKLPlyUd9ulnENdyBEdZ/lgBHGY
2riHZlH4ge67p6Lzs6CWHASa3loDmQzQ1Sb/0ZHqqiiwTYTBL17BNiZRzGrr8Q7kM9NK4jFmZV6m
DrHHlFYZeOvEuh6TT9OOUWXWdEQHJ7arB+I1prNgisjPRlyyCeLHmPOMTE1D17z0d02W6Cvcy0O9
Vr/sZcyRz8aDlsWrSMfmchoL8st5zs5UDrBE11YdvGuhze+uR11aO0xKd+DhMoyOw0C0dw02kXVy
h8MIFHXgs2ebS49pheUxS+ul7O8sB+sz0jSfltexpmC9YvfA31CPU0/Lm+UgBw3JClZm/n2Pmm+W
zz5x7J05FcNFxDa9QLJVgUG50ZRjEFHQO6cC66nuPP5w3ZYhgZxf3tw/Q+Kg7deA20h0F3MsNBZ0
KXlkIdlRcLRu1xFVkEk8mffLQI8VeSaEG8uMxLCBTlXtRAuI1aNoWp48jmhnKj/OXMud6Y2Ec3kW
J7f8yFL7q3GbCtmd1y1R7runxQat6qCOsGSODY9Kq/Gnercig6ucDWuS1+Fo+AP4TDLgpMWfVDI3
+zme7tHnr1Usb4TgLAkcb1dHETpoQtmYZvW+0ul7YuibvP5ch2PejNWBXsFrUva3JgFFevr5+5pY
P3znImhm+RRXzH6RNT4umJpXY+z/FO18kRGSVaXeLPxLQmUPxTxc+xYKH32Ux2rJrg1KWaodAqcY
SM251amMYH9UW/Zk8PW8jzvr1YyYzJxWB/W2XW26bUXQBoJQo7Zq3hK4zRb3SyTMvEUE6SA2/gf9
Q9GRZRHrHADjcsmCwmJAst4bU5rtXP+Q1RXkBupRixahVw7jsfJESbJ+zEOXfrGt8Sp0R593MqPX
zqb6toLXTGOHbZgmjV6zu4K01UZ7JcBTDjs9awpXnEf6Zf2uCUzTlcM0wyh8XcyGxOJgNUHeUJn0
dPHV02qfliIKu3n4KXqDRsjEocRX+S9TNfJURU9VSrIod/5ASanPtkwpxO3K8SoXRAsnMe2cBV9r
YuPjmNayBRlNdGf1ZJkaeKVwO+23sbbF3hUd2i2Lxuh/9+N0os+ZMTk6X4B9fMKw65tOcjvMqplJ
A9QagwGhnNUyH2KTvrwC9b3LI8rFWVvBzXGbjwxaIQ2H522DQxSnJJS6tn1kUQgByKn+d2U3/l4N
SJ4ZnfwymZ6sNl2OeVIEWgEiqgQJB50Sciy+umo8iKT1j9L10P9L79i5ZP1ktTSBYXNAF9NLWxgu
gpN7p5PqwR6GV9vl6K1lMx3tGrTZ0MlzEUechGzjhpr0qaWPZ/YZ0a86Obmp4hxOuB0biGDg6jzN
syjDuK3Cts45NIl0OsmufKkGtIXcl695UfwYmXUhAfbCTelv05CUlNCZoOiP3nQbCzRv9m1CtACS
Qrabq8VDMvg2Icih4J+yZfgCYAor49uZOPI4LZOm28pb0ZQXMF31VbqWX1r1173f5dTaY/OwOMoJ
xoUpKvVBB3BAr/dDb4IUjobTaER3VNFfEo5VzmC8tZG/7mkvOIHT9V9Vmb5ZTuwfcxuVwCbcWdmI
qie3oStiluBDPMbqoJ91aKn0TpH9po6QnVsqu7VXFzudG2fRLYdel8Pe95SiV+6DzC3CeZwoXNYd
hviJKPG4Y3NHqAECYgh+w6ndC+SlgXJmv4pgpl21Lyv1o0r2cmsVfIRlca/BM0+lpiwKLxNZs9vj
MtNFysIyk7yBNofZuStOc+JRV3DPs4M7N/leQmQuj/eWiRc/xENzEdMY5MxQu5oKFnOgeVFRfAJE
wUBi8X2MkwramdNFJ/MLIOKJIAyuuTCy70lR1BYrvN+mIMjIs3OQNj9n2y81WRg9hMpcP3Jtwgkk
YY6FzLjnuoYK3aLDTiS2OMxecyCFV1XAZ1ldD2NTYJPnDO7at9cr6XxpZ8NXxDLflyhSe9eJ7aMx
5K+dBYQwT5NqP6f6fqhG9h0Wn71klj7Y1VDAMMzCFFTiiXPPstMkRz3D5ivTgmx0yxG2+GwNIsFz
7KFn4gajHktMB0e/yJl8DzXrwGZl4vu31jB386dq9mZy0DS4ERrY1itKG9KLfktqanChe2QgGm2A
Crf6y9LL6zm2HldTmKgdAGUqMy7CeFueYzbwfe1CP8+8p7yp7HDegqWG4EzmNVkYuQ0ZwYTWv6KH
3UGD6RIeLILAgZsnZHvJBYXZSrhFqIw4K1+WuQiKPaIHHpt4AwFDlHJbRU8uliVY34q63/haQmza
iRmFoX2c7KkL8yThuFP1P0o3d5XbK5StdUBSXGHlUF4iMBmD1DtWEiQ7qQoY0KI6CXzqs2uIWzHL
l5RKPbGg6LAY4xefLOBgY+sAbj+3GGTd8BEVKBPjHsxeOOa2TYGwpsaYvTdC3FbLKAPDX0mZWjOA
VrbLcjrXOGg9UZ+9P9hvWDuPZAaqA/2opyl6RmnLg8X/FvKkbtzEOJmLZTzxQV/lhn6p9PS9jmov
B4AdkmlSNtjuDY3IHfEv+HjZa+Lw6NkeP0eeDA5HwBzm2bruLAx3uVF/6pXOuJ0Yx8Zq9YE6xX3l
WDcggzl/1orHz/02O4zN2q/+YAtGNw1FNdDSTHUNM4r9q/EXNxwUCSdeQub0/TSliHdmUoWSxNRO
6GpzX2ziaOLbYG0kjlG91muxJys5IiOQ2gH2y2PJEJys32Pch05ZEpATfOntSh8esMBsWL/6KG4O
nSFucq/707AKh+DdGDnTpg7iwXiI0uQnW90j4WnvXEX9IRv7ZyYpBygoK518dDMd9Ng1RlffKhNp
U07Kep4slEcq5UAArsuGODWp6Q8xtu7e8eLAHe3yokmMz6WbHYpRZTAtDgloeYPvjPKoGe+267pD
WwHos6FkEIzgZFtbC16eFMyhfheH60y5Ez8uGQuYw3hXgdf777mIvzNLvUyEqoRfvzpEeWL3e801
+DVYzYnc7isoSMLX+pcVR18ERebLuGb+3rfsL8Oyn4gLniPd4H6u1WMxOtDPUpvDT5L0NLSgQW9r
jCNfHACcdPuzBDledsGKswZdtnzK/fkbPRUotm3dFA5tRnbS76W2jf2KFE1SZxwQpOZzFpfx0YiH
z9lAFUdqvmm3D4jFDyjy2BVHb5jlzrUKSEw1obCcZGO6LUKt13jkufv6yqg5lOrxcTDIdOC3x3yF
WVhXZQsyz/XP85BRoUHFJ/zI8YmoIfbWsdtiGSYwkhIRi6gc73ddrA4ti+7k1Yax09P6bK3TMQYK
kvL28Ca7ebhk47YSIikKu/+eftMg9oMliYq9QWXuOPBUEZfflbrhnHG7zCDsYg/Nu5LU7YRTs0QV
+oGkMAYc260wBUfGbAEE0DE3OmP/y58SEDwuMB0v7+hPohVGJZW3goT2ruA9AbuCKam7R5nZ5i5x
Y0GoZwCxEANl5LKFAEPrjgLqpdB4ab7kjyonYCk9Q1ikYLSsN0Uzvs0Su6QiDbYjxEFtcigmzuxU
HtuSVVFTdEkq/8uxCRLm1XpXFqvNwD71O0EBOXDr3+ZIAMRcu6Ol6vSg4z4whyoLeg4ciLZ+WEKt
vXZNfiCS3zdksnZBi0GJB/t6MIM1pSSpXf3lKp/JpI/oGLkkp3rF8up39i3W5SGpZySHmuRIGVmU
K0sSTGpu6AOtv1RbnxqA01EJ3H/MbjNOAu48pdekUMKSOxxOaczxxXIYmOw2+SaY81oqeTulbYKN
Rf3VlAUEYSIZpUlk0vOjY9X77DK+OCkWDGoKUGi4fyDifTzP6atIShSBCjVA0byMxvHg1WMZ0rLu
mJHUJR3bX9G0NjvAnLlCjCvn+iphvzrMS6J3VkT/B2gslyKM6V7VfrlLGv+zWKabdEYlbKSEKq5/
OSNEKU9FKVym+o3+OLZk7JzqhpG/QjC2FT3JYppfF3IAJ1wcF0gDCvVqP/SLSZ/zWS+v0ZS8EYAg
O4DOKmaSbk7fUCTo9niayfWU/o48pU96QY0gUpYZ/iOdhzjZ8gwDz13GYe8UA4CwAdUhry7qkPbG
ugfNC7kjSvfEB8t9IhW9+hngZnKvTRBly0ZVHLaDw2wPlyzCPWk087SaczjqY3yRzLBnTzTPo2iS
ozV0pKsStdf2ljUZvF3clyEpXU5YEend3EITWnF185hEMCbwtlP258YYPBSyjUBG4SJaoJ0mVfQH
rO8jIwNn+g6CECtTUTmPxUr4jgASh7wICEBZnfqpfij9Xwh52PmLiQHD9mFEjrxDKeQwN9dNQGLv
Tws0tJ1Izm50OXdCYc77YaD6grDeZd+xgeOsHOwh8g67iX+N3jkNWEPyfYEt0rn2q23mP0Uxv1Cq
KrkTZWhhxxNhAGgQn8nDPq2WwRDOT9tpiTLPNlnneEGIEgxkNUX8hG7MVSTQtecS5NpEIbku6QhX
mbFXroGF2bo0/S0et0IezEm00Egc/O9pPeveVdw6QeyjBQqYculNSDjpJHMfpiWQm5lNyuQOGksN
K5SObH30O1SpNgNUJPlLqZZhN2yfSYLuEUfTcJBcBzIPFvSnrOA34OYJZgImXNRa8Cz0iIJhGE+p
pz/LNuItIco3TdCrol4Cf56Jc7dkJmOj3pfeUB8pbxVB+uYP3bUSNNwiK3mdNNnUrix+Q5O64DG+
FIAyWfeXTzWqS89tBPHa37Rsbxap2GWej2yHpygaOCwN74XCaYwiNSCCgrInrIE66/q/emD74wai
LTvUl6FwvweO/IG0Enxs7x2AOMnDUmPpIWBOJNZ1C6awraAA28ZjnmaHte+v7VwdbOSFyBty1KEy
h8c73bBUzgxQJyLc5LHxaFhQu63/XYV+lpb7zGAaTDMHgWCtPw2nDJaOQHNje8+Qsx9XO9VhNLd+
yC7/Nhsqua64TKeRbU+hw9o2os3yaIncOt/9ZMAK0hnh7nwyj4khX/2Gb8uIyMBaMIl02t3LQbqg
fxYIS5qpuZBEp4buS1K4dskbEcojeJBLdZYpxTsqcbxnHFeZC2BuCSTxuLiZigJJYlD2vuWqpqCZ
4lej3iwmrJspsX/PHS+toUDgxi6YQtHO536tf6LMiq4A72J+a67eWPE6A8uFSJTRf9uPyxDCP2JZ
cYcjstGZN/5BNpjGTcm60+CuJdpAZfQcc6cB8yHrAiazLeeIlMp0axfqj2dHFcqgq1FC+Eszt2CI
2+S1n+wza8bdYFrWDvPrj12k7xFXxxza0T5HcjzF3DoVJK5NZJYpB/ke1cruzv5pKtP1EhPbDa2R
cNd874OTohKHYrf4dABMNbGW8E7tRhKUKK306DKXiG4VjQ9xA3RuzsoyhFbsHWnJtrazBqP22CVL
MgOdTSha0BZzIoJhA3IGVksRY8LDgvDzOXktFjKqNgge3f3VTKV26KSMtHNh57Cd1FM5sUNrnT8u
FKQDcL38aOIEUnyHBsUdOM5AmIu0vmcrD3d001L3yywwOexHoEOnxSLp61mS6kJkAlQ3tpKWkbyj
noRlS/e29s9ZlsEdzQRnCwoBeLDxyRknrpna8kI3c9d/xGn6aEA5OZWkotfNO6mTdg5YrbmUIuHE
il6NlrHkJ85mT7ou+6u4fQJZf9y00n1ibwFoHPolZ1aN59gm8cHEMqsm4FKeW9eIkjDzky+oNFhf
x8Jygd7xFBW9/UeuUbZvvASRsfgwTRuRCKglMnbgGNwmJCrqBpbs5K2c3UMkY/9Mjuy6sXGgawvK
26oeuyE/zhIsS1SvL6rPVnrL+Q8XdSHfCVYpf4v4SPncrCuogvgInbw3XiJB8gECvdxNdWGeoxTX
pWBTWho+EtzqdmtTJowL+GqmvCsFh3Aav4DRNXxW00RJsWFWRwq6Y9uQRRxp2K3xfqUDHmpN842W
xE3uI8il64vkbhZVIl2AgJuFC3qdYzcdU3WtUqe8BSr3xumMNYpD4JnT0vSQ5ITkdTRfYTuOu8Eb
4ZXBOyUk/d1pcGcGhiHV6psiSX+RmKx4aR0GX0AKJhFSBqW1ObIynhPlHEcp450uUZR5Xn7MmIXB
a6zHjDQK0/F3MrH1WBURGbNmxC1gWnaGyZZmRUW4QpxOQNbuDA/FGnImdet0CFdjy6+JkdBnCaDe
+jYq69T6aj/lVE1kXx3rfsaic5ujGqH3bC3EYaW/iEXXbTIJXaWrTlYrFzwU1S7KoPS7iQhjyNLX
/WxAVyGDZFbJHED/cgU3M9UinVmCiar0zttUpO5+9X/munNuJBlXsyXLAQkGRrR73ScvQ5lwWxA4
2tkrQwAhn66qnhI3+dabvF4OBWp7IMYoOq9N90K/A5W0PnB15Lv2vPL8V1rCv+t6k/91r+7v7y35
xzeg/H9yvcnft+8ERUZAy4Kr8v4xN+LS/uW/QMv5y39N2o/vP1/5X/7bP/gt/oaQcP/FgdYsQET4
aqMu03v7G9rK+RchTMs02bRMz/XF/0RbOea/bFfNuyZsB3+7xYQy3d8QEvwnk2F6G7ZsxzX/nb08
LvT9V7U8yu+KC058WAfScTfExN/V8poBAEZV4goWhXfTAXHlnH7oVzPFC59IWHWfrk9A35rxuc38
0qXz9SrjP0X0mIPL2c0OcgfjGAl62nTLWcbLncUNC5PP2O3gSNfx8q3W8asZEeI4ObP0+dh9SZ49
M9DdQIa7XyeHE5mu9L5D7x/6oQnsxvg2Bqq1JJ1gAXApU2HaP4ipO6lQPz33sRXkopQ458OvrGxI
drAmxG39KRK/PjiKZHZbkMJKveS2SdW1yz1KY8l9E31rOmTclltOq7uc/h73LQV9Zz3FQ/GSTfq9
d6KXprjJyDXh0Mlri91kUNZL5EaAgVnD1XJL0YhTPK6CqtXruMS3jZdeocU+Vh3eLcOUrTKPnmL6
v0s2AAtZQz1Ef002TBE3OiyR/s+RbMiNluac/X+abIAvmwUt+tQ/L9lQs09QlSTe/R9INlhgXGez
+tfJhs5FvikiP/8nJxswCXcKY/X/ebIBVDD1NAfs1D8/2ZBK+rERq8//nWQDpmo4ashT/0ayIYeb
msrlmtICMGXJZT7/I9nAVTrtAW/j30w2bJcoJfRP/xMkG9C4XY6ijFB/SzYA4+KGswli/H8k2RA3
LhMF591/lGywK5e0ldX8+5INRXeZrP7vkg3ITqFK0itdpt89d2PlPQfaloRjYxIYbiZcUoPGOjeG
DEOIUkkaSxf+vjQ+IwV5hCRX4LW6PThpZO658++TrFy/s3Cq2DzQe7onOrD7URf3HRGGIX9pGuOq
saav3DQ/GRhg7noqTBPCPnV6P0T6EMHWwqa9rMp/TN2J+WI5lqb3TE3H6zDYGi5gtFzIgpN/F9fR
pRBng6THUtBzMMX8kYny3THjk2tnV168/tS1eRUR6SErvd63DTiOuDO+TXc95yZ7EHxeegNoPvnI
FSmuOZ3NhsD3xfe2HcvIrWCRFi3guKXHpk9ubX7Nw51tzz+RS/+5az/sDYuvKu/Vh/CDrTDMEF9X
7pmK70rSWeMSYbQ1Z59i2eZr9lV2opl8r19rRWgPSO6DGPUn5Cewbs4DfhaHSm08iVLfWwYwCz+R
yNbl3ACeG34VY8zovCmf/MJYTb9V3HzqNb6YfoYJ3924onlyy/6P1PmVKrkGalrpGfpJdqpRcRrn
qo1MBtAYxDUXAyfzu07FW2xMV4Sfrd1iFZ/KGkD52RKqHXcK91Xo+etlMr9d0oAh0kK3i9rqptXG
kaInIF7SG2bmfQ4+NQSx0lJowOOox2yco53TiJ+Ki8WMMaFCxGOjEm4F60yuQsu4xp3rhdFa+LmX
DAagiV6q0b+RfnmxAb1Ww/Arr+eTdO+JypBNz8FnZCs3FXr9bZ+65+qzgr/brvJSQubutNwzkB7q
1HvoDa4LkkFnN/eJWgGEw7rnxilCw+k+fpgsoNpKwDafTPGcZQ+xgbpTL5m1F+I49dNnJ8S1W69g
FQ33VmX5H8XJMDA9TkPE3pGLZ1oJHtocqyAuO1DHKCqeRubYnVa+w01nMKM8nO4dDXwunrvqPdMG
bOOTSRmvK65uxPz8dhr68fZspvzMLEzbrQkg19u2eewT/FBvAgmScM2E6VEbBjSxHGxRFNeWg5z0
uUQ7u6/XS9HHe1qnjHVcYnE/Lskj9tFtV8DW7KmCBY4J4YNbJfbJOohDU3JtncGHz4U4KAsCg7Dk
mso1MTC/CRot2GOLj4Lrdk+pXhZU3yYn3SynMJmn27pu5PPiCDZj563gBx4hSR6qGAoNzc2uqxeS
YWsemlOv8JsyAwGL09gmI9L4KIEnTYlXh3wXZKvHZTqttITnknpSpBzoyMXYHXErv4eCDtJivw8D
F1y1OnW5Joy7pbilU+FBXLmM+zv7Lo3Nx2iyTEqZHr5m4+csvMMNXTsu0cQhohSWb/x6z741jPJO
cgtm2HCz4G2HRFpJE1fHzx/rSRTHOvY2roTTHMZOv4mEi+KWmcaDFNvgSGk6mMDRaxpcu2J105BY
Ee4tQqec+jXooCr2c/ZBVv7OpjVdz+OpXfznRBWEc4guJ3K7ZxTzz2j/TC7wbiKhVyk9a1tk55hk
ZJrJdxrFP0vpvMHECYgr6HH8PfjJzXbnH2aJSE6tR6B/2m5h085H0vNaqzZ9jXD62jbDnBEvmbve
133+SWjtThEZqOVywahgxbSOtu0gOT+6SC+J+9ERZe7K6hCLGZveuokm462JfwNLg0LBRSnEHe9i
Y3jUOvo1p+bjVGjwr8l5MI+IEp81uTaRkdi08BRpkt/3cX9HvPp2auMP/tRjGvd7biPYa/s+7dJb
rybpUJkR6ak2/71Qk+8reyHwFb8VnfcojeKE3n4jxtc+AdEVk9hl6dJTc8j5Iq0qxi5IxKswIMzr
BX8W01R7JEMQfc4OKb6xtc4SkpKevDez+GocebDgWeIpUz07xZb/kMAjmv3l3nTFZRxwTyn/ye0m
Otu8n6sMttdyVUTeLc86t3Vxj5TtnOluPC/FxM/wdey968ZD6bYRP1OgktCD/V6C2v7v7J1HjuxY
mqW3khtgglpM3bQ2N+FqQrik5qW8FJvocaNHtYBcQo+ial/1MREVWZFZlUB2AY1qoIfx4j13czp5
+YtzvrNUUntddcpPABQ2Cxx72Sn+gW8rF2mPUrULj+5w0NFDQlGr/JlSVNgkGPNZiDfMCkFvseyB
hyQRb9u8zOptiToKqBY4Vsf+cDmCwoRLPWrNTmVRoNXuXuAd1huO6ewUTa8G4TeTezb66HDlRUr0
Ea7yycEetN9obrYWuyHQKmgahtHtFgynPJw3DJlQmCAGDOKLQbr6DhPdYzloxfjQaXwEItvqbRsP
WJtEtmid9Kfg2kitFnOvUn4s5Ttsk5s28tnaMbOAN9TNrEibZwwV7LZtdDdqMWysoT9IT0L/k61D
ju2pGNzPIiLzC4TMeq5JR4LfBUDXDdaHwRCXE9V6Gwr70o1ujrQCNG1rvGZsb4XivbPGmgHsFTrS
cdWde5QzllGvheGhpmWInrIQRey4bWv/gnbqqsh2bTXkmrNFaVrM8BgEHdI7bBkkYLnUZQHjTOna
H68Iv7qSQR2ated/fEDzXyF7/j81xmGs8TccT4+Byt+Z44j0lz/9Dr706/hn+me/4T9NRAsGii3d
MTXb+0syrflHx2D4AtJIB/VJNuxv+E8GNNo0uPGgx/M3gIP+NruBDIrnUgUmCj4TQoyr/SNMJU1z
poyt3zOVJiw6hDkDDqkBifT3w5vIlXiiyIuboTY+diSGRE13NlvrcUBil3SI0vRyXleQqGU713X9
glYVvJJG8+AtUVGxSjc4lAgwdVL1ng3FLGziHRX30oljUpzRbFnDLUzUh1b2M0XdtxbaZUS1hvcR
inrlkM8jSMkZwFwIVvTJGK7U8lGi6FLRWif5WusefZ3onW0RPHeRMVfj6M0r47uKLQvi0iLX7Yeo
Rq0d59Ee5yCzTYErwVlUDNST4Tv0TiUx5WXqEph7aYjp8YkvN4kxH5thgUNrm0zZ5qkAs2n17AFJ
PW+IPx8RFIKZealj4xnH6xuf8kHLqOdcpJHIBLLgYwBmpzjDQ90sKxa5rrimVLDGctpldtig2fIG
0ALAvzx0GFjhIy+KMp5JLEK8S1hDsXZkEAYVyfzOzOeGuHYX4lxC2WJYnyXKkBETsdVDc+A4i/Jj
gNggh62kh1DXkMkmORpwlCrwkFydKJQkCJ4So3zRfbE02X+APgCrxvoiv5ktAfIEyRNAtvD5amM5
zDPbfMwJm8/Z6CYgFSOHq4xkgjuZWbm9NjEzG+6JyEZ4LcgxNHS6MSiqOh5B9sGBpagkhYkx/LYb
abnCda4wEgslmthwCkHf+RlMxiLkkJ2Sw6e96NA9iQwrWR/OqZIfonZkzXkqnGoecvWxr7N1ao91
US06kyAonXFezS+18/ETZDuo0jurTclkIAQuDVesdOeArz4Mx7k0ggy3FHMfFmbE3Bz5bS5mLckm
2oBHA6gEKKtxS5HPioD3sUKW1TlqJXTvZFY71rIdJUzWfcV/9pHYidpcczcs24wLzYZ72nZjupur
Zb5thqPMWfC2sMEZp5s61j8K9dSVa8mP4OXPlYvCQ1HmPrhsX4twmfXsWNq5QZiFDWJRb/izEvsG
7qp8bOcNwn6/hp6jRKuKPoaL/GxVoMV7eJUiRPGnMjGkZnnIYU9kaYt+jty43H73o3UfrtyQwkQl
LcPBe+Q18j7WCtWHv+wyubDxy3EDPI4C9VRL0oqV46bbAPNdWPZbQ65TCGk/2kjwkV7JB8OuIJCm
MqudjxhFtSGeJ0qJzQSDHJB8cpkQ5PmfjW4vdOTUeEIe0fFSmikzYFpXMtuPiGTP2sQV7/W5VenP
vBADSuV0ORhtNfe64FwU7B2DHBBUXfK+swHSNsW8ItyMSNSdQ47rQIMnBg4MxULb6bEV8W9KpB4K
RFXEgs6h6S48nMFE9PUm4JD8vbItNDnFZ6PkL2DB136lPNRkfiFfWfUdEv5jwDXqgmIO54SHwQTO
NcbL1qQi0etHLEabqhc3JdFnUQTryEXiM3YHyMnMfQlEaIi5zqJbUu1MnS5wkvvQxAhe0l2aMTHI
V/CEumzgQcFVrImXwtV5XNNtEGqkEA7iAUgEeky2uOSANs63lYnZBOIM/Y/QkycbpbzESW5kzZtf
p0s/N6lEyCyMro5DY9ftCM1aO9AuMI60Lwrs8TyolqMB3JKkxJwnFlEt66d41Rvl0sYH43jm2imi
MxbZQ+w1W/AL8wS3AA8ACSYQKPY5KhaHy6uwsmyzakL9LxtF/8wSpP+UFkdNdN+YnwCoxfOmb+5K
UHFlmT7k5m5AtjbCZMIq/WDgwGV3OTe8oZzcf/dMr8FEKaha2NLhUVs07g9hV4euG3ZETNGTii9E
VU9xLS+xt9G9ds76b+3ZqGUj8lBj5KlM/rNPAHSvY4vSCS03gXznpvfu6PbnLUEzoRHvE067iaHg
4kPta9J1cG5x9/v70iN/qdRXWoPgp6Ocm4y301NvYUqyU6gXBF5Yw1tg9c8ZceQaOXQm8Fi5hM86
NcqzzkckCx4BWD6ULJXUHtdchMTTVopAheyRra6EgJI8YAQYHcm8rbWPsQMNIVX1aKo5MqiqpZAj
74AFJ38szVdQsHOWdDi6Wn3mCmfH2fwAC+UAs50YnrXtIhHItfrJSJ79rN+ygFnpTnAkd+EB0wrs
HKE94TKZpRKzC7916c7LEcVfFNDRkt7HDlEPmdeIH9XVz/FUsceasqUMnRduwWtZ2UmMl0VBuhQs
LbKyKlvOoeCiqwZxZMRkfKdsmsn48FEVnRy6XcCDxOCRiOXsDT1aRhNlESWXiSNmLBCaWAeD+wrK
BC5LQvUwCrXKxh+rzZgxYgiRt5Y2esR2SXOP/PMOTg4p9wsB6oth6g8h/hAotPLL8CvXm7VCVlfg
Xyyb0ZM6zKP4E47TDAjOss54HId8TndnRPS2CV1hWXNDDBjFedIDwACV7R0au7/rvYGMmEBlXb5V
iCpVdad45aqrqDwiIibHqMP/+RzYvAAAfLkcY5G0lxnrl0z1lk7UrTKsHjrsrS5AbV7xAhXGXuMV
i2l2GXDNS/2naD6KiZGh3LX62yenIZYfOXee5QTYsakc+NLOBLZynSu35THvtSuauC2ct9VArRAg
iyk1/7kP7jhsGzXdtZZHJrGF4A4aGWFPyw4SVkxXp6WHPnyLimoTVHJvIVqIkFNFSTdv2+0Y3hQv
wQ3DfdgzW5R+gHQQLbbfQtAoyICv+gdcCSi4wrMV7l3Vv3V1uk+DchcM4pa6KnmJxYNjTEKL+rmo
/VOdF8CFsQLAPR+dZF9Z5iEYIzAhQHzaZgs1eUEoyDoY01M9cOx1vOuM2jnaSfoSgBzG9LFjzHiA
FbePVd4Ag7tCWHcSTnkvNH/ZYzJ1DGPjUEjoVv9hYuLr3GGvjxojmgHvJiHibPJ65xbra5Dc0CEA
Wp3bOt9lkw+hs0NExoRp6j0/ZbfLsblkYbtgWoazhbcbXtcOaI3fGyezfrXwmgnjKGvtFccixG2G
lPorL3PQFwqYBjjr/oeGFzRi7tp7gKAgE8l5EULT8eSx9k3CQMKPbrhZfQ0Pz4V8MkC8+E7BFU8Y
qzRbq+4my4f5pNV2CVyJLeuGtnExZMWTFRnnIjAd3iTDQ+fRXyftojLLR8zFuHeoqNwCeiWuewXK
I0PhlCoI8feHEiu8EGLgcsUTgRZcM9S4fBMpylNgNQcXJrWPE8P1QY/66Sobym9pnzPSLRv7ijqx
ZQLGkagx8HLI8SmZ/xvxFjKLn0wPAli+sDI4X0icJVW04zrHmIBjSnY9b5mX1gL0YD8bK5DOfkeN
bvNyNmB69VqJaC6M3+F3LsHeXcEDLcJhXyNILxVn02PlKrmdyoA7kCcLKBhp059ttGuG9uIMm9h8
TYx2ZWbBo+sdK3+nIlSfCcJ2W9fcauFzHdRrfp7PlmCxVOChS4+RxJ5KPg+oYkYcD1bGxiZr8l2N
idXRVxEzRX7iWvseNW2beikYEn3ru+rBsMQxCoxHqaFVYgj8EGnmLKKs8p0KEnZonbuR+Hfi8frq
XVjfuC6WdrHOemAVys0hXsNGzc/7lGvGyKO+S2wMo0LzgPcEhg5ZT1ijdhKwcUbnwzNEtAuSrREd
t3nNSbZX0YEPkvVAQjy5o9Zzo6E7ytDn6BP69aGUdBD0MFYUwsBEHe/px8ImYIjmqrXePdFuwmHg
tZk+GiG+VqufedGOwT+Mh59ieDc08TCkRBTwtImWfE7gGVXRv7oOKMwhPgbIIAmFglnUyIXZDeee
YBOKbV7a1YoBOsbv/LVOAA9UvrKvipJzsD6hGWT2uAAsspIFvnBahdYLbtAMbyMZDzVho9m54Tok
TKpbCS0RSJ4KQkMpz1k1rLGnzFEVo9B12mGO6QtPNtywgBdoshL2Y9znB0U1l8ycDoMBOkz4qJLo
OmIrX2iqWI8i2LlBf6rQm49A2HtwcyoDQrvn5yXpa56Y8KDb9O6iOTSyBHdP/pjSpXgNA+K+2XT+
uBCR3BcuqLixX7BQmRE6bVvdfOSHS3VlHbNl7tmE1DxcIzVa7B9NPBmBEnxCv/9UkwOv18KNyaqn
DnKA9/TljWivpzTBAKT1y7Kf9EMq5a17Yb74MKnRlA41dvkqB8S0tKpCeXVr/W5xFhc24AcmzAlG
2hHudU1bjV1MRtZTh207AovpA9YBM7KtgNzFknNXT1YxLMl8RMKF2WDUInDIgbsIibIvGndZi8ch
zR6VUb02/Kdq8TCPxicmf87vgNhhB2k9tNuy5zfkE7V6IxxqJeKjk+/Yi2E3YbTswgux4NhSFzom
UrZOOxd+vkJEiMJeKfCj+q9owZ98ftwRqbFWaDM3O+V6jTeOD+yE21T7wDVNP0nv3VfiFbXtR0Wy
QuuDDq9caOI5LojhAExo6dnUMHDzfF/7RkZ/QTRJKJP12dnFrvszLb2npWF4xhMnKQTxv38rurnP
0meA1rRUKFHdnBrPQsppQahSJNq+bu+1co2u/iLdkniR76l0yop1OHqLqsfiVmlI6vKF3f7INDq4
fbnLA6JycKWMsrx6ac9f6bDHgu/s5LVtyj1PxuTAn2XVNcPMaDvEIzD869tLiFy3RKfnGfomllAY
ShIgnafBAQf0ZyfJO44ma/zIwQOnrHw690Cz1+evRbZ3xVeC66IK7VtEOnSBj9sn7ZrMC2qA8WYB
4rBwI6jueCobaLdutGop+bhpsTYu9GJc+bWy9ot+HfrZOstKNpJsMI0EXTLPVjdd6waUlPN/oOH6
r4wI/5touP6j4Z+LZOo/H/6d/+V//vKnD9an/8HYcPqXv87/zD8yyWPup7kaciznL+k/BuM/C76i
pdm6ZxPm89v4788zPsvUGBvyT2gf+XC/SremYCAGgxr+UEN1KQDdf2T8Z1tTus/vp39TihBjc76d
p5Pq8Pvpn68NaYM6EGJEGfnAw/X5kLNJZ1D4IBv1DpMS9WxNyLxG2GarAGog8mZBCCwApri+Qmp7
BiV4Dc1o5cTWXcWCh3Q+2pcOzv2x2MUyP+ukeNotamrhYpqu6scoCTdjnG3zvH9P8AEapbrrHHbs
pLZpbUg8PQwlAso/PDvcNREGjDYn7KqldTcyPLQR9shsAMtR1R9IOM1566nnumuOfm5/hVOWh+++
5ZOfMaLkMwkWbIpgkxTeDzL8Rz/TjyLvjzHm3kqJnhKhr4Ng/CgB+OVEFLLhjHYUUVP4Didz2XzV
TrFXxvxpbMZPUEuvFSG+QEI8UGv5XIu5enKsxkWk5F9JaBlz38v2gaHjhIDjXoQ94FybUR4RDyi1
ZahTqYbbpLdeJdWiGY01x2m3n7xbptTeCrs729TpjVGeZY5NSBXdmq7zPuRGQEpNf+wc9woj7hLU
44fMzRdNCY8pbt91odrEnka84UcGmkPHyK4pSZWRHlTJgIQUH6ocnhqcG068zzmSvB6UuHQfixx+
M+RGuVBj5ahUZFLSSbFOWnhm90T0+5qChAEJcbalZAGbFTsEgXsHT5PM/LtdFAwVSdIIO22OU3DZ
lh6GW/eIHGPlR/pTLpqfPNCox5j6qebCDsTcasNvBNGXIkkhD7QLPYwWrAnX2HFmGb2dm5JbloXL
VJp7TBgforMmpAfqiPIEYY4unPFpZWSvTa2x+REGNnvW5L1y6bpiaQL2N7zyPYB/wepp2CQ9vDLc
oaoWv5O6QftpEn3J6zmJTGhy0LYzo8N+3ZxkXy1GP3f3UzgHd/9LE/CL9OgpoWgFb1WinrugOYR5
+TJa1r2Q1RkAuXgQbXjMeRNLkgG6IbkokBaYm8bRQ2F4KxTk1zrD/E+oxRXT7ORxsV5hHjGgCw5V
Lu6dC3jGcJb10H43OQ7Rlojr2PisZXo2K//FFtlZlIwEpepslczdoKO4ksSB4dKY10aA6kABclH1
z6qcnBeCda+70FE/aEHxAyvmrXN5KDqTFRavvJKkZFDqcy1Lr0lkfwknJjQx3KQDy0otaF9dJbxY
vkFVXJTbsiVvPOUqEZS1MxzzORqdJ+TXXDaTaYKuwabsG/6/5yVoM1uca1kYHqNO8qyU51orEetk
x0YEqzIo8U2W0Zc0O/QYhIbSSjCL0V3M1Gp8Gar0K9PTfSGZAsFebPjCVJcu3SPDfzQ0rF0FRmHJ
aKG8GgX1ZoVduG7adQYCvzOKlxq3qC2Kx8Zs5TzV9O8ywSA4YTZ60Jx+Xl6rQL2Fbs9kQF4mkscs
yqDPWO53AcAL6CgmE7s595l60T1Q9g3nX+WMy0qJT15Bv45W94Y7JGILGQAxD913rSjveUO756kp
lDGDXNEBdaFWNoegQg0xKicjo0dlX5fMXUhIfufRM9Up2xLKmc7WwMfEL2mSbEB7XfReh/8VSRil
0tuounMrMHUWmnVzBm05YFeLqwiv8Vs5krs0efGn1FRfxQkdaOaux2uMHZbsJMNkHuNqytqsQMe0
ds/x4LCWlbiPfFqNGPP4jK0tPixAZJ1jb5QMNknUJAuYEtAzhFKutL45DNakPhI4HzEKXz1BRqxQ
9kYDStRo5o0y7ElE3imkd88aYtlmkYutSku1QxQp2zLpauag/XdLJ81UwqcBIyg0VXFvtMncGdWY
rHLzm0KdSx/5wJZcLndmgkW1snvQVSCVLIKLDDRadU37GXdfip4uqjQiF5ZD2CMETUsdsL2TT0YG
/Iqrx1GPXiJdXyORgPVGiIxbbkgPOXhu8hiG4zpsxn3a4HNU+vibYfqT0ytvtYiedS+WS73FrJFp
E4aU9oXvTczkEGA8SBX6TrfR7plZ3zhA77oeT79vANtVlX1YJqwdtx0/tMIx4cO5b3hOqelVNbwN
ofJTTjNBfYjuZDZ+eKI5xvF4ghhBalJ1LS2M+YAOT5YQTxz8ECRVVMscJkcZRMCeI+c7yLDfjaGH
hm/U1qhAUPtLTF0miM0WKIDsh/WYI9cJU+vFtDjLCwJARsm22gG5t3UriB0u3qM6V1uivopFPkbr
OETSwW1Uz4pBY1Cmpa+Bam5lHLXQNrRN7A2nsCqfgyS9l1XCNmQKVCm5StsEiTeh2NU8BwNl59Wm
mWQtaRydK829iKg6ALAjTC4gkKVLh2NRWqeIbcmst9gLRRBdau/mZzwq1tRR2+IOkOnZ7RFKT4Gf
Uwh9XCn6IhHmK7iRkDbSjOeDBdocUY6YuWp1IQAOYNFoXbJW+cqtcCMbHBwNEQL4MfuAqL+CKVQa
7OzEfw0t/2KEsmQx4BwcQDQdS8IFpMMbbpsldDaUWYPiTK7+ai4MFCCRCN25Jf23pFVVwLriJcqr
Xelj8B8j+o6yLedJxGiox4uJV41fHOwndxmEUGDyNLgSjceUSgv3ZaE9F6r/AhYaPUOPaLQoCUej
bkoDyBnFFMaXOvlj2JCVVfsWdy6nCZO8Z91ur5Hk5UmLyIK0rolDC8UCVAPjpyp6M9PuuXG7s17Z
z0GpnxVRbcwuejJc8wUccrTTvOIEyQV7lO9+h2F6aSLra0j8ExL+J16AWBVV97tr22VhwY7p2/xH
Fz5EIKR3DxMcxO/9R93uBCfheBwG5TqkOhqVkgUks3H41DEiF3BogNgNkPf+Pe/HtQvzsHZ8Ch08
8qqu7SoTyUUisAu7CX/AJtPqSgwr2QKFH6PBaGOivArN6tJbyrq2YfcVxalFrTa3dEHehJE+u4y7
GbThS3P7/F2HsYDzn+E7RJiOprccAjH5nj+6GCd3XpCtAQba91WEEp26q3V3yepjm1bhvEe32ejy
pKosXWHjEyXY7f7vKin+m7ZJlurgL/h7bdI6fZf5L3/6Q/bP/6tuxB/O1Xv4/lcd0799kd86JrAR
yPssTyWt3dPpSX51u5h/1HXapX/XS/2alzoJJhyH/sXkhUTQ1JRc9ZeOCXIEwCHDpNtydNv+hzom
7W/yUpFQaHwunC6IPeypofv3ZhcAXEzu2U7DGkoXklua+5thugqEwxnnJnfw2AoqR6j1Pe62loV6
SqiPqbOyvZniKS8RflnjuZXxrtTgbfrptmGHJV3t6hFmhUP9pGCyfIj1ieoWfbYGguF4XOFrXQ5a
fDJzkzFNccJcgHbQYNTBjLgMsoPuNqe41dcxY1n8X+w2YWIU4sNF8UWiJsUNQATBWkb3WTRXJLN4
8q1swntooyFEoxz4zbPHbDYsUII6b132ozJarEyi3Jzn0hiv4ei/TltPeOin3Hd/RCdX9JSfTZ8D
pyHnUBqnwpALJJLvhgxWIwMWfGxzdIbX1grJAErhE11c59Uw3u3wAOlGe6iqemEXiADI87Ti/CyK
n1Sik7Qb1AGKETzHwL8ynD0NB37vnZJxWCKpfVBzFmnOuppGZOOyhW9EeOHnoKLO8Jr8UoQb6iWs
2mhvy/ec3J2yYCfAUj40vqTzPubWsmSTNLgOuES801kDOGdZqTttVBRSpe2Lqpe3FGSGcAvBr+Lb
NcUtkTSyI4e8m7kL0p9noRLOQ4owlL8w60HeClF8E/8IMIMMntcqugyJzg+51eG0iOhTTRlm47YV
q8QPiFx4F0QuCt5xXqa96rFKHQUjOfaO4PPjOemU1G52udbL+DuKoIZJZbwFhrghh2cpXW/NPPoR
rbc0kKYG8rFsgnkrAG3lzoeKLdZQ3L0anb0EssGQr9vmgyj2pVcgCm1QisvIAzGIBX/KmrQIismW
rYpCRQ/hzeXts1p5p9h5gifNAiKt30Ml3xmZeBvNryQuL8GEMWvWasGrrx61u5Gr+Ca6VZFbV94a
c70CtwF1zEsBv2Yx+0yPe0ki8CaRZ7CD4iFmpQJrc2bpGWbT6NVr2L+ggnYHsVOB8bHWf6GxZrVp
/RTsAEs7X2HhRnTAFcpKILglWy0SgfvxIiD7WVqFqxc05NRN2hbS7i4jG9KP92Sb8HJwwp1CLKmb
q2eLaqaOzZVXy4UFXrWNvxqSblyEuSNLjEF4oOVvbYFuPHBUKIvqoY54ePXheQzUY6QEu0yDGXyS
iXNM++hqptgEXvJymzJbn3QvHguCKrE/2GQvyuKrmNqFpGNhku0R9mXdIcgwXQ7lU+13G8J+UIdm
a+G2+96+ITZYuuNw4EkGKs07Tc3TN1IBkAfS+phPfuQ9l/0qM8OPpL5pdca0lglADTClWHflAAoo
JSV8YEM7uepbXP7zzn0cfYOBuujmZR8c6j5eU1VcLMI0Wi7Dw9juUw9HhI+Zv2blSCeRnWk/X/vO
W0kGqQME2tyx72m2bb0U22k5U83yKy2/miBhwyu6q02XFqrwuOxHkzl1qWOiVUG1BPauaZotWSCr
ogET4EnQCDaagyg9ghBaNrV3kt14MHjYNE8eNGy5wZKp2kMbQsy307nahMsC9GeNr5XMzSmTq11o
pbVDu/nodvmLkilPMTp9rHRzT7t5kfLV53k5Q3C9KCobRZP6llO/jgpUsj7A6AcEvLwLa1iMVrZy
LedOTOlr5vdoftR5xG7LmVJofdqz8JBF55JULFinDz5zccIxcbGPYm0XylKvHmWufGeD/xppySaR
EZE7o6z2QtQL/O6IthQcuO7MD+NsTjMMlpMSqWQSYiClK/BssCZJhL2Y4oDg3SEf/Wn9J9Gqr47n
s58Wb2HazxOPOUvBnEQ6J8NPdiY5WUXjgRxl88PJ855Z3So0+49BL49NA6xo2Cpj/9EZOUJ79dkd
PswuX/MN5l3fzKl7N0VL7wux1+nVR7d1UeMReqsW+SIrkq3widRTI3JCDmWT4yx8oplatAYq5dFa
RCapqgA0IRJNsQqRtwYU8ygHdM2dQzCBG7jrZGAaH2sbVw9e2/IGip+UTg+6PWStEbMx7eoQVJwO
qAuC/kAm0fMYm2dXZ9qi5sS+xc3KC2h4+R2W5PXyqQHfzd3wPWcFRrZwEU581wfLe2oieVUC2JkD
sTfgHWa4/3twKUxMnDS4RNoVWAJURz0mL6JcVVmIKs38jIcAWccA/o28qlSufF5wcpzxml9WenGw
GncBNXYRM1xSpLjbdLYwEJhkqltj1Pc6xzj7bnaxXz4jJS351LL+Nk5K+ObTB2RNsDd4ZRC+LFxr
Ndw2Geyl8NiWBXy5OgUuxZml8PR3IS0UMJ/crc7oklk4DG8otCDK9HOBeL8RBmo74hk8ZS2d8R2H
Usi62yVTRh94/EskHBgK4HzeMgcEGGqrwTxbqbVX2+Idlw4b0XBjoUuW4GEam/UIo100DseoZmXA
l3FFeQVSi3pIX0CwesMpu1Qw6Ch5vfEynSWlyQSyOKkmec96/yaLlvA++hwzApwjD34/nJzkw3DL
J4c9ba1x0/vrIn2TWbQyu+nepbPx/VXgZDegpdUkHglY7enNVZbZ3fYgbMMW1+t42cA6j/xbqGSv
/78U/1V3bP5dufK//O9//h+//FP1h/z96w/XX/5pfJei/atSfPKuT1/kN+M5pbPBisDB1W061M7/
Vopbf0QPRsWo66rr2jpV8K+lOBsKVAcUyapjmozsPLqDv5Ti+p8l0LrmOtY/UoZb5t+W4Z5pmnQC
OnMP3fb+qgwXilExsfEaOML4RTRDLxdRAC7JAWUa1oC3sohDNTCVo6fIxzZQkLAB9HOCq1uNO/hT
I+txVD3BYB+k3eJT0rwPNn28D5GDMbS351k97ERlHcSUDeik7PoT/XEy5dDeOgv2PfBVq/rmdNpr
FzY3i/meHvJNERVM5717EGbCYciHUnybF43xUzfuum7w75DySpqfARwoSgDshF7fLRnLvEsGuZJi
CWAcexHwidDpxSPUEUBtXgFRIpEIcUb0Ms0xwIIUWODfOIH36LozZhOc3hIIGlaPHxVk9rS/XZKk
gfjZTtdmZy1F6b/bqj6FV+0hvq/xTO2Ths2okslnZ5LutH4FfseDyjMi9o2GxwoxYi/Bwii1dTPj
1FiST7vJavOxI8ndNcAjNkzJhqLY9mX9rVW9zrdxprSDAFiQeHYy4xPqD2PfUKwkoWTzyHKf4byc
K5SWD0rWbVTVpgEi7JlYgnYJxxyfHLQskkzsDolcX4xPDYg+zx5MIjzQbTQ41Ixw64Hpm5lqeiH2
9Mcvi0lSXOzTTOzg/GEj6tPHoo+2cRrmq8Hqqf8id585EYi93D/1iVmspBQ3lKxrxWfmCWbuQU2C
a9vLbKFL/z1rRL2MKlLmgqH9iCsUuGjgnyEUzgHngNGKLVDixr5pAL3Xwvhg+XZp0dOEaEVgApgX
z2GShAYCwV4BHN/XFcYLLpucIGfc3pAgpyh9hRgVO1QD3Xc7JFjp/OgtqU0yHCoKuobaxFKn7Mhk
2MGjXw+puqljwJlp9NUmAAzi6KDSVLOBgITbxSruyWDAXYjBFVVxVsfEuKK60NPsqkT0aKJrVi1x
LrM2BGjWmR6qlTzWFgpcQS20xIF2oKX0VohZH5KFMSi880LtYkcWtMCWw77os2XOrITETTbUoi5s
Muvb/EgYWLKq1H7jWQayYHC/i8CI75XCCioTmUVBZd+l1C9uwq99TNtViSRX04NHWo2L7qYU4Gr8
xHMPl8lUzqpW4F30stWgIsI0NbKxqNosHZkwY6RM4d1shcMi1sd7V8MFHtSrWfb2TCEAw1VGF01L
vRTwu0gINFYgZO5jmH4nKpqwZhCzgg3KmDWs4ZJhKQZqVR207EJnX46sqHmOFOJmMj5kxugMs5of
k0gWVfckqV8T0/4gvualzAL1RcO9h/qZMbSCMy1DzlJHHhKfsEWNodIn6lVNSREyu4azju+IMpXH
4C2to0MLbXxN+OWb6oiHUSe+zEgF2e8dXivFQOhe6BXyWr0p1mNMMUOKHMbhuHrCQ7mUNO1pxsaG
2LtwZpJtCN/OW9WJrTyWXc1s0R3fhaNS4YI2GjQU5yOIcAbkTrxLVXEmOtJZMYrbyhQyrFHSWpMn
sSw1eWOPFqydMr7akf2ZubgYaqYWbg1G2JrYF7kEAA+R8cHPMyJd7OwBiuvB8/J1bwZHyL3Kcqj9
rXQYyA8toQ2J7j1gD11nufFtqTAv/S46mra85fR0myzLD0FdoZyHuuWqARjB5KAg0+pr+04+5xeR
P8UixE+Xg1JDF9xsQhmcgXHAI991rGpUFc9ULg9IaeqS4OBCF2dtIDGMQle/jh2bMV2sSYtdTikw
gS0vfYKAKk3AN5kr/JzPnm/4DMX1dm2G+G+JNRnJh04i5UGahNUSRLdwuQFbOdC2pq+OY6xl0B0j
O36E2w3Esp7kLY52BAUG8V24/8reeSTZjqTZeSu0noPm0A6z7h5cHVff0BETWKgHrRwaW+Go10Jy
X/yQrMquLFa1seZllpMn4kUkLgD/xTnfeWoEg3Dwa19hHR5raT5XLCL1eNrzSH7rk1xlbnvkyVhS
6jHx0dU66dWBqOTHIFBvAD1WXojvgYgoji9ykPQc+TiI8riqRjKpddC5TfRhl121A2J8aEdixMPY
5bOoyDZgTY2ljOISJytxE6nq8Oy1DfxK70PWzUOkpgvm2Cd/DHZtLF5MPHMX3/U3gRnc7LQ6Z3HV
kWU3rIu4/9AH/TMT9rWhPxSpYivZci8HbK56h5FVqmKx8MP62HlRs4xD87nMgglPK7my81ao9Kpw
b1U/gO8+NUTpliTEcbJvutZuJvCyY2h/EBNCXCFzBA1/6apK0/uuNB5Eom1axyW4OYW6CLXxJSzx
y7A3C83x1Jo2RArWzlWSfyTYDoaW3hUMe8bknFeRGKuFP4hNXKENBx2zcTvvNWVMziYSlXTivziw
WVMzeTRyeTCk2Mose0d3yDkuCPiR+cS0gBi1PB1IQiryY2iSTZymPIse/V0Z4r4PWAWa9knDxUB6
/BkXNlb1eHqLpP5r1OyDTa0Np9dHdDBZSz9WD05Qa6wIxFdZEzU0FiZPCVbKqjdIMO8BqkrvkibW
sssnkjf85cALruv0XR2mmB5SooCG9gBJ/r6euDIeF9MZebAr7z7T1LqKeN9l9lHWIX6QOt+2Wb0x
Zu5oyPWn8yHXWXdPYS3exjz4akq87f8stP9UaLsMmP++NOjxf/7HZ6H+Rmk9f9nvU24KWCk8Tzcd
mKyzMuf3KbfpOYKOkCKaufVcjv9nbc3UWTiusADfQXv6Q22NI9DWqcmlxZfjQPz3f8V+GfwU1/8r
+Kn/6tf/LW+RC+DNrf/tX5Ao/T/CIBSlAF+ZanG/W/b853/BdNI6084rp2T7mSFe76p2H8KLTfzp
o6wR2jl9dalgeksaQ4EJaDUgdbWUsZ1DYWYU2tomsiTrGsZQ/bABbrHtUpCqyl0FxGE3A9pq6RIL
6ob1z6hFe0eqrxBdpi/L16kigmKkGXa1CZtG5e2nLP/llpTVpmndd2mzxs7COlbU99WcQz9S468F
UZSbmiixddeZ90FTz1QpAVCqrHd5zJYTTOsXQuCVN+RHq6t+GX7+UGsOVd/w0wf5exSg/S1y52Zb
FnYRYXy67ZAyTe0Ojl/c+sl+nxMZCwuqQVG02wYoxRSHhyz17xzGSQScIGBAEtWv8GM8GYg161mG
FycIKEu1pzy6kULybGTlZ6rZKMD1fDnkyRdjLPQWzs621NlGQwjOQ14h7cLyBVfa62fQp5gF7XYV
GtPF1utL2znYEbFYNG4jF1RaEzYKhKKdP5x9HeoUgD82Wya+IIIclgXF1tp1h3bhkHjrBUG38Wsb
/jFvvk7r2QknfKZuYFOpBlxyR2dcANnfiWJOOGScqbUn9gEvmhGsiUgmUUiVLGhH6DH0jYuwcSps
Ox2AcKMzmCNjiILBzPGrveKQJutuJpuHevnAR/4S5clJKnEOevc42LQjiFWd9mXiZstTcR8Q5pZb
ijBAUb01YfYUZeHrmFa8+02dQsG7RXZ1jbEk6kV+Vw/TaeLXsjUzuBkYHVKVv5htiLM9PA61xnTf
KO5QYpCx5McPXZbv6ToerHxm9+UO1pyWWalPyiHIE8aWKEaWra3gkqSrCrwFrEKAwHU7nsjXWLmE
jyzdPiP3z/JAkoxn0/K47kSUaZHaRw4TS4/AE2Ldr1rSfRchotgWIUccM+P2Ujj05F7i+0aQ5Xdf
Uw+SWC9OhBkyaqzFT+xUOvGk1GCDN0OOgVwsSDAiY6JwDq6R3Ui2uotrDtxwzF7SlFABQobf7S7Y
AQbFR2iRvKTdpbV/xT18axnjuxIJi47MVnR3tRP+sO25Y89CUs6wIvRkq5n9Tc4a5yi/SrApa8+p
72Wa7quyfjL9bGt1RJ6ZrreOEwcnBXFb1AKEoJWscHlH3Zma4IDpU2dlxRIWuC1fdZgrjKN9Z0sI
2m5gOc1CveBdUh2iiCrH1eWWJ/6DeTdgbO9QWPGZJv/qZPlzbfT2lt3gNqE5sCM3prugW6nBfMrw
rZqoM7q+vLgYl1oC2ZK2Z0cOm7RSv0rcYwWmt1Q3l65ZbUXL0rrHUbQsff3RzIt9z7bHTFA/I+mT
dcx2y/HJ7CQOGisT9NzvXNYHnyMRmPfaEdySIcAJapMrtgFGYjU4cat6lEgZZ3QDpzbsdYyZJ9+A
xt6V5LAYZn8vsvbkWeoVEPiza8g9WJCPas48nLziWZTWZhpgJPUt5uQab5NfSjD/yaxVgBsyRiaG
OqQmmxxrHWJBdBNJ3r1FaX/yW++iD9Oll81TmzHfZYLnkGSk76MivxIE/TmRsm4g92pLBH3Iv2Jk
QIlMP0dzepGZPawbhGI5cwZNlseQ9kcRsNkjKCtnZZmLxAzu3itiuStcmS9b704tUrQuo5pBRLEq
dG1TjmTqFsZngnaNAdEbGTCsKxOUKyXBrGOmvwA1wH1IRSRx8ywS5gWCZQtxCjDK/T3s/GxJF36z
s+BoiOKRTT0mr3QbGgxOZf9g6P1zTibpgp5vHZACmZTmqhUlvPLsYZYEdgNTE4JmtkHmPIx2u+l9
ncxub0ua2QpgInbrqdqA5T5YpWDlykygaNdprj11VoACyxKMONSHwVYNuSpjfoD49MzU/QRveM9d
693rstlGZuaQFRV/dl121/feW5pAfkpMZ00r+9JUPWuf9Bg6+sWIABmGEHGA/18LJ3yMCBtlrnsJ
dP1rAuCZoJ21QmLkOie2dygXHlvNOdiBuHp6f68a5ssaWwmtgnuMSXcv3eSSovZYWCq4VFpz9Ftj
EwTZJyvnrauZPM7woaZhTzf6yJ/JlUSyiHdoeAR0frDRWDITO5Zhc0UIxo+VPAVJ/m3pORvjMOmW
shWnhn+Y6A6Ph6d9sKYB5gZJocQR3WwbYrsLRTHCVzqSAgM9f1dXkJdsqWMO6gqyaDFttQmec786
Qr84Ci/f+CQCsvlxGKxFfcXrUrtTJD/VhD9Sr+pIShb6UK9inJVZ0jw0NYugXjubIn4ZeG3aw3Af
jQ1PpXGsAx5PQ45vue1mG8w5RAo77N0zPfrizU8iJZcdDpTdmhgcwi2Mn33m43EPtZuloid0yaB8
2icu2C7Omps3QriRCppKQxCcVoWbpJxWVBjM2at9bKb4ArDKUy8MqPOVfikKEDmxqDdJ2pEx6XDs
ybxxFjLqHlXm7CKX+cw4Xb0o2oSBbeAuAp4/5HPrNebTNlCTu+on4ry1nkchIZwKNhArTdmIl5B8
+jYgbRutoDs43rIarU/CAhhRxQknUDNdchYv2zhOD/XoYytQJPqN+oVp7XmQdAWaz0BzTNWum/JT
g+Uv7pl5JHEi9hCEE9ovAjRA/RzcnFu7CZn2D/2vobc2vqQbiexjkBmYh7RLqHsnjffNPKck3txv
zwqH30ZP6nPUhjrgnOg5SAh7U8wiJMPiI+e0YIlLNfDPjuHPSJD/0kyw+Ml//vd/FN3f6BlmcOuf
egb7vxsM6F20LK4wHd1k6P17z2AJJvWU7IzcHZqEv+wZPN2wSCE0XGQrFo6Bv5jH2+Q2GTwphpzt
Bu4/1DM4fJO/MhO4rgV2yACBO8/5+U5/6BkkMTjBLCbV7eRuYp2GOmv6pXPcgf+4J3kTjLuefeSl
v49F9iw5IBONRS8HZky2Mm0DdrORw3TgUHVLLEIiG+dAc1B77C2oCqurnrdMXjHAVHYB29lS66I3
F3FbnFxNnLowYJ3PeyMc1IyvXwyc97GZ7SvOfzUQqaNxpJtN8ykpDzLKhIIZaep2KzdufzEt20k5
QLbPNmZbbRh/YcfnkMVh+maYFRCOmoRxvJVIVresU7dqrlViWBBEtG90US1Zs1+KMT2PFDVJkC8j
0oxYYTMRoOrJ5/Inm1eHFETwKaA2UCGhhQI+QtFkztWTnOuoGE8Iys1yBb1QQ1VJxRXNtZfSUO6Q
ebIlT3U3ify9aSOoKWE5D/HOMOdvGQWdBGhtUeAFFHqKgk9S+LUEw0ICYy3pbD0e+YQCMRaw8SkY
G4U2hAIyVtl7DVRsGVBaRnONqTUQIYzkZlF8jnMV6sfMAPu5MiVRi8CsuVptggxHBBqXYgiAHAzH
QoxfxFnfu52/deeqPg0LnInRXT0WEdm+49n1yt/srrj3CHoVfNC1Zn+4gm7LV+UPqBQXXsoU7AAC
Eq7iUvK66XVS816aArtlJJPlOHN9P3k3sobtewEtRDSfETkqCKkRoUeciBZTJCSmxE+imh00cWgD
Gw1uvixjG/caTsViPErQf0zwL11hd8vAIz2L9EaWSlgUjPsuYGTPkHnPlCWjncXdYgrzks8v2p68
QMspzgqoSw1bRRLQsBgBhxq6qzAPindrLj/zgTkg033+PXdT+vbal4wtjRa7VkGIDeOpwT4PDT9z
G3pvOIOXog7ZauW7PlQrhZoarHIQLpWf3ge9L/mtYGNXckdg36Ml2heDDcGUzv1d9Z1Y3m2InW/w
mKdxjlkvoy3TRDbL5F0OYXIoJIFiXTETBoZdn6pL7AwnLefuoN/l7PHKx5y+a+F05Uto64/WiKEv
EE+hFx88j+bSgceD4diocQO0tKuwGWE0PA09eQ+ijPeTG1EoUnaAAUT3No49ih/RorkOQGOJ8zDZ
pNEEPcOykjxho+6KPb1BvMyBoAFuGcny9FdYEJ4tt/gOXfOprgTEnMD5rFUM+JEbIMXbmzbtR9HW
3/heYBfIZRAkb3ELIEOzkh/PDi26xQqMn8ZZn5KV6OvOFvjbZsjKl1wSbWAZzPPKqY6X2qjdgXzo
l7VD+IcbTU8KOoEIx00TFNG6S3FJOnF9YxpNpkmzd/ySuR8w9AYhTBSkKPtyPj4J82QxwuqjemnP
Vu+cKkmfKBj1rizfPIdWABeguTHD/gJ/XVJSxdGSefObQ1pHHbg3qxmxlEP0adryRHCKuUkTJsJl
etd5fIMoLGeRjMvSibtkyiSDagK89g2yYpxOAPCcKERRYWrveLvfK2J8uyFe9zEXeyC/AoMzmcaJ
+YP3mvesbnDvB6y5PEYYAOw3PrzQJpiYyXjBW2R7xZoC+l2MBLEahZSrgOiF1GhH3kw9nuai3LLu
bJa1X+yN3NiXkqdibOI3R2mHPsBXO6riKzOjU+07p96gFamNB3yN95T8c0NHRzNQjJcFDujBNEeW
kt4aZP8c3+zhMZBI96YIEWBdUoSVgx1Q+40fYZqewoTish9p3KlaocE18lp2urluS2rZEKhPxzoo
iio+CoHLS6Zw+ZrY3pKBzvojRFPRuOahI9YnbkDg0Fgfe24iYqp2rpQPBOKRaIGmZu2VqI9JtJ20
jg9f5ScCXVKeWoYunbfmVbw2NedbDNrZt0jgK9JubxX1ITdmJJ6K6WhQgsUFOzDvmeR3QnC41Z3+
NwcEe9qhIcxPg/vThwenHftlYxHpbWcHfUDGUwlALNp7W4Eiweyf+gPmWp+Q1eYWm8mT3gKbaaqE
PL7RY7NQbAtz6Fae3zwPLU7o1rhWYfzkR2rjchQVbIWsqXyQoOQXg86yJlEmCg92i60i0TpRj7Fu
zMStcR9n9r4ehldLK/Z1K98Rc3wwHekYYdgXPuNoVReM+qVPNmOmAyctwuTBz3xUaf1PFadH1Rvb
ZjC3g4AeOQ3kSsUdx5wRNGoZuN3F85itOwjMq6K4E6F6tuYjthOoD60HmXY7u2gPYBlu2eSobWcZ
Hby98KyQBK5F2iANMtWzUw6nEI/3LAxVuSfX2LzWNHuHlt2ClmXPWZJ6iwBwZxIVJOdNubtqWGc2
cJ7JuIiJi0eJGZrOKVL545jhStJkcagaL7rjeGjWgd3v+iC+GW1tr+0iQJmkm6sI6RMPA9IkRmqk
uABTbIPoptntT12VFCONRYmBUdEyy4fYNM5TxQ67MPipTRw4Lk4cjEPJQszmnH626WB5PzD4RAmV
Vhl/CQQBnp6pfc87+H9Odefg+Elb87HAAVR39qPm+wQ+YQ0iTxEDxgBJH9dQlGavzmwjqgG3hGYH
BATwQ+pVqxB+6sqazUcC6gd2/w05ZadQJ9a9rPFn+3MX0jJ5DEL3dajUaz6bmqJZrzhM7qOcDU8Q
o2EojhtntkKR+7Ft4vHexyOFx485BK6pMHR+cALw0GCnavFVIVtcVfisPPxWuuGvBh9NksKJNcjp
Z+jKblUV+U3h1cqV/JzCap9nckc60dqYTV0e7q4Kl1crMTzUGnoG1HjhqlERCayzLUwnxZqpa3pE
GfttjrjV5gmsgX+MjwVbWWv1JxOfWTkbzhyhbaKh2ctkVghqw1uKPc3zyR2Qs2MNHmqw0GcXGwlM
48LFJ7KoCvvZwOo2FNq+KejrWleto5GXk/S0m8Ail8xeOWS5d9YUbcne+B6i+IEp8SYN9WTlk18H
0Uw9DWK4ZIN7Gev2hG7qrQekgzgrJHm9In10mCc+MNWIU5+nQOCk5eqfjdWfGytESX9/FbP4UUX7
NxGNfNnvqxjDsVAqYSCEgyhmP8Of2io82pIti+fadDUEBv3eVc0RGjb+bNdBADV/yR8s2q6A2yhN
x/XYx+De/qvNy3+1iflt3fNXXZXp8s8gp2LBI0zBCukvuyod0xn63LacuWpQwObUOovUQxXxGvH9
K2P5Q0gQbuq1CD97xLZ1uDHYFQi7PQyj+oY+TiifWAW8cvLZxxS7xjlym5VQNauWeQCLqaaUeAjK
OwKeN3FZnYTmbxw4dmVnHsjYgjLt2U+h/g3FcqNhmLID4IGGi5yl2FLRbz0ZPIRpu4fJtos1azlq
9c6tr0VxjZsUdX4tVpPlYCSdlwLTxsezAGtDnr3GOqa4rNrRxKhanlwV3OW4txKHaVc8G696Jkay
2Cl2uQTabRpZbqew3hXCeXfc7kRCGLHfVAODqS27Dl9jQNApwUFvZlS8oDC3MVgxs4u/3bz/7JpX
WIWrNnposAm4GrrTcnox45ZHFd5z2V4c0GEZsZ3KfTSCOzt9i0ftlP/mf6NVKfp9DfwtcDWQiR9h
KO96lOBVlSFGIF+zKYy3TrtPqfhrpGSl+RhGP6JzV5WHzRgvXIj9okD/krXLyuVYQkORKXNp45ez
zOjApB0s03hlrr8PUGuQ+H7QUSKom20kR4DlGODNatU0zMfxg9XZQwVAhAZqX3btGXkVdGLqNGvX
aNYdoW2APcYLUjJUowPi4ls7G/kC9JpRbtMOyo0cim0aOt2ymrT3ICjPlV9tk4RFtAuCLImwr/Oy
d7L0EDTVNuZ69fG5FeEzA4VNrTgixo9pRuaI2Pew9CZPJge/w42qy3f0EU8JZST7IHunmYRgzobE
yZt2peWiFGFl5B71kugqtgnYgVGvoJ2wmJ4ChWPgadFPeZqx6ySxMMXoNIsW56NInZ8cA6GPHdLC
wj/vqEwkA6ylOMJXDnHbjYSYG1UbQYqKKv1tORsqTZUfWuzrREHtI9yWqM1As9mbiFsy1rgnnOQp
j+fgAv0xQRSllHppErEV+bS02nhrNlhQCOFJlra1lfWEuJ/LEPQXO0omoME1p3ecrLXYusgArVaE
TiEFIlhh/2bDM3J7EcEs1S8XAXyjV5u2P+rtQOIsI9Cc6XVgMzj9DuSMhLShqIkwPnpsVJHutg3S
ekafPbJo5BSjvHcJfqpd9Yja464l1Z0oOzjepqVvrGAiLpgWjqxYpArmxhiuJlo4cwzWCTYNIZEL
hGRg1Wsu97JJ6zWQhiXhW8c+fCj9U+lvSh1I/TB8iMRmEqyvYBQs24m9bjisVAr1sNC3MmK6GJXr
so1OOcbuyEnORZ08RbAdhSIfYUw/vMS7ZEm8dcW+4yecOoh81P8se0Js8r6vPWYamdy+Rxj5T2sX
EFwBvdVrI8fJO3g7x2VI22fLOTN+FCdLvLr+XTNVXwNjiKBI7yfZrNJBPtK3YmOmKvDEph57vAuC
UQTxuNz77GtZgJy16SCK76jBJF8DjLbksu69XVJrB9c9x9ENBJKhgtUQ9Ky4evZd+d7wnWWPlaQO
jDs37O5zFpxW0izNeFi3VMoD9g6N5yNsu6VLuPFUsktmrx08Cm14MeeVhGVT9DA3pSUQ1jKnQ3SI
NY3Nz7Avvw12T0kQHyUO/QnGU5uNy65p7rBoYoZadBOYDO2gCO6ruSlM952KEWoAMsZw6PdortaO
/qO56fOoB2eXy+cb82Zr2VAa2d4qvu+aI0N0QLVns+jWnnioAhLj6SsTrnie7fo8XGX2Lqr3TvPK
zPpkuPdoVw55tBPOzscl25fDRyS/isgCcKsOhur3BNmyCQKqaWvHFGNx1wC2Q8VPe7pXGF9rHBrE
NzEEcO5N1zjALv9VpjcksDDALsbkgonKfLKK62VVV4jkHzJPEOZkrowI9e3MKG2+SnxHEmemiWPM
9Tr2Zt+mxrTec2L2Y+LaQsVtzX2UfRkUijmemDCBVAnJi9EYpwnNzfTYNyNqqT2afs68h4qQ1jx4
UawXdJIO47YHtehf2/axEV9OZS1jBduSqIaIlM7Ym1ZTM8/3mz2LMpK4yTq49COdGN4eIlPvsgEY
DznsoNhh2bosR44Y1lbUA9hP8i0OtlvvJOQvZ6gnXga4qOVwhRXIN19gFgKf3L+iYF6QRsqmM1kN
CmZ8kIFXGp5ZJ8MFISaTyNkIWlRENmfSb51qb8JSnQt2FSN48j86EpxVhTwx5OUIuN8z8NrrC0+/
2JncZ8Wp1H/ysrirNWNptkflJDeYfTtVOAij1qJ1cRyRPl+9QQHcD6imw6Z9rkIFz6lZKxuR18CP
G9XuNyEcBzf1ZqRK9sER/qFH3l6idTKJn4wmdAqmcUhkmxIwXa5YveSBay1dxkcGuYADdv/CGLYM
eBaBSN+iSb3Qcx3YPR9NUd/sBoaS0WwFWigUjIn9BOnlydHCbe3X2Hu+Rl39tDMXtsY94qy7mGFV
CzS6eWEoBDbF3TiMucBWr/r43sdlFmR82vIxIyal1N23yWQP5vLTWjj9DNY36BDBAXDa7lX3lFTu
Oi0QY+WEvoYYjwfUp/BUJoKqhaw+u7LflFCdrQl7e7bR9eapiNNtNMH8bKs7D7NPUFvbEsMxIgf2
/SD0GnWfG1Q5FajslHzbtueQS/E12io9F6FHDHGC5HJ2yjvYXLQq/uw9yP3KeR2mp9bs7ntd7fUy
gW9XiRMiwYZL191UY7wrAWyzC8qDTpJZZrRgH0bYckzO1nqkbobTITioqRTNiiBHLjLmlOihZzUH
+7BporXsnydE0NMYbdIBuBRjxV5PLjNqx62GleFTJgaM99oKM9xgpYd8Ina01dVO8CHYhnowI31D
M7/OdFRB43hl9r9lRf5gAQOODe2U4fxLLIxLDgWANj4h+jiMPpJRvYMUJNcqZDQ26vNCYF0Lc9+X
9tF287MQ/ZW941sU4KcEeU/OiPvhNuV9HvQ7j9PC8f2T41WHckKjEQCt6JCzt21/6CEM8nZZV+Jr
UmK2udyxUADKOoBu865dwjfS3J0R6c9GS6po4zwpphjQ2XBLtpX1y6oBW488+8QLW/et/RyN56Yj
ZRSkB5Cb3UxiKPLHjhYRTwzA6CMYy0VWQQCHiFpCvST/NwXtA7KNOsT9kc0rL0GkuHoC9KNdM83c
avFc0NZyY8LeQ2M1z9DPWa2TEvNC0isQ6bMvExg4hDIzYubcr+zblBEqrIJ3FnzU+DEGKHgvJcuK
cWRS2wDaSEDxgnnOMGPZVLC+BrANdhkIiZFx6ey/SZFyAXVWs4DZpNUNyv4pI+uTpF1m2taFFTCj
EmNR031nhblKBYwALM7k3pxUYZ5qryHF2NtHRFA4CkR1KV8gM99w9vBEQZ4WHd8bGUvFirQrbg0a
w9Au1+Zs9srEuq7gTITF1aTadzKoemw5Y69gWxA/CP4nF1Y+PQEV5Fpb3bLNHJUs//Ee+LHI+O9f
/+Cm//c//pLubP5jhHOrj+bjD79Y503UjLf2R433P3WbNn9u7Oa/+f/7h38KGXgcy59/+5eP7yyC
5Fkzs4CV/be2f/zm3+9uT//rf6SY65O/84W/97cu20F2cnDwJPLA39vb2U9vuNDHcNEYBjrEv+xv
KYrn5AJBQDCy+v9UGtL6GgJnz28bSPIHjH/IyaPr9t9YGwp8/TwR2IYsx/6rteEwFiwGUuTxfj59
2iyshXgUY/FdJ18CsjXFl+PG7q7K/I+wjmYu4Saex2Mub2TFmLagpdIAGJr7Sm8vJtJ7j2crM+27
WPfXPQNGXYIqm0yaO2VswoGaum+p1gAwF2lKKq8llkgyP9M6JIj3QwbZ3syGc57kJwvCYkT2OE22
TtyUifTHBVFY44YenGtSZsSVkDk5mJB6OPgDm9yRfiu7cVOWxUaWmypMcBPbu8DRnvNSYwIEaLTr
jrEJ9I9XO44Yrefx9FaJry9jfNl6ih3Z4ClV5sWzmcO2TO6zF1tiUmotztYg3c38w5ZnHV4ZdZhD
mzZ15VpS9Zvhq4x4K3dH7NV3jm+tDRQUgoohja8sb6Pl1CoSt2nCDGLEUPpR6GDNlfGAcss/4HQx
aJsCwLQTEHOSEbEp1Mvaq+Hq8HD6jDgXDbhwPEtQmJ91vsOE0j7xH+Ats1siYIDataYa9QJj6Xbx
tWtecgo9cAgUanAqi21EydiN23HWPaIuHTJcu0coZliLPzO6/qo82xKkV76yxyvFj2u8iAxS/fyC
5nVDcjDBTFtNnlLeOQpreiLfA64mE17m8pxhybOsSOoLog0AyNIbFz6QaDndabDY0b0tLfcljC3a
4EMa2uswee+H+uQT3GZcFBaNWANvQyWQPhegsa3gOgXMwWH0S4j2jnl1fUrxet9l+nJytkoTz1kz
r9Q2Lk5Nnfuq5Po3Ome9XrBZNtYdGHwLM6SajgI6UN4fEH8eR+ltFAzYKoYb2lrpfoKsz+e8NKCg
pUgEmemwrdg29oToyF73hAB4ZbREngrPicrPoxQhLtmFkx+fZrI/SQAlFFsgOXu7uKu697FpjtxD
Ifny2BmUe3HynzjD0+swaegEBrKOD4rTPi2JmG4e8inlJ0xWhNHbqZYvvfIWpM6d6sgGJAlpTPay
ubJg1HGm6ae4Qs/YO3Bg1/PViZtdN4h9TTUxh4XkBnsz/1cVvtbZfVgfJusXKteDbX+7w72PdtW/
hBQciTyadSoxZ0+PDu1YEo3f0LMOmLLegc5skpg1UOzRwFJCwxbwu/6pCOGZMkBokLGV1d7XnqsG
UEIeltt66La6zK8ZUCC4bZinxLFPv6iNFk7SXIIk2CPcWmRi3JqBdWOziquM/ZMEZoekGHJcGzBT
yab7VAZH12b9OrvZLZIfpU6wdruckVQR7ny2xyvD2I8pMSSVjsaGvATeJ1fBARzixXXqjor4rKVX
ScmQQ+SA3I/C3/lozPEhCznuqJ8dXkVWqpYtTt5k4pNowOilg3MpCC0YPXNZBjBzoX43ZfLmISGM
hNhYuIuFDp8K411LQ56WTOobhj1WLZZQ5RcuFaeV5CvVcuOLCQeK5hKOwu05DPbFgWA6jfpeN8GW
Yt0fvnR7XOr6TQ3BsYTD6lEtGJIMaKAeKgfIw0uUx3tbuT0rNZIFjHcBLBrxIvUtCzqtJbaIJj/q
KaG1rc7GNNJdEBi037HY6cH4LM3nznmoKY8MiVzOW9X2z4ygTsxjPfwimbcGPjmEBvKE/LVAR0iM
uDKbtWEcpuQkcmp3BaKE3qd2h1UTXhLGTz7FS+GodVw4KxvnEd13jVUKNAMqLYTJOEQXfdlszVQ7
6dXIsMK9D9CET1BrkaJVeeag9wI+X5zj1Nt79HGxS/oUGZJ9gnIkLHeWQYCeDZ/Zv6Py25ms/zA4
LVwfmFA/OG/zlQYdZnr9Oqa7Rpe8aOzul7IyzPcMPCbrLQsMYt/6Ype73YPs1S7y6Pl62q0x7e+K
IbqDk3Fi47oeNSQBVH56OM9zZjov+HfFEsiy3loFSIXpWsgNExbOZtCaN8Vh000uiQrtikAZGIPp
7gwEome6Z/8aQ1rsNH/zcXq3EEm86VNW9ik12ThV1b6xEfEajD6D7i6Iv7qpWhfqeSAooqmZxDrk
J6SKbIK0Z1ZiXhsGPgKUfgxHuw71p0kOTzWxIKP1y+fYQgz+mNodkjuEKoFb37W2zxu7OwuSXGI+
GCBkPMfU6rLeTEm0MdhGyQkigvy0eZm5WoKPkQdz8M6hWT10RM3jA6NPJTaD7AJR5Cc9Kbklr315
ivsOGfQvw2xv5uAeE2/4tuk+osrau5N+b6Ut+gjg1kGUwg0b1YJC5jF3+OAgZh/8mdLlQW/vgM4Z
TbBFPMW6dhnE4mXIH/QBDJX7wZxzV4UDvBD5kJHRo4WvqYcONdQ2qWrumsHdO9ND5IlHiO/PVtwt
tK7fNS7QQy/aTmODztFhTleazmsX2Cb66RjB+0laAwOqfImNZx/TQdBmxNnJacx9jhAKtoWIPuCC
LIW6wzIRsrj3ixjvFDemmjJqbBp4dnoF0Wg9cURkxdBFzc8mPU/O+BvGmMaLG3MY5ezCdpJNSaiD
h2600NpLoY23qK4e6t5doah5YkuLBddlbWAvEdYcprZf6c4DyZUbP+qWk2LyNGik8+XvGARZbo6L
IIC50+yCEHhzH67LmKHJWDP5Xtc+3RAJPTp0dOWM2yE+S+WveegTRwdx2C3zfl39H/bOI0l2JN3O
W3nGOdrgDj3hICIQOiK1nMBS3IQGHFrsgYt4Qy6Co+bC3od6Larbmm3sIWlv0IPqqrw3MxJw/8U5
38GDluBFSOmluovauIJJqX2LIsUvXVanYXjWZPnVt/0B+SKLjpuJ6zNKqlVt6hvZQ+ru9dNI1B2R
iyAC5h1BKIgi2p2Y+PkZP8QjFJKMvKRw3Wg/ruoBlpLxbRMLKgyEJYTrpUxwZ7D2WhKtZQFLtpg3
I3djKzCSFOvaLH1T8LEX5rbFUa2b2kM9df48kzbiPZhpep/Je5XxAcM+wEo6X9o022b5+D6UE9kU
9I0xa8q43hPR9FE1B43+yot7ch7ee9NDv+KswpnTFJYnfkNiZ1GTqvZHzPuxQUWuJfuZ2Lu+/O6G
+jPtrgDuGAnPqzxYuvh9Hhag268sjgjZQwFBEeTiMlWQsHVzXgdt/hnz9SJbsuLgRnsDBgf2uLjO
2UOXmUvGH/rY4roAjtrEW7O/DZtTR1okfkyaanJ8sL579tEj5kVy7OaWcZK8QC4s1KpeXB7PFiog
hZbGcimPYoeJ9FcSaBsVl9vC1lGo1Y9tkjxjgPwNVx5nFxnVu1ChV40zFNgm6vRXxdmgmC06Fokx
XrZuFzhLzMS/rZ8CbUTtJzbwiBlsN/7QvxYjSNbyrdVAGSaZc44rqBg2ojp7JoBLAC+m8lNp8jU7
5l3seL88hkRzap+Dak4QFILdNDXuc4oUnWmMW1hXF6tNw4/hcg1biXezBAEoMiCyNDjMkgnBHG49
aD1zJXiVKM+y4HZmLeBZaj9VAG8FaE4M7zDy6GKJhteQtwU95ciw62hfAuu5qHV29XuybauAAW92
nBgBauqH1BSE2+V+ID/KKx+wVq+MksYY1gZ6lhuJqpzoJzTZXvsYVLY/948pz5mRMHFirVVQBzRa
vwPPdBBJQtNOJFUst5axncXJ6W2/4jdW92jJCboBzuIrFN9Fj9mEjX/TXnPtnEZw1nnaFgO0QCfT
t7vRs9ckjR2qxFtiRfADE2DM1eQZx5yfHwcqYW+IgXiSso7JcJ485a1xLXUmnBim0cmsXBP9JAwx
s90i0BtN6Dlkh0CXKq7FYK/rKFnZiCpQ6Xs80C2E1raD19Qh3H+XlOCoMo6tgQdymMAliPukds8F
Bk1Tg0qatee+Th/RgGwGgkYD9WTCXahjrtkCl2VifKfspLQ62PURr9JMyMXQY8PeJIr2JNnGfKKD
jmChrU7ZtK3HH3QHa324IcbpZE7hXcTz3nIgulJfQ5k66P3sS+quEPWZw4GmMfQMOSF0HsI2OKbM
UdxQvo6w+718fOqAFZVV/phzVTuztdCwGQ4R7IBAhoEalPg66G7ANx+BN24cBvp6T1ZUTueCJxVS
oQkkoOIDSdhhePNLnBcsQJ1rNx0xM31AnUFplkJTibjYYKwmc/jgahl2Aq4DtGvdPJ0Co3zKmQwW
KGZQfa51Y9+M4d6Lr40wCS1yVjUn/UBgxwBmluVaXvZf2NMuTmWQhRS9dAyhk8H1G844kZJbBpst
QsXazNRpQegLoGN6Wt3og/Po5Pcmd/XgBpvcBdddFaQCw8itiZmroWoCTrPURe+to0HvWwDj4owc
RXihpDqBdq1XiiEjqoeZtVRJ7iayRNS2VJMcDqIxWWes2654QIV5Qb3CNpo0nBmGM+his6xfA0u7
InfjPkC/hzjJ3jeJs+3Z/qBqvKkLUvVybodpk3XZLkHpNc/w8fTuLZv7rdJL0Ob2Hs/9Yu5ZOS3e
CbBNsUszxwBsAH0DEM40dkNXQ9WXT4o4jKG1l2jiTegJf6L3XK7j2XM2KsBFM713c3Rx5uiHYUNi
VDSC49a12xsw2DCy1jkNcDYdIGiGQpEjQeBEeDALNjgMMY2QJcGQnUtK95Fcm87WWbC0Wx7Mc8dU
UzJR9aBGRfNwdVuEURTCuomwzYgOkKUuUy+K/9Ll/7c/y0cYR/2TAVv28f3Hf/83XslfDSDLfzRn
4+v/NGezSO0U1uLCNdwl1/N3czYsvog4pMfvhWkS0pO/gittwYwNlYnl4N61GMH9iZbDnE3As5SO
ZUhMvRiB/xUdCYJ/dCJ/i/pHlgIlU2cWCAhV8k38XkfSoT/TI40LQst5Pwz8phRC4OZGnF0lk/pk
jJCAi7NRGnekbmVgCMAwyHimXUoQsFVNJv26VxIdN2EUfYSTvLdoEnpS3CaDUTQcmAcVB8dJ0dbj
Oz5JOT00BlvNXJBo2c385UKSliY7ZOc6ehQnlHfYes9FVTEVttttHxb9QdN7tF26re9Ij0tf+1S3
+K+57iwD1HMeDx9Sy9/bAvVF4Z3EoCGPICqn6M1hizj9LQD9ynbZfe3BMAOgjn4J0Lh1wj8MnXWH
VJB735WozCrk3U0Pjc+ITkHl7XKHcVQJHYBGHrHmFLC6wgnpMetzFXFJRvdhhR1T/iSI1obKEbCF
HNFzrb4ahx6xwxOgjwNN82gcx3KMVik7RtS37aVJeL2RRtLUI0Db0tk3mzy25FoiTabLiakzbHai
haoZOeXpl9TVNUx6cIv6lqL8q+9c5VOhj/4wLrriTrxprslgkT8XTRl4EoUfgSwo1e08yV+dzM1O
cqy2HXKL5duG3kFSfBd96dLySy/3LbyNLWVJmAU+s1FMpwl9CYteP4kDvi648wL7Q2b6d+Sh54jH
V5fivAEUE1bUQ5C62axynwqGWJ2jHVH+HJw4YmcZoO+QpGh71klz9FtQebdR2r3wuTEAxFS0xim7
KQOdaDHDT3NmH5IkwSF00IYkp7jB3NsnPhJ2tB3DDbgWlxVX/hUV3nWS3botumOfVl8tUYL7AENg
Z2U3KqWwXyBFrp2+xEbykNn1o9PXdIQM0NATvDl5sRtSFNwtwDrTRIrX3VZ5Casj2mLXPHcqoDyE
r0wyUrIZ0pLP2973EQoeCuwjdM+jgLmwxRfxbIbZA022H3k8/s7sGTtQ+W90a8e4oe+wPFwoXkxq
fWBTi2R5/sNlpa+SKv+2KwHDJfnAdHHnpSnWamffJ97PbFJsmmnzrScRcMsp2kK9RJ/DIjIQQBMR
QyzbxxTqd5Jgy8JmjRT9SXc/DBh0ZXSfYpIRYHJyw36bQswUPd4IZotDNCxR3Exyh2djyM9lYT5V
JV71muuV7FFSaF2bVVSiHqK4+nQqFnXGCJqxCJ4UVVQYY6zl9/lLhg4lS/4SadNzpTFKKIqdkPaH
B63CEIvGqN06ZbupJ5vY+vFVtaQTlSOnRzKGYO2r+hzW9GpN/YCT9V7ZXeTruHtLluBjpZbEnMTX
nSCnSSwAt06RAIFkf0M0/TF1TcdimXh+2fT2YXadBzZ24PnSYD2X+nucyodBRwblRcehzZw3GVjG
p+wy6zseo3Y7jEQ5Jn0U31mwzteGAVJcD+J5MQaat1bChC0gRAqdbrEpcsy3NRoVpCAQbotxo03o
6xvcBnSV/Zc19QQtpPgb6O4QdbtkjUdyCUCcNeS4mJISedXgblneQKkptHFN+AdN/Bw+G2X9YJUw
gOwh2bCm/xoL9VUztRygJax1KJNNF++8ZcrJtFMy9WTS4hvxALqP8agyiVtGWgVocH4o0mnv6PLG
0aYj6UBbS8ekBOdPr+TVXua3/QSwgJluTO9azkzfe4a+48h6tE8votMfEkbFJf3ONLMdBvQGiKB6
gCR+Nzlu+9AyzF5JLDyzmB4psm5G5dyrpmYaNnBMT89t3vALrCEERC94AwAn5sesSL8dxCClVV3I
SdoDNvMFQ3eIEN/eqL6S2rrRLGarsXdbieYpNBnMw7GsB21vh9qOodwSmegdzBGgeuh+GpMFB6W0
9oVbfCUzYykWFelAX8I42WAmepCiI+dg2W5kIvllVuVe1mQRu+mpt/EsL8sR3ZUu86bxNIhk3yG+
w2rP8wY5AiuIve3F+N2xhZGC/UOM5YHwjk3QRoBSqolwSVQufsRnNic053ovYMunaOX7JThb01Ee
FdNzNLfvdm1/TOHkT3EMDUCeYq/fRQx5sM3d1YExLbP5bW0Gj73rfTZ0A8zmZy4dK3WPU5WPL63O
DBgmMp1DyXoLmemlghhEWKvyxwF3MNjKXc6cfln8PJWkRfyXVPgvtR410f+51iNi/LOr/+Eula/7
S41n6iCtvYVsqNvsPv8sFSbNHcefS+wHBk2qwL9SWyjkDNMzdL7OtPBGLgvYv9Z4y3MHrcUknlsK
gt7/vFL+v6C2mIJq8e9rPANkOmMOaG8eue5/W+MVfaTcysCUY2SAmHmkC1DEm0Ya13aI3hK3fAQ+
MCPtCEATkGphtgzq4+hVi+DZeeNTW1vkfdjhjQn8m+t5m8QO7vP6tYpzuCHawdXgqMZJs+ln4+i1
NsP86AYT4WXIuxtXRkh9SVq1vRn6ae9+FmXV0seZn52tSGcyt86EGcqrWyqWZd7VFbcjua+ZXtyN
nQ55aTxVRGzUIG5XtQtbVQ1XFUbEWIBnSCCSTHH6BOMMuwN0sCw7SIUqP4uW2YK1CAyKCLYj0+LU
NW9BfQDoC7x6zbuzsVwUMEtk7hIAF4yMMWsjvCmb4s1aknYTGwxjK68Amig/2Pqk5PN2vfnGXr3e
6XMIYS8Pm41GN3qIRj3i/PUopsi5B9z9q/Qk0TRia4wRt3fG0BtesK4dXdjARlvfRg2fdBSrV7dx
i1VloXJGS2a5YBYresnF9R+03p0xMfA1mLaM1nzKm+nNiurvCKTFpuE3shrT/OoRwVkSJWSnWIsy
FDybHpbF1HnfU0tZmA4OqQcDorSmnC4FdB1YFCwMXLxSnTczw6nMwyTEe2xpEyO+ksKgOiUlRJTW
fo+1cktHgvG2mJmlIMTT6nRnxuU50khCHEje4rvZIEdHE2K9OuXsVwiqV1FOnwoKI2eNyf1uz2nq
E2H6KaOeQUhX7UmUPVm5vC/rllWIlbzqxOKmxvweFcMvE/0K0p32NZPt4OskqzB9O9QMFwUEzDwU
B5Dj+9/utoEdDoVLkOE+Asbl7uqe+6AOHZQuzCnYxW0yOfIEhtq5y4YdVlK/iSwXDd5wDu3uAUPq
SdMrb9PXuMAsoa4tzQOMlezNG8pzkyfNoW7BQibzE3PMepmxPAeSyZ47GsNBSQWPoP0yKcrtSTvL
NLy1KNbR0ccbp0PEMP1WyS81fd6iTMqEToCvbSIIWGr/eukCBtqBbOkLvBp3VK+J47z0DObSPdS0
ERPtBE89Fsalw1ARn629dB2EFX+APdkoqL7cc0dn6U8wwB3ZK3k8rAyOgpBgXZoZ10rPYuluSFHp
fdcMP2XhmRudPijqgm9nHsiop0OSPcUuca9v5dI82UsbZXV4SOmrLLggBn1WQb/VNhpJv0sLNhsM
+Fwtjd5YKui7RHF3AU/qD6mOi1rZzaexNHcmC39dI2R9wNOwLpb2T5ZymxntGSAmvoTxxZzty9zx
cXCTH2JaRztD/t5RTXdLVzkntsdcfek0Ka0OVakxZ1n6ULF0pMnSm8JqydaVnN7toGHBoaNQzs0l
yTwXM/xv777tEb9S+UxoD/HNju7KHGGuasW0BdR6KNvpIdEKZAeqIq7EYQqllZtwNLbRbJ+aNPIz
QG5mVX+ixWAbz4JuVCj57R7PQZJx+4oQbAZ5j72IrnlmQ4rRTO1OU+ZVF8VBduaTGJ1rXKK3ahzy
TCSz7WKa3vQB8LotfadT19ToQXSG+ZO09Vuiv+6zLEV4l19NzQV01fd7w+geKkffliY9W6zyqzPm
X0gJhzXjqgMHVbWRPLYIG9QWVCm1KBm/OZiKdSDUplgygAlh8soQ+6uIvtu6fvbKjIQc9CJC5Md4
puDGlIgKnN8iR+GySrKtQ9AWex2vmI0Wmr/uk8H9wohgFDiSeGE0RwRqa1sUD7hjV7pjfycljH+l
mp/etalRx4OD6ZL5K7o2qZUnnizvJ+2dZ67XgWV3REyWjKqDsEa4qVHDNJJ9FNEWI/HQ2QiN0iM3
OkT3Y5EjzUYB+GeXP2Y6qI6ERYUbzvB5EH5sCdS7GrArtJGEBoKs65ptRx9MjxJZorGEXvOFq9+K
gz9pv/7m+v0q1VTHYdT+p3PnL//43/+fk5NZ/5RCsa8/vn99/dup/uO/Z2X/x//5D8Zdyx/wp1LI
/oNu25bhObZp6lAk+Dd/sk1ZFDwEpHjUSfDohODf/HXeZViMwVCc2cIRCwb697UQeiYLboyD08n4
1wjR5m+ysb+bd5kGYGgHQqoJkXqRnf2OYCeKeS7YPLGu0BxrT8qGXCuLdrNmQF1W6iAi/Ses64ew
aB/KQTvpy8oq1xf6GY2f1AHmzPhEE20mcgS5cTNpfgqoxnc1ITjFKmT4WbepMCb07vze1fZucGjs
8+gW298hGpBXsazzw0SSyFa1v8ZxJPco33h9sh9SXKlspQrE+vy/VQK1ocLPFe4VLmCNHBhGV8c8
zq+TY+8dIemwqm/TFVQUxE3l2uJ72Xqh9eiELftn78bkOjNANudJ3qzMOLj0U4GuGokPIs5YIbAR
UUesefqrpERjvMa6VZDhAeBqCdNmBj6WOiAoeQKNfKmXk5M0wVUkrDeY82R1WyePPHu2ttrR6kCw
FuWB+DVakRrmXUyioPVcO1qwMqwMEZso4T+wxDC9S0qEgykXBg0ANY1J/SS6T3fgQ1ai2Goaiooi
nt8J1ML/3NDWuXG1aLnB5g1hzVjM9H6NRVLjlZ8H1KEB88R6Hkl+IVcBpYxAn1EQJhq/iBCe0KyA
JLfdr6Cxz0nWAZRfJPRa1WOLFqb0yZ+f7ko7PE5t9h60i4IubSwgOBzkZhc9hRoby9HI1hHU4Nup
CYPD0OeP0ZgiC1LtmxbkF+UOB6sWt2GOdz3l4MEQ4RtR8jA0qJUaTbE2yKsvIwr8QltyppzPaLK+
otDzW3s8gWrivm7zR88RZ9Hq4RNO3GcjTQs0RtaustrHorOASEMj3MxugO+5vmGZj6Y3Ms888P5s
dk8QlY4z8Tdp6FGJAUnsgTfVFAmAQtEeDhpxpw0TyEBn+yPgSNgkOzeNeFKBu3PK3tvhRj/VJfpj
L/1o0FnkI7NBEWwG3CO5bd5o+XiRpcm+JYlv6rHeVYOLd7aY3iNTv0B1Ykpn3cqwear76XPOILGz
007Bq6IISKPhJg5HwgQFKrYs+4HDy9U0JhDYJpQEXhf4JGNfCrtlK1S+i6hCvR4kWEHqW4KVXxJ2
QypEQiMrg5iJ6AhcxmRkU13LnMRuSXkYFEwUJEhnybZ+3mKuZMA24hy2lR8GTBALDXtX1QXXERkY
5RL0sBbi3xIchnAA2UFismCWj2nuchdOrFBVBZNcYdeyG2MzdvE+yrxy48VAj5zuZtSw67VV9iwH
FAwQJLNtrKNmHmIk91037wchzTX7vmllMY5Yzc2H21H6mzAsRGczdpLZITOs70QLn/ksLPQKUFi8
5gXjyNPgMCeOQY9wbcGQGtB1jtZ6mo1T0LnYW8rxrh+DfVDFRwo9FJXLik39tLI/A5TbTsgPcGJW
GwZ4r0kc7vMkflEdSnuN72/V2dZnJsBjwiOgf3wQaAJolCyWZCFiycj1eyYNa8NeeBfsQz2buqRM
t2VVnLxBu2BnRyuh6a+i8SxycdoPw2rwElrxG6/izgjijWZOKDXFk+GirrTn8BAVmQ8Y8sGaWFol
zrBTpk7oaJys8wGbYsncMM2ZiqbdnT4ZN47U9609X6zC9bCUdycAFQeVMbrMWmOXKR7FwQ7ehGCi
tVBrmmY7gGLGH+U9I2DJ0T9kpMaY9j5EM1q3w75BlpaN8iZUXrGW7A5wb2mnoMXzWI+krmt6wMLe
xJeu0hi5HHLI0rZR29uXrkmxMUi+ZeNqwjpfO13/6WYlmYAxqbRucyzDaqPZwf3MOQgz288C89ZE
MrjS9PCO1CI6PRYaqwlfWRm7EBF769nA4QrJgfZgsomwMw/tb12ZjmxVp4VdJUphaaZ1W3o4vTDK
NeGnRKvS4PEGnkm/ijdsWxANqhpqdbEdaApZQEOubPnVZ3X5Hbj9GxsdvxkCbD+Vvc0b547fLbOj
TG3Z3p8R7m9j4sJRP9AH6Pnr0IzA5/LsDuDFVkYo/2hg4blczaWh9eYFsLdxaXSBPQqfjePO1DCp
jhbVoEZrMmURQ7yUAaM1ktY1tdq26VpoDLP+1ET2oWj58bVs3OOVQ3ktjyGl5tHShmHTjtXWIXfK
hLhUlT2z7RAlRy8QUGCxvpk89qxFNd//69Xb/wex5b+v0DzTMih4/tmI6xhH5f/+H7+a9I//6x9+
5V+GXDajKOztwpXUT/pfp1zGH6zf6jdDxx2AWJ+i6vdsYgOQsK7bEBaJ6ftLZWe6f7CoDwEWs8Zc
4vn+Jc6YEDr149+NuZht6QIXAm4G2Ml/V9rZUL10K6FfwXvMPkkOa9FSMvEQY/xVrAW5hbc2tRxk
DfKvmpecZm6tQ4VBjNeRTrzEloYlcB1GdocwN6FYEW0EQic9tK3nqyh/aDUr2DAU9zZTew+5EnCV
Xrym93C9v/JyRDw7and8wYnjnz4Hi7JVTfk6dSVe6aLaV2aGeotT28bahcMG01mNHVGwrUCTaHRE
mJau/tGFGXUbdVGc2X4c6YvLKkXEQ0IIcjekVp0R3/R1ZN0XOvJXqYpVpPGeawFiJSgS23nGS6lU
f+NQP7HAi4/0dShfUajNyB/XqZOfsrR2Vo7dRDsbUtXWYdSELLa5OoqriVBQumZEXF176ozM3rYZ
YR+T5wUbnSt0pTyyEjIC5FZIBV/DFIO5hfLRtX4k7Ipjp7IX9ibf9rLpmJvoh3SU11ZJuUO5Y6/l
UusWGANkfsOUYmD25V28sWAT4/Z+0NYSnTgDQKeEUcmorjIc3wMatavE/Jlk2ouR09vT6W9FMh4b
ffI9CUt4CofXOrP2gblNi18R44BdImyC2DXgXThTcaDmwyaaFTdZjllAHEimP8ZMadfE2j05Hbnl
RvduWgfOlw8PAMSqh/MPYiGjCvLWdsGMk8XQ4Lcsi7uQiUEeuG+uSWhZmab2viWWIGDjMgBNSw0G
muVdloqHOAaLhu17BChQfHYuozQbc3fCLbUCCE2NjcinRurI2i1r0D6Nm8I2pI+AjSKhShBIls0N
Kan5tu3jHIAmP/To3ZFkwnpmaLTNbCT7gMSmZHqqG7nXCtIfPXZBpKkmR5a5S7gMIdgBjc/IImWD
RNTbDajfQwtlaBUDnspKnkpT+0UsBouJYxd1L6INQABhq2QO947y96g3E4Ycr78AAPgkfIAAEbc4
dMN0iAIKcA04ES7g8E0t/O3EZPQiFXF+aT8CEq4OVjVeQllevRDUkwNqelBKcJ73OGpIavGCS2CZ
+8Hdpjr1NS8iKuhkP41gynh3X9UMaTLJxgDqK2lwhFpNOiYTsJ5QdwTxJjnCYZ3w8iOFvC8M830q
RIK+SmMPqZksxIl6rvifnsLZzEL4Y2gcz11lUwxS8cOC2Y2TYOaWyOdwCs7oc8+Zg+elSdytOYIv
d9hylxMnw1hCAotpWVfJtMBZycLEAyzWsrVhK9TIlxSkL9JKqoY+gF02ck5LQyToshWKOQDyquWF
t4bEhwyX+VZEdkVEHuUoKVu1+KSFQbydvyUT7APugLWKeZzqNL2EYdIiiV2GR5O9VfEsLoHZ3k1B
a6yiY187CKDGCHeE8s5F0Rd+7CgTihmdltgZXga73ChRCITRZnKc4tEC6bRlcz7b/KamhlwHbFem
b1k4l5ptEYA8LjMDO1UC73jR0keZ4Z5SHjDJuuGcpVRrc40Dosu1feo9Da30LhMTNBAgK7c2sje0
6GpfUEVtg/K2XfDuAWLf0Eh/wNj6U9PgGVbgfqYZNa+eMt8ii7vdSU8hCc6Qxs1Z5WwK3f6aRfzy
joLhfaaZoAS7CDN2XsQUv1YBTV4+6eFB76jUtJE+0bFTkExT8lgGyAUxcJx6J0UAMKt7M9W8PQOJ
nQPVd1eP8tmym1sxUCzys+ZrCmp2Dc1wsekkN1rzZUUAbnlXv7wqkWAOGs23wGC/2gJGrtO8BNX4
FQQzU3CLII8xpGIx8j0D32jdSAGQJUouJBchxqiQIzsRKEsDL0qdhfNxIDatT4ydbIrHgRSfSyNy
jhGLoUIYKTYv9kPS84yDjFwLbh4ksYCQyHop13FqbefFGpY074Eav1qd89+bzl3afuSzerdV+YGQ
YCeRcbfvGdYzt7S2jI3Vakj1jcf8S3n2fjKKdaqma9qEjJ677NGhM/Ms7enML/3SJcXLaMmjNSG+
TxjVZxmyb4YWnMC4wlRJbpzNgD8FjLMa8MVmufGTk+FJqo2uVv1x8Pqvpu9ZJNn3qRd9zAiNf9Oy
u+B/e40Rh8YYZrDpuUHJli5W1gaP3IzIOnoQiGoKLkdEyO+26x2SnHT3cT6ZFngbWPlqKg5lre7s
fFjHQfOSoC751driNunJleTzscL2kibiJAN2KpFcj4WxxXC8D1EzF2j0IiYTOrpN3VR75Zovgm10
z7tQaw4KcGsnu/YxqTG4yaG8lXl6dRudbUXk9558pF3ySz2v8TRFzz1/6qirc1w2jzWaIO6wib0Z
51/wODpvA7LshCQBFWiveg2r2J2P1cSiZCqtdTZ6OyZnKYk+xScxWJdK0/fWzOcLcOXOJGaBXM85
Y8NrYcOnjywIwiHqD4gJDJmbIIh3erkNe5zZg0A0m4KDyecbJ0gPdaA/Ijtg/1FlV37/cp1H4VYX
00uH9iDfT8OAdKdhoqwOVpceq7p9GVzxNErzbdRTljsKefZHUGCcDhfFAxg2h/AQmN+SUHQki0aj
+zauGew/eAsUgl22AremCs+IiU5JyHKg1c8aq3wVRJiAp6+mS95biNy8E9s6+UCjsu6Nn8TNn9Ie
sfTcgAuyrOdcZJepmu5F/Tin1qPdcZ67AXeQnT5XYPK1mgwno3FC8lpcYJ/VA5AYKPCkTKCYget3
Ian16KST37bdPqH0iEvzYdLEqetQeoBafaxJOgJqpvlEJ0SUYk9DUJ61Lr4GQ3bIjWivinBXASC1
S/dNsBViBbUZYR7ohE42RryRiGSaIr6vK/HELOc1HPuDIqOsKuDE0tO407Hwaj9SfIp9tXMNXjkX
rwcKW8NEE+wU3UNW3QyYCziK73Xl7qp5/DTCFB+3cH0z4ker5uJOhqOAAeqgAGYUVhsJvrUs3RYp
D7IWmSe7ZyEVtzEO1qn5hknyEnQtVhazNWnzQ1xZ9RI6Lcncqbv56HVwf2i23YNrlzDWhiViuvAg
WMvDtEiAmYMggUTLEetSvbApC51vd0T82sbOfatMkC5GeiJEzo977uG+D97ZschL3keLT2U6x4SP
NYsqKwCHOJZ1eomj1oT9QTKvYo8Et2qlhdmtl1m/horziFhBnEfpGHGe4npXZnAM5XdANmWFTCce
ZLqZcmeZcRA5KqxNasFPSDEanMhlAnaSdEe3Ys/ipYX05zHDgNvr49FOzoZshsdGzazG0n6dVpm2
SiO+vclCHhYW0ARQLWMK0gquHG/ds3ZZcW7fxRVVsdGZJ08tonENTh7jxrmWxrZpE3IEktxknknV
KgeE702l/9BS21T82mLS2fSp8ilLbnIHH0ZpxXdFmiDUB6OkI6fvR5uLYNL1c0TiN7s34k3juZu2
5Mqt01QD+1o0hADCnXA0Rg0GCpVpcGo4B6C2QpdjcSEAtCj7QEnUn1HCK6w32ltsm7/m3DhnaKKK
sKAumIH+1KE+UozMn/DbE4rV6JhEFnqTKduVdQ4DowlQqXcooOKI/NZ6FH7XDgCjRKFt+cz421Rz
n5UMuWOl1RvLcrpVH2vtpkPIv50iwlgBC+5Qc/2gdwNN3tYAY+oRDT9HXBVbWM7sGUgNec2hrK+V
G1k4nogdNR6NuB98L3J+POisiNTGaWNb6U0VFaSAS5wQQ1/ce++9N95VYTqcR9ic+4Lw3lWhdRuQ
QcXOLfjEZ+NRReQEkhDZ7RjZ2efZa+8zbQiOhkGeOavqElWp2XEkwNpFmQs0y66r2/jRaxxUf42E
HUmFJqX7jMSwu1bNXBI+Jc5WanenDNtUPuiC1MDaftDI64sDZ4KNNr9pI6VH1S5S9CS4Szuz3HJP
RyYTaUxB8kTJCd4qnmyKfQqDtv1aBoYHx7aa+5rybsyZuhceSHlNkmOn5S2wRGvcErSG5HSoztp8
dKLJPpooMfcDMfNmZ9w2NW9ONeD1QaC/nN7TK8RRJpDIJcKofrSXS0T0YDXI/6IFKZN9OCz0m+Uj
8KIRdOcORRhRMnttrvUbSMoYQ2Mw2HVvbwih1nHqVT0mEVewWGZz29kktCrE6VFTdScmRbiWGhZu
hjahumvcTaFCqN4KkUMQ7ky0czRuHBuytjZBA93VnEy13pOArF2GQtbrsmXHQAPXiJrcGAt3WStZ
9OZDgK+KoXGResfS63lnZxCwJPn6Zt5mhzjlkBh6VjH18IRm1Nx6xmysZlcfN0moYXq18IXVJHes
Wk1DqmUy667DRWzr4mYfCQOW9ojA1anWpYqvthZEOBmjL3yBeP53mUF+ZqwZPuj8XyPFt694t1yV
fei6iZWrZ+eA4dXSQhukED0ep4y8ytHeZrbh8qtS58pMcLsa+Q7gwr2TUxpKD8xoOT+zBZ03bp/+
xF6JqkIMmJSgkIGQeqwwlB2ycFcT/qg9B5BlgDjBbBnKTCcPvSMJkLf1P9g7jyTbtTM7T0UTAAPY
8N0EjreZedJ2EGnhseHdGGoGaqmpQahVNTB9oJ5IVgWpCHYqqqHWi0fGvZnvHGDv36z1ralKNS5b
HJEyU6J1FFN9ofoDwtl4mSrgqpZAdlQVGR+u2TGwAThzR53Cfi+1Gf+HjjqhLG0a7VQQaGO8YKF/
TnLoc1LEO8f14MF2qyY2cJNPNso8Mz/D0HtFDYErua7FnuTE4Z7JfHtXBviYBixECD8y6l99Zefu
d1Nm2kax0kM46ycEOU8zJF8A7aaP7JqpPYYyOLCkLvfgZSPb3PSCnVqZwypnCfCrhpZxh3TpgeEf
IsjpO6anp9LiLFElzWUmUVgrlLyRHmT+HFjHaGatYA3DIWcDuSROdSzfNRChGoWRg544tb6txUPs
2iu8vLzkPJuyHX3kFBS3ivPWJgw2unnnKtzPDR0dRNV52wjClCw7K5bwv2hl4SINlbg5tmx4hICY
RpQnak51U9ikdxecNqSg44lszdcBAOhqdn+JbDdPIBjxVrMPm/VA3ZTWsY2euzzaV0bP8+jkfqfM
n2zWH/l9vkuNdjrvMjb2rFQCxq9V80xT/dXOck0K73sMKWj/nzsBhZHy10X4Pxyl/jvSyn8ttIrD
WPMfqwH/7V+WMen//G933fe//fdE9vHXz9+OTP9wjyx/xx9DU+NP7JgJXoOXwlgSPMpf1uFgVrSF
v8Lpzj8sA2PIX4emOqM/B6ynzu5btfm//pAGMjS1wNkSzmC7Sygzg91/QhpoWn9vZsoVohqmhkrR
WBKb/3Yd3hgq/zPqVcagDSbDIP+dyT3aT2HFnN1WmBi6+WcVq+QPjtQmQcE4LzI4vDWN+0abG26L
7GHAHg+2mkVfEcHkQ5a0HKmSaYC1XGrSBIBkfw46GvBRqa5lmLwOVrPqmhY6pzP9piXeQIWO0dfj
4tRnmORnzViXYAs0kSLYWd510FG1VN+sJXEF9RowyUnWzCenJzbSV7TlIZAjF1w3i6VEMhQpBjjM
onUuwzC8lkU+exbKOHbceeZ1zURKUGc8d0Wur7sEzrjoHZy8TfCdYQNDamdbO9KSZz8yO2vVdaP2
QGXZb4WSsfjLow8YfW+Z89M7w7noR/aEc7IfJL7ISEFh2LhAqJQxAAU1O19dFD3YGVdlzR4vQSLF
co3Pr8vwxZoOswJHnQ56KHdB4uwtxMueDILSE3VOBynVT2d2t3ZqniaLZWlWQosJChVxVRETOt+y
WaLDAaMtj3GQPzEiZDMIyADVMt1JBc3KRf7m68rCpM6cgt13P+2MYYqwxhJsGlZsy01VbX36a0yw
hbady3IFydnvlz2+jjZUswhnosxH7xU9COk+SG7QuK1e45m52NROD1WuQa6J3Yupq4DQo35nmCXu
xj4+tqicnH4GFAgFqgoJ1LBT4rNljSu7HFEmRGHA6qrI3gsyykjOUo5K3H/nfeBs7SF4UNwaqI/W
eXMXpyvbCL9rMOZahUws4INkGGffh3b4PvbMBEqsQ5D5pyfd5eCNqSvYaIND1xr9XVG7SzG4R8eg
TwUuem3wHIgp2KIx9KYQF50+n4c4pK+uq3vFpKpXprVqDZcEUVPVit+qaPCCqu/IIlKPAC91z04e
Nx5JOwOJOzPJO6GyRPAsYTxCd86BOl/qHiKF6iiblNweuQT49CT5WAOeXncJ94kD7dMZifvp8N/2
5P/AuF675AHNSzBQ28NXwRTTi/wHMovB70aEUF6F82ZaYoX4rghyDYkaCijCBdlDdOFeQxZRr80q
6j7UK9kSVqRgVCyX+KK81i4TEJBlgh7cKQQEwL4AqMNqPaN1TooQwa6ENMZeIZgISCIH/D6poCeI
7qlM8FPN6RPl4H1BslJJwhIRTpuMN1YneakUOJRJYiItt2T5HDEhLQmkK7r2LWnD53YJcGpIcorx
DFv0u1mLwoKkJ6WOLiVBcwUJUOmkemJsfLFEQ7XID2W+T9EYqPl96hbScwY872jMfjTSpViCHzPS
pgI7gt0IfKZuzaecZEIgiIA21TjZRU4M1WIcWCFrTOBAuRSV+hFHlNW1VZ4cJ/rt9eoIctL28rEx
N2EYvlEwnaym5cXKQQfWATJZrD0lRSW4RdC2w8poOuHzSz1YuqTOrfpPVs63KgImyZHg90F3c7V+
N3KDN8XAEzcHHQTBodwQagBAVcIgIgYXcIzOPqEH8peUWoL2tDGANUnbE2p+03IAjzUEeEtLDrW2
bDFiWkKUAripD1FS7tsiu0ZzvjOIDHZr87NONNCjkgEvzztRmwBXKUD6DZaNQ2A3v4MKMklnIsOL
UwivgSuLSIh/DUbAvVJ+xa3YCqrT3pWoTajI7MZ4sRzsx2NSoNds4RuhOM7XRKwgXCijcmWn1lqV
Ysee71IKSDKOOZis1MrXPM5uIoQAEYJ47tPxEpNC2ZJkAoDDj3uQG0QTyJT5GtVaTsdCI5xoTMl7
7pqySR7lktajzBub15KMthGYUyyAW5oPy9iyctRDVYDOGqLE63QihlRW4Vl6s4V5EEoy+sMoW8QT
CZHtvFY0qO9MGaD3u3urajggyRv2CVQe73obEEkRjxYzOOW1xNixI0M7JHdE4kAHdO9m1kMSO5Ci
i+VZuQa6du2N6juYiksEqc7Xh4mUaUQNrpufZ+TgYibDjpq7wnvdULbB6SqSS1IzUVQdX2t4qAkp
31aTPEl8V3dZECKJKgV8QD2lazOSDiAnH3yrJOmaivPKwJEWSYAvksXGKNCFlRXToMqAS2rP0x7E
xYtjhjdy+k4wiKlDYzoRq37DazB6DFE/0qTlsRmpTo3ypio2gwbrIa7THQFyD2XbYkThj0/zSqma
gztHz5M637uSMGKwoDsjje8hyv1m44KywazNzAGqdL1xF039TCxJISqXw1UC6g0tjOr9oz6hwl7e
Zxd1AHkqpByoRLfK5IOa98DruE/r/EbgNqHKSX+J1eJBFwqyBV17y9T2yKnP/WpkGz0dz3PqENes
7EwNCUselKeBSBnUQBhHW2TSpmTB0LQNXk9lRuZevwIMMG9arDNqTrVbAziHUrt1CH6xoTOCeGrD
/mB3A9miEFBK8AwJBAVcQf2N7HfDm6f6gDLkaohq3/TmTyd1EpmC7rllZqoaYK1lP993C9MalDaM
52L8TWYe7HCyqP5bXP+jnYA04oLNAv0+zvRLksnM54R/TDMIwDQQ37PSrhQz25MvdxWJARuSbwPu
4AIT5Yk0C/dV2ACNWks/hyGCahfUrNkCPrNSLH9VWH+UhkECUZO+9X16Rrpqrf5ze4P/ylX//1Mg
ca0/og+l/9f/9RXJ779X7/On/1rvoytVXcHo9o8s5j/kr8afkD9g6qHaX6CGBn/mr/JXgaoCuaym
sSL5W7u34f5pMWWbtm3jzl7MRf9MvY/jfMEm/gf9K55zlsdcZX+0Fn9b8E+sugYHvZpHZO6NmOTc
ax1U/VnzAtNkBRTZtyN0nbnq2/aTVSJ+d8JtS4DOMFWrOpxHOHvahsgu3GjhJcPI2QOpCsQvHQYb
klbDPlE1K9fJT/WsrMpi3MlUQlSw9roBv7yalAekIlua3muEosB2iJZdTM8yeQ0yk58aT1AzBuIz
aj+czUsb9KshNrYSIRauC1RW1rs2UQcM8WHU8iemcEuy1DYcaRZQRrSW9PR6m4X1U72MMqm4X6RT
3sY8w7ubnWMKT4y5UNfKExGSqNaHO5O4KIOJD1J7wOt3JlgnvKssWngLc3stBgh7AaBFYziym98i
MP/NZoCni16xAKhrMyy7C4DsBPqz1TXrGh/FVG81NXyve/wVjGkVpmJqOD6NJbFYVnkoXPOrtLq1
rVYPSqD9DAjIHBhrXYDPwD1JIEq9Wp0Cx6WNiKIDSVBPTjufLHzTrU49kmqfOSHMVTCs8cO/quNF
LTVPYTuDm9IrzOE5pyJG6ciWGsB4xXhU7/VrQSVK4MVdhfxkYS+KMiO/u0QLeCgSwEHdJnFvda+g
FkRehjdFiZ07Cto9UbgAXL9UlZO1VN11YorHOcvvk+4+419jLfCY0q0UCzZkx1ksYWQukJAqyDYF
H5YedsAIp32ndHCecDQHLStQ8dx3aJ8zZIrjc8rdPvEj3QRiDhEGaapSZb7Z8FISu9vkxhvn9otR
gvIOQQFwGTfzdCVAE8vyOk+xNLfm+FyO1Y3AmhJqx9MMql/HO5IPLT9xTr7MrPV0eVGxLbW668Ge
95Qm9nLB4p3zm+wIv5+OGjFV0TyiPaEy4Esfg3lFU4D1AS8J6hGouO8jADOZyY/MIDrVRi9aM0Kl
xSaXjZszMTZVVcHWYboqQ9ilYN4MrPVC9Qd84DOFAjamHqsLu0gzO5UWRMWNSRKdjLMHW4v9cSgn
f8wSXG6txXh72FJmXQtyAer80KMrTYnX7dBiq/m1WeSscUhi3XSxTDK+h9CParDjrJ8qoO4KFJHh
xiqCUOPg2DSEEsdJ8eZki76n3nSufm7K/hG21qoGkjqURreAHc7qaN815fiWZ9IrO3ID1YxtcwH4
FM1x+DktIGtuyiA+RDNFPL1/3xT3raM+B7Lb9eZH0ibsh9Jb4OI8xmNDnwAiwgYYATmKvhRLLUKt
XwyHnqNS7pfcdDPYAKeNwHfFGz2yH2Ewea76IptghV32rjap+cTBIPRQRjtSYFF8wHxi6xA3T8ub
NgFSi7FclYbtFcqtoNBBfpBV7pr846n+iDtE7XwwSmhfO6TddwlG50QDPYEhDAFu5U2ReZ+o1Zkd
5d6du3OUFRtV0/Zp9ttQwFvNA83dxpLNib0E2qWesB8n2whaRLpeqfb7vrxZNIGhTkxy++XU7Tbq
X+wORfN6api8V3u8ADGQA0KA36qmx+pu3Zrp5PDYJosvSGe5FSuZL3TraSA5QO9WuvJj9wIpsYaM
LBbv1jgx1JVbm+qn1sl7SkI6DI1YgDhY10qMYALzdlEXF1Mo3wQZeRmBGCJM/RJ9loFCsyQ0jswY
RJe/VkO+PHnIronIRDD+DxQvqbE3xdn01tiIhuxzi/VpkVE3ZJD05GDR1d3ZrLgr7FFzFxDfFB0T
2I12cL/kFfHZYAmIQICRSiDlaiKSTbQBGVnTuq7B4vQDahWcpmyqaYSYbTieMagM3YNTDjsKeHcV
rB2kduMEcr5TecT1XdlNZxgDi7jIr+x0PRL6iY8fP7qqIhoGgwQ2yIpxd7IGZZG4xRjr1bP8xnJ1
S0tGwRxMvwacE6z3F53+WA/Gpx72aJwya15mxW7dPNbNtB27Y67QySWarxkRo+nY11ueSYHsQpZ+
phjbamF6af23jOOVltWrLIx/rUTsmxqndrd4tvOOcrNfkP/dXAJZdPcGCAcgYbEg055pS6M2lk+E
wLa0i0vtgEuKlXODFZwi25PJFTf4ROAOsvYGRC6ecUgsKy20NyFqcD3cWFOyR5q16mW3SfHJxy0h
0PklVL5UmV3L+ZH58R7XjaeRZxA2e6EBnuhAcnS8h3E9fViI42w038gBn6aCEjV5MxN70/Z420fG
0Vxd8yGTFnBj1eGbcy9h7z4rSIhKKMY20uG0YDk4rgX7tqrT90FLAQ4zPF8YyBFkJYyJAShFF0Yy
DMeb0F4dyMkWPCXuiLqB/wZX2Q7hK2vvaRO91CXW4ILvUyYRgwPAAjn+Oo3W3VJTsdY07aLCbu7B
j3LtcOqZO4djKzGSzWQ0l4wvwCD2YIZoScLdBBEakdSqgBCtpRG7dfujCvDPGO1uhiRdp18koX+n
8mZBmcZM8jkvqCS1bYjm3mkGCCUBS8mFqUR26cEdn8NqWGwwWxAGRwcEUwDBQ4MYWLLOFiCaCFvx
FJBNKFSQJBJymXjUQIinz/mE5pkkR3YFUP3SoL5kw7BOQUG57ka3gp/AVo5FxO/HDnbBRvW8J4tE
BZwUe2F/BC/Vcoznhfo0gJvKe7EJIaTCc6gsjNvwqZRKR8nC6hVulZgIFcfDk8OzcuFaqfCtlJqx
gmL6WELeiHNQp/gyQMRKK2fdsPSBk9XDy5rq3eLJwTb86mJgGaFqSX1em6w2S2hb5lQ+ckcJGFwG
1xCYDPwuFEb1vDBZ2eKuWnIcogXhNc/9gSQSxHAEhJiEGfVEguMSV44S/pcKB4zgeI+Ma7+FDxaU
5d0ILwyeiufkD01p3lIpLyj/0ZqHK1Vl78IItAaoG/GsJkukDjSyJRojgk6mm+r7DK2sgFqmM3uu
2eGE0wfyVow1EyPmXRqCOYvPANB52ohmXJIDm+K3W+ofEaw1Mg+dJj0UffAAOo/pZQV7ji1VBGGt
nfaK4pwjuGtjzrwKIQc0Nn2hspG3Zw3Xkc9aJQjYgt1GuKo/WCMFGiPHbNNhTW6DZ6PT4C0z7Hb0
I5GvdyU8uMAlEw4+nEYVBB37NWPdVw6I54gZDUDKWaDl2PCtUDjC1JlXDeg5hyjKDhRdDJLOmIIr
qauHmSklX241/o71WjPlQVrTOkGlBYK6zxkhqH4fzdtpCdaVr3a06I24aYrvZLQ9SauLhUWeKc5X
+tIH692J+AaUZsq2nQdAsmQchbwMhoJ1WB3IJQi3XcDUxMpQeZAIk0ABQhm07u2NMr6RArSPZXzV
eEyBNn/oEaSTkYXD3UJBXsh8HTmmd2wLt7ihVxUKaSUwNwyC/NrMNnPrYMFXiEUXqDhG8xvWxvdc
rElYXZvdHk2OVy5iXL5O5FAeStrtgD44DYq3SMuvvFoqCiV4uWHGq28cRT0wBZ2rM48RRJx0a5Fg
gH19QM6se6NzH4xu5jMnZrw2JfduPt8bIx1NVW7dJltxkYwxBHPVuCmZ8tsJ66XqjWeBFCjW/ZnJ
dc5LvQwgaC6mU4SkcrBuwzQcGyZdJSydGjbK5D4pGTu9CQ6TkTOygrlpUCPH1pemTKsqtT5LTMoC
A3OKsoLBX2y86tlzqaWPSeiem/QiLN8a4wNmybMbay91rO3VSZwEycIIFngYrFvVOp4Oa77hkSsD
UIXJ94Inchq+N4bEBkBoCCVP5Kb9lNFEtAzqqTRIjnjLoZNOKGujeFVigfEMjT7RaCCnzg96Ofhx
CGc5X5K83bOKJLtExkHWvV/O5m9FokGbvzWWxTk5ycOktBuH/Y4bx29tIVEbqR4+BH+0kNYlST7D
Ubk2PaIshbILhzDV6KaIp01A/mER2L4szMeFdWNTudSz9pTZJJ9KHfeUYz/nwfCh1eVpnsuPduCy
Se1np7UvnV2/5G62hh2FZSxcG8prQnQuoIOY8SJitZZGwAFMDDxlLYIPg7wjJ0U/HV9naR/nDOBM
89nKYKGPhphY7mdl9qQWrMMo+zW7bi9a+wSI9sbNSI4bNWwwhT+YorZFxqa9CUn50ItLozQud4JK
AN30VhY1vgI0cHQLIJm4g0yU96m7K+IvmgBkWXsLlLou7kktU41TleXAGvKfBrQUSwcNN1UHhCHy
Y/L43NxZ2guvm7B0E0F2kCrVeQ6vVRPVLY+NBzErCmXFAZMjvjawv2zTGKHWfYHlUOOu/+pGdhd4
qSz+KdEcL1YqYVJg9YFXRbuxJkNLdTgv6/arm4A7jzPGHX+etyoDALpoBmzjWpsuHbEjS9RBXzgv
SZK8TC52SAQqQLDNH5Zn5yA175C4HBXKgLrfMouf1zx420qiLumcGwHvENMQeFrhu4BNZYC5psJL
OhJrW1INuMgKusFq2cMT98vzsY0zegrbPtKtbGf5kVvTvepKb2EG2KD9a1ceSj5UyZUPimgm/zdC
/0Jx7IcQu3Ij3QuUFa3ha2wVERuupfXsTvIeeiSWR4UUAHePcXENFegOXFBfCm7kbY2xTzbZscUJ
VRE3Str0jB2ClEEYQ7igPSrW1oVsECKBIJK8LC19M0OOwtn4577X7UilQKIKvfquTiL0PFL/LCcG
7gSehkVz0VFAt8ApNGiibEZBzLGP69OZNy46VkN/w8PvlzDHJ2b6E8fkuGyYGKpm7uOfv8wm9OwK
sQxj5Nr9MYi1tR2CVbnF6u7U03YgxmqAjGrHBDFEDx9YhcI+QB4p7PqKxukpGVD/YDmAZPk65+Vz
qzZnM1fe3bjYtubw1DfUiXpHL8dzT+7Z0YKfUerixyIJuJUuCUI6dAi5z8wvbAZk8uJTow1OIVAj
dyHRbtrXs1hbZr7LzWlP0gxOhMyPMVwgbMW75qtE5ZrG+DjjNtZXkmxy0fhzQpCx+Z7a+xzNk2Kp
u2omthUvjcbIuCU4buQrhWWbcF1LcgNJymCu9d5kDV/6TjeY55B3POpXZwCjz32bLfvD1vTJ5DIx
IzIQAlcMq5C5Qj7lKFZzIjtopJ2EjSkqfoOIoPbcaseiw1Tq9sxbqXQ4DacjSUk5yNkgwcmQCY4z
BhfOe1x0Gxs7IUFVinZEZASu21kXer/S8o5guxSYJ9ni9Xfdj0vv4icCMPlkeIN6IstgbZrRh45o
f04fCrPZwN3O5ScdF8Y+mL4qD+5nyJo5oS0GR/am6cZKitcOcbdlN2RhjhuNogyaORP1BXMzb/qQ
6Xpx7uhgbUs9odUBbT35glnVaPyYxKqB9IgDubOI7eO4NMORa+8lbX713uRFPkXTm2QSjgxAdeI1
v6cRDZQ5b0XxBQrgLDWwuSMRw4vwpniOwTsEEmVYLl8Rjq4WIr5g562n7TNMFU9alKaIXghXHMFL
VEuCdlraV0Jv1/z6HGAv1AV+SNpeTdR2E37OyEbLaS8poOtJ3TCQG1DjkG9aZbvBHK5FFq2ZWCDX
+x07cpVqhHMSFyjPg0oR0CcDgKGc/Z/7Uy3/fWrP97wbyuiacOkiZ3ts3W7rRtYWhzSiPPrIzllJ
eeM12IbGcEpplmeNQsxQHv//ZP3/amGYQP9jPc3/mazP//o/yo+/O1jnD/9lsE6yrmHiF1R1y7FM
EpD+MljXNNhWrg5DCzmN+u+4EkLTXdVFZqNBnSB09y9CGpcQX2EKm0m96ej/JEeVwfrfAakSiaQL
XRe4D1XrP4BUQzdHfYJf3LPswc+KjMihnHiUVFsx9V8mZuTRJPLRFtnasBioYORwCnku25uuM0Qg
TsicLCCeITO5uN6H6FqptAk3e9K4DHpg+VNJ+HQ21JeowTZu02ekafdsCP1oxrDrB9K/CI1P46VF
wkoGRnbFyH1lN86pzZ8anb2YOV6LChCgPEQdFuZEh+/EynV6zyZoFNBRCRAIRX831ngvGEEZLpdC
DwbHLH34dZtpZjBJ+GHTPJGfsJWUFrAS6BiNLZOnrTZsxvYgyFvvAgzko7COhhvtliohJpE9JojS
leMmGvlgVBgG+rhyZorg2mqJwsPCwoqvYgAfFqRypt4SnjRqCG6/xo6DpUqYyTt1DTeCdaDd1rtY
VbCCDR4u05UtmctObwlwBXQO6OVU8iyxiSsnAuNXYGA2UaiCiZK7qURZw3JUJj9s5wjQJfPiJVde
EObupgwQBXLGRYeauwDe+4mhrfVphs03aHwmJ8TXFySBLvIdWwerjwZJrc+Dq916UgSDMSReeLwM
NUvzoU+YaBEdE8CaR+mJaBXUtYn7Xn0hRxpHNZUt+IYuH29iDK5B1n444/3YFBtESUEifL0+1oyF
k60zNX7DTe5woxftgZgSwpd+UkbW6N1xApFJifBBbes1YylvpjqwQuC8VAuCqoHe56aS9FLBHLrL
ks7vl/oCcmg7ZCB+Cp8186UviGWnHpmoS5qlQHGpVGxlwC8Df5bJPSqvk87kt1UjY9NT4+ByQudE
IGWP1oYBk4IP7s8VEbMPoCp+Q61UUDPpkDZktGWtfWwi3OUTatd5LTtlHxihX1J3IQG9H4oXgpvW
EWFxfcOgstgU1GpD54CyiMmywUhkGCttei6p7CoqPEKgDw4VX8eYRVsqQFu9V+UHMvxtTX2YUCdK
6sWxZ8ZD/Tib9BXUkyh7/Jj6MnDOJtUm3YIPaeVdUIXOaelBLrtZseGVZbkdywFfJJryKr8G1PKc
/wkcfOpZVeVDjFBZlPOBYd8ymNAwkRyF/uHab1rzEBJRGkThqZ3cx0pJfXXsCTJGJNJPHy3+nHbS
LqWFv2jIUcoaX8XQb/CS/gZdcDGqexIec3Zl42Niv/SEDszM1g3x09vvGkh9J3E8OdUvCXJ2DdUV
+LQnp2nfAyvO9kIwKG8S34GOPgGRUsmhDUX2icD3OWNZnUqCAzqxDZT6Uof5SZtiAjE0wqNC5jBw
lszCOM9acskFsWjJjHfMvkitfec92Mo6eHO1/GKq2aHWGS7WIT13tq81Y9v3ycEy56ustL1hPxXZ
bcQ56obZGsK70arQY9mlKDS+oUk6qou6jAIgH+cFldywtuKEUPK3JLh1DkrAJlmbukaxTT0A3y+a
6kccVSs2GHeTeIxsQPpBsFFKskOpyRjcMzl+q4JtCpqWVLQNTeizk34q43SRTnsqjdifR9pzt9m2
YnxHTvARluVlMccEBCvUot2VZvLQLQUxOsINI83fRmaeYUzEjBCWGaZE46LRIjdnpl/VRrTiUbTr
hU4caP7hdjocBnEdEKSJ6qfLuluDRdUq4KJOTA7IdNBiaqJ+lXTig05jmwHsQUxAwDOMCUKYHGA9
U6S9F7Z1kA54QPahYxT5VIssBAawnxa/T1+Vm4EQzpx+W432BkyeRiDaojRX8Be2zpdK/gMj1ZtI
v4KF7CG/hxn2sAmMI/SNWRylq+0nzKmTkXvhIJ96DRfqOK+MFqORKE/5qEG0Z8JkwYIcNqRSbGtt
uuuVaFfGLBM1+xeh1UYGIlnnGRi26OZk4YOCURq3LVu8kcwBntBsF0bhqov7R4uJsUCqYMdcD3cs
h5rho47YMuKhgqAUJxo4B8GZR1wL9i9H5lSZiXHVcSHP4XjKSKCvjHKjECmMMMPrEvKxyZBMEnZN
4tYwtHYnscsmNrKhsw11aHA83GCbwg7BxS5MyUklpJ7cCygzO1buq1bn8RZihZWo6iSBqSRJx0e8
eXdFme61sqCHa6FQA5dzRpU9JwLArsGVr+5Gfuskl76R5Vt3+iQu8WXUiRRWx89u2o8MD+KxOaOb
/2QPu5Fk4zaMnJBOOjS4AEoCCLTG/NHpV6KDVkrPDgaiEdzxW49HGCc5JDbaTa77GNcyGnqU7kgZ
NblqsWTxVizC8lXI8apMiDQrNidzGG1TfCYYxVd9atb0eOTPpqV1QpvzCKjyN9fvbf6ESa5Ig2aT
H4eLHyR6a/5G0yGLr3p9MhnD6oCBooluEQ0ASJJ1NGRvzmA+TSaxhiZXe1E9meQfZslnT4uc19WL
XuvvsrYw4kjPjonGcmLle4yfaoeVCbybsFCo+YvXDBlhqVgHNUVpW1gZP5tFI3omdYzXttPTjBCZ
oQCbK9Yqza4YT3govLrUTmWlXLTBXicIqxT21xB0maEl1UVHUYuO+EOoNhxGGhL2zdK615Dq00P5
Y9w9xuyOOiNe91WNs9cN3hoGjCV3ZKiYG4CiBxlphwL3wl1hjk/TMqNMgikh+Kmh0ybMKsz0TWRW
P5GIVmNOvMuyNpzV0mKkO97hHNkCnXsxIjbGaI3vdJ2tnDZsa5FvgMOfbMkqS8oDYq0DVv9raGKW
C4gn0Y/aElZCaEnc10eTEBNJmIkyW8daeyjcbkZLXHpuStVA+InM3u3FPiBXtHM/GD4Jc19bJZHv
GKgQBnKVnVBuZnF8NxjsVNagndej/e6gng1R/NX5r4MRFZnwflgwFDWRSZQ6BRtBi/8Mw3kHAi9k
vi3ImHMWtwxdkhSEkkWbCSigmkOFoeVL49+C30Pi8a2xfjcgAigiBT/WmbVNZrLtHpAfnqkf+IQJ
uuZkmh1gPU56stJ8m5V0oMW3jsBQAKYcsm4zOSd+JX9Si7uMDWYMpDCCejPl7rohZodLSMEgkXSM
zPIA7NIumLv3Od61eDh7sYdU5eXQioT9OetvDd7MXlC/LYa9odz3qEbYCO7NvkRjvUsxX1rOe83m
uON5mV0ii/MRkywpY1Z7QHi8LzFlcS+hfWBsVoF2tDax3m0sjr4+0lZuj3/k0rWEsS/hIZNNpC1P
mEpCkg2AsAawv/itqdiL8DqyvgmAdFjs43N0kTbQdBkzJJxX+vhgoptv0o3FHkey59OtElgnW6hE
rGXK31dX9W6ghGCntTOMJ3JyJNCGMg793mRa+A4wn1zLX1LiKGactRaW1zqjlA+ClRqqXBDzqhiI
MOU6jFvS0BGSmfxN9nwZg2Zl2wttlBNGJHuk/KaRHrsJtQ9zHfFhVyjijKFYNcUagTiOv5k3AgAa
nv1iJKBrUD/j/tU1KRuTwMvlPciVO02emZhxMootfDidy09wCqOgt1wWXcFnwA66Jb4xgtqoyG2L
j0mHwUfR1cm3VEWeH7yMZKg1A1qgat5Isu3GiVg6o3yZ43tbkbvFsN6Qj6zN5a6d09+K7tDvK/zC
yP9a1A1eUA1vXYFrvmOeEu3rNngQ1VuupZvUHTxzdplloDznG2f8sClbyJDrprhABOdWwOVgsk1r
fSd6aTOkJ1grzWZXGeGa1MiVxQrKgWbcU6DGZEckGrz28ZabxpOT8o6zKukAY8CiOcxKeg2cbq8C
Ll9Ey5HJmJW8vqixNiMghaB4l2325UiCoUHdB6hiBvLfUw5n04JGuPAvrgPPT1e9uJxnBlkMHQny
JVOriLqnIVm+RrU82ttuQdyRO7/MxxJy6APWBz04J6e4xh0r6gr3VAvbjnyKYClnMvaPEkF4jHFQ
9xr1S6YnhbtxDu/jbmB/UZHigQshfJmS1Dea6c4c6rsin9YdxkU1B+F+RPwMaya8S+CPwLIH9/sF
g3rPpmmM1asN0IJAp5k8rW8Fg2alfRXxItHMPhVwADOBc1q8DVPILAmb3vZxYvoHHBBMaRR4wmCA
544XEixkds8o65fE4kPfOg+C7WTNlVHFJPra5Wudd9hVmlOoDCvU+0typi+FcXHof8KaSTQi1Jsa
7yQ/LHYPgiC/qThN9quFdN/cjgX11VRsCRBoLH1d5apnykch+1VXnaMEILx+nHr/f7N3ZsmRW2mW
3kpvALKL4WIwK+sH+kB3p9NJOukkgy8wksHAPF8AF1hBb6EXUdYr6Key3Fd9UColZaWyzPRWD/ki
M0WIIYYTw/3Pf853OhIwXbnB62MwxBrECLUZnUIvf54AJYATjvR4YHhnaxswpYm1bxNYlfnatAfw
MwxvLI9q45Qa7X6g+mTI+E9rDulNfLRmrClj/T2xP9yGIxEk6gJTaOPivs220K7WKar+bOgXIWjg
Q7blBhWkhUVPoxt+BTGve5aRXj5tIrJ/S0eCGw9nMdj7YSQ6hoRmAWtVXPsjmpkJeMyh+lzR0n3H
D49OVX8Xawd2igCSioMs1yWvZLa/xdpgWuDjRNI0D+00rgOeTEm4VNjhDan2snaflGY2ydPz6OXs
m8pPQbJbvE6Y12aAPmPBfRlvZRjuzLJG5lSbBGQMar1hfKcCZ2Px8Ojt4ClKqisbtFjpnQ0ETpC1
a9wSeZZey8S4c6f8fSYl5I4NNr7kgnX/VBTFqeoTSsQwGizaAKV/Hb2nIaf1ggxSVBOW8cQ6Szn6
hP17nspDFW4BbAzxo84U1WGgqfNuIwnwjeytFbW6onrsmJK8Kd7MExVh+j6jOs0HNGHxDqyyYaH2
IyKbbx0fj5qugfTu/bh/Wkodjd49CzDF7HpfTXo2SRhfqfpdY5nsOn7SEgekwYMV3vZ3M5JgM81z
Q5pV9OxR8ZkhFvh2cp35X2GZchvtZHis0+SqyLjVeI56EQvvubDudEoWdapJ0uLxpp6uv9PKuICB
W6Ulq/uR4hyVJpdp+og6dxmiN9T7LP6pZ3tMtmDrcPzl9nHus4vV64Oh64NlqxsCW8RCowNnoeo6
nYu7hRTjCOpKCrwd1WvudE+eMi+qj/nx8ye2GBWMol+6VTeEnNZTwCKsK56nLL81RvdQRta7ipKL
CPO3jqDQ4uOr+51b5idX989Rip/Ids4FPiAxZy9DmrxjOGXbjqTSUzFUp2dX1y9DFVykPNrI8KVN
sEIJ9OE3P8VKMbx2AFUw69NNOq0Jh2yAYO+KyeMwSQ67s7eDjUcrsMnmsDvglpianWI7FwP1M+vw
mobGq4aHSzigzXPxd4KEDejnoblvDMp4QeZPAVgPZ9cBOrXGGPjE9D2zQBHiCDJc+CL4WpqFdsmO
aOTiVj07PdY/NsuvgpWpCuVl8TGl/e2ImX20r0a3XbcY3uqIVS745DJfacSicaqPZet8eS7HLF8H
fCipf6LXkuw736ARrTmAs6+c6FTreXoDiKGiKfCXjQOnIOS3wp2/nCh5jsFVKwLVWCivPU6MDc9T
zb4iToxDNJQ3Rm1/88mwd8RIBru+a/mMtCQKGw1PCV8TLMjmmURsfZuoJzL7WC7bjZafWZ1tdOPu
anHzLwn8Fwnco9rhv5HA8/nrL//H6L6Gr/YPvOXLF/8igds/oWG7+H6kS/DTsxC6f5HArZ/IifpA
9vgdGsOQuX+zlptiMXuDYvBdE2369wq4SyLV9vgKizqxwPwz1nI0839wlsMZdCG88R06Aetifv93
ZGUxjpGkNqxclbrkzBoeMyP9wXXJCmWki3ew/FXeQ8G0++F5zilEojlIuf5xkjj16m46CQnl3Ozu
SMhkKxoyT3JKfwwCCHksPvqme+3G9jEX896fJ/ouYZgLg3KI+FYPRQ0AzqERe1ZYdYbF+hT5p6xs
z14l323FBBAGDPIsh31kRP9N9lUAm0duoJ0+5pP+AC6HeqCfsibi5OcFL3kFp98pATZA4WcMRMQn
hHVftxidK1cejHERnqvhNRtQZpIovU6h2k1GTq/4lJBC7DzkohaVlwqQleZRLaqw29Y+3opx3mZ+
cwFm/NyOqOpWeIrneY1DDUGIAyL7MVh7fvgySH0cFVI6DW1svQzqohoDQJzH0bXHPkowEql1qDrU
YOqMhRM98ChlZz1gTmvJRNaw1igCRbIiokZT5IJ070N6D8rTUMizpFqK88bSU0hFrRc9SXuWvDnk
U4xiA04n4clmn/0SaTBIeKM2/mL4xyNrGnGxihFHbqsI+zhnmp3V9CkHEhdEKpZsaK7vvR6v8mm8
dPzgV3EvTwRabyJdnHXJFQEnAfqLW13Hc/5NxcaHl+THTFLcA6bhZFTdu+78r9zB7D7b/ps1AUXD
wU5/8b3PyE1W8mEpbT1QPHJVU2hSttkuMWlsBe3dEse1D35qQlaouegczXt87H/ozMxhEVnLdfGj
UCFsM0EfQtq3z0qB2DIK38CNaX8TaX0OZ3+8xgbHNCzHhzYP1Cpv6vx2tNUWwh0vMg7kTcueVS+Z
JhYkey61hPmG4oXRS+7qgZYHs94CEMHjopp9lBT1HbGhz8ycNdaq/lqocuW6eIBCM35yvBqdzqf9
pxuwtDhEIdoA97vlzB8jJQPUrTLp+gV0hQLVYe3mEZBLYT5pk9M88YlDpOfkeSocJl27ibdFJA/C
b7f8Ieu5y46hoa/hqBJWw6ducDhvnfRRjPJbi024XtYqPERuLVi5HEGnkSMlvyRV+JDr5Gw4FpIi
wP62+mYovN8q617Nkd7Ppnk1aXntsjy5nZX4niBEPvlBd63hw5Ymo046pZuGS5GNd7JLjBk3ft+b
sGMy/Knsq8vkrXajfJN3vbH2W//sJMUMkWT6zrVE/DG8gedubo0S3lJJyml2RuATKFxz2kHW7MeV
K1jMqrA4ROE4rOpherLnsV7PDhqzgx58RS3JGdA52/aedjUq7PpVp8sfBi4gM0khbZTWa4oFpaLt
pDITcac95ynqCJrOXXQT1Zx2tK4eTXKuV5mqbs2lO8/LOQvrapKs1tSpqdXZ5rHmlcYC/cPn2xri
5PfGcJXlwa3O55UO2tssaT/CoENaqrZ9Ep0yiW+qk3LTB/4+qO1tlJGpiXwkVLyPCbANOkcePYJp
QyHwakUoqW2L599FHVCzjrABVruAlAwKHF3rAHqTAdfQgJN8NcDkQrgMvlt9up3BFiXFEO08338c
bRf9sQPvNj44OfE+FmUgRuvP2ZG3I1jJB9KaNhIEtdqt+dEhmJmzcS9K8SQXRo1yggeZMnwQZObM
PX+VrnmNhRAbncdKqZOc31znvQSwUg8LZKcFQGmHDzWkIjxY9ovLCZn04AY5Ag+tf1d2PSlF+4tl
LrHy4dIX0YnN30cFVRhUV76L4+hhCJq7GLw17s0NdPJPpI9pk0U8jTJbsmca5B6sNTaVho4M3Q0v
vuu/D7YdIaOXYu0QR5+K5qmiObgFx0U7OzTkjNiL51/mQZ2yNt30ubumYIJbxWToBbDCDfwVlxhe
Hb1V9rxISaQQcpORRhLowHWZBh70g2w8pa596UkHrganwA4UDJdJ1djTVfYQkUFIagp4eX2uYryi
dB8RyfToXgrgq5PUZ4FmRdA2U+fNx4ZiFvJJMLOj9ro8sw24PwCG2jF8lb56tmGrDAU/YoNGDk38
Y5yJoJgLjHQcrX1R1I9phiwwOR9GhdvLc5JHs0c8BnaXgv7LaXicN0WiUzxi8ltWUcLuA6yNmnbT
FPzFMKW9VB6fJV0ON2RfyU3i82imYM2RFNnkEvgGwmr5Ovjmg2MCmTP1C2a3xxK9QGkFJ8kJd4HM
G6Bb1XwHS/UbjDIkxzq6RJUfr3Q7vog5jDCm4GTvaJUkuYJv+xoWPJtL+TTRA9k530JG2hLBZay6
H6VHsqJlQCgIjLf5DEGBnxXLcm57dFmmg5FdYRuj+IuIMdvjqXqV0mPjD/Jbzs2QuilsWEteYyRn
yEJIXQtnujTusOOYpDZlzWrd9peF3oyVXRCdOHlGfGKEf8sCJKrEHi6orEfgdBtPFthq2Cg7jE+d
3zNidPMTCH2cwHr4zLjO1rMCt9D57avIzK12UWtdaptHV0J4CY6Zyf+kkfpOFdNnPYCyKuu97gSy
Qr8rlEHAIlhUFhB4QsMNd2L/NjHxTY7EMwiAHg17eA9kTw+F0b5IW1+iZf07Ig5OVGpS8WQuNRLP
ZVY/xQ6ray4zdw3I60FJskzcHk9suVmsZYvCk9hPqQyOgMiIeSnoh66BHz6AH2t5ALkmD5HcrBn8
CmEh5oTTVWNW/EfBQ9ROavevmeBvtpj/dib4K2bm/9O50pOtGv5gLPB/GwvomLN4+4Ej9t2f46O/
jgU28BkpluM4y94ljvrrXECulGkBgozteSajxGJX+Q0xI6UpabJj0+NSS2z9mbnAFf9ojAHLzXSB
CcOnksTmG//9XJDJodEYcGidHAOeUd50Y7rjzksmOAfomG7zEKT226SBaamlNNh2IpNYpX4azLZc
aS2+2XHA75nJ2zhZL45Z4cLiJX0VDcnZMYkVpG58Zxh0NdfGd49dOJlP8eymXozEjDF7Whrel0XF
nO/EtMQYKcLkSk+OMq2LFQeAeaOzAH+lZNtbdG/+HLdroNtsvgl3JsBOpzq5zskpjdis14HBVZ8v
Q0ZV6pfJp8VqUHWx0c74bPB3RaclJjR1er2YkF0s6RyieXgWLB4FZ35WHBxt8/A61cUuFeYJ++Wh
hq02CQqQGhsvSw+KsQyORsngLRaaAuvCnUqH68E1mKvEO2ztYuU04Lc7g8oLS/NYmsIekxs0mDpH
SyD7RH4QY3rnzdatnUPahxYF26uWH07zc4jT2BvwtUJyXyR5ipXvL87JMSYNZR5nKHMTJNaUJyXm
6uF1jMsFQ+LkQD/CW0VbMkiP7MOJWutNOQj8I6HznPB5s6TQW+Lo3pJLV+1S2jdLdK++/UZxwV0f
4qd3ibNrAQ0mGYaExIdJ2oLM+1i39zgnDkbQbWxC8fmSjo9ni5g8xwpYwHcFAXoxDAq/Hpl6PLLI
6cTssyVvTzXIDxQklmsSY8w4mg+8RNs1o+OO+O6za7ANkYT4e3e4F4T6o9qDPkHMP1vy/jl8VVXa
56jEYdSDBHB6xLeFEcArmcBsyHYj6zq8GMH01Bn+uJroen3uZPXal/qrm5YD2QIfCGDAdH6K6z/a
65F0XgmkIMqoGJGRS+Qt2FpgDOhgvub42xABGY6FbX5zFuLBZNXnAASC9tmOSjd/aYEjVL57w5Lg
PeubH2qZNGK7P5gLHmXhKixuWSz8bHZALsxzH6AP53s9S6pxCHcm4Bl68jc44jMOUd4PCcCBy3gv
G/YMrmk+aGSuOVQ3M8iHMkzID6gtb/RzChJCRM6ZcQq4U/mULMyIHHjEAEQCZQHeWVAdotTd9SUH
mgnMRSbCRw8ARZEbfIPVuHWKaAO1MlqNY3UdQa2AXAFvM+3udVjDFRxNm0MVkAu14C50bbnXfUU8
tarFWw4fWTas3gBkWAspwya2DWvuqV4YGmqhaTTEdgI935pgNgYRgUHOT6h1FXur6TZZiBwGaA6P
VL8BqiMMpvsBdAdA3bWu/bMG6REbgIuLhfIBc5p+JsAfXsl1OS4sEL1QQbAdAt2sNatskCEiGB8q
O7iLMUXByED9dAVA5F5vOsICOqQtXVAKYybHwa9vdMg+Je5XqRBf0dzf18TeWXKQhJ2ozp7xp1XK
eMiybCdzi5kV/6kdjbsBp83gEjpnxACrzflgtK27YBRrKIaEwjh51ea+MDgvyg6ko47q53RYRPuy
ZcYTHBT85wbz9jDX26rT5EAie88GjsYW/2NuYpBJJvwoCK5RwINP53fdRCVamGMmjqrrIvGdK88N
X5MhA6TIUZcsboVXf4PfaU8h7o2Ync3gKpgY1Z0zoGAijJ9BHZMJpAUuzbynEJOD1agVCaqbNLG/
C8vZFhMrRCs6ZMZwIuJx1en0IOuYPD9Lkio/parbydY015XnIzs7t67D9i0O1VNFwMICzOgUbPdt
e7dgZmNVPUqHNXgf21R1MngTMfaZAPyHKC2vu8xbjbPc9oZ939X+tir7cGX3pFKs7ujMMZjSJRhd
+O2uBOHHluYjB5i0Upjf6PEbHwlJrhJD7nM4mQFTwuy3qyixHzVzyZWZTXdOYu0pYWBVnG0mo/rR
48ViXApw/QXlu3CcDG5Nd5s7lKZMqPjpzN5KTXy0kQ/GcMJ7SENzm/inNNOvHfQC7GXJ4zTa+Kto
VhT5u29Wt07meuyK5UNtW3ieSsSXsDs1nr+Z7B4eMFoDyZcIW0aYhfuGhhV08/6jM0w2xEi5fc1Z
dGphHc7TSXvWJrPEwcny5zlo944gk2R7N3JId4FK7lBzNl4yHyOsGp4RcK+a3sNsF1zDZXBfhfkt
sJ2VaJzn2nABcAY3dWI+lE10cOtgY1cYtjq14ZLbw7i8w5K7b6WxhNUXXvpCp/LOYRp9arfbNXN8
p3oivNontOwkr7M5f3fMeo+bZ1elTbFR0AZWRt3cBcVQnMy+sHZ8mO5mWFKkgNiuyg7swWC8LqRe
4Tn2hkj6XRemj6mv11lOMMzLmwUvVk4M73gZ53r8XtplACXeOSbuuA6lddNbyIeJOmtutEzj4zGi
j9pLrnUkL6qreRjXL6YXSEylJWab+gRt6jXsDd67HdUgYc7/zv2IfRNmnhG9zlCU0qbSGyUXg+cY
+RvfHeS2sbovMzY8LK5LntQiCFajpFWdLxgp4qMBJpwySx7pQ4TDF1zBaz47r3MfoRiSWbCpbUxH
/5OasJjYTvjlQTULB6RA6BqXaag2dpohR74b4ytrddYx7crCahjVoEP7ctzmVnK04+E9JPsJc8GI
mD3nk6/8ra8o6BbDt9bL7iKPqVDyTNpUxkhEP0zw6yXnkvIOmtyT1dioZ9NmiEl1+2Wmk0cCMz2g
Zz0FjVsciDgEa0c7xxJ4W2xTytjZaKMZoXJpNMZG0wi1nXjc7YMYIl4adF+0mt7MsnJXEJIWo8fD
n58i/riS8e9glddf1emdUNW//R2m5n///b/+D2NVcmr/54uF83tWDeV//PsfdVf7fOWvWwWs85Ih
wIc5KcRvvnr7J2zxAjKNhZEZkyerg9+2ChaFvw7n+b82NsKy+dv0EPwUsIr3hQMh2/qzWwXb40/6
L7wa22J5wcOeIcb8h1KfWqsoBV1JBKf1MbcL90cQhvfmzJGibKGgeM5z5LNv6xXQwQjGziqM1K6Y
WxCr2ajWhmpPzsQqcSrTb7UX0XsQEE3D21YI8PMtYP/b1uWEjZAIuk9Vn8CqCJwp682YB5DrcbOW
ec1+uFAcHPUZhJ0G1KYDefDyYHzXHIuj3Dh3kQ0rAGJgW+JS0wuRQ2evk+iOhlHfy6jex1lFTcpA
P2yxNd3h0qImYWCs4NbPBt0iiWhWtWWeyAJv0qkz2YZjnvLGpXZyuBa8N10KDG2rOaNGXEMZvDDb
34Viuqicw1M86YPD11/hbsOZGrofFv1/V+6A13nOzPcyWLrCnIZAffa9yIFjdq3xlEfEaUKc717k
wHMb4RaAuaSbON6bOfhgtjox8jhni5Ez1VUl6Unw/FNhFkfPp8agjxfDEQTnLL+JvOHA3+SFA6PC
yjRvwYzfZKlJ8JtDzGbo9LZpu4e6dZZnY0thfc/+wVbYHyLzvbbxmyeeccoFmJHGYyEyFcbFGfr3
oaAxJ0zwnvd9gZ7W3UABfSQi0CBv5g9D1Vj4q8DFlU61qwaMWZZb7buKGLpoDgHHPnTjWyMRG4ej
I47zCjeoxvBLVdIPyuzkBqj3Wbbp21zzk0iG9PvMqohoLCB3q34VodVc4UI655mkoNronluX9yT+
/eu26r9yYZNAU98DZoJyNq7LsGExL/Ph3h5w/jWcTOYK62U8Zt8bK/4YYaPv/YE0wRhVD66pnxuM
+NQO4nkK9bBVcYTTi62GZU6nqm3H1RA5j5xKIzrQu/hb7oSnKunOvFBebG1mCETj3vy5K4gY+DhR
vVNVz12f09jXYKkrDQPaO9Sgq1ZZ+LJpAcEMv5xfMXfkuos2w+yfqLf65DO8nzK1y0byti0+FfZB
YjPEEW5AM3l07ey1gpY5oyyt8qJ/al0romUYWl9HNU9FQGafFMWD42IMrCPviIwHGAOZaeVQ5kcU
LBM7tuTvzkjLEz2mWJiIgNV0WvrzowUhCHrQ0+RjSeO+xEvcpi+zJ/ZlU+4wc96x6uTEC96EcXcH
KvYowQeUZfCQ1nQHxqNxyGOWPSYJnMKWRHGA1NSGSbVJ3q7JKioi4TNJAAUqAcuQMXiHyvD0VmYj
rG2HnO3QP5YJn2g7h6zqXASEmI6VlCuYSJsS3qVX8d7z8rd4aM6phuk4SHVxUty9fttXh8lOcbGm
NQ+P7CWugZCG6acEvEq+tnmP9USpU8UIH9YGFVBsCSzWBRV0HiLzVIUTFAk1JUYp+wXUN/qU2ThU
CVHKiR0E6SiaDtlKjBgg7pAYKRLI1h17C3K1RBOa+MNvmh9NyVjb6UFzyKm4BNh7RA4KYrmEJqxl
KZJb4snpgESiJ5YHyebEAJGwKpEwW1AbK6+DJ0I14hpssbnlaX+DZIxJxP1KNfbtGdk9WxY1wUQX
y8TuJlTqGkjfo70sdebB/u7SBRTPSkPFMreMM3RAmVibWAlhC6ufJpZEaOTJrWBt5FniJaL/kCTP
LdH/jy4aX/MKFzH0C5BMywoqX5ZRTt9hPaucvZALlFOIk4iKtwKHRLassiJ2Wo6V3QXsuJQEx8o5
n2dV7W9mM46uTWCdK9xZ37Jyfg5M1jq+M14HeX0D3vF+GPsXD1slMKBmFypuDtFAR8dO8l4FBOfb
DqNly5GdmSxvjn/+gPJPUdl/d0b542PM3x1Y/oedUHAJ/PMTyiEpv//l/yaf8V/+3/C//loz/UdS
J3/GL2cV+ZMrWKBB1xeWz8GA3/k1BOgucmXA5gllXtgQuH85rCB12iZfEEhH+uT87N9ZIPyfPNap
Fgcgz3Mc0/lTFgjvH6VOSyBwSitYvhFSh8th5ncWiER1uuc36fqtexIf88B6qcofJ2f6DDmp0GPA
wKXj+9xlAChK0lq2mA0w0cbD2FX3aYgFcwRhbJg4DuyquZdt9KEz4ZN3zi2GUv87PKZn6YebGqzW
2qyh7TSEaT3T3U4eE42lA/AZhAmKoixXRiCzrSzLc1jry9gYbyqlq8bITXIIIyprOUQ3PQ8sn8gP
2KiIfZn/5RvxbRaioirHfU0kXoaJfpaNHpJLWkxviWrv0oH0deRjWBIgMjyEO0vNoOqlAY2KblLH
7DZ1K679MTrZrZZoqJzVeMGTW2aIbqeaROMI8hZnPLthNcp7R8TjVkR9th47OD2VxKcY64e88+iy
muQ5lhr8TVwY2OBZeWnMC+lUnmXsPLgetK2QYFdfvahAPqdBBvhBDR+u9j616B6iwLvLE2qZDEjW
wlA7TTIPVQ/wdBcGj8xmLyRpziT634thvndDKr+0Ky9Jy7wZd+/GHJ2Kmqx641GtKKO+2nuZR5dR
qaCQ2JG1ERlW5DI4D7NDtTELfC90XwAG4yUlVT5gqAptNqFYWw9212PPVJ2/9DSR4fc/jWk49yHe
WCNndeePLZpsoMdVOLo2RnaIHzWYi8UxjGLukIFuzOfRCl5CQXzHFZ04i+UNrPxRr4UEXWQXdBmA
m8KKw6F2BaU2vqL91b2q26TayrbcAAE3r0y8CGmC/9kPobTTu3aQBZ0eeW6SkhhF9GS7AwecmrdQ
JcQVL0nExmasebPrd8Qo/yon3eLDvusM+yXQ5rdAdkDB3fIiLSAgRsH1a0Pi6u370TY5CEXbKB8P
qFUl7SzQpHXwBInk6DTqfohcGIDVZK6JOwyEK6i0ymd/ww/zywr7t9B0PpqpeQv95HG0uDqNatGu
Cxcy/HJrcW29W4Vxn7nF7UQudVOE5LDUVN5EwrxYtiX5CMCw0PmwaWPv06jsgwhrMiQoa5Ye3q1u
eJ2N+rrv+y8nxjusoA1UpA1zcEOTfTtE06Nb4w90E3NrGZbBibO50x3Bii5e/IjQHBHjmx+Yw4GM
KZgDI0I96HEMgDXWkjSavsoWUHbjI4MNlEzlfbwhxnpTJPGrdlJQVY1/z2t/5k1jUNZR9i8lWKVL
KJAYs8V77EVfAvQtlUsxsID27Hr0EmZkKhnVH6pJXamSmqeZ9YfOpkPQ+VSlVcm+LWMeBg5IoQF4
me8SJJ1VzCEp6+4803mZXXUZc9y1PiDycmTqL2cOi0H/6U0tVVpFel9XgwNFCPyKwa9hDLd60lrl
rdLRcbGS96q9hYW1J42dXVcQqeHiDM9WKzaUPlMuZcgr3aVEO20E9WhCI7BH0ESNzSQm5PzDQjME
3xhcxOjSf4g5Y267W78MQULk/ISC5Lkzs9VES/skQSSkuSCJpGi8Diir1xP+IpMwA3eEM8CnMwvH
Q1l3D/GI6V5wEmaDgrdSPssRqwncqKXxADhUmr8OwjpAsLlfgOas0/bzxFRijM8DViKW7pfM0PRS
EsYoBizqjWoo3zZ4UgctC9PCjdk32cW+7+EbGT5b2Nb8nELI6WNFyz2VkoPFwnzqHoMKZbDP1Ysu
YurMUVOzmq7HwuGbiedkq4QzoNb5PwgTk4EI5SNUH56R7IDXmenckVKVq7aVl3yWeOkAbNFsv7bz
aNcKHmVDTzugkx4TBH6YSAn6PTw0KgwgT7BVD5gJyLGSNSN6noL1UViCcYiy+/3hzd1ZhiyylQdC
p8PiSh6BO15gm0mTTL4ZRQaRKb/t4+5i+WRe2uS1qlNzl2YRQ+GIUcmbpgdhx6vRLJ+7lBNrPdc3
hoMvnecgly6z887sowOnWjoaBnsLJHUn4wKei0sCywBmUv9cYdkZjzWbstRPAUGjSpPXea2V7LeN
zg++x1zcj3W+sWtf09IwtlsxBofA5A02p+OpKElRqAZbXOcp/2pUbUYown7LJSqio+9SiVFsSSMh
Np5Sp9uUQ7FKTPceeiUIRKc9WbABB9jKY5l9BuRfmPfkfTEXHzrWz22fP0B2eYmdfOcExocqmm0/
Nre1UV+4VaJNEPJaJD2CPJGHe2XKL/SKepWQoxlm+daExYMl1I2/BNotYX24jkMQn1LANILLx3n8
jaPoV1dhdg5L+EflD1+XRwNuqErKT6ISFLjW4Cjmkeub/tm4NS/FHD54JX94P3SbCju6wttNRR2g
LrogMf6K7mw7RLy4+DatsM52JUkKKvo3m+Aw8DYkXxyvSfG7+8CvX4NWHaXffk7+eFup4EJLKKrC
klgxOAjwkGJQkdvELK7zFlWR5ScrT8JcPM6KasF+cGGw22XO4t1lgn+0zewIh+6u6uDkila/J9QZ
trJDUGES9wsrAnAmxC7wPWZGWs+cvqIYNEyegXXXO7OJTl0rna2KuqMOljwzh/krXbTHDpdjXFgP
QWsfXSt5RrYGihKjqA4z7/oienXn5oY+pR8JdM7ZHe9C+rRSFP2obR6qlH4jy9cnTfVDTeuGzXBL
BPpRUg0R/Bx/oyzC0yNeMPGWaDL/SU9hEE8jd9N4uECWD3JcWieiJRhdyIfeDX5YSzFFWgEvGKeD
nYSf01JbUUmJiJ4S2ZO0iJAaoMlp+D7SdVEspRc2q9poqcGolkKMqgyJP7i46xsqRXa9JmsY0KCx
mBHp9zg6i8ihxnHv2LyHa1o36qV+Y2rGc+O3+Oz1fMSquzNp6pBZeYpnh51WmV9Cs3lVLQHHCEKq
CdoXAX705l0iXW5/X6KY1bSBeEsviENeaO1IoIWFZZa89OgPAXGj1+bSKYJ5hgFp6Rmpk+wGY+MF
Hf3YKpArluq4fwoQFnHvnnrhHwP6EHBJgu6zW5sXhQ+6SXyEZkIqZrk/WE90bLHdgzeRpqCplUY9
0pVLPwrysY2EYdHzFufphrXubW/gSKRWBWnJ5zVF00q0dK4MP7evZPmhGHRz1VPMorsvPDPffOpa
ej+q1nVNg4taulwiycp6XvpdxqXppTZsIAdZ/GUuLTBq6YNB4Le2Rt47z4qyGCFojfEVrpg0M3sI
G/0rntyU8itsYXTgfLdI6YZ18tZaAOxjjv++T3ueJ8Bbj+UHVzefU64wAsr61p3bbewSi/zXHPk3
uwyy9D+fI+//49+7rz+UufmyX0ZH5ycHrBGtSQ7/WAbBX0dHXDIMiL8XwH+bHKXrSaz2zJwuwb7f
mWSCn0zp2TYCuI8+4TGJ/pkepuAPepjgu0uTcRR4t2v9F/M8hYhkKH3wE0M/qZXfB+0V5TrRtpwk
3LhWfkSgBKnN3sMmv0/o/Oi6DgZy9NxWlDebZOJm4RyZ/L6K2tsVnbozSJ+sCS46nDLoFOnRrBsB
IbiFhcG21vkUKd2E/hCkhyihYbxdCkoUGkkRZxT2uA/cRKzQMJdKGNySbhN8dfZOdNSbm0v5yVja
1jqC/7HqlmoUeylJ8TqUmUJ0t3EUfSuCWV73LBaIdzXYvUlq0rUSL6UroHneO3ofUB+ta56vt8lS
0JITSd83dLbQKMKYOhBZtgS1gfwSmJlmB2B40zjNxoDjuHJksmlYPRZhS0KtE19V0z+KJtj1jYHO
14vbfIS553ScQIy0/B7H5aUMGH2i4d6ymmOg7Q3vmxulWVzNvLWs2MfukrRPfU5DJW+joZbXdCxe
j3P1UZgcWAxei0DvC4uT/pCFz57PY2YaSajbg9iE5nh2I3FfCJ96zuwptVu5c0qLUg9jvIXrsHYa
5zM22zvwoOvajZ9iGd4rkW7sBP6esjG36PzIvHEqq+KlY+mbsY3kJRJ8a4NyP8/5R2oXTIP5cD32
tAlGwTO8bQu/ucGTNiSzz3IAQb2lq9cR29GJwMCWxqWo+g2+3iOJhue0TG9Gh8ePjcGkhcdohsF1
5c1M0wPuazxPej7EbrkXRbFAlKMttbiPlt9c5//J3pklR66cWXorvQHIHHAA7nhlzBFkkMHgkOQL
jEMm5nnGVvqpFtCrqF5Yf7itvipJV2V2H6usXySZpZJJBiMcv5//nO+UEjK4c4JiwK0MB5VpDi+M
CFdEhyfIFjhNqkdTFICLw9tOJZdQOLfeNPzMjPCtMO2jOZQPVmu9Bk7zMtLJ3CTioUv8NwqbCSrh
gV8xVvwgfXQCD9neQfvZdGV7n8thazkwsdFe9p4btHivJBq9uZ3N+KPs7B8UXe5EMx2CjvZqy6s+
eIy/2DXdNaPxOJnhhjQyZWMmM6HM3gzNazTC1m6S4l7b1j6nqKaX/mfS27fLD6xSarJMsn0NDpeB
8QMcZsO4XLHimPr4EUD1t+Jhgt8YzlEIMcl8nLHmeJH1ElU+EMvsmRH7xW2cbTvi2TDNLbQEuRky
/1m74d41xW3qErXsxV3lsLao+5qkHcIjDrLZnjfTDMOpcZ917p3zkZ1Sm4NQCgZ9GfEcx2678lR8
280ttDrTABtvAiTsPdYjVQE1BHSMGxU/YyBMS4vIpwOqZD868XnI7R+BPXw2afIYWO7VLxh9cklx
Wm09a93t59L1MBQVDw47oNaZHmx/emdDBcC7hzI1o/2SbtSBflMAqTwX01o5wnAvSp76FdcwSj9j
jT/J+hWAoNNpsU0iWt+mIoVBUs8bEWd0zfnZ2q8CjzB98Uap9FseW1+ByF/gBd6GVftt1b1/Yxnd
7UQ+Li4i76bOl1dk+KxbPPlFfUf0bkO3xBneJdBGwhm+4r7tjIfY8qH/cG8x9Hu6LNDw0H23Q3vO
/Omhy5VcT3XzWeUdzuUInqgfgm5kSEFjQMFmw+S74Wny6s+8VbTucgTXgmXbFL3M1nSKM5/Ghu6D
H+MYJ7BfWGcNcbMiTsT10Ou2ckhZTpYnGL/vdhHemj6XacO1npm9iIubV1PL18QorzncoZVbwg3v
OR1mkxxvlhVc6/xpQ3KA94mkKq3RVJVa6wiZigx99xap+FrnzlvukHPKfRjo0p3YQ6VX2nBoNksg
ofgfuXJIDTQ/4ob6jMF4czU4EELhjgnli4v2oQgSFEIJR5PTQGPCSUaYkcI7Wn70PjXilPZwv+kL
oMyAyFVRXSl4+6EolTW5/A6SzVXCMREZzcUaIib55IA9/5TRqhBC09Vltqfb41TPCH6hXupe830y
tnurjLaxM5+Wwlq7wGmMy8tLCoA+Y1MtVW5fOoof6FMMQUqjWdXVcfbsi+991ajwAB3aH3PMqtPC
ltl48kcBiIUd2myvYfO+TiZ5U898tv0C5gqKR44JJDURKqRpnOy5wRJENhbrTSLgmebRgTfzNcNw
YsQgqGuhP8C24KigurZtf4YNLWrTQAdhM0RHUVYcVBIsbME90WxmyPrEXdNuHYbiYk+jf0MfHUyo
5AS1eDvq6dVANNMYihzbuIsGKEZiCS85a2FED50fKFAQgMLtWHyNk31q8+mdu8JmGClG9NQtL8l9
NPlqn1pesCvF9Gk1JM6gGd4RYCEm0t5yowcd6ppnmUQrpuxqjdT2GZdYotKFxs3HwU3qfTdQLhXP
2Cxpy8hH1AECap9cb/1tIzB4sWZBQSjxxedno6zBYAi5pvf7F36wahV1EvtpsQDDIKHkMubM994d
k7d06V7duiCtKwr6WnQOqUcQ/cYtaFoU0sPAYCAhFU9gxmihAsWy3wGs/lV2mvY2i4C3myW3dknC
aZ7977G2waQwcHABcjEajj97UthoxOoss5IQM8N3BbczlcabqKl5IdD1PGHLGXWxT+fseZHPjT7D
zdIf0vBBqRFiMrtETVUftP+XOTCfBrt9EIU4t11HoYGP9Wx4GRXPyW745DEMLrIV+zzDwqdGGDHt
2XdEvLIQrDboULTPcVp6VnaXJvA7enkdeA/fUIcMeMZENjLz1lsXDbZBURjPgXCuPYySFbPWysmq
q9FTCqsDm2nDUHA3Aue9DUE2/P97wP+7B2Bh/0/uAfXHV/jR/otSVv7q73cBS2twkn90F3AkVaye
rVnh2ARa/+Maid4mhn7tYiRb/uffPC+skcAswqYkYat+62/6M5cB+c+XAceDculhvuf+oc1/cMzL
aSBT2hMMdMwy3qZOB+89wwA3Z809nrRmxeUYcxwuOf4PBy83Xj2hWdADGuPYbhftuONaX+Kvm/DZ
WXaEqUU9MjNsqbHcSArgWAZr8qwzblWLhuf5UOPaU521dXDxOf6EnOk+xrj70CMPJm6/iaRhifvP
QGMXix3QtryL/s0gmI8XjWPQ1nrj4yBMU0gbtjoFvvEMQPrg4DTUuXWccB5aHXG4ukcLFmwKqoa8
GC7F3uPBvtgWDfyLIT7GAryOP/kkgWhb8b1N6XT4RTE+tr79VM/qIhdLJF2l7I/Tj4VPEHXOfYJ3
Mul5ZEa4KStclUM7Hpdnn7vYLWHr3vQ15uNkoDMNu+Mdj687QG/JinDCR7XYNjPTgciHk9MaCIHh
7AwmeXBCcd+W+HmMUF7xJtC3J1ehS0Uo3tDMdTAoTlewTjwTF/voPHwCzutXcjGWBkNwpG6+2ik8
pzUIoXwxoYpIbVtcqUFrb2u86DmOVWexriY4RayW3gJ7sbViRrpyf7vL8btKfK+9xqQvyuxeODbl
fZ17l2OTJRpmrhOMs3OUnzmnqBaJ3/lCoJIx2CbdOciMQ87GIfEchjH57UfNSWLM9RYKWe09NTMT
WzPkhxILb7DYNIq5uu8w9+Lv2vSYfQ13PJSL+9ft4p1B52LMUyMvwzffpSE4wjAMX8xn2QIrECvx
kATPKdZiM7EOeUoCy8d0TFsNRX/ygGMTtoddoYJB8MGm7GfySXjNbbT4lxFuXxjAriIpsDBaeLno
pdF4ncGoPAcks8eenRkbm04NyC2LPXp26LIAYDI3Iw5h0BKLkTrGUV304eOEw5rS2nd3sVxXi/k6
xIUtG/kzxJVt+tGlw6VN2vM2wrU94d4G4H5JcHNXuv2qXVCV2HSwbFTNFiNSu/FLOH19rU4jDZNy
iNdZSqfEUj05eaCwteCGQFcS3ZQEDSlktXnsyWjYGObEno0Nx5BeC36Ym2AmoeBzBzMSSi8rhfge
lgMublZZPcRrw7ilUfI40JcZhBRnSho0Mx09ReiztKKDTFEe9n0H0I2UByx1mzow3I2sKeQkDE1J
ggO1yrFmDaKCzMtUkFyYHM3jfkzom8DaGtfcuydMOLNt7rnQUMVj2aCw7b1RzytUFNYOCXGSvMoO
qchjDBrxuSoYXIRlcfPg+rIblGvsu8nlpgRzEp5JhuXDkwdheChc7GaJqZTJsC0tCnQ8vg9S35/8
wZbn9HQzF+2L3Xi3tah+MArzFrJTGlkNwTiTTvdWVPos15JsO0bU85a84n5yGGT42fbdA6DT8sbN
/HPbOmc2DpvOiV6kXlLqfrgip81ZCYfNrqgFTs9TFlJ3GuMZrmd9KJvsqRqCR4zjJ84Dfrx2Lars
hzlH34lbc3RO+zxSFjAiOkeZltyYnY1XEuk2fFy+YbEZOYH6AT8sG/+XYNY7fMo1UxiaaxXF+zlL
z/ks9ylir+jrcxj0dBET75/HnR0zFbkMTshKO+kxECUW+VNM5KpYVbLElyNaOi38gBGhZped8qGc
G4dZyCwBhuEpDBoKNKgX+W7H8BQkzcWjEESlAYZ4TW1ZAtwgD8DRTvVmSouN11jXibAjaDTGUyKJ
fG3xGaTc2rK0fSJa6d64fosMM7w0M5ekJguhkU2ciYUXZdCM2HKxriAj5D/pHphBaLW/BnzjBNiO
Os+32EWjGxGBPmS3xgZESOa4CLxgMlTsnVhz8kvkoI5psir4J3FEP89G8NrlRBp7njQ3IiwoWI3f
qomCg7x4I6f+RpPuWx3o8ORWENaScPiEquMDYB/h1Fcbr2QDp+gNAOSiXgi770uK81YVBNSwyret
WT6pERdVGed7obm1FHq8dbgEqK6rNpD7H6IkmPcu/R1g3wEolIVDYqtTd7mrjqIVC9wmS46xh6SE
2TbaNrMzU1vXA4To3evUoZmljfg24+o5GJJTO3vVLQVDIMLYGOxcp3xjZf+pRlCOQVCmJFLlz9Qw
n6OmC1aVp+qVO/Afnsev062ZC9OqeES5I3MVCxJWMjqWE3FU7Ge3qWUzZucyJQWCp7IEXdbUrbkK
W5UdcfYBJ66KT1Nzoy2bmExtzEZOhETnIus+9Lz5gQ3ap0yHbmPSN3afL8A6oK601aYWlGW/XYXW
+NrE2A7gOp31YDjAq5Va+USHqcLRzQrjbbaac2LR/NJ/qlS5N7Q9sMmM84oSNpZwVl7z83A3x8Wy
iEXAvTIv+m6MON4mosf2oMynMYdWDPTuyopjui+nFuiETHyA0tUXYjrAuQqDeFJx4hZgC4GQ8psw
2TNZufPpza2iBqOEAuyO1ooTqNim2uoPf36K/i/nt3L/0/n4/8ZK/+1/3P77/yo//sBptfzt30dk
z0Tcxk+lhZa2xyD8u9NK2tK1PC05nhh48WD9VS93xF+YqjWRS/xXpuNamLD+agvnj2xlKkZny3FQ
zYX3Z/RyafOV/sEW7mI+R3mXEu8WBPW/d1qVXoiVbwixKk5AO0zzlmvqVzmzoDNVdyq6RTs2AMNF
FSnuFDagqf1jM7Hxp+38vZ/FW2nEHiFPz4PmRrhTsGlKdfjWdTmAyWbczQNFlnPdb3OrpUYoATJt
x8OpdC37QflablMs0rXGGhoTWCLGGG6TPowugZhZ548hKnmXOt+m78hPe5jVW9HGx6IfgETYWJfF
O0Q0KvmkvhNaXQuuJQdTLxEagZjrR0S0uON+yzQzOUzrcgG+Q5mreUjELbvP2HpIkobSC+wNOjV+
5lV5P4/t1ViwmQHJItuAb4foTdgedCDfxaYRCs3W3nfWbO4tpdZ+R3FZZ0qMxlUBZXH4Lrv8BQAm
0D63pTO8xc0NewWmpeXFrx2aGyG2mEJRvbJyDV5B1QVcF1RML1TMecgZpm5O3KuLtdZzsgHW8GQ4
81fl5rAy7P6XJ0pezIleFCEoDKJOcO1g6sf5wb2aCP+O63SwcxRehp6CrY0uREhyq33NSu4pSbXJ
UyQX2ViXMQvunEbeC1N/VblzUjUJV7jD9x4unpuJcNKYk9PyZvnclrTp6bra9Z25oF3dL5yua8Mv
65Ua61WmHNJ/1vRhRxiV26E45lNUnt0+vFROjdMgGpINPxJo4YpgbW+ZP4waZmfFn4/1NUzs7WSD
YtWBlR2r2am+YTGXm8Axu0PUsCH3MkM/AZML9xI4+cEMY8brGh+DSbtLoMbyJlQ9ZX4RO92wpGIL
hxeEF9+9yGncUE/2UOXQIlTbDzSfdQ+OwMUfWjApHYvxGOWvII8Dr9J+9GHFJ3Z4ogkR3/t8pxYk
RKyQl63yyY/8cx60wAEaoNep4kVAHrvDQ8WjezLoasOHTJMXjWcwOzp/QlFJDlxBzrbrv834ah3A
ucooHmbXeJtj58DN7Tl1vAOWIfh4EjOwInDk5iVIZwuBV0VUfLnjvA+LyoWbRtdrVYMTIUtRlMNB
NC3Nd5Yyd2HBaqrXbHpF150g/R99YOmC5rPEun8dmWORI9tdZGfRKra8L7gswyWaGFKmiAk2ttKU
KhL6Fq3UyKgL1C+qzek9mrgZBJb5BVhrrSjLPtYxzNMpheqWWBwS3hTu+2H4VbQVxMp6NwjlrA1R
H/y6q6kMhGFihdVLYxvEyshF+R3ASp0Oj01CD5CFw6VEvjSa7JiQutgMoXtlUwzPZjgns3ioHMMF
2BvtSjoIinJCgU+WnDc1rwQOaNDZJbEBaZnPLnqlIqBgmfVOZBjDuzTYVo69GaTcJX2/zSLv2BBY
TOSnKrKXEqcROQJ+4Ej+UkNLGhQIL8hsDOGs4aXsflmEy7ow++V42evgtWuTCmLetDi44qWXyOG7
GvCzZQNespkPRhP1u5h23iHp3q2EzJhTQA+JGemUKrmcU9kVp2O3Y9byN51M34aYjuDS0oTJgiRi
TGUGC7vPjo/QKhVutqWeHl/S6L7RChxyn4257pj5PorxL4UlRO82IrbMGE/QD0fcgMOecH+GVrl2
w4xVIFaBOgHviZ0RA0JatYc2I52wjKtJUT3/+Qf+f1cbNvvkfy2bXduaqBhlYz//YCbQ/NXfZwI4
cdrzWHkLzUjAQ/evMwFkOj4KPCwdid/EFDyu/8MO3cIprZGyfoNJ8Ed/i4oJjc6mNfZL22KT/mdm
AvThf5oJPIfvj2EFDp1g1Pj7mSA1DKdQoVlgQcPe2y6X0kFFGFqXi6qOkFUqTIY3ZjQ/qCq097HN
lnOZLOflqqtSsXK5+0ZwmPIRHqWRyH24XI9lPN35pXrmiRquZ96du6iwKHj0lvwFn4nW2kuv+nKc
8bVKF9eK06er1KutlaUxhgYO54xl9r9kWZ36jHBCVnvUIYVHzVUT51VHSHoRgSvU4I7lGwR7LgKQ
NTk60YzZj3AyGJz4qMmNoZ/LRV4eRU4x7iI5sziFQS4b+mLQo8dMIEwldyKkydZEsUaxoJV7EbFh
IJwLVO3a09h0xH4ywfRk0fw5oX/PqIRcf1i7xtC+DfNrRCiXzvRUIpwPHqlxSTOKInja5y+Dr+nH
cB/hMLxwnXhOYmyljpifinZ8theoPOyjY594IGRR8J2q+zktmr67GKYnZP5ZO2/KibyV5BqFQNCx
QrS53SRsCIIOzaQ2WLd03UNUV1sRUWY8BSBSpxwQcpION8wdXKh6ff1NPfLFhx76d+3zq18WFfGy
spiLigwSW4yM9RBII744+42GPUfFvqNdFh9E93wy6dFnsSxFWjE8lMuapLOzO8XepKgG9L1xL3PC
rnai3rq2nNc2uxYUnDO1pP2aW/2tZBtTs5XpyJMwqk3IfyxswmV1U3XUqrDLCYYaYA7ZV6t/n9j1
QM36kj00sM7hDam95KFc9kLsh2L2RKnh3XkoiQFn8hyqSxh6WwkHoRuCXSEIJ/qDfR+gndY94Ss2
UWbG04/NBGRgu3kDenQcB9ZWJgPbKmKT5Xc2FX6Y3dlwBQmrLgg+BzC1Vy3iQ+KKbeANNzXXYnoy
dnw0ABuxNMPjsUa2QYVmn5bP4XPstKeQPVsx2PY6X1ZvNTu4jmAMjGiWch0o1t/WdO13brgXg+2d
yxbPmTyk0TB9sMr4C+8bi75l5Zew+7ND8wkXAP1v88la2rvSBscEllB2hs2yPCRkcNKCJwZbxZTt
YkZDxmjN54yq38qvLilbSLzpPAXZS/YBHlElfmTsK52yvdZ0CybLItMNrBOp43cj1Ef2oCgNzAFs
PllmnYaQXy4xqsNIquhGK33p2JjKUkFGbn7AjoKMoD6IKTy5zFl+ml9tNq7xRDpRYYyB9W+9xWxl
mw4N0DUpnON0/Bqd9n7y1KnkN+RmzbG19Fbq6WTRHcNzFi1yxiE3xliqe/NLib5Few5vBwkvWHbu
t46rD7bZ37R4pGsoTJtYOPc8cl9TfM/Q1ATW18i/aEVGktAFQsejUyyc+fhgBAmyY0pJGYg6i3c5
DpNdWlD6YPPRaCKWu7GxSwaaSrVpYDmZ90XqP+OHP7QNxDLDjME5ajvYEKrrqHu3LuWcXlQWvJrk
5lJdgKce9L5cqmxzNYGcyUClmG/5GGylTC5tIB5EPJ5Gz32ySG7e9NQuNqa9col0RTlVRV6areH+
IMVX6TavIdva2b3vAvR0om0Q1Q/8Uh6HGtquF1N9gvP+JYvU0Zn6HdD9e35qxln3jDHktlAlakZF
71TZ71zC/2WrthGBlJwGx6k2oCePdC2DPhkMpPoWRTBy+mcWq6j11cowlnNVi61F7D+vW/4xBVwv
Bx0EX4UhjJb5FlfDEHS7YJSnkNyjhjenDdpazO6lahjKPPGijKW71xufKZU6zRl1n3N4iqi5cvQI
7jB5QD4EeJ3Xx96PsVRiCmjU+BGK6U5lbINpmR1bVJQZzhvk6tvCTZ/GFPcSI1lUNNukNPZV7Vyz
KqRwtqKWgPnzLaZpMYbZN1j9Y+8T9LR858kNnYNH9QkmqnZtmzQp1vrNc9M7BMYtm4kHwzMlxp5R
QJSOkapNDOLg3vB+g1OkwuXVm/MXrx0PiYnJh3l3H2X1t192v/iWXzHO/GhAWeNVcBg3xa4xy2+z
49LgGDVtMErfwFnexKa4b0L8J7MzwNXXr6nXXZ1McdzM3dbDKp+15bCCwJBi+8QuKzhoczP5yKfi
yYqG13HgYdurQHJPE6e6cDmBxUss4ttyss4jAKAQu03bU2TcUonsE91LLfiSevTxs1q7DvFW2tYh
zlM4cCW+2rLSxU2P4tqJ6SdWhXwVqnY3xcPA5j41dn4OfN4pordZJbcC5g092OASSJKo8KWtu0+c
zPmOUNfChIeWKKOAQqmC13BeZE9nEUCRobeGnx9JOZxaTRYkp69GoZl2i6d2EVExqmZraxFWheRu
JKLQXoeorpXs77Jlrk0RRweLZ3+/SLTNNOo1wZuT0Q2baSivkdchMjebis4LvKTopq2pNoBAr1Q1
rYy4uTi+cexRhoMWhrNEK8bqT9phkY+HCVILIaMtXxswOerqqlzk5hndOUJ/LtChLfToQNWHKXJ+
ojQfO01FMMI1zR+beRGy03FfIGz7dUz9Rij3Waj2/qJ9G5PedWHwCuonQtHUG7g7m7SLaGlEOEeF
gZzNwzahV5KPs7USc0xDaoRUm34LL/6RIMI3dPW0ID1LxPkCkV7G6jAsqn3kJpSsl2Bry/bdrMt9
icAfEHuyFsW/RfqvWQGEk6Sw1D87sDJuKBd+6FkWxGN8GFketKqlkIBtgrnsFaTtPsox4GHeESRq
AxCCEn+JZB3BUPLiL/sJGLLbmIUFxo8Y2ne488pxO8HDQem6zKw4rG55h7Hz+PM3kf960iMS4b++
Y9xGbZH97/+5pD3/6Jax8Od+v2UsXAkK41BuCF+Bn/vbLQMY4cKowJGNQ9T6O+WR2wUIC2Ep1En1
t0sGwqOkkFEKrLVIk0iSf2I1by+47H/SHS2W8uDsuLZAv/j7O4YIqhFfOYp9yU6QR+uMQ1fb6Deo
UrWfP4SCXIatDTiunrmK/PIRxBeLtbx7ph0Ec59xHfpgI81i2TOAECJ0YFXeqeujPXrevBoyqi1M
+RK51HFl3XNOcjP1yt0k9RaA9LnKzZ1vWiesMSezH6i3JcvSoSrNfhFuPWvYFqP1yK6XPHRG/yNu
eske1G9/ylGxtw7zYhfBgiHnsSlb0iaJfuW/V0bqH6EGgQ7qmVUjjq2wqa6ERC+yZLir++JI3DHi
ojGsY5OmeaB5uSnB+xr1rqwwICeThlmfHduKIFtsf2GUyI806KWX0It2PtCGtrPv+7R6KToDxh6M
WcP4DFz1MGv/WpnTCeDGbaQ8ntDmG2nGA6AnSn+S3NjMWdUebe5pgAHDAbviVB2skeWzG5ETVOpl
qkxA+vISyerqN9xUHOM1Am6TZinJ/JiOx7K2Giitrt4bFfT9PjOig0b4I4lPsUuvqCJBFWH65RpE
q/uIYNJOyWuPgNIVC96z+0UI/nbB1K27aITMETUHifgSGJRBVcgxuRG/pPJzIgsfVIu5tt7QhLQN
aNqstINLD0DxouxIJJ4+IGFPRKZbMpitumRxz6um5AeEBKrVJQVn72kYYq1DQGITdollAv4g240o
TOkiNXG8H2EOt+u8H466mB5Jcsg1MCKehlZIcRqv8yJf+YWoN4FZM+AibeVVsyvRurB+/PLRvpqi
4P9is7SkztOOxqvLhLbVZIBxDLO6EbXzrkirrl0i86dZFJ8+V53BIs0AcKPY00WP8IljIooMczMt
wiTKjcGlt/zSLoZCr74Ne/s6RdzLzQJV25+j9gafwm1LCw76wHuK+TW1YBzbNIxIPHdDDwzDiTMe
1PZ9C58sNss7E7KgAY249/tjr/0vWBMczyvyWYsiGT/bKjvHpvHTp6yDsrd7q8z3Zea9SU0RiKpg
KGNS++KRAkuWJsIIlPPZwOC2akcK3pPaYrQmqhsr5xjNzAbA8S5gnjZVkF36OH2xcuOis+nYBS5m
sTTZ+nZ/r2r3UvrVu1EbS7/9oyzFa2KpmkEsfzQ9dQ5kxGZRhtfQg2KARLfSAQzGtE+eMdZYPB2t
EwyF7SD4wPk40QdXfXHffcwCZiJbJTCqje7OGHGKuAxDy5egmQd79I3MAfw1DRtciFHUM5BW2Hgz
aebEYGudnPIqfRx0chJ9s+uTPkP3WK6Q+ErQEpak6vRLtw2dWSMN0kwT5zy1j6C61n5dfxU9RXqN
8j/zYMC+z2+QOBsslGqGItdkV9/zJ2otwJzoRUThCKWFinB1ZAYvqk6PPiVXodI5q3jc+RTUUHaU
1ne5mJ6Gmrm2S3HodsREwc/ifC1bfz3l5k/c1LetYBamRAl41612ooPNe93H5xGV9VPZRGfL7R+L
cHoIZLPl0X87j6CWvYLNgjUtZsoQeoW/peSD1hTsEWs4ArwbovZEq+JWJMltb5W7tC0OumYyHOR0
aigMWKuMfMXch2vytdRkWDXd4KP/RO4TmZVE61DzmfGA8dvgRKrpDFZxQXx3T4KldmakC97T2FOI
uHYreV/4CVU8nF4OiPGDjMm7156tb0wHewPkQS/3t26bbXRF/s2wvfJArdd9XPf7wdSv0UhgK8y/
RmIZmT2wn57Wsps+47mGike/rVnRcEkJWtWvDN8+QOe+h3m9Zc8KsGQ6Gla6nu38IrJ+7bXECNjP
I9N+RRm5OAUYHIfGiIMXprRd3FZK7cPK23iEVz/xNu0QsbwNScNPYiH3w0Qg1kFvUrV9ADT75Kd8
9SDhfVQTjTI6lILciDCpcOybI8/ECsSwaCWFN3SHTNW9rlCPhtxYVzyM/vyc9N9UsXUYYf71NHX+
93/7Alr5B3Lt8vf+Oki5f7FtVywwCjTZhYvx+yDl/IXaa4Rcns9wL/hk/C7XMi657FUJvggXGxna
7O9yLX9EjwhOQk2ZvHJZ7/6pUUr+MxdYS8ux+bf4/pin/mGUslOd5TqOuQTSiLRJBrz783hXxdya
/HJLoQ+LEbmQOvs6h8Yejat+QtNMkpm7XzhVPxyfB5BB4mQNsiDc+tL46UGEwYdfdSs8XuG6cryH
qcjpMkXl9UsQGhHXLESjrS6Dg88aCoIg53HQZU/+4G3z3DyNpbdVQ3pICoWo4ByTOXsqcRITy3yc
2FWiZnL70vnXnPvBpu3FirUrJ349HRAnngWQQ8Pk7mCH6cUz0oMNkxQLeDhtsjq+oq175IHGh4Ax
cB105X2h0DPDvn4RZrDzY0Xf3ohWUA2eT143oTRwaq2NWrCBGuGriSacaJjhvcZ/VPXwgf3vPCcd
2Z+p7Vg8149A1x8l4TG+hekdo88vZj186zA9bqo6efKhVjUhYVHPzZ67eG5Ws6jYQ9qohIDSjE3h
Fh4/j3Gi46jYdcSszRDnltsYzww/K23HF77Ne86MNVk71PaKeEgWrwGBvxQTHIugqkCONUSY43DN
DhpgJTggd8bCI3z3cUkZZRavZM+6GZwHvItagkkzU/BJ6OfYtm7BZuyzVNzlNoJ5l5rcConpbM2y
SQ9WU6ubXHrDpunH9jKnsP8J8TLd0W6ZNKOx0WQZPoPIk2/SWN4zEVyWdQi6YpO0On5uIcQyeSV3
edVCIPbbj1ZbbNhF/1lMRnmOWMJSR4zTr5oRVQv01nVXq2M9MCGQWjs4S/uFHHrWtYb30aeRexuW
Hg5Rd05vbXP4ZHKhG1oau6DDJIBMT4DFI7BtLU3QIS2pltD9jefG1A3YBhZ3CqBqu7Gf6FamyiJp
xSoPkK697pQlaboLouHigCdg6DBXbRaaK9k6H3qxcLZutbOjPDtm8Ja3iSqOyUSrZTSRxRB+tVJ9
RbNf567mnpSZYUF56AP/aAnzse4Sc+3Q8cGuQ9trQ5V8d6TxVqMibjwRV24FZRQQHjwhtgqOCF5M
66HX4wm4b3eDMWOpbfZMHFHTVZjZ0SzydUNvTW4aLGVd4KNV+MPuostozjRH9sWl4JvUEVtco6pe
UNvPvjuum3C6+BnrFKIUxWBgrjcvQ8I+My+cU5jw+al+Iy/RmGaQPFhD6HtWfcx0HJJUcFxA0FW3
YPK8V7iYD1Er063feGehDVwDZMbIA1r+Whu8H80WJVwKKMoDEL5lcbL2SsyJdn87VurW11QsT12P
YZgfmDlRhtsqqN75bsDdjD6Rjoy4mpVx2TGqpT6Rd59iTcDhUb1MA05DID/Q21DzVPzDgR1lA0Gm
CELtZQHMwohPSdi8WW597JZtsUVi0oeSzf3DfhknpLmG7ZWiS4dIHzyIOdskzvxmA6smotO4vFjq
2gfRp2SVvOeS9R5XXBsH8wx77MFQPo/5cDuh9VpW8cOBojqA03OE3kYV83ONc7wLTZp0EGbN6pWP
H3mPYqu98DttqEXLXTIyJbCAsCUeVcSP0SCex6G8dKGixU8+5dVPrLDPxmTB7DVQTzEHz8lbk7Iu
iPlXyGiHw3BMM3vvIsDZNUOMOd8XMSjvDtjaQDHdTd/KvVeni0x07EtGd4OC23hMqHoNHY4VVgZx
B3AgbOQqynzARcNdyVsnRR/ccWg9mEV/RCTo2WOLLVeOlyGO4LCzcb6JM9YHUzGgI2bhZuTwulE9
+NGM496O7c+oMr7qJOfj6vXxxoFoyCuzVK3ZTNxiO8HkoGbruTSrbwVb3dbz0kp0VoFPK04H6rSS
hxRYNpCUHtsc0KG0fMD6SEyELX+9IOfd9liPDdXLQAInZkMkKAXKnvi7sJmKSVTdhZmzCzlLEn+8
d+HeI58NydYQvPOa/v+wdybJkWPpdt6L5khDd3GBgSbu8L6nk3SSExgjyEDf99iDFqBFaBWS9qUP
pXpZqXr1yiw1e2ZlZTmpCDYBdwfuf/5zvjP+AO3xUnTy2po1tAP1hBj7NgG3IGrnFB+xVgj2X9qB
c9gXhMZrUOTr3oqfjYD+w2wqQ3K2CuZNQ9RuxSkfcv5iqDggF9VTj/d+9a+D2F8TJ/KfylrX/1ve
hrJVN/k/OI7NX/3X45jxm4AxBruMExkilvjj9lxnfNbpdTM0TZfO33Qt2GW2Jm3Tnhmof9mf/34c
448sjW28KviGfMs/tz0XJj/k75Qtgi/AXm3aKzHviTmU8gd22aB2UyeZi5YG/YeN3q2kaDeJb71m
AW93SKXMV2tbFJdSJTLhFPYxLQfXr/K7XygnJjUQkPprF3QvuiyeCsQo7oV+Fbr56KxyLdoPbbkh
N0ykUC79+OTATjeZb3sOUfQqOxoCisYD2kt3Suaf8vZ1EBq7L9IGjTMuhg4Oa19vFMIXjuMdFHrl
jMZ8Z1MTN82rotpPisqjm49+00iX3qvJyTYy0NeRpaDWJTzeh2suq33cnfpaWYzxuBu8U0UeY6i3
RaUQf+HsIbep8p3mDgQsCFyT9ZEN5QHO67LDtG04c5FyVb0mGmt0TiFmKVeloClGhN2lwGFgC+8t
ocQizSb9mAfVXjXsGyILSnwxrSfs/EtbvgnH3PiBTTHqtwhTUi3W2tNp9kQDI4gM0V64U4QiEGn+
Mcqyo1ef9Hov8YBFlAgWrxTz0ADJA4IkS8Lf6zWiqqH5nODAoi6rKfJtVH3h1cIsvKRlArI7FbY4
BS1qQ7U2Pzlqt+taMpdd+c757II9CqnmCyuVwEWQ7XS8U3NSt647MI6YikvWtnPpXBG+FfF+ouXZ
Gkysc1RuGnm7rWyDQF++MTqwS4Ed72JAVhr97hHaPKZuHmXylvS0UTmHea3N67JL2reJuzKvVEUP
BklUUJU8lIzspTTLcOk5ztbvnGUpiLYQf5+1I1bAh/kx4nRcv8a+QDVmjWGLwxB7wKN5fwWvEf65
GOa3VWfPUXoaHGjlbK0JKVIEZtMhl+oFv6wh97796LtbMLhhX7sKbrXK71d+SYnygNOst10fyHDA
VYgsrtJAVH4Mlkq2ywZnq8nk1IiTN7AaxksFhjMIqeHCSpn47+hz+dJiYx/H/lLv1jBN594hZehh
WBruJPEFGpwkhOQI66AvwbCliHNLbYg71Nqqg3RMe9Q6QusNDZzcgzXMapf4lnrxCXVk3Tkg2oT6
1kbegaaCN2l1J4KGR5TNZdxMB9/akrldBZbteoqxMEmrsPyBIGZWn0TwEXcLsr2auRKms5FdShAo
36Sdio6a78mO8alMdvMUo9GbNGByMSSOdENsMAhYnJj6clvFDpul+lMH089rclQlWz/TJGf/Xc2/
xUBRXNhe87rbaHbIblIXO7tU92Uccp4TpJ9bpeVhHaI9T91+ZMsXi19GTPmsVWwJIZx8mgedvjro
6XPady7+CvSdtR+x+7EB4XfjOcPBb2revaC90Au4VaVv1hgvlXz2s5wmO92ZGGR6WIEVNyNJ8eHA
8FgF0Ej9dZ3w3jbgCtj5C1aPRT5QBmhBydd/5qFKHLja6Ly2FoShnj7F1Bi3bcRiquWdHi+HmO7Z
uXNRJzwmBP1ISrZs8kdHXXxBgZPDyNVTBVifixCTj4/PDXwydNo1PtsVDXh8tuJNg9yp6Nv5BFfn
Bu8ZAkWZB7HP2sfyNSB/ZWUpu3kSQgSYKqUGKmk/54ONgomDvqyxjqY6YZfgDcg6Pmc3ZqYQGGvT
3pXRN1HTpVFG/Csy8avUz5o6ugNtk52gWT0BqRY3LzltlI39HdIGEozR1oufO927GhP3556gRx7L
Lz2Krt3cZVk7bAkJxN0LajpLOLl+wL+TnfCxo9evTbW7nqrLoFRe7S78zJ32rNMrOLxTlr7Iw56E
Qi7umuKfAiPalnr+1aoVC/X3sj7HbQHprbzGM/3I+LC5GVfUlDXpvGoUUP4bt2VZkrYPv0YtroFh
zQHrIqHwc4zJPDGcdPU5tyH99TVbW11dO+MBtiCSQQWk4mnSxXEIPoMi2Qydm8Hi6YWxcTQYamiJ
bZWuNJo6HZpwcd+c2FDN+4FjbTXrfEpuI2SIRu8vRaX9dPha9NAXMmuLiFREVzvbKP0VD9VV5jip
p13gw88zq1NR0aGrsFqUNMXn+DHzYdkA83JyElbVsOkzWp0n9irD8KV2GuSEHer1Is9HV+ueQpoy
sURIunywUSa7cKC3CANF3PSPnFMdoVDa07n3M0KPw8NvrXVlfGlp5mrZ3cpjbrf181DSS125c5W8
gsUlqzID7KW6nJu8SzydnT2SKt815XHqItzuNU0oNHpmoX/0cDNgqOGXxClRoxyQLjT19ZA5y3D6
SiZKJW3KGxVvP/dAszJ97sWBRgC3lu8Y8bTlv06Z/3bK5Lj1H8t9h+SzQXL/R+dLvu7386W0HTLN
FnqeOTf7/i73Gb+R1JSSmi+C90QvMEb+wZ1psDWVgJzJHNPc+7fzpf0br6UqJaAJqcEm+jNqHx3A
/+54iTfTNEwy1Sxwtb+ogX84Xk4SR1rC4W6JhGbug2oMyMpjIfN6vdy1Js2lObGfPHN+IjRTmOWQ
JpTzorWaQ1JjPeILJjc14z/13IGuNUeqRCN/4MJ6ryUF62EQ6G4BYvfo40hSSWTFJLOGOaIVavad
0i5aAeF5r7gQNEbOkS52MfG+NoxqkZP3kuS+yjkAls1RMDmHwkYnm7YaBnx7DowBU9gVJMhqgeOs
JFOWlaANhKyeOVOtK1Jnhjbu8aHiaVHGH7DRSSTM91FJVs30+4s6h9dibfwh5jhbp8ThIQn6d2VM
36Vevlck3wY1eddIwrVzJA7+eUaUwX+MQXHrbP6mSUd5oT9bUUkVa/xqYk+BSXKcK5qiQDmDLrp7
E5KePjtawmnC20JrWM0at7T85wbni9TPvgBO6lPSiScGrJrJlC4DyD+dIVkg4qTJenVVhOlbiMWm
n7u2GvlUlsVZOMELOCBMLDB6yhQe0OzSIR/x8LT2RCB1mYzRU9s0e8XJXooAThKl7Ffs6y3PNCwv
jdVSCSV3CFt3M7UeKu4gdW4njvEL4f5btTmtVgFJcRGqDNiB8cuG0Zj8xWwUREetzt8qXEgObiTL
br5Q5rZx1eooKMPOw7dUKuULRW9M8hybyAJ+lbO/yZpzjLPjSU6WQSeKee2UZE3F1imOevpanGeR
tsA82Pf5sn14lTM/G4anDoZ8jMmqVoMPFqPccJ0UvjJGrFr3dxHGrL7qNzM0K1ej5wzjlt041gI7
FD7+cmth7QJhecIFzBEBz1eP+Ssyin08u8EsP7pa2MMILGO7Cg7s83hERIQj1Bd79pOpdrqXQ/oY
ZnqsYo/XAReanKoLnS+Q9721E5NrT3R0MA3uKevra2oHOPogphREOhSVH6nW4QPzprIIc7GGUpIx
pmUndbBemj68ED1i++a1E79BjkpQT2zrahXTC62+jnzBGnfmeiMH++H7YBqbxOgO/TCyrtJg0+r5
0Z44STp6tQ051jEhfBSaOLedXOe6+IjU8MlnuW+p4z2U5VGU2q1QzMOgyRetlM+dQC3mzvXL0Yt9
BVG/1eaQDVChwDz2XsuAoQ2CXbivcCDGeNiY8daJUForvUeUUe7+EJ0Vs3z2Pf+uTerZMotNn+Pm
bVlvwA6ov41+uqmSHAu1VW5txptwtHGcVtrNExXRhmb4KjJDbgqJOmcoyVdrYiODdX+bqPhAYyHJ
4wftIrAYAOJsaeM6jML6zR7N0xCVOIvkRRbGzbdDLKn4hIqB+DIWtnihKfaVWhF7CX+2d1U/O+o8
I906jydsB+ZfIGKo4f0PvGN3OiGuFLky0IFNjJUYBzibTTYPmDoaVDXnhaLQj7yZbpnlrKJG3Op5
hRAVPt7d1Fz37fhd++lRIMgCjdQ1F0U1X9ad8m1B7cRmezRsjJG2F78NiXzWyjzYZ75zywlnMJCZ
jzZuGAqhE6aWQnIYGSDqmo3mFS9FKrZBGz35k1+5fSIOfhc5WMe7c0QcaZz8byUP36q613Csk8np
OdN6UXE38+xR6cEto4qMc/rSkM3Vs3vDRSc5671c0y6Bv5hywAnpr1ZnCFBESKTpSINRmLexc6wA
gYZrLbO4XyPRbafAf64gWKyMOsFryhafymEm5/qNiPxL443+BkM8zGUcDYuoNkpO5uwvM529uNNr
v+JEbuD5wXHk6o0xeXOhF25gsiGqouKphm/OroR9eW+LOwJ66Lae/abU9XliA5QQtR2mAGJPsylE
v5ah2NrJsNF9Zpdi/CJCGCyCDAXXI0AHp4OdS2oeKLDcAFHFiyOeNQUqFRDwuzYmN41ZUKuU19Ik
KZAo409KItcARb/H0TgFuXJrx+RTyuGn3xJHxCm3qEA8L00yVfRmTM7K9sjSRKPyIYJG39jQyqO4
pidq5ocCcR/w82onP/D2IUyRRRCzpkmA3aG+U4tl4IgECfFNO/JK1PxTsrY/azE6QwI0kJkDnnaO
NRQ+4jLpBVZoYnx0Lo5bK54NCz1b9bR5FZ31pDZAAmMTk4MaQgppOuxQ476mymQbSoy8OeO9BOuR
hr2D0Q4khq4En7x521UxWi+DCpPa8HJz6Zc+L4AxM8xklB24S+kLX3XuqLqnpNEf1lSjr5anrAjv
FBG+JDj8xtE5pIM8Fj25DYBk6bpuqodiiFlZRX5Oc33RE7EDIGs/wFezQFTEpkmtVzk2NKg31rsz
EUW0RXQvS4y4WgbCFvgXMfoB374ZOvq56AvrYASj/ZoMjfPT6/3+wFa+PCpR/JSGLRsDvy7fKMPm
LVHpN5510MdssB6ciV5NpXzgXttp3GvQlqTFEr6iE1trEU1yDiDxOC5bgYJFFbEsh9fJGH81kkyE
R2h7SIKYR1pAfC7ToyXUarSMFMa2nZ70XP9B+BvwesHjILL8a+wAmysFskuhWcbL1AyvXqh8NpYc
eEsaYpsAXt3wQdDXnRGf/ELjp0gz///Yzv+nczFyzv0nB/G/yr1RGPyjs/jfVu/Gb5zFDZuIFOKs
yu3797O4/pvD6pw/gRZEUFr8bfWOoIvl0QQ7pGuGzZn7D2dx5zdTRRtm824Ik3bwP7V6p+Hi3x3G
+QEqS3dAozq9vH+XlGownFgjDihQ0uxlY7Y+lRe96VlxLlA9EkG4BkXtl4EpPsFPNZUxCKus4j5D
djIYXyYjWKVlP8sMlA/NDnsa7Y6RNkFW5v/Agk9c4DJiyR/AXRSzR5/OnaOJaT8W2qXDxG/NZn7V
3stSfaUQECVhKCCiAPY1/eZaOdFaIRCg2/FlUoxDQlAg0mtzMRAaBmEZLEfQgw2hgqi33F5TQRe0
uLZx87TEDyITwxyWAINYwqRnh5yYQjnnFVJERXRL8iJzBZBiHdkGPkozeJ5kc1CtulgGOViDaLxW
afcgCkXWgZqprax4INkCPM/Qtuu0QSIedXg4dvY6xd4FNf0rDJInGwtCCrseUQidnDPYwQqVl9AY
X/2i2qFCXjM7xWSe9A8I6h8TGxmuZ76qE4zG1oSLXPeZrVn4084grRfTyhBCVdAKaZu8JwSx2R5j
uAu8qLwNVYYe2/XrfrBWdLP6hMyUO+W1bmYm18m0P8eK0tZYbCviFa0mdqFlXCwNqQyVfpGairHy
ApPzbN/W63Ti+NBnv+paYHWeU2gTFbbViAtPKnsLjL2slVNuKDNlIluPmlyAzb30lVgXKApul2WP
eEwATrYmRHbmFrWtX0TRk8IY3bYdHkVtP9IwDO9pUBMWDs0P/hmfqVG67LgutV2D3w6aq+Xk+5S6
0Zkb6KHod3oO8jzzoDl6JPwlvjRrbnPWIW+bMoAhHawyEmJgaqIdmes1Zy18lewhbPRMCb13Sbfp
x9hhXWBWvNj9MLOX3RypJZ3XG4i9pBDuGBRJ5tbZQRVkm23zjJ79TJxplUT6FfTQs8dDUOF8XhnB
sZoVEp6Yp0GJ7ont3yqV6HI+gcURNnG82gng5rRkyAZcc2J8lLS59ig4WY5Z1FSnkxUzZ6Hbdws8
A5y/VOeJAoPI1T2AuhWHpoXGxnnPDeRsWLRLicxaaQr5dL0rYvQa+dUb+TZmzUnmSSOBrDxlsx5W
ZT/7nFM83RF8xOJV4PNMlnUJVCQMGEv9kyo4gxa4D12zpjEi8SdS+3n3VrG1ZVEi9tiKvWVZptdJ
01ZOjr/YDAvYghMdqAgQjziSNa6U4Rmu1i4nq7Po6AJYWC22kSizPmq+hgW5A/ex4TJQvfOZZNWT
4dvnsMsZOlVyU55uSjdRycmniX+qiuAYxQUcq/4ZAC7evOLeleSvAvVHRaOJNUa/htI/dWkAVsYs
L5pon5qhP08ipBA3kseIHi0A+/spbl7jllEqBi61LHrJhNLbq8y0f6SUG+hTc0ByMPCMOrcSlHta
qJT0mO07XmOIwfxj0wpbQCXTlQd91WOh57axvavrZA2KjM6rZioIqfl3ScdpFd2s+arJeyW4FRqj
8goaA69JJhdJm3wKJko2O2BjrHVDJ/Siy3AOJ1oKitauPseU/JxkrBHDYSQUbvbpoY39jSG4qFkw
HbyIKD+9mxDZXCj/d3Mwwc/aDnOnxZ3BpJYz7m6QafxVOMWPyAy+FALxK4Lizop01TZqyh0FC58K
BlK8ISu/BbKCtNykswUDI4Y7hhE5iuaWIlr7rX3vy+BdCTwChea4K20jhdRlneLJY3MVVB8tYIsw
VZZNEN5t/Ie2mr4TBdw2Y3qhQfQ7Gau3omh3Zjdueqv8ZPmsAbo0IwSAOIAMGd9G37/EeisWKRHD
RT0wguZRdWYTt7eChNNh6n0lPrMLng0OqSUNGnn8XMScK2Olfe+ijnPTJGZTVHABhMFfLMsLafcX
lSnA9OW3rmAxZTRoI+Oltdl9aWl8Lxr7kM9TRNaZvwavWBEXeMdJuwkqDCItTvEFphzeDFqyprxv
wTiDo3EeUhhWvEqnqJrxxWCMgR5EE0/98KDknoYxoD+1IpbrxwdhEhqbg2IKmXXXqYKnnNGJnpkX
AvkbZDtzFWY66FnGLHgGO3w5D3O+2FGo3NR5InNq51kyoqHm4dlCg+59Z13r9rczT3PqkOqs96lp
JuF17Bj5rCH7QGfBbeO34dJo5U06QERb7Qal4KNslReP8bFkjOx4tZJ5rhQ8CL150hzL4gq36V6Y
zY+iG2/GwFk7Vgm5avOcGlfJcZonVygP9nJQvCvGC+xQ83wbehZcWzpyu1yjfEFcYAHs4to6hYzG
atAdVUblhAa5fnJwuLZM0ZA69x5jdTPP11URfZXzxJ2w89soevvlzNO4VUw3TtiqG/vppmNgn+bJ
Pa6Vqx2qqGYmDQojGKAQVIPKuA+5/O7N439FeTRygFGPR5XhlmrKNc1IW6XnVjimjbHK9JJz9ywp
5GgLNhpDh9ZAQdUrB++AkzdKRDA6z+CwX5zJOiS1gcsNyQLpwgyC5xApI0PSICmwJgV/pnvjI0Dy
GKpyK2cNJJ3VEO4sjwF5JKiGQxKKjYZsopiA0X2EFCxALwpoVQ+Bxe/ZYXiz5pIMOEmmWYchcAjC
xXqpBcup0PY4i4h1NbLgsI2YtifUHC9jS5Mg8DBnXiIEHwRIJFUn3tA61C/+Jbf/m9yO++E/ltuf
GLZ+kjT8R2d8vvB3vd020dUdIWZBm9f89zO+8Zs5gxAc/odFQ/4hp8QZ37GkIVRVZTQAkoQ9pM7p
jPyv/2X2c5B2slDJNQH8U7X+jOBuzUaTv/dzSOy1qqYxgxCWmv/8D4K7qWXooH1YLFG41kGEICcT
d8BDn3qHQJf7CWVEK7AzqGceH/jqoKXkALedDcWMq0yATm7umfFh04+NJDPOh+ba/lnPKuicfNea
rdXfuuCIQZZ4cnn1q59+QWA0pL2WVniv6Lde+Uq1O4EhPIVdTKJh8hPUdT4C0tqNmvEoiWKYhb/G
tRQs06QaN0zN1Jeq7J9iAqpZsxo8w81iju1gDPqOWznWsD6HQhJQ1KRue1z1oe4dpd+zVFNybL5z
YBIGMStyNtckLPVFEnrmskutisU2xsypwpogsulFC2gWKNToHjv5McaMMpu4JEY7yoCu9cBQAeU3
4hs6BsC/uQjXuVZYRhu1hWtH81dfcLRZR7RieTrx4/CsaN6jJNdYjjHhQIWm+5b6VHFC9DmpXKgh
Y3OYk9PpuxXPiYVJ2tMiXZnrs6z6Es376FJBBw/9VdVzzh2q/MPKx7WXDJc243iCx35NjwG+j262
IaNgEh53RuIYXPAKP2QIKn5wgo1d+STevaVWyZuqhxQKNvRn+tFPDeesz9NOoAOhpXu+vqCm+KwL
lvQYQofJWVf1xLsjFhuE5FUTs+g1plk2mwPx32UTu6Cu9l2UuY3F5Madp8VMQ/6rkseKlq4Wn1qR
PatVs2hTbys54NZYOUb7rKePOL6HxtamBcLgCuqx/GUWTD5EWRg8GuuFoY1wsPHaKHLbx2Q6Fefq
VQO9FPSARuFOrTh3qT/b3oLBCBao7Q+yBTru8SrQrH4oh/ogPe80SGUZAQXF+/1kxt5np1erUCOt
QXfXe6OzRCFI3OX+AT/TwVLbXy14KZYqz5Lt1nxbXoT8iI5caAvsNXMYTVKghh6VoEHYUnauP5WY
mNORngHLoVdapcUopKWmV5hIcy6Jxu9Zu7luLqSiHfmL11C8s/Bd23oODdEdy+BZIXvVM1Tlyr7J
1FOH8coKrE1WxS9mIJ4j5L2V4bfvCPD9cu4t0jnTEjih5badneZLU/kgml8rmJkyVw1bkizGmka1
j9gDlFhWh7yyFx2p4nVU5199zJSlNK+t1v8c4N6T+q6xMscefkFMCLiCn/ncqCqgQf+5lPCwVcr3
yEgf8p40WDc8t5265mP8PQXxRseAsWhaGPbCO0u12DOVrQrZ4/vZBZa18bNiZfJC04i41Xwk0Dj/
xM62tmADQUhbxN6Z0gVol+pSqMzxACyX45wsYgM4AiYo46Okfxv66k0jo6jpiK4xErDyVk6dutAJ
bJtdcRG8rwUQkDFVf9mh6XYsotMp3I18u0Ri2y1vQcuqh9z+XA5kT2tdhw3CZiHnmKNRYazQgaw7
I37U1tp1kh/3ahnNPYX+ZQ10K7cmuJdhKQptryXDsqR4OgoKGt34TuEF7O86TzjfQbqMfBNBD5CA
aRkHIj/8hvKUACNATnYb1XpTI15V1bmgQnw3oDnbEGtPOKL5G7ErPI48qNBOiWdrdnTMxecYQwqn
2zqpeq8d5qzYcblnkZJgl2LhhaFUb+jOhmf/FBE9xpX6nUbaqVebHWPoJu8ADoApsZUXS5BapL83
E/A+OkOnkCLYNX21MxJsbw4OExFA6Iz1A5TbFfINaGMQaQW3tSrYk/qkmLDxtn5UuXWhXADL8Vv7
7yEWCx/3k4O5PcMx00aftTipOKQqz9t2VQtKLFpAkHXNIf1u0x4LmsGsRKidlgnOZCtK/BbEJl36
pbrupsgHCMF9Mvu0Yj84cMW7hWoARyPeihv4FE7Fc83SthPUKQWvFcavpHCWNUYwzlpwFmr7YmMR
C7GKxVjGMqxjRpfuCqxkAfcheMRb1phoOx0ODP0eWtaitTlW1kTmhmAdiP2IM23w3wzST/NU3TqH
ATR0iItt8EJ0Vaqkcx4ikX1tWrrqVNB6VpsR0TAWkVNvPQnXbjbIKV15duq90/GtsFRPFDBYqvk1
ZhBw8Vpq3L9Nh1r42XinOV9lr+w1p7pM9luVYr6x8enBjT8JfHsx5RTS71yyp5sUXx9dyp31VeP1
64v9oMeo1OYz66rlLM1rUCx63oUSp2BHLUn3raTkhLW9p59CHIUE9Y6GDEvoLAgTeA6H4hCJ8IuB
RhhinWDNTmogyRRSQEyI2zfMycNSx8NYzWbGCVdjPtZ7z7b1Y4zfMaQ8vMdzHtGXoxaIJFJ5NKYg
JMozKVxOJZ1XLMMzhQyZ99A1fc8GYo3+5TbdsJ6QitQaEKwMaSW0P0KUFY/a89bzXM884tRaVh26
VotiSSHH9Ja02GfgsS479KfB0y4TepQS4ss3vjKEI8pE0amCcDPpsADpZMHFQ9yiWpcIWjRt0zQ3
bTs7RV0Cn9ume12xNxGdL4bFxwMLjGOOZzXt6S3QH3xCDrV3YOZYjMaPLm3REvOXIKmXCsqpHXTu
0FAOsLdZ+clQf6be5KnVq43P6WPK/bcChY9xBqi0w1M4SeJNxqZ8IhGEdgiuO9z4BtgX+vEixLqS
8FLfkE7i4Zha0y01+hV37JUkbiPB1Ihpp3rnvuKk5RSnGE9lNBQLp6AoraoXBb9/Bzg7LeCT+8lB
6y1wuP1b7/HZUNARRXEw6C6tPbHy4ngjOhXyir1mzr1rM5vB+gry3KJrJtpPzMgqExe7qvdChq8a
dG0jfE1TeVYHMiN2Rb38qeAeCpgpdXMTIGutff/5IeQ/3RLB/KdLhOf//d+/f/zP//G//ts/mC/m
r/zrfGH9Bm1NwFm1NFPMA8bv84X4jXqCeYhg+FDBI7Jd+JufxxBohRL2Kks5k0XB7/MFfh7ACLRj
s2KQOqLNn5kviA/+/XyBkwikK04efj8HH/r/O19kQ+J1g8Sb0xE34ANXEu0nTaRUoDbtc6s4R9Mz
fmoAq1d5ig+ldoCbDE56zUX5VNeU6NoVMV/BfzbAtBW+EwoICxb8+jAfSarhVIztxhq40cvKu0zx
TO0KTwjZ14mb9zJIRt/N4+YGsGiltyksWAOHjKGBo891ZzVapbcIJefrSn9qfGNjq0jvRg16xtZf
eYISuG/sO2SicYlSQ9kAPr0qtNlOW8TYJ5Z0aLAqeJY0+jDG9G7o+ESMGZJdfOiT8pGn/QH28E6P
rF+J9A9YrFaoVE/BMMQutBOE7uHWTFhYoBMscty9kB5rCmqV9kmneAhRn3IxR6DkNj+6urjU5hi4
JNFKOrspESSnzx03Y/SJKDLLQp2UpM46L9J2Xtd9kex70YvqWqMChni2M6396KvgQY5s7RvVwdO5
kaSscizNZrErmXuS4peatdpKBZOStezATZNqFB+mKvSG8cUY4i+98456qkAQw94LDlQo3a0Oa9q4
zIPMgAX0vQeRNUiAS9lPvjc9YKD9wq1VLlOuVWqyy4Q0cEmxdKYK4gQB8I/Kgz6Z2a0bxem9T/WD
X8QvUzq9+nV36Irq5rT+fcz1W020cTWYwwbQLTPVMO5xa5buNJGgkra/5qCyUidz3I4YVzuPSJbH
bgdTbESLehS+Kuh0RNvzF1Wx90CCdhTBMr1h4l74abTxFNDkSZ98SVov7Gb016njPY2+h8M1bDDM
Doe2tF/tqrmWo8OGvVaPVW6D5LDU6lBl1oSmmeJNYjDyslMNAhhv9nQLMbIvdWGsNfinKOreGctB
gDc1WsV0quIBOQpq3fDvJu5otBc71+euNrQcux1fqabFp0MoFJ6felCgNOSBemzD8pKqmcOwgMMT
Wy2EvYC0rBGiVTtNwtomWLdNvy3r6aHp/baTptj4Ocsi1gqU6Ql6EMY0xhEqL5rS7EkLPnGI/elZ
zkA+wVBc7ByNmysGtXnRk8cLHQYTtW7htPLz+ss0p81ASV40z3cc6lGyo4JJr7CZs+zwp2YP75oG
Kh0rBHw2lgsVBP8urZnm041TBzq9OBaNagbuiGZVlM5TiDmqMMpzg6xHviAAwNMemiHn+WUWP0bs
uhj9TqnnMUFOhM3MpSKUS2DwcbQS3EsMpxmEktzgMdpy9Qpd/Sl9whytkt9LZTIRSEdvpQ1yOSni
EIbTLxFN7z2HFz564BhkTSRCnOoGEYHy5X1oV6uWjquFI4ZLk8NYB/CGFPhJ9QPjSaZdc5XHmy7D
T/qiMNPZNLmP1iE14ucymPYMTo/KJz1byPFqd86bNmThOi7TtTOo66FGTh7LYdfGNHc4M8EoboEG
Y+LX6Ybr0IcIJI+nlpe80axHGDUPgSC66Cyuj0bcrYrVexhhvAkmxSW2twRRIFyr1T9HQc3EbE0e
jVtP84fnmFsHK0Quv5ImDPYSqvXS6LpDmfoTd1Px2juUKHhGcySHjG+aBMMCQRrbQE4COkqr1VS1
57bO3EwV18EZfxRR/wnwaNVaceeaSQnNwrt6qrOOOi27dJH6QOXe9oFKk8R0UYfujmHic2xbFpQw
N9dRDrep5dInVkXAheuuDo23HHMuvsHAGGjBW0JlcxTZ0MMID7dT/NRmgtxLylIFTYjWPq64Owb1
S6lrj75O3stM0NFBqQhHxaMPuoBwwZH8LIa9llzJfNT3VWtRV+KhgGM2sd1RmBtwLB8BfJpT+Mog
W29Gph03o70WvK/nmmkF0wQgJ8WaTitX1JcjFJGdqNKK2VB/V+s2dq2pu/mye42tYa/4c5e8Jd8z
7j0LMTgXK2pArFQGbzTa/SL7KcnrUx7HZy2pfLdu5SHI9X1jdB/KSC2E7x1TjCqIvtLVfWQFLz4q
hX/rtEHDJU7NM3EsAjWTsrGaep04wSlozbPqi1OZ0W/RGenKgTe+KBzGMb+3toanh7vI00dXltqR
TRE+dhpEzJH1ArXMGr59MW6BHm/wWV2B1pDiUlSmOPLsAsRgxorIrNuNCqjD/D/kncdy5kiaZZ8I
ZQAccADbX0uKoOYGRhGElg7lePo+yKmprK6pWuRyuldplpFkkvED7p+499ywuIZ2ywa2osWY55uQ
bBjLYjVMam2xAlYOjKsdiy2/9S7T3nufIoU39Oyv236muevz13lJrq/KW6u2dqObHeKyfu6lcY2D
/pQk072ZLDM/U0pSBwMUUaNyGK7U/rprnTvieb8cGX31fYVQqGcXIC7NVN0C2zwEDP3lnOYbaxQ3
gDwhdWdMzKz5ya8BbWCo2zBnvSsy2K1JOP+yfUkT0AUF1pVuDbYGfHrj31mTUax75nV+157jPtqO
YXUpkHWsTBanR1EOv9WivJQhgqTJMD8cWliQHz5KgLz6aWv2/GZXI9uqCHtvhuq2QIe1lowXmBOQ
quLxQqDiqnKNmWl4NpR3Ggf2i3b7exDYbQz12hvqwyXOBpEdcXeVOA2t85XhooGbA1EkBG5fwsEe
EuMkWjIfJnLStyx9r3YR39uO+RF7BnYoCN7LJ0XAkd3xfZzoodbNux3bnxbTmyTIfgfEJW/FmN36
GU3zVGlrA8nG30WqvUuH+VKjxqxVdwBcXu7nSdzmjvmis/ExMFn2j6gfeInF2Ulc1tyVn2x7v/52
9PApG/drzjGDa+X9tooFTDDnzoqcowo0t3H5693A/1TgB3Kf/7ySuCSfv9vfX/+mY3D5ur93DO7f
BHou0o2XuhxVz58OU+dvkqoblyg+b5RJ7Bb+b8fgWpgDBD0EOwLPcnwHLdDfNxIAP1wJOgRzAEHH
f3zVX2GnLfqlf9lIgHWzAH7QnPgBloJ/6RgGr2Ub2PbQjPWWJfu9NrqdAzu1M2P2xQqaPDW8Y7+O
Huaqvk5/usokecB+qxdBvpsPz4lvftR2dnFHm6ovl89p4L3yRNN+E3bVcsI3IntCo3NvJPrGsSMu
2DrZmOXisXIZzejjnLfPdg//VpLbm/jDdmbXm3TBaxJwYhqLoxGsFlKhwXuZPHAUcaOBR1r1dZoI
Ukjy6FBO6dUIDjqeH8o5OAyl/R4b9bmUxdG2uycvtV/MhqNGCKyOoXDutapj5rLVA6fd1VThBVPZ
frAMZvJ4kghtH9ezSoyNW8GKkyi7B4dsiKywl2XrsakIbnM8+1nmDlHHqfwNK/Yr6uqLJ+p9Sw3P
XFxvu5HI0VTf0rIcDVVQHpT+AbHK91y4z8YIaMiKKu8wk6L+xxGh+w5F+ggBETIG7bx1GUojpxyi
vRfVt5h7FFoOjqFuolTwOadVgXjBY3+UptAceiFe6oYFUi4WjCbfv/FROJSVWV7IxmSY483H3sfG
IHz+KucRnGnWo+Tl4dgVwizfZjMu90wi2BKHIdBTHXOCFf6HCmtJyigVZ+XCaJoFOTxjQRBpx7xF
O52+z1x0wf0gxElb+WtYjd65yQBpgPxlgNmnxdrKu9ekM9ItsJCUyKT0O8lUxiQyKw5tOyvKYqT2
pHw99ItgS6sRYXaHCDWW+T0wl3zrBRxhwhhbgGTGW51nz3nPSK5P02zVSoQ7CPUkQH9SEtqcJXDG
vmF2FXtfwUTVRp8WFs2are0vw/d2o2g8LLgsLKpoek9V9gh4GShXg5UE3lNFtrw42/x1b/xWPY0G
w76gtCi5yLmk+b/30lhv+IUnilGDjgLyRhQScZXw9GKUPipj8nhnPCgs5Tq0PaRykuElGs/bYQjJ
n8MqXRjfVS5RaGUvnXzw4pI7v3vCFv4Zm9glHbPfDD1blLxmvSCL6ZR18e9Ie9+VhTuTuSVvUFY7
J5U7hFdMvL3eZNfb0cbYl8c1MGqPMLuWfnpuvUOQO9Wmn3h5vLq+IO/LL1WDeQS7AcSMvnhAguMT
sGzfjUF+n6bpbRxb96JvXpuwAKTr/c7DPL7W41ismx4G0FRUoHgyv3kwk8TF/dNLb02tIy41LfcK
GdzXbIuCjCrsmJjrcNi49puyK2vbSVev7Nq4aHQp5KO0y2jc2XfegH84CogUF1OD6hffMa/e0YI2
MgZFtJUOg1eCSGg+PYQjKeWdKjUwM7z8KwP1OmlXVUFX0qZoUxDczk3DINaWAp9H+wpbHNOMUZwE
I+t1TcSI7YTRBmUT9R6j9YIEjrJyqHI4KPwloSRO/Ed/Fk9dQuBgMroklS07vyAkNpF8E6nFeSbw
pBus23zp1JV93+Jk2rTsrkLyUkqiUhRH265f0lMcjxyVsvRIVCFaJbbQueSBI9ctWmeONerGRYvu
L5ksQuufeklpCYlr6YPm0VvyW9SS5GL66rwk1dZ/hLxEvXnFl1Wtw8HEQEsUDGbFGzFR2fh1/qDr
5lMjVGS28kd4jEQGj+Vl3jREy1ge2c4khXcWRmmETxSRxNB0Sx4Nylh0MpI9NMknS2JNVzHJp0Rp
WApyrPTKfG20vGX8uuGs2dnWxKCALGlbftRGvq8N9xoZ+hkcy0uo/VODHszUTHQzNKvjxL7GdSJq
Mp+ZZYiDKeHHLDlSfIkzlVCbFSQDBDdqIF6kO8F2PMCfvsTu+BxlCOAKnKwcqcGA+inIN7mQb3VH
0msab3sGxPUW3v9KzyztKobKyt5PRuTh3y92Hett/nK3oWsf6tndq0LHuzmNCe1V33rxJ/dp8JP3
/sHPspMYovtpSD8g8LNyTb8tt+IZW1IIgiD+oEn84pZ/wCCOWVdhBPjr5dX/d8NWScXynwunK8D/
f1M1LV/0Dx0H8jNrkV27gXTEAlD7R6oFOVegDyiapOSff2q1KY3+KJZYBf+faeqfOg7+yGEyavEe
EUtlcdD/lTmr5/y/xFmbb2XhxBQOo1t3+fN/0nGYAM5Y7/EA595nVdtnodsvBfehDTRsd2aFg/Av
Dcu1YJrv0x791FBUWzHz4I7i2GZzjwPlEYoUwtiDq+2vPnpKa65hv8Fo8ruIIDcPlQpYdH5zcD6Z
WXEjU6vHYakfsyAnCAvTWDoAAfANjCoyeley1zjeWN6rYJFzvJs5t5BvuoB47HdrIVxyx58KLbYW
i7BCgG4r4M13bAkwptOzsj6II7LBSYAo4Qairt61MapAsLV9FyC0LPcOcrCq0VAnkm0SYYbxk02W
97tsEPtmrJ/90jk2Ha0mQbJ8Vrs5Fq+6vmQp0mYoVItfM2nEw7Dgh3D+9RCNxFjSv/ZHIyHhu422
Dv5THw6/aJrz2O0wZNzPChNM3NPFuiucVBxShGR7Lkpyf9tUZ3NBcJiIkzGibQvFW9h73rmq0aio
3L8fcHT4S2ZlFD0VTfEqEsjlD40Qq3noN5P7q8iBVVYEfidvMg72Gmx666EQlik/INo6gnY2gl+q
dK52tp9Mi0jtDh4I6ZSJesnLczgAXxThrpzMcyG95zK9dUr5IAxUzgORhSjGfH+CwT7pfTUjrB1+
ZXo+aBWT6P0+Qu4SqVq5bHKxG3LHDdSceNgR4mn2UEZ4NotpG/pkFGIuoQapLX1kgrdx63aD7neN
tmUzh/uyh0SAXqZ0jZugMdlNfmIu5jNML0mbPhag5nxMJW2R3nc4rGBxPVc15oDpFCIxZZuw6yvi
MRtOZ8ybACk2QEIOwptX+bD4ch6GGkBnL96AbZ9clV9q91mb/PA+bXppbkSen5jLfg+t2oPJxUCZ
9PvZfxAxUKpp0+b+W2v4aFvtjZt6D9jhTnpWm7S11sZU70tF9abaXZq+daOxcoHx2vUtwgbbS8lG
hBdT39hpde5J/MVgteGYvgHD/zS53qGV6mjZEI67Qyj5lh4leNKzeOamCpprZhrnTrnIkHZKdQ/4
m147atLSe0NDTz1hHjLlM2Mhz5gBUtGu4WleHb0VA9sBEmOryTmrAsp6f+fEw9ns8DLVoJLN+NDH
+htMyS5tLIJTyuRursJbZYBL9Rl6+/rR6ZAVxP0vK1pQ9B0s2Dy/K+IfL3I3k6esTVF99P17k9LU
JO9yhPuqkZMS1RvjXhLRl0kGWoR0Z/6eliA12pLK1g80TRIMV2a6LLCd9czLjx1ubyhGTmezVhvA
Pzl4B5QyDH4ji7AddpeOem4skoUjBKZ+UR2zKD21QXihieLVQjySDtkX0syTGXW3jeGfO9QydErW
ajbzFw1cfQ4w6KXZueXzJdR3wzKcrU+ov5O+OyaxiTpBXAob/AhifBOfVW4e0vKzcOQ2Krtj2oib
bCI2OLz2LpEowtuJyb8F4HGOC3mpXCa86Ks/tPwJOiQ6dFtCs4QZ5430eYc7WCVmfzAV0zD7XDpw
GNIXzU7XDvD7Gf3B49C12EHLhbA3y1812R4k6GxwTT63yECYHh4YZK5cgifqXm3rMdiyXoEEZG7M
9JqizSNMeV9r66aCPFNU75kuwQE/ifbdFxfq7b3TCTbf3b4IjgFuFJrJ6lKOLDFqpziFudr7s0Pc
xbSy1DvvI6Irg63LEqrBWx2F9d5FmxHGz8jkz2mprgXhdgTArNo83tdOznDYoZBH2Zx8TJxB9CoW
WovOcVYmU7TFcigSzAXZjwTiVCT4JM2AZqmp11NxAUt+35a8URAiHYI9G38fccra+XlyvDcrcnm8
EGnwYFuxsSs4PfIKET3s8GkibYHboiSRo2k3Nu6NeLI3rTXCdgt3WQHDrDl1PZGKkjBc0ZIr8Jzm
t53znpa7d2+UO11idEd+bixxKJCaQvti+HghjCXjhL1KozfY4LZuebeYEkmcgVtZEUCabpIq3CEi
XHeGs+ma8dIzDS+AfzrEL1kEIHlVcAbStnUIOdUp+RN5svZrOsr51Z4Jv3k2qpsmtNel+U4rDfNt
O6k7h87QBMg8tZ/E4Ng5cdFet+1oFQdKTl9iAAJBHQ/JRoUBgEcDMcq4mRDwLrEKDXm1DriRYEKn
7LNUfGv68DbxilWL47Pj9GIL+ziZUKZ9UoRaA5BndOZGRDDPGsdLth7/J3QzrWr2mYqJ3a7OElgy
gEguWGNvRvYrlfOK4fLNOEc7C8mMkzUbB92gZ6jfFmaYyrkiFz9pdAqp+137Pzrx0EGU9PB3CQBm
z0PnPkELRIeXBXIjANwzuX4a5hfXudHhyySSvaPYvgIWWhnsKSD97UOUMQwW2SWyK6uB9yUoH+Ny
RpkSKF5vby+KO99sbtzQfi5I0pwsFwTZuLcY07Ztf1uI9FFE1oHN7IYDlxQrrMHuvKXwZyrOuMTo
WSLnOBvkJihN1mUaQAkfM66cjlyVPuZxZ5qiW+dS9/o97a2LO407s+USMLvoB7jLk2s3e+13R7ub
IcqydsDNULOv9ZbBpsOB1bftQ+uXh6DBdi+rndUQwY5Fq4S9Px/Yw6P+LI8qQ+uKKQFITom+OzPB
2J7QtmeS/sPi95/3niVxKV3jEsUi4n7HeSokrz5zH0PvaXg3ZUoGj2u/QldmcDCveRhmlEJudPIg
XnYIDes0PdVoNzrvxeTzSyRZIfVvH6zAjCCz0NfMqc86/aiR1hkwiAauVW/4bNzPrLj2jLaqZJvy
CbjVVTvVGvorrxDh2MnvRVRHPPLGyLx1QnBIdOzydD+le3hLNHasioqNN6UwpQb4jBPdohjDk8+L
hN04WLE7G1W8HTITEyBbh460nGjJLh/Z+2m2X1ZW7yynwjRAcFIvPiyLcYj8dNR8axtqZxc1Vp+Q
HlxkcBPDA84yDK3zfnlSlUshiVME0cvgNAcTqD9ApJYlViLOtZc/EKVwngF+G8ZRR8k7Xtui+p2O
00tLQOWQn9NoJOyjdj/74t70IfggPRh2/wsaKI++5j83UI8fX3E1/JsWavmyf7RQlrXkb2AWkb7L
+PkfLZSNcRWte2ADkXFR7TGS/lOqEjgoSNCv+HRRzqKf/1MK7/ouk2LyCWi8TFTyf2HwLCQd3L8M
nm3BDyew10J/4qf47y1UY0GEF1ZXrNPaDlbO2H363nSH7Gk143VblQWtRhlRNeOm+OjwVVKUN80B
SNaSQjsr6AIcPElu/4QwVvxGUD1Gkgu9NGFu4aZheY93xeORT1r/toAMxQj7Nc5QtPWRH2/CIXib
m0CsISmR8zeS7VFmLrYcw8XPgjAOjSdXYFl+wz7e+WGK934GR5Zjc2Kk5Kcbbv8lPNy9N9KaYWjE
9S6cYd9kON0SiHarTrRvukGjmun4Hl7hL8eGu+w4LJJbSrE2iG/7ZHjBm/Cc9u7NhCZEkcO1A/ZO
XDKCGxClB9tOj8ocSQYrWEP56LzzfAaapdDwOqXgZYzC3/giGVmaMfOkNtnCbmMj1XnjWs32xjOm
aOMqdqWDekDQ+j2g/BmaeFeMTMHzNDygcDU2HWa6wgyOYR5ZGzs1bhrsdiUrgVVV8MWuHOGtOc4n
NcPzYFCuanK+U9hdsv9qusndF2h/uAWCS1u7j3M/QwxonHILJfOxd+dlEqXuW2adiOGh0VdZ/ejD
KTD90drrGbsPcsX3mFOli8wnqv+7LOfmCMXw0aXVJRnRF8hoPFRecDUtrKyirx+TBJdE2Rn2qvYV
DZX5M/TB7bQocht/uM2aiQ/NCi6TdL+b2r3RMkbVES5stfZV2EKzcYApSH311fRJvQrV/EjG2Wtr
VrRwML0S4shsxnGhVVBqJRdtLMkvJmroxn4Xbnpjjd1MG8L/x/Et8GI1XlgfQdKWlfsBFdNTZ7jJ
xrasdAPB30XnWPzO4A6SZfWWwPHzHQ+JK87slYphjLVC4WHletzgFhvWVoJ6g2vt0mKOwh+mb5Xd
khfJUT1V6qey8UoSKJsr582S+EPCOys1NiYFrGC5W4zqCeX2zpq5nlGbvMSVTxLDmDx5A3V2OhbQ
Iar5FmXWibyK18KMvugxCLm24AJNU3yfANezAjI46TPWQ44kHnQDhHTClRgRGAfPnS52QszsGNtH
IhybtfLoQmtiSrblMOGQSLhyRVa+JsB5+O1slzRImDd0MEY6bNFhUFHKD+wdu7ZxPrOpe0u0/rCG
hpzQ2YAa6etLJOoH7Gu0LbrFL4YdA7jbdKPr9MYP0kPvDqD/iqlECRKRBFWD8iP7BxBV/2FiAZmq
7Cv1q2mLd4KZuIxvAzNBGpTN6SlspX2sWLAnfvbbL8zlUybIPvaLpyjmfvWqARgxUtIRDsBmVPZ8
itBKl+wWktY9ikY8hX30VU79tOICJg1MLlHC5lul2+8io48dpnjelIG6ihSRKhjHYjfquN9WTTR+
xKQfIzJF0xrzMG69uf/I2HOvO3r5gx/KBJoVQY8W4dxrv7FJ4JXANBrMI74sal7XkDK5mNjq0sTl
8SJZIme6cevJ37YcKwC9LRo7y4WEox4ac4T6XnsH1u7gwWF1SNc9kSD5GMn8ww9pWXTDKjCIM1rH
iVFvJqqnuXbGV4yO8aq1/YGmD7n0mM9vNQqZtea/gLS5OCtMB0LkCEWnyfyL2cUv8TAl28KNwRCC
YE5atW61hULWoehOEr9f45SBbbM8+iK8L1NG6YIg0Q1EPJhVufdCGOdL2jSXPrAQAUjg0JWKX+eu
jFfeGP1GZHRCZ/U4Qrjel6Z1U8SOwYoKSAq5Uz9Y94/87C9Zp7kMZtWu/heUFcv6+T+XFRjRK2P4
XeJN/je1xfK1f68t5N98FzRyQB1gMgFl/Pn36Sz6WIKQHNMVpsCEZ/Inf5YWjufaLhw8RqYm6+Y/
Swv/b6DsfJbasJP5eusvkTS8ZWz830sL+w85LYUNNj9BsfLfS4suyzVayLAjQShWvzoPKVk3ZvU+
Fqy0lMD64NJKVl7xpVR/LHWEz7U71GA3Ei8h04ApHkQExJaoi2z+XeSAN+gxc4d4LWJxqo3gGXvC
pq37c0LK/dDal74OS0BpwdXJg/vaMl6RhyCMJ/m9GQs8KQA1QLRaZS03ZFUeXJM9LygqyF+x3pvx
nBGLaz+orDkElbshmuKZm2WbYrVYJbN1jFVznSvrMXVsAoBLtIeyeyPItd6ijcWdFiD1zLT1UysP
n4H0CgJrQUrmA56BmT20l5fT1ZD4dkHu2mebqkON0dmK6JmnBjG7KH43aXDsMnQ1fU6Rwbr9rZqI
yciMgmyoeGm+Z/SfTu0mW7OavKWtPI6CcB2rwaU24g5xOKZ0R3NZVPKh9PNDrCZ7qztro8r4YkRs
kJwqvWEjCQRd3cvMs+BucOykFW4qK5Cs+mQnrZ07Fnehgx7TCsqLdAiub6ZtLKKF80DF2EFnc7gv
N0zu10Y8Y4Do54OdFQR1drA9LRbkoT1uEhMRV5JUhNqX/r02x3ukWNtmCc4AZtIvP+a7sbTjQbTE
FNdOSuPi2mixbFizuVOvGtJWYfLcj516NmawuJHjPQ2RKvd9mcVHr8oNLIOp3rdKv1VxtdNdZq8l
ALCtoGzixqvuExpeIPGsjLBo8tve+2Qydi7/RQ3lXjb3MGaefQshYC0p5yKJ7LYkaTE1DmVHzFtO
IuJK++xl875/8iDDwj/AmYLJvLQm6mfvGIBhRFJc3rhLh+6VZrqV9XTpan0gXuHIpnaDweIclKRj
WlHH3Shi/AYy1iwRmAuQqwKWAWRXq1K5H+zXLCvl2jXiQ450G4Zr8jiHwbmpCkYX2sLhU3fnlrnO
avADl92qewkt/aoaMlsSWZ7iiatbVsLEhKAoGtLhPWvMgEi+8db29Im9Oz+Dl+BvaJjL5o069GP5
kI2OTX2S6TVnNjVdk7CpM/aWpUDqpe5tajC6FtbdxDih194F9fLVp3G3+2CjRxMfkbriJucXas2H
IkVY1UTEkqYIFcsY17ZJzoEEWgW8ZDZmvVKgC3k8/XSvNcQRojEb2IgQbRqbKUvA8GtK1o5dnkDe
ANqxqm9IEcCSrV991D51lg3IYIDsBF1tGuN9FoozCaqvTTIw9GMgSNFRUGVTOZgZk+UmIQihNaN5
NVmMepe82tEY33WNX7NQhGOyQ70aKWuDaUm8K5VGT4D7xGr6mAtucNeZrTGZOuNltkYWoAOgMhvj
v8CaA6pirTIDwQ19w5SLjR9hNktS87FYHIpObRwjBeLCYkMa6+JcE0SE86S8SjL3ZFQ8KOntQy85
TWl4dXX32QzOL8BU0ZpDFj6Bim7sDuKDypMLseC3/IRgxOdy15DM3fTjUTnUuH0GmTsUn6URPwAI
3EX0HBsQNxhSF8pIljrh2lQZ8N7ohJ93Hc/sfbMyvXpj5zN6p+qJB2IazceysvezCadgIIkiA/mS
JvOxgV+SMHlZLfbqlRoSj3WNzzLNMt56PX8QEvNjZcG2EchHYJty5MUfeeT/CkVPip/Ywl/YpciS
wjA9mRajBz/4TC2jAoAJzKtxbfh/hfNRtOzOorDbKS2Mgy39S9TptXYoPNvxp6VUU/0kSTlZqKJt
BLp9+h4Nxm7azFfWUPzMlvM8oGNBqfLStS2VC2zEOfQuRcBgtBTmLTKkh9kggA+eKJHitrh1R2fP
TPNSe/ByiuJRC+dWMJGj+QguPuBohCrv0nDfldLPqkouRqsWDt69HyAwnGoTeYlOb4Zi/PSKdFEW
uWDOpFjWd/1bXvh3buB9WspieIhSJU7GYxCRnls3DFUN9FNIj9F4xaF8sPLRWGNJ+sgWxmvfmhm6
TvOGU3g9NGzampBDSxQX0wl2ScthpK0Ku0KmPmWkH+yGfyOXVGSzsk5z2V2Q1zDTxOYbDAKISmA8
Z65/LAacc6qZrokLZUTLU1OZ726F5TGsSKsdUv1g9aCYy7j8qRZfnDKYvhoa/X3INeem/XYKmnvs
OGeS2ohDq6BL6pjAc14BHqoP2zPPIKHuuiA91qF5KSu95mV66hAxq5QDdeBoxh77mZPSto7yVKxT
0WRY4ExcJ8huSG3Du6WEccwnsHwOSQYbYNKSwKEODVZbvneq4g1IT27WvWofLBdAdJ0t2JmuvGkr
RmFRZBcHWxvlShUyWFe0q/CrMu9oLjds2H7KguA7tCDtNhQlVzORtlYWPfhVrZh1dhdl+4dxqB41
I0SAheFtiFtjMcVcGnqPVZYj2GLfdqonEsFHOdIRVOe0qi9Fh54aPvfPCADWXeLaMxGfXB+9gtQO
0N/8NNbzs3bZkkET37p1gvKLsJxk6pe4LfaFjYuWrcexQY/B0uhOK/lCjZ9tEhRie9NJ9n4hvpqs
ein7cBGs8iDODX8NJosRZEtrQ6Z7KxFEHon0hRzNA9qiex30F8Yb5RbUI5x4FoBBou/9qmQD4V/6
2XtXbB+NEk7HxAI2BPtljjhtEIdcyIFExaQumkarEt6HIIGqlfnBzi1vreGLzSViYKH6nxm2irX4
6/iNiXee64sBImgJbqFJ6G50Zu1UNtD9ehMYP5qSzogey8n/gdvEoquNZxg2GI909BEFDKfjDBgV
1A8wwzmupZagWerC4NCX4qdt3HOv8WRETnLv+fLKSwE4LCHtObCCW9M2LxiRV1NHYZg3j+6MpSbL
I2+rgFrpzAZrkutNmbCUbN1rrvS5ijlg8FrCdmyZesTeJ4PVxRzkXJnlc7sGCKqCdj7X7nDVsn2O
FASoXk8GGFM5rQZcJZn0f5m4TITr3k64TuJUsvtZjCgeQairIZ7do+1MHwOOlUFFO3uxsNh4WSwd
DmvM/7zuKQdAuVhewpyZSEM3vnimwSD5EhyF1tGPM8kXz5CfghwRa6LNl1Ld1lhJN4VrXUx8NmzA
jxW+m3bR9hc4cThoBTab8BTnzX0fLQV2xcEQ4N/xhvjVrqBZurh7GvbJ6JatDPAAzpmM32xjTnI3
ow46z7MMNoXJQGJqgX119O3kiiJzyLNDBIhmhf4qWblmQc1UEBOfworA0HqsiAhCwc1bA45ix2tx
rKCyewB3tgQIXWx/AVw3gJi9JpdgDHBc0mEaawv7bMhT17fLStiwPifSRrO5eREDAQI5ZTx1N8h5
JBoMPu+0Fz1PWRGdO9H05zEd4dgFRBr01GrYf4ME5WuQn2JCnw5V2ntgW7vygxqRzUYKmpMrJqgf
NdENeEUfoqKTeyAJPvt8zoXKDZBUhQZOmSLzH1l46zUvNUrGGfHMpjaYqU7xeFvH3UfbNuaqYeOV
LhyFkqzMMIgZr5hsk0bzSqxwsY1CgDe9XSKHjLodE05waTyvf71j/h8qFF9m6P+5r17Hvz//TUO9
fNHfG2r7DwQNiW0skG0HVc4/Omr7byAhCUlDtyRxd/4TJx5Rk7Btum+c2YsQ/J87aiKKQFkKkroc
zKAETf6VYT1N+L921Eim2GbapsvWDGXw0nH/k95pnLBWSkbhuBoYkaXMympmZoVIxNH6Y4y2DNQK
JmtQ2Rgf2uijGZVtgD5/xRH9EJP6PJo+RlnFG4khZalC8T0FtL1mlR90mmNymm76ZbQXtYBiMuSC
KxSNDynzv2EZBOJonNYxs8Esad9EKD/LVO4Us8PE1yfiGrc0BQ8Ds0VjmUvFy7gxdcZfkRP26EEd
vauWoWRWUFPPg0S7MylwVMwvi2WQaXSMNNt0BKTMkBMcvosr1VqjWgYBE98rF71ybrLdIn3hK2FW
6jaCJUWmbgsjOkaRehuoMRz15FbFM+D7D9KjHnvfuif87HWETEHII8GrIUxj8ybM4XTZlndGMI8z
SsuK0W33bXj2E0VVhhBRdbvRMe6SIbwqVqNkLZLBRgFUwOBoJ+Iopl+pyTvKvm5NiQCvUFFW8kbf
Tnhn8njaz7NxJiIvgiLY3wOOeejD6EzddwrTAOKYohQzCLmLc/FmV/NFp/pio59a12HsI9oZylXA
bbHoUB76IYdUaRJkXB7dKHCPskOjlXnhqeN7OencXj3gLFw0WASVc29A3zBkd8ktlrVJ3pIXwoAO
0pxDtLSJhHNx5Rc7sizklibrbcybhzFJvlhk5euqY+UzDSwnmnmZNkOfcPJlJp7kaEkm+IzSCV/x
jp3qAVPhnHjPY4bMJKwjZpA5VQToSccYnrsJGF9Wqic14TbrQ4cLZxbYgLLxZXJsNhzkCxFKnFjV
u8UnEBvT2XJmuSacAHq2c1toZ9fAvdTGgEDOwf4rr25enxOiO9oxRYxtwgeTiT41qYKs0pzIUpCr
bIpuWrd6HgOClBO/vAaj+woKE60TO5lM71ojOKlh2BuBefJz92G2hwVM4h9HV915MxVUXaHz0fNW
WMaT8iJC6aUxbns/2Ew+FeBk/aSqPHWWeeV8eDQ1YKZsIbW4KDAC41yV4ZYbe2dM7mM91OzJg+Ay
5uqJcdEBysi+4bIgGIGMAKpZbzpKaNSBRF6OWe1ZelR54/jUYi5cuwrKUIfMn3R384WImxywQ73r
ivx2LsaPPnM/p9539zInLjxNsFFHwWligkGoExV6b5CXszxmU4q8PJTVT4+CRc3ikc89OTudxCXI
BqdP5eMAnDY0uL47p+1Jp2YD4Q/1c9F4wSY1i3pZn9inLK9emgl5StHRv1cjJjKjnqHmBVjE2pw0
eS8pMS1g9aKreWPFiZcyHk9GG/50I8E+YWr+skL3lxPRiEZ0eio9qdFvfwFSydFAstqxMlQLuhev
YrGyuSli6sF6EAlyq8ho7twe9kjBOPpY5Fa7rk2KCWk84ON7akn3izWbfOW0zXpshq+xnBdfb3lR
i93R79DehEO3VVa47/ALrFiQsZIvG0x3rsUtnZfvCcvSTZZkr01F3MZ/kXdmyZFjZ5beSlm/Iw0X
uJge+sUdPtPp7hyDfIExGAzMwMU87KE30L2GWoVqYf0hLFspqaU2y8fqMpkkUyqDSTox/Pf853yH
YsEP15yuWpQ/Vnawx78JRL4Rn5nOlZKbPAQMzqRbQ2PYJuX3YcyUe87md9NhHrfmF+INR8CoIMfd
F6WMHcTtUzjM5zxyfobLfW523Ai9vOcBy+2q+BC4BFa1cL9laTHuTIhHK6xKC/s08ofQhaPJFOlO
Wb4vaKjgad99a5JwO3jugSPvNmtJmFKp9T3Mcm3rBeW75gpJA306EBgx7dVAQW4um1sVcbbSLQat
sfe2hsnCl9Cste0849ob+a7VtJNedZL+CvfJUamzMWpS6G6TJLSVatOacjybPId34LXC075q7yJH
tNuwdPlQEtyoWboZO8P5TpOqQd9Gaq2cBIRf3RQfkd2/60H0pjR0l0m4JnMZQqA7cAH0HXdUCY4I
18T40Gfma9BUxh777jZSMFzK3j2LoLkOMx8E7aISm555bqv+leguzQg2kzlaCzbYtOeEWj7XPUZ0
MadXjdl01bAbZv+bA9n36k9ZjdxUinJUQKcHojU/WamclsNppnhRqhK51dYCPy26szXmN3MinGtF
0CS17WwwKyItXRuFkSechn2na5KIvh6uzTx/GXmyY7/5SvnzjpEepBgvvQEJNRhOFCWfVT9/NHF/
J+FZ7szGmQ6yDJ5sr0GKGQfSiP2Ehlvb91hhTk5fn5ym2OplfExrffENfgvN/MmSVA4ZvYiAy3uf
adTiiiMIlHPQw+IFxSDLm4vbQQRIquC7GPWNnqAMGDAVR3IXwzj785CjfNgnFOVNqhReV3EizLGT
It/rliVWeIRWWZ0+4E3+oToiYd3MM02NwzcNt7ifDRw9KqfFgjq0h6khIMaSfd7TGcOd5HxSo1ht
inH+ijCxQdv0kwZdvU/ytyjXLo3lYrgp2Hv2lp7c2XH4VQ0JmyScBI4XYoJCTPFalW/aPN1bZubb
AcZpkktvgWDlx9y2Nj2+7WYJtCiQBnQI34xG3LvkmNdt7uLPGqNTbUfDrTEcLllklrJP2cjDz4gw
12xDhjk/NrJyF0p8mk1bRZtG1TPlAIVxVNPg7T2vdzcD3G02M+9NzMFwmEl8iILrDzj5wP6vuSKr
PA0Gqhz/Q2y90mADx+6xW5aQ2bKODFVH6Mp8G5dFZRCNm3JZXXL6/zTYZU42YISh3mNl2CBtz8d+
WXvKZQE6LqtQLTSeMj19zpYl6Z8/HPynizk4AFb+9dh/+qgzGqL+7eWj/qfYSv7wX706pi6Et5S/
sx/71f3++0LN+A37MVXspmm6uliY9b/v05ZIg+W5UCkFf5myUf6vP6w6bOYA4pnYa9ABTPGnpv/l
h/r7fRr/AMwLnqSMyl7Son8//QcDiFfL8wqe4UVO8Zn1nAzDj6l2PWjAPMsy2m18Hg2aX7vka8ph
M/XuWxaPZPxIlbpdBmiO2riIfc9Kc9NHp2sR/bvxozJBwiyo3YzAgS4xsA0wB9DZMG0O7XlsKjRv
PYwJ2gSPZmJDofTCkyywrvE2An9rPHlo2YFuv09GyG6ZuCnrbg17ncQTLDHBxqQDujY217TxPocj
NtM2vY0tZ2jLSN4BWQZro0r6NSL1c6KN97EHKo8aCQe4vuXHFkbCXrGmM+djh5ciSxJfNfPXXGG2
nhBOqcbetZha9Drlx27vY8d9pvzkEBosE4Y4uKvC8gkj+V2aazmnjt7bqaL9qoUXb0uFwyh1vc8O
vxyIEnZbsZPMmzSUnw6O6bhWPxPElDjCNtnkeyV5teIF/Z6H8f3kjM/0GXwzXfMrb7o3L3Mxmott
TM/EYo1ylPnqmbhwNLbrtQYssJeUHpJa6lvnI9YcirRlve2qMvNzW+y8ZP7q4WFwu3cuSQ/9Zoby
rl0MOeb0vTAmPN8CO5ZT5Nc6TC+qUp8WXUxhyg9BFfQNkf5MLxa93lr3I9Q4BLQF9k9V3CUUifg9
Q32q2ORUM9BT5ouN7ZGDyVOk+kzMk28XmFiBpsDiboxkg3HiPDvW92qOabhT1l1lNa9dr675wEEU
0iG4CThlG90kKVh3J8fUrhhn9u6AvsK+5hLEDaFYizWbCxhOet+bERR+4DbXqeiPMIdYPuYkFIyE
gdf0sxoOwVBTwclGmFOq8ZN0Z7TSIlhiEdgDnOxwoePhaoy9WBlVjaN7FN6Wc8Zr1rgaV4L1syxD
TGcpuGKhfxcDwmrTMIt2i/bNlubQc76i7Se4rwt35yTwv5zsXNq5BvMcIojncjDN9PusWUD0YQis
EF29L51zrNrHQYD78dgQ97Svp1N2F8G+4wU3H3+VoOXa4wDyiD6t4I3VGuCyFjlxrH6kBJIIyHzI
prrMOnYvUn7rhhOdrdsbtMStnRHLoJdmNQZsYiKL9sZ0eKd0ncLZLP/OZtDbM0XfoLbDGsEGqoW7
QGr7am6fSNvN1KE5z8VU/ZiL7tkIsgMB2auWOyeDyYLp3gRGFi7Z69K5CNbOXA/7lCZzWEETjlfW
Z02VXlMjBCFDxHOfjtwcFe6PSXdvBg+5lZlrjAlzdVfl6hFE5qsxzo8RM9CmlJqHgYoW8ji8mLI+
eNP4PkzWz6nt9rbZYZuKW7mX4XwJ7fqpTyQxDIcmCKt47vB3dyJGw5CPwsTBPQoANkZm73CRPMUJ
rnCHsNZqnqOtFmCicnWaid2w3+u4nLfVHJKopeEghipKXMEveqeiHSB4i0f82qpdTUbBdVGySzVN
63selA9KJwfKvWf52gQ7zixf9MwlehQP8D5g1pRT3q3RB8QDOYdT7S6gHNfakKFWezsZmZ75Prjm
RFSvq9jztq3eolnOJiNMqDOwNMM1rizywlV7wweRHoIBy/GMN2j22bU3m2qylo9yJJ6Mr4pyukut
xmsFvHPDVu4BIVpt9aSciO/b+nHu4PN2WAFXhjsiQDgkh+xU7QsKKilkuuh9e0Qo2Gdkr9oo++a6
bO/z9FrrxjV256M+RflK94IYoKH7lBM2ciVrpbp8airWyBNjtfXUetKPm8ldT2MvWboeTAo4DqM7
4KDQjXLVWHLYOR1O/IQEL33pwZmTwm6ss6Ne5ycjKG4F2CkJ5siytK0EJBqjqbN8fMencXJS70di
iZg8iuMLz3xXnocSrMEL8Diu1M22pc/nYkVZuHU64ORaafKb8KzHkVtz1fYlqampgQLaix1WeM4Z
pXR3KmKjLrFPCpE+2Hp10iftUKY2Lw5tY9Voz4kMD9WgfRL7+d4G0GANYso8w3+MOlJJ5d27sroN
eFQoTrmyLw5ECDOk1dZF1hzzqnqVJp/5TM5bBRCPOPx+Ttn01Ltwn6lC7PeghH+GNDIdm4kmscIk
vyN402EO2eWF/ta70X6u1AtpiTslLbIO5LF5ag4npj/084GlqbaOx/CmC+3VCafXsXAeqso9GI3C
EZBzACmn4tq7cmNSfBfaMI6VrS5ugOFxqutNKwrMJY54CVHg2Cx891y4kHwQb2lSbjub6BH/7Gm2
nmynlutCE5e8Yalrzwh3WnVvADTdqFnnjUwjoozOVCg8B3E2gJdrNiYLrzQbTpoIj2mS3KdOuhNT
hFV0kgCwG7+WyZdhDl+JsDiyR+IOdsRLNWDyNJm2GQeynVV6ud8l1SPkopHlcQhFd+i/oZGRDne8
5lC43pcA6RqM1nPcceR2GYjb3jmFBu46SsUxJtdfqepfcZxCkFlkLk0Xa3MRvnDOrhOUMGuRxBA/
rEOU5wekmU2LauawAbYmyI3URpBoXqQ1lkQps8Z8JzibCd16cxd9JF0EOaMEs4NCl+PUSHt4o1I8
w9/jKFdG/GDDns/osUfjYwsOcmyhHXCXrYuEn6vMHszQok6PFjE7W5SXGd+KecfJFme+dm2C8L+E
rd5G2f7XA/tf/mfT/uXf/634+PFvdx/fv/J/otkvX+D3oV3+ZpiWY3qOTlYZTeQPg735m+tii2Oe
xwiHDQ6d/4+p3RUeJjdc9joVVCaz9O9TOwO9tTjWHFxyvxv2/4TBHt79/z21M68b+PiJAUCq/Iep
XaudpolqdlmzZ2+ibILl1xEyZStZ/1T9EyGUVaXnWHHRlRVtEthtit2kg7ZyxrfFIBd6KSGtyiEl
gg/Xc/1BcponOnWfF3I/ZIRYcC54SY8pP6AOARnEof56ng4T/Z14sq16esB6fPKslBYTC8vr0nGD
zjvzpBsvQFe3isOE1WpwWKajoWjmEOCPcIR6DP6aede04XVkyTWN6c0T0bqU0y5KrafYsXgguNiw
Rbk1S+QEG1L3hOurtbfxghSJ3Zd60JEYvYtnFjRlJDOlgznfN+M99mdMYij6YflQ0U+e2Hd5TMyV
jHFe2RtD0i9oi8vQtbtRVv5I2jQlYidUsUf3Y/bDCgU81nSDN8b8e1dLnhNWrWUeHiYaycWAdGEl
hPnWhfSQcAha5moHFtNP0OuSgiQf4kEMviacEpx6HYjKE4gYQArP6cz0Ne5yrMwZgpTBtpPkUbyu
pDga4VZzLwmsYx3rejF/SzvtvYXy5zJrWESnqsD2YTRgSCeZiY8Nv5HCQ4go8VwrbUs34GruBrh9
+RHPyKaMui3lO3zM2rEvxaNVHJOc/wWDwumPedAjYyG1jp0vnPhOOgEq/msLFUYboLMvRNDFrOgO
04dHgMwsUJXcdAlM3fccpRaMCJ+14y7JZ/VGTSUqdLG3lrdX2XWvVTPuOrJxFZVQYxTtOKT5OZ4L
m0xchnMhKQhpEJNmb022tuOX0AUUOBkB9Oeb1btPjfoRcMxzMLOw4dj1lvDtVh7LONwnA1Eq51tm
qsMC8Opfhr5aF8OV+LKf2OWNDhJYzDyKF2o/6/x3btptPuk7K2neK8LMxnIEjQhhZs33rkg4Ru4Y
XDAbOj+boaSWrWTQrhvkT0ej/pIEemGwLSfmFyPDaGZ/GCGvKj3b0gq053h79Mrua8HeDLWF6s6A
UeTBWsXOdjSGz1pr964pGIbkwcgfNUCCpQZ5hAikm7+K1PHN8HtB8rWJWGCl3TnS7qq+8k3Kejhq
eH5l8VJX3TfbSU+h5Vz7uNh2uX7Ton4XeMZGw/KihLX3DP0tnJ9xhewoSZgWWvhoy3VT1PyuH23z
OEYPsK89fhdZrZ+juH825niTmu0pd+pjwwK7KifCM7RgWrnfyrfSvdmhBTYFj0Wvbdwy3VfWrUrp
caMgjqAeFr3npnWOgO18TjqrJpUPSdiAEOcUEcZbcKrfe0NtqTXg3lLBqe76Uz1jFYjRn/sIfHqX
fkiJL0/vqNNUYG9wQRRNcw351lO0BGRP0saknsfS2w0Dxx0UCQAwDAjikkhFDwaWfDKVvbD30tIv
EcfeVcvUNWk7w8pvshtoUk/3usxuoHWZibq9ZtCINVMuuzy+XGjSUn/G3fqi6e0uw1hJmXNZTxsv
CY8axVuOzsQ30zi7Sugvpq/zmMfhTlGt545Ys0hpXeGhAOO1MU1Gz+zNns3IKTYq50lsisRYywUg
g8DOmhhLHymESfFBM1eO1v3wK2HUbfIKBdx6oYPuqOl80s67kUbPap52loVfHydhz4882d7E2gfA
J/hp0fan1uXypl5TZ/JNVfmEB+HaZ/GmUMXg1/p7OmJ4qlizwQIHd2/Rcjtm/THOubAHc5/iwhor
Uks0CoTBNortlUmC1x5OgG9BLXJbx8O0rliCWeTwi3TY2Qna7ZTfL9zLSvUvM7ktNdq7wOoudvdl
AtvrYfyZozokQPgKLuYEC17dgJyZum3VxMeKLKPyKqCq2cXM2HYaSwS6vcVeCa83uFXdEqSN4NLa
H+OYrwuX3K0afZtz9WKRyUPHH4DA6m71OnBKnXH1VtHPzL0fI2fvULYko2ZdTVgVo/NITtOanKeh
CW56TiTJOVaCXEySfWtH81FywGLUD9vYDyrdx46HfNJ+5mRuEd8xAeIDLjS+rdNgJkS970CCrae8
flRpTRso4Qk32nCu27dUBy0tj3xmPsUPTPfNiqJVn5MG3NCX0mBtYNA0ZrlA0DNW1LwIYrylpPlt
ylrs+TC37x55UKO17lIpdoI8L4KEZRCDRnwpqvYqxy8toa8p4V4ex6c/L9T+f+risP+fuL/HMi3R
c//ZUPgH7s8gyiAINhKCIDXsLKrsX5Vc08Wr4Rk2/CSPGOXfDoUSRqAAB2jrLiLP3w2FqLhLRtMB
X6NzjPkzUq73C+cHyxLC8OHHf/9vEJSRci0CnK6Nc0S6v6TevzFyUK0zDa7mQNmO6enjlrXbwo+9
iDtep/mP5VT72Vv1a2Jla9jN+wkozRA+MfmdksUdQKFPnZ8FRbwep6QAlDSo4p3HyzBAExrY6Afd
jyzCR0HnANqjIRYR1CGuMKwkRIisxlZeuffUIHJ7Vutenw5CB/vftGvNEfSH9Xe9BAEtoWV11cGz
mTKpiCEDjTubfZK1NcAfR0Pp24wo9TIqsJ0ZjYVh/Nh759G+9bG7QhS9UCS5VZ23nTK81NPb3O0z
/jboEuuUomZLpDuKM45maPgDpvnUO+Ua+xnFyoiTLnlTDzZVEgDGEWAbKIDsrKuob8RVN14NMbRV
BBn50BCtPUc+BbREpOB9ESoDCM5NeQ4HqB4UpQTlAY461e9p55u6dkeM4Jxxqp2HklrX80AgJbKP
wRwxZY+n9ldNcMQbAch/g+ISXj0JovbU44l2mODV3ojea15fUpyAbrB8xrk1wADnLeomB5tFW6Cy
Q4ptwQPWMZjxsVbG1gGKqvX9hn4/PsJzaB5TOV5wVWBZNS+TMdx60zrog32oK4bR8afefE4TW32Q
pyyGtVqgfu1HTW3dQm1nTviYF3wzqvnFSmdN7/XOQmcNi3Gj7N3sKR7baBciQHAisJWr8NrVIfBq
7JPine99+ea6ZvDNzoEO8Rl55cYiOT/pydqz1MaGlhAgXBYJPpvFpkjIbTiUi7enPOi96S/7wUFd
EzQBOy8/wyk9V5r1PIwMbmqn0ofMoLUbPWM2g01L9YMhwo2TfwsKEE2Sf+s30q4mVIhJzH6PECII
0bRdiaR4tSs4stW41cMPqeP/ADNNsZIV4fUDRRtlxyyJdngi+GHs4t5M9K3USUGitxiG8dZpZgLX
xd1GABd0Vucer1ZFDKWevyzN3Xgt2XnUmhbVJrPlPmLatYsGPXb6goO4t4lFB91T0XsX1019zNz4
qfviixr3O+6YndD6/dzByElcf+TF2BfVBV8Zr3/admlZ1Kan2mAZHPK7o6GLDMehqqpdjJ6rxydh
b6PyaEbEXatz43UEZ8DZ5xYUy/to6s9OJnbGdL/0DGfjfcTnW4dL4gP2XWLAj+W4CMohz7X7CRmr
NMofxDkx+EP46NCjJwZBOYh1XFACqia6huQFZAppJ8A55Tr2ivvUZhhDgq7DbTUccMoQf9zwOWEA
b4j4AGAO7BV/BzcXFzcI8FWbi/PAHJOBGCR5cJLhi2OfuJ4PrvZT1R0oRy4T9hUF3Hvw2DoRI70Z
i53NVwknDpMSB0BbbHQreE250BNU/RzBXhsMDg0YZ7WIRiGMn0FzcCPAGp6GE20mZoQzIIophqTa
eOA8aL/pWPJr6jJdmC1mNfrBdAWmd1btdMgFGd7W6x6iyMQ/j3wZuwBcmrcuwGaw0COIVHG28+f2
mvEVO1SjtnZ2XkQBDn4nKKWM4w1WOns1w6FKm087PunENk3xQR6siDdu4WzKHFI+omZD+JJDix/z
oA6PYVe9xYREphB6FndNzUnWguelnaYO3bM42sxSQFeJ763m6Kizd9FHHCVK3yb4aChlOnYAX7xa
8uvgiyIVGjZMM3JWYd08q2o6OO5AMarGVBhgKQ4mjjOS0ggKZla1FWyyLLkRSFinTdutwlaD7R3F
3xur37Ysw0qePLS1rhyzexZGxs485tRKVWwDtcxsLzK4Gu1P/mD0FIh0m+dnywOQ368S1GKOvqDd
eARg89FO0gaTNAfrEddPNHt+T7tOGBv+xJdPSCVlIniMRsziuDViE/YIpSlFu+/118G6zXXO1fuZ
ddVdIL9sxGoP0bpDvE4ynAzhY8UBO0bTrryvJKs37pReJH2nfB5FUW51ofZO7ny17nsm56PyCJzZ
ji89stgmE2vDk64HqSla2zdU8mqX36RORjtp/bjHeJU792mpb/DpMH3Hfs1VDbDoRDHxdhyz55Fv
aOWlx7ZPLq1Tc994/XvD+5UfxbUpGSXUvosc7yPWzY+6U37rNJu0rO9sxE6Vj3dSm1EestOAMoRJ
HRbHEO1tImQhnb5Oap57XQddQKhP1uLsghfyynqHc8JZ2xB1vKq71G13KCcsHzn1YI5zNPL0MNcf
uEFW1agTzn8KjPlilhMZLx27d3ry7JslvTVxQFSgtHomgn9pXX27VEUlY/fqWM26QIBu6m6vYhBu
pbFJeugl3hAyAMjPsBt3ZCL9rKn2RlvckWLyU849dqmBlqesmpewi3OcLuNtJNVTzyE2abqvaXbC
VS4mqt4i5xt1G09Nf9/0pA4x1yeWvktT+UKb8RoN/r5sgiPNTiyASEPRS9YvlCJovuyfUg98PECn
FgcTYZK9WZKpIanMN5QcBY1UyWul5aewb5hjsPnDvunmLQLYurTNdcBYAuR0yFvydmptsUOh6zjF
JMkippOPHcQ9U/00tZ+iyzayDjbKnDmsFn4fq4smk58BSKeQ2KYIpq8UvFzap2zT86Wcmb4/xIo5
1UHNRtskrLcGXz60QarFTFiRcwwoHa+RGRJOe2MyPgBYx250qa1kM7DQqjCoKFqdRtEYqwHlap27
YqcYzVTRUYYAfAgAevUFoWUn9OQwSfdOs83Xrn0cLHkOl11MjHFxkBdvgRQ2XD+Z7ss0OTljuOlB
bo3e4Bfi3UDwD6q3WnK2sUl/6dXZ4YpoYLFrHSsV0T7m7bjzaoEVkrO9uiVUyMHu+dlP6V2CGIFT
6oLJ+Fbp6RE78ouz+AjJBa2W32HbN1eXsAD+p12Su1vPDdfulGxysmNZmfrdQlNiiqytevkdMxQF
UIrzwfjecqIivY96r+1VlVwGXIz5XPmV+85u9i31mGDYUXOafOIWMpqnjMsoNybGOfydA8d2pDOb
i3iQwW6ExKPzXkg7Fp6/OMbHudf8yHChGjZHCwelHDAahN0BYwC/kAN5dAY5EjZCnOn3XNsubSuf
KK++mjyua35H1X2czGuJPXM20APJH2sP9ciHg0glFS8fDE/l0ps2lU9OZT5RQ0LFoeQp/2ZZzTFs
djbwEkecMJf78+IJRbV+8ka1ZCk3xaLUqhGgxCkmueTRd9fq5a7FUwpN6GHuLL9hfY9YeDIhDicZ
w3Yzo6eq1K94XlC6aEelPyBjxuN9y1Z3bMY1YsfWIQAMrWo1unfSrq5teo1mEwXgvoph914XqqWo
vWuYyE1TpGdceivDDPYROWPyeBmuU5bnK9rhjgnm2HhOgLLuOmvYJfEp6oengXlDD4ZtaCgm0wW0
VJ7S7nvT3FHzsypRGhIct1T4fvDfOwHLsVouKSaNiPibhT3Xid293bTH3Jz8Oc58qfgWqDOJW2sT
c6XWLY2EkXuuMflOXMdpwssEOO4ID9dqSZ72PbP7ycPIOCGbIr09e/bBwX9qg95288I3mueenV+b
WDt3ms8VjwJ9wtxJyWM8nC1HbdLOWHPNrTt38HXwlTEYa56XedTCeNRWLZHGNAYYotlcMvsYsZlY
14s96WcnUXdJwuJpwUHFWnY/xsYH2LhnfMqIFfklrKaXFJ9XIGihML4VobfBSc5avcAWYa7jeXjk
BMNT10U9CZpsHeUx9ryx3OlpuS9xUXe4qdv++wxlcIDqG/Qm+IXxMJRUsDBOKnp+3B4uFRk+gKA+
beL06tXctnJdYqyryaqqc6S8u6LzNnPkbKaWoPPi3zZpp5/pCUFNrMcGCwz1lL/q1MWHQ9mp00w0
KpqQRapH02pWU9BeOl5VODTHvV0vWeCcOs3kKLFPLPUjdU0+qXTvM2SQnrgB7RA79NeSrmUVxjxY
YbbPwDo8jRZqsakR0nROII6H1i3U4c8LIf/pHGsmgsS/XoC9FyXp53+icCx/7Pe1l/3bkhm1dd7K
C7xJ/KFwWL8hVDiESEE5uEs5wV8VDnqUha7jReMUAu/H+Tv2Ay0HOpkS/iXFIpj8ia2XXPZnf+9V
M4QF80Gy9VoAvRYAq79NquTRUFlRR5Y+5uXujwMmE008BGV2rQEUkiThCULyq+swOpbiVDYgsqPB
XAsT3bxrXzixtwddWWSwS9J5DGZhPtZbuxlrnG0VKGvc30VRvxgYMEqvxtUq5FOLBwifRbkjIuyn
c/kQmv23gir6Y1mU9gk45HEeTB1jG2jpIu8s0C08Q3u5vNRJjeEpYeprHPPFTaKblRnBOnXNAN91
FR7VkvVqltRXiLUZeoxu7zjePdp5/1UvGbFe70i2/AqOmbpTfJQQvu7jJVemQk0QXmMT0S+ps3jJ
n8lGJ4nmEqDzoCedmJ/IKrjXdMmtLeSIPRYDCqiptyHaBhz8ggv4raDcbpsj7QK6fxW5ySZkkmpT
RNR7NljCEFzYNOrE59wlR6cI1NmdQSCmOhgRBZVqydw1WrCPlxReX3rGyWvSZ3gXMT/VwBBJaI+R
gAlxyfFNBPoCt+p9fSbNxoJbPypi4Fidl1KiYBM4051j4BRUUBIwrTs/QHo8OEt5GHgCiD3xj8CF
WQf9fUdLIkevpXIMT+wB5sYx1Ps3Oyz71Wxrz+JXTdlSWFY7WDAqt3pu7GHaS1rNFu0VMTbErSaA
IHXzgzKGF3ss7ipZ10uj3S2qgwenVLdStlBC55cyip/LST9RI4X6NKtDNIj31GpK3/LizyynOzMT
j8bymlvq2WJ62qKlrw1UKRyb87gUuZlN6lBlLU9pVRHP728A83YT3W/guY4dw5lBJ5yuhmd2sIB6
9IH04sSA35jiXvyqkqNTruw4AttxwMmeujnN6ABZ1adi5pRRR68lvXTI6IeWnrqyBXwrsg9O0z/M
yThkhvlMoKrCGoYv0lzK7qKl9k7Sf5fmSbVt7CUJQDeeB2xsNdjpNxo2dmJpz7Oo0ety+vTU0qzn
LR17xD1+5mF/U7n2IAZIYiV1fNy9G3pzjoKaPj7PA0sQoCvee0SNn1CERSzR7QeRHTwRvhusRinA
apwVzDrWeITlYVxRDBgNvJkSfVrH8EbyXrxyBOYwpb1L3H1rruF1R8XgVOoPk14/VS4wXFMjeVsL
Goxcc3iD89KudaoKyfPcuDxsVqMzqiR1hg21huQ6djY1h3HJGFlSfJjM/dkwUEK6pRNRW9oRvaUn
0aYwkfc3/4GOu1WUKQKfuzaN/NIIQMMDaQM2E+KzpYFRRQ6pEvVEqAvWM/2i1NFiy9TuyqWeJ3Ij
dkVLZc9Md08/kYVxKuvTmnrUPfWjHHnTm0vhD8Xp5ikW9AW6TIJVPT2lkoiORT9cQDipTPST14kr
f1e9bu3ylHE3RXbxrHTF6X0Ub+ksXhEufWo7dsQeXCzu3YeIGrW2OYiBlBGsVRXD9lTOKKWTc49R
HniLbUdn2FeCk0R+MLuZLEMdEocmgaQPZFio1g65l4ZjmAzbJqI1z4ijlyZfIG4jLiGt5HEB5Qq5
hZ1qDLPF0jOxjjounxK6bKjpw0NQUZlVRDb7ImJnu8Rcss3Qim9zLiqyD/qPLmDNb7ei5a/n59ZL
HypI0miV8y6ycKSST/nCXoXdd8l8K7aJKUtmn766xp8LueGSWXJaTO0Sk6eK3+YIUHi3+IZpg37M
YvI6ZmftS6nTUBsgRaOGgqYDj4WFnjwDuLB5WJWKRPcSxdYMLLFgOHN9fuGExF8o5++VltyP5FIK
uF1bcwyudtmx44qsO6M23nP2uO7cc85lxs1kfwMtyNI0+jZauB2ncHoPFpt/pDnXoEjC9QB2HQ8X
79hvGeSvy+DgMMi1NMaIOZWvejcownIYshe36QQTvlCGP3OCOSg57g0t3XZ6UfoZig+HA3M85HFp
sbiDduvEkhJuqXWnVITuRqrJJrqTpmcN5MiSCoK33S8sHEO/dhNQ5pzKjiTIYF4L81iUgN+CxUaC
S81Bx4npg8R3YkHfqRs0cR2ErDZt7a77/C8wg9lQsf71DOb/x//6j//xl38v/skUtvzBv5qPbAv/
OoZ849dq6K9rJvkbiyKsRzbTlCSzC/zq/3iPxG+EZWzpMm45eAJMvtof3iNbmmyeDFeSNub//DNT
GH/wH6YwgeIlHfBf5JWlTrPUP0xhktLUGF8G/EmWzFXfJlsrHh8tE0oTteaFm7ButlyBfmpxKKqg
DRAw8CVFa+ZQL82oFfRPz30xM0zz1LOwITdxQldZRrAvyaaVxOh6K5rwBzvneD2kvH8atGIrv59h
9qTIrh4dbfHU4WDFRzsDw+Kgy2Ohjy02/goBRXIuNzvyneIUuDNKT0iczKHhnvAkyVgj9Djg4WiY
HQG4T+abAXmPGIGGYj08F7oJPFJ764PqWhOLEEZz0N3pqVPFJWndA5aEayigutjUEOkV5hKAoaVc
iRJTvVYXa0bQS4DqooN+npWDmS+bQO7HdDDq3lPVVPcOcGM68uDIF2xhEsh+Rprtm8x+KMyIVO3g
nKiWAZakEnbvwOl7bx7WAFA5TNbqaky0BmjurSpnfeOODR9azBfz2plYkTMi/xflvOrt/03emSxH
jl3Z9ouQBuBedFN3h/dOZ88gJ7Bgh77v7xfUT9Xo2fuvt5DSU6ayUjLLYVVNJLOUIiKDdALn7LP3
2jw1g1JhrcV14GgfUZcFfmiRDIwUsMFGpFczkd2VWeMjswknyWQoLoke6Xs1UdVFKd6bbO1hTwcU
l7gW4GOMMIzvmD08bkGDJUblfQZklVITF8XY7h3QfVsHjibf0HiEoQY7jaO9vk5rVxzbPiNDPnNb
EQ0VkvGcHPg8AJ6ONcxTAleDNnFpAmbsbnmjrO3a+zHF6kPI+Z6K9RoIpx5uS9DULDDPQcRRvZy3
w4zPsvD44OVaoe5t2srW7hS3iEV45jOPE308yieIYYB+WowadNR4+yywbpyAVdXVqJTUOx1qlqAU
wxzjlwHDeDfa0s9147NR+nmoQFz1k5civkEfU9K+Mqxna76gyPoRVE7aJjH1qPSnYQdfsgwFxBLH
BlVLmGDgNekDkU2x5i/lil44+2ElGewxKuSQldeNgpzRC9MPsX9g8Db8eAz6Xa+7P7ue53LkLp4l
BtlM/wLtYa4tmW8Hz/0ZIONtDHuxoQfZQ5/kzAh5tRaWZ+7lxMCBmzyjnau6ndL4NOCOhy6AuS4b
HgtPx88qAcclXPl0KkfWfZc9Q41tsENLlJs8fmkDjqBGKd7nEpzTGPLSshd8jGiLfS36+8HQAzzl
IOMhHm2KZmKitenu0X3FTBpKj5g6vPR8cg41/7C1syMoTxp31UHo0MAAagWrQlU9hiqMNwEFKHi2
Tq0wydHZ+bdNE3zL1NB3+FTYPeTeSnukWA4726hf1Dt9DtbBXFw6G784U7G+1BObhOMhgpKley3p
VYfN5mS7bOARo4ett/gK4a3gHA5ETdLPrB5ri7O4IxPgANbQUjlHcRdNa/Bhp757nWiEWQ1sgDj+
tXgXlPJHTpRmFYfGB6Chb5vqDr3OAO1iq3YdE42Xr6Y1DN9UtyFs45cOUIYd8ncuT+hNMFX3ccng
bmTxTRFxFQk8Th5lb63NQRlH2H1vSmuqG1zM9UVkQA2gO+7DBM+4kemwdvGLDIQqjiSNk5XMmchx
Hfm0vgC744ZZudFrV5nUfI/9R9Hzou8WO54B85yft03Ax5L6i8rww5Dz/VASPFB6smtNO3hPHOYH
fl+OzWq6hRh0R8LjnjZcuFvl0jRlWzSvNdZbUfNc+esv/f+pDpR/K89w2s777s8tKL8JNIKGSJwm
eH/pnDeWmeEfDhTg3rrt4WX8m8/kt9FA/wWLsIDBCWRh4XPiWP5tNDBxD6O12y4wYmKFf2U0kHIR
YP7gQHENG2yJNBk5oH3+82gwJqEgzlqxZRg94Pkufs4jTzsUNr0s4AqTfLippgZS9sDb3KYiw2gW
3VkdAOQ9GVX+whD5M3KXA5sjfcfUT5HkKBibDpx9bLabyXYLitloCi+nDEj+dBd3wbAhvMY1N1jq
6DgamMO+V8WxIEMt7NephXPp2WARRMkQEXVkDEvjDRzRKXAw3plZdxwbANMifp11b8+tf+Pl8Q5u
IqlG1g266qdHbMA00ZFLn+b0QEfu2tXli6X0+1BXb1YffAu3wIg5gJuyzeqHgRsTCWNrBlxSGfqr
ma2ECOR9mUK31patlgi5YXAkkoV2sm3QyH3W+U2BBF05+DWbMtwImf20Siv1R8IyLpJKVdfPc4G5
J2UoGBtRYdwj7Bx17kcFgiVLsWu3VFNrPBFrm9LYsNZ+htSQdH24gzm2kUA1iRY7a8/QLhzU9vqI
5YRokklSjALKbTuFXLMoNpnofwnC6g6Vbm1qOATN4uSS/65hxNjYdmlP1zelgiNsdP2LWfA4Kafg
U+vjQ8kLKUw0DDKc2dP0tS0x3MD68sWkrkPEA8q2mXkwMHVrI6W8wbB/ZGZ1nPC9QEe54Z23aYQH
MVLDayRHZkR5jRy+JebwTKvFvG5Llt8y9Gnf2pCU3VGKsJQexpiJKmxyQ8h5Mw0Ocd698yPHPWpy
aNHN0bytsOb44F4ggDkrZ+7emgx+YSXNfTeBxXNN/rpAOwiHJg6FoAPulmFhC+Rm1qxZ30CHdT4l
07s6SY5Yym5GjK/mUrCd0JdXEJNlX5pWtUi+xhnnSeYevF6BuZqXSKNd5gd36F6GotqPddb6zej6
OctlaJp+p+sahRXZk/FrRwY2EfZ8wpDUaKg2xvVqnRowPDS0G/sktG4rGfpmZz+NLl1YDER6tqyf
c/WQtjb/JpPAFjA5W2GM+7ZBX/HYsNOmextsUBmxp9HnGCUfhgjAavLyEuJZo0gb6Arf1uiE/e1Y
dM6FUhMI6Wn72lYm2EEXAwEw23RNS5o6NVWyz4roJHX7sdGK+yLLvsh93hS2eOYat8tn902Lgwtf
fyJ8+heq35NZkVioksOQjhdZQCGzu5RmGyYKa8YlOWLgTDiRiBQLT5E/RanQtrPbNOuW/31t8SPN
J65AbjVhk2qcKsZSULUYwXhDcaTmbG4eAPY+NjxKmjZitBT22cW2hlWUDG4YSJrWxuhbGxBp0ezu
W6/CtcE0nLoAy6WozsbMAbCyvXLX546GeUM/GuH07c1fpUixlNj9W7fkhgHLfquBVgMxJ7tID99E
Zn4oUn5AVYvPFi78Psiy6MzXUW4LVGPdbup7plhJn6G0OKvZZw7p+L6oOECe8OwjahLBtKI8tFhs
VjGEdC7HEIOGEV2sUHwtBoWjhwfws5nRJCA8mELksmxcNNVdrya/bYcfoey3DWhjTBGZXMsle2hA
yvUVcURcXc+LYKpaut/4FMREEcp70jDvxZJl5OdcWxWM4HQGwZmN3qjlrY9RZ20SgpCTTA/VkoxM
nWTeOoQlnSU1GSz5STGE2wG2P6UlFijEqXg0CFsaSiebJxino9p+6AhkcuM5VAQ0G0ZRhx9rZsr+
kV8HbUlnuFtSnbXFg4yYJy4c+oe6Q0r8EwvRrljyoCQXNd8gIkrS5sWum4eZ6GiynNDBgTj4bdmK
rPElWXKm6ZI4TZbsKca3W5ha00JFGtdDFfPoI6zaWFf6CcBVaUQDDclHopn5ObPqW4Oo60zkNZ+J
vhKBDSds1xWhWI9wbC819JbE55t3GxGeJVrq7cWUvAMNxuGhz2+CF9+K98gFeg2NVIRwpb0z83gf
SweNUvezmCe8O4UfQxz+TDGI5KR54yXW61ntuS3i72kJ/E4DmiC99K0ttvo4HYe2e9Sxg2wiqJxr
XD/7geSw3Q0PfelcQI3QTku2ODe8lwKxpx4pc/3rE9p/u9PYUlHyr2WZc9kX859pMvyqf2gyS6Rr
KTX5WzM3UbG/T17iF4y3ENG9RRTx6E/5/eQl6bKkiOVvPZdLTctvk5fuOIxJBDiY26hu+iuTl+Xy
O/1h8oIjAS2d0JmLxrP8dX9/GuNx0jNRwA4PhznfaJHsWCujGxkW6crlrUOF0Y1o5kszNRwqxHeN
dsehnOc/np9Gy1/yDB+J2W7rqTnQ2Ff7gBDyXR+MN4VpfpWZfEkc/cYLQ1aX8eJG2tfQRYfJ857c
oHiOA6ReD9tfZln+gDskj3HIREP/MBBV44E97SrNmbbh6BzHsr7o3cxsBa2QvBiOriprNvVyw+In
qBBwB6hl2KSRBVgnjk4F+jIkbO3ObsAEgYAyQn3PnreNhI1x3oquZV3sRW0euiZ5GfQOW4jOycQF
U+AVchuFeHIj80GjxdZFi+GnEpAkoSYnYWZauKXjWDDxNCjVTs1zpKPgU/CoXic56ZEMQ2cbxZCY
E6DCtW0uhSvjY6aAZjhzcLBE+iOz0gfaaFp/KYT3K7eGvT2S8LSaBRF/27XJR694s+Vz6E9zSWTe
CqA4GDEeWFM+WTHwjFzTkr1V45fTA9pm0rJ8HjmXib45RUY7rSpvPJgTX1YE76dqsF9441yHPk3e
nEEIdlX7Qdp4ngxjvumKBNhvFT9500ClG1ty1cHtsYzpeQjLO71FgClxmRwCDEKL6edZmriFrM4a
EJuEu8ZKiWGgG9Od5+rgsa3y6Izuhi7Utd5V5Vpo0TdVMwjnVDJyUqVaPnuUZvoC4+Icpuapg+WR
ytGHl4C5GqZ7H877QksvBt9aqfElLRFOVKNvLDPUKYGud2NWzgyj/WPcB0/JjIBAw4w1oaS5HSjm
uT/17Qx+fHyoQ639VVnfGJR2TE79WSTBMySvb80cP2kKAk+qMqQornBO3X7G5Osw25LR4V4S6vah
Nt0PPc63QecQauo3uizuQuA/fT8dC4+5uRy3c2Nc1SAONH2sHcbaEHnH0gOicPV+1OSPQCMLIsd9
V/fU2xQfNdt6WNkvaTNgQwquCWbCg1eXHVkS1vAi2LLG31fAFFuPKVxUJNlLqRoUR+6nVZD6WH+u
Hpabfg4P8AQoEUDrBwD2WPeUwuhTdkksK9y0tXcOh+52ilN6Ch3fmYLH2CR5ZuWBs4p5fazdfDy7
XsVylUyn1Ex4GsAhbriMGWl6VhTHirg7BWnXXQubcX2cudW6EPMstL91oGOO4nz1LaDsejFF8Rjn
qmi+pYjx3rD6S9iph4B2ZiuLfMeKD73iBu4ov2t7erDtG62NfU9Ud+DCNp7dQVZsR7TFtLy0iX4r
M437gqM/ellzIVLEg4LmRhApUP7ykEp0zKqJET7jNslhfEkAfIH4aOzgE3QyKSAzvQBD57ewpms1
aKfCmLeuiM/KaqBm8VlqKSOj1DbKrRensN96CpAyVhmVZBXuk2bb4HBbCzU9wZzW13yEPi36b93E
uSnxy+Px9dYhZblKLzkyLj26RMyXU2KmtsZSvJtExls/ufvaDLSTpQX2KUz0ASAEfZStAp04iQS2
yBhfad06OTQG5kbIwZZCmF28lAW7RRGvjaB7Vwre2RQ007qYkE2rMAOPF9b6FpzLOZ3mduPQ0FYV
hHVRVHd1Y+5idh6rx7kV6bvGNTfkiJChePyvKLjYCVal0R424KVyAoTWU6A74Be6GwO6ZFQ0R5tl
yyq1G2fZvqjsow172ciUTmZXz/xu2dUilja7CNbj5L7hgNwAjztIy/kUy5Y3MVtVy96XLxvg3Cdb
+rR8j9WwS/ITJ9iVxQ7Vh8XdyAqpFhP0slOaLJesIluDWVSxdKqKVg7Xu4y0o4tlK+XQzo9fuJN9
fYlYW+tEUHa1bLLNnN3krLbLDTNm1TV6tLtp2X71ZQ+22x6GWf2cZvHTKIu1GcCVLEnOrbSaESvT
RLOq2avpR599AhXvgo1bX1bvsG/2ZRjyyey0O6+NUHuD4IWmmSub+TaqmEbZ5XlnAdFa1vtOd741
pd6Mcb7HDfPSm5jR0uTQoAtgoRcrvpGPJCvxjC7iAY3kOyk5SxbufkJdGFAZTL05mkTHgNQXJynm
txA9AvgoAN+aXxfCemBatl9h7Z9T/LQ6gobUvY92UTiQ0cl9IHogTsLn5jCZTXNx0y7KSAwvjswK
aomI1YlJxvdkzXvGbX7qCCvY45844B50BBceQ+PRCWo+LMQN6niPWHNPCpC1rUYUDKdyH6nwac5o
EG6W+TFrQIEu+Bqodauy0YIdJljQA/aphXSTJh4JRg68Wq8flEEwqFmwONw5azqJ9fe4155I1HLz
wZI/jKgxbokwNIHXMRbQDgVd3Iri8dYq5Evn0ngSLFieIUV3tqX6zn9F9hTMNmyv6xmIyCCjWwnd
x1wwPxO8n3y50ywAIJk47+aCBEphA/XEKwnTUavLaNFDnXahCIVtf2rNync78EJaDlswr5JiHYzF
bWW1L1xcD53XYrSHTpRg2kgXXFFksx1YC8JoCq0Z2Br2emsBHGVSoDUZNjlSOCKKzMOg+M67FVyk
pibP4b7nLY81eJDxiX961Vy5DZBPqt77VEkwrXu4LDAjiDnzfLlB491CmcVeSAmVOfOxCLLuAknn
rIpxJ+bii9wvqxY28TIuH5al1yVtH0CFWesTdpn/DaM+quO/HvUfv6os/vj6s2GfX/f3YV/84rlc
OfkP8PEICb/JrOivLh40iAsosAJg2u+HfeZ55E/PtHTusNTQ/27YlzZqJb+nKXRwr3+pod5eVN4/
DPsmcDhbsD5gvHds/iV+P+znpEfmsUGQSqj4HJEbKvIZCUa3Auc+t8JXCYHWKXZWRCd2+ZEWL9TI
PgBExys0RV+4nmAsqpu0S94N2GFTWlxEVPyUZfoTgiTWHpNbqVdTAmMe5nne2bFi4gdEYr/oNM3i
BqCpI1eQxfr3qp+DbVDcjjiLvba5OpV3ZJfYuJhR0T02NW3yvYkeYCXXnJrUlvxuA+Z0dLNdauNb
l/sJbEuObJdw3gv4aVC5fl8kMbNpcI77ZsfyQcof2lZIKZD17MZfNZWjUdPf9tZrnSt/5LKSOvKh
tYxvM8puuDGdTDvCs5s9uuw5IWahEaARcGhjlUFpGNz0pNriPgkwBuIQ7qJvNo6TiinJUXiZy5uO
tpKIwg1bzYCu9LvWCi7ur45A5VEhDsfeQ2CbjOyo6vRSEWim2PJROMQe6xISdJXtWoKHjdZf8CMd
FRg8PRn3ecs8UOJ+T51zQM5X797m5mCT7s7IAMcYXnGlRb8mg1HVlqhwZSJFzc/SIG5Pkljw12ls
j2qhnrZo0sZDvG9JH/dcpmrSyHFcPVSkk8mMSCfdWtopIrncI810M7x8QB9Bdxm93RzsYKKtGlis
BNj0TThFmxR6GEnorAivFia0hoS0co6th+uI3DRBjavNG02rLxWpakFav+vdvUVvb/RtYEiaaJjj
kshz0K2M+7DPWCKILvM5qQcI/WS3SzLcM1luqKM/ueQv0f91jZHIUu3GpEqc6LdhdNR4LVBaIPVE
w8HhwOnjUu6S1CA6rklrnxIlT+ZqkxItd7T6MBI1dzTgyf2XRgA9cxyipu66IZg+zXxjCKrbfbFP
WEIzfkgagux2pXCDFftiOZ7FwEkJvBsoi6RQtlp5nYnD6xa5OOLx8RJOJC7vMQtzpNvY3DP4Rxmh
ehH/DCPqU6Sj76Q+PRrjeJ9aAQhua9cSyp+i6ZQRn8qBgNgtIXXSxdeFYrhkTDtX7eibQAZ7C42U
PwY9uXjJCfuXMWRZLhOUfN70SXvKiM87YE4CHM85CAGE5St9POa6XugCcuEMWAAHHF17tAEQ1Ny3
Gyd7Y0ij6MiiES3HdOGJrRaBCCTqgEPhxiugjc3aXQ2nIS+LF8iswIVqUk7NXpj1j6yMjhPBMXNh
SThiKyfK7HONOI+3bymSaFwwKl5/zMzxyPnyoMt2k3UowuBfJV65PiipKA7eAq3wwQyyblMzFAU/
uWJsq8TA8MBJIVSEfE/2GO70iTaqJmCBdzdhqR26QMeRWq8W6+ZEQKDt5bWjIdbmJ0IL6e0oSlxy
ZXM0RHZqTJb9eOAHwhtueyf6rJ3h1gwHRdsoVc2WnfIjUqyHWewniibx2x8Ho2OAavBPcjudmF3A
ql4U2ylY5Le6c3cA8xIccmxFBRdVv0Gl0LL6u2/Mm6AMXim4XUeJd2KF1HWCZPusf7Iad9s6rk+/
JC3pbwa/JCJIynMUl7/GtSm+pXtkPaUHp35R4kjb+H4pOsmkedaEuxvjfoOtgvzzTCbbpc2yczco
sZRzBKdhAlhMoaM3p5w0km2ATNFmlIRApptr56TC7jobzTEmEZV0w84drGhdUxyZhMnRycuDZjgP
taU5IMqewHlyg9J3VUequw5WswSPzb5RdBszOJHKAsJCAASbV0LZT11IPHZgd5yeUQqkiPMj4VNZ
qs+QAEUKvSP86GiSzeUi4hxLctjOGKw89Wp31qrr37Ly5+i08FtCC5vuNyWTJ3sARcwRGQPDS6g1
98zYV90YH40Cx6FW7fEaXM0ihnYHHSYIIeFF8+egR/umsi6qy7ciGk59B5hc0eoiTy2tHSZJ5iHf
l0rucvgUKrtJWndnSZ22Ec3PndeKTU4b+h/pNDx4FeqRhM3lnaKIfdaqF1b2SZtLAL+0WvHZAL9V
2y3kdmcflUQypIlbZKlHEQ9oVDtybIYi655cnQ4t+BoidAjiscVIG3a7S4gaA+3hzr+LG6ZUHnGz
qR+7QD4Q8uALxffWgOUIAj8y11r5GMT9Lo0iE8JIsyvcnOdvchwWWo2LZqTzJGmf0X0py82Oraa/
jlV5QEJ7iMqd6aiVmyX7yuKh6Nb8Fma1ybnruN62r+wHkfNDCoNFaM8tiL8ij+4cA84y6yoem0dh
pmf+4G1SvAOV9nNL48AILamHMCl2lUo2SeLwWmg3JVmP0pgPGLtWlpNvPPdLT0c/CE6TFe+GrN1I
lKvRGWmHaagyXrqvUDDc6TSqN9jpxEtwYDn3hQovgppxx6UQQNHr0AwEEelGYwO5LbUf0AiUpPqr
J2MGJSfsIACMC+/pLuCZ1HnWU9UWD6F5k8sL7sZVEZ8N797Rf+gu51AXq/cQ2mvGpBV8SX6wXvtS
/8iIDxndvc6DokEvG/QHGZ9yL/mBbe5RV7h78Ig2mXtXVIEgeenwFV8c7OTJfdFGO53pgM+32bvI
/pJvube1uSdoUq5gLa01TYBxbu7CYtsA+XatJUzYAkWI/IAvmzX2h2W+6MdhU/K8aqhqj2rx4LJf
N0OOCBCAEPTWhv0MhHvVeJqg0yXZtJyiWoPkafRo5TkWWCq2LPctRNtI4O/WcqdSWAGEzE2iTXbz
3vAbdvGtRPwJC/aHKfpfsRT8W5jz8ed7VhZfH7/S4W5iNPo/2w9+QzoThtEhOXsWeRRXdy0skn8/
Bli/ZmEEtwBKWyTFLr/fD3Bm6BRdugAqCND8kw3DNgybSwChFub5v2bDsNz/kpMhB0k1oySvY1i6
5f3xGFCqAaaz7Nd9emgarLtBuE8t4TduwDvN2Y/iTXEiipa8H8s0knKTvo22Q0B++IhKDwVHW+sU
jps5CqINRQK2WigchCD7Glvga5XGFpoVgsosCDbc4Brc0UWU8VqxMSk+Dn1yu6QdOMjeVpBIDEKE
7Ui7TITElNzjoztQeLbNnOEqML0XcCTRQymExK4mzk6j8ebZ5hx9S8s5uyWOgV7utP4FvWpPBTuo
jfhu0CRdUQQF+vR+mNiZ25ZBAZv0xIGv76KjEffrEYteNdU3CS+1oZj2WTZfeOAeBwpcoTrjdZZU
hyQ7nKY4ob7wUSGXAwFx8Ykx0kx6/Up5BXF2mi7DxrvTUuCehjyaMcPKCBSi3XlL60wqEU7ar7CZ
X+IkYUiOzqWNQ8QquevdA1QFnvFiGJ+tcZks/cjJaF3ARZBD6VcUrXWGey9HzvJh5ztd+ZZVSD9B
foAd8OkwzUhkzdRL9yJmgEFHRdsILrVsacPI/XR8bJXzDPGFZEBOPjTlmcqOh+3udkJvSnNE65aL
Y/pGoP9KxeK31O5NK/eFER1dYfld99DTLw2uYh1XLXF6+SPitZf1D/GAM7KHfoE7bclGKLODTZVj
z/sCKNfNSDwAyAYIt2YmNzChVmVNq5tOjFwl7kG3ypsqbddm/Cithvcjlsw22laNe6+ciEQmHlXX
9PvFYE536W6i4SH/4hKTYtvvNHAC4KQlwVYAgXtguU9W5/my77+SPPtIei1ZdRVSdZdfBwAXda9+
mj0zR9AfUVH2XhQfvBZoqA4tu4lObTZRScTQNOpsPQbwqI5agdG5o8+XK7F7GUhEF8Ay8sjg7UF7
R22Z5wx/yrmVE331rFwuFFSLu2oBtxfIODQChMTGYT1dmmpiLWW1DbSLKdqfczjOzzXRgrVVqtc5
IqYb5iWMxuydlLs/cydoNaI3HlQabgiUNvBtnTehDSt3Zr4sWwApzZ1bfHUmhDboVFNzbDTsQDTV
cEkORfBEQ9jKwSGJ3nuguGCdq9ehLB+6ZILyLctNDuG4wcNoMgKlzssYaqdqGebqPPdbwQio4pvO
+wjrp1SDMcINyAXAMZ1K89BUzdoJzwnPhdho6TY8K844ZcMSwimp5aLfep/D/OR0zwpK1mR/oLSS
ln8fxDYjARyKF7f1FklupbpvsC9rrzdXJgN0/hYwfsyz8Be3dz4XuF9RCNIB6/JbDBixZ4Y0hqPG
2SZkoZ3j3tfceWM65q430nM9Nmcjpck0nA8Mge8IGoxw0XmSxZ5FZrGg75zG2Wup8zyjnq6E3j5L
oTiJURhZBaDoeLqRPLG6heShjokr/ADpY1ubrc6WFz97TUeJD+XOaTusEX+XnJqvasrdYHNgXVKH
rIH/iyptAdE0hnQGfh+sMYKjGWtP7lAfAhw8fVjulu+rGfI1Ma2HAUqmwkdhEcxYVe58retwl5j5
UbPRuYGfAFtnkSXdYnOKLYO1PcVPRvbQgkmZeFw5/XQX6BXHlfmI5H+ICNWNTEvxTBlk4vEM5GRW
czJIo/wTV+vamyzOkcm7xORCG961ac+9q66FcPwp1m/DogMFitFWoj7kPAWNY4kaOlvxxmUUrVmT
y8hGJpCoIA5Nx+zInb20FuGYDkudOkxkzwI0UNrCocBPjQ9VT+YdlT2+yxVkUuGG/i0WcrJd/Lc3
uCBBJBedceMI6Ex0Q6r0EwD5RgGYInnwFk7sr9HV6t/VnKxNW607zTqImidzjy84oaUgkzlqcrUh
IXWYHZ07HBGgirOkO/5oJ2Jp86cde6uOH17bQAvmTtY7e1stvl9KlXOA/di42LVXlnwXlfwhp3zn
UIlF4PvSRdVzMZV3nXmtJ4oLnbnZtYZ7Bg2+wuuBcQsaI3sjcKDH0XM+PSHv0lz7mMiJjQmdH8Or
Q519GOAfm8aVwTgfB/16+Qq4yX0Wgdei1hAXyU4RQ5qzjuah6sTbhjizuDShxnOr4GF3IlQHCWKv
LFj52jlJeRzgPUz3nuq2WuYB7mO8S+/M4Dq0MIpIQpb8eaOd/PDCx7pot3SJsNo9dgzZIlNL1+i5
pAF7wiwflGxyMieTQFh+AscctdSHVZ3fA6tcTChR/D1z6tKm28C9HaNHZUcV2blzqpHTT40nsx7K
TdygDVWRD0d/D23Qj6yPlKHbZAMOZz7U7H85d0+nRrxYekUBhNlT9doX9N4yG088nOIUfkRScj4z
UpslDIs4A8md7mxroKsyPRfBjSd4O0ypn7RfXROdM06dTWE82RU9tpGNTdHh75Scs1quxp5nIUWu
f10H/x9gSv6TodbAx/KvxfLbTH393/9o0//zn//il/5DL3cFbisPIDFtIuI3b4z5CwUnSOK2wGbs
6jpK9v8PLOlMypZtOwZeNYsKEn7R370x0v2FwXnh6Qnnr8vlrrfI4f/sSrYciwTUopcv5vo/yOWq
h9GpMMqttTEH4yo0nBd4J1Yw6EqOi+nBrd2HYArafSYecI3tCqozV2FiEPkksLguCnAs1eKxQB6U
W13NT5CE1ZVO9tVYkWOl4zTz05ZXuDdoKCKdd+yMet3b2q7SoRZhAxlXnYF1ctIJd4zGQVLqyssi
1S6H0nWrtamzvPXLDT82c5/YFf2lXUDGqdo6gr7vAkC9udxCtYbeLVfPeeeMqj8ZQXTorYgegiI2
1oZCSoDUO/hNMOo+8LWNIxcDc08LXag3+jWzeLAAmtR3k9lOV80akJsyEBglpQ1Ozpl2mI2NQ+MA
j7rm0Z5aBMZ63MaW/mOs6/QYFylfBlHh/e2t25HrbpkSpXGj2SZ6fRzH+mzFNl1bnoXbp+gIy5vG
iZfxsOoA+/lDQOm3nnWUdls9LQAfhRYAC/MMNnzSuZuuM81TLBfk2LyGrlOiFgZ3scajOpypiDE0
9ZqQEL/QOYOwImxKDiTeGWheNle501AY4IVUuTEit78RpvtMppoK63o2ySR7N/Wz45ocC1sXdw9B
ZdgsE+0kit8f1zBKrwVcKxKQMuw4VZfBMC469VH7ziNkxnwJiKxIXL9V89FIs09pUn4A7A5kO9bD
PrbxkQ/yRQY5wnjx5swi3M99U+1IHR/6mBdlY3XTtlAQlMdgSpmr03BP6223K0y+qX2O05v8DLEY
vZ63xPmBA3mSgTqzKzByCbMHT1Voqkgq9dA+NoRDV7k1Ehc2H+uuj07uTMN44Z2zrsp8QBm41Q13
33rT1dUCBfw5vWuLSluNGWwSPmnBRscESt8a7DFysbs5H9fJMNEnbWOEARnEdRwUUQNZeQu4OgRE
h/RNyg58jqlO1CloB9flhZVA2nPmosYToCZAKBI3M9YeyG02WrLVPuR8X3gnRcSS2RP6SXc44Kf3
QvNSEsL5uCNFfRzbRNu5CjrXiJ25soMNtSr3FcOIltK67Lj2EwUTPg8PdSrFj5jWwog6vjT74Atp
JWmF2ax9YDgjrham1UbsWhxemwwgoYLP2AR5sQ0U0Zx2hNYweco3R3WTNxDPO0v/Oc3WbVg30rc7
rccVHzEX1GJYuYmpDnRe7+DXDshy9Ox1dbJPMo30oroX1ACvVa9OI14q8k4J/xptP/tYFYjp0Euy
kUMccexlalY54W6qJKDuiUcLx8ycvOs6xQMpvAGg26LbRGL4GQ4R2OsUDxz0FGaZrOb9H4TsnFak
s9+SHcL6hgpOEcWafpRtIpbcEA0jZYdXgDZw7sZ6dxF6DncskDtyFum2ndWXABiw0TDTr/lbMwFo
kXFM2+yVjGRKTTVAurlEBJiDMN0W1q72IosQPogyiguorbZDcHhJeOiLYFe6NJutO+BEAZWB5AbI
qGGE1aO3wisvkyj2M02bghudEhz0coJuLh5uBHcO7mc6wglGrPo53fXFCFdzOvGg3hQgopFQ9870
Fun5EY7GswnxiuzoGfmWXsThHjl9GkgxVsQEMURus0b5mgreMVYb1SsDtUdvXLbX2fhl0i9y7vtE
lxyWGXK3+KUZcR0o8/xfavaajAxgqK2dAWsCHHCbo0FQYarHE7efJ9DG/4+9M0mOHcu261Rk6iME
XBQXkEnZ8AJeO53urDswko9EXdeYisagKagjaV5aeBmZPyLzh0zRkdk3qROWaRF8j3S6X5x79t5r
p8WprOwXGhE/28Z8tXNyYyFuAOjA52j8xEH87rc6TIP2hfTnW4evMcsvZt5gdASw3O2MYDoyL27a
CQHD4GPQawEldCEpNbs/E2+50G7OZdYy7x28F1wYU+B+MRWL1niNE+c9NykDjLpvU6FyfaC900lW
ZVk9ktTW5aybYriZ0/zAlsqbWb6PE/ZxoSUfmITZybqtsK9ZD7mrg+PYHrXCW/XTeLPyZGcCc6Kn
btn7w7bkapaRDrPK0+AEb0kwnQASHFLjqfDyk1lN+4mjqjdZqMBTrSz5akTViVPwoIGMxExhqXm3
TKbgnqkarhoQwM86srxdP15Ixd1zu+Hz4Ks/CrQmiZvE0CgHyxrnhwPoBKGMXFD5JS2uVuxYwb4l
tzIdX/I0enDgNodads2L9uTV2RMJuQ9LJq7jtIemN9hynEZQ6myQIRB0kleO53FOU5SmPRlN9sOh
zAeTpDzR+vMxGICYJo/vKXHToLqP9e+wzPeR3yzXMv5SBYTPbJFpwUaavRuhXSrM6fMZnDWYm4Zo
O3nO2uEEHZQXs9jooFgoa1twAq9n5Yg2bnBcwM0UruC2s0hruIt9c+1Kf02r4VYd829pTc+5n67V
WNkoyAHQPV2Pd6aDqaUZ82XbW3vpa6jvwN/tDZoLtboaxEzIDMgUHp1hPclS8BklmaLREqhb3GCi
ZB/hPCNR4uZtR1XMuC98wxU7VPJlAbfQBxw1SDyKcCuKJuWnCNdVNaw7443OV7fF/ZnzS+yaq5Af
oI5dg1dmmNLjGAcqoz8topVDxaT6nssauxZiok0hMJssbrxb2lmviIBg80mUmsl7msqXmemnauG+
TvIXHsurVDTAAcv4scq8Iyfcft5xT3LD7x2nnP0wxd65MyI8TWRUDIoN6Ul81wpoU+qPnDBEGEY7
WMu7cL5V50mxBkOjQ7bogiU0TMoQWRmMxDw04t+rnk4grwncqh5x5zP5+W9mYD0a0M4AVu5HnWAO
h/pKiYfjkCVbeN4rNc+uJamIrs23Rmm+pTkRaY/maj3nBY/qlVZH1DcAZCd14XZZekVHvY5h/WgG
3E18pPaG4dCe0SJBaqRbT7PjxUDaPehhceQp4LEsUtbSUuxZDed3zDEhE4HFn9q50cLCScvBnl+X
5H1UuFE1JaswD4mLFdkOpmt3VMdkPegPPY+OtUI9BnTHOuHc4mZq6TMcVo4IKAkZ1QBxyycG6gqz
P5Ula4pi3iINiqMtMup0mV2Y/JQ64wHVdrvQLj4qae/Iv3Be9DDly0IsfWveAVW46nwlX6c2VtJB
wcvVvflmeZRawV1UD577orQWdZq85ll5GJXgKTFA4mUxrz2tO02ebPypOVVktyFmYAYADCm0ncf9
uBpQCmWsoiZJCGnSSYB62KxELeeRx819R4SKzxGQzDaxfrQJdcBCDzaN9N6GnK2zkxY/BnxnMTxr
fsCo3FeIZwQ1rnEYuVPTHI1YukT/lp7NZOGn8MrSpj8VMWmxCMm54gmXDYPOR3pCaKwzQJohK2sl
oiEiMgUh5fwD6/iyKLKVLA37QZr+deLejSW+gqtflC+DIgNqzBRX76JmV5FdQrgCdy2rEvf1j6ZX
xrVXRDp1ib26CRTx7JT8WIonNVfHcV2E9UWw/dqUAxuyrFNMjCFiGbX1p2j7k5X2zi412ITEAsEs
ZHiokSHAhk5b0wd3p2uEL328efgP2XoFLCltoS3L3n9W8g5yLLmAPjAIRUJyw/wK/NqyANtUJJ+m
/NuLoPd5DGyI5IrOvitlZ2tp8MHNkdmdT0mBjdjPLWg5ebfvk/Ze9jJf0F1LZr9gP1Lg/2wotgTl
J5c4vCPEZcRS74qFdQ12CWyLx6tnI+MVNf8gbuChWgXP8xGuwz1pCaIxNzZfRhKCSCE4xvJp74lu
50O4WFo6p2nVrQVoBraFRr13dj39LvRiBOpK77YYUC+5B3UwzkCSj45vL1RJMU4yt4Z0WZixZwDx
GFkwlDOvu/dLRsYBo/8K55O9GSXtveZEQMgGCpWWClMA9zPNU6mDokejLQJ7nfBpd3WjQtyHO/Oc
jPEcvp5/Iszdg8TDa4a4RQZ607az7i7jnC1UFl5HbsNLPqu8NH7gegaeRgUjgAkcsBgchg/sA0aB
SOHTiqMtDNW4NnVFVK5pF5NugSTwCB15Slpu+Wy9RVW2Sivl6OcOXQZ43WG3Q3rOhzedQNbO7LhM
4AsKOso2m3cYzlclqdVdOnkkwXij/N9dknwO//EzL8Yq9IPmL3+4bfkPv/3P6r/8p/n/+1/56r15
/93/WWdN2Iz31K6M1y+oEs3fyHPzf/l/+i//3dfPP+VhLL7+879//5FyvuKVrsLPhm3FX//djN5H
usP+qs42wT/epdy+QC/+ayGj+ct+3aOYv1g6JbEsR8kG/TWp/XddUZXgXXDeaWR0LRguv1mkICY6
8F1+Rb/8rmAAHRKJWzMgrPBFxp8JGbGu+adFihQCXVMjvqzaAGp+7zt0FAGWT3faZdcOrhdYV33s
llEUPgZcQPnEs4aAbx1ZoMKqYplm/sE0sawhx88hWzzCO4OHrdP1CyoCNlpwThztEmP9n/L6jvjq
s5oPq9T3blMKmBW21ryLDsA+6CW4cXM82rI+5TiHyuFjEI8Gfwlsl2Xka4+xiNc2glw5gU4IVhNJ
nbh/jevqXHMhk3mAnBFslcwoCFTATQatt2iBklR+xYFar0qmqiJQdzkLdZ6uGzPlJyP0ovbRpkXh
BxzrFzQfhcuoHtzGwwvNM8cqWIYY3RYoITpat2lEvZn7lzNrKzERDUa/NJuYtZKPugXcOn00Qmvd
OuldZUzcNyR+bCpbRXQiwLepIP8GeCYUiW9ebqkc4RonWEWAwH3y1GkvzHjPGItZEjwpjU86wz/w
BiqPNMrp1ZirFV3kXP92WnHtkF+BXMCQ//QcRFE7gNof25fRZrTHmRLNYydbEL3QPquOGnB+RVpE
4KGDZsU6tuFJl2XlRlj9SktmW1L4LklTssGBd50fWfedrBzdxBwfOvqmCqxavTleg8rZ0K7nNoI9
vCDn001YosK9wnfb0MuQdf1laEPMQd+c9RvKiPjj4mNeuUQdvhW1OuDMJXJek9TJzrJU1t4Y3tS4
xJXXTvCGeDGNHh7P4LvmfLBnhF6o3TjZSQ5o5oCbdy3acUUBzWIEkD8AypgYW/ikXL1G3YrUYCSn
xb7Jz3pmP7a8h5vURHYD6dyMLnCjteOV24bSgHTqXKeoeG86W+4c1AHSgVFayM38xY12zRqQW6YN
/00412qaZmnypsfkxXU9OtW2vpG9uehRKYZyNoI6eH76fV5sqpH8e/Ydjg1/qRg3tmKFy6pzVo4E
pG0hbch823o4Yrp+BtW2bqFlPOvjddhq+1LLr5aoTszSSyezzyz1d5bCOFgH2XJIizlaz3aBqxY4
95XT9vi59Ls8EfvSk6+Qv1ZaqqHhg3dUyKJVutiPOTlTtaNT3TMvA8KRCVva0gq3KeqHZgIKH/oe
H+tpq+GQhdnwUQrrlcQ9e/9dzC3FByw0TM2NtwN6m60+qIG4i/uG1cawLJzIjTsPcwtX9qg/d+EH
S4UtwaTHqWx5u/CM1MWhh9vCfm2gkDLE2V5k4l6zuQPYaXqXUi4XqskGH+kB8E6+6rhAXFojad1U
UmeJUDvOii3VmMsUCbfy9ZNuWyeNiqmgnJaJl+5l1CwB6C2Hhk/5hBBcIQgXprIPc+3ZDJungd+U
g8zOFXlPd/HCkv07XVXnfIjvzG5YxrPinA3hJ9GWLwspekCS9pCm/YjF26xVTyWrtXHWr3vxI1Fd
gajdzep2j8w9IXeryN5axlso911IhhtzlsXDBw2vQzIhCaUkTKydPXm3vuBNho4H78VAHCOuiNIe
+OXCyHCKfnuo8CNqvDC//dBbqrAJAPgg4d58pHsoeC9QRdcxkr6gMbZublyo1yy09h7Lal25Zmry
rWMHCMRrVU40NDhrOjL2KqaBcXYPjMylRpqsRmwFam4+RRCJhwS3Qn3kNnPSMSFUKRDkGsnTsKcl
ycqLh11Bw7bAAbPtnORt9Kq1gRGREN+1xOZgtNk6xfYQslFysmlfV6ci/WHwh4ObzwbATex7sU1I
+iSCnzaK8bnIi6+u45zFZtFht8Dk4Y02NZzGfipQjQt5b8zuDMnqXUvy14nT3LbTBRPeWsfOoSg/
QipH6jrcTAz3qhUtqixfwiXFpz6eoO5Bmma1ROxxwzm2T+CVzQtkO+3cycRcFuIvoSB4QeYPRI5/
X+E/gaXADfdZ4kqx+4z3kDyKEbZk41p4V4L22OJkoT7LzXG2RHq0LqAfcxVyRWATGL0P8cGosCU5
5rilkojSD6bnn+Yzu+qDS549RJbJFRBuLMaakQutg9HGrOf6rRGn/OzBCTDj9AIb4WRu4aKwZWPr
jWkn4YLHRMhOv/kcOEp76Po8rLgWVlh02FXQA6e/4WraKlymEnxBDm88hSfjbOcuA2iP4zFFS3PC
5KigrRlobBKtrUZzQyZcFUI56PKr4ALqoczJnAqQ9FjmNw0ssz1Za2qVOfIF5MtW4S1sP+rRPds3
WRg/RiQ/D9WgQwIEU/YaIQkqSIN6NzsMPXfiWTvji7yY2BFSolN8pgiLgA82TQHwA8ExzUo4h9pj
MiuRsjo2ncc+HG9hd5xy3Q1VqPezq9sZd6hLCyyl2xCmaa1isDOchapQAlLd65q+q+p6X/r1Wkv6
DUhU2h07+nywAu+odWQSNM9TIqkHalzT3ymt+eI0yZ1Wvhuo4EF0i2n8IpG1MM17HNJZkO4iGDe2
+m4k3ZOVB7gncKR27Trh/cCdz9CGeccMeyNemA58tPYZutt3FcojxCUkgjvyHs9T3MCNqncEabGn
FgfPuLKfdfjBNV/Dt0BtoQ5Fq6PBfVgbwOhG6Aawrpaa2m6QuHWmEKRgUHhgNrqlVPLtFPtPJV2T
yQDwN8Y82GiscdkAsCorKQuCb0bHhTG4AndKqt5PsB07ESyjoKGTjYRuDdrGyvBkZV/wLd2O2pEw
cECfvpZdvyvL0J2iytV6/Adaf+H595z1oUs7GpVmvIXblA0iJwn9Ck54A1aOGWofaqSI6eSop/ax
ZI7oFCCVpnNpNeeSQSUnB/hc2uSfkRzCiXlLEWsziR84glc57gJvkEDkVHHm9nUlefxRwtzrLTa6
Rn8bSvFu8xSjs5x3d7OeqJBeRLaHXweKXpdbvHL+hsQpsOR3i/s6dr/T7HxLYTynIRYbcaq4qw0U
uQWtujf5FPYGqzDA0LVlfjWZ42YWdRd0y0vAGlp5UlCYEsx2oZ4eBqu/i+mBg7T1LrJzaQHcn00I
UbBm/DimBoCb1CFZOFHeRwbCE99aQHqYcDxfQtOGubcQwzT7u9HoZNHas1XYe8/016HX7Zrkg8Lv
paQVh2fFMkbN0A3DLUc75wRK3bI/t5JBZZye7Fq/Zop99rPqLiBtG2E9ZvPwKRH1FmwGyOp/RNHV
Dowdlw44OB7rQETIZHxlCNhoY0nsOSHe7N+1Dee/XGFCJzxkr6OhfkIdRMrBZGJS4xmJh5EoL5RB
LsQ61RVKDyCF5dKkMup325Ess86L4SOUdWO9tkN/CUINq3xBY3nvJuN+wNL85++k/+ZYFSbO0D++
R17eqx/tx78eYZu/8terpPWLBpabW58lQX9xO/yNRVW3oMugx8u/McR+o8ljGTVsPtSCcmMVlMXf
NHnnF0dHx2f+lJA/VfmnImzG/I39gybP90RZnc6tWUguvb+/StaO38bUjyGameGb4xSgKx0b+461
wzlus0sy1hViO9oQop+mqFdAym40YxIyvf/ILLz+zcSKVy0pNeLmszZ6TGkhFkpp8ojJk/TbLBqW
PZZ8qTTAmcHoqqm1G/pkDfJgD0vomMrmUsYAx2lTYEj2aVvzt57I1/1ofpSWjijVnGtW9QhcRJoT
ti2EGx5tak/xpaquVY6nXE3SpajKF9XoMEvyF1lIbjjNUy/Z4G5zQ+gvSgVKJimRmQ06M/TPcSD6
GrfwzBXdX/LTA7+WFkHS6dzpL0y7xyLCQATGd5nLZjWI8iAncW973DC9bFdyq0PeS9AEc+yzNa6w
aYNuNindY+xDaq7Ib4m9nbYzX4cjV32MPIWOEB08Ujo1xN24wkr9EGfM6oVVb1IzX8u85kHBuOQc
MdA+GUXnll14p1RwBC3vIem7bT8n9cIe2Q60tKlkT9FQXbuK2ECp0n9G59/KCoznLE9vLcT5JUPD
c2rG91WbGBtraGlqDuBa0v2gjfqR2eSTKhIoDeqdWesN/tRwH4Q03HQUpicDtQ5j+FlmyCh+2hAy
bIFW+EYvlmFcXsZWuyPp6Sp8+1n4ExcSPWM9paJIpPeaV7V7rswfieLPPw6iU0l2fSrgb0S+/aHp
zZtj0Ixk1Xc2lzqlBUCbcHYOVsZOWVXZgg6XwTRco1BNNuA2SkQRrUNtADVvTO0S/tEp9Jms45g3
rxK0+r2uelDGIoJv+UjzWpb1zNk8mKVXsc+173o/nJaF4tEmqlM95UdJCR5JNMtYTY74qV5lCB8N
zNIidSY3T1mp1568dXV0j924O3DzpqDX8gUm2zaeHgcwAjttYFupmUZ80QY9YdgLnsw2eITuDjs2
rs07pYF5OTTJW14qOz2yhntC4xQ05dx3fLAE86Gcuk5tHS21+lIL8o5+zdrbVp40LL7pQEQJKTum
XFEOWypyYOC1PHoc28O7ajhfg19FC4gEjFYmwfbAqenTm3IKPYb+bfK8mGqgzFXhgy2soP7wiJfA
k9CpC5ModupGZxXqE7GXQWAtawn6fVTMJwoaiVqUS16qjVKLu9qXB1V19kMYMa/jd+hDb9Mk+quu
299mbh/KlsWGKg4Q4RmJwOQi6K0FfS+zuWbgvcQmuPHiL2iebLcTbNRYp61GXfZjdp8X9imL0hqc
LVtkHqgik3e23zyYpnigOsCFYrbmc7rxK3UfJ+UPJao3QDPoBJZnfqpXr3RcBTiK0o4HbWSVW9I6
Rmgnqz2u5LGdg5A3H6j7OuBr/sLgUS4ykrHJxHsak/xuzJW7jtNNBOamt6e3inaYhjxWw5M315O9
UrMgmKGKSkEoXFUohWg0jJtFyDPfyk/gfAkb1eHj2PM6J7OdLrPUbdbTp1Z1N7p9biJQv3M72zGe
sXc34dHWfBLNUDW3LOf95yE199hRZvI+96pYzxjLwlvUK7SMNRWRTAMQjhj9Ax2540LU0waOB7/T
CG5K6HTntrQYDRTxSeL90/ckrY8qR42HYFKyxJhCPUPg5WHvNE85RVemTkyKlquVo2UrNnM7pU7c
SJRvCfiYxG/vmGVpVJt/k9AFVimGQiuWh1YE7C66GQks9liwT57F5qotZx51f8oThqGas6PUynuq
4LHCq3BWOEsl8C5jT4oJ03X2UqsFNOoCTYMxOAagXkoCZCTeKikrJlYKLycgPk4DryydeF/MOVtf
vdcNBc236V4DBx2UmFqwHPr+Zsj2CQcNVRn0gNaxwT1dXmL4F3zcmebBUOCec1Z1wWrO8TBGsbQv
DIoElE3bKcfeUt/8+hvAhb8cuYHRHXdLkuyAD2sT9/V3gfrMZwrNceQqK3NErMgeWLihiK6b0buA
8HinAmqvywlgNS0jqoMWGsXkb6cCp25gPGH1eR0H9YPzigNVIwc2pcNXgHRiR3PXcsUdaWjkPYzJ
zWhmdzKs9njjsWQa2f3/C1MZw9AfT2X78I+47iZf9/f1vjQwQzpC+9mS8/fVPsEfR85honnHP6d5
/mUegzMwWyotYf4TUmAu+yX7Q/qAHf+fQwoY9j97JCUsMrhDNhZJtqXoG79FCjSFVMwqavDvDP0u
w1WF3dxflRPOgkDhfQ366h6XJQBNx7pMabdWRbKRnn8reOgXDXmLkLRPUEvaozoIKzh+tck8w1DY
NHV8yhL7lGtymTFNkVMPV+bIhGOOGAryYYQpxmyzNCLl4GnYz4w+gCc+sD/0WHY2PbBn8Sx8PBsO
AUtRm+myKR0OEVx7Zl27YYXDXkuOfQmusABbnDY61IBZ2GuznW90ByNDNiwmKhGFuq1H+0aK6axy
46lz7E4i0rcRwvlSSydiuf3GGLFtQZm++RnjYqps2cKzz0m1R+p2nmfPX6fPVRThq+DvJ4PSvKvg
FB+8YXzpRRIwyConAEoH6GJuYYMlDR3sAoBBpdUO2K6o0vIlVx/2VIKWxHlhe+uJjBaGxZXM/IAl
xgbeiylTbOPnrsZebfqvtOaswoYYe2cQ7BTd0auK7763WEfZq/Rnxae3LbOOep3xjk3La9mIvUYp
NC85WeEqrNfU45zM1HxMnPpZCUlhEWQhteI/xbqJmzHZDQPVOjo9vbJtaGWc3g1hsAmuK9p72eqL
SEKLbicqaqf7IDc3CNk7/spqOQpxIbLzUqHTJLb/nefFIcD+v+jMdBUXI1PaxI/j/Kx83DmqcimN
dnSx/GxKKZ4zk3BCUn7YILOdhvfFWBc7IEEwpaJL2lO3a7Sfo01LpbTepUUMMnCs+yokPCLosesq
rGVqrV2bVKOqlHQFjssQVrt2p7S4M/15gZfmz1brnPKI9rKY3li6rni2pSpc0x7fhokPaZHIVK5i
2W6KqKMjNUILTL17U2n2NMra4CEwPk5+FVK2imgwWem1idvxVlqD2Nqw/Fm7vUyVvta6CMeHD02r
NlpyZKgLFo2M6EFUuiOFZL72rk4Ve5j2SKPpZkA6KQPGdTvhuQOf7WaneMWE3SGgybPBE51QHy4U
5zlSx8/Yqq8wSJne6vJpnLUdLLIpij3rjHnHh1KUmRB2+mrGadJuYyIwSS84JXkF8iZI7rDprnPS
sdiSwQShWFHh+to444MUvXqGLrUbrRiW7/SketO2nUWzrDHZ7bdxSPlj9MDW/9HyyucmTB6ccDjG
BYy4TtlUFoXAEpAO957yLkACXAYB4gDyn8oCAehegVquX8JZNOyk8oAlx1g2Q7GBDvqCZXEdsCIw
WBVMrAw8K/3UlAQDdmag4VBQZZRfhcekwOJBg7Uz5U649Ixx23MRqSGprvSmvi85sBhkWJMkrDv0
Fk/VBN+Ls6Blr0iWjFm/mhcmsdfcVNU/RyxWFBYsU5C3RPnocx2qlXDGbm1HxdlKgCIJA3sZLsOF
UVAFY1TvsQkDtuLOWfXaevS029Q20ExsVw30LzirRLvKkOvYcDOahpVcgJEXpCi/yXTW99ou2CnV
EFwoTmowVTPu/YQHjwmoKbZiXRM/DinR4WB6HaS+T9irSUWcQvx8/VTtFa6Y6uC8FpZOI41X7HnW
P7Bsvqld+Ay6/iEHioIZaFp62oRuFbo1Asy2jctPSI/70eEmWMmzM6afUN9sgi7MXL7xWiAFzVVB
uREdDJbLWmYc7LAlERmLNb6vu9IjuR8wp8SRl8967jMRwUslxSV3TJjegiAPHyWLzgMdgB7AhL3a
2Q+KznfQkvLyS7s72T7FFZV3UMLhRass2Lnqj9QAqZA4bOhD9cZO1F9GGKQskXz0gbNuaTpsgPUV
DqY5MC2iDT5VVpOWT6DLHLETi4SKy7LaFBZ5oLZoN7o68fqjt4nhoJgogZ5tcHRprwRGyam0rFBD
I3iOoxZ5hXvizhGZB8areUqUplq3YDXKhi9Po3pXyPSoeOFrbaKOGFpxjjo9AspRwgSZCv749ib9
8ciC1Ga9na6F3W6krxwLuybQl4GxzglHlb68axVQsoHS+SSBCAWiju4qAJQ4t1kP5tt0mPik2N86
CDZ2GzsNMPUgph7ppH/xYz5YftZ/Yfd9o99taaTpyzy8LYi/XG21OGRlW249XK/oqR9QLON1m2Cb
HbQIi1jGwFq0drfIKnXdCfmSBz1eep2uWiAwShMte6PguRLT8t59TtncWz1QYKk4Ncge/S0JsaL8
+WnwD+0ev3V7/OXf3iaPWe6PZ8br+BlkefczdH7I/sd/+Z//LftXg+cmf8rft3rgp0zh6OzM4Eyx
hfuX4LnDOo90ucraDifU76ZInUyOQVb2r0Mku7hft3qm+ovKv3NsyFVEjqX9pyi0uj4bQH6ftLHZ
6AmdMVcXZHj+YasnDT+FdgtDtKrCfehQqwizYy6Rri9axvZZ75/LDo3awc+BWzDmFDUOmBDOqR0c
QFBuJweGQcCdWJ0wxFlYB50oP6PnQja2wBN1SCd1JJGpykMb0pxMp96WU2Nr+9M55Omrhom/1yg5
VBLlu7fz7RBNxzCosMgHCTzbZIZXcBsNElSphgmhiRTiN7HyMPUmgrpG0W392Pk1rgs9OGsdWRap
tHTE2AI/AUt6Ft7gFScQVk0fvrWiWXuC8c9vP2s/Klc+YeFmyo56m/zwtIHoTFt1Z88gNjPpXBmH
weCpl1v7UPDILdSb1WsuZtGrX+gCpRvzTIFhlOUPNtscy24e9m6sjate6XZ97EVrmp9XlYBzobB9
M3vqTpoQfZT+xFPBMtiNE7tcdI2lgefQmG+w0A9+ES0LhhoskCen57NMCDhckshnmRXe+zCb/JpB
OI+aV3YL4lsBfZVE7S4ix7MKNcAZUXuBiEaPzmTkxJMLtw/K7hD1IAXSut4ZYcXZ0JObJRDBs+eK
u+lmTHBEPce+WeZ4KpvmiXHqRAuORrgo5Z6q0yJTNPSlWB06nQf0L3TqDwq/TbZq4VedW5rrDeot
V5mEyr47G1oNVFa5eKP46jvjBbM/OrH/1Y3Je5sMd2GWn+Bjyj2r4bNW0eOuKSuR1cQ9w3xL7vme
XxxGzqIHszkxh+gJ/6gry962aG7LAg1OagPKsuBPSnobvFrpmcsiAkKSV5z2w/ijyesHw7DYPc+g
AZ+wtNOIR6/szmOP9lmxqOm8rnWB/fK/CAKs6t4m0MMbfuWH5inLMgf0ZLbhroO0PgWuiNVHvRp3
PP1xGHbqUhlg+5dZ8mmVNR4D7ZuKG3Qgvz8nU/qgSWuf5BLlOdlpoe3mGSVXOjjkNn2oiphoTQrw
VbW9bTxMLr27J3YVAHhTHDFhzNyDyja1JIYzB7GJkmpsw579ZbI3ZCYi1ml5fb51qrh8iWKUt0hH
csbh0uMwphC51SkbKAPkdoeibYba787qTlE/kCQgmuTUgAO4tC7NoroCBaMxQ/A8JEVBjoUczmzr
msoQeY0ePD5eD02cuX2o3NmZT32EduCXarKBGYcnIHB3VGqRxkiHE3CCu850VlxfV1MsLZIO3FLM
uT0j75xNk3ugBbTHENfnpMH5tZPeWib27AzolW8no0cxTGr4kTiurNkw6TsvCvn/Lgn2mMUfUSrW
6GBHiTVyUbJD7wz/zgeJv6roiXALs3mQmrnJTZzcfRv2LMVU/7FI1COa20Pt86211nDg6r/2R/Oz
GY2PVLHdKmHdm5afUI0oh4/ATsgkudmDslapt+qrwQIRo18ykaAVqznRXUB7Q5c+yF5Pn/p5xZvN
y97i5963nVfA2rwM7lvxRU/mC3i25xSjQTvvjQH13Xnm8BqxUDZ92SyVkB2zQnfFOp/3zk7L1cLW
7g1RUfnk3Soc4Vys4M10XYG/yjsWVXyu4cPZdjujfpwLW0Z+ixqXkGbfWRSl/f+H/692UP1/vzD6
qr+y//5fYx7tPz2mv/GRzl/46/Ne/mLomuawH1KxXlrzLunXrZH1CzQZnbplASFIki357daItbtB
nY+uAe/4hypAlD2dFD3dzjOK8s8VMot5K/S75z3LddNCDKTcmdWVxjjy262Rp0ca5eG8qfLWunpY
D/LWhhlH0wccORyhjdWuCAZf2sqc170YlUc2NsNXlE8uHqFbzeMgw+dQDGMB4Fhcei6LRdVtfOtl
nMjmsB4jRtuuKxAXIWZQMDNnL9HosrkV1NMZZDfNBMQdz2mL0Ey1Nqfse8RtNPr0mioobP1cakaI
pUymH5g1yKPCH9S4wyTGQ5s4hwZ4VYUXH2PuxslZNdTAbPiZV17rHYOBtHwqLxFbgWUFvnmZhphS
OBBfbBbWmqAeRjGibzBiF8GpatBNY8KUtPpxU0YGCwZExRI2itWfNV+55GQOi9p32/E6kOzvOA/V
Q9Fgz0bwkld73PnSWongtdCc/RSYZ8NywOGqzfMQcf9yIqI5enlTuXeo8LAXUVUqy7FxTjVdvV0/
vOsDzzMbLzw+M84d5o1G9e68aBBu4aAQGL2zDmIjXyej9+F4Cd+1jUfVYKFm1vtaAAfGZzf28W0K
SEZNpJgwLeXzkZhP4c4gyFjbuRsXPX1/1Smb5E6Z8n2ZKJu44fqt68/45AIqht59W7l0PLLTcTeN
5lMuOlZqikO8RF2WAnRuzX6OJPB7yaRTZ9WuZLMkkJzoyyYkbYniXXT+NVQs6Ha2g5NFi76qQtuW
4fSSQi3HBTy+DemPLscnG9DZQ+4yGAGGWy+iKoDR9Lw5dKx3aqDhP2lvisbLDBzgwYeYVY7ACSqt
OQ89bBa0wVjlke4108tYWk/Y54elPnTUvY1U9uopzyGsHck8smH3jGxoXJZHHra873xbbCxlWKuc
3noxvPV5dMoz9UlVuPPrOauovA+/AIq+0Vq995yeyhvVfzD18jEFtj1avAEH/RQoZrLJi2yTeCE4
Nd7jlnLRamOjFp2/FL1jUgdrHn27rfBQ8rVdfIYDHS5Ie2ETJP8z9v+LvDNJbh37s/NWKjw2MnBx
gQtg4Al7UqRIqpcmCElPD33fYw9egIdeQEUtwv7vyx8y09k5syKyBg5XOSInGe/pSSKJe3/NOd8h
uZIVw8KWdbcqdR0Wqefdex0uPEvvERI2xXs2hecMkohGlm4xkxVNmBFpG5/GbnyHEhlvjEQc0tD8
qly73lcyRnAoaJY9jBVdtu8IgG3anZOJT/7S7NR4EjY1lOW+6bHP+i8v34HRuCupIFm6s/UorE6j
1WsrW5Q7NPK3ZM++hLNKdWqQ8DmfeCrQWatz1yHmyVG2RRHyYWId9RrZNnBPLAMrMX+sSAkgm0tf
RbzZ8YTL3sie2pTQap2k67A6kpgCeyN9A1i+ndenECyWZm2fLJCC5HmxuSFAII3dQxLeKNa/nR9+
zFtruKjLcRq2iACWhlu8Ygi9lPpzN2kNGjaL7B746zmmNN3F1p+xQRSBdddm0ylurJem8Jxlw9de
2tHc4brZ6YlefldT9l619EAxW6pFRm5W7hhfIxpZtkAyoi6xi53k19NIIx+ZgqRKg5jPySOmBz/r
ymMFR/HG95J3tNTlktkwszXjODES9PvuuRLOPktRBBLo7Dn9Ny8Zb8XYbMHrQNomCCQmbZP/ALvS
rKT1zdh199z8uPteSk5nAoe3jJJW5nTUza9c2Ss56rAFcggzGP19Ho9k2mt9exZ8TDOZIPkvL24H
dC5HwdUmm3pweUU7plaHuoRBW5Z8zTEUFUZldsKp4V5k5L9YESHrRTugyi85qnXtVYXDrbCCDfum
VdmAbcn8DfPL76rowL5W4l5vOWECAAcljws4snucTyR0QiDEX9534UOigm6hXPaCA2YZltV4udQy
7O19G6A1HpINBLDnsjb3tocXQAb5DWEae4vDq4jBNvZ2si7H7t0rU8zNNW/IaFykai/xZB8J+IQK
nv1f9sf8v+x8YZ3013OOh6pFB9/9SaVj8XW/TDZwjmCigRYiiD2eDS6/7MdQ1wDbw5kt56hCxhe/
7scYWbDLnMN3hKkr6pNfJxuMJ1i08a8q0zHJQ/7fBqDLTxUM3qGfrEM///8/ZW16wUHZ1P/lPzEp
+WOlM9NIHGjb+MtMGyr47ysdrWcpn2LSWIrARULtYlauS6JSBUDh1G7PgXKOPkGzq8SKdqoy6b2j
XYUetB2dh4RSJdRhctpB+iQ0sWES0y0MHHRGiAEmw82b4/UOnOEUpN6bGJC4BM6jVpenqJguWZSR
WAssQk6JYKyZ3jquc8CzBvhM7vwqZYpBtk4R6ViTR3H2k/lKN/bWaO38vj9ESYRlzd3UEQjmKX51
S1AGuUZBI9lNt4+29WV68iHNnU0yVFeA6I+E090Re7YkxIIlc97si0Icis5c24E0lolOCVCra93L
hFgvVNWmDu1Yh+VfZWsS6l+mulkyNywWof6Bf/BiVvJWi/Slo9w3M4vFDi3Mh5O697Ve40h22Bsm
1vRq6Six0mHrlC3hJ7NJAkjYkoLliWFPsRMG5KIuUPdCVYcI1QUe2BtUG6vBtXemYGFp1h2ZuukL
ZVqO86Paj0Z0i2D4SaVqgO6FWEvnPoSpig03ZfzjE1QEmbCk7PTLtwDeE1UP91pIMM4iDcmd4Q0/
9mZ3LABWZ5ITKPZ473QspIPJfkInXHjltIa3ii1qNeEgUzXI1wgaDszc8VEFuc8jAS7Y9z1jJdrw
e5OTLC2JEBzVSwppcMWKxFqgJmPpEJNB68Cjzriuh0ReCxaJZqBfqWg2MHCvKfEDzL1uQbATeEE6
dsEHJ+zy6yimZGm1bGll9BIDeKkGlotxEbwY2HjjJMGgNEK5ccG7pA7sJRRSmBIYXhTGxWkixFHI
MYLBP1rK3Pj0p5ZmXlyyboQ9MOZwWLJFwjBXeO6JcgiIPRS6uIta51DZ1mkgAh5DExw4srwxBxjA
j2t6Z6cm12bUqUDGpi9v+56oOX94iuZv6up3zlzPO8V0GKeCn4mBN8+ftnVNL1+6QVHBuLMMNrCg
oDuJiGYI6q+4CNW2LfP2ES9pfuwzOfvauxwTPm8Ku9XyJvdRHbkTymFrIrUnGUeN2N36pQONfB80
Gb8oDIhzHzoNTYDuLFSjvvdFcGXVkG4re3ogPXlrKr+/QksrQT9PYNRicp+jMsgPQgCkdaPmySNK
ZJVHWN/rjqGIm4wcAFL027B01EalvrkABTJcBwK7CDyCXy8Nz95EwdjwVObOAflJuOsMlhyJQBok
8Evps+OlqjktGtqlc+hQtke1FeJgGW7zNNgnFjhGfY6aifUzFc64DyvvKYnzCTEzOOiQnaQ5SgDH
cX4j5FBciCyAMhe09mYSQt9UJgRsp2nE0gADCB4NIk0kBjTfwnYOLcWCq3uPsmfvKdv2PsvQ4qez
02kEj8xjE7MRnL1Ds0FKls8RpikMGyxZcVQNvty7uKxKPwQC7OIpqdu98Gr0AaJZOo22roYpfMsy
D2iY9d7I+BWXTsToo/lyjFJf6/PetGtNVJkvcKrpl+bNaj3vWEd+sXTeumpBGq60AiJAMu9kPbob
aalXRxv34B03vCGQ3KN+C9EIXfu81bV8jlC6MAaOaiDAh+VvNm+BLdbBBPI82wAwYGhQcwzy3M6b
43jeIQcFph2Wyu28XW6baFXO++bGNq9q3kArMPbzRrro7wgT/N4nDJtGVtYjIs1BYfaxWWaT5PFh
24gVWXK3udgW89bbY/2to7RoWIdPA0VPxILcdhI4/Lz7vshuYlborMaOOSv10DAv5LUxt6q83d+f
v/z7W6twz/91uQEwof0Wpn9WbvB1v5YbllQsUnDbwrAQvw5WrB/I7HNg+1qgc7HO/q7c0PFXcC65
rphLFHYsP5cbpvuD4l9x3V+WLH+n3DBnC/DvByvwe9Fui3kvY1F1/IHgG/sdp3ZUIY+OxXOLI6Rr
SEWa4+6moGWoGLo+dT5sonjaNylx744k4yJsh37r8EeFSwpdkplng7h0iFMn4IGvZdk8ti5xeHqA
6yq8ARW0VUm3LBgviByruMgyB2IUjlIZj2BwZbrh9Ea5F9WXqjKOWWftZC63mYqQWg/pnuVH/TDM
GIxOdvqDKgrCjjT3PJrOfV5xgmlGke8ICvvsi+SKOvoYSFbv/Bq0nmQHpMZeULlAoqAhdXWo9K2O
X0qVX5rbXfPaQ/5oHvADIpkBBzamtkswRPYWKsVavab4cLrmk5HJQ2TNp2Sl2Yigw2htj6RM+eBb
6GzlAS3nugC5iKvtc0jVKeg/tDkbMzTZjYa+OskKjaNiG7xoFV1AlOynKr2rET2ucC3cWbrYG252
wRDtLEuHeb2ErZ8ar84AsyedxlMqNbXxE7oIo9tEdf2eD/bRzwwch/onNEWuG1xBNnFR9UyxSHTz
ImwBoxQVeZBkZJ85IWMCzdj4BgQu1/pCUO2hYrdZrKh9COtsGgEFEM2xKMbypsMYakBNMsbuVlAE
LTUj/MZkWjt2Bd6dsLYJkKLD7MrxEg8heXDCD5adDZckDsMDgDQw+c2zWVUvnY40IFHPvfC/SJrd
lmiqS3KaIzTWeYThLB1pvPMi9TbFLMXuXe2DKmEdzSLtELU2JL2DmuXbaJjORQ27H133UFhHFlvL
Eb23PQu/ceibW49dUwbxv5vF4Tkq8VGI53puwJuw7vcEoZ4LjV3DEFX2oWId6IfmoZxQwHbE8SFK
b23zkDqs+D+oejfpzDpF/q0XrUu2mXFTo2tPwfDBncJ2NkveuTweHUQ1cVmfTTTxGRGQbl698NFh
M6GQedrRHJSYnpNZUF/Nfuk+3cfGbKUyrmMTbv22Xfu45Egq8XHjxcdevrQm/Wvu7DBW27xt6BQC
RQs7mh6jMflZ6sZlQu/v18k+QP8f4wNojXiLWZWqpj5F+AQYftwLfAN5G5BqjJMg47NQVwQ+m4M1
D4ZW7Ww6gCqIwBcfguoZRY7Whyey9ayy4bIizQfngvLddYaTocnz44Szwe3iNa3KvsTxUOJ8GGom
FAlOL7ZxGz4s+ywT3VLOdomg8WwkQ3CxUtHi3cdUUUXth6wlAR0UnAa+i3bA1FPPVgxmamv4RIjS
A2vPVg9AcWowYgnfTBSi5iwVJTj0wAMK1bbcupV1rRqKY3eWlyaGfpPBbQ5m4anqZ6yd3eIb6NAC
STZOiE17xL25H6aHtAXzY2RrRqSAdjIgVfWWMeTe4J70THknnfnnT4FZw/rs5DbQxfcuKa7xWH4R
4PhF7mG6TVx705QprrjgUmrjnRoTZCWGT98wbX1AOIYb3UY4dgMxF5LBSoTjHdUZG07kweUobkOd
EGWas4MzaQ82JvRDbNTx2rDFC6DhVcVunx0dNb+PTN63i2+WOd56rTzSaPKcB/cobtmxJmig/OHc
juFZL5w9fMVHYbhQIKEKDlBhjJR2Ca6A5aYnWRfkSBT7HFztoowq5E+BXKLHZwgcfYVJ8BKPINy7
eBNNbbSsMoFX19FAlugPkQ/Zg1CZpRdYH07ffEZJmi3DsrjTJbgwrWHSA821yM0P1x0+S3u46ILT
3ZqYH6Ye0ykLE2OZeotCFzed0HadSWSSJAdcQ7fW6dbWcCtG2WDgSVprHR9Lh7/LpLhNrOC+8tp7
MNWcUz1uE/vSJTGR6tF6GlrWuijbwO8loOgBBCJfD2+yokWR7h6rzCCF1ISIkrLbr1x5oRG7bzOM
8e2Y7LSALBPqLc/1Uf6F/idn/5nIs2vUOVvP7tfQATeRPpCdJDd9rAPlipoHrsZ0XfbIbWRL3ANI
8g8OIZpJg4+jE3Z8H5DiVZattdhZOSUSgKiR+3okOdCoyR7UwS1lvXmTJyVzujD7NiZo3nUc9ZUZ
vzUWarCY5QU5QW/pwOwdpku4+v+hMkPx8deV2T2T5vdu/LPKjK/7pTKbySKWg9dMzJMg6q9fVl5M
eBDomrjXbAZFVHM/D4Iov8CcuDbTIEnOGn/428rMsmdZDDuxn3TXf5j7/GtzINPgu/+hMHMN17Ah
19IB8jP+YeNFyp8xOQ5V09QYL52DMATBDrk9BZPjLk5fQ2bGC4l6DvI14wtzKE6tGMlaSGf9R3Vf
tMVTCV45L4TCwTbeV1Vx74OBWCL1HtYNq2JiBINPpyWzN+nEU51yfglP8RHTlubs5bFUWJJA5p6N
KbyjkHsssvIRfdhd4+HSGLV804Ysdkg4WHf0mFgGxhNHOy5kkIAVOKaFa6PogJjyWbUuVGYbvUjT
qWoTJbW/HdN233B65cg7/AHdZJwlj66s/VvT9oa1YQFYIIlqY1XGW60TPBOC8nNJVYwd7cH3ikvv
TwyXfePGijv/5LQ6CpHC/RCpMg8i7fytwJexxRQMyT8OxVEYqqZt4rs1ySXWbSTRkQGzw8WmYqvx
Uo/9tfEwJ9fDizPFH4Kpc4dC/Cpp1mnNsTA5JqQUJ8ET3057y8zOQd29mh10NM0xMDC4B8PDMGJp
J6I3t5BDLthleB3G8pNWMoOrr/mEc43NfuQY87lvsiF9mKjqmCZ1LzBDSSEKaGCpaTABghJw7PaE
EH09asy8rb64wGQclmWW3jMeGVZRwgvIhbloXEWoUjKD8cfARL4ItjH03lMvvk1LEpOjmaYyyVM8
f0+LoK+Jn2XrplO19Jl6QBQWGxM5Hm23hw6icr9ppXGvWyYK5iH8imw4NsUES9R3b7sZDdxaPWgT
OLFW5cFMyx9wOH5vC/nG7o1gv+SaegWtcKvYTM6vX2Q0/Ro4X3sigu+WJvUTqR8LOut7UzdrxVT0
0IVcEzKCCdyW/snOkqeGg5BpyMdQMTcygM+zTsJVMoapsUUQf6NoX5b2bC9OoCPQlcAib9OKaC9P
2+VAGFd95bRrK45If/KeQjM8svcB2cOmgNBdVsi2Q/ctizmld4OVMgM4O61FmjxELHLXVd6ihsyM
72laMQsZH6zeoWY3uYb7ox40W7Ov1l5gtLvczB9UT+WGutYniZV9clQa8bIwLGz20r0U1qCzaaC5
Frb1bRjtOxE7xwY+omaScGcmVzZ3uM8KMjvYXBZtGKI8QXhdkw2yDDtwLZU1fI+86skEc6oHJtyw
no1ki1Ntbw80IlblPBUT0kq/Bh+SD5a7LkZvh3til5HS6xFdgRebaNKIWWjisnAMNJXcjmm5FlV+
MEbAdJS4z7YaTsCWMRVVDGv4DGAzkAc7TN5creOZcI1rV8B78HSeP+EtM1lkYBlQ9kaKjyJCsJ0V
EzNnG3aIOWhUXO52s1VZ8hLVHfxpp0V6jzOug3bPC7doTRTaHMfvLdQRGIHZomlcnLoMtubhMpGG
WnCIdEgHKjBMzPYl6jp0iOvEGLhtMU8sbIMYtDoK5IFp1j7TO0ROHavbaDxPIWXN4FTIdoZjqKq7
qjOtlemTok56664lTQodyykpnFWXBWu3wpQ4sQ0aG7tfln1yalRynvh8FuyJJt6wTuuukdZ8iI6K
Ehn3l2da1ZqV3bYdSXjKOXaLuSfEfAcKDtk4h5mDFK4C+qYp9aCr8nOau8qQYPYVHqg3+EYuit0R
xT8Um6EzDj0gbh9sXGkTR0avOvTg68e5fzXmTjaQ+r6kteWWSLYhza4ySc8uoqsHhmmsJ/O+pKAj
UvusAucc1sQ2tXPr3M9NtJcF9UNPUaJ6htUROEZyXrFENiMe0PFUBPxoduBynmBGlKW8cWEEEIxC
eqG1HnTS4iBnZNuJuZhG0q3uAEAojfzoRNW6I7xyOVXunWWEWLzU7TQlLakMw94ezTucII9JDjWn
1DhPNLA8qPyx6FtY9piTYQhq4m0l2+yW/TJnIvLLha1RVrLvJo4hb8MVw2wAWuJuspBpECwcrwWJ
HB5841Uq/fJUawzvskggjgod9grGCVECeTK9ZIZe2uV+ivlfxjHpognaf8vu7d/dmMukuPjrYmr3
3iX/45//53+N//Ev3T8hBf32J2XV/C/8XFZZP1CtmMyUpAQX9+Oq7Jf9GuIdpllkRkkDU9mvymHK
KmeGvTks5ZSly99EVvFHJkFWgJy4nl1rLsb+Rl3F9un/rKvY7LGngwnAPE7xQ/xWSVQafVFoBfhd
zeT2bNJXzzePuodl15gw3xIpU7rag3A+J6baC5QOW5LYreWgm9/x77xbVvcOFvyrl9GXGoms1htt
WJWthxDXYXxsZ0+91q8aQ2FepwdddoN4zAd66yCejtJOYCAVIHyb5N1tnQoOjH4mLoWkzqj50pv+
tvL9ceGazT4yCJuoCTuJ4orb1j12WvmFFtpf5i7gR5Ze7oolzWNVhK/aQOq7jYaQmA6gQVPk7nNA
JXR7/ZIJ+lftyl1de4sQZdGqt8FhDrWHGDGlCjP926BAH1DpJ2ZuOHR6gHRGhffZRDyjW02DRxnc
Rg4L0yNd1g7J32mTez/khWOaArU3ZtA9ZAx/zIIhWuJs8dJeyi6Ob8YRO+wgYICMFoDIzNYhlRvv
ijXnUjdUdCeapNlKZBijnAKkBAgAjEJ7LCs72kS9pd2LkSAqu9XMJZEnYmnXdYYbZ+jXOV1TaWrN
Wpd4fGO6Kpm45rLsDIlqG5bfNDdhKRzq2k2+TWnZrqq5UeN6aDZlGuZ7F7Jy5hMjSGfnEVAQ0+m5
c8dH55e17oczgFNxwOLlotg5nXZF/cuQEbZBSOIVe8RuP5X5d42eMquYxHumxxHc3iMFRfVD+ylr
5lgscoKVzNFyB0NIolK8i+ladbrXQGu3NWVgSlcbOdOtTZebCtazdL14MVepVq97umE/B1oLlmXs
3G+eEqeStplVlkVyFQapWVI2d9Z1FVB102x7NN3CUR8WTfjASwWHBdNcloH3pk/X7fLTaIwPY7br
xLTy3UBVEw8lcwFxlB0Lyoq2H9nWojS9Zzf6MhLiuDRuE2VS1xfzxMCnlTYZIbhJctIZKbRW/pIS
7TkwaigETOCe4QNKHQa3/jlkKEGy2tn6cUpRRfc5Y4vUFEfFGCNgnBEw1hgr6kSocvm6EWjDGH3A
3Y3XlVNlOyyEzapSQbury/zsTNNdGfL691ZPKIC6KuJNqXkXQw4RLVbZptA59zEhhTx+ea0OFbeG
ZQUMkJsPGPNbXucVMb77usDyrYGZnEmm4taU2XPgC1wEglLatPUnCZ9njFkteeJkp+O21ZtvSg4X
cwq3RSVujIlQWaGfkkb7Hin9ktQJslw00qY8RISUeoziyJbGFq2AqUYZ9Db9xomLo+X2c0Ll0suY
qkcWQiSGdW7cnEYfpGuX74fCvGeA+Z19703rlpcIqDJqXKYPI4YB3fOeHV+9qkDdOLn3XVTirBA+
q1E9iTr9sRKXeZZxEFB8KlG9RlgMytD/NrXkDtvk31p5fUrT6YWE7JuEsRl7q7VlJPhosQIWHyTf
vHiyfo5a89mPPr2qBnCMPitA1zySO2BwXrbDHl3jLU8d28+Zr0Nd4HevJTNr4uK3HmY+ZvQMmhkd
e5jV7WRZttqqTz4a6zkIzmVrrxWMRcucvhxiNaQTXluIlfMYeUyAZg3VprTzg8MHYh7xRqNcs5Y9
0TU/pEg3c1F98RYSAIHHCcsv7iym9+RINcMh9QmrUOpGjvY696yrXuPWK7LXciKeN8HtZtLywewy
QjbpCDH7McHaWViXzmKZnVnhtAavtG3QP1qCNPNMFSQ21OuULPREZSvLwKWqcVgqsjbFOuODlPsG
qJJiST7BiX3PYeibbTOFu5A6pg69A0c+3MLswxiMe6ilD74tH6HHfItH52nE2lXMjOZK3ldO+VjX
ih6Mf7TUMm3nEXWK3oCcY5/nvBGz474dbwsA45FOtsnYgzjrk3TDiI5WUxjg6cDzYrcEnDc+qW7Y
IUVbWaa8AJome25Ef97MBMht5ZITjMYtT/RT3eP7SNQdXXWG+yK/6v54FxGAIBGiA9t4GGqCyF30
HCj0kbkmxDQNxkXDcQ1A7WQZ/aNhD+cupj32MZ0tYjfi7ybuNqvnuWy0C+ZHuPgM2nothXav6fUj
cA/oXwkoBTwLWX/jjTmSDefWRTinTbRTndmegiA44URmvwJlXRA2jtQOueu4ctS4D0I8HV1p3RJs
QKAZyPkoJ23F6b7aiAl4y6NLWgftp3FbKbyaRqIOeeicIlTEEhxNg59iUgrIc/rNKBH1N2ZHjLD9
HuXRK9yjvR64L85Qgm2b4se69W/SlrCQ1BX4sZFpSC8BmMFSnlU8P4iMHgddPDka8Flup7eoLB5k
4G1yBDcLUbgXmK3njo9yRPw0+v4frYr6WjNRiYaGBYvZt7OdJHJl6RVds86i+lsiICogTBWYNFId
bUYFKIKVACOaKKUJGtU6woy3kQyDUbha5qrVuuEjS7QbnlJwr3CopTbIXeD6ISth92KCb/k3jBH/
g7rrTJa2f10fX76S4B//DXrjnwnP5i/9pTA2gTJQoVEBu6x3fxWemT84Dlmtum7pTPtmcfuv40a+
gIoYDrILYMu1fztuNIRCbsZq+acp5d+pi80f697fKeyNeeU8syFsw6Q8mOeRn+93YeYjUxP/WdeS
MA2tusLkjjMsUaW6NwvzeZhqiODJ2G0SGW1ahZkrIiNnTQwfjw4nkY5Zc+EO2RdJkveBIZaFmD0i
JTgFhjlRGzgHXU2Q6JgxoLLN0vqr0MgblLm6gD5ixCFOmW5sLMN6GmCI1jphpD0m9MTVrj7UnLKF
gBd25yjpz4qk8ltN19c5tqJFIcl/99JGW3lsEram6911GszZJioZv6X2uhn4htrMPs+i23Asz3UT
zPY011tMyEwQfgFjMkfz0Jo6IqgKk3UOYZ36jAVtRpokR3Em8vuJw6kVIXZYCa3PqMLd4Fbvsu7h
kVIiFiUJjxMZeQrHOlNTJvmGQTBNhCORUcXVcvhhEbm8N2PwjgHY3ullTonGAIT8h3Hesu211N5P
nqAGDS56bjyASvFWqHJj+DgRJv5+2scSwEo9FQfRpq9ax33vaxY97SiRZ08l6Ysc13710FWUrFDi
P/1Jr9c1pyAmPSclWoAkPDJY9srNbgsz0RYZvwXLC/IaPIROVngjJVdmmj0RGEXSYhI86yp/JJ+M
jYytPQFPbJaVzXXhW5xWDl50AE3hJp5PskqY656jbSi0S68VeNc59GIOv77v30Az0wFwLNI2PTYT
3DS7gZXoBJSOHKFpzu/Rhr62gkvDhCV9jFswmRMHr2xgSRnJK3F77zUHczAx39bn47rl3E5N+wnc
Mhw0dajnwz3mlJeWj25MTKe0Kk8V94CKi0M+qYfWGmcr9a3oCcByjenVp9tcjKX4iG17YLqGjIvD
/AZj/S0CpJ1vWo+V3n+Z3FUhd9ZUQxKMA0A7+Wh3C6Kg/IXhdWcI/4+RY5JYNLoGSoKYwB2uSp4s
SFVudzeO6TWYL9XBob+qTXIW6riGRag9Mz+lsYktwIVIM0k4aUkBMjLgyATMBwCMfTcCzjM89kZM
ILJ4iDxMdBPBGUCOHgydSYafO9jbMFfzAT4HMMJBjFGpabCXW36XICc/uUd0FwZbPPfr1BxOfaS+
1YZ9zZL8m4y69QRMXbMIhyKJjcZ+V+JnCXrPWUkf/jMeugUML4hUdYobv+LtSnc8y0sTonYXuK9s
F26M2gCEMt5odW4wvGu2dUTTYcPa7tR6zJxN3LrryIQBYrUesjOpv0lh81coUGur8Sgn+4NjzxaG
gQ1EeAMToIdjDiRWijMobyJ1dGhRXWqfNBcVBflJK3fkd6t/ZILe+421cSrBG1Rmzy4YAkQvN/Ec
mBBUCU9K+CQdsUydbv5kckqhs11lgvIzqs1b068+wN1+qpqtiIDli3PgLcl4tu2W1aSDtW6smnVo
J8gpwn35Yw9YBWTgpXgKvYkYVUx2q0az3i0h55Urgk30iVekhAzZgq0yJPJSDcaTgTbSq7AOGj0k
3/g+9ZpuEWbq0BKljGF0WrZFg8yewpQAQfS1U3CpG5DQkSJ5aywOPVpB20TJVnvjrVk5O6fHNKFV
trlUFhHv7TiXNkBoHNme4oCfyqpuQIPMWWs4ezSfYjFjG15pcHOZ/7XYW3IwetnB9KL7gEXNkvDa
PaOAadl3IHfbYGdpMfKJbFrWORh8TeUXnY8Rh9e+Y3WgZH0hIvkqpXhA56fB/PKe6yB9lFCSo0Q9
ln179bXuziugeozVS6mn1956D3oit3t6wCw+SXt8Fn1279lYcjyUhYvc0F6yFO2BqRkH0+iMhY1l
dOk3Cl4p3MmF0xgDoWTZoy8nDEeGhsWYLUGamEzQg0Op+69aPN2oKHsPff6G8mm0VCzkotX4kLWx
95y6ek8U9lTvhMPr4hLR2KAVzr0G6/RUvNRhdGSeSX5MBafXDIDSg0t3cmMzlGFIqHCcHNpKSawx
bHly4AzoPwDriOwJUAX92HiFTztihmWokxWR2OEPfmk98LwB5u8kO3mEw4RhbL2ZOqogxH6YrOse
kLVrnV2bPGVnqu/wHH3Pal6YyWAiIFzuMNZbhLzyQ6WpAJ/UQn4A3kQRa/GJ183oWE32kteZbK7E
3+l+vQrM5CaeLGfZhfKxg6izjIR5VvP1+ff3yf9BC0HE/f9KIfg0/uO/s6X7k/Ho/HU/V4H2D5zK
ymWaCasU7dWvVaD6wYafyszUgcElXfNXo+U8A0Wlh1gQhoL8kYn6Gz3gDDqgfPxp2Gr9rSpwXl//
futsCNPB1m0wHDVnmdnvq0ANbhvXB8EbU8/1ojmHzOjumAV5pzoitC7O2U61SNo1SomgTo5Du6MH
XKSo8ksvfsxbAsyIdCSwguAmFN/epUHRyiSpphQKWYBahQXDkW0DaJqBz3EMj92ti5ex5Y4qXTgM
tcVi2zarctkQS7DIHYBQDotPzADBTeeaj8MAvJ/HQlwZB8GVnmmO7IKeCT+k7kEM5JRofXuj49YK
77S0OzF/5bkJnGOmS6ZmkxagXCueW+bASy+P97LOK3bkQsO9huIsHOn40afs2t5EOO1tjb5Gh5ZW
a1WznWGP8t204eSxXiZOTE/e0FY+NaF+GQJLQR6sgRZ68CGVekTctjE5tjCeVrexhZoKeB5hgnZ9
gaJ87wXNNwOPHwtx9dnZ0Tmzwx1Iy5SUQ24BZ/QeqzA55alzLUPRb7KKtVb9IwmcKS2Ao4dQIfQN
FbpeL7vrQiRbto4uub+OuvUYsfxzyTr0tOadRhGd9NiwR4cSu5Cla7LeGbCDEkIFzbP+nFosjJxL
O6+pb4yM87QO7GNosrSPJfbaOZDOyYF0s6/d5MK/DI35YQXape7cI1xAGmQfA21fnEA67js5vPlS
PkgN6lMpVboqguzZky1RfIN3QHXK+KDRw1lXg/Wh/4JqiN+r/Y79Ldl2XfwOschDzRY88RBtJ6R9
dOvopl3rXjn9gJhG3QM9xY0YyXvHB0Xlxse2LrZJSt2dWMMhr8UuqsQ+RoQtdXSY3pwmgl1i2U8u
hrr8syD+Oy91RNxFewYHgJdWe8i6bl+T+VF16Vb0aqFTMlpxC5NDPbma+m4DNHAHinjm30Fcvk4d
rYgPuqZN2Y8HrdhUBNmmdvpNIr9f98DJAyCeNliGxVR2dwzinUUrGZonIeipjohumnTldZsit68h
T0orXdIh7F0G/atkJNpO1TpBG4oe+SsO5xgHDBw0/sMwbixsmDQg3wNfR6Yknth6MZZKcK0Wprmz
suG5l+1VauT7GuKbW3sPoYiAQapgvlYObo2bHz8gmwNZ30ctssOGEnHRe/YLmgb8r9aTM45Qw6Np
PUqewDlxh9HXSpT7IMiPRHfc6GO5sERzyZv8aDTUM1UF44NP3IPrTy+eIIs062c9mVY8UpzusLvs
vFiyN4FFMWkxYWlastRHdVP+L/bOLMdyI83SK2LBSOP4euf5+vXZ/YUIH4LzPHMnhdpO9b76M3Wm
QpmtLEBAv1SjniQE3KVwv6TZP5zznbA96Snhh03xyVKF+WB1oaoC/9+/pW7xiBpl3+jBj8RMceRq
x8Rn2Jz61Ubz2m1YJvcigDIS5Dd3mlc+Rsuow0lgObOBt9ZkwZ9/9ylRCD6J7SpAsumxMpbmzSFJ
le3IgFmzf8Okck66AguARp9wHj5m9t5xeGji9Cr96AEX2GWYg89SJZMp42kRoziZibDwcbAsLIVO
cKweoVvImLqVSBrZqCIUVUvzLs9V9nnwME9i20XOs2END0VWnMygcJhpzx3OyMZfVlIngM4YDwHA
UCeBwKrP8gHEMnwLL76LEhdy/wSO2C6RzUalpuJ5FAIC7oZHSGuFqAJhiL3qrZm1gpWZ675tnrFC
3WCfbOq2J4IqT7/1yKJyL/nxyZwugKjQcvqGfJcDo2iCisgG8I11UxbvPfNDVnhwrhRlbXLzgyhx
3/gJ0T1VZC8IzdnNKH43yK6WZuPGq6SFBtKPHvW3DI5xNa4tU1uj5jx5FHR4xLM7C3zMZnRjDEay
mNo3M+XhsxJHXw5GdeOEpctIL36AMEO40WkmUKAdJIEbM/Roq7uLpoF1REt8jXQOVmrkVM0GUVBN
sRcOGN18IH6t1RJBmnYM2tQY6zWOqfD4PzXP3+gS5n9puVykP5jeFn9S86jv+6W0s3BcQn/6nQv1
u9JOIi6GL86G37HQ1f3D6AuWFLQjYKX8i0JC/PJAoM5zXP7YUE7OvwaX+I1Q/49FD2QIi+r4t90z
1ktGdn8cffl27DmI0XqEUOVGOuJtjln0ZSPJzlPGPsR2Kdhj9cJVvHm+egUN3kVXvZQhbydbHCBL
FufbMJKIAotiE7g1j6VbniRvNyfPs1Bvexw/9Or1T9VBEKkjoVOHQyVB6WAdC9ZOjXJ/KvQfEK1W
uTpVEKsS7spBU5nJD1h9d2yJjkia6tXUxhPCXBMf/eDdm7idIB7KElZOe4v9+H1Wr30uDu1kn4sp
fLDS/klLtGhpOPWF5up7CKybH7C16zp50gzvZz6FJ6LLT6brv4qcWoXh/6Jjo5JwUXAjf3KV7+nP
68XojLlKoX72hxB9mEtqF/yanYiJZ6oclnuctyhjj+grXnGesT/JSNHMBvOj7srtVLNGjoX4sEYD
wiZB7XMakJ0THDLHnWFZJqdgZl1bsTXk5CTKqdGAwTnJcC2r7s1LOawqnPB16DyTiLzu6/SsJ+U6
zMQ9ZhAk8vG3OaYnu2NNJbzO3tRBfw+dUyWXQn0da/vHYDLtq+YObKEG+H9OWZ5qJk5FjuYAi4jJ
8eGs0QJfpF6dYAQ9dT6dleO368obSaep8DtMHHUC66lnJis/cR5Du77l+N4wZjz6jo+NSkyIE9sf
BWBmSlMg/wnYkjogeLy3mP6P3WNB9eI7jNO8Inpt3fJBlxr51vUH4kA88dB7CuenpvsgSLp0NQYs
x9JhbNckXNtbQ6kcDaV3NIT94SkFpK20kAw2jmyc5SJEJmkN5pcZzzXpWdReiCkZTmNjQ1052ChB
ufeDS4r0MlQazMFoj2Os3Y+IM/M8Dbad0mtWE7dcozScKWLOsBu7ZaP0nSxWUFT24XpE+unUUEN0
pQbNkvhuRB6q1xnh6EP6gpn+qQF7m9cU+fW8lwhKs8m5Yq9h76y0phmi01qpTxv45BlyVE/pUgUC
1dFkia47E5onpV7VsvyhQ87qQyZfWmFQLsnDoaUnp95CAwuQnEmRXZSAtFUfocdvvZLMtkJ0QFSp
fJFev3ZK+OMqCRCkSfbOs/0DN2C48I3wZAfVujKaVwKJhkXQs24lYAVrRdTcu4l7cVleunW7HVOx
D2dt1ybTkRBl9u9WthU1O2sQrsxjdDw9beLXC10Kojhb3DIxcFtsS0hitSzeDoHOuLG3wR2WDolf
gt1NGHhIS0vjPlDGlVanzo6G+7qQH01b1Nuws05+rOpf5MB5Xa50w3jJ4EpRHSYwBzpmwh02lqUv
Izbbmp7tWAsxL5xTAC/aVzOY69ElrrkavmQSP9Dx/JwEjYZdFDZLcGZ7I0ECTOe0va/EslWPq2mo
eawiIh02Zu8zuuzabmVTVsPZx3iOPcMa9bWouqeswGzji1PjxXuE65dWdOc4j380BCotokx7mRg6
FBbNCiuSo+cWt9FCC2zy7GPpkHrXKu8NZuFZKyHH5j+tIEbG4fcPXlFEpIvzCZWFeI9S9xBa/iGJ
CQ3PI1bTWnuKNO05Cotm4QoYfCz1yWjSD7ZHQLteCVzPKaDPpPmoJM9AWPMndQMK0AuaY1D5tzgO
txjMWWeIS1uLhEcPRLphaD9EChVTN82HruOMYGWBHmSoAHx2PJf5aFwMKx0WRRhdegsSq0BczFeR
Yeegf4nGauXH4b4rp51Tjmh4rHht6vyQlp5fRjcyKN2cvQPZSIz5u7T5e8Wjs+4t/3lULrBxElB0
W6RIw0C4Xx7cB1Sghc00Ge1guxS6+wz18GZiQ2+gyjqTu03M8aalKAzykewnWCgI6G5GwSzIiom2
GtvEWP718ue/n+qNiuJfb/VUNpuW/ed/8GL9WXHD9/5e3CBjdZXgTUiDAFRGJr8XN6bh4hEQ6Neg
YynUw6+9HntAlkNqqvO3KdCv4gaJHKgrMnAsKeGW/5WJDmmpfzLRMWwTCxCROralU2H9sbiZp5Bu
EeEqIZcdEXvRZ+1rr0ENgo7gLIQsV+CDOPWJI93M6cBo2/uo8a2kbfkqJus4MLzGUjctWre/K33z
ySjapxIyjmYUGweLukwgq5spjJqyXlpGfhg4cEb34LIKsXVWCBGKYBdYD94ueSKSl9gH89tnslIL
56smF3LZZWB1+zL5sge5TTkV3UK+AJi+T3KSQ2b3oQEXk3QRN2d615ftHtrVtQ0/8sm+BnqGQlUg
E/jRW9F9Pgz7GJImhiLoy/5VD7xVm3dnlpQbu8X7E1b3af5aDIK+ZVz2k3Niwx9k9NOedRDJzyi7
GxxjTQLtMnfHU5cGT3Geb7tS2+rRk65yysb3OSeLDcOD2aUXK31L6uBmpuLd4/+0iAvmRvRgAYzD
rGp2RZB9Rsa8JU32eRwREECJxG9pNpAuyyNJEHv4YLS8Gy0gsjQihrsS3mKI+/eWbJZS00/ZYDy5
ebsriFz13GmtVIXh9FXa82Jo3h1/XhPtxYyBeJJIZzTmN++4VPfJ4BxAQSXVs9ppFs50jIp6FRkO
WZ1KVsH4GH0WOpjCMzZ9MC5z5uyZ8JdNpbWc983S6mwAgdGZrcNpNrNtEBZr2TWbHsKOLN3j7GXb
ahgAgid7JtfnNmZVHDuUyrlNIfHqpGgVS5Mj2WDORJLYKfDzYzEA/hPjR+WiUID8kY3VQsgPqkkG
6DSx+rxq2OsUCOjNuAVC+qLz/yfdZF1nlHlPGqM1KHGbxnNW/NzHOAk2GbXRoq38nRx+Gi4YtYYZ
Tzy+MJOrvWdDfwj1nQEyIXJ8DH7hxeuo76k7zblZTRl5jXOy69BxeoRoRqG9C/jamRq7LvAL8Bdp
2aE6dbKaOvnulqSxWusOTWRdObCCYiCt5sqJwFZY6WlK31mqbOPkqqchQpyt7iZUpnITEv9qTB2G
uvdMk7sinTfIT1E3f3nyYDD10UG/aSNZmIO5jfN6ZbogOsyIKKO9KSN2cfoytYYnXNw3Ix0eGeI+
VLa+QPm8BTu+zTu5sWiEsRZuNGINbHdrMA8sHHCxaot+ASBVdY/89mUmHse02EniFTVi6GZzQANJ
SBpRA5nDc0duul3ukvbbqcUqhYqXxEBO5aIdXSxC71YPLVWMXxliorT7wUp/YzC2zMd3FTZc+eHD
7IpTWWarRk5re6wfQkCrXX1Mm2+sCyrdbw3XY9FOlLqm2TDWtBQZ9JluhIenPdKu1KA4cb1VZ6eH
5e3xa6kJX7WA9QZDsZ94qDCcT0UDCuTLqu5t0lgGiFUhZDcikhPSFJug30ykq6I09cxHI21+9NA7
S29ajsARIqPcBg20STkRstydTRgN2Yx2kNT1NiMjccDVySc9dQsTBkydT8hYr4IExJr60EjQ7sFx
iIuNnGx4/kDUfPi4iWewTdPgljcboNqvYVitYgDv1V7Nae0iv2o2/d27ySdS81yMvlg2zjbKd+oc
sB4Ey6mecJ6ZSNgwnVVs4TUrmM9I/RRSRDVzu/cgaTj8/J2iEVb1uSZmeCiaTUvpGIflshM4emaa
D1BUcHa1fTthBUruofyt+0ZuRy1HMe9u80KxTrzgPEZym/TKAiKWJlk+izJ5cots3QE0ZJu1yxtn
1dhcIBOWFoZ7hlsu7XY86S3eVKApUfyWeyEH6LivhuLc8FvUqnY70LwJO7pDSXvSqmdGvfuKOJpd
E1kv9vxMjs7K5wgjnQzuupL/S44hU/uJiPE+txnWdtkBDcjZc6JDk3hbK8jQzRXL0Sp3Xr5Orfzc
xT+Ayq4RszASzdZYsFbBpLpOd2WPbHXxxudzuS4RBnQpqPKZim0C7FdW2UWY/SJDOTa57pa+fx2a
+PTF/RDOZ3TJcOYqBGx8fcObsagTiG7EcxlYMQ1EL5K55DIdHbwn+oBirGBtMaMJg/Aady9M9A9V
Pr+5MJCr5sFPyalizAtXjMIr4T+XJggykY8RI0JLCQoAGggEv04Q/fbTh/u8qIxLMWRfoza8T070
NLhY9wc9ev/rZdv/p5s687/0hy7+179/f6Y//mxVp77x91UdiHNY5zapOEQeK/HVHyo7nZLPsAyp
e1IyMfpV2RFb7xmCYZLQLRZpv8ZW7r8xYjIdJk22JPUWqsdfcDLI3xyg/6DYkijCmKsZLmJwhGP/
tKszLERP9aQSAFsPwk6K1bv365fMjHacf1wA7fDQ+nO5kj04Yt3A1tR57rApWwbfmFy9Y9lZz9oc
GMugLm9ePtUHk3Nw5eeldezNkLw4xefwNAS4tZ1+kR5Xos2ig+FYGbYV8WMEuZNMj2RIrKuJf6vM
/JkY27Nhhl9dMDgvll28V9FQHNuCTB87rx60mmlaWjnZOu9Mgg7CgjYpsj2k/f24sWqPlJkUrlUw
soOxB2BTGYq0lcTqoI1sC/sQ4vvs+Esnan5Opr3vGXRVk3YuCoZEEdMOpej9GuNInFlCAhbktAOH
JJl75OAGGMMsczwIoc19DtYvqbJvu7GWiAdeZRa/A/x8k3Z7l+rFucvMV1iTqNUiylLR9gdOpgEA
BV6zdnCv3GLXNGPtGNDGmxYgHswA317aPFLtsxAap13RIN/SAahPaCeYPzOhQyn70ga6th9bC9Jp
cvOGFN5HkvWQvkaNk52MiIJYZGNilVOo4WCcb/vOvM86j+WKGVC8JaMP6rH/gOH/0gmESa2L79JJ
qlWlPoceX9yYK9WDT6Hixn63JNDvzTCQ2WPze8rZ2Oo1iwOWuIyrOIXY6sasd1u15y3JMD7Xc3sv
WQH32EexUjirtuDv0/nhZ5q2TxmJQytOQJz21JFpVe793NpOMGhDmfwwY3HfDsFRRj2i5to4Bo6W
7JkTjuc+HNcZI7tlWYCqDxudHNmG/j8xp59sNqrlpAYjU+EQqlfXb84QY840xZ0M50dvLs7xrGPt
47ITA5k9vfbk8VNGtnlKAwFMFpJsHU7bEFQE9FOIle447iwj5qlCaTb643M5ZA9eF+3gDHNB6nRD
iXNrC+/sd3A+BvgzsOCOnM9HjCCrVjjPWOkOtsZlJUyVGQNsy/abXSspjqLooUT+xKJnn7qkA1gt
wczeZw2MKneyz9Zy83XUyA7pYHrDslNsp1ID8Op15X3jYj6OELEIsuW70Ej5yvYzCpx2HVThNhqS
89xGr34LED2yfZ54URR78jyvejgjLUNmsHI9taKxENwvvIpoa3+SDr+m3nuPXUnodsVE2o21u9aR
z06QJQtnhkscNyDRU4G4JsugjpJTBBjLnWmjoviQ54V9bOcBDQ4sA+vQMWXc6NL8dmaAb70yVU7D
qg8cUDZlShXZBkttCOWTPgmqVo0nt8qAuRrF7FFxFGe3jBtCaIJ4MwbFMuumXY0OzGx5sPNGV7l2
lbIG5d9tEPY8TtojPt6jSVS7ymltFnYc9AiNJpaduZsdwlH/aBx72E0J13jW3vmpt4jxW25zsuiL
ihTJMGTn4yBWF2cMPle8GStrnNZFMixb+BGI3ST0rgqhpp4P5HybYFJzmKYsRrEXnlFtwSmrmOVU
BDUDlVvOdr8eoHD1uRS4Np0DVIoR7Q1CASLdj4mVUZwyvEEbFeq3yOLPu9RYQVnZyzx8K7TiGGb9
jrZvbfUUaaECxOeEqmCY+xqk9WlK7xGnwDEg9moZafGxkRD6swq7QTZeh0Te4e95soT2XmE6MYPh
qo/9FtLMjti+lQ6Zx/aiF1xd711vxPgaqg+kXoeZ/FQ7944dBk4HWKSp5mtTAUZM6CzhzG8ieA/A
Dt6oqI99PR2TUhwmFyKZ3TvJypvjUxRVJvM0+DNhod//TwHyt7WZknf/6+nSrvgqgLLnfzJaUt/4
ewFim7bCgAnOIjVD+kMB4qqdmQeSnetfFRm/6g9dojH0iPP7bXqEjvvvkyX331QVIwWDKmE40vx/
UH9wu1DTqO0csMh/nCwJcn6syEArJAf9A18exxDCVYEyeVHkHO0EvMULPAgQCRCHED7kVEtwQxxB
lpP8dA1OK60cijUZZ8OaXZfYjyB01ybVxMpJmCNrGqFP2IiIfzIcltFD99CgVlmmKR2FN+LDCA5U
KEz0canbjkvxUF9EMNM/WQRHYV4nVUM5fNLOf+pK96dlc+OljXEyMqkvi6C/jlnwiBwix25fojCq
/Pcgie5ce2KoAmaUN9AOIcsYUMgTHy0Ms2ppGtGSqfOOwQNui8gDXwT3HJBqGB/bFo1sYM7nNnDl
KivrK7B5cDUWRAqvM/Z2brh35eCt0njaMGHHiIzRg7BcbM5GZ9BkGI+DrWoEVARoxrFAyZCrfA5j
Ep2QSiC1oiKaGjV9CJLxoJO/tPC/4WMkSxFF5gKWDxsuW/+siQveT457M+eMUwLj/Cp08mHRlrzd
7PrvI3CyCyyB27AFYY8t3otqDjkEoXVhPlaGtux6PrdE04JlVUf89xExrzvgh3yWMMllzBaTcfgV
vYjY0HEyaypgUaG4QIGQj7hdywcAj295gxZj6sfvsZ3FdnITC6+81BZuVX9XJeseVxjboXF5eNCb
OjLddZJoQ9BoZHzQ6SoImTsX6alhu4Q1homUlJhUG7pJmZTgQAMRbbrGJxXXjvgx2p0z6q/GXO0d
okBQ4DBCKNoTzNmrV3KAl4a/nvv6qXbK8zTpO9Tu6F+MwGVPE961JRWQnFxEE/xJ42DET/TuocLv
vIgDaAVtmP0co26TQDEjxXvV9xEQuIpm0MWYO3jTuxgZTAT2eyqHcRkMEEe1IdFZJJFZ22Ids0py
gqGA4B8rsoNoWjQ8scd9q5tv/Rx1e3tu+mVugvwI0+q5zv3HOe7uzHB4xLDxGqRZshkHmmaUsmzU
JAqQlE06Hw7jjMEJvqVZPpuCNG8tuaBHD1aZYRKT0LGpaOuRfpyFw1i5RII5gYOyKYKGXUwfsyfu
zCakwp0MKOnTjE+CGFq0YN0ijJp8UYO7MLSYEYrhHRnXRYsJJJodBQ+1Xr2PSSMpSltGJ5warHzq
dedkARQNYlPUxBdNXQWomwkkQZrWTK1rKumdhgaPcQcAYK//ObZQJQSvM7Km9lgq6R6M8nOJls9U
oj4PdV9RyZvB4mrZG3hqoyhi/FDlt94DsECZxzU8DbEK5H1if39MYkAFZkXvQP1A9NFv2kKlMow8
JpRRSlqNjwQR9a+yaaBKbAewqwTf3A8OCpOC52riXoS+wmrYRdNo6Ul2mrBaI/Sm+IQlTvClQKsI
+qDRWeGwiOVHozLPqNAdVapXqmhPVfke18Z96aRbOw2p2eqabXNSr+LOvS94NVeJV3pg/7vX1IcT
pboEsnNeItU3RDbGibBnKqV6CmKIduBJUDdpxQXl5EMFZH/IqFJxhazGTIcYSHvS0aZ4ht3i0QHq
2PVsrhzALwy0qKCd3l8i93otgT7yNXdzJd9mI3hHF/eqBymVY6h4E2Ds8+Q5UZ2Tr3qoOdXfA4Ou
igZl3g+q00Iy/mUHrbkAfEcX1oSXjrYsKq29TZtWMZRcwhI5zAGrBINWLlU9naW6O7TYwcZVHZ+p
ej9bdYGh6gd91RkWTKK+Bs9xVwiaLo1qIsvf2skK+H4xpIoHb/AU52zTdZ4S+s9SNaL/U6f8vU6h
dvjXdcoVGEfRff5ZmcL3/SpT1BQCeQ+wUstlNfb7mASZjg7PgVUXyy6JIuhXmeI6LlUDvgeSgH+T
Qf+9TEHsLLlEFSZCgMIheu4vjEmwW//zAkyayl2BlQfFBvD2fypTgjTmUvXCcRlmBu9hp9/naf1R
u8NTOdFoJuF41Wdjb/bcayRVvkno5fiJLawKQminrnfDLQ48wAWj/hWPgbWu88zf58F8HTrj4hRY
gSxRQUcyx/fYiS+T0X460fhcqGj6ZEi/Y7O7g6h4KbzwcUJuB02dHAaRRxtNxqtilMDDzZXWYHjx
w/JuRqOxaAxzY6bue1cimciy4ivM+0NbR1uRe/usM5IVOMudzf7c5uVizhtfw37a0FIQ35WQyjBq
ySF0s+OQa1+FbV+6AYWGW3s7PQ2ig0bVkVbGvZu1zTIGdK1YYNfIQDZQMvysJAfgMI17u+4VW5Ms
R6TDcIXYNMNijxhCpw+2bvQrt+zvhPBeygAkcc9zsOhsIVYOzB+sM9XBycUxKzz0n+Ym8tPVT8iN
u76unzwRA6TK8fMLsmsCD87TbDwPEbqHNFBRc/knnPm9lhBRJ/ol3IMjewOmIJ1kVON81CyebPRa
TK6ZUDnPTut+eBm2mABQUp7/mLGqO/H7aE+kLEDt6pv8nkyzC4ig10L0W/LkkGqhuUBhsY1gZ9qi
u3kW4uzJw5FBFg0JF5hW7hLwsn3kgLUe1jbpukvKWqKAB2sTokCl1xS7wUJSUif8N7iOFtnosZIs
0g2pJ1xZ3kYz2hKlAB4iUkAn4exqHQyINh8Cl9gMLr+NDYZWDV0IhK+ay0R/CQPsAQMyDDALjKLZ
lctBjp+oaKlrcZOwMyW/pqmgM/TtDWoOl6jOcmIuqAe4Jgm8ceZLBSJn4eF1bmW1SYW9Dnr9EKaI
Ukl3PXSJeZhaDE+dJsnmcC6y0lj6tSptOEcWxnzAViG6r6hmeLpBSawhvH1rlfeZewZANHB0QPIO
SZAevNE82b7Sueg3Rt1YK1P/mynPJc9QPnVKXVq3V2gZSzE7m7JPsC8ZyhiQNJ9TWMETH0jcaK/Y
tlGvtCR8B+N+ZHZpmsVJRs2mRGWxAHG28X39WGvmSw2tQsTxNvYla2xzk2fJnuEcVk70ryHxeKSV
uhljPsiq4ZAfuKR+ZEnxjDhFLDuXYkvO7j197R371nViEphDlE5Qt49tRIb21FvHdExMOKC4xRAA
PbWmcTBqV0MiQjEfNC8IdsdzJLzbFIWXuLKgsDDT5+pvl2bJykTRJdqo+o676a5NZ36GSYE4hE58
Wo9ADsj986Dr9TKfUA0PkwP+FAcw+IXoBzkzj44x9oQOiz2RjsRFm8lb5EXPbU5GTTXX9RYtwgjv
grW4AVps0VvJTajw3IqHIR4CxhkCwTM4EX+gJtAMHpFqfvbGkmW1t5my/li12ktn66/C1H4APvEp
5pQrFpnVwqy0nyIkUNtJkGOnCf6/OYpToPNI0lvJcly67FHqe9Hl+mWYaibQAe+nFZprfKfXuBiI
MI6DdQ7qDzTDuO8TQ4JfrbC6I3DR83mHj56tGri7RRaQNDnEH6gYyMhxkFizDxNh/gKO5JpOlNfa
6MNmrS3/JNuehPGmvJihKZGhMQOzkle3kVcbu4Q/W5hBqrt8Bp6RxI+Zoz+Ohbkj0Oc1KK8zzOlO
X+Rzskmkg4shA2fm5vs66R9lCoqHtJ2SKpgH0rc2sh+qvbDqx15GEZ5OfjlIKc5iSB7aWX1SVvai
JzQTQt0qFr5GU7PwQobxs53xLFQdzJsmiVyKyRIKncNnBT5/ZSiNBF5wjKTWtK9R94eVfMxLcVc6
kgV0fhz1mRQbGSfLyKtvWTndy571v4sga2GMQP60Yqg3xPQSkWkjrMqZKSVRec10IyRFqyIUunyp
fKaAJVw8K5PPZp6/RJ72WrfVSfdYtNemdnSnZu92ybYFcYe+mh+Axd7WqZsno27QgbUD2fMIwh0m
XUtRZT+nLl2XPe8oV/6xGOMQD6kvl0ViCfj+eBKe0WymmynXbuY43/tVk2+rsbmWJYEaU4OLgjDD
aWnOCWq8Xp5KG15wPtTI9cj/gbxIBelYFVrR1LFJOvbu7Xro0SjCTgjTQ0lgiZO40Vrm5afBct7O
u4sxQvZR79Lcb7AIlougBKtvEvwtR2wFzBSOXN27zK6XA0wOQgqpfO3iNRxTXtdIXAcFZdTpv4hn
yj97waY7yLu7jqh2SmieGJKDOHqNF8bsrJjRy5Uo8RZeWKNyoYdKsm/G/tuiiu7CSTxmUXdrA2tb
svTmE9wFVQAWF7LMIgryTefY941AYaFBYCiT33ghd94QrYvWPJkJnYqr+Soq4M0vp0cCSbeBHGFS
hPvKlOc2Qaxq2x1u6plQU91O3rMkukXSTHd1h5u9wJRezvEj3shdS97i0vRBqBFpq5qrud3wHYg6
QEQwSx3W/tDtPG7CQ5Zidxdt/dH1pKMHBp5dv9gOHQVSCAVp27nNA7twrjFvfso0cZlr/zXq7U2k
RTklg4qf69kkFOMuBIYDrfDUVYjxG4WbIyXwIw6BG2YKb2NYAZNsTmbRjtlR+MGyJvDKYNsDKsmu
6bph8iWYzG3AM67GkdlKwu6M/K1J5maLnoneZ/ReCjRF3LzuxofTt4GowRxdktjeIaHO7CZaBkH3
moXEQ7HiuoRzyxVeJRedhnZVeSA+muyuUS6hQbsKI/2meTzVXYf+xTAeMwu/adiVJ7dw8k2vkfc3
2A9hrCTArrwbJaRE2Il4SgG99BBLqxnUnAvlpm6BtA8fkdE8/PUe5L+dxk6CV/vX3cVdXTTtf/5H
/OeeSb719wZDCeuEwDH5f7aqf+gwHIyPEjDzbzI6lx3orw6D58pg3WrqyOwMZbT81WEYNmo4/tBh
gKkWu3+hw9CZr/7fLYaF/s/AlUCApqXcnn/U2I3hOCXCIkgMzcLejck2GD9FgQuondpdp+u3YOqR
+vdwGKZTnoi15cf9yi++WqN8E2FxaVKAtNPJ1/RF7QbH1Gp21dxTdmLbHsFdICpdaY6xUxpOd4qh
gWI+ps4F0v1JZ/Em5JtBneUyL51qubaCZ9LMxqWVJCii8ntZF6+lq234UmaA7UrnNezTm2+Tp5Jb
wKYOEWC2dArQ8khWPy9+FKyT2t6PIabqkjkTISV34UC+r+7etxpXhPXRmY+IXjeGLE6olFaRcDY5
/yQZ8Q6uwqWCTpOxEEEnftcZxdbschBHDSx99DIGpB4TIjl8INSHbPLQzfbttasusf+UJN6yhH8B
Mig4mSBv6lC+agayuhhfn/+WpMWLZe2iEPuXhYqes/cU9uLTT5ARzoa9nLXPjEVLGQ+sNHtv4wQa
dwIjOoLgSnRHyrzKcOGH20K8FUsCpZvGWxulfmOAp5BiSw+vGBaP8+wXmz5gqCOqH+ngb0sC6FDZ
K8nckUXa0SWbxTOBf0/DR5k9JhqfscdWrbVsDgzF3SCZj8qP6QikcX+bZ96BXAZmpHq88nJ3n9Ta
z7EZEE3227kVRyAc186RZ0Mv741qOMqmouKNnwvJ0DPTnVVHc6rn8iCNDyi+BtPG5hpBJXft/Fky
8hnclpwduhqDna7+yTDyRBtCrA2b6A7AM+nEA6ytkcOv5hDsNQSQGUTnLF3rbM4STkjH6/egmI++
CzlVOzdW8RKI4JKro9TFUNaF+t6svNfcmo9RM7+aI7UmJy/RD1stg+uV2pvJ7W6ur+UrN/ffa8ab
eVLvOswfBGl4ZyvQtwC8wgR2bvvOeJgaIL226nhnwgN8tT6g5WFh/YQVrsarG3yqIMZxsOe1xWhp
KFx2+GJAzVNbO+CHizRsTw3XCPl+jKhYLmuph4fOyLduSMFJeVE8pBbXdb4SuYEz8Jx63nbQzRsZ
Ie9jT/Y09LVUORFyer20beal54WXEFYHLEdyR1B1z5Xz1HW3SXupzT2BA7uIqy53IW4kydZC/qqT
zjoybNW7etPYmPy1ivgKe6NZwVvOpWmm08lwv2OeDKKObm0b7kaERHbpneMqf2WaJ5eiE6sIXsYU
zqvR8pcGmtIuhLU8tPKr53YO9Xw/kfGY5dl6iFn+6tmsI45vIOZXX1InvoC/UiEf2NtCJDnD3yUI
ZGwPgMCviec/BcZhNImrJJzFxegNgKbs5ECDOt8K44gmiUbBdrnZ51uTSW6yAozfuJvNfGG58TKN
sfJSZSC3fE3MeWu6w54XOVznFCL8qt6bOr52bnwYLZrIKHgZ8u8m09e6xt6emsUc6VpYD1nsNgfA
vVUzoT/BQkupI+VwS50bAQH7itcki0LyBPxzkEbPFfLMjHu4pEzqkp+5xOYBuSZB/5I2YCH0D1SD
K15znuVgZZavUQq80R7/N3tnshw5cm7pV2nrPWRwx7yNeSAjgkEGpw2MTCYxz4BjeJPedS97cV/h
bq7pvfpDqqtUpta9ZrVt00KSmZSZlQoiHL//55zvHKruofH3kttVPzVXPxcH8sW1dY7MamemxiKr
lyE1GQNeQrsYlk2NeSHZebC8CMYsdBKW9FhgRWWk1BjEpmDjpPCDmm9pXuKKKntBcYJ5Vf0VOyD/
PW48BTPEIawgA7DX7c+e0zTQuf4iUXljsZSiZvEPUpPQJKCvlU0zuz3H4sPpWg/novNuY3LFirMn
rXhtTZ0fpbYj4DHV7ibXvb3fxhvH1k5026zQac8xls9ExPcZGpaIHh0yRn7PwsoY9nWF5awf1qk2
7H1n4pNmy8E6pNL8xVC/55gxnMxfpyUmlSjZ5MO6n/p7WwJ5JFG8bybu6Fr/6kfVJnJ5ulnLe6DR
Owp/cbcv5vQmOAtu4Br95uPGZk3eMM2r+RvQ7HIpuZ3y/xlLzq1sOFDQbcwuvtjjiaXF2tN34le5
VrBtEip1LEJ1+cLg1dGpm5gOTWd+zw1xplXtBb4FSPdbEhRYPa2tCd2Xtrk5sbbG977NrHrbBe6d
43C/6DM6zpjuneG+bLixGsGZwMtd3IHtjPjfBxtf6ss0TChhqPvg5CzSWW4OVofRWkdFcFAiKzHL
Omdur8dEUZrSvJZ2dIL7cx5ahH+SXkTNlrnoD7j9n0D5JCs3uprys9eTr57bd6yv+BQqCkNbgq+2
rm6516x1jL30KD+FmK17w+Wwr+5CJzupBE5yuVZYGXX7I4itLdfxAxGmfWMaR5H90BvnTAJ2ZwOW
XFDr9tro5T4GtjJilIbevcpr0Nfq3XS0ReyolVP26ybkq5wTmCnFoR7hBAjuM2o5SOxH8l5QwFJq
4KuM7l2rMd/Uvr/LNHM1TphcRoiV5bRt7VtGmtnk0NFcH58ivwyArl35W53YXR3n9wMxvCrXDp0A
Gk40L/V3EzavsWlONXrRIuNiEMFpbCgoxD9Row0Vx843VuAWH60ID0eUTly2sqWdJ1tveLUqg3q3
9hw38d2QvHTwOemZWWM6WlbVsCk0b8Welcd6+nCnaCE660pqeZVgkqqIGLruLYzkobVNPN7ZFbPo
M9P8JS/BSroaq4VqRef0UVW3buqeq8DbcFQQ4dLQrz8wbQ/awHdBXIy6PEWxsQop/JuMet+5DxZ1
SF7lbsc5/oirNHXl3vDtDTr+airh9IDFwgCycryYHiK6qwhOukl3SKznmGPcU/3N74r1RMAy9f1N
jpI6ErqMPY32afsbw+Gd7cypAH/F0mARaPKh8NyfXTdt7JhVSV+tlE75jssXjy8tr50xOArPP6iM
73I9YjKv7qzavfdNcbCUTq6adXIQ7eORmBbisKFFW3tOippF+jxXAJcGNimE0k8ZpmsAU+i0REvT
GOzhpH25GLJTEe90LTtHQ/vchmx2gMbkbv5kmtGZB7urlwObDoFkHEPA8KzuTnObp7DhUCAoOnCz
bsPwGJOvT4W3qsL0IRh6FB1grg1bTP3khri0yeTHQbrSq2itO8M+JayfsYWh3PRBNjk5DjDgBEWV
/t2Pcun3nwUo3gkXcx+UD0babEiwLdzeX0aAAFhlMWcmy25kxT4eLFy7aLWLyX6WWH6K/MPpjk5+
GejtHSxeSMGqo6AcosJiKCOML0i2ER6pIF5ngbvPYA/o0zks311bXxbydT4gBeKYUfKbh2iToWXW
AAs6ZhkCJiS2kOuDg2R5VtX1XW59OYRCDIJlNd4gbyyPrlld4Gbia7/G7q1NH+zgyUESBgKfedNS
Zs811gJ2aZiFkmU/92dCKBrEph3xVkkuyl6xQ8E46ePJxnPRxwZu6jEApvEWWE8BXc9+jW1qWmtC
rMep3unco82IyVXzYPkysrNfDGpF1EYtu+m+Mx/Yk4aCKnaNoN3EYJJfMhxeBEnx/rnbEne7QbVk
Ox5R6xepw9KxesEZuhrwdrv5qifaEsQ+n6b+U9k3Z9R3xCaxEXlqnfMVkX6w6u1+ZU3WalAdDrpr
KTWQZME6DfJ7jCDruGWfErVHPZtWuaq2kc2GkZi1xXkt38Oc9vcB0h2WhAQS1chZP+iXrlMLHzWD
/jkXi1dq5A9ZbB/tgjIvwjJjFj/EAS+u8pSJ5zJ3McrG+rfP7m8IXiK8nDCrAZWMXxJMRm/2D3mY
H5ypX8ngOjSc8vPqybzqtNbJOsBQj+LT5c8100Mx4EnpF67xgVEH4JK9zEvuBGo8CnqtKR9wvQ8T
REeL4YwUyLomhdV0ai2CH6y2bwlUDx9KHxcLZKUYO5+zKxK1YQTvq4dY22lEpW1rO1OxCH72Xri3
AIWEWb+lZJvugfREsyW19mXkQbJTV0ck68TehZgpMlDObXS03CXPwSgtUDq7SNzMZt8HuG54ijJe
9RXk8K4YgHDRu8toJnkebXv2tCuqt3naZqjJiL0CrC/V6kkLUQp+orAuHc1VBtjVGX8yoJckD339
NnKUVtrBhTpthxuHh8FG4zX8U2d38P6DVatImyVrm+aYAaCKGLiv4PAJm088HLpEREdJqF4me1nB
X9Fbbe0Lcusd1SGnUjxKROxAnhrOsbAttsJ+5bhbpNB7247hTQcU3b8P/omWj7feSLh+QhqKnjJ4
bDBDfqSGvsWBsbHzaSMGZq5K+auGmDjuOd6NWvgz5gXlWt+YKbk6bIR/snwUEu/TDrcyuVc6Zz9z
huWsyrT4ocDNkEcgtGSCtaDuy9sPc557xtIM0Yeq3Dso1m9yZLMaRR0w6ZjJvEWDczIAY87SBm1j
ZNo5cd6mEidEjjoy1tGryffRidWyaFMYQoaDWbb7nkY80y38cM4xnZku7ryllCwr/fdET9749ffZ
YMLDaY4JP3gqWOl1ICDEg2KDU/cSY0973E5m8c7jqxaU2S7wjJveZ9+qxGKTnq2yuQS9eOqA97D3
J89R3sdQyH2AjkuLC4fmVasaKKcXehcvdD71ctux+lfARGwQZDmk/Np092iZi9bTz9LqvqaGoLlF
oqx/dhVlvepkNIzajkfeKP2XTv/ff9PpEc//i00agYb6n6/R+H2/r9E84UjyDNKSoGjNvxdeASXD
/0MW1bZ/q1/4+xrN0V3XBIZNUxa1Cey2/rBGAyToEn/924rtzzUzWP9P4xVCva3z12BSgt/3j3kG
5DJd09MJ5OGYMT2K+8QjwF2WVFO6xR076W1cK4PQTHmzsnbPymrbZN65bH0Yf8my5RK76WrzVNTz
bTJxDqZoH9C9eIplstaIPQEKesgS1vtmU/EHZeFDhmE2p9+8iYcRH9eARh3uQtxJy1LvaM0DB92P
LgjFhHyOhfk7tTYRjiHAti2NmZT5lcO2HfUDmsPG82p6A3tA4gJXTGdvnbJ+02hGhHW18nvN5MUI
OMDQXiAn7poOI4AXP5oDCMyq9x5HP+N7UY3jWnJDyq341uMCRN/xcaYT8LR9L9wEuNOoqnDZ9Ff1
g64odK5SIul0QR37qXgxwv6JwNcaufRhaqiobA11rPFpszdM0rUjaW5SpMzM1ibygLJ7NhvfOWuD
C8vKoM6IHRK6GcM/vp2FScxlESSjWAm3n5ZA89c0P4Otb292xwFUQ6tsxUcVWEevyi9hZb8oKfd+
jFyWNfW5H6S+w4q6NYZ0b3MFwVrY70c1O9eKkDLY8SV0jb05iG9h+8eKAUNY9QvIjwfpF88jp39t
EQELiVDK4ah8EBjsPhhOB8hDqQz1tYsJDXuWvJpRtlJIaiqYe8Biqg7ADB9cA3wFpvVdIeODCqvn
CdV3dBjnq6E6UyGwQWK8aoWzzmmWwlgJ5d4fmP4cQfWGOxC5FVxfIZ8Yi0SPD/FYXfC7sNrL4K3z
XggrQmSFRp16y5KNu33yOQggISOUtsDkRB+0i/Twz7U5g/5cB58pZMvW3HYGPSMWr9q4w73UlsOu
9PlJ5pWP/61Ir34zPWlFt086m/xy9TSO9WPKLGrBucBlR/7Ymsw9/5z15MszT2a9LqJuNjnc0i4+
1jMgw4y48zvojThDrB160HvhmiOQFh9hbNLvRZZ9EgV68fP4p16XGlvPGBE8gfVbrW26wclis1vQ
1V3hKVSz5hJV8Dft0Mc2ko3HfOhv7uC8Uxz6WhZUvkf1jMpjEOi6LDjidcTT6qubQSlPE7TfRZZB
rpDexe5zGLfpXhWZSbWa4a945SVU12vbwqMAQrB7kbnjbKcsVoswyQ9ZUbyXE4tkW1nM4y4QaG36
cmc5vxjlJXI6Vnt6z9+gpPdc/+7gxqjo3QjVxoq6R5EofkL560AFASaTddDE+yrSMITWJpuQ7Iep
2Q+1mFjUZfdDW2+UlT6XYXMfjGGJC5NLgVHSBavVU7RimGlpoqfLMp5KqpmABInW/rKBXlRJH64A
3a/x7vKzbp3o2LVBuSnTOl7PpP7E1oG4izf+sPc6bVhmKO5ukh7VkT7ltKBzpXbPTlyfKrjRX/3I
1ttOM1TK7smPJsrx4sOo4/Wpw+HF8JH1vTBDXM0Dot8dZ8IY/CSLmi+L2SdCUkmDjTVQ0uljs4j8
T2OcmbB9/ThgM3FVdRIRT7ndW9DQRlZAmtMdKswpZKHeJswqo6/WBTuYwMDFYho+oMf+Gnthukkx
utgmK5V29r70ufWqs5wIZleMwB4DyIbC2dkxk2t8HCbowp7xs6Sk+Je9xtuGgGtt0T/M1bW91W21
mV8PIYDdrtrq0n9hxsdZkV7xR5EOt4HjmO4qbnxzbVX+c6LXHMbFpsEKhGj42c3eoLzJtjLTj4Bg
AK4kuwoTUVN/lwGo5zRy6euyiwc2zQtee3RPVNnZn51IdVzegkAR3lmYrroSMMIfMh7n+r9trevB
rp+9TR7s84XA7uQWwwU3nFpZUfwIkCzaF1b14PlERfQCxd3W5p1s3O+xh0NWwVIFEOrcV1xevNly
NbTmNegbUnuYsXI/9nYt/qwcn9aAXyvAt5WqmNgrRq5aI+vk6eRV8vDMWkQSa6oYy4OdbIcEq463
DxPSQvjDpEq/1GwYs3COua610WcrWRfnl6DFXDYaxiqI5D4w45U9azdq9qG1ulyWONNSA4641VxS
HGt8zygOxsPGMvhHDtqkwNuGN4Nzx55lLHxvGf43g4jkPq9tqDL2+DWJSV9LigW2cjbOeaPnLSQv
Vlwl9Zsx2+uGROzj2W8X4M5tPEzNQ/FZ4p1oc+iAXgU8E7sL7QafLTJqEKGnBvjBRgRWB6E1QnAd
Z+UVGupF7/s31l1fsV+tdUvPN9WMMNAVgzlaiaV6xW61P5LpvioEFUJx+L4nElMlkUGtRX8Z4vxN
Dto2QJzJ2VfqGSV0TlZZG4R/wF3GrcLAsmjRfmiPPBvoQW6qb8YyOXbF9FCjGQ3zlqw7wFVETtJL
fauZ4cbN07WZh2Qm9fHJ+yVKIYMuGwu+KDXo56Thc/TRs9SkvzZ++UVrMxdgh5HE4CEYzPir6xAu
ONRSBDRy9IsCxrtBZfGy6NKPSapt6TbHkqB0gCYHGP9CGTQbANS60LEoRIwtntUehKLQP6k7gyba
yc2fl6P/P80OGzhY//NR+6//s8vKn3Xyzzyx/MbfZ22obnNEmGu/Lfi3P0rWsH+JyxggXixsqb9L
1pb+F6DAOuUQEH3/FtD5w6zt6BZHDG5aZmPHtv+MZI379R8Va1LLDj0P+G+lyWg/m2b/0PaQKjIm
AbDKZTZJtkmzT6aIrUs4O2ewMLHAx0yj+QzjApeNTDEUSXIQQCCW5RAfNPw4Yy3VOrC9azpbdYwU
RylIFZNWa6aNbLb0BFpyr6lsg0/I3rJUHtmNulTJ+B6/quvODDgYxrAJjWV41WXHG2V2EAVcWum6
dCKA5mHmrgjSMf4NKLFeQ/Mpm2iBE0lr6NwOZnNSLodtN+A5dPEt2XLcitnIVLoVBZJ4m3qfcs7R
4p7Aar/C/cSm9RVU90s7WM+q50VZ4pMy8Uux8vqZ+0W5Jgn9MsyWqgFvVTqbrCZb1iwMMF6BAwdF
ZwUNrtz+GuLOMpycehs8h7wdy0OMe8sD6F/g5koH60kbaGbA5SV6egPkOKRcAgr2POOBmNam0o0t
hUqPcdScnQKB1Qy1d9GyUnDn+gymPN5I2c0qi3Na69sY6WhpdCUeZLdeFvAFSQbvx9h7hD5aLBN6
YsHk/JyG/EWfyFpKL2V40OWR0pk5XWI90l5dY3kdWUSbYmWKAZRLVrfPepQGmwmX3KKv+8MAenmD
khkuSCYjLusa5xDlbVtTRMHBbIXB8EXmO6nnGvAa9aFx2nTr0B2yKaRsOVt94M6jlcwkqx99SOYl
S3vKI92GZb1jQPEc8Es4ItWWrVZessojQR4473RzUODdZrSujvGdyCURkp6SOa9ytDUhM3xGXmus
Kr3tDxaqxSrWKDWN+ooQK54sY4I8X5UHsPLG0mn7c6PVZ01PDg3IeRNDZE6v2gDyNuWtxZu8uLnK
vk5V/wFtEdFOn0DKW/kp7BWzFb4yA9tE6KcfoZ5w3fS8Dfl3kP44G7ju4QRgtEkY/4f64AzNhUrV
n00UZUtjcHhnQoUzI57lgpfyJtb8H3ZL7Xvo+f7eKPvX3uB+VrsNGzAhwGBbyU3hnFpUvXEoyuDS
jeIJ9eqL9N17kU0lLoyEBZ3m40WMSGe2WvHD0NsU5yW1oBGVBtw2BB+J4VI8QE1ujmRWQ0XSPP/k
jbKCAZ842H2bWcHlL+h2b7ithm2f8TfFNgqoqRJyqzAvrerJ4/lvrfwOuvCG9lFBwII7uBsl06ot
9XgpsvDVQCVeOHV56dENFsWM48lhr3Sj3HlI7rpTvA8s5hZK4CxvQuXhl46ehYtCFASsYVMANhK6
te4qncu1+yIAdfCZFAkSQJJu2qaMl5pIL+SUS1ZLFJD4OGzxridQI4vkBX02X8RRQJxWqWkZ5mjr
cdySh+rzx8bq3uSMcBGeoljeq42VRwyRcDgr4MnszKV0u0ttcbT4JRZ3D86fZ7UXCI/NZupaVvxO
uMMH/2F77HzbySkgS4Gi7eYCZIctI7vRaG5GjqlInuauZAfMnEd5cpSS32ts+B69LfZaSprYnbuW
x7l1GXdZtdLxIibMFJECjTlpzltKVXOlnI+QjXmYV4DaRN5s8D21q2JKSdaE2tVw/H5VUv7sCdad
raovDOC0BfLFd5zuvm2jl7ptC/Q5U6PJmTZpzFevfMHRdeN6968R4LdtG8up/3wEONYFZLi//o//
+Le//vs/GwP4zb+PAa7l4lpmt/bLhcbL/v9mY5y/cE+w2eeT3v21jft9DPjVeAqPAtiPobORm/d0
f1+5AcNli0dohj+Q7cufGQOwqP3jGGDQ1CotXTd0PHRS56/3xzHAx90Izd2EfDtqP7VeP4gcUTkD
L9HCiwhCxCqaQKb4JycYuJyYM6XyiqPSxBdBSKSH/Op7Db1IpMdzc9jlXOJKsocLvVFHNDUsDke7
cl+GsNyVmfiBxf+55P8x5mfjAVjRjhwh4DNCcfYnoIsHi+V/xnYjYh/B3mm44rAhXvfWy+ZeD5u5
6m4h/MNQ5i9amz2jKV30Ut7wE92SOCafIoKDBVQ9sPuHQnDA+LJbi945i8x/EjmE9QCoUMg3s7cg
WdqOv+kj7b0hL5CSR6OP+LWpu3hlNZC5XJW8qL7d421+iJxDoN+iNjxNNAmaHTyz2Ldn0LlxnDVX
4Y53mjRvvQLu5s0KS7zBef2tepPNz/A454+cEFoUvzZhBYKXem95bNOqbDfQ7+gn/rkr1dGNp+3A
tnNOYkyWvCjSJXqJXWDE5yPan3mOdkvJFV5dGgqzmKS/XS7L7Jr38UZ01cJrMRB05hrD2MqTctdP
4mzWDEcT+w8PzpGiu891mKM0uc5LgZdt9K6dq5Z11e6tRnwGXQaPSI9fQi/64NS9D6bqKQ6hkbcN
i0NjeqGr810p61FLxmcDYK+0anqFynpVYdJSytxmIGUs1FqZ0EBY0Tjiddsgsh6KAOZZcp4v3g2S
s+/2Fzcdn0Pto6iRODzWtnl85ej7CiUimuNswq7a1mA9Ga3GF8fTNoH4CH3rRRfsIaYBAj6cDVm8
OL37qRLKtJMwXLfUdf26/ifpa6usXZPX7zJpNjQaXWoo7cKjdop0I9VrnzZe/6RzL634iTHkqJsd
mgzPv2OwCssZMewd8N6davqLFa3i1PweCgZAq7Yfea4QJv3urpmyjSLPQOEtyY8cZwqVueGJZt2t
jxszxmAMAmQzwqezw/Aqy2KHK65nAeuU4c50tbee7XMadfcFXZIpb5EGOAYXT6LFabof9KSnfVsX
dKWV+NQrvGdyT9R15ZsSX3+1szEkZa11DdjiLwLMniGdL5UeEjQqTlRWsj+weKvaEVtt5sei2DC/
fqTBsz+7j3iPUXYWL7s42BhD/8nbb8/dAOBUlN9llJfrLAcjvo00E9FyqCVzWc7OS/IPZpKNNU2r
CTvOUNm7walWI7uOwNJPNjudghOk4sWfmSn8HvB60VoJMhiwd31rFm8N1ovRgFssfe3zgCIl51no
8QWaDNS7j1bLDwb79R56hjAR6xKbNmbssMoZXiurZintnRQ9PEPdbiSxAGos25vh1c/DmH7B3nhq
ewK+JKyQs3WS5XB5uxzTtjROklRXlzMLi4jBgxFgMZXufZcjz0boZ9Sj0sowPjBLZuyDd7GPrRvz
kSrKnQW3uGoXDqEmTUUHNdLvw0TeqX7tdSb1Y+kHsYeVJrQ7q7E3Q9quQefjG2/2TUmyqyyWqhHd
wijEQ11HFxblx6FuTgGSwuRCjmRjrNK+Y7Z0CLk/jJ2NzFDxPI7bLMUBydc/yVl6F+FaD/u7pOnT
BT4AIDkfEx2aMJ7xLbExrdLk23bVykN56DN3J3oB1omYOjgDqgEwr6eLXuUM5dWTq5v3mvhoAvTl
Q9GSoGb7DLL5Oo22AfItXRuejQ57qDWCjdwc+FwsVq7cP97lryV2zwWDwERk0KHEdluW5tJIwpcA
AE2maIPIOXvqNYbFd6PsSD1qF8+kyD1bRHq5a/1o5fb4R/UbYe+lwRY9Hc0t7TAvI3bMQsCtCU8p
wXx3rI6B1T1GfGoBZUyjP23jKN00I3Fs2IOLqtY2jNPQKs21G8OO6x0c+eDavO6Ypy+9klu7nPYN
aPSw65e9Ga7deddvGxeBSdW39R2gKDx19FwMGZRjfgh2g1QzbQUZDpcuUZuHaZo1BI3LQ4eokLVP
dqjh9VS7OnN/JK35BiJwF+lqVTRy7VR3Jjm6fnDuu1mdqKpnOqIXIYaqDqcjyrrTVYx7Z1U8KKjT
E65aYT7aEYUS2UJU1CKEsy+NTfAYc4GUYgVtkdZD4J1tfDGrkvXqsAhAx4T+ACbL2M/eS+yncA6H
I5+YPwcIm37v6B+DQ1ATphIZbwgDxsk1riZ6y6SPG+orFlHLzxCLecL0C1KWR/vd5StcdtVukt0e
6MfGN7z1KOojiCVArkgcpFIVtgbFu8qcNlGb0mKK4JONcuvGP5Agdki9cOJJjle+WjgwO9I2XIqS
n5g8dlr4HTjd1pBcadOYaubioQq998xD4sGmUnIU0QG2jydnNbq8pRMdtyZrxeZdahUo9u8kOIbt
TxHO211JXPSTT4HEIMVbjp0dmIJPsfE2ZEC2h3dd9vD+jFWjywdrzB+F8s59/hD0szcGrwUfFNuX
u9Bmpz85sKJ7w6D9EdYlgwhZoJHZI4i9E8UV1tKbpTRD+ZsoQwaA8JSiE0a1tczpjWlm1S2IWDiM
d64GtVbr11H45UfxNZ0ZZEQoKa1YWEOyjp32yctBpuTTXdkj2M2Snho7OOAZjoRHYokPsTFnAPpH
zMDbxhp5b+tnM4ReDhtk4OoFA6KUb7OT14umjQl4Y6lMVpjjKuYFNsFIzPV4k7CAgI/1Ecr62Uz0
OyalGqqD90jOcWcF75FyP0PHxBiAdUq9yPg28gUAlc3mt0Udjdc1wYIw6fgXxYogTTkrCurGJDbl
PNlE4U24rDcttRow+brVeWK2sAtSga27h1e5nJJ6C4GM100JjjedyRiU3GwspDvJkdoosO94F7XC
oueXMB/xQSvot5bO9Hiz6W/27ee6OAY0gSiHW5FWXIvqVeG6H7A9huxwK888TUFFM+K08uxNCOkR
2Ec/i7kGxhkzkbsUzK+C8dLfT8ZTwB3WdIC+8U8ChRpgSHasyxC/RANNM6L+DuvnaDyNJEwzmhHr
mGgv6WG6q+49vJOKlJXkq+naLrJ1twL0hFmJYizABAFOmx6YbFw9d2ax5N78M3bhhyoGabyCMiRE
aNsb5SKa2VRk2dq6IchkQtLBwp9vy+w2UvZZfOVlsfXt7iRceZsS3IUo3oGKVyn+eBoCzjksMTOf
fcX48PxX1d6VbKB5g9/KcHzrrGRbNLykbW+TFp9APi9WE781vnis+vjU1PrBwhGjYYWaQnoRqOPU
gIIwgpk74REqccOz8ucOFXEbWjxqhEhyxgTegcvJT1/rLr3ahE38OXViB892AUKZMIo0v/XyzYuM
NzrEfuCK5PsVwihH9JqopFRiJyDrasDk+znqUpN5yci+GKV2yHiJYZdP8vgyzQkZWb5J60cq+YCd
cFrHRg8KX5EL5V6i41QnadMQwSGu9kMPnHUWprjNU97SHo9Qw2d1cl2G9v4ZuZ3rCbZIvCkdHhV8
msxb7h6IyrUiuDKa+2Q04FZDgLYCSln12fz21unJovRfC+M5yfOjlaG8WBNxbeuuAedXGuqVeXDZ
2dUxlNUuxsHZjdGJ9T4FR+RxaRf0e2dn+ONjJfUfk3QPNch5oRNttcj5VdrOJWPZU4JlqoE0wbiq
c/fTmMyf4yTfba3ZQ285FhbHr0YsGweixlEZ13tD6DsNZqxClE4byqOA/nazZ6t5czhSOroy2wHI
XMnA5Aa33qnXlTTvxhqwEdsgujqf4RjQJwHYOY6fHavfB72B5R9Hp1MVr/m8nhHd2gH04pCw1ZnG
KvWdpnQ/TcaG4BYh1cBfZ1SXEfQ+u2N0sWsSnKYIgeDOT5SJUa1eBdB27MZ+BCqCwhJyOPhqH5vD
0nOjs5NCvB0Ytm2xgj2oYixQEXewzic/Wp+CljhqRJnaOJi3eKCwC7paUYV3YaV/DUO8NaqvwSTe
GPM1aVqsbb3D8U5+oCtYIPF2taanpHyprfatMglfBvANqEhVMtiX+lvvTA+6X188pz8RO2SPJ89U
FeETYQQs4ofBaF9IpFxmJ3cSmvfj4POWjuptlA0foRVy+9E/Y/ksHXtFLGar+zSP8dqbHYPg1xcF
qEAbF14ckOWKpw2lEx//2sX8tov5L1Gut/AnpRr/8b//267++Ir++r/IE/6zlcwfqa6e8PS5N8hh
lSJnm9HvKxkp0EOAqiGI0AmEaPJ3FxR3CbKCJv9h/k20+W0l4/6FyiCBNcqyXNg+5p8KExq/Vi7/
QHWd/yxDYLfiH2jPWcM/KDNOzp4ktQikFD1CpdUMcmF6RrHWbCk27oCfW5sG69ggZTKHJpj1E+7w
5sTXqazwZcaed9fmoERtOafNS1w8fpXrT71f3NQYy7tSgHZnf54cCMjR9WpwedT7SOybimt9ZI8r
mbc15K0ZtTPE3RYiYrguJSEuVwvVUsuyL6yKHdZXXLg0n/wIsoE4fZg0+252xlgxyk3Q89Z1O+49
SRUXazeNv622eDPKam5A1l4sVhGGp95lOQABFdl323FUlGV3S7gG6RW/EbvxtvNxcehlcBsJyOBX
YhbPahiPVXsQRfNWFdpOGeZSYQXtNUhMVExxNBinTut2IQuXZW5EZ7zpVyeKq1Wq2lOeJM+oIl+c
sj3Dbf0JmeQka/M6ePLFhhKC/cK5NKG4lQr/QoMHmkTnSlCyszYznF+q56U91OSJSGKdQiqC+KiT
a0GkpYnYuvCjxS8yah8leYS6ibeN2zxPUD5AzZSftY/P1LPUM/u/XSjzCd6I3LDwu7dNOeH/ZOby
1a5r2x/JXHs4DR9NNH7hv0yOaUpAL0XmzqzxuVDtk0umY2qhMZiVbVE3hSo3VBF0Ubd2V3pQnDsq
3datTN+VFazcGJsRg+VPzKcMCX0M/ZQ2hZ3ul9sy9l/tVNuHkePsOdzoYLaqcU2k4JJkoNqmCDZJ
ojuPVKdRpjxhhFbg6gPbTeiFLi5S5VfO9XLnllO5nAbxGiiPpGWV7CmCpvckAurUms0qdvz4jiKs
S1YrMkupvc4Hyk2U7VZvRQhYBSVsb7lttQwi/O2+wRjbMMtuGgefQs+SQ5LzXNDqyYLQ9HBjjLzE
kjQiD4IFYhllNIWOjvgUc1QpbMtv02661cByUTqzC2sSD+BwuBAbrYO7ELgomyEuhFtIM8kmtinl
KsR0GsGtaZqDjZ7b3cxhq1KoyVNjt/temG9pHvCgQCJdkI7PDvnMcjOBumW8zBED5A9sgOxrVMnX
IUO1zEf3fQIK13fifXChxAUMBN3MjZsBzTEgOY/tZANYTq9SvjhWS7RzNE8+z48lGoKOfCE0Ajfp
zKRzUmfXlFyG65rbn4/H1wS6Lkz64SNB4o0XrcrLWwGZwsKUQUChPjdjfacA4dkzEc9nl2rzQxq6
jgtvdKUviAbwxibOO/P0IL1pu2hm7FHsd1/P1D0ewvSuA8QXmmy9/g9755EcO5Jm6628DaAMgENO
Q5IMkhHUYgILXvJCOQCHFnvoRfQC3hJ6lG9h7/Nblaqqss2yZ22Ww+4sXkWG++/nP+c7M2g+22Fl
4gHrw89wHDS9j0WOva/L5IRF+mvRhL9Js/5C28M1rfl/BSBAljxvjSgfJoTIa4PmJNx5HbIR+ECq
/8hMARS0NVlQUi26A2oMuEBzB5UmEGaaRdgNUAnTGQoKmEKnREmh1mHDSvo+BmSoSPclhc+OFsRh
q1mHsaYe2rNFPwM46fVf9+4/7l37vyWYPrdf3b8HmOqv+8f6I/ibg4MxBGDqshv8caP+ctf6PKMF
Tgd+t7/7I369a11BOB+J1XN9gNQsLX6+a8O/WS7odN8DvwX8/M8F9+3gX9FgHlsUTBoWv2EAIPH3
d62KKx5HqoYukTPE1osg9zb5BAY6PgRlnvlr7EYI+xoP2dvubvAM8E9U3erGz0ujCtqN14UuQWUW
I0UJX5doTQTOkF18guVqRYrFXNm1/hFNsqMnqqeuDA32B0RyOXLxmI0ZiMeCDnSkrMHL7qBMvsTA
G8eg+5iy6ryAt6OpTNCDEb8FkpEW3GmvI6goj4ZxHhMI5y1+z00Ec4Tq7zT69K0+Is/cO5dsvVPM
mtxjk8LAqAIw5ZmBrtL1qdbQIRSP6b4rGWtdtzwIk528mt1varSOhaypTVBJTZR1LteNnSF1JG16
XVcTVbOC7c44OgdZLaiWxqdI8UUOFNRmhl9c0ONaYCtxsh1on0qzyspdV45vtgiOnN1cTOwq4EnH
W0dMn2VDempIcm9jtmhHYvDirai9syxTTmyk2nUTNq9WPahdaIp0pxqzuZ3AO27HoOUsxXcCDdWx
bsZWOfA4avjfwOcIwk/nhQ4cT/bfbQlmygP1DCLF6a87Vbh0Fg5y4806u2xk/n4yB7xlaXwXWESb
qGL59Fnh8xJciq3nWQ9GGWIWC9xt59bxsU7Q56XdPamYHH4xhsYVlpE3zwJ4yb/2uJ6t5NAn5S1d
we8VPtkcv2yRkbGtA5u8u+8C5YQlOUyPPh7bWbLgV7huR70gx4Xb9qmxixw0Mu70E0yXDw/DbpV7
tKma07x3MfPSX3jhaXev0D5fwyfxk2P9VU3+NBrNfViCFpoxB8/+uAWSdeknwAziWe3dsvzeZU2+
Fsps8TEbCY7AdOuX4cm0WCK4OaYX2gdPzHY9dSLdDMHSfbUj8qJVFh6s2b3vqvaJufEjMzHTzcvw
aDfDne8ryBayWzZDMr4Xk0xvS0HIz2p/LBIa48KP1Xls2ncHgyM6/XVlKucCnKj2Bbf8BCSEHhOy
pJeZMu9i03sxlkacOr0hwZO+kdomPHjedyublnWalvft2FY7j7uT2rWe8kqtV8TBbVVPCBBFgOd9
sDfZ6J/9hDYfSZhtSYtuZY/Lo2m2rJymO8VP9yrvl/3gh+8DP1lbJYOdDOYb0wHW7fCEnKoX0Htf
bs1wNvbfyrS6a7Lx05kFSn5bvw95T4Kg8tjKY2+Ea0BiKy/zY5XXp25mSxZNDLi0Yb8mpMxHmdx3
UXWFVsaEYM9veQntvLUWuiDNTYzX+TSxF+Kbjdhijhf2EG9alp9RW9zXcDShmCXrgY++7UhMJkv6
6Q7+w1CNjKbD8oryWG0it3gokvrQe+6tJPQ/+/7N4CIY8n16/OsW/PkW5H34x06Ad/kHdyBf9csd
CBWTFpHAFp4Z/Gif/eUOxBhge0EA2ybgJgJ48+sdKFyfSg8RsIwyHe938BrTgjPtM+964gc580/A
a8SPVM0/vTe5T8MAwyEITyI4v78DnbaYGcyHaV0VuFvqIfzIO5pEWnw1pCx4DgkmxxtDms8uheyr
6cd2f1KCT8H8mLMo3ywgX9Z+lZREHPz00h+cL3fwQItUGxeX8UbwVwS6S9O1wc5g9jXt5ibNEIyH
hN4qAEv0e07NCRP5sem824g86qso2+NQmHszBZwww8ujiBanz6gzFpQWOZDEI9C0IUQIkbfHigas
FaxJUDfDY0pVIsbGhmg+P/6hPbMadkwMQstr1hH1B5nwYPtptFmAInT6k1QnBpm14j7HkB4tBuvv
8cLsEW5mvZzNw/LUh9SSjdMDxErSJ4X1ZutPbs9HeMyMu5SPtMNH29Cf8V5/2hUf+3RBzWd1pbr8
DZLWuB318cCucd4QQHp39dExtN1nxVkyTQAhzD4EsWwY9yD+Uz7JOAjxTvU+mT7PuZJtuFMFD+9O
NI++dDc2/Zoch/tKn14dlmSL40xwrJU9jLLO5X5UBrd2HhJMVvo4pODi1u3BWIz0Os0DBQydPjwz
TlFbH6d+xlU4MO00RvOImTraxNDQTmMcvgBAvgspobi09AENXsaDGUkYU+nje+YcH43kKjS6U1UF
ON5K+BkNH4d9HOBNc3LiGlkS/v3FuV7GkYFqMEmUlJjRcUTCCZqat4ZFEwNNTYtcXHCOzpu+r3ZU
epz9FKvbQl8XfMgvqyvwgFoz4AYrNS481pQrOufw9gWXnoBvwNwA32TkxS71VrzBmlokyVuWFdc1
v8DBDHJ+aZeHTNkPLAcMY++zXLXBVeDcY1oK3fjeqqtjPbTvYdld18R5NpYPimWMkiddVu5iOVu5
nk4M4B7Ie/4uWTeRZ0+KHRe3saZMUa80gw/ZlMbaEHF6EdVFv45wNXRRnOxzk8EzdZfnIsHgMUQ8
CNXg4qasNwFLlV0zmM/94AKP1x9Hbb1ItQnDFuRbUuwZo8tkGBtdSvMLrHBcHIW2c0gHm3g+xGAb
RuleutgPcxAvptaCbRwkCDlIxCnLlmn6mBtVrwnqnqvEejPatr4B4UyfKq/1Rj/bI97v8ZAg8/BY
9PXTnp8QdVHM6t6oq5Ph8vyHTUJvXYQkMMUJ3W7+g+GwU8p+yAZyOVk9wJjcJccUscizhoxvEjYd
a2KeLZp9+UOC0GJEYlONlajiy9dCRQMezy2q905LGBZaxtxPBPFmWa8MH6FjzCM42wpaw9jc95W4
5+f2MerH50wrJDlSyaKs/NAgnpTJcIY7sOcd/y2a+4sCkcWTC3UuyC6ytXZWBRLJQpBxh+651gqN
2RUfs9ZssGc+02+474TuFjPOUsOEGq3zlAg+AAbuqezVZFJ5O2pNaLFCoC5aJ5paUME+0lGDhCRt
pI0GUaltwlNtEtefkZsK1seUYt96DPtC61HkCz59jE2WtGgCoaMFD8l9s+THEF7G2iymDc2RT5VW
ueKWalyL+C3yFxSASxs5rNS62LB0rzlC2aQVszyNHjutoYWLtV+0qmYG/SVciadW6220Z363tAK3
9PO7gyTXIM352vxkocf4iHZBTrGsr3W8MbEGqIpoe30LWgUyeIuvEeVvQgIk5Rb/D17W/+t4dzYd
YX88Lawa/lF/+k/5bwRq/YW/eAYRprmRA9PzPf1q/o1ADb7aR4LWj1WL6OIvAwPRATIG/I9D7Ia0
x4bMEr8+mn1tM2SS0PUfjBt/xjPoeLgP1e8HBod5xEcJF67p4iH7p4FB1mADho4HsjMcLcJgzO3J
hxkYV20aXSczq2LDl1tqwvSNjAjoRs2F7CK6ier0wZ1nZzNxtJY20ygEtLqNrwXNgmJUnxxg902B
9W/GjJCVR0DvqxFVzY77+yCQpzqyKByF+Oo1wZsfyHErAfsMvfU8GPFHtdD7B43gsXPDpyGozJWY
wNO0FX8iu/AeTToz5h54TR3ykxzG3FDKMIcLlplAi0zY/sbkk5/ipK9BSDGeB+yIqPquW/VSmqCe
Zs+nkH6eEKojtuLUQhm7ulrQw7z5w2+sQ5knx5icHV3O5XbxlYlz10Wer7jTyP1aO3swxnXTgz+O
efuKqP70DHNTjAXei4FjROUPSUe7bAYxnSFheFMhyb92jDeu5bOm6so12aBPF4voqhmi75UTU69W
VbdlAI05MoJ87TbIoKHV2Gu4K4fCj+kHCZtb5XPGScdQR5X63TrwFm3swkpUm+OrYPxAzrYe64aa
dFyhzBMyfuA+AidsxueqjG79ITmMvrySuNFczc+t2m+u8I8TRaaWynaZJfaJ0qaK6tUlneApFoy+
3BXcTky0fA/y6VrRLUS0I+boATQUtRErBvdjgd43zhy7dlg6fJOiAQdzhMvFa2rrMh0HFutVK/Fn
GufJwVRScH03PIfw/O86E9jCEon5zsgMODPeOR1NsSGKSHdR2KNIivyuLAOwh0nQ4Kqzq/VITmyP
ZXK4CCNKbJNRUgM8JYc0dE6o3zfJDEZ7Ti18ry3V7/P8VoQTztEeUI9j5aeAor1VSNXBqrZyVhAp
1QPsLZqLGc7pNhTxgOAJLaPp4Gt5jYqQXpYtn5q9sOpdUMcnVc2PwJRu7Na86sPmzRna+7acBFlb
E/uEmNsvv7PbQ+2nr6P0ifMKxiqypbvSptksSGtr7xQpQLGqwyMwz+guy2Mv1bG20y0kkCu7gycB
aBjqd1g0G9uIv2agzspW0WrI6QfFOcGWaU4Odb+8Qsx64s8d30pVU9zsVNSWFpgR0DAY4mGn8bNC
NJOki8jUc84PzIVM2Go25F7WQQtZvxvh0/RLgXHT7F5iAyNCOsTHLDc+R9tZN918kE6P8zA8LS4Y
YzN37u2c6KXPSodGT+fS0tTG2jMnVucxKHT+jojD6biu+S6mddCwWqeiXs2kfAMvfRyN/npOAQ7Z
6AHrgAZs/FKMOdhMe9x69V0K5v4SAAeLiBKX3uDk0Tqky2UDzcu9xrHaA/sByUN4gah0P3UbzybB
YnqF3Fd0rUPsIow6BsTMnWog81J41HGEusRGt/l2My3vVkbYKBw4CSaCM7NO0Cw6S2PrVI3Q+RpF
+1ipEzd1hOlhJIQTZkJnTexDUaf4RpqgXJeFfOlpIsxw8ouI6E4aeQ854R6yGQytzdrWqR+DXTgh
Xma7rjiWZk69SXVhZgkqRkFWuxqDdyHnz5RoTzoSDOrmB76pt8sQfJZDdcZJeuvp0gPaUbGuTtBs
mWCo6+6Y5gvNr14IY6o+YJsv1UurGdcWsGuVWjdsxvBIugXDZdw/QnKvL8PEIQVj8LRKEvd+qeZj
DUZ7gYE6zhSnZQC2F4Ezz0WT2PXQiXzZvUrLvZC+9RjQKlgA6abg7RQC7XaxFuCmOPpu/grWdANI
XKyJJuHkYVJz88y4zoQkMqFp4KSdjnmnXsB3XoZG/oD1sd6IrPggBL2R1JOsWEXMvC6WiyV2/K0L
dnxZfEGADf0jVfVH8YNNjv3V+GGjcrZ2BKraiQpWbHFooh4194VmnHuls84Z9xR0dzxzDmhAS7t2
HOgwAPO/q2VEodPc9AlBlYxL9dXY6rJQw9Xil/fe3B1ccOsVuHWr5jf3FUdLrJHsvUz2JuW9Cp5e
IJmNfbe4szTK3WRdqJkyeNzE3OxVXsYb3Ng0sORvJH+o/iMmG9jgm2jVfez9/NxpcPykEfKVhsk7
MbBrtKZnV4Pm+YMBIAqx/iqQELu0n098tr7KhdeoJXgrZ+UM0MCz3wLVcYeFD0Kj7RNLvSyw7vsq
QXyCfi/j/qmXGo6eqGYlBFy6FFQ+Zb+PBH6eMxj6Cpa+HarTX/LSz/ISM9wfD4y75qf/+vzKjZuf
/m/bff27yKnN1/8iNFEIh7PBRDmymPd+NTYEf8MWZoUhqVMiqcRSf5kbyZr4vBa8EOwKQ90/LVuw
RyBZsXh2+ULb/TNzozAZaP9pbuQ3YnKEkewHP3wSvzM28ApKcmlYcFXTBB8wFqSu6G/6hlZUGsRb
hFvsOVPyZAO4Wskgua5KeTJ1jjuVzX4JWAXUZXTOTO+D5np4L+XYkzQI77xFc5LqY28tH0Zf8Omq
6pg1DVFTy4dOUITmfnTFeZRWyaeq/45n9pkg9V0jAXCGE0avPM8++goHWb2oC9OzHz36DWirzQKW
MlrY8l381mbm7DwPrBU1GrpifViV1K+tUkela7SO61ACxs9F/n3AFZaPePyw7p5TZGSgbh1Wi7h9
NAuK1n0Hn7IVO/dpRB2Tmbfv0kzRaazJXttiASU2ffjx+JxbA8sfc7IuXbgpWyMltAA+mJe28D5G
23SOdu0z2fU0smXmS+4t9yKNWIdHKlzP1PiujNyPL1hzNVsQWXKbd8kNlL7PKOleI5N3stcFhBLN
B3Ck+p/CPi9Tj2ffQ1VoKoOo5tC1MFBn2pVS8umWKt6cIBYwZ+LXcknepnaWu2kcaa8HYoIPAYIL
Fhu89WDgGQTa7jKbUANGv7puhMn/0T54ZGWpyU5vg0ii/TDfk7p4yFMSfWrMMJUSpR9xh3QoNq5L
wlFeGePwmjoEdQLvzcj6gz303s4r4IgNefjWRIlDhUSxrY3qPHjuCR7vk0jFozP62xzgC+AaMjdw
r4Dn+te1z7t6cKFMWkfPrffcSt+WWX1zDIzjpXxmaXcic8JGfrouaFtdAbI9Ly5vETnouWWigJhO
RBx2Ieu0nPYIipG5JJg20EHw9dnMuMyBBfYKmKTO2DrrhFjMxkeQwmJ51dfOlesEQEEJPZqKNVvi
ehQAKW/GVesX7AuG8lAO0QLB0E/WzViEMISAAhrtfPK6nkGY7yPu4sIFxzXaT77kJrbTAKOdQ3ti
E8p+W3KqY9xPiEIXAvHSSShLz2+HICX4Og+3Oc2rfGwkMHGCRzZy0gpp8iNzwfkNAEE6Sl9YyJdY
J+XaDaCJ4zHorY74RSbvgjj5nNg1rTrLbrdt24A6JKYTKfNMyUKz6/PkpiyBhC6IlqS0YdvwoYvs
E80PoMScicnG7cmwEm8m74GiZmRFupUhqeeiW569smw3KT9ra5k3dMLFJIZNgpGBtv2K+KluQtC9
zIv8tFFdMUbfUWqSFbE66P4yvJ3mLtw2Vv/Og/ngYjp1neZEeQcFvxg824xlV5dVh6lfvnVZuuN/
uY/MCaIgqvt1Cmthn5T8dno1umURRZi5td4H+qIBmBn0tI/2ba2dPAl1cWhM0QYAvLEGloPVt96H
fv/gBDxYKFlY5y2aU9/PqNe9T4CcPcFKOd0bIMhyB2Cy2lh6UTrnJChSvTylc+fLqwgX97FFZMcF
hdkEd3kw47ti9brQ83hddgy6nl7MFoX/NbacjlYnjgWPtSEgTJHWS3j31y388y2MxvLHt/Dh3Axp
+dN//jvZhi/85fql4Aw7sctt6dLWysX8jz1P8DdkFwyHobY8YHb4na8wdKhNC03bYdtjm/yn38g2
Jpd2YLJR9lj4iD9z/fIV/3r98uubSECYyRCYtKzzG1+hLSr2kj3w0qWXD+zJr+YfJ1prn0HhgzzU
fZ0q3QfSOpkcgiMdYeYz/VIqOA5UqNa0x5cDi5R2m+XmwRLJzuXsVIM41q63hyq3acsnQmEo40Qg
eOCHxNG9ISOwQ2FXzono1W85okfSxgdfJg/pMl/BSbyO4vhsGD341+jOxHRfzMFnJdvT2LWI/C7o
xu6LvdU+xNVdZxbF0X2+c0VEmxS5h4K7VyXilDbfF95zBKmLy1j1u6Bl42rH66Sm7TL37pZp+KjG
5dZLp+tMio2t2qekH46KLbqC+J/R8lZbwZVeuNrGSxqYYMq6p9L0iSDUNEe22vWhG4PkMc4ltWpf
FfAXi4m+R5rF77f1I1gGoJRGpOIug+VmyQHGYQQPXMBxhaJvNHeBO93CcdtOWXO0+YccU7pCrGMG
/yabQ6yRIY/zceU7yGVTe22JY8z7SYK4t4jHSOfDjMZtH6Vk7JXiWZleRiHI+wwE+zfD5pjP1CHG
KVVa6Y2JMA+8mFMlzzclbTRxgeM8by9aGjwb7V4I/PVQ3pATX8MRgDRBW3U9bVrx6sKXFZi8atu6
MAd8cXW+J3y7bzjFaMaaKxaGGeBPnmXleqzpcsUZk0iJKmIDbHax1yf01DnhPnPfpgWvNnKAXWGr
Z2HIQgDsvLP3ZqRrxzpVEQ1TcU8IX7zYrbMNg3wXi/DKb77F3nzKkPxFcigYR2gbm4FG18redv4h
Bf5heN8zaBl1F5C/qNdLcFv02yg7pfZnHtFzMJtwoh2eZReqJMCVn6GLEBBZ7vPobEXo4mQsLGB6
yYtPesQjtC8JIczGZV1Rwhvf1cW9x4PL7/jNi0dlEWZsSTxVKb5T/ilgprpiJb1nF/6qLb5hbQn7
cheW1CXpRZSqSOQG2ypRm7kUF2E/Jbuwg/OBRMQr7UtUYOJd37pQTgj2CWGn9m6JHFwnWXDb8u7y
vIySiPo1dPnTQcSv+M4PE+W9mS+2yWJthQgvvBTaVtizoWpvkqXZw7m6moSP1hATmwYCnwJh5v9n
s5KN4RsRO73sc/feEpa3I2pw2TXyyRnFRdWw+wI1iP+2YjfWfgRJv59a98L1XIgd5s4IUGzdC3Il
tGi4TBbT96wIdgrv7SRBt4FsHYBRoRxsmgyPYRQRPXsc5ncOuU2I34GJBwTxusZ5vNh3tTy7RIkM
ScUGwdwqS45OCO7EgYkhl/oiGpZN7FFtRD2cWMwLmTW7uUw2YUFwL0jRaOFuxPT0QfSwhDx06fJi
FTlseaK27bTHEbktMRPJ1L4LW8IlyB5L3R8z0W6DEtHa3lYRBSEmKP/Y2lH2zPYWtrRa3jjod4ZC
MExSPiF8V4T/5OXXpmXcp4Z7Ir+AJSYpd5Qh3bklh0RXXy1EJiCwN/55jnzSFOQ5JhqbAZYjAVsb
ScbBZnUCOPnCGyj+aj4j/tNSPPSszav7gG4G7LUNsqSk/QHCCc88MmLpBdbdJ73cw7b96lXmuqvi
Tch+sdRBVMMPd2UPO07d9IG6k0TxHA8TpPAfq4UV4+JcZ7r+g+AH7PzLgawrui5/4IBNTn89+e52
iOPLtkropPNtGK8A5sI7CTjN7W6SIv4WNRTj9rC1SVAFMLdBYvI5r0/VNO8EjV1jqw+5jzRzH3o+
DmQsotG5boyOoo0HiH9ivXgLqn6KepmjPvZbgciX2D6fxGE7C/ORRls2U+OVmtpPo4I2PKSE3K7s
4TAM8Q63C0YluvhG3kf+Y2kd85kjooovJCCNrtwp2mLM9iSwAk/BVxmTw07vwASH2FoFU3UR+x9K
2Dexm3+z62zTpePKJS7iLVdybDDA5TBUzqZ9HjG9D0uM46l64OiJp5NDFk2ZR6A9K9/4bsTPVUrs
tvgkRHeYy2sv9A619dUY450otBufiGb90rc+n3s2ldEhtvcOAGt68zDvzKe8Hkia0OsJtEhOd06X
XfQS762Rs+erHkueeYPnMCAnzx5wALqBZ3fd5QEfgVSXmuGuCiv7OtR0wyVv9/wlbHJFxmBSttUU
p2zishqJnUSuurXLTC8psAnzb5eLt6T2jx2Pj4hHiCHEdsnExzi7D5kZrExoMCtznvfOErf7soSu
1Am814H7EfGoKYIvTEb2dFqoHgr5Qe5y7xiJGEJyCbzc3eW8Ef3pK6q/HPMxkOVDL4Mrp/wO1pEc
Ka8lGavrxX1AVXqN6P+ZkvFuBov214z684zKRPfHM+ptNfz0X//nKv1///EHhiS++pdB1aamCX5I
yIJRBL9Bk/l/84iwECdBpsGJqf/Lr4Yk3iVslX4Fj/xmUHUCZl7Tg04WCuGGf2ZQ5Y/yL4Oqw+7T
tllyCp8UDHP0bwdV0hdRN1r9AilIwYudaRzya9B5AqMo/poF2xtDiNSPqkaBAa+oDIh4b+W8u8oE
RDZW9WgT6YfZTE9ewUst1U+2UT/eulC8ixY/nyIit+3IHmxqq/U3sWN2J0M/ABlQ9j0vQs+Ozm3d
7VBGYoqznEsIk+XW4xVp9XSX99GBDP/7rJ+ZNFHRh4evl6QHKeeGJ7fQr1IbeFXiR8e0oA2bN2vf
2ckj2pizNgZYC17SHdUw4KAFux777r3s0/euQg/JnZrccYZJBvItZsyW1ilo8oVdXzoZ1QyhrI+1
GQE1rik6xc459c2qrzTlf1kvQ7QnIrGHdcl72AsfbTleNKlvA/rMj3Hm7qYsfzWc/puY1Fkt/TcT
aAh/4vBAk2t3tYT8/YTDBG+FclPHNsSSCCzhlH8bHQyhdljvFy+583uB4JMItTUoAIkAH2m3FAj7
lmXCZHM7Jz5cS6drTrNRJuvcbyASMHU6YXyMckJ47H0sTMDq2vVAYhbZxCmUu/j9W2D17ei8u4bQ
hQKoS0ZQYymJCAOAY+8o0ITk5ZuAooDKxZFhr9JwPs1N/YYlwli1S/CZms62z/UUDomPuqVsoaaC
ycM1Dc5knLzYm3cLAvZF3TdYNpyU7pzEIFmQO69D776WqKYrP6VbSBneFwM9I4kSwXq0fOw2LfGO
yB6flrBkd8cBT4uKCd/VBvG43IhoAQgK+MmzxiOOmYPr0aXLLeVQBQYW1k3mj6rNgGO478tE8Fea
ZPfnTkDhUIiIckgPad4fJuXd1BZRk6YM7yrToxJKk1/HJr0i5H0by/bRBQ1LNouYpS0psJRtTf9p
HGwHpfihDI5yZsulQMsyp10OoGZFNcLuAswlgdASOgZmFq0qTaftNKdWdhBrwccG4APoJdA0Wxes
rQnetiP8g7m9uR41+bbz+u4m0jRcW8HFjTUhN23y69Emm8Xg0MPPteZ215SSv8PyNibhncUrJWCJ
soItdMJKdUlz3la71VtN5uX5JqPmoaGXLVASlIv5vS6qXRD2Iz9LTDWTcyKtC++3mj6DpYl37MPa
y85Xe9up36G5XQ0myTdLc4P9cdCsuGqzgBSOe5Y0kaYMc+XwjXP5jgAgLgARO7kmKnjDd1WLbwmd
AFrpiY+Ghc+bV9k+jZ0H+4cDXHvBI0zh0UinwCRclFRgdiyS/H2tZLodK1NLZyzwkHeHa1d7zfsB
nJk9D99nbOimtZxj7UtHzI0owKuLK5Gm9k1F/8Jq0E72UXvaK+1uD7TPPfEttauxvrc2HniYH7Rn
Yotn3Rlv/7o3f7430VT++N48qvNw/nfCDl/1y30pbIv9iO/gxGWL8luGl4ukQpaUTKj5d8nnH/cl
fhzTYxvzc8iUEvvf3Je+jXDh4y7TCxHzT92XPwD8/7RXcfiTuVyZPkZe4Wrh5zfCjjQhX8U15+DQ
lHuPgwX1OMC/ZVIgr0+dwawPLsdQnGe03HMwpd10o6ZEA/NbCCvJycBPShr1vdCH2qCPNwpdAzRr
RXKZsw8SfEWxD3GVJfBfuZFeTX1QQgpQ/Ka8rq15oSWmz3aGxcEaqoQmSyBSTaGWrTLBmVNa1K4p
C9k2nMyGyWpg9khvBubJMTGoGl04rxvqKizO9XAYCEu3PfXDBddazLsPNDBeTTPx38uCoOOiLwmp
rwtHXxxCNdfUnjAJ9EzeprqHxgNxgetm0vfO2HYnL2M7HrSpWBszFRVxqPMmZvrUTfy6DYYY8mRw
FL3S7FAx6qfeLvIrGfo3uWe/YBS9jWyaTIzUHm6nge1VQYngqg7ICsrFeIkX3UzUJeQ3TDFfjext
2a8T44nurDoM1txW6cWUNOwlkmdl5Ht7zo6zzB98o+Tohevpunz4636Y2OMkHGtdtPeglBbF8Jj7
yc1MMI/q3GlNF9OzWQrgyxyfYfZUB6AuSweU97BbaqSxuucx06I7D/iu7PFTZTVkM/vkeQhsSTk8
srzYt8Z8FQXdo11lC4qVs8sawAlYTC/sihfcSJGNaXjFTV1jfrEydTSy+san3W2g05CWaFhrEuCC
fyoFBB98kJS6s3S2SBnHbcpdHDfBPgQ5mKX2N2sOm00jhsdZBR+G6iAqcwNQX1bE1GpVPGZLeh/W
Xpa6FC8UINrc/K3q+fUiDwNWz97MrZNbJIJ9PLUbf6zOsnfPTuObzGhpvF/YyW8aF1rFYNXjha+K
Gy8Z+KEUubPzRyE1MDzYme1IQ06cUUbjdHcEH/c93h/2CfONV7E07FgQbHAKv0SKXs8I26yx0L6w
0Ci9Ipl7F9myXKcOmZxx6M1dHhkfoTMAQULnXBtlSp+nzJ7SEfWTonRMXqBSSWPSeeY17lcpJfWn
pdo1dr1vJ4yu5BZfi7iB4zVc9WMAEYy8WN4Zp36hwJi/9slc8uoOyy/ibCyaHYicYdc4MV1aoqO3
CgDIgmmBgaj7KKxhOvQ9hAb0SbWP6clmO1XfGV4rEQo765HPGeNUCXqE5YHdVofczC/hHL0vefct
DrGKzqXcF3Vw2Y3cz/Qa48aS/afljZK0kJCISMNRlJIpdgCv6t5Ip72zu/xGNgDHZcrovFTd93Ci
mFFV6psFvXCVGKbAfZY8tbjJcoXVO82QJ1KcZo3oPBziI7hBFrWhtqNJy+7WLg/Eo1WxFaZO49bu
CavZ4HNLvOdrggkoqj5ZPc+g1ovoMwjOKnozTP+7oy1xhMg/fcKI8B0YyUYFLtRyqyNl7c+ddHRd
HMiQAJOdlTJ/hjlCVGJusqr6ZLe6rbUvz9IOvVF79Urt2iu1f6+sOJJMkZS6/0YvRm+DxjrMxfjB
9rolQjwatOv4/jrV3kDDrliEBT5xs7h8qTw6P8gJMPR16Hm4eDaL53yyyv+eaOOhVXbDhaoczIja
ljjzjEEcZXWNYzHI6Ze1tYnRrxiv1YgEVY2PpTY6Nm10Jk38rMC3edoKmQbuWxoCaW5wSYa4JXH9
3VM2hLWIicQ/tpTIJV57I0ssj8OTjd+yDqZXrKiXBV5M2eMoquqFkKx4oKDLX3cIcEaJ7uiAxCBd
TkOsBf4e5u91XgMJw/UJvXJECQgP45jAVW5zgnrMZ3TcP0M+OMf0iVna5eI652GpXgM4i51ToLMh
KEDTqTwQ9dQhKTFvRWFCPXRe7No8kKgDI+yysk3bnXCqa4vSuyymwZKmNYWDH1nf34Y13j4aL1Xe
fssnIu3VwPcPmw9pOIzqDX3CoCmLoqIeduBHSUZfg+7yWHpx50bWOpica7qPrgjGXMUeWJnYo64z
iT8nd/4iJ1Jt5xkR2IPclZtcpHMJU8vpCoIXGs+YFerSzGBiGwkGbAKgXe5ctUSvnYznlJsh0dUT
fBxS8xwQMjKR0P4nuav/fR5pBqj/ZiBru4aRzACw2nb/n7zzSpIkO7PzVmDzTAddi7GZeYjw0CK1
qHxxy0pxXavr19UeuBQuYZ7IhfHzBjDdDQJjxAuNZoRZw7q6KitFhF/xn3O+U/2tkxkf/h8nM9tw
8TsbFucek9TwbyQ3nQIhyNa4YUzPsjkU/TrJgJWoWx6HNovU0e/jxbitXUYSyG4eh71/COXxp0nF
XzmlfccmwWy7vrN8ib8/mRlTUfD77kyVIuU85fNYVnIlLedVk9hGivY8kvFcj4i7oV3AJh4XQdxd
pPHJHU+JC52gIEXoDjRBVp9gxikwGS9J6b2lvoAGTR6KIZpenbqILGmP72PCEoDoPmk33N03WWSu
sBW/94m8lWZ+FzNQ8Fv9vo3T5xpLWdCC5hw+M0wmzWSJVW+S58lG5141ImxVD1rgBbUbg2Z557rd
TwYvKS7hb9xCkM9eOuveTh+79rD0rHUO/c4y2VgGotHEw6Lz6NTBc+rTw8B/qwdzF3nazhTeTULV
65SP59h0GHiLbQlhbR1N0NNYjzJJhYa7nYUgE8OAuLjp8ciwFMUwxNjv1sJyF33hnJQPmaQaJL/r
g0MlXWBFJaWUIxt/jcOwvVqEIYFXgBs11k2avmKj2Ap7vDFndhFOq1eMQxfL/vIJl0WVe6EhCFxS
hW1wvnSN4ull0jk8z8m5s/dyvhfzpvKurAbB/Dnx2jT8tFvbXWbYK6JZTnUHYHoNaBcC7EZRfLq0
rHL25adSYHpP8u9p8iGxnyWjY2l91AySRfzsa99LoVuu3dgO99zxNoluY8bPA2PoSkp0v/eif5eM
qDNG1Q4T60htJQPsCAZVzEC7G+wLrV8/bQ5iNYC1Qdw4yd3MizL5XzYjcUPeNgzI0aVIu3PmEnuf
AuFU3KIQmCY9JYzWswJJkB7iyD51zpHj7k54yZbr9SfNT8cURhaOixubF6eZZhr4PDJalFy1m9mN
OPDEmGaZ8ONitRi2P1oxrDokALf70SMIpAgDtvhpsznZi1zQjlsf+aBHRvDBeupgTbEd4XqmX3mE
yQprE/EBAwNcsWOGJEHZtknLpzgYkbvpES0EBqeWhOIMxnIu84Pty02GyJEidkCBWHdR8CiI7RSc
NnpEkU47V0gkwseJuWgmcZeGihXaTQxKBoZXijJ4NOqnNMnoqzJWCgY+8RuJFCN4Rv322a/ulbu3
pgdmDozVPj0EnAIhx0LQYRvkzGOE5G84+iP5wA1cj0hAlnxvKjqOKJpBHnKRiaJgumO7Bvw/k8LL
9DsDQalRZ089RYhMeZNfqBxu4aKaR0tp87osHxVMnlmOW+zexyooDinHOA6xm74cbnAZc7HpwwyF
q2As4IHLrAxUsnapwcmuozJenKakjRI23qzojOVaxGyuxvw1o6QVKGpOmx3JIQIWfQCQsZ85nVoc
FGbecQLp1AbSRTgiG7kOtlFgrPn4G/QLH5Ks85AJ8GMq2XAw/RG31tZ1Bi5ngaCLCul1bnmvjUdX
jzYJw6MG8q38QH68T1xMunVi/bAAxkJcVGu/NIEFJJhLLw23FqKEn4aZs1Fkh7hpQ4erTd08DNnb
xGVHT8yHmt2dCtl0GRUHydUub2zKywo6nWauSKjBz0Y5oA6lC6735BkXa6oBz46YqqbdJA4eX2gz
UcEeuK+0sCgAtcYA7/RMLDRZ46u/WhZnPzjX5DLDKKLXVN6gboZd4a7VcoAI+PeKvESCEhcbPio0
VVLWdOB7uinMe1nfzdNj4T9F3PsWG2FSgygK6NsM6leFktoqTD559uLQagxW/pxBh9bgsCmwQOoX
49ZAeyyV9WImgtiEhr2L84LgzXweghKrW33b4Jawa/lDYA3skozHc3iJ62FXc0hTgFQL4I2MA9q6
XJGaO/JMnBRRPa4++4QG1nnE2BXrZPxjH7eA4cQXQeOoNfaHzJePUeBcU67Apg2mFnKxYV+Ttt3H
Ez67vrvpRBLqjnVpsw9nuTq7ckFVL9dpPBCvzlCHjrp3q+PY1bf1krnPlx+smdA8DZoq+QiSTyvO
toZ8q+UyD3bu+tzajclrqjimF1U4DvZdGWn7FJC04KS8MlGzenfaZaNP6w/zTkHZMmP2kVBD5NP9
V9NC4lPrnYI18Gcmv7p8pzzq6Dn5jx6EsZFgSemXOfb8YeHRRjhjNRspOQd3mtibepl31y54G17k
2Lc3HV9u7n44iuqgwnL3rXToyLBhEVX1ewwpIPENliqOfOSPPqB1nBj+nLTWvTZ5QQFqi37+VjcX
EwivzgC+YQrDLPkWPMHRJOtpgFHkGgS8wFH7oB6u0+DfF7LZ5vVDA55CCqC+Gomia4UVttXNcGAq
shQDOt1pGl9dQfUFuFq3fE7GDoQoTSL1wBPSlEe/SQ+VHu8UUT0fAaH32m1R39n8ZD1qx938PbGf
x5kOJy65pMvgZz1OUK8L48WYIOjkJy1vCFAtkgTahGKwkbe0jJOZdZJ9VQA79frL/5eTyN8eXAOb
BgD/P5XvHjoKPD+r//nfvmDZ/fvf/OA/n3mdPzr2L4dXzrBmgNj2F5eZ9Udb1xlP+oHOeRhP2X8c
eRlGupxoA6aNgQelbvmgX11mxMD5IM7PtGRh8/5HxDsaDJhr/n4aaVj42Tg6Bz5ON++XxoHfTCPN
YI76Oi9AJ38IUsKxS4IswXh1SsziJujHCRWkqYhDBd9pagybOHviOEpbTwxy2mivRUPhWo8u3yYO
IGIKSNZa1o4bkHT7WEIK0Br13dQZ6MXM4FyFV6BtMsUyD9wrrjXiQV3JdKVs7vUKni+MNigqHfAn
0Vv0nxcZbm6XJ4ihEF10zP6l5uQ7pp4/RzxvyFnpXrONn5xe4J3PlcWeVMZHJ/IOfWCDBba/Zqn9
CEqNjEemaC9z6cdpxdsQ5NiIZjGxaHntybW8hQ6TBescU1pJg02mXIvCIgaMhG2BoXUIFXkMEXXS
9bMa3RTsre1Ckk33RZZuBwdimcExJ5/9G8UIQMQe5xFcaknjAuunvzpiQWjsZNgIZmBhVnEFnlrT
2lozh0MtvqXTBCissk9p04EaMqI7r+Ea2gsa0lut3IIPBJLrBu/NxOJEZyLM4hr5TES0AZBKWc+F
Mzw23RnXznikugiMQ1YuOOuazLKTquNAsYz08vpEKgGAEgEs29Sex8JbgpiLtmrTquJq4E6+oiLW
jpSEMnUZaf4khhwK4DOwYhzcE8UtLIEGM7h7MLwR96ppn4LUyC7KCj71dFCg2jjNJ/o5igtGhsZs
XuhNfEt7XGG1m2847p5AirXQd4N7bzQIoPKR1XVidvliJxIpK3fT1Tik77FHQ6kogz0FTkDh2Z8k
wamDrxI6L9R8lGaLp7Bl9aYcJ8V0MtorU+kwRrPuhaTMp1vweZye2e3cmZTIc0XS0jzbNlZ6k6BT
5rDBiawveaG5vLPrBgaN4XNCyvDpZ9tBo3cOBgsYn5Z7G+asVeNFauN6DsIYf/xIdo56OtlEvAyE
fTTTWxeO89TkseL+2H1EOcl2fvUajBB8E1+uGYQTtkJDxjT+LSVWr56qJMemfKFgIhfWiWaca812
GHLZL33Cmy/A2GI1Wn+BYnfWtOCk0nG8SP8xVfJTn73HAbdNVBeL3acftpUPvm7y24RxXED8nO8z
ioMb0TD1qmPYaprHJ/TaOwCUYYE1b5eQ3FPsD3Piv4qoTLbFBFNb97oPy/kcGMRqwj/LPKAsgwS9
pV6N+ijL3jtNS5PnDLBwHp7NDqOL4yp9bUvzSnhqLQ3Gdo7hI9fytl47RfxOhrPYptEhH0dS+n7/
OqQ6RDiVbuYS9VNMkBglZmoGU4RXe3rWuVquu/qoV1gTkzoI1lR37iY6zHaTSj9N3OYDdmwyhUyO
tcSPjxbRXIZz/cNkls2O2IQ8Jt3Z4xROCwbmd9P3yW+A+s8YWIChxWSXQY23LERg4VC4WPKoT67W
QUjAjCBJtTGINBsyAGMe6oraCQrErxHUWG64JkS/igOVSj0QV7pcZ/VtZOj1mrygv5dWejZprTxx
Fx0SvrfMohKX/MV7ouVXP+F7V54IM2mUOzH7dO369aN+ca04ORQNL0TGpbxJggjRlgrPdiHyRzu9
iowVCTs44RM0Bt1gdpXoB+KuaPBRVTLkR+FoaVbpYvO+HbqOliLjXdntl0qroyvuLX+b+ol2l0Xq
0owlT2jtPibIrEnKXAPde215zfvCnfeD0QHAoeThl3d+UkLzU0llrKUIUoBbgQ65PbNDNAL6PcYC
FZQAR/pg0g/Kq1Ht6LL5dheOdFM05jaIZbqDvkAaw0m9MBmkEw6gk3eSLDZ3Pv1oWuVOUabI0Gin
tOSh6VhgMhGPOEPZS9hYl1I3lpJJS8KmB3o2Ju7ao8aLLoKRIPMYqK0Zg/DGOv2a5k5DlQwM8AqY
464JwH+akJyzkmFwWRpXKuto0PIBiASFczWgbIQ6SJODbjdYqevhore85ZEluC3jBlxxKLy375KY
xho/hzBlUuaJ+/PIWdq9gHliC7Hf+pzqAaian76o5A6oFedpmblbK8P0UTYDzH8xL7knLBYstjQ/
aes8D+M0IdIURbyihbfEMEk1SCA2HX6vtpjXRQdYdiyMTS39V3eGKeKa5mPQTtcxNQco1E22ddEX
NwyPH+ZAHqp8ycQwstCCYFNG+cUFWLstGbpdREwPmS/kKiFIuhVgl5E/tYOqK+5oFQU9JCmus57e
Mzv3b+OIUs+6izeDPs4ncC7OT7hHNF7l+dnxQQAYPlt5oo1bCdJ9q2ITHmtz343G1dLdDw41Cm+C
nmzcph02k/ishEZ3StCTjoh2TpI4z0ZS7x35CrJ7Kai3PIrTyLY0DqAZSbUY9S0WUHMuJKkvqVHl
DueVFETHvh/6Mf703g5OYzJpZxOHO9C2i2HwYrhtOe3mxLjGcwJaxVKU9aDvR5MON9VNzJ2n4H9k
8d1UuITfXZLxlbrU3vjducW9IPl80Qe6BGknKhljJ58Uj+00Js7rsWbZHkcGMnmbuQdBJdlBmsSM
3KB91ARneH4w5aHnkUIoa77xl4hQFAqed0WXAsSYmM/oU6exrXTivc1yrhIWByGnNR/H8ccAoumh
cMTnJG/IowdnwqUog8x1WmEBw3ducjr0VkX0VTpZRWuP92AvQCA1o7okJeluuxyiMzZ34jpOOLIi
b8itGfuoLb/asVK7vrbklX2uL06RZtGTgiUUI2X6NMp579EzuKrz1FxVejBgQB+fkD2au6Ex30tB
k589YeCgklznMjm/Dvb0lUzLLqnSIRzctoJ7UsU79qFjFiMGCBHZ3FaNmZCgvKEwukA/xkPvdlrN
j5f7UJMAE9BU90JlKqttJ8E12g4ral/T29LpN0Kb+k2D/yU0O+8W6+QnYAv80nY1hAJhLhjwXli+
c0zm0rmULE2THZHC7olgV6X7iY1GbOizuR0z0W+sFksJzzbdRgTOI7M49Kl9Va0x7ly/fQFfFXGd
55OJGkZRkVZkqnovPdQWXeFawSpjGM3INCDHvdkPxzLVCUuiv4soqW69mQq4LPtoc9DAIr6LtTlY
BVrEKGnGd6o+qiGe9v1MJR61UE1jj2cKyXep0RZ7VHM7xOGjVkXGPs2m2p0HwzmmWFKOrWu4O8dy
2jV2shcOIenaqwN5dDoIEUEHLUErPmnrW3lxypu9m7wVRjZnnXbJA5dgjMMxWnECeIq0M5fZuvWD
0MsizuU9gYs4q+8piWcCnpU7K8jbA6eFo13fkL1yHl2C/FRBFGxURWpuJykH3lOvSO7taaBKftM0
ph82UcUWnTUY/KIyOjaidujz8Gr6fQYrdGzGFqoH4+9Y5yHv42MfTPMpyJkTcFvaNzRoEZWz1k6O
uS9OUwbKQh4SsDtrk5ami0mxSV+kxYGZnaKKtCkpngiap6Iffpp0gT8o3PmSjqob6Xth11beIVdE
PN1+YDduGegPtDIl0ieQny1cBt15K3ztYzSjL4vr0imX3T017k82Q1hybiwnzO2GcFzEvlIaOwF9
5Agfn9MTOVduMCkWLKBiDOBI7DcsCmuMbiB5NZNeymn+6gsoHIEiGuNJSABZ05H40Fj7eBo0bh3W
4BvHuIi3OfM7+J4x0+1l0FZJTtDzVA7b0Rrk1nQk3IbMIbgyVc1OWP27j2zIVGs54OpdtB5TRrdq
Swnyo60coKatdeqrFmFQRYKWkNTmABMQZJVqAU1RANWXFCxMaj6ZVqPW5nyf5JzTNdngdi7n0zyp
/thZ1MZ0+FF6x+3x0lXFbvISGh3whxHSc26lo7/nZHSZys3XYgzmjS2HFJIRu35UlNuJkuks4Jio
c41ID0ZGICZr8S3qnXxAHqeVkdpup/zo1Hoialdarxj+51PaQlPPgycMcfg3FjtWJx4qN+LcQKWP
NwdfvcQzplXGkS60YWdqpI3nLLuPaHhY6aJYKeVbNG/MFbc0+VAIN0YNFdR3eLaGf1CNIViuhiMI
8QV/LPZRZWn4AfncKq7XnIDBeMXRd5O6NMJ1CXkLHe2f/PymdyTh2q5nCmrt1Fx6m1ljJmpnoNjs
HBdsVuWLIJvc6dRPMBxiAjx0/h5GwqHo6nxD2Q3N28a27VR8mupHcyh5sUAmI+Am8hGx+aT3lRO6
jcaBFa09tCKoAaLFn540+PmTARmh42a0LsyCK5eciVeoQNv1eN+2BbPRdeN045bEXLfALA5Tm9VE
eSyxJ3r6ZkXAX1PzpUtcySQdGnsghrXgVhvqGaVchL4A/PgbN+qH1VhQEUNNoNjP/nxxaBa9CMvn
luakw8L7o/IhYRmt+bpCK57slRbbwHVclkq0Q4wmLtcmUVlwPi1pEFKlu6oXw301Je6ZhJ7aGXR/
7crsySu5PedaVO7SoKczfVFjWer3tciGswrGu//CixWUBuVuayhp5dr0C2vXCPHqt1O1QUYwCVRz
+SkStwoLaKQrf2LZwZ+462JiNVVD7ekYB+EwNjsS3c/Y+b61ygWJUzqrwAKYGJiLUUI4BvGNAphr
yZnVtK2whtl/7r14J6qAJJyZvVnggalCvkaGBn9NcXaA/8X3HRsMPz1CCsAIe6SPNdmTOBPpBoHF
DIvI7dZ6jpuywm9Jhof0OvZU/0YM+isiY7UfiNNGTs7sEhpdW6A7xiLWSU6k1VlOzXFMnY3Z+ene
pKZ+tty1YcbyYJGxo685+tR67Q5senRgW/b3tpAnZSv9rAsflRyCG6D+eQgZauAwhr6U2PAFpYR1
5lD/ego0zw7FPD2RBgCuk+J4sMyUQAcE9zDB2gPr8OL52QNrDJz6OrhQUjdsrIymq7yRyB52Kffs
TFSyRyrammkcSh6OU203YUCvcahs38YObrynEdPkPnJ2Ek9OqCKqCCiada5MYy+xY9lbwWPHYyV6
JsX1yJVLZvnZJgWK6ai4zDnzh5Vq/QbzHOUnVmdtRj/+RlF+doqcaXNb8zVN8O+n1jtXUWZw6+Tr
mpA62EvcE1vVfRy1tN6xKaxdI+p3Q29KFkxEMqss4MnVmyFBf4LGcqbn/oiW8+bFnaD+h2tzMdtB
KCP2cB007dqe/a+mzKawslO1tkezRCBTwYpdQN+x2URYmwcMVh5QH9oZA7EzPPfS6VZ9NLBJeRaR
tv+7U9qP8Z8/qnpqExF3//Z3a+T/62//mPy3f1l+Lb6q8L17/90vmP4l3XSnvtrp/kuqvPsLEXX5
k/+nv/mHr1/+Fn5MX//6T++fBRfTBC9C8tH91TjWZRL+nzkY9vl7X/6P//6HPzkY/nDbvse/c5gy
Dv7TX/Hnia79R7ITeEVNy+G957q/cjvsP5r8D6abx6keEfFXFwMjXYM0sQVZ/Zew8e9HusHiKvUt
2mb+YUAsgYv/baLr6Qx0cb4aXOGCJdf8W3/pr+uiJpweLI8J8E80R/Suy7i81YqXcXnjFdP0yHRI
21B7ryPzE2YdlKgudl4xVpvoM7Kl9iUjzAbt8sY2C9x3ekE+vrQmsWnt6S3mOXCWB4LAcSjrjbk8
KNbyyPTLw+Msj5G5PFBiebQCnrHIEMRAsTPaJsPPAVpYGC+PZMGzuTQkh5Cc2k09m89dqn0Zy4M8
8ERHQ9yGFklQ/BETX2INVd0nioxfhwrpZVGwl+Uh3ibLYuGzahTL8tEvC0m3LCkDa0u2LDI1q02/
LDucztkNWIm6ZUmyWJtqj45SZ1muSlihe9BZxcFeFjN3WdYK1jcwIsRa7ORhBB82qQ4/upUxQWVR
TFqdMu6lJGtohqd4MDm6E/I/+SVE3sZglhT09L44mEWplhvCqRXVigN+vTLTXD/DdTihc7NIV3l0
YKm4m0zvM60LgE+D0x5GD+Ieslnh6ynMMojmrP7Gsg10HY3u2pz7Yc8eAaKI1YcOzdgCNEVt/Gsv
Au9Gl563L3/ZZJyZYRNJP4LGbEFi2YxmcT/7PdbgZZvizvSecWlaBqogtqjRDJZNLWN3M9nlONFm
b3DV3xX7X7VshEx+l3p3sbA60p+x1NFZl43TX7bQnG691SJxe+yuxN+ee3ZbggVh1cNkGgN8vzU7
sh8zFMuXTVpFBE5c7lpYwNjCvWUzr9nVjWV7N5aN/h9fF/+2Ieu3S9nfX/F+96d2X9X1vfiSv6x7
vy6Xv//l/xvLIisDCd4FX/D3nV1HenqLCnPXX0tcv37wn1dEcmi26XugEcAPQcxm3fszSgH1y6Jo
KTDJiMFa4PP9autyTX6DYR7ZeN1bvpS/aFw+8hf+K8gdi1l/cXz9ZX+4/ZNdi5/hn3aWP//6D6Uq
bisOsPJf/8mguvuvV0TLXciczKIot6B74a8ImMq329mJYflCJcvOcAz2rimGBw/1tGrB4YFPQWDl
ELJvGaEtHqE1K3y7tyegXNzOtjweFlaKziaJVO1wKXDb4oRzyuZuuIkW/lHK4T6lPOU98byNmyoS
xa628410l3elejc77Zgj0DS03j6mkxw3nIsajKVavQrSrtxMcTZtfaK+nLjIJeFBCouxoA4antga
EaTcRPx/GDRvaMbtWgHXIUxMeq1Ph/zgFvHBisEPKDQZo0ph9GUt7n6bWrmyiq6RPkyHXsf4iKIh
IXhu5DiggsdUAjtGBRbWobWqkhecZyWTDpxHVjLuvXnoz5PhdauSa/+6HoRcx3V7UWMabWv0bw6K
/nvNtGpvZB39gBmuzCG3qArmUJtNfnOaa8qhRBAcEnsiqaZPTMfkJglM8pE2lqQfI6zEEBn9ferJ
0Ol5p1bZPF2KUt5atePsUs3nZmyBSgQTJL2DAgRO3YB6Dux0ies8SplhsNVBNnH8SwQ+J+DeRHeP
Dq2DvHqEqVR6U9U+ExFv57oYE/rxvjC6Jzefnug0DifRQdirU4+sFPEEPygZGKIF2CZTF+YsP12N
K2SQ7Ez7qgtuf15sn+syv3coBdB73Vt7/XziLs35nopBot0r8RQU+cWaEedIs725w6k3/IfJLp7K
2sWVA/RS2Q1uuSa7jWV0Zw6tfiYzlK31ju5Wsn5Gom+xNlPJjfkD5KjnT8c+mzf+lF50IBy2eehL
52eLcLoeqZR2xmE/WvHOidXtbExn4WnHudEOcxdcO7m8UbI89KaHkU6K4iNW/rU2FjTjsJNe/2EG
1u1UVneePm6Wn2FfZ0fem5su8y6GOz7lXffZGcNDj7nHkaeUMRrAcH5qDo1aWnPjphL5aD646Vth
tBsoO8h57b1mW1snrncpHEmv6YlO2Os0i7eVYF9PxV3sBLtxtHdjtfdcvPZth+/DpsXEdH9wOVhz
GUQ0cldZYL0mVLQelhxXsGu4NsZKvamIRtJ8BkVks+vzSXllJtwXPsDykubhRTuMM970Daqcatm+
+hrOoTYzurBjaBi1iys8xkFISo0xYzruZW8MqEE5vZTfPrQmwLGcITKzvesQxmnmWlG1tBMpWe1v
LTPPbjnsMESn5sQDNHho1b279almne1o5QD+gXUZtRsfJ6dRUvziTds6fyv0/aANYUbpeNqaGzs1
ti4TOq1w9oZHy2lQX7zYP4shvhuz7FWU+JWYKRmwcGctuhPfzYInE51zw/cSatFjGZNwsMownRqO
Z/5hMvdCr67CtA5oFkDF5Y1t0myertomP7oeNZnzdOeVdMJolLTHdDiv3O941B4SsoNarp2Vk+wm
N3g20j5szeTUmO0ZWBO8GbVZnPvMd7GeICGyHnHB67y1Q68oB7UNdJwVTsHbviRNy9rii5+Om+4j
xfUTXKsJVHWkMmsKui2GX5Yjcu04rpdvvInd0ARZa0OtqdOAR7riySPWaYO/7+aRWgyEx6H52c/e
pU6XEdWsfTYpDHAtVNg/VXeOYG8xAT/XyNjMp25QruGVtSfFAa5p2gvTcHhr2HVxykToRuZAX0EE
wSFVF5bAE8jcU5bbH25t/xyS/I7R6yYv6MROxL6fnEenik7AwtZ1zd1RgktoqyuQyr2KD4Ey1gzM
30RqXky/vLUd89C5RD1VP/2clB7mRvzSBvWnWXU3EuG/0DlqF8PFLseDxFVRlcvaKC7ziFfRz89G
qwiUZEcOg1Bd1Q8/uc6uc6oy3odFxpkblUymiIbFuBOXUWt41cuvWDk/eeVvKZS7hV4vVnob3JOH
TZGZYMrTKRZ4Py3SZau5Gl9UNp2s0fouIqAFUOVuio7ec3YbgCDWfVM9oZIDTC10Ul21dm1jJB4x
Bs/QVzkLtV2NAitv3b7EGlDxOuuxccpafTs1rG/StQv6XEqcFqn4NsuX2eVBmU2c0PZM7XLX+5s5
GvU1wj2RypJ6YZ9sHED95EAjtXeY/DIPTQMfiaMDjVNt+dirzt9Fib7RGA+fLGLfZdA922wLfnoz
BlF0zEysuLpjHiHigt5faW2By3jy5lWfBISuMt6YSffiRsYB1VKuzACCyVYnpYl5AMt0H5PCGYPs
nYok3GD+7TzvTF1j3O1EKw7Wz3ZcPrcq+knPGYsVudiVTlsa3QbXyPnMaXJTQMXWnWkiIBpP6VCE
LriSlemKi6shHWc+Co1ZaQyfkrux6t0VXR7ffsdOXqffdstWZNblXtX0IkXME+q+egMPvElkdB/Y
bb0qe/M9FsYTz1ccxMmF1sMrCLwX24t/OENwmmciNXpO/yTJCt8iyzS8+S4J+3EKGCPSq0BB9k1M
HVVBM0etfQ0d5Ws6fQl+ORwzp9/FVfCNL/8YQCRpLKw6ZvEMN3XiBM5hv2JxfUt1/XHSugzYq7Eb
++mEX2lj8apX+fCzduHHglndll19iRoyinYSGKug2ujSmHZFJn+K8RU1skaTcp8M/GlOS2uFSgwm
jBgO7a0cmhuYB+hk1Y3TiWs01TckUkJy08cIx3tcXvx+fJpE/q5o0qwGAik9ARWqMR1OZClja48Y
GTFnCO1fA2NfWHCPClgWDjlavGwoNpVbP+ez6RNDURQCvLlpfdRa775M5WvZJrRsoB6Kr5okUGDf
N5lz1Ecww5QN0US7qpGaGQ+17xk3SlXru9FG0KSfRDDo2pdjCXbDqopzgER6NtLybFIEBZifnpKk
y3bAmJowwsLCabLuLnYh1s3oDzto6mDQazpp7QbIYgcQl8kkQkDryKMgTegKF/82mEJt6QujEQUr
OIqFZdUsmZgfGqHWBSr0LlsMU3o9Ls2Kttg6ufdVpOQ7haNt9aqwzoj405V/IA9GX7ol72XVwzEq
KfB1eEoiIEYuObrY2SU4yivjh6MFlHr4jFInaVww6tzPHV7sIXjO4ml48SO5jUAIQp04M7Tdl0l2
hBR0Q3X5VtdnZPoOpE/fuJfcGu68zt7T/vC0FDz0g9xT/okI52YnXW/iMDEdlkc2cpkVF8DMMZCI
0JB9jum9uVQoAm5V3eRzude14YQgfBdYw9lvHrl8UspKdfWAo7+0r7Zi3mGkSPdOSQnheixaHPe0
wRg5uAj1vAQNEndgTwbuVCATt/F+GOSbgSgiOQoQK1/z+8eRKYITyUdngsTocELv1A5MGyCc7hQl
AzApn4yEPLaas40ib48wAXINCsKh1rFHmdmGIfqhs/Xb3MvpXiNqJ6JjYftnK9I2A5jOwdw0Hq4M
MJEl2ozpqX068jUrGeIiPVYYJoxgi5F66540bE4yb07ovHMKhAFgE+XxqH/VdGkd+w5E/K6KYRJM
EVhMuXP06oDTi/gtDaXGOYnlo4FqV8aJvzLJL+T0YlbtC8DgY5rU95nXwLGOiJiSNc2bKg65zuF6
5dbijaCk9XNvS0idbJHp4B99o1nTC70n9IP64RKubA4atj2KsHZeQ6o5No/NqD/nab+RqEZGH982
yQBXnoxq6Sw99RRBUo41MJl4mzsE/84fnzMoU2AMWBeP0vjs+YuFQdLPeC2Ma9ONu9otQxjjV4ja
dguHYXrXl6+ynqYtQoy7DkpOhVHO4YoKer6GE7UbYW1HIKR4cpTNsEJTO6/T+p3nGZesTswwJgEd
2lN5XFS1vK2/h66kcdOrtohatMISBJgcCO0juFcQXuKoqZ4CsWSCpN5NKClYHB0QJ3eDsLfQx28r
u9uP49IlA5hH6M0LTzX3DJ/zix4j+M7f9MkfJ3u4aNK/6WpxLCUaRpofcTh/2VZ1nJLzUPxwx/is
y/GnJFGxYnHZmrBfWaQPDlxcvUPsyoT/blbTrZDFdS6LB6rHX4vA37YCe1VIFxSm7Xo+av+LvTNJ
juTItuyKjGK9mk2979C5A3AAExM4EGG9Wt8upbZTG6ujUWR+Zqbwy6fUpAY5oZARBCIAWKPvvnvP
nUvw394hM6A61c3Roa84TEhsd/DSGrYKS4uGwm3e3cP/fxATNhe/m95pU1yHPBqE/GqcFHNz2e16
6zl1a9o/fUjnUjdMhihvM3CzmjndC3zyaaDuByAMVrjG7hY8MmpK76AkTRL0kT99lQrSNtp7qHcR
fbDdtkic65PUG84R3X3I3eIbXPrlJfRuTAZUGE+0Kw53XDn3oCxeeHLch/QPjXiPzIqyCQEvxhpN
7nlyW+upd91FmFJsFbaEU6lhaePsagJ6ByV28Ev8JaXhm6x1hhiuHDsLcw6uOjy10TqxGnukUOhd
E5G2Sm7B7OYbuygOc1i9CdVp2wnsTGmC97xiGT+mHj3jVQ4yj7GwDa1pZRYnibrYl/mDxtdbzCNE
NAObldiYNWmZATgjLn6Bc3XmC3CogOhL4OfjY005jBXWaydyn0JWCJY9kLtx/Ys/iVVtZ+6KmfNQ
1jwK8uAR+8eNMtuBp1tyM20yMVzVH0SnrnWdvntTcAlCb8u5517IcU2OezFb2oeON3zV+1gah6a+
14N2acpiXU24uGKbFrHuJG24eUn03qYU0zvzR604a83wYQmc5b5hnjMjXnu+uzYnuTZHR2I1TD74
Ma7rLr6LiFeTJ8aF4oxkOHibDVm+syQpJ4tX85p1x5KA6EFo8bGuhnu7MskdTyffDQ/EtZdhN286
4jZZb19Nr9vq5XSJzeTM4eY8Dh5ahdyOSfkYi+Yhanhp+OT+bdX4iSfkiIcgWCEyvhrjtOOqwK5S
+6+//pJD2phY6J07eiKee+ni9KUve7Quc01WSuqxu2YAsrBGjYN/i9mhE5YaNlIb2CiXHk8YG7sf
rQvtUP2s/PDLjDOao533SnAftgP5Un/UT612rHpvKzuOWuG4C3QXeD5EQxpxSwGese03yUxEGatr
MZabqGzX7FPpnzuxD97T7REa4TbwQHal4jkTxdOQQUZyaXFyzjyL6pyWqiBamra2b52SmtF5E1kq
BJtxVXLSztjNu0nWr3REVf7zYFgVF2DXy2dWiZB5C3snPIhMRUp3GzfvyR1z7T4cT6FeGncJnuHG
7JpdkyEIWGO+5sQRrAzGMq2xLsFgW7s4fm5LWjSwbZR76jXepaWt/aZC7Q580sx6cOl9nx+dYHJg
Yw+SxpLldjBleUjq7oD7r9/hdsDoPGMmNOVWhkFyNGRnk+bnsFs7PAgnnATcLx7P1ekhz2esUhlg
JT3f9DZwCMOUO9McdsFIiY1tfUpMlVsCY2ta0h76RM4rEeA1GYXqLBE+xlfORFnIQyHOiURH7D7R
jLrX2S9smoyfpagR0XLvq9d5/dHAegmwna39ftdiyAmrNsNPg+7n2dlXYk0vlJCcDeBDPIEL42RS
r4UGxnbRvv/FcgOaWTo++aTxy4p50PYgJtbo5dqzjkWs7J/riQvY6MP+MSvbjd466dHpzfsxqtEb
u/FbYiVb972fHuVQgPmuQSDlbp0v6oZr1x8Tuer74QVmLblrg/x5WmvrSlWQJGToIQzl2Huei4Y8
Ji8MDep5vdI8AVmxUAV+7olSHvhcUf/E2xR6EVY0s7ZPadLhhXaiB33S3to5YwU8eD1BNpe4v5l9
c8KiTZYLOAyNfuOjyOUiH49uY54THRuHaaP/VQWFaFHGuxY/Bmsl/okIQkS9HVxt57MrTTqiakmC
+4IUz7Sc37kuJM48QZjUjHZhRK+D1pQP9RjUq9yqzl5v+MsGombi8pBI0jlZUWzDS5kfop2uyzp4
iUua+FIv2CZDUu1burGJ1hESdDKGv2AnhuEjbsyNA2KRZx+DcaTzmJrikswWIEgxAjFqi4bapFgy
ktSFu0hiVbkXjFvhzz/1ZvjkgJMBODTWRh7isLUfNC+3N4je+6CNvHVZic/ch33i9cXWnrDdG1Z3
Som970R+mlx72mr9EXPqfUV1FwCwDuNBBIW1/0i0nyOaHMwG5D2qQQj1GBcyvXuZ+R1ZCOdA2yFh
ANt7LVTtGSAWttllsDPc6CzKAZdazrWuGTtJandlF2a2Gmyktb+/PvnLbfA/7Ub+X5Ys/x+ulX9n
FRn/7QIFDjUl85/1v+1PXFodPF198O8LFOs3yzANx3eA+Lm+bvM7vy9QzN90nzCQiglZQABttr3/
hSxio+HBOvVgvXm/QEN/bFD83zzPZd8iPIeVh/m3miCEyfrmXzJC5q9cPg4cX5A6UrXcf8oIOZMX
57EVymVal2eLSaCdcuY2gpc4/4OUTW41agcnx1YUuS8Q7D+8Ytk0003hH+zO/RjDDNt+yPWdlpex
g+fv6D3SblRaSwxS5ToKrU3TmvsoTvayAeLX6N8REVM4FK49aItk5tWBKV9Pg3tpeM+WiZfE97aM
UIlTHxifTs6Uv1QVBj+frbc+VW90TR7gzT7LXLwZTvYJjmjZJP5uNvJzYMtdSWeB57Unq6vvpWi2
eaB/Vv4xMeD08zog6FkWp0GUhz7hqFZ91c55iIZlC1KuTZ1NZ39U5Jw8Bw4KruCspctKjruBZgED
QGFfB0tjXzABZHI6UFu51QxzA4buodHzg9/hepf2LqbhAq1mFTI1W1KJ4NvSlHtmUMArzaZna+HE
Rwk4wyRL3EzoLonBnEWQ2uo31Iet5lTjfan6rudro5U/BSoeHeRrMDXnrMGW7Pmg7oqVHitSHqIx
L8iy7dZci3CzDfZQ20F7k6yMJV4AHHa7vKUbwS1VKTRJEdbfzrDJjWibFXKReiu9+XGncfaBdnCg
54ZQSfvU4NaL5/CpzZAQ6/TmZuLO8yusM638xqbwyprxwUPBSHoBTIRQ0QxSIMvvOupqAr87VnwC
zTdvfiMR14a7ySrPikBAidhzrOtvNnxSF8+DAjkjqf6QGgiAXqfXtPW/HaOCw1wSwe3oHbHM76jk
/Nf49pPtP9aJG+zxy/WKE86zPZ2jpyrBsMc7aYyjh2LU2P4jC1fBuwxnCqybe5n0W+p3Dq1Z3XXZ
VRmEIle/G/zoI5+bO5Pj1KR/DM20Iwy+VCQ+U8v2/cx2pdRWpj6cCIsUilfnBueB8NhQIrIVN9pD
yBtUn2FbXVL838GU8J1I8mqBFguZ8gWXAwZZgIBasp2T/qckUpdk/qfnTucw1Zg8clyoEepm4zpP
o4FkbAj5qHvDfQ8qsYeHuLRwObYzrzJG460VzaekZwlk4Sxo7xxZPKJRY/3+6I3uTeOXx3n6jKev
unSB76ru+KK65L54pwD1e3KCtzao7tzGX9It2+200lrF0Bd0PSSVky/546AFM1rLUzZkO/JMcKpg
k9vehlVB61gUwnW3IeKGZOma8r/IEqZAapTvxTqYg9tIO4XjGRtVlZvpYEIBb+TueAapzKAYnILJ
eCh689VIi4MMP/H/7HgJH3XwDDqurc5o8Q9k27nkQ+nqGOD7zqixdBzlCRKwFatS8jXJxI0KFtQG
WKyUQHoE5jJlHB/kzgHOgEWLPJ45atu2rcmZ84MA//JElcfRIzo7pawQcln4C1YQEh7PLnHIypOl
OxWmGI+s6IhCkCoO6ItYYcp9NMkCbDS3f4jdcGmWGkJ3oj8bFcNOGiuj5lRf22HE8KqdYI1kbBMX
FtxxaGJEh7O0OaelvRSVuZT+EOHuS82dZLGGxxs6mQNWYiYxsjR4Kkq0qCTwn2JaRuh0xrBIDoJS
KedTWKgrjtcRWTEoOKZLDFd8t0UZEzxswnTrpHiNG1dweeLKLkLHXCfst6mN4h9B6kTIkvA4PY3H
iCt4xnXU8B7TNCUnFNwZTc5eByQUJWvrZHaqpTe3pDnU/yvIbvT+qvQjYzXGtk4NSU3xRU/flutP
9LlD4jzOXMeLqfFghfL403wp7md82RATOb9WwOXYXDSpY76yEUwXbYmsGqGuLeeQ84xh5ZfUH7+b
TDl/bWphHeYmuru/p8LWWCjhO51L2l+INeKYz8MthKnbqGUFXR/NXW1AyLbsMoLs2mRbr4O/5VpZ
tjULWKEpUkasUSSPo5DlkdcWO61Qd3F/7jTOwKzoUWqNZFXInH6Q3vUPY5ccTUiubO5TLIr6Z9cG
ybZRx1jdTKA2OOjVjZD0wSLNGzjZvULTIETNz6Q/t2E97GMmlMXEQmI1KVI/oQtmCHAvyc1pOO1O
UZCtGzzQ1Fsm7YLURV6yZEjuJ1a6hKZQwKRZItBh21pMef1Eni0iZpB/GUTDsBmBiq4bZh2nb1+4
quCYuymWXp1tOfrREoe2tsriJELsS9d1bTqLokTd7Vn86JSIMQR15qINxb6cKRgWffxg1fGxwdkD
IoA/KkfApIXSpzGZxrT5jlzU22gy/8uWVR6HXmORddmw7KsUvkGeoMOxfoyk/+XYIZk4OT/k2Wxv
ppLr1sjwvLvFu95zYNbnZov8FhPhYigb6QnP9ZQy8VFZ723ueb3i4c7nXc2Lys0cuOfw0bINrvnY
pUjALb/oBGjAFoJETFwmzVYYOGYb+x4bxCYqgPzrBSftPLDm+yhn4hNjdQeC9oWk4l4G6rvTXPo+
uU/4vrsEj+mkIOQC1XvPuhy5zMHob9fRN4PMNQfdO8Sk5orAZaFvZnd882v+zrjoPD/Yytb3FzRQ
k6XjB+n4SJjQ1AObN84YX/GKgfdhVyx/NYH2/caD0r8qnKE5lDbuub5+oY2uwkSwSwVW6pzteRRC
CmA7hKVXhuRS/B6EFeBvAX4Eg75/y6L2LmY5RubIBONRvjg9WWNPBDFu/+ItYkW0tEJnTxPXmihZ
sScXTp/8MF6nwin2eOVJLtESxQ/oqZ0IwFnP5XRl3fsmpX5Iq4F+rBFlAGwKPgtaIWUUnYb4Haxa
uS+n4jwwgieaf64iWin5su2uGRcJgKV9yB7M1i2WvBP7mrjV5nXfUYUVB+xzM5rDI5O9ugNICYhi
qZM9mLDRYIEhFjra3TEJiDxUJXkIMaZrPaAv3NRiYApG9QxhMNoOY3cOGuGu8VVgT+m8RdjScE2r
Kc2N2PZIY2ZA/QlghjpJKtV4GsLErbTOwwMSbqpMCt7V9ElFMqDuyj0nctymUdPsITRTXg4Jekas
YGBLFlkgJUwnqHzFU05mwSIml046KE7i5lQwmA9mmPQEYQo29Z1N92D0VaPr9XQTYMpGv0tbNoSj
1W5h7H+HmgHUGHgERA20M34Z0WpASnXMj8nAvOHaV1tPfzKHv866TrE3hyCauV25Tn1au11pXND5
1hO99JyUqxVbA16tEUmwuHlhCj93Mj+XdbXBoonXEGoRyelmlVgFyERkXTbVVuV80OtOI1Rx/s/4
+D9yJf8xPjJp/bX/7n//LzoEv/4FL/Gnj/yHHZkoo2oLNATSFdiyP82OINNgOtj8tkvKAp7ZH7Oj
8ZvueJ4nQMC7HjRcPuj32RGnMhWC2O4En+/X+Ph33HeerezG/wRVo4fdx9iMPdCghNpW5rw/DY9B
h/EolAWPPle+E4E0DrKS1WpyDX5pxkNUsm9Y1AkA667g9e+oRBUJOXGYDXPrz9RX6Bypedg6as0I
vtxO25e8ac+2SmlN7C27Kf4OiG+lCLObKkzLHd+WvVkTbp0gZZ5Gc8I/YA9iXxMFI6I/PbQcU80x
yy95Mt+C6qVW6bGeGBldIHNZ5/vASckPm9bdJPUR9G67962q2mUuNaJMcsuYUPdKN2Jv5xFZ61R2
rVcptnmgqFbz963A89t0+FoTlXmbrNZZemIIDnHQM62FQ7GNGd9XvcrL0UlbM3i+jSpJFwSluRky
joQx9Evu5c55HvSHpIkPddLV+7aEGxzX4rV3eoAdgsygR3CvUgm+rJxJrZdWeewH8jqxSvqlbXyh
u9xZ6ioFSDYUFKLg3MacJEyxBV2eLXoNkHypUoSaX18z/jrLSiUMmdnNQ+/ZB3gFp+xXDLFRicRJ
ZRNjlVLs/GwbB9F06rEeIYdwaCinXWVQBTRQMkTSMVSZRytMnoCZb03CkC6hSI0AyKNMOWKFbs2X
bA2HWct59xLvw8HTbQqVr8RomO7zCRcBHSMZJz9ymLVKZE5Fd6WMFiUuICUChnbvq/xmOPEgr7VH
n9c0yCTnMVdZT4i331lq53DsyEKKkc0wKwAcOg5cVLKi2BMxKiP3zdpMe54WfHet/1iqhKkWqKxp
ZT4kKn1aqhxq9yuRqrKpYd9ep2omrapyq2xbCPypLGtnUjPjRt2DrXKukBpQTQ1DrqWzddPHAdc7
Wm0730Uot03QAavQoRG1jrFNxuDJm+yD9PkeZ3WXkv1zKDUnWR/ELRsuo7/htly7lC/y3g63XQs/
aW4Tc5u0NB55tJdvAlM7TOtf5Aev4P6yWpicIWv0uPDvqD/YkpFZ36R+G7tgN7vNPgFjnCNvchB9
8JIUwlf/Xdrtoa/nByxeDBM5hYevMmnX6ETPFd5RUvjeDUb0ApDiXZIS+zTbl9gHDGYP35HSS+Yg
W9l98GZP/cXpvB+UE3L4o/v4tYJ81XEC4PjGiRBSsVF4e0j9b7GRPWszqMFgOkqP42xa/ESc75nr
iWQx4F4s0bckD7mpEAYeseOzl4g+pNV+iBR/nIyzeQWZhoMes0NWmgPO3W0claUqbLxpM6xjbSp2
KYhAU3dfq3p6L/tmAw6DQ32uvSTRhxEZEFIwm3DXWGHwMwry29g75zRiscde2Nere3gDXNY9iOzy
yw9KCunjtzlWjTgaFGw4K9gwzDW1YDmOq3Zd1cnR90YguOy6TJcEnAYGeOgxlYlqb2XDi1aat4IG
MfzL90JrL1Vq7I0TV8KFEqDLAB/C5BgRxsPBnygeDOdrbnbnahjQ261n/Mrr1s6fnITb0ZtPmJ3v
Q/qyitcmm967Xjsgofxw6HpYJkXwNLnZs15zpzQVbVexa4NdsGGfssps36Vd+WvRRQwWhL7yaLhw
yAffFWXLUoiTJqm5n8r4AF32C/bHxohqf8vYxZKJyaRxQ4wkkieBZoeKzvY6VTxqktJ+KCPIKl13
td2ab7hZDVsqy2lPaFRNsTpq2tqd7MTeJkumtyzx6iLau7FYelGA7yioaZifncs4wqYMQazVRQoJ
0IgH+sLzV/Q1xCnfvKZZ9lNLrGM5d69xXrwNHVY9K+NZ1FTTXWNZyyKt1tPoDIue/ARb9MnDFPWt
y1QFYPfJ1H1JkdL08M2YPS9dx5w4ptr3RpUfE60sdlQLfJUCnyFYYraAEqcbZvFlP0Erin2btUXB
8r5rAaPLoNv3WvAgPe81UhpBp70B5JvXmWU6MIsr1uja1aJhfcsFKAKbKLJkRa7v4TeMSz3v8hV6
H4vkkdgnXkZhuKQmsuSA4XBVeAXR/FQjBzJt2pKFq7Lgc12RMB9UsQFNEEHRMHfvO9WyMDZVvwSW
EWkEGkdIkEbh77t4HzlIQiE1wGgc4qfImfutGTcHFayP5WivhrxsaTARnG2xbochbkBgjAS/Dcrg
mDjGJtsDsfgSnXsYHdYxg+9FwB1Tjte6hS8KrMTRwIrDiwjmb879OTn6UQThXhuGgb5MTp79APdu
ZD/RmOmxdRuqCDX+WoaWfA9Cc1YGDSZs/Nq3kWtnY9p8nykeI+dvl+ge+vyZluBXZMRjbhYJKZ3C
FRxxO/ZHTPrd6FUbsjlS4iYL0mKD11yJC6wxS9+ed6bzVToO91+IRydPqKl1ndDeah2oP9Fz+PZy
ucZK99hJ2HyZWxtrswHOaMsOrZg5JM6Cct/MXCtlxla35Ek4zGgK0AV4kN9qTTBpq9ilw/oPvQYw
hnBKNtEU3A+dXNp2STnKSO1r6qYXqSB/JHqHzeAXGWYJm1CzF7ybm0yU16ml3t5vfSQdvvvG1Jqn
MbTOM6EwkjPSX0idfS4DYcdO2x/WhYvPO/Ho25E2yNpIYys0bExYc6vArRxgEg9tIxg5KnipJWNQ
EeHQcFNSOtTtAAqamQeAyzRwJLkoJ7rJC6NFeY5w5vsh/AtbBBeXHVVZIHAgnl5zxclnwqYP4DzY
A64l4tE4p9ufqJsP0m3xD9dzh1Ni3iV13iB7JOFJF1tpQkTJR48GMEPug7h2D5Gw7o3RfI1rNZbl
wWbS+i83o0kLWzxLSvV9C1d1331CptoM/Zopd8XRijgWngoU/w+0pHuAeSZnm1mnN2fMFlO0rfPh
UCC9tsGQrP3OfvMH44wEIzdVZ1yG4BlPHkRWH6jlXkCo1/b6ZGkXftC7VCtfZTl8z71YsxzfdGaB
LFfxfAVwxLJCh34okmvkcOlRO08yFIchZl4C/FhKGguVDlaCjRfEA1AdadvKqsuN3qWYOKw7rUzG
7VxAcOjcb6K+7bLw5Y+m7YM7hJlWFjiduwpTr/1S+ZB7OwFzmJuwXbZrTC9AIUcPHGLClWqUODo5
SaXLwPjWeDYuuNiuxZytpT32yDodTWagFRbY+IMKsnDQrhwoW0tD6WP1rJ8gkbEztV7aAGxho+GQ
8poffmDCW3JBY0Uxdrqw056COPqZzO42S4V3AI2/Sfr2mT4jp3GKpdOYZ4yVOCTHnTvl98QrfXzX
wnoeAAm3LnJSYJ7yKlf2subT6GsXVThcur2dH0sdTsQcppu0D9OVjkdiIvDGV7ZEMMGYbBvmikEg
XNoOyrk/+jVf8TRvmInYOvtNuJpHgcWrOfLaLTaC6nJ4K/4HB4bvxBKvA4BRwy+ujic2ofs9p2W+
6k1J4Dk4dJ7n7J2ifOEk8IUzYDz2c+Kv6eP60iz7ounJISgZUCCNnLPe4e0V2yPgtwiMvVIxJ6Vn
BkrZDJTGiZWYK0+pnkr/dJQSGrRYik0PfsmgdNJCKaaO0k4dRFS4/kJpqvGMumpFoUspuGI+Jjc4
Jxy70rtWKbKO0mZTm8OAbnIm8ZVymyoNN1b/kErX7ZXCWyP1EvGm0FKpvxwvxYYl/TbDPpophdhW
WrFWt+gMGvbimrM7h9cK6ygNAEjMOVKzzt++t2K0Z16PZD0Fs8RQc8mhUM8tuQcJUFjn84xRdUY3
CZam0rVZHTmjm5204q5RunemFPAEKVxXmnijxHGlkkfI5cg5Dx3JwE2PkO4rRZ0Zdm8pjb1Uaju3
9ylW+nsqgTz/0uNR5kel0QvEegPRPlTqveW+tPitEy4mEMpmzJMetE7ubCfcDURi+aA8HiqQuX26
+o+s8bdkDYSGv5Y1TvHtR/2XugYf+ruu4fzm4hJG/jQd3ueGTe/c7ztx+zcLgV/3HYp0SJcaSA5/
0jUsgzjh/01Se4JP91+6hi34hKzQddNUgeu/o2vQr/dvuoarmPPs3w3DQkIR/6xr6FEyz1CpEaT1
qL2XVt9tfZBKiWIrTYqyJE1JhSqGx9AN8BHSxIDTl4lOJws0SP+SK14THQep4jdJQzz0jn2HjB9z
RJVLJkQf3vwDtJbvoZDJZRrfXZBQg81T/Bd9UypeFGgSyjcHAJA0gLyiuw+eZRNxNPCrT7xupyLZ
GKEv94I6vAXgzefG1zATVxk4TEWsMsqW6hWerYsZ9sbSGcdtoABXinQ1K+aVNkO/asBgFeCwZHc3
KzrWRLR7aaTJkxaBJ1IELV+xtH6VZiUzzHfF2ZpwUjuKvEWPFn50WFwIWYtB0bkkc/KRsBZzhLdy
FcErVCyvARM3dqJ4H4L5alp8o7GKXfSKAQZoRSz5kuVKcKZetFEnwLvDO+46ePN+kF0SjJpg9QHw
e3auvpJ0YeF0xRnNYbb0zaUl8h9oVfeuMGG/NXCHovkW+Vu4lta68EESx6gUuvFMPJUZ3dKShfZo
hODgTSIafsuhCikjtZrHCRs19noZe09hH2z4XOsKY1s1m7g3u5f81sTugZTHfUxzZ5dmKAMOOBTD
fUyKcZ933UvIO9Ly82PR+1CAWHLlnIcS6HSAtlYxlQu17vGVRJi9mly7BT12CEGTr5/aP0k18lpJ
xbkZ8O6CAMkwBsyJd+NM0Cyiwlg0pbYNkvKu4S+LfJyl9NB9Y0U+Ni0ntIKVaOuxBzDZUNbFLTUm
Op30cZcN1hum0YKkBICkFOCdvqudXVlyFotAE084KKVgF2SU6c7J2x+s3i/k1u+aNj7AUj0CN75p
7oDsnz1pDisXdWENevdS5WPF5hq1pZ0JvSOuPNpd9FyWLXUDkXjK++kZs/xNfaCEWbUqrl2cPxJ+
2vtVsPXI5tIWeJjJLYwo/eSDCLTpyy6fwWEnLMB6PbiGhmVwndSfmjt+OPb4c+oeRKF/Iafsx7D+
nE0rZAmRWiCnKe+JtKNRbYU+HHh3Kw0MMT+3RrR5Zg0DpG3UaN9N5bJUeaTBG/7ledCNnecaP6ck
QzKK931WfqSF/sm3k+sM5ksEstvXjlGnPTSzT0CSX/cbEI0NRkjvOU2mbUKSQBf+mfr5o0b+qQ/K
jVHEj4TK7lBsV2VBOirT9RtAtS8cqHBU8ldPuwopHwNtWCcBqygWKMxH3B44apMiu7lxoK9nvak3
qd9z8eM6zrsvC+ADHQzCpAu7w0vKs3FRD3CAal1jp1VjgdVSmJxd9lrl8bcXxTttII0icx/EYVTu
Cpt+J1G+oOKkZIb5DzO76pldHRd9xs8hxccLzQ5W31yLDWfcUv/OGC34upkcrSY625gtFkzCaxdz
8moeXGrD6atkn6BmpWgrQi620bRecxYNDpaRAPEkma5mzu0I7AdPvynOA7FKrLBwnXB+rqCO+Y+c
KjI9f6a2Cj8CW52jEdJUE1CMAQa4/Gh99vuz1x5iAydq0Xj84ei6K0vHMG73z5U7ugDXINjhFsEq
QFUlLVw4ThC1VLDsfu6JQo+riSgr0T1ud5sxRoCDLGeXsLJPoLO+lo5HV2W+ByYzoJ8+QLwxycqV
LIvpShjc/DOJ7a8KxwtGS2S2SLgfkTbitBcDtLDUZRuqbrZyxlTkSms1QBaBhJMWq55969pra4cI
UX0R0Vitx3B4xJF5YkyFa0gnhcMsXgRBvC8ih4kGiL8sY/6A8i4tbir+U/UUXtfiGuXtvT5jjzHt
9GOOrJ985ZRsjOaF5CfwO6s/T6Cod9AifmY1loagOzpSvFk9LQ9B/ZSN3UnXpmGXjdMZ3OhJI8Ol
Jkwn6+pj6mJZCiKxlyyQFCyfM3BjXXUKx22nxlqgkfJSYXWePCYPECJipj1OS7fSQedE5n1kTMYy
7gwQHjYWKHI3lGBwZ8fa7K5isJ8khyPsHWSQXH8Dg888MoMvp5IoUo61SnpGvuwsDnKuNoIHwZ2K
zwTJKmI/mVfgNnXrGofOhjGb5OacAE0MXLTAKLznE7CCKFse3MljO83fBYXlS0tJuoZlXyedH3nd
WRwUK7zt9Fx+TWl3AMZECebY/cT3BdxqyDX4vOmLjmeDffEFLxXONudH7tChbpvxlSaivN+lRtHQ
R8oOfsLJPJRPqR1t6sBcaVXwYLUM21UCCTmP7be+sI21azTXum9hM/vfLdGhQXK9xoX3xRTlL+No
flPS5Yp15LgoI08sOydx8fXr2JgqAKkYBMm6ku1Nam76GesR5xiaw1Tvs+eTk+zfcaO9ho+aZd2T
kjnR37GL7PRJGrxVqufYxs4hkRonfbg6HWY+wM7YYpa27sM9KS96a16iI2ARttX1pXete/J/yJjz
rfbbF+w30OwDcEi09lVK+eSwD+2f1ikkUd4f60FppJGJeohm6jngIvtEUT4RVFmD7IyPIsGBUmk+
8olLrwMCbIYQOyHIxgizdS5++gi1rHLvyZ3ex9EH2eWXQum5BcJu7PXvBkJvguALOGZXByBzjdS+
4RLAl0BqUYeUXE+o5H4dkUvlIYDQz1korz8aI3i3Y50+keQxIAvCuYOW+9qfLx244EWAd38hquwn
pcZspMfjDE2bsoLnUuhvyM37VEnbSuPmkAh3BmEqeSXRtlMsGMP5EXbtZYi8t3xyiDh5hCqi7ttl
I1J09UtT0QGJtG5bmLGR2kulueeB9pwjwvv1K+Ud3AmuUlEeSBcdaCz9nr34XZjdgznBYedZMyHt
D0j8uX576ZiOpoT4BysAU+0CTJYCTYtm7gacMKZVlwYHobYHsdojTGqj0KrdAhYjfEJq28DaYWD9
4Ks9RM9FJ9VmgoAOj2S1rRCsLWLWFw1rDEPtM2q12QhZcXRq19GrrYeTPjJ/Ubcg14mCgY5QQQfE
9G0RwrszLQCe0ICcVW9PPxxoopbCitqhAgco1Gjh2/AFo/rJSfUXqXCkABIowJxBXg6wSrUheXEV
vNRXGNNQAU3/M9j9zyhaf2ydGXL+erB7/Ky/u1v8VxtrPvb3yc79jTOS0On1E1Cv8C7/Y7JzfrM8
XQet5buOi+TMfvyPyU7/zWQvDWGGjbWtMxT+Y7Kz/d8wmrnKI/3HMvtf+DD/HS+GXfe/TXaIRrrj
sDZ3+Jdfv/+njXUY+a3u9TlCdsaTL7PuvJqNk6uCr65lvcc58dmto2KxNFmT5NHqtS6AAJCcnUnQ
GsEPkBIT/tRp4onVW6cijLaBG9kLm/xtqIK4s4rk6oqRnamYbkled2iy+GBbJWXYrLUd3HrzXMer
FD7GMlOBX828lzUB4MQKeO8Kj6g1hz+yseauGuxyzacctgNCGFZYip7NGcONChiPMVHjnsyxocLH
Oilktv4ZMiTB5FxFlLVahZUzgiEKVzEZW2JRCDOgYnJRFWvyTE9+QEijhSZjj856oJtsx0p9m6Ym
Qvj4xNxVb6Oo39qJWAYNOVaq4t98Q9LYdXC7FCAGrUWZoNNZG+VZppRWEtah6wGglxbrJDPmVzPC
YJPnzq239NeI/VlVWPsQVAUvIPeS2Ryu0W/fFc4dvDmVkXk/n3JT44cwrvWqh33q1BsOTedYUktl
TNdZVNtKFht35BAV64zkbsUWvuMLp9X7PFflmu2i+3/YO4/lypUsy34R0qDF9GpFXvJScwIjGRHQ
wqEc8K+v5dHV2Z1pVoOcl6Xl5Il4lMA5++y9NjsoG6vwByLhnU3Hq/nMsx1ZcwIlyBUK6K+Vn6IU
YcsYalRquiFmlb2oYUR0LOEeeEOIi9EvtnXJ9WaigGfjGgMdNaJ8bNps5h1cvptJnZ8qu6E3tuDA
08XqrZxMTLvS25Ca5idEYr/1q/qDl/zakf1XJYz7wqi5mfvYdkkBBzwJXZgiZPRQ28GOwEvg0Rf6
8zopuoFmihA+uugC3l9iIYzo3goHir6RWsgUU/CW1bFzq9r+LsqjP3jkYCL2jKskaLxEXHEYTZDf
VlNH4UdQgmZ2F+T2Obr4qafzyUiSywDRBTcUJ5mIVgXcxEFx0rSuMZLMcynh6g4kipGI41LVztYf
aCkSFpmB1OuveFARP/mjL3GEoo/5PZhz9cD3Drt6vHWYRTcyxO+fuuJUkLE8WGG3GRALV61Rvo1W
CqbDPeSm22LXfXNC/twAWuY6H3FjRC7NegUDjEjmve852Io9f6ApDXIRs12Dt9hQXJbcCB+c0w3l
LjBgYowD5gUvfNNTClB7qfYFzOrV6PPbwFjnp2yjndnw6bn9G7fu6q62G/b5vGUCri/RTF7dM4bH
qi0Asar6k1hrerHM5FVOw2+wtoIvl7p1hKPlwrzZ8H1gKkQBabDKLvc+VdCGH99NgfPq9sOXGO0L
LBd31ZV0ssevhWw/Uza0kcCd5BiFBox8D8AvXOBU84ugWmoaFtwKovMuIkvuGXkJV41WsfPAvu+o
1P2eWtPbpwJFIH2RrXlyuuKVPNCNDNmWYolVylLLCI8JoCPjOzFteML49Rdj0bvkCOHgwuA1500f
ar5QelfGyXMXtBmUC853Gf+hFfV8P3Wy/HJNYJ4Rv7h5EWN9lFdujFHooyozukVOvy2x6DDN3Iw4
+lX004V9/5xnwdHTQdHa7r89h3utMrN17VEnrz3inX8XCvttFtnIhpj+Shi9ReAd+QLsAg4Dh9Ce
Ga9JVRbR3ud6abWksIvhMIHM4Dxz60vaTyweOko4q5aQuu/0h3gItgwSm8SON7XBQxXtrQ++YoSw
wjA/pEcTysjUn1XuLeycT5c5DQaG902WhyDhBNWCiuKmOIisOokl/HGH6zyNHGGjKeOpPd1Z7XIc
fU6yaFYAvsvhLSz6YT3R1IKBg8kxG4tn3/gdd8YfafXNRtjyOgXlnzJpqu2UL2Az/P6EkYQFYmRP
XKXz+MjyZFK6mt/62TVXuTRhcGgHpVKh3JbE+rhbk69p4hFO0u9Gp/myPb8933MsDiLNvtt4aClE
RZMRfnFl2bmSCZ4t/9KTkDbS/pwVfGxF5t97lfudTJ616fgIGvzgpxIOG3ek4VxMzQ40ODHK9zpx
+SU020ve4GoYvZLq6+ZO2sZdNQ+7ylac5Yz4jpcgR5Ysv/bS+JNUPkV0O0H0eqbcbumY+cZdF8Je
6Wz/4hQsTfI899Xz4Hon5SLZ8bWZs+C+L+aDlaYgwZaH0ecK71LzJbJdX5lUa8qHwaw4UQaPbb0c
Z4W/xv5uPXunyp8y89/xC7wozzoNuMNjAeGE5CNP6DtLoNVwKOFFycsjyHHOmmm1G/RpjjJfwo8c
NfAFZW+TZdNBzdW78W9jkbyPtQt/gfSr0VGFbeoAQsOpG8fWvXAfct/bgiLeNuAK5i756lr48slw
HQiF6mHbzvlStwgnSxx8V8O+HRM4DPX9YMw30cYvqTHegm66mrB6QagQ+Uw+DDI7g3LumkoeQz7I
sO83if/ldZDo3UcY+xyN7f1kiFVDXKL2phVU4ms7FN+Frx4qYb06KgWylmD6Td4G4Ga4luwvNTKR
OJW/sq302O0HM17HZXJXJsMHtQUycLn42++Nr+iCsj9lGJPmzk68E9Z4cw/UtjRrq25/mx7L1MCL
RPos0XaxM0Tw3FJR5xGqNcuZ+07+NSwASyTVj+S4GCUkKx7zjHumCeXJ8UL+497agm9koDeeOnpB
Jl0QAorNo2wm9nkbUh+CXJ7vxQiEXrhjDnjS/MNgSXUITKrsiWgI7mjKSMqEZL3vs7XYuqqkTzI6
NXR9SaqLTLLQHUnw2P2xHx1vg9RAplN8eTYFKBTjcN3P2Ap9PgMqUvJ4vMt0aYodklK7VWZ7suX4
O6FZReiKFY+X7hQsjxwHELKAIa9lhzXf746EyzGu66oWW5e2KF3fogyy4dZHE+K6EaUdY0PH7hQn
2c7T5S/qzrbr50Q/ggoxMgkYBvWzYIryzGT3izUKHWhBPZqfXE+pRwgtUEQmj8PJfkKmoDdTf0Ml
7SyABsO0YL9uKUB0ZbSe5zHilsoIKdLo1DbhdzfxnDCq+YQPA7Dy0G4iYsy+2Z+qPngFKXFJjObB
7xaYIO5rtjEvbnnxS9YwsezFdQD+V7AOTm6/J3S6ayf0QJHxNq0w7QW8mqsd9aiU9mwLukImjBAN
wOUKE91NdE1zNA+jRXiOQwFJgoPjMNsIn9bu4cNmwlyNZqw9G+zqFPwcKqU449bX1ijOVhycXdvf
VYN1mWXy8Kd1wTlTrKCafjtU+lier+1xOgI8vySeupiquSP4te8KOq6r+ZNDyGtUAYxP0ucyLI5z
eKTFYlcWw/M0zUfRWne1T+6pxL0eVJDe6GpFGt3k2etIfa9liDVfekAk1Y5U+zp2XW6g8SEZ7Gvi
uF+IOvp9rJUr+wjMtO2WuzYC9AcO4L0PlpdQgRVBh6YrDUcWV/O8g/Y2FTfTXd7QuglTRuepGBjg
8m+KJx/MOHyIZht8k7WlQWRVLruififZsdMUF6rI90pgKmqmXSXfrCJh0plha4QcU9LqJxDzSxIk
X660iEIIBDwlAIt4Pwgw3Dey6g5FZKfQ8SlYIoXBo3d2ePMNNQLcaBb1yZx2tf3bNgmsebn5Ykj9
xZzbA6FX4zx186G2I6xSoJIwikGUjPMcP25JTMUGpUVgZSs18sVs0KZMjdPkk+FCm2Zn35Pz3tTj
Vul0x7l1kjWktksHijGhqOLa2NFDHBclCrK/6CcTFTM2IImexKhL92JVGf0BnPxjZWUOL8qMScXm
UTd39mMQyFucA63hMkVUBYFg5QRKXQWn9UeDwiQD7u2c9j+TTBjBQ/YdcCBUbIQ+LbT2vInvxZ+C
g+DGaL4MGbwZsjtTMMZ5ujbsKwYaqEiwClemX18nPvF1TL9srrlIU/S6DHy1//fQ/B8dmlEO/mc9
4nXpKWjM6n+Bef9fJYN/859qhAsqGyuazUoQOOH/88+7/wi5P3MyRgawPRzx/1QjkBz4i/Q3+lSB
8Eb5/9WI8B+RE4Z24FkucoWOZf8HaoSF6f7f5QjbMt3AMkM+PA6k/y5HxBPJ5jwMoOvoxxtAAOzL
6ONFH36MotpnS/6TiuEPzupNo6EkChc8gWlgmNQ2i6hlQCuTH9w6nAb3lQabUDpIHQysE4oTVyMS
HZ0XzwEslElDUWzQhbBv4lfH4QALE/rA4wgQUxtv4F7Si45W11IinWjcyugNVyDP9AVxy5bRpnPq
m3DLmzmaT/h993Pgv03wW1I4LpA012mXnUxDgbZ0n+pyuac54WzByfAsa91JsGdB1jA+E8ycNSym
GZd9pLeChByZ0DwZbI6NX37+/SBJLm0LOAuzlW9bz70FLXVyQbR8GjiQy+yr18iaLP2oNMImhmWD
sH7X4vK0YNwoWDcTzBule2xMaU4bbidfmAfISy1bKxxxREV7002eBVPdAkdnMtKvakRxjLzym3su
twuYOzHsnQYGTweLh8/cpyDGxxwVPdmubLHa1Xdu6j/acHwEXqoFrs8oaUuezuBkjtzBd+QfuNNy
OA6rEz11wFmc58RbdrkBl7RsrhX0IIu+h78woRCX8AJfSGrQ0GBFxA81fGiAQlQzW8CmEe/SYybJ
8KBn37HGFqXO9NHBMcob7xJiqk/S98aB6SI08Eho9FGsIUiuNE4OVCRvqN9CKHVeMnKsh5IV9yxv
OAFJBVqwtTxAOmuAe+S35dF1qjWwjvt4Hl4SS937cJlm+EwjRWxJ9+PK7imdnFNjPISlhDw0nm8t
dKccyhP+pXRdw30aCHuFyw8UW+QpTQ92ByxFIbYm7vE5ca+Jk4AVD2fbbVZyyBDio50SHgfsxoYl
pfCO5sWLE/WHQWOpkqr8ccO7AFpVG5sfNZVEK5azaz0S36PEo/eZj82GAHYjOwxkUIj4w9NCHQ2S
nGRQb45vnhYHWBagZMhZNQQtA5KWCVErhazlQNgqVKw9p6B+XN4SpQ15KttImFydhnMpKF28qy/S
/Mj6iwPBS0HyslV1ckPMwRC+kiG8KohfiliHPdl/rPQSaSAYOyuQZVO8GXF4WmagYVjxD5iGH2ZY
AkaAwI5IkVGRyo3UYPHvINayH2cna/AnCHBdhzOKRm+NKqPEsd0lsr1VUMxaaGYeVDPIOFxRNOiM
Yti7UKPPeN3uIdiylqI4Doaxq6phE1jOeZppZCI1wk0IPKdT+vi01Y6JnR+DBDwq7j1yqGF/Xzp6
dV2YUO8b6z2F0SZhteXRL/gJ4+AczYzu58p8NRYiImL+TCxchnVFvQs/WNvGXWDcKcKQQ/6QQ+hK
S7nFpfHaKYe4UIDQDwVp5O4PVc7hD3ZZ4EMElZ6w25TFtG7Vj91Cw/nsWpdJ0K0jN6P+KNNmwAXt
oPpEi3EoYdoVsO0mGHdt91YxKxGXf2o0Am9enPelHp8H2Hhu+7VAyvMh5mFf20dtcpdY03kIgn1B
8D7mBxxkLMEkmHsm7D2vWA+Q+JIFw95ZQOeDOwMDbSON/uR3AyJuvRlreeBxti2wlnQw/mabe66z
diH/jVN8GRW85sRdeQ5fKMd+sOP5ODvlVpj0HkIQlJAEuUQaYAWNkqdbPZ7Gin/NXX56OZ2bBUg3
OMIWLGHH/dKP++clBp+N2YDADB+eXNngDGewhj0uPaw5s6Yd8vcPXC8Z9sbXCRyiD8JIgkdsG3Qm
aIkMzpj8KgxL7v0SmZTjxa21Mmg1fW7H5QKcm2Kj5Uw08CBKcZWj8VLN/d1MxeAuxoWqqY0M/nf+
RBtdY41rS5MdJZJZo1mPUBYPtcIwDARy8nGauFCJ8/DOcrkY4ucXK1dYED3rq1rKU4MdxQUsGftY
boqRtXJG/WTMspi3lB68iOOA7tPDWKPHsmTuzskcvCXtlzlM1mb5Me5bPcg5lrcrw7pbu3rIk3rc
W5j7CIZghSdpoAdCV4+Gox4S+avOipKvUCe4brUeJSs9VHpMl7UeM4kZPyL09wePCXRgEg39qt1W
ejid9Jhq6IG1ZXLl57q69syyYmou5LSSdcWUa+lxN9CDL9rMOdajcDGBNsDO+TerCV+CPMG2UZPi
BV6sZRhkFLIxWGczVLrMbg7KmA5h0xvnnik8mRnHywCu5gQTXVW/YTNNemwf9QC/6FE+0EN9xXRv
MuWTwuN1yTdJj/8We0DJPjCyF3h6QUjZFEI2hqyiLZ3SICiK6Xpu0p0dvZmD3DmQtoit7/Vvk683
kPp97oiTepzgzG1rqK8wxvdUlw++4pnBFjOwzdAqvzZ7+Waz5fh63SF4nnSsPyV7UMQ+NLAXGexH
Qi9Kgo1JLm+Gax7nOtz5Oa86KMhfKRuWxaYFAJyyNSgb1Iz5yO82G9nEZlZkry17WjOVmL9sbsj8
xA+KlHjmUEeME4sND44S7IkjCf5jhZE9Zg/s/+6DeIiiCvg2VatBdYdv7eKxPzrskbBEx79rJftl
xp4p2DcRtlk958a+eKyimG7OgtU0YkWtWVVz2+f7w70VnxKRLL3PLo74QJxx9Z6bAEKd4+pu0gvw
odPbsLqRHaIJedPRbtyP884yxy26aZqUO2fyzmZeYusHy+L6l5zSIMnaXbJ+j6zh3dVmJfdzEIfT
pb+noZWF3TcgnCb1g7SLy0iei6/6KS0VFAyKrwO4tcqixFRrAEKLAYgCmVYHFq0TeAgGUisHkdYQ
CPgwLVAYhbigtMog7Sf07uKQa/2h1kpEgyTRa20CDg4xiAFcGD/tq3CkGCCn9Hai/LaosoWYBCjZ
Yn4niZ2fB4pyMwbbg93Ldl3EV/IhPeyMYOvodl3Dpmc30o27mRlxW+OqMf5t4zVm7BlptLBEGyYm
/ECfO5ArPbhg+bBYx7CA529T8msmgIVLi95fx+Zok8u2O9VI0lhahKvoCObosJ+L6alDD1ipRaWn
EPrBbsaogFZmbYSb/PJ1n6sPeTAb3QghR9m035xG4tJ8rzYeVWmbTrcXJzmuAcfHg6/GbCsnPnd0
0/c0722eQMdItyDD8fgCXxCt6aEhQKm7kn1Kkx3Kk6MBXxtvda4kSr4q3bA8873VjcuoTjlTnEEh
XkchM2THy0RBcyd+9VX3M2oscbOkGb/13nucjaiV9BCmDshhyp79oHss6HNcZW1IxLENiIBE11R0
K+yzwf9xBNQh7dG0CMtd1PKFaAj79L33XFA1PYTPk26ezruQpI66uEJ3Usd8ZGY7UQBnv0Xu4kFX
sCxq0mlx9F1arW2zTVaF758khdcmxdcudQw7Qaok1p3YJInebNpxz0XW/fguKnTpeS9KN2mLNuK8
T7c2kgWXGN23HdASgNiFbFd2oCsNhWmgQktYu7L8ICrQqvlbwU7q5vkmHaI7Bkyf/qlzrHIDZbLH
ShBuAjyPI/2JLXecQGylmE+Bsk8BXi2Rb1PkyiyJ3nthvaB7MBLC9ndASc/YcTD2OX0IegZvvgfy
kUdsmRi70klpHy2P8ZjRPdRcTOulHipOXxBJRB4HJIeC57FMePx35hnX7FPtemsvHQ5ONm+xW5zs
Qd6Bf/nltyCyiN5PpqCuM4BiiOylSE7y5GqOkO7Zx7hZTjwGp8h+bo2npZa3McrBsryyRqL/8tNO
Eqh4UfUfatghRX/S6bfrHXjQcfmZDtZPE6e8bOND7yyXLOGLJ4aza8bnVJW46xDFzQIzrZhJZxMN
Wmx5BNeO1Kw5RNw4DKJ4OPsw7qCGJA0cKbPYSNv9mELrpe14do3FyXZQxdv+MEu5HZrywEO/lW9i
Mrah4vhJCx2BRztE3F2e6zlHoVNXrxj2Ulrj1hiR3bkxxNk+zzOeadaKavOta9c7V+knaMlNop0p
KIXyhxXXVeAwWsM8xFZwx+b1HfgMwcUcUTBBfckSwmsM1UkRH2xig0YJ/xEy5b0MwKMaz2Lm22rZ
+iT9s4wMgqK7dOl8EA2nMr1Ge8a8pZT12fHSbdBjgq2Ke0s2D1knWroZhmfp7YURGGxY7cqc258m
dN9wux5UAl6X2RltimoCLKj8qdHg7niTrq1Y7PLcOrvJQKID/800nHrfevgFqf6cxj1xL/2dqR+Z
oo5txEOIk5igfpmH7xbb6bGanU/C0fC70/U4p09dqnYozjvC2psQvlojfYLk9nqkHYC8UbopBUlH
MuvhWHylU3gLHdRAtfzklw7mJ4lcwCBF5fyh0nZFQManiZgQUQPbogr5+o4dt8eirD+Bl4B1Xbq9
hLQfj+1bDTPlvUUTrY36jzLr56LhpV4U5v1CpW9Ju9WcYOYuzA139JYRxGNObnfD8Gl51MkGe69t
vkrt3SyGrzlaLr3ZrTET/rh5/znb0zbl60NTIX7CeT0zRnO5C6xwnU0ZDE3LfQoSNHe7MfJtaDWP
jTmZdzDjnwtfOPup/CLzhx2BgX/tc9IVAmYUvxLtHh7JXcgDhrQ4k41d8ZbE7u14c75HACfyK6B2
Bv2bZ41PrhNX73A++fkVeKTw8/1YnS/p/vlZDIPXQy/ZfWMGOFwGa1N6xLG88YEqxVd/GqM9oNy9
UxjRwbO6G9e6/Gk0l3MzY0hP3PKZGwXk6LnglDf6OHTnPjm2cQ9cdcneTTcL3hr3buHdts9U/3mP
efSti50fPPrBBucu6TZ4xnz76djAFzJs/S7Bdt3XCRbCPDq5HaiVKP3jx92068FaxtEVxWbaBbFC
vB3b8gN1e84xHSQqie8K8UrKnMZQ/PtFQVgmTSRFnUSzIpyiQNFows09gvx6/QtyRTl2BLDVh0Lb
Q6O1oNJG/FhizDrwQzWWT01WgZuj7iEQj+D+nyHZMeQlezXCMoZ3C/eWnGkCBVf2pDTZ+4HKro0a
HgC0XJwfoQKei1HoQdPXEGO+uDLsGXv/V1f9j3RVIB3/s6565YbQjP+TzYt/9b+F1eAfkQW2kv/9
t2frnzYv/x8BQqdpsqaDHkFb/aewCn3EdWFWQjNB9oyc4F9sXrZP4CdyPCs0fd+1/jNh1UTy/Vcy
Cc1kEfEiE+1XC8D/hrVsTdUmIhESQW3a2Cr6Wmg/kQTSmcuYdodH0gL1XBIkhSw1zLgtF7lpIm8N
+vjc1sUdnaQPXWe9eGm2rgxWI6vv92acrzMhrnHufkPw2aoGhnlnvncOWUfTtc5DBxifYajmL2Ci
0eTkVu1njAYMDTxIr7a9YwyHFpRgxKZv77krXGs/KJSBaFThcbK4SWAz4DUX4v6MX+JsfrHnpr/G
RuzvRTFbxHHS7eQ62TYbCRCopL+WbnRKjY4P0HCaPcDb8ZZXPGNGn5Iy5aVP9KPyJ8j8lFUBAoN2
nNJsxrMUmDvMddu9xFbrXTB/rBaFR9Zix6U2y7j9xRiGmXyfM5SlVrbvQI+QkAfP3+P0a4+1P75T
NQ8TM1tOme1/DiBepgWqle/B8bLylKyjM2MZsoNnvFDhJTPHFcna7GCb5qGYxXJsXZQeALf4xeNy
PTXcSTtlO6uZPg9KHMg5F51zc+IQRTtOjQOrRehQfuJWDs/DZVd7bXafJt4nDvZyk7toyhziadCo
AdLoRLVMcLc46qFuy2Y36iR9OAjIouXWEmI3RhOV0flRmXTSEIpoRHBajOpKavaPFkmhhLtbyzOf
HQORPiufLAhs3KN2UYNrsFz2VPW0K2dMCTsW27KlJjgG051i0hN28slgnNOoln4xf0rvfgiblhGl
gQscHYa+ewUxYPKC6A+FToYrYsDjqU2x9lg4fSZaHyBz2KcqaF9N2XEpyx2Akra4Lda2L7W3diE8
GtbYs0oSlFbGeI3VS/QO6TRini5pgxizUbbv+b8oskvaMKSiIyWDRTr5UQJerMQfM7K3sVznNbNs
5sabOFzuqGogIps9lrV1HySxWE1ufhk6H9vR8tssM8qe4H2yVGeteY1sg647fm683HnVSbnY8l7C
kV4MtNuOAHjlJfeO5kj73rqc3rneH+XSgVsX+TuB81UHU6u2ME15wamnlwp96JxX7nWhCGtVlUwk
Esmqout8Ie3aLI8iKx5tJz5JgJas0ejcZOR/fPmYRP3NmWMYPeKJYEm9g6mtWWBUlChCHTNNmiAo
q+1YBOssq64hXqHCXn5PKwHbwbYSPoaZEC/uEPc5wrftFMu2p76O7+tlrgTiMn4+D3NoVsgHNwbv
NeOcK5L5I/ADIPUYSUAB6RZQSkxGmuSEQzRheDHyce/ym20N7jFo8MnDTViViOGudpr//VDTnmR4
/Bq3PbWA/r3r9a+pQNRutWBYqmfbgatAd/wxn81zRGgJvw5Jc1PyxncDIGo2a7+pHmgwO5udR20b
yiPPTsS+BUMo6IaHOOww1lQW7jtdNOBk5PRmi7HnqnojA59JutroidKXtvGcO7OkKTG4s6fonY3s
6IUxLtlVGoMI8EcUupyVyLX7aFu5cHomJ7oGKdnc9HOYqO4J+S72YdysB7d9FY1nQTBVZxqqno1U
3GMkPLhMVyD9c7VZ4l9DbRrHVDp34Md3zkBUXWbcu8Q0/rFahYBpkdlKHO+aYd7NqWWwpHtUyPmZ
mdyLkiqxWd3KQG8/vXMzwW8XbLByRmdy8YMEVmZta5GeKgVGaKiK1yQaHy3b/WV00RURbp23Jfbd
eg1nHCVkKi/ElIkdZbTKiU9HWr+lFqtL1+Yp1gMDXlSN6SHu90ESLccs8h+FJ1+i2fgJlbw3AJqW
47ddTLD6w+V50UFrS/scnOCXyVe0bYPXuDb5E8l3FnTQegbPx0w8Njxwqhp3CDeOGYcDv7Rp9DE7
HLct7kNF6WXIt+FrHhORBLtMh2bz0I2UPLgJG63gd3SEYkU2KouJ0UuK80b2H6485OeNnvvYR4m3
LC3wq/hIh5grVrWRJrwJ5+fSK0lrIQD2xfhmKNSPuTbBjNT9ZknST16K9SYGoUI9WL7jUhjE087g
tKgmeLB1xgbZRZCz0LOwjahwlYAziabCWFWcUohX0NPmL+1Ll5619XoXmxEPKlgRgKmcQ2NkeP0U
OkdSDZfC6kt4OzXRc6L0q3zx35YZ7dTzGwwKcXkYPUWXhL8k3PFZZ3EX87f8lT/4tx6nzVvDDztv
iL1JIHHTBHFPuaY8pMP8ZfZ9/d2JZ8gxqZFJ4rv8h+PMQ3gZ4j99wMdtVRQr4ZgpPbCczrjtWYuZ
AAA8HzlNPS2t8YUja2ME4ldb4Cy1MWYW5fARzuW9NvKlU4VZcKhmom7wGCGWYR1Da1YcRChd5vfR
IUk10dbHCm2sssiYV02qS4+TBkHdIunjz4FHJKpc+3PzgHHhw8nGQ1SnH+VU7620t7ddP21GVs20
TNeqnJ/mwv/uzNHaenmjoIgkJOPGD6Z+bivleaqTX05GMrjO0gtwE1DX2N7n8o9tes4u8UxSpTJi
3O+hh7Zhh5hRvfpjVaxpKj73RXKTWJHdmtsIRaqSKukcw2oEhADv2bSHILrtkszb/v0n7B7DMwG6
1RxMYlPyTxp6LuGFza9Uwqu3QFRmT17ZtIJRyOjzxhhJzslsAF+N8ubbyR0croU3c39TgFleytHg
RECrMggSio0d7jrsj8oGqer0Qp6mZjxnUYejWzZ8XnGjX5fh1R9y3B5u8tm5oES4ekML5ihg04gV
r9vpq4CVQEow4fXpoHVF9b1Z80Xv/Wne1vWIUESJyOIVXKLdT7bVYivr/D50B35CcK0iZnjfwrCp
kYnCNX54wCAIE6X10YvPQjTHKUHU7XqY21EIS3OBoVSXHqJ/xQN5XIJ7b67wi5GabDjOeb54Tsog
O/gieRhcqDfEqio+SyK1udxNJaSlEQVjG8ZElaki8/WjDAWSi2p2ayyICmGazpfUpbG7cxnCAPRs
cfFSfBI2fCvpWJv469u2XzjiJPHBh40VInrlGb13tMY4VMzm/KpNmwIH+R0J8gcvtNOzHHsOXDWn
E+7df+bMOC9GIlHb513VID1EZbwye3rIDN3JLRT0UFWSJOXn4mEmW60izAo2gCyq6tonf8SvTRA8
PQqUiEmZP4VwsExis96BRXOJL6LZTGG6cX0UI5fD/AIYg0dv6G6UYCIu2+rUs4tidtyiHWryPGeU
rk/UrhQDEqgDPIV4qrNwKOxUNu8ZmSlTxIU+aTs6dnqASm0bb7kWTb27PAjI3aMyX7Mi9Kl345E4
hOK66B7xrA4gtWnzO8yUo9R2+Ixo+pomUejxf/gZLE6h9s5HBiBjOmBrcH/46Klqx2U/Y7enpGZX
O1SbkOylDRshzkG/dTK7pQePTVyb9jHvh9rEL8Wd3y7OLcTen2Qo4mYemmuGlxvnvAVFmDSAp3MB
Rk5CYNJZgTwl6AwrjB7jeusuLOhiwIc1Im7qpIHe/scxuldx+5XPUKuIJMALFgCqSCkAadq0PjAd
TycYWqIMqAZ8hFOcnYo5f2+8GO6gyB8dnYAYc44xlU5FgMLdYp8OV5BmzU09CDSELnnBcy+5ZZNJ
0fmKUictlM5cwF59rMwZtp67PEel+dT65DMSycXK05mNhfBGYpNlyKrdon+JUp3vyLqJpEff7gz6
aOfUeitxlcKXZy/ocQyQM2gSxciUbErCI7i9cHPrPAnn9Y92Ya8IsKUYHtJ4q8MnvCa4HrxykMNI
wYNbElOhPmtdGqgkvCMxk5v+UU1UEfnUIJp1JHYecRdPnWLCL6EOweg0jEMsZnCHPYC2bm/Nj7nO
zVgEaCadpHFHd1vobE1aAbafvMcxKZtt7/1FqXVfFjl5xl7UeoPSP+59JJxP6XDjYLz2kt8WBYVV
l93gKb/HXXAjlgC479Nw+3uwlwzOfvua6abDQXceTpQfZtPzrLsQbUoRLd2OaILdLTi+kEpW6thS
oeh6y6Uyo5U/Zl/BhDxY30U8DIAynwIKGCOKGGNp3GXqisIFRlgxwUoHNe9gejG/gRQ5mhQ6WkX0
UumGR0O+o2p/q57UMP4H528TpMA9Xw3tHUiiXaAoTm685ZvyXuamECKmeS6xMGcGeJ16WJ6pVYUV
Xq/B5Nfrn6Ev+NUjuMuPc1uoU0JbZe5hZLDHEyg3ZuU2vFUy/E0OeT1I+iHTa07rpdT1l4FPEeb0
GfCTuAmgejEK05TZEFaWWJKD9EPQpNnRqJnoas0ED0CgXlSovtKFlY3j2M3uefWhog9tba8HWjrB
ER0cXdvp0d8Z0ONJVdMfqYs93Zn9Q/cQYVZlbgPta0GlIbhNeJ/sq6IfVPeQjsMoeMN0L2P7e46T
K1CB34MuFkV3YNDO0h/Zta8qFq8jz6PYox7PVHu+Ig+Ln++Hqf4CmQ8oSeI07QmCryyDzorXumx6
WovtY0bfqUfvqdQFqLauQk16SlFz0gN0pFoouKUuTV10fWqUo4LwRqjla9Cm34pX/nksLT4FM8S8
2T4zbcGy0KWsc0g9K0Ct4BjQ2BokVLeOusSVqi0CqLrYtYdw4HCfWS82WIOpmGySNa+NiH77uha2
8ymInYUIiCibO0V3bKRLZD1dJzuP/YOgX7b8PdA1m4TGax2im9C6fU0hs6yyhd+KloLa3LkBK5Kb
OBZHIGfXKomCg02n7QAdCeb9W65zounwbdF961D1wzSSbxStuHj+uKvQk2tYzgM+axiR9W+JUm5c
komlnfYl9FGoVihBunR38b1zwCbTjB8znbwJ3bxmNz6WYXlZ5uW/2DuT5TiO9Qq/iuLuC64ha3LE
9QLoCfNAghK5qQAIqMaueX4Cb/wC3nnphR/BK9nv5S/RDRIAAYWkRjgqHO64dyGB6m4kszL//5zz
n3MYkN2bkuFbEsxgkOlr1c3pGjIy7nQsHupz1Hh3MRnAPVnAdTvcAvTXAM36oUZasBIyVcA2d/C9
q7nryBROyBZ2yRhWfXnTcbclWpEc/D/W+WewTh3Y722s80vy238QyvLbf4JqpnVYD4d3f//bVkMq
/8st1Ons0ZEbGuk4urbRfD56Fdl7GjpQ3bWFucnp+QZ1yrFVwzVVx9Fck6lXG3yyypo6+PvfhMOE
rDDwqcE2GTGnavwZqNOypBfRMw9mg4IR8Bz41NBV1Kn8/MlEa4DGEWyqoS7CAVUUNC+6zJNVUzXH
I6EEJQzoJEK9tphfQH+p4Da3gHWRYSMGnEugXrlJ/asgx+csd40vztj0y7a38dEqQTrs3ldXen3S
KTLw0sBpJ4riSsJuymnOrGw1FhE+BimD/Zko5soIdxnhabZfq9pB61nDOSbyS89ca6e+7Z6HqjE3
OGMOOxyGZk7SoxEPbCZ+on6R1w/CoIYWyRXu5iPWjSD6QseGradpE7UmrrKxmI+iCFaW1yF3tZOV
kkqzfbFuZ+vhOgqp4hn9SdYpVnxtl1wJkvSYVg+aowizBZwOwdrcbsDjyKAjazvKiHXnLqxx/GAN
uLfyHMarXME0mOzF4zwbO2L0Cv8oLu4sDrcDpoH8IzMdTnDPN5dej5jLK9oj/m6qo1hkZ6LpTrKy
Tk+xBYkvBH5FaCPtk9Gg8S7afBF53Ot1U/sHXVww7ZQHxUEy9jeO7o6nOBWeYhfPhCQxRlmJWeMa
pYXhc0Bg71bsa8gSRdNSt+bCOS+LDyIl5cCjgmmS9tDxwbiQqrmQoehZMhw8Fo6/wgS/w0kIAaiD
0W6HvQqd1KIYWg6dmAHNygBMHe3rkhPZQuKIbx7+SibXArOMlfOpTewviY9eKLYZdBi1C8IcJPyh
/RylSAsKB9VJkf5qtq05q6PLRDHXy7KrOcEFWR1Ny3TIYdeNCHXkZ9fp+iyJkV3Z5OMNCiA28Q40
+2FUHNiWj81vt162ma6segCLhrmqpZ7jt+BkA+WnhcUQ5V89I8fpQxQQeuGF6W1eRcTY010b2jVO
XGehld2QK8icHAYjYWbcpgGYR1b1X/HvvHZh2JClRhYNnfOLqRmoioqaEa/wYLStJU6jV6K1QJ3G
zGBYEn5Tkd5LxzFuWwdr8nnmqoKfxajRkBVXgURkNYnNpoC0BmBtJ1HbXuK3miMBBDwcyMDF/lpB
R1YkzPVRmnwqGmflx+lZLqJ81mpkPx9qlYK0Ro0WxdrD3WKYZQZmFjGQcgm0TCTsAVcWCCugM4qj
mZ8rcyItLjEK+xDlKjlZw0etNiCkkcUynfdrESXnaCyZ+mkXA/C2IGJpXTVHZpIvBPC3Cwyu+zQq
mUTGx+zC15uevsoe52QdHlUSRcfHBHsziazjsvIlk1h7Beje+Tq2jeB6AZOxEpUXEp9PAOpHidi7
fpAgaR2M/U7i+Q1GVdhrg/FngP2RRP014H9N8gAWYmQHGbxM+P5YSa5Al6xBaKUMQEsmoYFSYMDr
yzia/VGrwvBDOgSDlh+O/mCRvgcjUUBNDJKjqLT6F6+BjA7X7lWgRlR18PL7acIvoSj4pw2VOKna
WuooYUDWkguxCtVe6H54tJY8iQphgqFJBM0KVqES6XBVhQqe7pJhMRPnSLG18tzyldUYDOGcVn4+
WDm8jGRoNMnVuJA2KeSNC9TrRjWhXRnBDUHpHOb9gAWl1WlLfSzij1HdHjOalaBNWLjN+cjkoh+b
ZyCdS0+yRxFx1LNIlbVQdFjF6jEux+xptyffqTqzOd31Vrsd6uy8SiOq5XKZSq7KgrSqIK8EJFYB
mUUletyFJBVBclWQXSrIYGliWmDbByIrL3M0dAJdNLFl5xpkmWY3s7UsRxRZmGhUKK7RHrU5PgKj
c1yWxkfP8JYmZ2FtFfMMZzWcY2+rVvvaZag/NQxOiurUGpqV1tXnJk9skBSYWxEABfKXF+Vpnbt8
q5IwcMxLFP9c87CSMcsTOZfnRXgXgEx4CiK4T96o3GUR6ulmBIPuitsAcS7mkGdGBdiL2ahiA/Nk
ET70cTXX7ATyxJqp7OAUSE9N9bmAWyhEtUgG/OzSasl8+kVjF8dJF67s3EPfctik5bwcvAu1tdnq
ZIGW2S89xq9JzkBeP1JIMnT/0dEYrUgIv+XeK6r6JM3j4z7oZkPCnCXkipcoJ0GfndWl+yG8Swb0
7TZzf1BQCAjH4XJolBWRlNh27vuqPk/M4lyvdXQx/N8k1FlfZQZBpmYO6sRcnT2QNA7+ns661jgv
h5rBtK+G61y2IRbemBz7mIFqRvCL0vqXVuAw4Jufyl/cW5srgGiG4cdFm0ETOcop8XYz5gIS47Oq
9QsM1A5jZQ3WK8p5bSAQTEOPcNVgVbXWwugIZVGURpdIQqg0y7JRT7yvIkvPylRZ0tiSUUL6qF5e
Zgx+ABA4RPMx2jZkANNMLyxQL60UldY9HEHwtcY47kZsM0qtXS/tdUPaVjmAU0j5lx8wKmB30c3Q
4VMx+OiF2vbGYdYXiZ6xEChAENfkcrDyS25C9hjuckAkKGBAXOMXtbBgZdCqC1y2dOuzRaIUEqz6
iAy7RZetul4ssUpetpF/mfoGhE2A05EBbgjKLpqFCGhCKgF2XF8FsDw6Ptjh8CXsifCp6qWvFOcm
DrprB8w+JGxAVMdAoYeV1n0I4u4uZ0Kuiu1TU8mR/sdHhPXsWyrz1ml2qbnGhdMNX7m2lplWzvzG
OevvUHKcEnAVZfEs6MANld4+o8Q77DKk7kp3IoLmAuvcpei7lTuUqyJNmXjvrVtX6IdVeaIWyam9
VsnRUY9SdM9SQqa24AXOsMhE83VEUqvp2BtzI6knfuVd5kUMhEgbVgTWzaihvxv8/DpCDxtax3Fl
fYnGGt4BiSoeRI1PBzruM/GSHzAWeUzvjIYwja5og6/wOTkZ/bDc18RZ7QIl0vYVhXtr6MiemeMn
gYEL0ssYc6BZthFxIWsv3H5WuO21V5XXStNf1cWaHYofNCK+rInOIxsIKUFOrGtHylBipMYaAqjP
1qPKlqnij3X7EZcRHIeK5lOt2xAIlU0k8oVujB9DZOrEsJnmMkmri2iEtExqEtRxAcfQq7vpMDcn
dOsz0zjwJ/rZ/zdYf6rBwrj17QbrNCtvWpzWq+R+fKvP4g2+9VnY9eAPZLs6k1jCQmyy9YSlzzJN
Q6gaDmYPTdi3PgtJiaFbmubwx3XyVR3e7rHPcvEbwuzHNU0TQYlq6X+mz3Ic7Ile9FkIZIVhGrat
mRbFyfM+q+iLihgxdTyobUbZhKEeqkS0qF7sHDtKeZjA8h+vTTDdWeUVOOyFWrAI7Rz766QqzpXQ
Pw0xYVlkSVgdW1bir0pcBw8agZ5eFQV+BDgWSR9smpSSXPvchWAj2DSlDMa9j+z4Kj1CVnmfaBEg
ezrk4GBDdYzawdrXULDOq8L2lmXZMzMS1jNPU+JZS2Zn2iXKTI0LptI7UZ7UGITocjYqg96Yl4Vy
HpV1dDYO2YyMsFnT2UdxnN0DQPXj+mc86vt9J61PcNbmItTA6BmbJFQBVR6X8qe8wuit4kg4iHsH
I6LCmRFhIH3JGTCwcGjQvVVq9fVB16koGWtulNaE1wXG79e9ObPWWTav/X4pStcgngXZWmudFg4G
F34enmhJFs4xR993k5ArdCiGhTasTOEyg4De3q50HBNM/MiQJIwE3c1xB2wOBiU7qpN+XBjYHAw2
djIVBFejVOfRiBYPDSGhExC5tCxQC8W9CIsETQyUdst8difiIyzkcFXFT6NV6g6ELqRk9bpTWEEU
NMmnLMdIUrjpbai5wQzioocpH2uIy4Y8AdlMxU0RkxmnGjO9joab5DziKCvyvJqpXqpxEUsnyhzX
S11ByIk4BToIJ7/U6KB76eUqz7lNBLkYnTlcerl9nvt9g8yz++SVGKEM9XDtUpxzjg4OsV9MdOmO
E80zTH9h0y+YN8cGFHGTjrCakDHANNgeTuUoLz/Y6cUwNkeG4lrU7lk0jxVBeAQDMTRDCOQtd873
iE9sBMLMGLYfRjh+o3DtWVBaKL7rniHzNMDmKV/gty2OmmbVAoQcq4OHh13nyxbyuPE06lRc0F2m
0yqxciO1X5QaLLbJNLZUV/vUizNtYPQeD6Ev+H/PW03L6cWZM4k9D3MA40Pd9PEZ+UX4KkS/imtB
S4e1YiYY61HwvMlBzQ3/1MN6FRNcqr/lOkrXkpu8bgKAYJcEJYoBIugrMipNq8fcyXRI4MsgZdUx
wLCQ2CKnATXkL2CO4x/Dj+OazWzdhDh51qQC0JLqdMSduPc+R+2nrmekA4sTvDDjAjPWVhykUdPi
xzIUh2JUl35hf3a5jw1trfCXiZLDD28ZEhP7o6Mf+8F9iM0RbAfhDUZ7yW0d0weX+XHQpee+ILbD
7is8ZG/sghQIvQRw0a01wS5gI8zJZkbmLcoaBwtFfCkT+AgcdMMe3J1JF1dnCCsISFgYWkbHBuNX
MmuOmbzPmfSgsmXkZqZbFROZ6Br2K5tHaA0rRJHDl7pVTRu6s0bPHzT6JweSDVG6ewCRdtmiXj6I
fdxrssg4pBpgv8AKzRNiA3O7UKDVcZz0kIM5vb00IJqKGB9no4Wwb9Gw5loeLUkYPeisksgYO8Zl
S2OgzmkLMAWGtA+QxtoOAZ6UnjkFaYqdFHm++PImSpGucDhz9xkz/OiP+Xkeg+av3Ru3UD4XJe4y
XpbetSamt+uCIWJ0t4w5Vyd5WX5UBntlmOpZVeftKlc5tJyGXaLA1ITNUg502aIoDx0R/7JO41am
gH4uPB/g3Gnxk8pvqhwblRbHFKYklOi4BIhaJ9l1HWh34NDVOVMjKE8Chlt9hZILwuRjkIOoEF2F
lkhpcfTskgPkJchPsqQ4GDq1nvWMQi3wOsGdjaoHxbsPRICPSJjRzTRlhaVpih1SKc7NCPEaWRUX
yIL3W728SYMhoFfGaGydtD1gCPw7bset5tzEVqKvHCQKGIQvVbOhLB6aZG4Ic5ZkPnFE9UXvuA3p
9b7HKUzFHDEJkfp0gBWuwmFHfpi1/oSKV122ZuQxSoIhAlIIYlgP4nWkLsr8Q5rqBg+mNR50BDMS
X0MUSFdR0/fEePnkCVRme9drTDtURNcfmHHwBcERNi4EX6P9s1cIhpCygz2M3VzxjOEgY9gxGnN4
j2JdSijns64l57ZZIZP2if2t05S0S35sYVlnpGLuhiidxshi8Fi19lPPM4/rtj1MgVwPB7XVyUlJ
sgMoCwbSBWJPDtxkHjBqql6SjdnOLH340LuJTnTYetmTgqwjp9CRVZjIKwqo44KA3WOT70WGB0Bd
LtUYkdRlNAg06IwwS8bhUNKfFldjh6cSM8oBcmbMgzG5dYP+wK0wcquJunKM6CzWi8+Y4iw0L8uY
6MnuAgQj/MY3amd/iGQSCnqSmgtKqxkgBceUehMFhrhCiMQO/tUL2HYdAeBIaDz83IjIcD9Uqru+
1azmhhStFVkMFW+JviViVh+ShROqCH4uCnElpBamgO1M+c4KWMWilnoZwJ+VR8ItpTH0sJGIn2NR
oa5pQ2JVHMYP/K480QCc9juDDx682lj5qJS8CFgMPE1btOII6+NrV2p5EqnqcaS+R4H3UXviSXTf
jgFibQxvUQMNUhdE/gqTfyiF5KwTuqH1AHKkkGcydN7npChnCfQvXks0HKoof25wOImlDqlGkLSW
yiRmOYmzRUMuNUsx4iUmghzw5j6C7DdoozFvoWnpGNki+MMXOVbjWYFU3b8qEEalCKRqhFJEdSPU
kdIpqaGqpJqqQ1blu581qbJaS73VGj4SQtn4OGiXSU2DksWEV/WAnr2BVkt1P42It4grvuszGkM0
fkDsHV8zE3OnL29twEKzOXOQgeXIwSzPuUxR7x1i8E1hhWIMObE9i6WKjPBtgGrqEQOBWR0u8RiD
VkZ4RmJisU9qXSgVab0zkhCtnGONf+d73WXQrT8lUsO2RsxGVpY2z6W+zZdKtxzJ22ieWVIBFyOF
q5DE5UjjAiRyuEjgiCAOQ6RzYaWddqZx3kpNHUJldBfI7Bh56/dLpRn2ayR4PlK8Smryeu+uw0UW
HQVqPSQQKw/5HlZRHyvkfLnU9VUI/OKELJiqqo4RM5B8oERfjJJEZgWJMtpAQ6oEQ+SCptQN+lJB
+KuQcsICPZXGguroDEMDwSF2cddRSzyMH9HPY6YfrZzL0LGVeSnlikAQ1ixDwehKKWOEplGX4sZM
yhzhX9F6IpAs4TZdlJAYU48HtBYXQqk0xsMwVLM5QxRnOGaS9XCdVZAnXvcRN6u5L6WWBppLrP/O
XDSYo4c7EopMqSI1SkSasVRrStmmhX5TRcdpAPKB6C81u72OMRLLu+hK1YrzRiOCDRbxZzgdTly0
oZ1p7xtSLApycEH4+jyV0osOlsVFV1rStiJPmZsVDnXVR4H61ESFqqFGzVGlkiCAQtVGqRqgWK1j
UgpQsHZSytpJUWsE8q9KmevDVy1RvuooYBWnujK7SxNdbCkFsq2UympoZnO0s+lw2aOkTVDUtihr
Eymx7aXY1sj083QN0IcI10SNK4z+LHWtawPBiR2Fv2S6TPSMZDbYLyZmd1LUm6DuraTM10XvaxNY
ppnXgaev6sb8pLVg9j3Kh2Ktn3vtlZtDmMd1tGQ07L6ieG/QFedYLe3HKI0BqS9RGhH7OJwmGYFP
UpLsdiiH9Hlj3ftBtbIQYEfqEiNCRroxkETVXALASRAOddgpPQVoRd/ZzJahGDabQyEx/h6w35ao
vyPxf0IhrlMIgbVkBgJJEUAVjJIzCCAPDEgEnVk3ySlkkAsuJIPyYGTmrD8ACzIpGDj8VqMDKeEF
1WnTDv6yk4SFZC4yKAxLchlKAKtBNyBXFqbDgvKIJfdRQYLokg1pJS+yqiVHkkm2BKcxhiklg1JF
l0IyKl5U/Gr165O2qzmAhfFzItkXrvmLCDomlrxMA0GDLutTmB3p0Dat5G9w3EPOnC/hBK+dh6ZE
cj05pM8A+fPw2TazvZIV0iU/ZEujWPgiWzJHRAm7+5UY0c/o9SHS3YwwK3VRFEge4Z0MyUBBewIQ
soN1yU6Zkqf6P4au/MPX/h/9+2x2U9/MHxjky+a+HK7uqyapv/kSy58ivk3JxPprf+jRYuj1N9py
1x+H/P7vf/uaNfjx8g38MEuf0tpy1uYZUPPwjR6+7u+9QXIDL97c8c4w2jbsLpy1gRkzL3jmJEv9
7Y813J0NzSYM+Olf8evfeLM+v/9b/ZE/8+yL39yt0RyHVV2GX2tslu6fMvomBLzxEqp6YwVevtH3
JQBsYjSJqGOTeSL5wk3q6RKIPWGhT7Ydd/PjzQc+2SNv7YL/zaUQiAXcl1bff3op5G7QbE1FEvzt
d32+FKQ0CV0IcDL5mu5SsFX+yHPxu7sCnzDUHJp0KefF4j5fCjyHDTBDffPjzfjdFHfF5tH9fqT9
lV3hqjSUALGb3/WHpVB5gExd2rCx6FNcgz94TP7udiCunb3PYfjwenFOChLYdQYdncnug+0322Ef
PByUBqQP9q0PLx6y54+ExemAq//2KpnsUribjbrDUkgzQcvWBIflt8f/6VKYe7phuFgSQTdM85GQ
0rXdTkjWQBI6mAzC78jXi3tTx4rRNoQwnW9LNM2lcDd/STtsB/lkGCblyONueHE6mJwOAJKqw/Dy
w2uqu2J7hO+wFOwKlsEg6/T1aoqlYFOomtgcyVO8LN6johSaYD798bLgJHx6Oog97lPD0nXm6eVr
smWUZEt3PCScPVsIB4qCsW/5enFIiD10tg5nBMas8jXZpXBfao7/dBnFIaGrwrQM7a1WS3VVC+OF
qR4OuDfsuhvcPc12HITSCALk60Ulae0J18K915p6q+XsXFTLKwM+QSXycrMUL84IY0+qyE3K6m8/
nubtKZXpO54R7p6LuYhLObU5BH44IwxwPA0d/FSfDOc9Om9MDuVEwlvtJmp/HJXtqZ+Tzs6tFpMU
wFAgENb3wvH57UmrSd4YlnKb11R3xbbE2a2Yoo6wVEcKk+SLE/jpUph7HKaCP7HZfxMsprbA4W5r
YOuaxiL8cEIK1C86GrKJ7wNnZzCKohqEFn8le7vnX/QXVFEajRau9lN9FqSCb8dbgmOB8VvXNV9/
FgyeBdPA7vKxB5vqUti7F9WgD64FwIAM8uH1oowy9sDiuCm2z4U7WSDG2bmo5skgtoF5S6CIh9cL
TMrYcymw5MU68UPijzI5b0OULAWKWKgKZ9t5v7gsjD3Uq+hpral3nfZmv+52Zxi2Rashn7WnF6bY
sxyb/20LtglemOZ7XBYELcgh1NcPSooGUxM6AuvNE7M5mSe4FPZ7VNW6DV5NH/XG6UDLwWJMl7kQ
77EGhi5shDCvdxbmnskoM/Mzj9fFZO/N90DtJXtjWxKLla8fTkimrVVT1zc39AQfCWvnNQB3AHgE
c3sbd3Ah+sRke237PQ5I7gD+9t84FfQ92+KRoKb4tkumCb2InXcDNYMAhKKA+n4ZPL0vrT3LoPtE
6zbx8knsDMjJpTAsVdP17Tn5ot009zRKK0n6TfaA3LnHkqCk7TLK7rxeOuh7pqoDYm/h2emi9fbO
jYVE6zVS07kWN6fAi8ZCpxtFNwVUPdXtsP1mO5TRD2tgEczgfq8Nnp4OOleJxbD7tmCf4H0p3gOc
tmgYuAteLyEpn6DAXXXbfk73kdjySrttB4dSGRabw/bpPhB7wC7CBJ6e+IW5xUl3WwN4CAuU6Tv6
/HQpgF6oLx1ZPzy8JttcbaHCHZeC8Vsd6mbzu76gbUwMlgwUcup0T8idiwZOSLyjbLJGX18Dsac5
pop49HtNMc1S0tqZtpGXBccgbP9WIfeifjK4LCQoOdnGwtoZl2UJuAxcNKPfMejnhwP1JeX2hPvL
nZsr1sByTDRh0PgPrxfYNEJJzMxMY7vhJlgzkP67K1UBKI1K2kQy++rJaO25qCQt6obJ1o7v0UpA
R6kmkctv7AOOAwTU1nRvyJ27a3keUB/LK2DzetFDgMTCTTjOhM/E9+ijbB527oS31kBnEFyqhqf6
LJjv8SwwZa8L2MnnhbO5Z1M1m/YW5Z3gYWhu/lp2KxMxmcUDxt6WxD+UiaruCEJlvrNW0yyRzJ3v
BXk3qg5V8Ys7kSErB4DNfBw1me6jsDMbwRKALrkWJlmba+GFksGUBJ0mJoyyme9RKcuWgSSt703i
0zLR2sN+lqE8TGY3r8mejO9RMetwTzhlvC5ssfZ0dA5QV1sV5OYRnOI5ufNFCf5sg8XDOWz5+RfF
AtpYk14TLcPmIp1s3SR2vjJYCmbr2PtvtJIsBfemvv2gCe4GY/clQO0EqoA75/ZafLEbbLTkBuj0
I64w2StD7HxGSGIGrB2R4+tLYcFZ0HKzWlM9J7dk6g5FFGvAOWm7DkNGD68X28HaM6USlI5qsmuw
+wGJwzpPPQXzW101Qg8mUR+R2cneFbL8210LqanQUximP5YILyoIym0T6maq28F4D+hVp6WQKMpm
CV4U1bhLCgekfvKTRbIp3HE7uHucDTi2PCKvL4pqLgtHSoe16T4S73JLYAbBjOUWaHjRZtp7QK8A
s5OfGjB2hp0eLkxLdhCvy5zsPcAIWNtH9fBk74ztwM9u96aM8UAJ+vr4IUgs9q8miPW3a3Wa4MPu
NieyhHB5BIhj/tZAPL0zbFKcpd3uk1GTiS7F7pUEM8pYNQhQiDeWAiE1xh+bO2qC/YW+e3/BRIkN
OcvUyKtL4FBUOzqysKk33vrmTtvtjGBO28GGegtJ/VBI4HchxxOnrpvXd64rQecYSEUXicjr4fXD
JUpDKjSKjanWlfrOdSXnpOmahg7+9saTIVB4ANBN/sl4j7oS73Vab+N16J4ILfygTGRwk90O71FX
gk/y+COafq3V4qAEiGEO8RGJmexSvEdd6eBpg5XJDyekg0IOrc/kH4kNRLTbZYEynAg4BlIfXi+A
GEfSGwgmH9UPf+Kg/AN1xjfzwYMgTO4ebAfD++o1d8K3/sCjJ92PP39irQds8OzPSRPCzUdv7Pfk
P//Ts0G0B9OvJz98NAF7+Jjtf779/X785Gef9fhLPf7LVXhf3pRfg+HhB8P2W57drDEvPOATy5vk
J6Kz79fhzVN3QJdiFqrt8V9tbBSffeUnTffvfcZFeeM394/vI6MEeWuLx/3xX/31t/4gkwNf//IM
skpC/PuK/v1vf+XLbz7hIa/j+fLQJ7NNpRnLrh9xkYz3//3Pj+/zJGpRwrG7vvnxDcbZ7fDTp5ty
eHy3px/xDt//t3+t6t/+46f05u6nk5vb+/VrH/MO2+gkvL0v77++9u5c07uu06q8ubv/+tNx+du/
sV6//fvjOz5dq3fYsBc35V1zG3599jgwFSHNJzXuhF1/jU9Dlf3Xv4Tpsyf58f2p83d9//Mkw0P/
1b+Ed3jYviThM2/W7Rd/iBx9cC396yfF9glWPoTJffXiSd4svw4d+PvL89rx+82s8cdD+dGp9bX/
7PmFI//E1+T+pvyn/wEAAP//</cx:binary>
              </cx:geoCache>
            </cx:geography>
          </cx:layoutPr>
          <cx:valueColors>
            <cx:minColor>
              <a:schemeClr val="bg1"/>
            </cx:minColor>
            <cx:midColor>
              <a:srgbClr val="009999"/>
            </cx:midColor>
            <cx:maxColor>
              <a:srgbClr val="008080"/>
            </cx:maxColor>
          </cx:valueColors>
          <cx:valueColorPositions count="3"/>
        </cx:series>
      </cx:plotAreaRegion>
    </cx:plotArea>
    <cx:legend pos="b" align="ctr" overlay="0">
      <cx:spPr>
        <a:noFill/>
        <a:ln>
          <a:noFill/>
        </a:ln>
      </cx:spPr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cs-CZ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spPr>
    <a:ln>
      <a:noFill/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BM!$P$3:$P$79</cx:f>
        <cx:nf>BM!$P$2</cx:nf>
        <cx:lvl ptCount="77" name="Okres">
          <cx:pt idx="0">okres Hlavní město Praha</cx:pt>
          <cx:pt idx="1">okres Benešov</cx:pt>
          <cx:pt idx="2">okres Beroun</cx:pt>
          <cx:pt idx="3">okres Kladno</cx:pt>
          <cx:pt idx="4">okres Kolín</cx:pt>
          <cx:pt idx="5">okres Kutná Hora</cx:pt>
          <cx:pt idx="6">okres Mělník</cx:pt>
          <cx:pt idx="7">okres Mladá Boleslav</cx:pt>
          <cx:pt idx="8">okres Nymburk</cx:pt>
          <cx:pt idx="9">okres Praha-východ</cx:pt>
          <cx:pt idx="10">okres Praha-západ</cx:pt>
          <cx:pt idx="11">okres Příbram</cx:pt>
          <cx:pt idx="12">okres Rakovník</cx:pt>
          <cx:pt idx="13">okres České Budějovice</cx:pt>
          <cx:pt idx="14">okres Český Krumlov</cx:pt>
          <cx:pt idx="15">okres Jindřichův Hradec</cx:pt>
          <cx:pt idx="16">okres Písek</cx:pt>
          <cx:pt idx="17">okres Prachatice</cx:pt>
          <cx:pt idx="18">okres Strakonice</cx:pt>
          <cx:pt idx="19">okres Tábor</cx:pt>
          <cx:pt idx="20">okres Domažlice</cx:pt>
          <cx:pt idx="21">okres Klatovy</cx:pt>
          <cx:pt idx="22">okres Plzeň-město</cx:pt>
          <cx:pt idx="23">okres Plzeň-jih</cx:pt>
          <cx:pt idx="24">okres Plzeň-sever</cx:pt>
          <cx:pt idx="25">okres Rokycany</cx:pt>
          <cx:pt idx="26">okres Tachov</cx:pt>
          <cx:pt idx="27">okres Cheb</cx:pt>
          <cx:pt idx="28">okres Karlovy Vary</cx:pt>
          <cx:pt idx="29">okres Sokolov</cx:pt>
          <cx:pt idx="30">okres Děčín</cx:pt>
          <cx:pt idx="31">okres Chomutov</cx:pt>
          <cx:pt idx="32">okres Litoměřice</cx:pt>
          <cx:pt idx="33">okres Louny</cx:pt>
          <cx:pt idx="34">okres Most</cx:pt>
          <cx:pt idx="35">okres Teplice</cx:pt>
          <cx:pt idx="36">okres Ústí nad Labem</cx:pt>
          <cx:pt idx="37">okres Česká Lípa</cx:pt>
          <cx:pt idx="38">okres Jablonec nad Nisou</cx:pt>
          <cx:pt idx="39">okres Liberec</cx:pt>
          <cx:pt idx="40">okres Semily</cx:pt>
          <cx:pt idx="41">okres Hradec Králové</cx:pt>
          <cx:pt idx="42">okres Jičín</cx:pt>
          <cx:pt idx="43">okres Náchod</cx:pt>
          <cx:pt idx="44">okres Rychnov nad Kněžnou</cx:pt>
          <cx:pt idx="45">okres Trutnov</cx:pt>
          <cx:pt idx="46">okres Chrudim</cx:pt>
          <cx:pt idx="47">okres Pardubice</cx:pt>
          <cx:pt idx="48">okres Svitavy</cx:pt>
          <cx:pt idx="49">okres Ústí nad Orlicí</cx:pt>
          <cx:pt idx="50">okres Havlíčkův Brod</cx:pt>
          <cx:pt idx="51">okres Jihlava</cx:pt>
          <cx:pt idx="52">okres Pelhřimov</cx:pt>
          <cx:pt idx="53">okres Třebíč</cx:pt>
          <cx:pt idx="54">okres Žďár nad Sázavou</cx:pt>
          <cx:pt idx="55">okres Blansko</cx:pt>
          <cx:pt idx="56">okres Brno-město</cx:pt>
          <cx:pt idx="57">okres Brno-venkov</cx:pt>
          <cx:pt idx="58">okres Břeclav</cx:pt>
          <cx:pt idx="59">okres Hodonín</cx:pt>
          <cx:pt idx="60">okres Vyškov</cx:pt>
          <cx:pt idx="61">okres Znojmo</cx:pt>
          <cx:pt idx="62">okres Jeseník</cx:pt>
          <cx:pt idx="63">okres Olomouc</cx:pt>
          <cx:pt idx="64">okres Prostějov</cx:pt>
          <cx:pt idx="65">okres Přerov</cx:pt>
          <cx:pt idx="66">okres Šumperk</cx:pt>
          <cx:pt idx="67">okres Kroměříž</cx:pt>
          <cx:pt idx="68">okres Uherské Hradiště</cx:pt>
          <cx:pt idx="69">okres Vsetín</cx:pt>
          <cx:pt idx="70">okres Zlín</cx:pt>
          <cx:pt idx="71">okres Bruntál</cx:pt>
          <cx:pt idx="72">okres Frýdek-Místek</cx:pt>
          <cx:pt idx="73">okres Karviná</cx:pt>
          <cx:pt idx="74">okres Nový Jičín</cx:pt>
          <cx:pt idx="75">okres Opava</cx:pt>
          <cx:pt idx="76">okres Ostrava-město</cx:pt>
        </cx:lvl>
      </cx:strDim>
      <cx:numDim type="colorVal">
        <cx:f>BM!$U$3:$U$79</cx:f>
        <cx:nf>BM!$Q$2</cx:nf>
        <cx:lvl ptCount="77" formatCode="# ##0,0&quot; &quot;%_ ;[Červená]\-# ##0,0&quot; &quot;%\ ;\–\ " name="Podíl přijatých na SŠ v BRNĚ podle okresu trvalého bydliště uchazečů">
          <cx:pt idx="0">0.001544799176107106</cx:pt>
          <cx:pt idx="1">0.00038619979402677651</cx:pt>
          <cx:pt idx="2">0.00025746652935118434</cx:pt>
          <cx:pt idx="3">0.00038619979402677651</cx:pt>
          <cx:pt idx="4">0.00025746652935118434</cx:pt>
          <cx:pt idx="5">0.00025746652935118434</cx:pt>
          <cx:pt idx="6">0.00025746652935118434</cx:pt>
          <cx:pt idx="7">0</cx:pt>
          <cx:pt idx="8">0.00038619979402677651</cx:pt>
          <cx:pt idx="9">0.00025746652935118434</cx:pt>
          <cx:pt idx="10">0.00038619979402677651</cx:pt>
          <cx:pt idx="11">0.00025746652935118434</cx:pt>
          <cx:pt idx="12">0.00012873326467559217</cx:pt>
          <cx:pt idx="13">0.00012873326467559217</cx:pt>
          <cx:pt idx="14">0.00012873326467559217</cx:pt>
          <cx:pt idx="15">0.0012873326467559218</cx:pt>
          <cx:pt idx="16">0.00012873326467559217</cx:pt>
          <cx:pt idx="17">0</cx:pt>
          <cx:pt idx="18">0.00025746652935118434</cx:pt>
          <cx:pt idx="19">0.00025746652935118434</cx:pt>
          <cx:pt idx="20">0</cx:pt>
          <cx:pt idx="21">0</cx:pt>
          <cx:pt idx="22">0.00012873326467559217</cx:pt>
          <cx:pt idx="23">0.00012873326467559217</cx:pt>
          <cx:pt idx="24">0</cx:pt>
          <cx:pt idx="25">0</cx:pt>
          <cx:pt idx="26">0</cx:pt>
          <cx:pt idx="27">0.00025746652935118434</cx:pt>
          <cx:pt idx="28">0.00038619979402677651</cx:pt>
          <cx:pt idx="29">0.00012873326467559217</cx:pt>
          <cx:pt idx="30">0</cx:pt>
          <cx:pt idx="31">0</cx:pt>
          <cx:pt idx="32">0</cx:pt>
          <cx:pt idx="33">0</cx:pt>
          <cx:pt idx="34">0.00025746652935118434</cx:pt>
          <cx:pt idx="35">0</cx:pt>
          <cx:pt idx="36">0</cx:pt>
          <cx:pt idx="37">0.00012873326467559217</cx:pt>
          <cx:pt idx="38">0.00025746652935118434</cx:pt>
          <cx:pt idx="39">0.00051493305870236867</cx:pt>
          <cx:pt idx="40">0.00012873326467559217</cx:pt>
          <cx:pt idx="41">0.0006436663233779609</cx:pt>
          <cx:pt idx="42">0</cx:pt>
          <cx:pt idx="43">0.00051493305870236867</cx:pt>
          <cx:pt idx="44">0.0006436663233779609</cx:pt>
          <cx:pt idx="45">0</cx:pt>
          <cx:pt idx="46">0.0006436663233779609</cx:pt>
          <cx:pt idx="47">0.00038619979402677651</cx:pt>
          <cx:pt idx="48">0.0043769309989701343</cx:pt>
          <cx:pt idx="49">0.001544799176107106</cx:pt>
          <cx:pt idx="50">0.0011585993820803296</cx:pt>
          <cx:pt idx="51">0.0021884654994850671</cx:pt>
          <cx:pt idx="52">0.0006436663233779609</cx:pt>
          <cx:pt idx="53">0.0087538619979402685</cx:pt>
          <cx:pt idx="54">0.011071060762100926</cx:pt>
          <cx:pt idx="55">0.040679711637487126</cx:pt>
          <cx:pt idx="57">0.26364572605561276</cx:pt>
          <cx:pt idx="58">0.04132337796086509</cx:pt>
          <cx:pt idx="59">0.016864057672502576</cx:pt>
          <cx:pt idx="60">0.050077239958805357</cx:pt>
          <cx:pt idx="61">0.024845520082389289</cx:pt>
          <cx:pt idx="62">0.00090113285272914523</cx:pt>
          <cx:pt idx="63">0.0036045314109165809</cx:pt>
          <cx:pt idx="64">0.0045056642636457263</cx:pt>
          <cx:pt idx="65">0.0006436663233779609</cx:pt>
          <cx:pt idx="66">0.0011585993820803296</cx:pt>
          <cx:pt idx="67">0.0019309989701338827</cx:pt>
          <cx:pt idx="68">0.003089598352214212</cx:pt>
          <cx:pt idx="69">0.0006436663233779609</cx:pt>
          <cx:pt idx="70">0.0023171987641606591</cx:pt>
          <cx:pt idx="71">0.0006436663233779609</cx:pt>
          <cx:pt idx="72">0.0010298661174047373</cx:pt>
          <cx:pt idx="73">0.00051493305870236867</cx:pt>
          <cx:pt idx="74">0.0011585993820803296</cx:pt>
          <cx:pt idx="75">0.0010298661174047373</cx:pt>
          <cx:pt idx="76">0.00090113285272914523</cx:pt>
        </cx:lvl>
      </cx:numDim>
    </cx:data>
  </cx:chartData>
  <cx:chart>
    <cx:plotArea>
      <cx:plotAreaRegion>
        <cx:series layoutId="regionMap" uniqueId="{B432B2C3-FA48-45F1-A017-8F6D37BB415B}">
          <cx:tx>
            <cx:txData>
              <cx:f>BM!$U$2</cx:f>
              <cx:v>Podíl přijatých na SŠ v BRNĚ podle okresu trvalého bydliště uchazečů</cx:v>
            </cx:txData>
          </cx:tx>
          <cx:spPr>
            <a:ln>
              <a:solidFill>
                <a:srgbClr val="006666"/>
              </a:solidFill>
            </a:ln>
          </cx:spPr>
          <cx:dataLabels>
            <cx:numFmt formatCode="# ##0,0&quot; &quot;%_ ;[Červená]-# ##0,0&quot; &quot;% ;– 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solidFill>
                      <a:sysClr val="windowText" lastClr="000000"/>
                    </a:solidFill>
                  </a:defRPr>
                </a:pPr>
                <a:endParaRPr lang="cs-CZ" sz="800" b="0" i="0" u="none" strike="noStrike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  <cx:dataLabel idx="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1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1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1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1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1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2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2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2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50" b="0">
                      <a:solidFill>
                        <a:sysClr val="windowText" lastClr="000000"/>
                      </a:solidFill>
                    </a:defRPr>
                  </a:pPr>
                  <a:r>
                    <a:rPr lang="cs-CZ" sz="6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2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2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 b="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2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2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29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30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3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3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3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3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3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3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3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>
                      <a:solidFill>
                        <a:sysClr val="windowText" lastClr="000000"/>
                      </a:solidFill>
                    </a:defRPr>
                  </a:pPr>
                  <a:r>
                    <a:rPr lang="cs-CZ" sz="7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0,0 % </a:t>
                  </a:r>
                </a:p>
              </cx:txPr>
              <cx:visibility seriesName="0" categoryName="0" value="1"/>
              <cx:separator>, </cx:separator>
            </cx:dataLabel>
            <cx:dataLabel idx="4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>
                      <a:solidFill>
                        <a:sysClr val="windowText" lastClr="000000"/>
                      </a:solidFill>
                    </a:defRPr>
                  </a:pPr>
                  <a:r>
                    <a:rPr lang="cs-CZ" sz="8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4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– </a:t>
                  </a:r>
                </a:p>
              </cx:txPr>
              <cx:visibility seriesName="0" categoryName="0" value="1"/>
              <cx:separator>, </cx:separator>
            </cx:dataLabel>
            <cx:dataLabel idx="4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49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0,2 % </a:t>
                  </a:r>
                </a:p>
              </cx:txPr>
              <cx:visibility seriesName="0" categoryName="0" value="1"/>
              <cx:separator>, </cx:separator>
            </cx:dataLabel>
            <cx:dataLabel idx="5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5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0,9 % </a:t>
                  </a:r>
                </a:p>
              </cx:txPr>
              <cx:visibility seriesName="0" categoryName="0" value="1"/>
              <cx:separator>, </cx:separator>
            </cx:dataLabel>
            <cx:dataLabel idx="5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00"/>
                  </a:pPr>
                  <a:endParaRPr lang="cs-CZ" sz="600" b="0" i="0" u="none" strike="noStrike" baseline="0">
                    <a:solidFill>
                      <a:sysClr val="windowText" lastClr="000000"/>
                    </a:solidFill>
                    <a:latin typeface="Calibri" panose="020F0502020204030204"/>
                  </a:endParaRPr>
                </a:p>
              </cx:txPr>
              <cx:visibility seriesName="0" categoryName="0" value="1"/>
              <cx:separator>, </cx:separator>
            </cx:dataLabel>
            <cx:dataLabel idx="57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 26,4 % </a:t>
                  </a:r>
                </a:p>
              </cx:txPr>
              <cx:visibility seriesName="0" categoryName="0" value="1"/>
              <cx:separator>, </cx:separator>
            </cx:dataLabel>
            <cx:dataLabel idx="58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4,1 % </a:t>
                  </a:r>
                </a:p>
              </cx:txPr>
              <cx:visibility seriesName="0" categoryName="0" value="1"/>
              <cx:separator>, </cx:separator>
            </cx:dataLabel>
            <cx:dataLabel idx="6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2,5 % </a:t>
                  </a:r>
                </a:p>
              </cx:txPr>
              <cx:visibility seriesName="0" categoryName="0" value="1"/>
              <cx:separator>, </cx:separator>
            </cx:dataLabel>
            <cx:dataLabel idx="62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64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50">
                      <a:solidFill>
                        <a:sysClr val="windowText" lastClr="000000"/>
                      </a:solidFill>
                    </a:defRPr>
                  </a:pPr>
                  <a:r>
                    <a:rPr lang="cs-CZ" sz="7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0,5 % </a:t>
                  </a:r>
                </a:p>
              </cx:txPr>
              <cx:visibility seriesName="0" categoryName="0" value="1"/>
              <cx:separator>, </cx:separator>
            </cx:dataLabel>
            <cx:dataLabel idx="65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71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73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650">
                      <a:solidFill>
                        <a:sysClr val="windowText" lastClr="000000"/>
                      </a:solidFill>
                    </a:defRPr>
                  </a:pPr>
                  <a:r>
                    <a:rPr lang="cs-CZ" sz="6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  <cx:dataLabel idx="76">
              <cx:numFmt formatCode="# ##0,0&quot; &quot;%_ ;[Červená]-# ##0,0&quot; &quot;% ;– " sourceLinked="0"/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cs-CZ" sz="85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 0,1 % </a:t>
                  </a:r>
                </a:p>
              </cx:txPr>
              <cx:visibility seriesName="0" categoryName="0" value="1"/>
              <cx:separator>, </cx:separator>
            </cx:dataLabel>
          </cx:dataLabels>
          <cx:dataId val="0"/>
          <cx:layoutPr>
            <cx:regionLabelLayout val="none"/>
            <cx:geography cultureLanguage="cs-CZ" cultureRegion="CZ" attribution="Používá technologii Bing.">
              <cx:geoCache provider="{E9337A44-BEBE-4D9F-B70C-5C5E7DAFC167}">
                <cx:binary>7H3JcuNI0uaryPI8UAGBCCCirbMPAXCVqDVXXWBMiYkdgX17gjlM25z/6cvk8T+UzRN0X7LqvcYp
iRQJQSnqN7bZ0GxoWZWWBB1w4IPvHh5/va3/chss5ulRHQZR9pfb+v07J8/jv/z2W3brLMJ5dhy6
t6nIxPf8+FaEv4nv393bxW936bxyI/s3JCv4t1tnnuaL+t3f/gpnsxfiVNzOc1dEl8Uiba4WWRHk
2S+O9R46mt+FbmS6WZ66tzl6/0746SI7GgfzMvr5+1H4xz+yXBxdpHNn/u5oEeVu3nxo4sX7d9t0
745+657+GStHAXCbF3dATORjWdN0phBVvv+o744CEdmPhxV8jDVNUXXKHg4rq2ufzUMgB3bsYrH6
rpefe27md3dwMxnc4/3fT4RbzL/wNTyL1XVuRRHly0dsw9N+/85oF7eOC8/DzYTxcMgQy9sybu6f
w2/b8Pztr50v4Ml0vtlAsPsYXzv0AoCGs/j2ywf0dsB0piJElTUim4ChYyIjJONHvOQOYK9y0w/X
A1kHrJN5GoiyOfo0T5t3z+7+geQAAeOLaPHnD1HuETTMjnVFV2Qkk17Q8LGuaxhh/ITpg4Q/SNlO
HPUD90TaAc+AC6Tz4IgLUHpLEdo6DiL3RHmAGG6/mvvUlkihiGD5UbzQtrZEx4wypDKNrV6eBwAN
kJTs2/xu9e0bFOUT6RZA799t3+LWQUDviewA0Zv98Y8AbJ7/y8f1ZrWpYp1iVdHY/UffRg7sHGOq
rhD0cLgD4E4c9UvgE+kWRgDRaxL4RHmAGF4E7eLP/y5li3KR7hFH0KSUaarKsNKLo3qMqKqDfK4+
q2s/+iv3XB1JR6/z1Y/mw209naCD6cPh58q0S3aAgPJFCh7W6nH2arC3iSRAyWQVE5U+ytwzkZTB
NSWA5+qiK2v4KiP92K3uoIPZq3K4ojtA0K6FL8BHWz3APaAGAQNSNJ2Ag7nWlNv+p4Y0plC9o0F3
4aQftjVlB7dfG8A11QGidhLM7yKxX9BAXYKHqegPoNGu9ZMpwgicl9VFH0RtB0b6MVsRdiB7VdRW
dIcImgh+/r5P/bgMzVVCZP3R0rEOaORYpirEE5SsBXEzaDh5nZ8XsHskfDN2j3QHiJ35xz/++Pve
0aOYqoCO1pU1lTBMiNIf6+3ESj9wT6Qd6H7+ryyHFFI0vzs6nX9bhM/9kyfSA0TvpMijnz+OxiKF
MHZvsd7S09R0BUPcvpavTUNHjhG4oapC8OqijzpzR276Mdy6lw6Mr2vPzUsfIJAzsHsAJBfBIoO0
5+q57sdrwQpmiroygGDoNsHES1dU1RDS1/mZTV36Fsb6cX12hrdi++wEB4jvp+bPH/5evVEQUvBb
MIEo4gG4TvpaO2aaBo6PDomaTUB34aQfyDVlB8BrUeTO0Qx0UNmXTVuTHSBsZ034rUj3nI2BFDXR
VEXt9UfBtWGyRjXweDZR24WRftTWlB3UXlWpa8IDxO3iz/+AmH2fahTEDYNAqQz157H1Y6JDglRf
JWc64cQuDPXjt6bs4HceiFAUt88dmjXBIeK2rPFJ5c9/3jri1ynjtyVc7mt9qop0vT97jY81qEKA
vnwUyi56S7Yg87ULYy+g2D1DB81XpfG++rnJwsGi2/78Eb9SD3gbuMtsmq4oDBzWXkuIj1UM7g9W
O5Zw9Uh3YOjXoK5O8F/FdEV/gJBeCb+5nUfNylrtwWEFOJepGl1bRvjLD9RxNx1WFWQVywShTvSx
Eyv9QD6RdiB8Kan9RHCAmIGB+Pn7t3QOwfA+Q0ZNQ1ih6ktFJoXIEPgDcitMN92b3VjqB2+DtoPe
60r16UkcII5Xc4go9l8slJlGZIz6c9zqsY5knUBtYp0Z2MRxN5b6cdygfSuOG6QHiONMZPkeRRF8
HYJ1BvXe/uwN6E9ZAYi7+vNVNvpheyDrIPZ62u2B7ADR+uN/LDL/538e8eLuj394ooQOuT2Ch+kx
YxR6ZTS6FrBN44ePoSrIGNKgZn//WV37sUBY3FULN1t92WuN+2GE23mg7CB5fR/cv9wqsyI7WCT/
eXSSFuF+K4WAoo4x9MMo6MHcdXIz+Bgx6MggtN8aPrxiuzHWj+azM7wN1WfkB4guTyMhhfeto78U
hzfHGkiGplEK1an7T6cNSjsmlFIMjVCriz4KJnAD0dsO/PQDurybDfpeOF/MwHWIDxDMqRvd/fkf
7q3z5/8pj8bp/G4BiY99Oq9QalSJrvenUiEnp6sYup/J6qIPoL6Vq35oe8/SC/CLWrj3FAcI88XP
37PFPrOtEEuq0I+hIP3RXnYKyaCIFQzZ2GWlctOP3YGRfjBXhG/Db0V1iJClc1gSkO/fC6IUcnHk
qVK86QWpx5QSFYrJTx7uFnq78fQCghvEb0Rxg/IQkZynd8W3/QK5zLtCXhwDVttJHHKsQx8A0TF0
vm1BtxMTLyD3RNsB7uKFI8vlFU+HDhCzB1MIHuzPH+DB/vzP1cPsdfzf5ukAdLDSgmnKKifeUZ3k
WKPQIwB/Vhd9MIpvYqkfyOen6OD5yg8A1ue/OEB0r2GZgi+i/YokmESkE5UgTHs9WPWYQe5nmcrr
jTB35Kkf2E3iDqTXv44zNykPEMkPP398E3tuBld1TdGh4LitWKGSRXX4QzuKdQcO+jFbEb4NrxXV
AWJlinD+57+CvUsdyBs0YxCtNyOAoLcfYgxICfRK3Y489SO4SdxB8aX6xibJAUIIvbQ5LM9bGaY9
WMN7rQnlY0h9v6A1ofhIFGh7XF30wRruwkk/amvKHSFb//4A8eLBPMr8fbZ9A14Yctxg5x7x6hQR
tWMNGlShC6df3nZhqB+2NWUHtutfN0mtyQ4QvQcl8m/JtUFLjaLJy9787fAPI0qRQvrbv9crjv7L
2bZnZ+iA+ZLafEZ3gGgaTlrcuXuuDVMCDgnMD3jQnR1ZJMcUNCdS0ZOoboaEuzDUL4tryi58TzHf
1pHl4tHV3R8gcg9vn+S5zsoG7cfwEQ0+UNnvBU89xqqsQUGqv314LRGvcdWP4Db5FlgQut+vaOxp
gFutdLy/5gEC+QFSavtuXoSYADppVtawU7VAx7pGoOqI+utRO/DTD9+KcEfgVj8/QMjOfv7Yf8si
hm5SrEI5+P7T0ZrasYKX7ai0Pwe6C0P9oK0pO6g9T6ls/QCU55ryAAE0HBEWEDTsUXVCBg16DjXI
Uj8V67fdGKgCQ6s3SN4K4G27twNH/RA+3cwWRO/fvd6X8UR6gCD++c8//ufPH+n9cq/rnz/aeSmK
PQK6DCpgoSjTVnXCjhrVoE4IbTdYge83kfzzn3f3XB0f7cRUP6Z9J+mg+6nJxB9/d6P5c5vYR32A
AJ+6uQCvflkK3mfXzVJS6VLbopc6iBVKZJgF9djc2Cnu78xVP7Lb5B1MX5fYbfJDBBWGK+wzV7Os
XDAZMqPQBffw6YaPGloOyuhI6emrbLwA3wPd23F7oDtAwD6ksNpy36aSwOiEpZQ9fDqaFUJEqElQ
2sVsF076UVtTdnB73ctZUx4icot4z4ltEDZYOwrdbC83DDMYc4I7wvZhB0ZeAG5F2QHudUW5vuYB
Avf87h4cjD1E+EsEKYHCBHtMpz0fRqMu2y20TvfTiqXj1cr6X3DUD+WzM7wZ0mdnOEBoH5otfxyd
/vw9Bs/tF0/xzQV86GuSCcGP4cczXMEMwuAvDQLLTW91d376Ue3QdzA9db8t0mX33tb3EDx2yA4Q
yOn8G4R3i9v78OMM5nLuM/YAKdVBBMGjeclCIsLocgnjNppPTB0fvc5TP6I959hC7/27F1HtIT1A
ZNe3t0/hpDKlmqw/Bv+dDnFoOUUUM8Sesq6bMroLQ/1Yril3RXBNcIC4XcN8z2DPoQWUo2A1aUeX
EmgzhcQAWY1Y7AjhDnz0o7Ui3BWs1e8PEKup+2+YQ4Tl5WCT1byhZzIGQMLgS7mD1i6c9MO1puzg
9XpQsaY8QOR4WkQ5NCCuDM9+fFJYggjlCpjnfP/pQKdDdV/GMIyvA91OrPRj90TaAe9xWYV07cJs
nr4BJ0+UBwjeVXPrQCx/77OcRJBa+1e0b78FFswQBSY8P+RiOm2k2jGCmaZY1x4XlMLhTUO3Zu/4
aDfu+sHtP00H6NeltP80B4j6enjI3hwayI2DNBJYQ/OYc+vgrMN02uUqDKUD8C6c9GO6puzA2P89
RBjrAwcI2HXp5vN9d7Tp0CIFFd/Hyn0n5aYdw2yppQvaXxPehaF+3NaUHdw2OvG3jgBya5IDRG6V
ooAJhOcpJN9+/r7ScHuwkyB1MLsbJO6FVDeACOssEO6YyRVPxzux1A9jzzm2YNtaWrF1BADtIT5A
aMfzEgaf/vF3f7kqkad7nVi01KfQxg3S199wSpaL/Jdljsd0QCeJ8zbW+hHuOccWju/f/aLg2EN8
gAhPXQemMe4zKwe4qmg5nmFVS3wWSRLoB1jq5Uc7utIWqyWnrzPUj+b6VnbHcE1ygMhdLAIHysTh
XstUAB5WYXoGgjnfD5/tyiI5VqBRbjk6dRu1HZnpB26TeHfsNqkOEL4PMMDv21K3rh7kfowldOJA
/kZ7sQ8Vlu7DL0AkN2OQ3XjpB2+DdnfsNogOELr7wQvlItr7uFNY7QQZ05Vi7OhN8HRg7xkC/z0Y
xI49fByBsANb/Th26DtYXr/S3P8wvGF18UPEFMTxdr9ziWFGCgzRQLAKuH/oggYbQ0Fkoq2a5zpx
I9+FoxewXJO+EcY13QEiOBZ3AmaF7XNK/3JWEbRMQSbuEcFOBAkhv6zCjlErW9kJQnbiqB/BJ9K3
IfhEd4AI3kTCC/e6RgrwU2TY1Iv196dChzGUpwjseLJtD3dgpB+2FeHbQFtRHSBk00W22P+APgQ1
w+Vc7wcPtGMHdWgLp9B0/MJoqZ046kfvibSD3zqvtvU9RPlPFAeI3QVshJrfT3hbvf37cUFhiSi4
n6tNRZ/VNWA0Hwzue2G824489eO3SbyF1EZmdOt7QHCT5gAx/PN/F2G82Ov89mXGTccEfNH+yhSM
3ScMVgmvOhk7fW87cdSP3xPpFkq/QO+J4gCxO0kfOr1//v7nv/YrgYiBjOkw4fT+A4HC5qIMqCxi
8FjQRoy4GQvuzFU/htvkHRxvAhfcs60vQQS3SQ4QyI/OIr2fmLmsr7l//gClul88Zdi9C8Ocmhfw
hOWLsPVlZ8DXW5nqh7P3LFsAvn/Xj2ov5QGC+ylbwP5Ke40qIEGqQ1cGzMLoBZTCIhuKYF1/f8F4
F4b6wVxT7gTg+tcHCNrNnrdrA5sImwtReT0q6plPCtsuLAf0968Rfp2dfsAe6XaC6/G3BwjWMP35
z7uFL81gNmK+7+GIhBEVwcKKFyQNw/pEWGTaL2mPjMFU0l1Y64ew5xwdOF/tvuk5xQGiDDt6lm70
88d+LSOFJTNQH+5vMaVQG4Zl37Bp9+qijyNrdmGlH86nu3grik+UBwjeGYze++fRuoVvrz01sGeC
wmCBTV+5CUwhJNhgEsoqw7YN5O5s9aPZoX8rpB3yA8T1PN577ZfCtomwd+kzA0mh1A+9qP2a9nU+
+gF8pHsrcI9khwhYBhMTy/m/ZRQRjMdgsAa4vxuDLmdlwsbQqyVUnVT3+QNfGwO8f6EjXsDy2Sne
DOuzM/w/jfBLzG0+ua3fvHvb8ihwWnUYnwHjoV/aiE9dbpmpdwJHo13cOssu4Jf56AdwTbjFNEwc
Wp0QFgwZsCQ4TxtD3C3gwM39Hf12W//FXohTcQtTlkX0t792vsiefXNZLNLmapEVQf6rY0D4cGpz
ns8HUe7mzQblr4++QLr1ULbez3UabHL3/h00ScAcBZmB4/Hb5pm2qu5b28E+POwO7WKe5XAy6IRS
MUSDMBAMKoYwQ/HdUbW4P7Lc2hTDHtEExoXByiioIEYizZ3372AxlazC2G8Ykwm7FsECAKDJljXc
9+/gtdDu6yHw/+WyVYW9W7F4IYLGFtH6yTz++ygqwgvhRnkGJyZQK4kffrfkVpeX+46rDDaGh4V2
sBpvmYeIb+dXbmTDz5X/htJWSCmpMoNlzhD2KZt5Oo45laWpF2sDx/LGASlGckqmLhMfsB8PhSx4
FKBBq02SOuIYNTwPpQElvhHI+SDNsrlSxTYvVM/w1HCU6qIdpEwKuRfrF3UT+GZc59eKa/MoIbyB
y6V5+DFJhYHj6CuNUzO2yCVu9IFV0JPIFhxbzTSzW4PYhRFU1KBly9NYNqu8WARpOYot9oGRfCbJ
eOCmyKBNbMa6mJYoG9aBOmFxaoROcN5S+1JPW57XaOEKh8eFPrCd84J8LoNvSWEPcj0walqaklKe
1RIbhqkyZm00SgrXkIqvWaGbmBRG69gODx3prCjqCckYrxvZqLTMyHHCizg3Jfe21LTPTM0+x0T/
Urcll6NPrIrOsB0N/MI31FQ9CcL2S+AUM4Bn2CaJ2YbCGTbYvZMq74wo6dfGI7mRpllkapZtczkL
P5BG++R6zECpcp55js11RzuRK/o1S50vSV16nLROw4XkD1wXXUW6exoy+p0V2rVWionWFpz6+ayE
p5V5xOYWkid+0xpMr03dj0+FqpwwLxo7hWcwpbqTYpkjKxi5ODVRjU1R59wNo2vIj0xUVp2EufQd
lrDM1DY8SVLlROjeSFfrC8SSOxo2I2QpM1dYgzLLhrrvXDdMyk3bVmQuvOSzDYmWM0tlxRJOwTUp
nqi5Y6bMGeVJ9Q0T50PWyteeEhhe6Q0TmRqBFg1ZlEtcahxO9HBsCe2yypsTzbZcztr2qiAO5mWq
fZMjeksC+YrKrila3+E60i8dUs1CryI8VfRZKjVXpPEuiiQ0QqYP47QMR1YoL4ImWXhhehkU+HtS
qiOsSieeE994qDIkrF6pZc1lDNzK6QD+/tzYmilUMYgK+a6oJHkqScw2lLqBl1unM4tFH4VQvzoO
/sSazONurX+WRHVSN9aVpqYXZeRdYr29qHE5BUU8rxt6ESXtwKe13nAqhGJoWjKI1Mg3WBLnPNey
65K5n50mOBGxe90mjlGhwuIOCnkVNzeCUUOE7olcJt+dSDrVA3kc2PIsiTEz4VWwzaZwTYwTM7fJ
Re7jgRflZtVGETzV4lNVVddN4rqGy+KA51b2FWNJ4qktX6oElEKqaIbiho0Rts55FONrEaWZzlmV
I26FyTVB5TUr2IUvSTPmaQ7HTtJwlDPZcGUJnow1hubRCz1V4N6lmIelNgCYU0MtqksJRjGMSxKX
Bnbpbao0X6mHa26TtjAkSaKTrJSHmaUNIxxOcZM6HJ52wCXhfG09ZUDjaGa1zlizCdyMi743rjhR
ZYWjqBjDFNyhbNejqgHRqsgJJpEwLT0dV0UkjFbzYzMLbDPWyJeaWsTA1Lourfa2dCzB9Uzopier
n2npj3wUfWxVdk612gNtp8ZDt61PfBxNkjYetzmzOW7hVKyJ57aOBhGpJR7I1TUW1BSJNwf1fqlH
4cwHbRq6qUmKahpE8SKu6gmNxReojH+E/nd7BqNCpwnOrgDDU1VSB3mYjPUynkRJfpGl5aBUKzNs
tBiUTGGmmn/iqNZp5rem5ZBxLilXuecNhe6fE0e58aRCN0pVN4rWuYt0Hx5RUHNC0kngtAEPdfJZ
rdmAhdJIcqngsdCNPLFAlTQjzFpQAa7SjK2yMLRKHoSqftKEYqSE0Re/UaeKbBm4Zp9QU33wlfbS
V8KGR6z+GIbsJo9KhTc6G6a2wjXPNotWvvKJOK1JbELD6bRWVUPk6mXQuA7PBDmzkD7VQjHxrdI3
Eqn+4Frh2BfBdzVuR6GmnmPqjvxYDeHNVHweq2yYRPpAVG3KC0Wc48qaFlp27nrW90bPPrhxa7gi
GDGqGJB9GOVK/rHMk1Mp1VQuxd4JkxOHowCBYfPjWRVLkWHJ8YVFnIRnVikGahqdljTQuNPWV61E
PrdEHQdSYEpNPCNBM6kS7wwrFTI1gXxDRPqVFMrXtsYGfkBmkerOGhTcklDyzDL2Rq5kf8014hhN
Up+kjqObQsSjoM5k7qOi4VJUTi0FUbNtGtVI1ODGIUwMytL6AiZR4SGVDDmIfDOo9TPHohNRYsms
FXRaehHmLJUXDpHBilHNKL3K5V7tDmQrmDE5/pjL8oK4Tmk4SAl57KoO912tnjYhtXhKQtXIMqZz
x4mHuoNt3sbBxPcbI2CtOsyKeGazJONq3nzzXXZJPPuSWupXZEuOIdVhPAiD+DZM08vctu4qD50J
V7LMnLqgolQ8U6XsrLbA94C9qBxuuSAwjh0gXvvso5sF00YJU24V+TTQPYN42WURJDXPbOEOwMYN
I2QNNbf9SFFDeWLLleF51kS0mWfATruBEdKq5X7LAs483SBqM/SFdUk0Z5GFdKqU6ZmjgG5rmBA8
yfxvrgcvJcow9736Q+Iyww+JKTzN0Bz7vJaquU+9caiC7w1e46MXvOWT3Yq4SV3byR9ctPU//zZz
b6GaL77n92RP3y8d4Kd/fRAh/On+ZHmh9W/gxI8XXjrNW/945kGv3MZe9/qFg29zoJfLOl52oFdr
LJ4vPNnwo+9Xhjz40doxOMPLKSBQScMIGinXfjTMNYMVerDYQFZhb3IELu6THw27QeqwTAia+MDR
VsHFfvKjqUJllTJ8fzZK3+RHK8/96GXmZLkjBbTHL+fFbvvRqudUGc39yijkNDXLugJ3J5MjA9z7
QYI1YeR2caJlORp5OAMnUZIdrsjwfvtJ+61WI65FwSfLcWfIUwWXk6rkMNI0mvpVbTph4oITRnnq
i2vQRGet4hazErXVIERByIsEJCewYmJieP04cnyQycz3OdKdsRTXOrdq75sSs8pgVXGjSpY2yIgY
Ir26kHGBDRe0KLccqo9cVQbvVxcyaD2l4DkpvtZyfO17ucPdqMq45sit4bt2ZigEvH9Z+J/DxM+5
VIDiLwOaG1FYxEYqRxdFFnuGovvBkDnipkjUjEcSqPHIlz81CZhJ0Om1UTMXbo5Sw5bSiYTAsc6a
pBw0eVFzP0tvqAf3bKnjyI117mL0wdVYysskvUCu1PK69b44OfYMuYjbpdoDnR7kCmeFGDY5iU4l
6iRGGuuZmUGr2SjNU8zrULg8Il49imnxlUXsrHCa0AxaAY+qQYmpE/s8Ie6VV0aG7ucJ91V62RKt
MBvcVuD6Fz73tDowWO5/ieRkVlNSc+R6nhEEfs3BC4o5bBF8k8oFQKP6ZllE7sT1cTUSoTewkDVq
HWcStVJigK/3tWqwMKiW2SPs+paJs0AMvCwIINQh+bBpxbXN1GnpF/kYZMAbtWH7NSrRJ4yr5HPg
xnear0GApWMz0Et3luqIjolcOwM1CtkAOg5i02EpuOG0aHmkStTMJBaNWpwmXCNqYThNbBmFxMqh
CwLDQ6+YePCmKVKBvgs5+epkVQKzGSsOZuAyr0IzsWPXsCqWmcTXZ0qTjxob8A79YGpRJeA2xMKm
r+YZz2WvGvopncVpqvIchk7wtIyvSg3e2ox4cLPYG9RSOaGoNiO3GkpZaBlBTMHvzIMxjcEqObGK
wOIGV3qlDGHP5+skJuNCaNOmxiqXVdDjoeuo8Ho65Zmk1NUwhTgqa6NT28Knss5iU3LwZysIQx7i
YpBV7o1oVcXMYr80kyg681twGSSWBhyVmm8UTJqlTuxxVcs+5uB3yRWZKb70IfOk2EA5cbkd0I8x
hM4coWoC4WU48pzUNhqvPcVRMrZD6TsKmpHiBvY0QS7X7fYsTOm4qqxx6bYuz1VxIiMy1krmc6Y2
1riQtJnliTNPzyF6aJWhG9QOp6AmwKyMA+qctG58FmB8YqnUM+s8NdPSiYwoLT6jKJ25NLnwHKvl
HqtTHun2tNJwONDbYhq3slko7CpW2AWjhWrmFRslqX+WtPS0KuPzXAtcniFSDcuGXqsonSBP+eg3
vgPxOj3XrHTUCp8YaVAObF0pxrYVQ1jGwHGy3QJ8Nj9G3LPhwURpNfMx+OqNm1Ezj92Bl1Cbq7FM
jAAcB0uUF4UM4Qi1nVGYh8M0D5ZGWhsUqTOGdMG1E6U3vk2/RXJmD4okSMFfqARnqF3IcTsJZEcy
dcV2wPOxUqNImosiJDEPvPI6BWVoRIRKp1WR3wUuu44q/0Jl9lRpyjMW03PZLmZJ4gNDNpo6whup
rjaJA30Sy5XFNV9dVBkaRRIaxjhweOD6IddSIg9hk74RabWLNGp8DsnyyLCZPJeVfKR58q1Q5Cno
2lOJxHOMyqGN2kkBeZ9h0DYzvXY8HofoK4JMQkwh1UIhPlNYdAH7+k1qObsCxUTMJg2vPORNLIIv
3KYGXZ5KAThF2sy1A39gRTYdMOsbk/RZhJzbwKtMBdzd0CZTyK7m3CLwgirxyJHLr3B3ZwkJTnK7
XqBSFeCgVt8qqbwso3qctMWJ6iPwjYPzBnuzNtcrQ/VkCASyaFBEzoAIZkopBFJubgYeGQsryQYQ
1RJTo/lVktWnFU1HELrbPAmr89ZpCQ/lclI34URmsTqVXDXnrR2BZKKa8tICKW/9SEwbrGHDl4UD
ys2D8I0EnGqhPXH8pQCHYFXAgvAWq/NASy4yV1yLUPDU0k5pHlBQIMX3Um4STqLgS+p4xci1FI2r
RHKNANn+FEnROGpyDJGLQzloyuiUKpZRW7IKkbFueFS+tKSSceoGN9QlU4Vgg6WKbXgWS5caaCYK
9llpQGYdPZzWYTKwJS0481mDueRmmqkj6YKVwuNhG5qlLI0ECG9UEzaQUsnjos09A6f0k1YnLbdK
zZ3oFRirDOIdo/KbgW+ln/JU/VYEwadQkSeylrZmhptvogBrmJSOYqR2PCVxcp7h4LItlVEMqMk+
iGqjX8EO2Hd2m4VckFo2YETzhUCQKXITCDhcm2kGinKI79MQUmxYfAgJK8aiycBrzkfYL0/lFE8D
R5/gvPoQhOkwzNvvqpCrgZsE7QDegA8qaQeFG0fcK6phXiaGhSWHy2UZcw/itsi1XcPB7qlkWZ8U
Yn8uU1oMcGzrphRZ0vj/u8irHDP4kS+7yLBnyl20bqnfcIsZkD2ml/Hxcr49bISmMRhtAFWgtVsM
uxAuNxGRYSdtHWq0S+f3yS8Gh1lfLuBdTjDRZch0P/rF96lnsIcM5j7rsI4Qdp5cxQJbsQyk/Hvy
y1BjepZfVhHs5q3qsg7rMJgub/vFXkksLWZ1YsDMolGrFJdp0ZwmljjRrPwzdsVXAgkjITWjXLPP
VUiMRqU491QJGzYeBh4kY1gbmLA5w4kmFwOoUXJdy0ayy6ZMoLkr4rm6TMZWVJw0nnWXVcTiERJm
E+WD2EkNO4dcVkC4LltThX5JRctBJ/MqGSRCM+o0G3spuIGtakpFaFZ6eynik4CwKbEvPFfhkOC1
AulGVPXAjRj3LMydah468PsgGunJNMrrkZdMG7XkNtXHaRoOaaSe+pFrhuhGIWDZFX2kpIGZEf97
W+JhaxtggKcSCy9ghdEJou6paCvIvoqT0NU/ajUkTjwzcSJeoWjEfGo0LTILIg9SbA89hqYtJE4H
mXIny59SLTdDe+ikFQdT40mp6TfnUj0U+YnkilHQ1DwoE1Nr2UxGtWHRYITw16i2r0tn6oLvb2X0
OtSar0WWBYYGbrIXECNWqGKCHvgut/GEytlZkNCxlCcTKb8Mk/RGqcQEE3WkJe0oAs9MKb5gTRrH
2ZdAbniBvnrV99qjHDa25mGajAMHD0g4hCSf6ee3OquGyB6GWsm9IDObYCzh7JpIc9h+ymhRYuhh
NoqKKbxVYwGBkONOlidKi8QMUmcguYGRlI0RawoESkNcC7BLkAlpGJ4X8SlKxpDuOpWzcyUEXzQV
vAwsHtjFwCbKuUbQBOb68NIuzBDcbU/6lsmQZ5VkEzv2MAkSLmz9I7xLg8JTT1X5ewIJoaS+qe0T
HQVchTS1LTMeshnBHx1ZnthETHMJm0xuJj6yRxn+QH0xCxN1iOTyxIPoIVYbnsDjqlp/jOornQxi
1zNVMNQoGOtpbaaQ/0AOM+zAvaDAgqVjI8lGmqsZDaTKIgfqKQpENXFOjappzBKEpmzOrXJSORBf
xi6kzssR5LNKlnMbsh1R3RpJXUxsD7JHeXkSwXsgBfWkYcowRxVwo0PW5SZg1MT2JPDSE63Npp6c
Qj0hnUYOpDpTSJGDhw4JJ5TcBrYOSR/fSKWpg1KuJhMk4lsRWqbErEmbVZBoGeWtPWxDNnSTgntu
aYQKBBduBHLhm4pzVgdgqitlIPvjWK+Hrg0ZNf2zVkZjqpdnun1VVJAxrSIQ0NyM2jMFMjq1e2rb
6ST3T2ooIKmQ2A88aniQQfbc79SpeIYjXssJZ3I9tnHjctoMRG0ZqI3GuXNL6A2xat4CB6qV8+r/
cndmTbLqWJb+RaQhZl4ZfI7wmIfzgsUZQiAJARJCiF/fyzOzM7OqrNos66m7H+7Dvef6cdwdbe29
1reEstUaidLiL+s5f4hluBMhlNe43QeSHnuIwjHFewXoG0jJuC0Uy6tWcnxzSenjvkRDXfrcYXje
Z6neGXKZ5/vMF9WwLIXQM2Zc9ElhUMqtu6pcFjCzap+ck3Bnh3DX+7pcURsGGh79wOwHi1fiaiIW
FgKjsr+8eFNSu0C9jG2Ej8yx40bkyvugigZTjgZNCXleofLn23BYRjTC8fe2dsWKHr+Zj7nCLXYY
lF/28h1935FN695bMbR6Yx1LGG7mp5OqJDR5i8L9wtu6icfD0vplKJoHX2sotB8kgIborXcBflIX
sILz5igiVjDUM9J61xRKPc9ckS59qVl6v+UwY5qsajL83lzBopk2Vvg8uTRufm/T/I/Mk0cRi19t
n8FYyssUnRO8hbJrdVjILLusFr5Vmk6f/XoZ8o+Q6honTu7ihlR94yoLpTbu0mLc0KPmGIzjqZpm
dZ5xRd70CZ0HFabf0Xa8M/G49xwr3BoWgW0qy7qfbRo9Dol/IHm/441X+dNv1aV1kg0nwv1CDE2Z
eG9KBQUa8yLE74YZ70wSVbQYzuySnbb4Lo0aCLpLsWBdtvosVlxdXvYBwy51tyq7G0VWo2lbiny0
GI5pXjQSqq46D/pIElmF85NsUamStrbsl2nHnyTCQk3zyh+zUtOw6CDbzFP/oqL+aHReSvnBOvlj
9N853S6CJPy2RPK9g7g96/FukriBLZYYDNcJ8pPq9/2QQbGdZGnUm6fsUU+vdAnMrmvNQU5R5cfz
MVPe0ROBqOLVFAH9yRIPltnvPAs/hyg/WY6lyN18DmENWLYdGVsQs4r2zrWHOTj0cA6dRqe7xbf1
3f5upm+/+zVGg63iNtgqLLARmtCXHnqMe5coy0uVpgcbDRexJkU8q90QLqWZ03Nm04eeQ+HasryH
XqGucKRLv+ke+m69W8mLgQNiPIhb+lVEXcU4hP68T8op+6ZEThWj5vdA3LeK0recD7/nrTuOM9xG
NKu5ia8JNfduy+ZiWL5nDL506KtZO8yD5gxD7jhh7xzzsTAW4jlm53Dx4ShDw9KYfv26Nc2rRzx0
EPmRQcW3jJyUnK4LI1XbNRgzJbanobYeiuCM+8ZOnyJLX33lV63H7+hy3OiPbbSH0Juq0FuKaT4t
9Ahv/C7rstKHZzvYnZUQVxzuAhbZOp5QZ8dsx+S7GO5z2FipwLs1/uMc0Iq69dwrfHvJuI8F2WOx
f96uAp/42OqgnDr1ACcIs//0mxqUcidqzdEXzQfDz9Mo9iu2OsQWoObcJBk2MVWQW53UbXRtmEan
n25XuIa4704QP1gRcHPKV1PCj3mU1j6MQftzCvonkq/YlIa5HrxA12AqypvW2erJ1dAcVWnzBat3
mootp4eV2TIL4DF7E+akbu8krCE2f8AeKoJo3fuk3/N8rrIxOHgk/M08/TY5/DsRZ49n16jl+7DF
RtSjBdL+hQXjh6CwNQwf90lEf7vR63AHza+E/0F/eRBcYkYeHljf3FPYd6xp37R1j7kHbamZk8fW
6JqsYi5iKllFT+mjy7DzBlUPmyZu7EPK662/KiitSpOCW1aQZDgOMaSOeXS7Zfx2w9xjy2XQ18ai
60AX+OhcDSQvOaIKRlWDTxNy/FVJXLdk2XfJdHZLvod+WHk2uM97fQj91hRrGu4c846z2WBg7CQT
xTT4e4ANM8bT5Sx806P+h/dyXKuVxtU0rUcvtHseon1I+2wXEsiLY3ARWv5IF/MK4+JlXfoLJ7kq
m7UtU8Wgs6hd2ttdMkqYm/n7JuaXPpkh5WJhiu5IARWgQFUN84t5EYXvpXOx+PQd5QiqX18so6tk
jq5E0f2s1TmdmhKLAm1WvRC3V+P3FH9tHdqJ4WdvpsJ2r/hxilD+XLmsGqN2ZjhuflLFIUoh9D62
iEp0tNKpfZ4zbLcEohqaAVTWGepp5O8hp+4Ddb79t3Q94Y9NMRn/pye3pOC4bB/0wgwzckp2QxbC
dnUQr8Zi0PyyprKi4mNzIbpsD3ttBTqlyJNh1zVJBRHzIx6j65qoFzeJwji1V8zbB4GrKM+vMMo+
8jgZipB1uHfbQm3NE6Xrfb9AeO/W6EjpjMVIShtpQBxPi0blXFHE9ejXq5ZFnq3Fvz8O/z/nBaWY
Pv/7Qbf6L8+0/Zdh9/bSvw+74V9Ihoe15zEGPagyGFv/jlIFf0HgBn+A6A2iOTgl5R+z7g2YwqNT
IIkAl8NJ/xkCdf/0gABe+QEqN45dwVHj8b8z60Lg+6+zLhhLEiIdS3B5Ad7pX1kqbizkT+b36E04
jNvUM+W89ayYXPI6UWtqs/Kv1MawKDjWTzh612xga9GNkLfmlh68xT8N81IZJm0Z8Qhlc/Y+5y17
UnZ58+wMB2nEghKzOyh3IzXm9CphC2sNqWbiLegWlKkA4hpgK3ef6C4+pGFbY9j/M+ceRhcFv1aJ
BvclmlDGF1vYzTvRgNx5cwv5ncVDxbkeK+6bL6H9YI87/0t1W1BGOTqfZup2bQhBVs+SQnESeD38
0yxdfy1OfIk+f8RSu4uC4I8UbAdi9ZeKZjBEynsbJ3ukxt4FPtiKTvYF99KXRJKj6LHj9tE5gnBW
5HMOwAHtW5+1wEZG97tJ0u/MOIxDkCGhT4vU7N2G5l5BTFz7p02a+7nJPnS+dBWcmOeJL32RKYur
ZOMTaTHW5Bv4Ki54yRcKWyJEXRHpvlXRt8KuUU4WexCElqlo5eKKjUNMbEaviFBWL+kCF0OQfCnt
wF+6ydv3KtVFT4ehVA39k7Yih7bXnKJc36s1pQDiiC4glteLij+oyp8omgEZDq9eyCF75vCrvADV
LxVpcFNGfnJ/+ROb4Sqg1KV+/8lvTmLbPbPeK4Pe7PQ6/BBbs2IcjO9UFvY7EbkjmCbsPTH7tEPy
3Mfy2JL50fXtVaW5qEYOfMfG0Rs6mANPZL1h2mEi+fKa4YjmDb4DyU6hTUUtenm64T9iWGit2Pzo
Rd1TNARd2UOo3g0keWoi+gLbv2JBUAdBd1bEBzuDXyhQ7d5TaA0Jr028nhvVFQ6/sG/MV0/6rUgn
vy+0zlgxb8nOpLh29PbciK9OpgWnnqki572F8ciL9BK4z4T2F6ew/YhRVJm30gqPDqzETaJO05HX
cyNgKfjt3iXQ5zlt/mCOk2hI4dvk29z+zjd7ace5L+d1Q6fOpqsLMr3rc1KZbH0eV3KWaX6ISPQD
ZEta4Cg7r7C0nwCB2Sfh2kccgLaWJlSfSXNDuHisiihaMK3B3KN8hG3rBY8rRHmMwiGrYrLERRcr
CXUeO2GOz9hJ+Tsa/a4IB+wAboqTXTJDaVhlryFb5GEJCfqzB3JRCZpjV035hxDJa6syWI+pKDTP
eNFPhsDadfuYJrrWGUBCgDT3aDO+Awfg0HibLmy8ZbBlEodJmAEt5BJv2AVfA4XunoqBFzylGh1C
1fAMF7c+ANv4OflQvHk+yALlhBTDOL24rbtsofjaFJSvbBvQW8cboJLJr2nSHpTeXjKqTzLOf/uz
bAupBwxjCoOzt6i0yFr5wig66kyl5CgTB9YjQlcsIBEWza0BI0uO71hAf2HDisFRi3O7aL/UQ34d
XH6mlhosTKkKptS9b/xfdPabG4/zs5faoFcmURH1GM8JWbuSzCh7/uYNJejXn/k49sUKgKqYwlWf
5iV6NL1fY7cHMFQHBD/0bN0nRPoF51M8j1C/nhClBy0S5x9dC/LOw9r5Nlm31F40NcXM2uQwTDyH
U2fzAvcQXN8epUM3JC1oFEA5GSP8bJ39lZrhNKG2sQhklcynh06R6c5A4Swn4jD6s75wuKSCxw0v
fN+Lii3I4E/dGB1PelU4oXFwsqUwDkRWTnR9jFa7F1a+4bZB40Lbj6GdolKyMQSnh//HW+gHcdu0
i4MhQAc1bqdoWbJaMH/+H/Qc/79SKgi7/PedyT/OGPwviHeE1/0D8c7ijAS3/EUYBTC2/9GXxH8J
0HeQPMJzFJF1uz2j5u8aPPoSNDA4Ipzg2cJ4/PDtoXz/7EuQwcHTpiLQ/8Ff5fl/Q4PHgVX/uS+5
PfsI+juuLcG1pP+JTWGYm5xvuC6zfrtr+hsxkmQPPqyjIb3BKmR7nWa4e8Zf7lsd36cbE9C8xHNk
+CGZJ8hY0cUMdm96ubcL+9XG5lcQi2PjQz8E1OBKFfYdpNv2HYOTrkjntxB2lscuN6feb+9zq94i
ww4eYATq2nOwpSUFuRoZ8REKiPp0QwkL3G0ijfhPSixk6IzuhG78IkVlLnAYOys8vjwZ4Z9DLz7N
zDxmXSgAoA93m1B3sTb7tA93QITqKJvnmkXJlS4tL4meHoIQYjgc+EOvOdh1o6DlMwc5KVTH3LfY
KL1+uXgLFjwGpCpb2q5Qkbxpq2j84+SOmujeTe6NW1uzhh7UmLhHS1ZS0ok+Gr+/hJSWYk4qCQu0
WEPvQrfwMA7uB0KuJ2XSc9xZWGec369woDnLntqcXIha4Gmw+UgW7zr4UM30FH9S8NeFr7YTWP63
bLHPmqixojMM5BU/GZnBAtMMcFxap2w8rUF7Cnt1R9oGciCQgSkdYdtbX++HnL95fPJLtK4BXFLL
yg0mLNzm9whEzdLBCF+MX3gJg9Lu+KWFTuNF5sJT2IdKouVK5afrove1BQkBpgrjlB/UoKFs2dts
wq7On4g3veETrUXbrPd5yz82Qq+JoFB11rkBDkRRavOXECWy6FjaY3wbs4JQ+ZSMywTugX+NHFA4
n0AJMyZfocZWnsYkzgJ0Zi2R57WJKrrMn6CeX5hVZx7quo8GDaoxLFvenazqDhJMRTHCiU/Gbj9n
4VseeOc+jX4ZHzKeN2SvzjMxiI3wPtULGt8sxS2XsEeVrveI4hyCXH7OiwNd0J7lENWTCzv0IfLO
b/muCd05bvPCb9CmAUrCzhRm7wN0sUDw55zLR5qvT6ajtafNjgTDwbfreyaD4DlwK4OwMDzwDBvn
3JZNo+41tYdoDJ6Y784QJR9kq4/DCjAUXsK7J8VYozP4jb7mdfP8R+c4oE2609DHi1ar974Z7gbt
J8c4WV60bT1QKymUEh5XGYIiBXV0KfXYfcrYvYaNzDG2C1OgWoGQWKFlhsZTtdP6IHWyXyd9nCgF
be7MfcPmP+DP0N03/hUxDHVIZ/Glp5HUbGafHd8uNnZofwMPehuArG4Ixc62tlKpfFOWHJLGh+8O
mLRKne3LyKN/mBr+RPHyhZjI15yQb1/EcZnIZW8IGqlY/cEhGi9wLMLdat3Oh4zp0eiyNOwzTaAr
WtJWMiCwuCPUidml8VELnpargOohvLPh7fpzlnEEpRDfMZeT2bVLXCfYs+smAfkjFbqlWaOcpCqY
kEDQvwM1znUKtqFcwfLvphQOQGDzNxrO8d53/Wsr2vd8BeHGsJAYi89B357DJtl3OfpypsYvEbce
JGl5D+L72LLm1mlFfakM0wgp+Brgt/yVxymAnFBch8w99es21Tok960XYxwLoAK2lH/63XAyZP5Y
uXhkIXNFYhteZuHWVNsQvPDVu7qG1E2fHgFiHLdButrPgET4RPziZkkPMfV+2C39Eko5NBPTY7rk
WxH03meUwMZSM3mzqrXl3PX7MIOsEWh7mPEZdIDFQxv/biEd2BbUqZ4Mz4s/vM7o0VmDmcaTvMPo
qQBEozUPXXRqJ2A7aAQHMBmwXTHCsvKmS+dwHVYXoa1b2+PkeaANGXoh3JgVTbInRErI3kNwBGVs
tNW4gXJGIKR2fpfd4+kP175brusoz1HjocdekZ3pxTH3wlLo8G3wgx3ztzsPTW4wJA+DB+memfGP
r9tjE4w1+ORLuEbpqWMt2Cw3nAZCdprT+2xs9suQ301JD5OJRr9o7tW9A1w8hf1RgB0rVgIKLOFs
wA0dxMBXbFxz0PZOJk89yoM3ym/jQba6mSLxEByjFgKq8QPgLuKDoxwVXZO1kPSDIhiz142Gb2wh
lwwGDBkABQ5TcmqVnxYD2u8itmCISAPxdY7LHF15aQJ1ypnAt+ECbGvuMVjjOt7ovR78ayobVSVh
e58aqH0pN0855TXQPOy98fYNDN6vAgvXyFuXvDJhCi8h6eGyUpZgj4lOvYFb2Lo3OUuY6rnP95qY
4zyru1mM+LnopUmHO0nhFjSpU2Afkw5+TwBBk4uHxIFSmXLza8Ou3FuIoXyLfq64JUDF2Fek6t4b
aq5uRhngGUUoIhjK1HVJMUlAal5Cj5nORO24O8lofQNidBuP5iIdPPs4LN0hTbNdT+anEYNdteXe
UfHmtwDh10fY1GS4TG/d4F7GcN7+Bw3u/22i2q+/xS2f/lAEK/93ovOvsb3/IzXy1yfV/Qdq5K8n
JP6NosappogI52BFgghRl3+hqIO/+DkKLMgPkMw4aPhfcBHyFz/G2bYAqUkCcSL+Jy6CMzZjwNg4
OyXGy/Asv/TfktD8GE30+B/ziIhe4PJwakAe4nTOm8b2L3nEbVhxaSyT5dQucC4QtyKzlGerV1XO
Y3a0UHR2CUCzyvPZ46Df0c8BA+yWrR5DsHVthhJPQYiWYQZxto8IdormDfEGjvs8BxPSP89ejIra
dnnlZuy9vGxiH+mVpzi3vyDCkBNZvUe84Oz37AgSEwLB5Hr4ncGZziA7JzjIy5DFMN0nAKJ+8IJy
WxHCm7KDIGBYWw2Z/2WowGwZIQwokrprMccagiZ8mOLl1lqCjgi766La+En66CIDzLKtl02V18Bc
davcbVtTZuO4XNMN3tDKOkzeYHOhLj9tBgAWOrSz4Bi8gcS0+0QD1UqbOQfkpu/TcQb50Z37KNiK
2MxnE4pkNws0jS7Pm8pvYDuNOSokbH0Picjwg/KsojHyNln8HQAQPJlRvDdk+J3kti823X5r3X/M
YxAgPAVdJWAHy9FU0KC/Yp+5QQX5Xb5KRPWypW5mFWC7RuApHWoANQpFNq1zd6NOyfaTCe897DVg
ZAgzhK0n7bs6DyS0I2o/lIgPTbTj8k/LbLRnJBmhfIVVq3MP5mxv0eCMBQIuVTeQY2MZ0qnhzfE2
ryj0h2lYf0TxzbL/wq0WFxgCdk4pce7XHA0H08hkKVvPMK0NlW7XN9lnFi0tJDueHGYaPjZ23lnV
/+AhqMoBbCt57jouYNGDUW6E/GmyFNCFJE/MmgUbkS7WAZanyqHnyk3oXd5ATcXZNTUSZWsRTWwp
5aCvPfN6AHVdX6UdPvSK1MwG5G8Rzqu2kB0aiDvMvSoNC0z2IIUIB28/sNNM1u32DS/nHsbp0ie0
sn2U7y2EChoj/Td1dKzFgLsy8v4MCeib4KRm+06R/S3yhWFD2n4gL3PytdNlky9340x/StleNi+D
hWndsW0aV3rthJlrpZ+jMAncSCRGgxHfNl/W+6ibjvG03tEAriQd5n0a29KOI9SicLlrE/29hfQe
9OrBZjvu0+Z4AyFo2h3cOkA3YePHuAGgYGK95YAk5MWodL7XFUguxCClfGwsmAR9D8z0kNAa8/YP
Jwm2kgakPLCwAeNRd5jwjw9/F0qiOU4zyy9mwi5jMNomoDFXB782YsEbdc1lofHFIDDcr1m6E47V
Jsr9enCoDHxL1p1cYr9gN/Nn4whlpoYA706u26ggR8Fgz0ZMeJpjL+xhkMoYgqzIujLuUAD6acaC
x0wFeQkyKhpB+ICZd8A8FoBTOnvIpO623+gQ1THU4Ko63E6KwxSmDJ5ptuE7cclu7DZy10TQbps5
LNoTxDSya9d2LLcxv0i5yLpLx6j0Lsnae/d0vVB/RFSbmZMOjD6gDT4l4drXng8ihwxoAHT43Ngo
PHTdy4yaV/thMh4nwj/t1tQRNT7oCCCjzmSIkeZIeKeSFhYtdOGFctzbQI4npsyps3o5AI/xi2XL
WQUgTdKGnYkEOralCnd8LE6+Qy8QQLZCkNJd+x5s+yRcmfv9bokQeiSBPASBPcASLlJwvbLzm70Z
aM3WDT663KoUwbVwTdci9UJo6RHJQGy1XdX1CeazLuJFo83blg9RKeIXmaoZkFj2a/FHC2h/fm78
ravz5TCPpqC3HyXNmgUgkfjFQveKkNkTSTsNrXggl8BrNnzweT1F9wppkCYiD2Oc34fh+ivs0LQv
AYKNLWHei0/jYlxeFKKDV7LQ5UEALPCBnJzjJbhfWzXso9D87vseUj8o/rNzgOjNKpOiTxRCiVom
Zb6iTi0LGqQ4A6xAxjrlyqunMENiQ3gghdM+r9KXQTeI4ROwTag6lZel5sqG5L7ZkstiwNsrCCpB
qzCToxEPVHThzGR1GrdX33kf8yYiNO6ovItMNqDyAkHkZTtu21Qib73scoZYR9qv8JBuE+dsyiAa
5+N0a8JaEZGS2NRVSC4iBi3QvM0WRB9ig3/QXGP6YctWBQAFy+0T94UsZJL21yVoD7QNwQbq8apW
dKd9OD1lC/genYY1S6IFENXGqvS6xrcwn454ParmtUNNNDxr9syy6Tijoq2GnFYvFjWYikNq7Y9O
B7vYg+pjdY9F4aM7d90Y7VvWwwQ2tpoH7UrZSaxjNUBR7sC8pc26T/Pt29f2yzNKlLALa9JTGGjR
1cv6aIen1B6buc3qcUq/+jzGvLvgV3RiPJMQqsew8IPJz3lHt70HfE/E91MqkNPMDDIa7bGPFkRo
v9c8fBBIcoFQs7LWA3lOkvko4d8UTMcn0wH7o1H2hvGEF4OAO27a5kCS9ikdrdyZHve6Rw6yDQC2
DABxbBR1RcwZv3SbOyQBtc/pGL8MqgWmuqihSsGeHtSKOq6hnvHeqUOEFj2cybbbMohIqpmjMyrz
nkgLaGLS/Zlvs702MZYChPyKZTz+6lJQT8ykXy7x9hlhezFL8xXM3klsiNgGPHthTq+AuRkcMyTy
YcFJieT55HYIIw0V3SScdg28de2Dgw1xDatlEryHhXAx/VjnEJGMDiFUibYEm7QVSFZ0x8FKfUGC
E3MQm0sTcbazW5gUcmjuGx+7Dzj6toRxqieEPvRqyXFr5VcfkwGoUhwUGK7ulg6HIdDRyF3YrYd0
s8vFEfAJknWorhaxtHZUd2ZlzQ7cnSniJfsaw04cCJ8VCjwSXFaEMZZ/A1A2m84bloBP8/zYRe60
3RhODZAF7gm2bJBlmDDhOkh/LAETd+jigOB12B6qmA8pquy87CKGqG7WhvFubf2nXMzf0UrF/ZiH
P7LNrPtlTfluVf1021T9QzBfLGSNHU7lCBBY5XqnWufdjTTe621i7wpHARTtEAGR2Xpdsi2Gwob+
cGkSd5XS3zdxT+5oml/R4dccnubREs6qTNwG5TY9kJatu3GGQclziIgMp4n87S16E1UpMsnAFhLo
TjOJngboEFs0ISrf2NqpFCSuhBYJiwXYjntlXeXFk3+CPagQi7LiKVI9gk+yNScGhgVnZUT6kFtX
Eh52Zb5Yi/C/zXfJtj3D/tEFmQRoTw+r1eub8wjO+ZBmEz3x6XcyTDny9iM9xdJdhniI95LZ40C2
5YTcpj5hmr6PjL3gzBR5p4eEP3gUS1+aFCbVtvMn7P+sYTDZDdJSlk/rgYwI+4lt/cJ0sd3lltwB
oz5hSpUgIjFApG6soxB5C+TPfJhh5wyhQ5Ek7NzHYqgq3UwGMi1pd9hvadkIPV29jt4hAjTvBtHp
cwJR86C2CNZbtKqdH0093Jwg3sFXxncCOW0Z86pR4gsX6h2MSo9xr+Vp84M/gjDEdyQMRbja+gxd
PilAE8h6jDtv3xDzC5P8XDXEQ15QZAdpBUBFPpFys5G6zICxggGm9uBLVavJuzI1s/vNDVUIGsjY
9MT58Mff9uvWv9sc3lwm50uvNYgUokzhJyHChuizBgYzXvdzrbfbGLFm+6WdsmoVzBRDqM5x4o5r
gERLss6ltf6PoQNwDJZ/2YUOUG6/IgXUD0ONbNE+UvAyqYcyvCTolpa2BFRzIQIp7XlpihxkD+QS
VA+cGgANWu0aCB+pBsCqENlSKsGxCVlc90OEwJgHZVqs2y5Uewh8YxVoZMWNp69swxwzeIwXKAx/
zATJYZn+oB8VMAlo0S44MMBG/DQlOF9mbabD4s1oDQBkIdVj79TcYEYQb3A5dRHl8mdH8raaFEKm
Itjmw+AZqEg6HEsOjBIWnB9Wwczcl7hCnC2mcdQYmST8Y1QnHBRQ0Rshm43+WjmKhcckIEzkY9Ge
NtlPEeEwG+ijj82YXkcKbs549q2BIwgP0L3meoyg4rmsQkh+rhB+ZfXAkyNc8Iccshb3wiILSopU
R+F6Wi1qRiEY1XMqHxzmstADi6xHw2oo/EvZbdvVxdm0X0En4jo4gAXEedN2ed6ELMMpT6tWJaxK
5vVXCinmCJwK85CMTsYcliwjZ981LzgUhd6GyLNpSDnkLqzy8TvyAiAX6JIVGVQR4zSEsW8LqhdS
IU6HgYQMP8YgrTG0I/AakxlwbYMDIcJn5Hf5vSfmAXPid/QaoUes7DhEhbVevG/HZOeH9K7hzFWI
v9Vk3zMQIZFkr6aFVJ63aVRMCr2nhuJ4u4J1QzpgkgNSXv7WlqHL95CeQjTQdK3TSSAGuGFIX8E3
oILRBecipElg8H7Rn+aTLW92FcCyLD6D4TjvJV5uXqpZyqFx0zHa/P9F3ZksR66k6fWJ0AZ3DA5s
A4gIRgRnMkkmNzAOScyAYx7eRks9hFb1YjooK5PKrFUttXVJpt5cu1NmkgzA3f9vOH6MG/XbH43A
EqXBhxm9aDP/LBzOTes2+id/0oK/jzGAyK4+rD07u4pbfUmm6i62a/+ksJ1NdlbaU0jXqRVIt3xY
KFUQ8eHFqiOajs2HY9jvbZEfnCY6ppQXrL45+FLQwU28JVjG5atbrB9jqC864dct88hOQ1xOEv7h
SEskr6P7SH7drY+xwRf1icxSBF3fICMP8sXDpl6bmCNYvD6MGZXNPJ7uaKsBQqoYQ1NzjPbFtCGS
Gnxl5Z/zyKfmMauj5db3TW5EZGDHirCP9aUFjIrBy8EbtZyxVD4d4kESw/dK3BoOUwFug/KK+mjV
VbPFH+5m0z7mdDQKo6nIlSNImGn5HK/6TucOW4v/4TfG71bllL+X/Ht0DDeg4X6TeNsUIbvrKNfP
keFdWY552/V6vBoUtZtx6vfCaOnTDkeniz+U3bQnD/t9Xv3hYNnz7yaKmeS88WKsKNqafNIoBUO9
NLJLy75XFsjZifiOfY7zViwgGSXYTbGh+fac+jnRhGRVhDzTGKgj6VQEXC9T74pFN7x/Yx/OLbVy
oyS/YOTm3sakOjgFGkpau/5uIB+BtyZf59a+c7LE3HuNvl8UqSnZflTJsjV564EvA3hQ6lJF6LMd
EZyP3C3klWcNe8bAo+kMLiX0odhDCCOQE0eB6u9nzx84tsYRq3AS0G/ZJ4zVgd2Rv08nbDy3fKlT
YlSjk0Whq5ofIohthwCVl5l5aPVTVUmLF9NdgwlDLhMK1ZmT9VEhNBkoz7vOGb9nobtzx5k1cPLk
Pc/j7NhIivodzSZ3KJJgONgRYVgDJ4wkPKeAlZBU1GxH+7T6LUVxp5zORze39wa6HREF/jPBlNKq
7L1P+2O3Zq51rk3OfVHkXPpxPFXcaXdazBFiSlwgGEuqI1QfSjLgVbGvh7NnPOhUj6Erl6e2Ix7X
HDJsmWAt5qc5dz8p2Yu9k23VLrnBULrf8RqHtlVcxir+tlKqoFWKzLGq9xyVBhnuhwiadYgdE69m
8kntbEEW7bWXsatfnCbNA7BLF6SkxwlPk0WJZoLDB2Z3xDgARWkeWKK8ek32bZw6+7/+H7KrIZ7F
E3l60RBZYgp33YAyQhpYUbRPprY/FCJqdnLmBdKR+8sbUFhG9nxO250+c+i/adZ6OS1297h26/Cr
GIwIaglu7wZVGGrVP1tiv8qMhHDXTOexHi6p37L/mkybg9nJLaVy5/ZErymLvbe2c5iy9kXl+Ve+
ytsuiQKNAUenORwKTK3C0pQVqltOFKwg7jjvKzQ0TDQsDidnVrHfk9zJ91OV3WI7lhQedLJba+ez
MeRntPL+F2oKO/5NUIjfXfOeN/VpjAkQtN0cUlyMQocFOqwKB2BPGd9Hw6Junbk8ViI5qlpYnDaa
57hAI3Kb+B6UA5SpNiv5LkdSt7TRi7Zjj6/mvZb9kckaSyN/IU7Z75YxfawFYgxJwfk6sTHPaVKp
sMeBddeRhLlX81E22xZqJ3vdLWFPXOzKFbedxz7mZeSzUqmtg2Fnryy0YQ4T7WYVxr1D2PcyDZ13
mCvChMs6/8ypcVmMmK5/Ph+KqfX2khKx2UWQgxBvds068aMpSAbxXAC6U0GE4ocBnkYgZfSTO/jR
DvgVnhiHsXE1v/IGJoYUdnJQYLl2EU06Y/SS0HbRZ2xOWkvPWi4xfMO1cY9NoctzZ5y8VBkhsM8k
INpIJ4t1/lA0UOfwRYLeWUJroZDVrul8FF4b9nJpd9ooXgcBQyCzrzKIZcDcXi2vTkIVTyb+GSE2
364vfV5cJWSPji6xlgNBrX6XEzon9HFPUpWFld+YP5kNgs7+QSF32UO/XI+O92qvlAeHdFqPecw5
aHCRNdlHcdWysDXrKXDt7jXL25Lqeo3knumjgqXkz/CqmHYftG3M5GWr96pZkmthxi/T2P/Bzu9F
zS5TJDeR6qtb+mY3U8YAVuTXaPD4WVJR5/OMj3qKzVAMHMSykup+VO6Lpnsd8vGns7eYRp/fZqg+
h95v3526J5rQccQttdrns+4CFyk5kNQ3OZzngQsegcAombVG8X1HhOUpd9FUR1AIuDE+aHs+rWyZ
fyYjB3eXmyfWrTObxK2s7OkQEYNpfIJqiVHocBLIW6qsz2YNI2OFxpWYDsmbdGZzXvU9+vaTGGa2
MV317KiGDJQ/p2FkzihnRX1WSzn+Yhq5ii1vDVMZZ8Gksh9QSkGcL49DN3GsNbMfHhHoFF27BiIC
pOGi1yQMLFggNOPMjAXZMgkP5C4W8ARbA8TbLkEiC3VVpMyYTR0Oc7JR38R9FaV0Obd/mhP73TTq
68TTD/mg5sBLByPocuN7dav7UrFZxgLlg3gimml5mKW+IbRCmbB2rpyqep4L2Qa2zPD+nEvddNFt
gfFd1EURVk9GNSCwezTU2BytMX2R7sHPEf9MPOJDmZOmIb/YH71IhnEypVf2KnGSkRjoLFBVaZeC
ks2Haij5Vel8SGQGVw/XwVSWEbTZSBPxIa/zPjCa+UMOHNv8Jj6qaDCvZis5mOlq7OZ5xfPlvSxj
tzjntPH8FMSI28HF2h4PJpYSRobf8DyCbDNlmd9kA7lJMdTtMUY3jwzfPyzog3U7ckrJ+gURjtpq
vLVTjLoInDUXB5H2N9qyxmM7y7tURM8Oa1RQGTy6dvxlkVXdoQDmu7GO5FEZxXM1MMcIufEG5+yR
6CvLylTRm5vBCJX8oVeG25IK9byBPhymfEo4Z6DZSrwMxEiF/98kdbQzEvcbpZx2kJOEnbueKhgk
aFWrPFkM9q5Y3nU3UsxNM5idxI8tY7rmPDAEXAc17YZ6icNMgIFLGXtLAFuBkSkwe77Y16J+nJoJ
UMWYvscyrQ4eTZ80p5MRGeKsnBdmixvuxrxjw+OM2LoXciYeFrwvjqzczm72itfKi/dyssp9L9Ov
wp7sncinKDBXi54rUMjB63lCR0R1gfYKLyRCi+kKekNrX17QJRZclBzQkjWvD7Kwngqrvyrrg+rJ
HI2NLk+5P71LN371dTPvk/ZV+Pm4wxJzWWL51VI/gHF8TQcktkKLPlyUd9ulnENdyBEdZ/lgBHGY
2riHZlH4ge67p6Lzs6CWHASa3loDmQzQ1Sb/0ZHqqiiwTYTBL17BNiZRzGrr8Q7kM9NK4jFmZV6m
DrHHlFYZeOvEuh6TT9OOUWXWdEQHJ7arB+I1prNgisjPRlyyCeLHmPOMTE1D17z0d02W6Cvcy0O9
Vr/sZcyRz8aDlsWrSMfmchoL8st5zs5UDrBE11YdvGuhze+uR11aO0xKd+DhMoyOw0C0dw02kXVy
h8MIFHXgs2ebS49pheUxS+ul7O8sB+sz0jSfltexpmC9YvfA31CPU0/Lm+UgBw3JClZm/n2Pmm+W
zz5x7J05FcNFxDa9QLJVgUG50ZRjEFHQO6cC66nuPP5w3ZYhgZxf3tw/Q+Kg7deA20h0F3MsNBZ0
KXlkIdlRcLRu1xFVkEk8mffLQI8VeSaEG8uMxLCBTlXtRAuI1aNoWp48jmhnKj/OXMud6Y2Ec3kW
J7f8yFL7q3GbCtmd1y1R7runxQat6qCOsGSODY9Kq/Gnercig6ucDWuS1+Fo+AP4TDLgpMWfVDI3
+zme7tHnr1Usb4TgLAkcb1dHETpoQtmYZvW+0ul7YuibvP5ch2PejNWBXsFrUva3JgFFevr5+5pY
P3znImhm+RRXzH6RNT4umJpXY+z/FO18kRGSVaXeLPxLQmUPxTxc+xYKH32Ux2rJrg1KWaodAqcY
SM251amMYH9UW/Zk8PW8jzvr1YyYzJxWB/W2XW26bUXQBoJQo7Zq3hK4zRb3SyTMvEUE6SA2/gf9
Q9GRZRHrHADjcsmCwmJAst4bU5rtXP+Q1RXkBupRixahVw7jsfJESbJ+zEOXfrGt8Sp0R593MqPX
zqb6toLXTGOHbZgmjV6zu4K01UZ7JcBTDjs9awpXnEf6Zf2uCUzTlcM0wyh8XcyGxOJgNUHeUJn0
dPHV02qfliIKu3n4KXqDRsjEocRX+S9TNfJURU9VSrIod/5ASanPtkwpxO3K8SoXRAsnMe2cBV9r
YuPjmNayBRlNdGf1ZJkaeKVwO+23sbbF3hUd2i2Lxuh/9+N0os+ZMTk6X4B9fMKw65tOcjvMqplJ
A9QagwGhnNUyH2KTvrwC9b3LI8rFWVvBzXGbjwxaIQ2H522DQxSnJJS6tn1kUQgByKn+d2U3/l4N
SJ4ZnfwymZ6sNl2OeVIEWgEiqgQJB50Sciy+umo8iKT1j9L10P9L79i5ZP1ktTSBYXNAF9NLWxgu
gpN7p5PqwR6GV9vl6K1lMx3tGrTZ0MlzEUechGzjhpr0qaWPZ/YZ0a86Obmp4hxOuB0biGDg6jzN
syjDuK3Cts45NIl0OsmufKkGtIXcl695UfwYmXUhAfbCTelv05CUlNCZoOiP3nQbCzRv9m1CtACS
Qrabq8VDMvg2Icih4J+yZfgCYAor49uZOPI4LZOm28pb0ZQXMF31VbqWX1r1173f5dTaY/OwOMoJ
xoUpKvVBB3BAr/dDb4IUjobTaER3VNFfEo5VzmC8tZG/7mkvOIHT9V9Vmb5ZTuwfcxuVwCbcWdmI
qie3oStiluBDPMbqoJ91aKn0TpH9po6QnVsqu7VXFzudG2fRLYdel8Pe95SiV+6DzC3CeZwoXNYd
hviJKPG4Y3NHqAECYgh+w6ndC+SlgXJmv4pgpl21Lyv1o0r2cmsVfIRlca/BM0+lpiwKLxNZs9vj
MtNFysIyk7yBNofZuStOc+JRV3DPs4M7N/leQmQuj/eWiRc/xENzEdMY5MxQu5oKFnOgeVFRfAJE
wUBi8X2MkwramdNFJ/MLIOKJIAyuuTCy70lR1BYrvN+mIMjIs3OQNj9n2y81WRg9hMpcP3Jtwgkk
YY6FzLjnuoYK3aLDTiS2OMxecyCFV1XAZ1ldD2NTYJPnDO7at9cr6XxpZ8NXxDLflyhSe9eJ7aMx
5K+dBYQwT5NqP6f6fqhG9h0Wn71klj7Y1VDAMMzCFFTiiXPPstMkRz3D5ivTgmx0yxG2+GwNIsFz
7KFn4gajHktMB0e/yJl8DzXrwGZl4vu31jB386dq9mZy0DS4ERrY1itKG9KLfktqanChe2QgGm2A
Crf6y9LL6zm2HldTmKgdAGUqMy7CeFueYzbwfe1CP8+8p7yp7HDegqWG4EzmNVkYuQ0ZwYTWv6KH
3UGD6RIeLILAgZsnZHvJBYXZSrhFqIw4K1+WuQiKPaIHHpt4AwFDlHJbRU8uliVY34q63/haQmza
iRmFoX2c7KkL8yThuFP1P0o3d5XbK5StdUBSXGHlUF4iMBmD1DtWEiQ7qQoY0KI6CXzqs2uIWzHL
l5RKPbGg6LAY4xefLOBgY+sAbj+3GGTd8BEVKBPjHsxeOOa2TYGwpsaYvTdC3FbLKAPDX0mZWjOA
VrbLcjrXOGg9UZ+9P9hvWDuPZAaqA/2opyl6RmnLg8X/FvKkbtzEOJmLZTzxQV/lhn6p9PS9jmov
B4AdkmlSNtjuDY3IHfEv+HjZa+Lw6NkeP0eeDA5HwBzm2bruLAx3uVF/6pXOuJ0Yx8Zq9YE6xX3l
WDcggzl/1orHz/02O4zN2q/+YAtGNw1FNdDSTHUNM4r9q/EXNxwUCSdeQub0/TSliHdmUoWSxNRO
6GpzX2ziaOLbYG0kjlG91muxJys5IiOQ2gH2y2PJEJys32Pch05ZEpATfOntSh8esMBsWL/6KG4O
nSFucq/707AKh+DdGDnTpg7iwXiI0uQnW90j4WnvXEX9IRv7ZyYpBygoK518dDMd9Ng1RlffKhNp
U07Kep4slEcq5UAArsuGODWp6Q8xtu7e8eLAHe3yokmMz6WbHYpRZTAtDgloeYPvjPKoGe+267pD
WwHos6FkEIzgZFtbC16eFMyhfheH60y5Ez8uGQuYw3hXgdf777mIvzNLvUyEqoRfvzpEeWL3e801
+DVYzYnc7isoSMLX+pcVR18ERebLuGb+3rfsL8Oyn4gLniPd4H6u1WMxOtDPUpvDT5L0NLSgQW9r
jCNfHACcdPuzBDledsGKswZdtnzK/fkbPRUotm3dFA5tRnbS76W2jf2KFE1SZxwQpOZzFpfx0YiH
z9lAFUdqvmm3D4jFDyjy2BVHb5jlzrUKSEw1obCcZGO6LUKt13jkufv6yqg5lOrxcTDIdOC3x3yF
WVhXZQsyz/XP85BRoUHFJ/zI8YmoIfbWsdtiGSYwkhIRi6gc73ddrA4ti+7k1Yax09P6bK3TMQYK
kvL28Ca7ebhk47YSIikKu/+eftMg9oMliYq9QWXuOPBUEZfflbrhnHG7zCDsYg/Nu5LU7YRTs0QV
+oGkMAYc260wBUfGbAEE0DE3OmP/y58SEDwuMB0v7+hPohVGJZW3goT2ruA9AbuCKam7R5nZ5i5x
Y0GoZwCxEANl5LKFAEPrjgLqpdB4ab7kjyonYCk9Q1ikYLSsN0Uzvs0Su6QiDbYjxEFtcigmzuxU
HtuSVVFTdEkq/8uxCRLm1XpXFqvNwD71O0EBOXDr3+ZIAMRcu6Ol6vSg4z4whyoLeg4ciLZ+WEKt
vXZNfiCS3zdksnZBi0GJB/t6MIM1pSSpXf3lKp/JpI/oGLkkp3rF8up39i3W5SGpZySHmuRIGVmU
K0sSTGpu6AOtv1RbnxqA01EJ3H/MbjNOAu48pdekUMKSOxxOaczxxXIYmOw2+SaY81oqeTulbYKN
Rf3VlAUEYSIZpUlk0vOjY9X77DK+OCkWDGoKUGi4fyDifTzP6atIShSBCjVA0byMxvHg1WMZ0rLu
mJHUJR3bX9G0NjvAnLlCjCvn+iphvzrMS6J3VkT/B2gslyKM6V7VfrlLGv+zWKabdEYlbKSEKq5/
OSNEKU9FKVym+o3+OLZk7JzqhpG/QjC2FT3JYppfF3IAJ1wcF0gDCvVqP/SLSZ/zWS+v0ZS8EYAg
O4DOKmaSbk7fUCTo9niayfWU/o48pU96QY0gUpYZ/iOdhzjZ8gwDz13GYe8UA4CwAdUhry7qkPbG
ugfNC7kjSvfEB8t9IhW9+hngZnKvTRBly0ZVHLaDw2wPlyzCPWk087SaczjqY3yRzLBnTzTPo2iS
ozV0pKsStdf2ljUZvF3clyEpXU5YEend3EITWnF185hEMCbwtlP258YYPBSyjUBG4SJaoJ0mVfQH
rO8jIwNn+g6CECtTUTmPxUr4jgASh7wICEBZnfqpfij9Xwh52PmLiQHD9mFEjrxDKeQwN9dNQGLv
Tws0tJ1Izm50OXdCYc77YaD6grDeZd+xgeOsHOwh8g67iX+N3jkNWEPyfYEt0rn2q23mP0Uxv1Cq
KrkTZWhhxxNhAGgQn8nDPq2WwRDOT9tpiTLPNlnneEGIEgxkNUX8hG7MVSTQtecS5NpEIbku6QhX
mbFXroGF2bo0/S0et0IezEm00Egc/O9pPeveVdw6QeyjBQqYculNSDjpJHMfpiWQm5lNyuQOGksN
K5SObH30O1SpNgNUJPlLqZZhN2yfSYLuEUfTcJBcBzIPFvSnrOA34OYJZgImXNRa8Cz0iIJhGE+p
pz/LNuItIco3TdCrol4Cf56Jc7dkJmOj3pfeUB8pbxVB+uYP3bUSNNwiK3mdNNnUrix+Q5O64DG+
FIAyWfeXTzWqS89tBPHa37Rsbxap2GWej2yHpygaOCwN74XCaYwiNSCCgrInrIE66/q/emD74wai
LTvUl6FwvweO/IG0Enxs7x2AOMnDUmPpIWBOJNZ1C6awraAA28ZjnmaHte+v7VwdbOSFyBty1KEy
h8c73bBUzgxQJyLc5LHxaFhQu63/XYV+lpb7zGAaTDMHgWCtPw2nDJaOQHNje8+Qsx9XO9VhNLd+
yC7/Nhsqua64TKeRbU+hw9o2os3yaIncOt/9ZMAK0hnh7nwyj4khX/2Gb8uIyMBaMIl02t3LQbqg
fxYIS5qpuZBEp4buS1K4dskbEcojeJBLdZYpxTsqcbxnHFeZC2BuCSTxuLiZigJJYlD2vuWqpqCZ
4lej3iwmrJspsX/PHS+toUDgxi6YQtHO536tf6LMiq4A72J+a67eWPE6A8uFSJTRf9uPyxDCP2JZ
cYcjstGZN/5BNpjGTcm60+CuJdpAZfQcc6cB8yHrAiazLeeIlMp0axfqj2dHFcqgq1FC+Eszt2CI
2+S1n+wza8bdYFrWDvPrj12k7xFXxxza0T5HcjzF3DoVJK5NZJYpB/ke1cruzv5pKtP1EhPbDa2R
cNd874OTohKHYrf4dABMNbGW8E7tRhKUKK306DKXiG4VjQ9xA3RuzsoyhFbsHWnJtrazBqP22CVL
MgOdTSha0BZzIoJhA3IGVksRY8LDgvDzOXktFjKqNgge3f3VTKV26KSMtHNh57Cd1FM5sUNrnT8u
FKQDcL38aOIEUnyHBsUdOM5AmIu0vmcrD3d001L3yywwOexHoEOnxSLp61mS6kJkAlQ3tpKWkbyj
noRlS/e29s9ZlsEdzQRnCwoBeLDxyRknrpna8kI3c9d/xGn6aEA5OZWkotfNO6mTdg5YrbmUIuHE
il6NlrHkJ85mT7ou+6u4fQJZf9y00n1ibwFoHPolZ1aN59gm8cHEMqsm4FKeW9eIkjDzky+oNFhf
x8Jygd7xFBW9/UeuUbZvvASRsfgwTRuRCKglMnbgGNwmJCrqBpbs5K2c3UMkY/9Mjuy6sXGgawvK
26oeuyE/zhIsS1SvL6rPVnrL+Q8XdSHfCVYpf4v4SPncrCuogvgInbw3XiJB8gECvdxNdWGeoxTX
pWBTWho+EtzqdmtTJowL+GqmvCsFh3Aav4DRNXxW00RJsWFWRwq6Y9uQRRxp2K3xfqUDHmpN842W
xE3uI8il64vkbhZVIl2AgJuFC3qdYzcdU3WtUqe8BSr3xumMNYpD4JnT0vSQ5ITkdTRfYTuOu8Eb
4ZXBOyUk/d1pcGcGhiHV6psiSX+RmKx4aR0GX0AKJhFSBqW1ObIynhPlHEcp450uUZR5Xn7MmIXB
a6zHjDQK0/F3MrH1WBURGbNmxC1gWnaGyZZmRUW4QpxOQNbuDA/FGnImdet0CFdjy6+JkdBnCaDe
+jYq69T6aj/lVE1kXx3rfsaic5ujGqH3bC3EYaW/iEXXbTIJXaWrTlYrFzwU1S7KoPS7iQhjyNLX
/WxAVyGDZFbJHED/cgU3M9UinVmCiar0zttUpO5+9X/munNuJBlXsyXLAQkGRrR73ScvQ5lwWxA4
2tkrQwAhn66qnhI3+dabvF4OBWp7IMYoOq9N90K/A5W0PnB15Lv2vPL8V1rCv+t6k/91r+7v7y35
xzeg/H9yvcnft+8ERUZAy4Kr8v4xN+LS/uW/QMv5y39N2o/vP1/5X/7bP/gt/oaQcP/FgdYsQET4
aqMu03v7G9rK+RchTMs02bRMz/XF/0RbOea/bFfNuyZsB3+7xYQy3d8QEvwnk2F6G7ZsxzX/nb08
LvT9V7U8yu+KC058WAfScTfExN/V8poBAEZV4goWhXfTAXHlnH7oVzPFC59IWHWfrk9A35rxuc38
0qXz9SrjP0X0mIPL2c0OcgfjGAl62nTLWcbLncUNC5PP2O3gSNfx8q3W8asZEeI4ObP0+dh9SZ49
M9DdQIa7XyeHE5mu9L5D7x/6oQnsxvg2Bqq1JJ1gAXApU2HaP4ipO6lQPz33sRXkopQ458OvrGxI
drAmxG39KRK/PjiKZHZbkMJKveS2SdW1yz1KY8l9E31rOmTclltOq7uc/h73LQV9Zz3FQ/GSTfq9
d6KXprjJyDXh0Mlri91kUNZL5EaAgVnD1XJL0YhTPK6CqtXruMS3jZdeocU+Vh3eLcOUrTKPnmL6
v0s2AAtZQz1Ef002TBE3OiyR/s+RbMiNluac/X+abIAvmwUt+tQ/L9lQs09QlSTe/R9INlhgXGez
+tfJhs5FvikiP/8nJxswCXcKY/X/ebIBVDD1NAfs1D8/2ZBK+rERq8//nWQDpmo4ashT/0ayIYeb
msrlmtICMGXJZT7/I9nAVTrtAW/j30w2bJcoJfRP/xMkG9C4XY6ijFB/SzYA4+KGswli/H8k2RA3
LhMF591/lGywK5e0ldX8+5INRXeZrP7vkg3ITqFK0itdpt89d2PlPQfaloRjYxIYbiZcUoPGOjeG
DEOIUkkaSxf+vjQ+IwV5hCRX4LW6PThpZO658++TrFy/s3Cq2DzQe7onOrD7URf3HRGGIX9pGuOq
saav3DQ/GRhg7noqTBPCPnV6P0T6EMHWwqa9rMp/TN2J+WI5lqb3TE3H6zDYGi5gtFzIgpN/F9fR
pRBng6THUtBzMMX8kYny3THjk2tnV168/tS1eRUR6SErvd63DTiOuDO+TXc95yZ7EHxeegNoPvnI
FSmuOZ3NhsD3xfe2HcvIrWCRFi3guKXHpk9ubX7Nw51tzz+RS/+5az/sDYuvKu/Vh/CDrTDMEF9X
7pmK70rSWeMSYbQ1Z59i2eZr9lV2opl8r19rRWgPSO6DGPUn5Cewbs4DfhaHSm08iVLfWwYwCz+R
yNbl3ACeG34VY8zovCmf/MJYTb9V3HzqNb6YfoYJ3924onlyy/6P1PmVKrkGalrpGfpJdqpRcRrn
qo1MBtAYxDUXAyfzu07FW2xMV4Sfrd1iFZ/KGkD52RKqHXcK91Xo+etlMr9d0oAh0kK3i9rqptXG
kaInIF7SG2bmfQ4+NQSx0lJowOOox2yco53TiJ+Ki8WMMaFCxGOjEm4F60yuQsu4xp3rhdFa+LmX
DAagiV6q0b+RfnmxAb1Ww/Arr+eTdO+JypBNz8FnZCs3FXr9bZ+65+qzgr/brvJSQubutNwzkB7q
1HvoDa4LkkFnN/eJWgGEw7rnxilCw+k+fpgsoNpKwDafTPGcZQ+xgbpTL5m1F+I49dNnJ8S1W69g
FQ33VmX5H8XJMDA9TkPE3pGLZ1oJHtocqyAuO1DHKCqeRubYnVa+w01nMKM8nO4dDXwunrvqPdMG
bOOTSRmvK65uxPz8dhr68fZspvzMLEzbrQkg19u2eewT/FBvAgmScM2E6VEbBjSxHGxRFNeWg5z0
uUQ7u6/XS9HHe1qnjHVcYnE/Lskj9tFtV8DW7KmCBY4J4YNbJfbJOohDU3JtncGHz4U4KAsCg7Dk
mso1MTC/CRot2GOLj4Lrdk+pXhZU3yYn3SynMJmn27pu5PPiCDZj563gBx4hSR6qGAoNzc2uqxeS
YWsemlOv8JsyAwGL09gmI9L4KIEnTYlXh3wXZKvHZTqttITnknpSpBzoyMXYHXErv4eCDtJivw8D
F1y1OnW5Joy7pbilU+FBXLmM+zv7Lo3Nx2iyTEqZHr5m4+csvMMNXTsu0cQhohSWb/x6z741jPJO
cgtm2HCz4G2HRFpJE1fHzx/rSRTHOvY2roTTHMZOv4mEi+KWmcaDFNvgSGk6mMDRaxpcu2J105BY
Ee4tQqec+jXooCr2c/ZBVv7OpjVdz+OpXfznRBWEc4guJ3K7ZxTzz2j/TC7wbiKhVyk9a1tk55hk
ZJrJdxrFP0vpvMHECYgr6HH8PfjJzXbnH2aJSE6tR6B/2m5h085H0vNaqzZ9jXD62jbDnBEvmbve
133+SWjtThEZqOVywahgxbSOtu0gOT+6SC+J+9ERZe7K6hCLGZveuokm462JfwNLg0LBRSnEHe9i
Y3jUOvo1p+bjVGjwr8l5MI+IEp81uTaRkdi08BRpkt/3cX9HvPp2auMP/tRjGvd7biPYa/s+7dJb
rybpUJkR6ak2/71Qk+8reyHwFb8VnfcojeKE3n4jxtc+AdEVk9hl6dJTc8j5Iq0qxi5IxKswIMzr
BX8W01R7JEMQfc4OKb6xtc4SkpKevDez+GocebDgWeIpUz07xZb/kMAjmv3l3nTFZRxwTyn/ye0m
Otu8n6sMttdyVUTeLc86t3Vxj5TtnOluPC/FxM/wdey968ZD6bYRP1OgktCD/V6C2v7v7J1HjuxY
mqW3khtgglpM3bQ2N+FqQrik5qW8FJvocaNHtYBcQo+ial/1MREVWZFZlUB2AY1qoIfx4j13czp5
+YtzvrNUUntddcpPABQ2Cxx72Sn+gW8rF2mPUrULj+5w0NFDQlGr/JlSVNgkGPNZiDfMCkFvseyB
hyQRb9u8zOptiToKqBY4Vsf+cDmCwoRLPWrNTmVRoNXuXuAd1huO6ewUTa8G4TeTezb66HDlRUr0
Ea7yycEetN9obrYWuyHQKmgahtHtFgynPJw3DJlQmCAGDOKLQbr6DhPdYzloxfjQaXwEItvqbRsP
WJtEtmid9Kfg2kitFnOvUn4s5Ttsk5s28tnaMbOAN9TNrEibZwwV7LZtdDdqMWysoT9IT0L/k61D
ju2pGNzPIiLzC4TMeq5JR4LfBUDXDdaHwRCXE9V6Gwr70o1ujrQCNG1rvGZsb4XivbPGmgHsFTrS
cdWde5QzllGvheGhpmWInrIQRey4bWv/gnbqqsh2bTXkmrNFaVrM8BgEHdI7bBkkYLnUZQHjTOna
H68Iv7qSQR2ated/fEDzXyF7/j81xmGs8TccT4+Byt+Z44j0lz/9Dr706/hn+me/4T9NRAsGii3d
MTXb+0syrflHx2D4AtJIB/VJNuxv+E8GNNo0uPGgx/M3gIP+NruBDIrnUgUmCj4TQoyr/SNMJU1z
poyt3zOVJiw6hDkDDqkBifT3w5vIlXiiyIuboTY+diSGRE13NlvrcUBil3SI0vRyXleQqGU713X9
glYVvJJG8+AtUVGxSjc4lAgwdVL1ng3FLGziHRX30oljUpzRbFnDLUzUh1b2M0XdtxbaZUS1hvcR
inrlkM8jSMkZwFwIVvTJGK7U8lGi6FLRWif5WusefZ3onW0RPHeRMVfj6M0r47uKLQvi0iLX7Yeo
Rq0d59Ee5yCzTYErwVlUDNST4Tv0TiUx5WXqEph7aYjp8YkvN4kxH5thgUNrm0zZ5qkAs2n17AFJ
PW+IPx8RFIKZealj4xnH6xuf8kHLqOdcpJHIBLLgYwBmpzjDQ90sKxa5rrimVLDGctpldtig2fIG
0ALAvzx0GFjhIy+KMp5JLEK8S1hDsXZkEAYVyfzOzOeGuHYX4lxC2WJYnyXKkBETsdVDc+A4i/Jj
gNggh62kh1DXkMkmORpwlCrwkFydKJQkCJ4So3zRfbE02X+APgCrxvoiv5ktAfIEyRNAtvD5amM5
zDPbfMwJm8/Z6CYgFSOHq4xkgjuZWbm9NjEzG+6JyEZ4LcgxNHS6MSiqOh5B9sGBpagkhYkx/LYb
abnCda4wEgslmthwCkHf+RlMxiLkkJ2Sw6e96NA9iQwrWR/OqZIfonZkzXkqnGoecvWxr7N1ao91
US06kyAonXFezS+18/ETZDuo0jurTclkIAQuDVesdOeArz4Mx7k0ggy3FHMfFmbE3Bz5bS5mLckm
2oBHA6gEKKtxS5HPioD3sUKW1TlqJXTvZFY71rIdJUzWfcV/9pHYidpcczcs24wLzYZ72nZjupur
Zb5thqPMWfC2sMEZp5s61j8K9dSVa8mP4OXPlYvCQ1HmPrhsX4twmfXsWNq5QZiFDWJRb/izEvsG
7qp8bOcNwn6/hp6jRKuKPoaL/GxVoMV7eJUiRPGnMjGkZnnIYU9kaYt+jty43H73o3UfrtyQwkQl
LcPBe+Q18j7WCtWHv+wyubDxy3EDPI4C9VRL0oqV46bbAPNdWPZbQ65TCGk/2kjwkV7JB8OuIJCm
MqudjxhFtSGeJ0qJzQSDHJB8cpkQ5PmfjW4vdOTUeEIe0fFSmikzYFpXMtuPiGTP2sQV7/W5VenP
vBADSuV0ORhtNfe64FwU7B2DHBBUXfK+swHSNsW8ItyMSNSdQ47rQIMnBg4MxULb6bEV8W9KpB4K
RFXEgs6h6S48nMFE9PUm4JD8vbItNDnFZ6PkL2DB136lPNRkfiFfWfUdEv5jwDXqgmIO54SHwQTO
NcbL1qQi0etHLEabqhc3JdFnUQTryEXiM3YHyMnMfQlEaIi5zqJbUu1MnS5wkvvQxAhe0l2aMTHI
V/CEumzgQcFVrImXwtV5XNNtEGqkEA7iAUgEeky2uOSANs63lYnZBOIM/Y/QkycbpbzESW5kzZtf
p0s/N6lEyCyMro5DY9ftCM1aO9AuMI60Lwrs8TyolqMB3JKkxJwnFlEt66d41Rvl0sYH43jm2imi
MxbZQ+w1W/AL8wS3AA8ACSYQKPY5KhaHy6uwsmyzakL9LxtF/8wSpP+UFkdNdN+YnwCoxfOmb+5K
UHFlmT7k5m5AtjbCZMIq/WDgwGV3OTe8oZzcf/dMr8FEKaha2NLhUVs07g9hV4euG3ZETNGTii9E
VU9xLS+xt9G9ds76b+3ZqGUj8lBj5KlM/rNPAHSvY4vSCS03gXznpvfu6PbnLUEzoRHvE067iaHg
4kPta9J1cG5x9/v70iN/qdRXWoPgp6Ocm4y301NvYUqyU6gXBF5Yw1tg9c8ZceQaOXQm8Fi5hM86
NcqzzkckCx4BWD6ULJXUHtdchMTTVopAheyRra6EgJI8YAQYHcm8rbWPsQMNIVX1aKo5MqiqpZAj
74AFJ38szVdQsHOWdDi6Wn3mCmfH2fwAC+UAs50YnrXtIhHItfrJSJ79rN+ygFnpTnAkd+EB0wrs
HKE94TKZpRKzC7916c7LEcVfFNDRkt7HDlEPmdeIH9XVz/FUsceasqUMnRduwWtZ2UmMl0VBuhQs
LbKyKlvOoeCiqwZxZMRkfKdsmsn48FEVnRy6XcCDxOCRiOXsDT1aRhNlESWXiSNmLBCaWAeD+wrK
BC5LQvUwCrXKxh+rzZgxYgiRt5Y2esR2SXOP/PMOTg4p9wsB6oth6g8h/hAotPLL8CvXm7VCVlfg
Xyyb0ZM6zKP4E47TDAjOss54HId8TndnRPS2CV1hWXNDDBjFedIDwACV7R0au7/rvYGMmEBlXb5V
iCpVdad45aqrqDwiIibHqMP/+RzYvAAAfLkcY5G0lxnrl0z1lk7UrTKsHjrsrS5AbV7xAhXGXuMV
i2l2GXDNS/2naD6KiZGh3LX62yenIZYfOXee5QTYsakc+NLOBLZynSu35THvtSuauC2ct9VArRAg
iyk1/7kP7jhsGzXdtZZHJrGF4A4aGWFPyw4SVkxXp6WHPnyLimoTVHJvIVqIkFNFSTdv2+0Y3hQv
wQ3DfdgzW5R+gHQQLbbfQtAoyICv+gdcCSi4wrMV7l3Vv3V1uk+DchcM4pa6KnmJxYNjTEKL+rmo
/VOdF8CFsQLAPR+dZF9Z5iEYIzAhQHzaZgs1eUEoyDoY01M9cOx1vOuM2jnaSfoSgBzG9LFjzHiA
FbePVd4Ag7tCWHcSTnkvNH/ZYzJ1DGPjUEjoVv9hYuLr3GGvjxojmgHvJiHibPJ65xbra5Dc0CEA
Wp3bOt9lkw+hs0NExoRp6j0/ZbfLsblkYbtgWoazhbcbXtcOaI3fGyezfrXwmgnjKGvtFccixG2G
lPorL3PQFwqYBjjr/oeGFzRi7tp7gKAgE8l5EULT8eSx9k3CQMKPbrhZfQ0Pz4V8MkC8+E7BFU8Y
qzRbq+4my4f5pNV2CVyJLeuGtnExZMWTFRnnIjAd3iTDQ+fRXyftojLLR8zFuHeoqNwCeiWuewXK
I0PhlCoI8feHEiu8EGLgcsUTgRZcM9S4fBMpylNgNQcXJrWPE8P1QY/66Sobym9pnzPSLRv7ijqx
ZQLGkagx8HLI8SmZ/xvxFjKLn0wPAli+sDI4X0icJVW04zrHmIBjSnY9b5mX1gL0YD8bK5DOfkeN
bvNyNmB69VqJaC6M3+F3LsHeXcEDLcJhXyNILxVn02PlKrmdyoA7kCcLKBhp059ttGuG9uIMm9h8
TYx2ZWbBo+sdK3+nIlSfCcJ2W9fcauFzHdRrfp7PlmCxVOChS4+RxJ5KPg+oYkYcD1bGxiZr8l2N
idXRVxEzRX7iWvseNW2beikYEn3ru+rBsMQxCoxHqaFVYgj8EGnmLKKs8p0KEnZonbuR+Hfi8frq
XVjfuC6WdrHOemAVys0hXsNGzc/7lGvGyKO+S2wMo0LzgPcEhg5ZT1ijdhKwcUbnwzNEtAuSrREd
t3nNSbZX0YEPkvVAQjy5o9Zzo6E7ytDn6BP69aGUdBD0MFYUwsBEHe/px8ImYIjmqrXePdFuwmHg
tZk+GiG+VqufedGOwT+Mh59ieDc08TCkRBTwtImWfE7gGVXRv7oOKMwhPgbIIAmFglnUyIXZDeee
YBOKbV7a1YoBOsbv/LVOAA9UvrKvipJzsD6hGWT2uAAsspIFvnBahdYLbtAMbyMZDzVho9m54Tok
TKpbCS0RSJ4KQkMpz1k1rLGnzFEVo9B12mGO6QtPNtywgBdoshL2Y9znB0U1l8ycDoMBOkz4qJLo
OmIrX2iqWI8i2LlBf6rQm49A2HtwcyoDQrvn5yXpa56Y8KDb9O6iOTSyBHdP/pjSpXgNA+K+2XT+
uBCR3BcuqLixX7BQmRE6bVvdfOSHS3VlHbNl7tmE1DxcIzVa7B9NPBmBEnxCv/9UkwOv18KNyaqn
DnKA9/TljWivpzTBAKT1y7Kf9EMq5a17Yb74MKnRlA41dvkqB8S0tKpCeXVr/W5xFhc24AcmzAlG
2hHudU1bjV1MRtZTh207AovpA9YBM7KtgNzFknNXT1YxLMl8RMKF2WDUInDIgbsIibIvGndZi8ch
zR6VUb02/Kdq8TCPxicmf87vgNhhB2k9tNuy5zfkE7V6IxxqJeKjk+/Yi2E3YbTswgux4NhSFzom
UrZOOxd+vkJEiMJeKfCj+q9owZ98ftwRqbFWaDM3O+V6jTeOD+yE21T7wDVNP0nv3VfiFbXtR0Wy
QuuDDq9caOI5LojhAExo6dnUMHDzfF/7RkZ/QTRJKJP12dnFrvszLb2npWF4xhMnKQTxv38rurnP
0meA1rRUKFHdnBrPQsppQahSJNq+bu+1co2u/iLdkniR76l0yop1OHqLqsfiVmlI6vKF3f7INDq4
fbnLA6JycKWMsrx6ac9f6bDHgu/s5LVtyj1PxuTAn2XVNcPMaDvEIzD869tLiFy3RKfnGfomllAY
ShIgnafBAQf0ZyfJO44ma/zIwQOnrHw690Cz1+evRbZ3xVeC66IK7VtEOnSBj9sn7ZrMC2qA8WYB
4rBwI6jueCobaLdutGop+bhpsTYu9GJc+bWy9ot+HfrZOstKNpJsMI0EXTLPVjdd6waUlPN/oOH6
r4wI/5touP6j4Z+LZOo/H/6d/+V//vKnD9an/8HYcPqXv87/zD8yyWPup7kaciznL+k/BuM/C76i
pdm6ZxPm89v4788zPsvUGBvyT2gf+XC/SremYCAGgxr+UEN1KQDdf2T8Z1tTus/vp39TihBjc76d
p5Pq8Pvpn68NaYM6EGJEGfnAw/X5kLNJZ1D4IBv1DpMS9WxNyLxG2GarAGog8mZBCCwApri+Qmp7
BiV4Dc1o5cTWXcWCh3Q+2pcOzv2x2MUyP+ukeNotamrhYpqu6scoCTdjnG3zvH9P8AEapbrrHHbs
pLZpbUg8PQwlAso/PDvcNREGjDYn7KqldTcyPLQR9shsAMtR1R9IOM1566nnumuOfm5/hVOWh+++
5ZOfMaLkMwkWbIpgkxTeDzL8Rz/TjyLvjzHm3kqJnhKhr4Ng/CgB+OVEFLLhjHYUUVP4Didz2XzV
TrFXxvxpbMZPUEuvFSG+QEI8UGv5XIu5enKsxkWk5F9JaBlz38v2gaHjhIDjXoQ94FybUR4RDyi1
ZahTqYbbpLdeJdWiGY01x2m3n7xbptTeCrs729TpjVGeZY5NSBXdmq7zPuRGQEpNf+wc9woj7hLU
44fMzRdNCY8pbt91odrEnka84UcGmkPHyK4pSZWRHlTJgIQUH6ocnhqcG068zzmSvB6UuHQfixx+
M+RGuVBj5ahUZFLSSbFOWnhm90T0+5qChAEJcbalZAGbFTsEgXsHT5PM/LtdFAwVSdIIO22OU3DZ
lh6GW/eIHGPlR/pTLpqfPNCox5j6qebCDsTcasNvBNGXIkkhD7QLPYwWrAnX2HFmGb2dm5JbloXL
VJp7TBgforMmpAfqiPIEYY4unPFpZWSvTa2x+REGNnvW5L1y6bpiaQL2N7zyPYB/wepp2CQ9vDLc
oaoWv5O6QftpEn3J6zmJTGhy0LYzo8N+3ZxkXy1GP3f3UzgHd/9LE/CL9OgpoWgFb1WinrugOYR5
+TJa1r2Q1RkAuXgQbXjMeRNLkgG6IbkokBaYm8bRQ2F4KxTk1zrD/E+oxRXT7ORxsV5hHjGgCw5V
Lu6dC3jGcJb10H43OQ7Rlojr2PisZXo2K//FFtlZlIwEpepslczdoKO4ksSB4dKY10aA6kABclH1
z6qcnBeCda+70FE/aEHxAyvmrXN5KDqTFRavvJKkZFDqcy1Lr0lkfwknJjQx3KQDy0otaF9dJbxY
vkFVXJTbsiVvPOUqEZS1MxzzORqdJ+TXXDaTaYKuwabsG/6/5yVoM1uca1kYHqNO8qyU51orEetk
x0YEqzIo8U2W0Zc0O/QYhIbSSjCL0V3M1Gp8Gar0K9PTfSGZAsFebPjCVJcu3SPDfzQ0rF0FRmHJ
aKG8GgX1ZoVduG7adQYCvzOKlxq3qC2Kx8Zs5TzV9O8ywSA4YTZ60Jx+Xl6rQL2Fbs9kQF4mkscs
yqDPWO53AcAL6CgmE7s595l60T1Q9g3nX+WMy0qJT15Bv45W94Y7JGILGQAxD913rSjveUO756kp
lDGDXNEBdaFWNoegQg0xKicjo0dlX5fMXUhIfufRM9Up2xLKmc7WwMfEL2mSbEB7XfReh/8VSRil
0tuounMrMHUWmnVzBm05YFeLqwiv8Vs5krs0efGn1FRfxQkdaOaux2uMHZbsJMNkHuNqytqsQMe0
ds/x4LCWlbiPfFqNGPP4jK0tPixAZJ1jb5QMNknUJAuYEtAzhFKutL45DNakPhI4HzEKXz1BRqxQ
9kYDStRo5o0y7ElE3imkd88aYtlmkYutSku1QxQp2zLpauag/XdLJ81UwqcBIyg0VXFvtMncGdWY
rHLzm0KdSx/5wJZcLndmgkW1snvQVSCVLIKLDDRadU37GXdfip4uqjQiF5ZD2CMETUsdsL2TT0YG
/Iqrx1GPXiJdXyORgPVGiIxbbkgPOXhu8hiG4zpsxn3a4HNU+vibYfqT0ytvtYiedS+WS73FrJFp
E4aU9oXvTczkEGA8SBX6TrfR7plZ3zhA77oeT79vANtVlX1YJqwdtx0/tMIx4cO5b3hOqelVNbwN
ofJTTjNBfYjuZDZ+eKI5xvF4ghhBalJ1LS2M+YAOT5YQTxz8ECRVVMscJkcZRMCeI+c7yLDfjaGH
hm/U1qhAUPtLTF0miM0WKIDsh/WYI9cJU+vFtDjLCwJARsm22gG5t3UriB0u3qM6V1uivopFPkbr
OETSwW1Uz4pBY1Cmpa+Bam5lHLXQNrRN7A2nsCqfgyS9l1XCNmQKVCm5StsEiTeh2NU8BwNl59Wm
mWQtaRydK829iKg6ALAjTC4gkKVLh2NRWqeIbcmst9gLRRBdau/mZzwq1tRR2+IOkOnZ7RFKT4Gf
Uwh9XCn6IhHmK7iRkDbSjOeDBdocUY6YuWp1IQAOYNFoXbJW+cqtcCMbHBwNEQL4MfuAqL+CKVQa
7OzEfw0t/2KEsmQx4BwcQDQdS8IFpMMbbpsldDaUWYPiTK7+ai4MFCCRCN25Jf23pFVVwLriJcqr
Xelj8B8j+o6yLedJxGiox4uJV41fHOwndxmEUGDyNLgSjceUSgv3ZaE9F6r/AhYaPUOPaLQoCUej
bkoDyBnFFMaXOvlj2JCVVfsWdy6nCZO8Z91ur5Hk5UmLyIK0rolDC8UCVAPjpyp6M9PuuXG7s17Z
z0GpnxVRbcwuejJc8wUccrTTvOIEyQV7lO9+h2F6aSLra0j8ExL+J16AWBVV97tr22VhwY7p2/xH
Fz5EIKR3DxMcxO/9R93uBCfheBwG5TqkOhqVkgUks3H41DEiF3BogNgNkPf+Pe/HtQvzsHZ8Ch08
8qqu7SoTyUUisAu7CX/AJtPqSgwr2QKFH6PBaGOivArN6tJbyrq2YfcVxalFrTa3dEHehJE+u4y7
GbThS3P7/F2HsYDzn+E7RJiOprccAjH5nj+6GCd3XpCtAQba91WEEp26q3V3yepjm1bhvEe32ejy
pKosXWHjEyXY7f7vKin+m7ZJlurgL/h7bdI6fZf5L3/6Q/bP/6tuxB/O1Xv4/lcd0799kd86JrAR
yPssTyWt3dPpSX51u5h/1HXapX/XS/2alzoJJhyH/sXkhUTQ1JRc9ZeOCXIEwCHDpNtydNv+hzom
7W/yUpFQaHwunC6IPeypofv3ZhcAXEzu2U7DGkoXklua+5thugqEwxnnJnfw2AoqR6j1Pe62loV6
SqiPqbOyvZniKS8RflnjuZXxrtTgbfrptmGHJV3t6hFmhUP9pGCyfIj1ieoWfbYGguF4XOFrXQ5a
fDJzkzFNccJcgHbQYNTBjLgMsoPuNqe41dcxY1n8X+w2YWIU4sNF8UWiJsUNQATBWkb3WTRXJLN4
8q1swntooyFEoxz4zbPHbDYsUII6b132ozJarEyi3Jzn0hiv4ei/TltPeOin3Hd/RCdX9JSfTZ8D
pyHnUBqnwpALJJLvhgxWIwMWfGxzdIbX1grJAErhE11c59Uw3u3wAOlGe6iqemEXiADI87Ti/CyK
n1Sik7Qb1AGKETzHwL8ynD0NB37vnZJxWCKpfVBzFmnOuppGZOOyhW9EeOHnoKLO8Jr8UoQb6iWs
2mhvy/ec3J2yYCfAUj40vqTzPubWsmSTNLgOuES801kDOGdZqTttVBRSpe2Lqpe3FGSGcAvBr+Lb
NcUtkTSyI4e8m7kL0p9noRLOQ4owlL8w60HeClF8E/8IMIMMntcqugyJzg+51eG0iOhTTRlm47YV
q8QPiFx4F0QuCt5xXqa96rFKHQUjOfaO4PPjOemU1G52udbL+DuKoIZJZbwFhrghh2cpXW/NPPoR
rbc0kKYG8rFsgnkrAG3lzoeKLdZQ3L0anb0EssGQr9vmgyj2pVcgCm1QisvIAzGIBX/KmrQIismW
rYpCRQ/hzeXts1p5p9h5gifNAiKt30Ml3xmZeBvNryQuL8GEMWvWasGrrx61u5Gr+Ca6VZFbV94a
c70CtwF1zEsBv2Yx+0yPe0ki8CaRZ7CD4iFmpQJrc2bpGWbT6NVr2L+ggnYHsVOB8bHWf6GxZrVp
/RTsAEs7X2HhRnTAFcpKILglWy0SgfvxIiD7WVqFqxc05NRN2hbS7i4jG9KP92Sb8HJwwp1CLKmb
q2eLaqaOzZVXy4UFXrWNvxqSblyEuSNLjEF4oOVvbYFuPHBUKIvqoY54ePXheQzUY6QEu0yDGXyS
iXNM++hqptgEXvJymzJbn3QvHguCKrE/2GQvyuKrmNqFpGNhku0R9mXdIcgwXQ7lU+13G8J+UIdm
a+G2+96+ITZYuuNw4EkGKs07Tc3TN1IBkAfS+phPfuQ9l/0qM8OPpL5pdca0lglADTClWHflAAoo
JSV8YEM7uepbXP7zzn0cfYOBuujmZR8c6j5eU1VcLMI0Wi7Dw9juUw9HhI+Zv2blSCeRnWk/X/vO
W0kGqQME2tyx72m2bb0U22k5U83yKy2/miBhwyu6q02XFqrwuOxHkzl1qWOiVUG1BPauaZotWSCr
ogET4EnQCDaagyg9ghBaNrV3kt14MHjYNE8eNGy5wZKp2kMbQsy307nahMsC9GeNr5XMzSmTq11o
pbVDu/nodvmLkilPMTp9rHRzT7t5kfLV53k5Q3C9KCobRZP6llO/jgpUsj7A6AcEvLwLa1iMVrZy
LedOTOlr5vdoftR5xG7LmVJofdqz8JBF55JULFinDz5zccIxcbGPYm0XylKvHmWufGeD/xppySaR
EZE7o6z2QtQL/O6IthQcuO7MD+NsTjMMlpMSqWQSYiClK/BssCZJhL2Y4oDg3SEf/Wn9J9Gqr47n
s58Wb2HazxOPOUvBnEQ6J8NPdiY5WUXjgRxl88PJ855Z3So0+49BL49NA6xo2Cpj/9EZOUJ79dkd
PswuX/MN5l3fzKl7N0VL7wux1+nVR7d1UeMReqsW+SIrkq3widRTI3JCDmWT4yx8oplatAYq5dFa
RCapqgA0IRJNsQqRtwYU8ygHdM2dQzCBG7jrZGAaH2sbVw9e2/IGip+UTg+6PWStEbMx7eoQVJwO
qAuC/kAm0fMYm2dXZ9qi5sS+xc3KC2h4+R2W5PXyqQHfzd3wPWcFRrZwEU581wfLe2oieVUC2JkD
sTfgHWa4/3twKUxMnDS4RNoVWAJURz0mL6JcVVmIKs38jIcAWccA/o28qlSufF5wcpzxml9WenGw
GncBNXYRM1xSpLjbdLYwEJhkqltj1Pc6xzj7bnaxXz4jJS351LL+Nk5K+ObTB2RNsDd4ZRC+LFxr
Ndw2Geyl8NiWBXy5OgUuxZml8PR3IS0UMJ/crc7oklk4DG8otCDK9HOBeL8RBmo74hk8ZS2d8R2H
Usi62yVTRh94/EskHBgK4HzeMgcEGGqrwTxbqbVX2+Idlw4b0XBjoUuW4GEam/UIo100DseoZmXA
l3FFeQVSi3pIX0CwesMpu1Qw6Ch5vfEynSWlyQSyOKkmec96/yaLlvA++hwzApwjD34/nJzkw3DL
J4c9ba1x0/vrIn2TWbQyu+nepbPx/VXgZDegpdUkHglY7enNVZbZ3fYgbMMW1+t42cA6j/xbqGSv
/78U/1V3bP5dufK//O9//h+//FP1h/z96w/XX/5pfJei/atSfPKuT1/kN+M5pbPBisDB1W061M7/
Vopbf0QPRsWo66rr2jpV8K+lOBsKVAcUyapjmozsPLqDv5Ti+p8l0LrmOtY/UoZb5t+W4Z5pmnQC
OnMP3fb+qgwXilExsfEaOML4RTRDLxdRAC7JAWUa1oC3sohDNTCVo6fIxzZQkLAB9HOCq1uNO/hT
I+txVD3BYB+k3eJT0rwPNn28D5GDMbS351k97ERlHcSUDeik7PoT/XEy5dDeOgv2PfBVq/rmdNpr
FzY3i/meHvJNERVM5717EGbCYciHUnybF43xUzfuum7w75DySpqfARwoSgDshF7fLRnLvEsGuZJi
CWAcexHwidDpxSPUEUBtXgFRIpEIcUb0Ms0xwIIUWODfOIH36LozZhOc3hIIGlaPHxVk9rS/XZKk
gfjZTtdmZy1F6b/bqj6FV+0hvq/xTO2Ths2okslnZ5LutH4FfseDyjMi9o2GxwoxYi/Bwii1dTPj
1FiST7vJavOxI8ndNcAjNkzJhqLY9mX9rVW9zrdxprSDAFiQeHYy4xPqD2PfUKwkoWTzyHKf4byc
K5SWD0rWbVTVpgEi7JlYgnYJxxyfHLQskkzsDolcX4xPDYg+zx5MIjzQbTQ41Ixw64Hpm5lqeiH2
9Mcvi0lSXOzTTOzg/GEj6tPHoo+2cRrmq8Hqqf8id585EYi93D/1iVmspBQ3lKxrxWfmCWbuQU2C
a9vLbKFL/z1rRL2MKlLmgqH9iCsUuGjgnyEUzgHngNGKLVDixr5pAL3Xwvhg+XZp0dOEaEVgApgX
z2GShAYCwV4BHN/XFcYLLpucIGfc3pAgpyh9hRgVO1QD3Xc7JFjp/OgtqU0yHCoKuobaxFKn7Mhk
2MGjXw+puqljwJlp9NUmAAzi6KDSVLOBgITbxSruyWDAXYjBFVVxVsfEuKK60NPsqkT0aKJrVi1x
LrM2BGjWmR6qlTzWFgpcQS20xIF2oKX0VohZH5KFMSi880LtYkcWtMCWw77os2XOrITETTbUoi5s
Muvb/EgYWLKq1H7jWQayYHC/i8CI75XCCioTmUVBZd+l1C9uwq99TNtViSRX04NHWo2L7qYU4Gr8
xHMPl8lUzqpW4F30stWgIsI0NbKxqNosHZkwY6RM4d1shcMi1sd7V8MFHtSrWfb2TCEAw1VGF01L
vRTwu0gINFYgZO5jmH4nKpqwZhCzgg3KmDWs4ZJhKQZqVR207EJnX46sqHmOFOJmMj5kxugMs5of
k0gWVfckqV8T0/4gvualzAL1RcO9h/qZMbSCMy1DzlJHHhKfsEWNodIn6lVNSREyu4azju+IMpXH
4C2to0MLbXxN+OWb6oiHUSe+zEgF2e8dXivFQOhe6BXyWr0p1mNMMUOKHMbhuHrCQ7mUNO1pxsaG
2LtwZpJtCN/OW9WJrTyWXc1s0R3fhaNS4YI2GjQU5yOIcAbkTrxLVXEmOtJZMYrbyhQyrFHSWpMn
sSw1eWOPFqydMr7akf2ZubgYaqYWbg1G2JrYF7kEAA+R8cHPMyJd7OwBiuvB8/J1bwZHyL3Kcqj9
rXQYyA8toQ2J7j1gD11nufFtqTAv/S46mra85fR0myzLD0FdoZyHuuWqARjB5KAg0+pr+04+5xeR
P8UixE+Xg1JDF9xsQhmcgXHAI991rGpUFc9ULg9IaeqS4OBCF2dtIDGMQle/jh2bMV2sSYtdTikw
gS0vfYKAKk3AN5kr/JzPnm/4DMX1dm2G+G+JNRnJh04i5UGahNUSRLdwuQFbOdC2pq+OY6xl0B0j
O36E2w3Esp7kLY52BAUG8V24/8reeSTZjqTZeSu0noPm0A6z7h5cHVff0BETWKgHrRwaW+Go10Jy
X/yQrMquLFa1seZllpMn4kUkLgD/xTnfeWoEg3Dwa19hHR5raT5XLCL1eNrzSH7rk1xlbnvkyVhS
6jHx0dU66dWBqOTHIFBvAD1WXojvgYgoji9ykPQc+TiI8riqRjKpddC5TfRhl121A2J8aEdixMPY
5bOoyDZgTY2ljOISJytxE6nq8Oy1DfxK70PWzUOkpgvm2Cd/DHZtLF5MPHMX3/U3gRnc7LQ6Z3HV
kWU3rIu4/9AH/TMT9rWhPxSpYivZci8HbK56h5FVqmKx8MP62HlRs4xD87nMgglPK7my81ao9Kpw
b1U/gO8+NUTpliTEcbJvutZuJvCyY2h/EBNCXCFzBA1/6apK0/uuNB5Eom1axyW4OYW6CLXxJSzx
y7A3C83x1Jo2RArWzlWSfyTYDoaW3hUMe8bknFeRGKuFP4hNXKENBx2zcTvvNWVMziYSlXTivziw
WVMzeTRyeTCk2Mose0d3yDkuCPiR+cS0gBi1PB1IQiryY2iSTZymPIse/V0Z4r4PWAWa9knDxUB6
/BkXNlb1eHqLpP5r1OyDTa0Np9dHdDBZSz9WD05Qa6wIxFdZEzU0FiZPCVbKqjdIMO8BqkrvkibW
sssnkjf85cALruv0XR2mmB5SooCG9gBJ/r6euDIeF9MZebAr7z7T1LqKeN9l9lHWIX6QOt+2Wb0x
Zu5oyPWn8yHXWXdPYS3exjz4akq87f8stP9UaLsMmP++NOjxf/7HZ6H+Rmk9f9nvU24KWCk8Tzcd
mKyzMuf3KbfpOYKOkCKaufVcjv9nbc3UWTiusADfQXv6Q22NI9DWqcmlxZfjQPz3f8V+GfwU1/8r
+Kn/6tf/LW+RC+DNrf/tX5Ao/T/CIBSlAF+ZanG/W/b853/BdNI6084rp2T7mSFe76p2H8KLTfzp
o6wR2jl9dalgeksaQ4EJaDUgdbWUsZ1DYWYU2tomsiTrGsZQ/bABbrHtUpCqyl0FxGE3A9pq6RIL
6ob1z6hFe0eqrxBdpi/L16kigmKkGXa1CZtG5e2nLP/llpTVpmndd2mzxs7COlbU99WcQz9S468F
UZSbmiixddeZ90FTz1QpAVCqrHd5zJYTTOsXQuCVN+RHq6t+GX7+UGsOVd/w0wf5exSg/S1y52Zb
FnYRYXy67ZAyTe0Ojl/c+sl+nxMZCwuqQVG02wYoxRSHhyz17xzGSQScIGBAEtWv8GM8GYg161mG
FycIKEu1pzy6kULybGTlZ6rZKMD1fDnkyRdjLPQWzs621NlGQwjOQ14h7cLyBVfa62fQp5gF7XYV
GtPF1utL2znYEbFYNG4jF1RaEzYKhKKdP5x9HeoUgD82Wya+IIIclgXF1tp1h3bhkHjrBUG38Wsb
/jFvvk7r2QknfKZuYFOpBlxyR2dcANnfiWJOOGScqbUn9gEvmhGsiUgmUUiVLGhH6DH0jYuwcSps
Ox2AcKMzmCNjiILBzPGrveKQJutuJpuHevnAR/4S5clJKnEOevc42LQjiFWd9mXiZstTcR8Q5pZb
ijBAUb01YfYUZeHrmFa8+02dQsG7RXZ1jbEk6kV+Vw/TaeLXsjUzuBkYHVKVv5htiLM9PA61xnTf
KO5QYpCx5McPXZbv6ToerHxm9+UO1pyWWalPyiHIE8aWKEaWra3gkqSrCrwFrEKAwHU7nsjXWLmE
jyzdPiP3z/JAkoxn0/K47kSUaZHaRw4TS4/AE2Ldr1rSfRchotgWIUccM+P2Ujj05F7i+0aQ5Xdf
Uw+SWC9OhBkyaqzFT+xUOvGk1GCDN0OOgVwsSDAiY6JwDq6R3Ui2uotrDtxwzF7SlFABQobf7S7Y
AQbFR2iRvKTdpbV/xT18axnjuxIJi47MVnR3tRP+sO25Y89CUs6wIvRkq5n9Tc4a5yi/SrApa8+p
72Wa7quyfjL9bGt1RJ6ZrreOEwcnBXFb1AKEoJWscHlH3Zma4IDpU2dlxRIWuC1fdZgrjKN9Z0sI
2m5gOc1CveBdUh2iiCrH1eWWJ/6DeTdgbO9QWPGZJv/qZPlzbfT2lt3gNqE5sCM3prugW6nBfMrw
rZqoM7q+vLgYl1oC2ZK2Z0cOm7RSv0rcYwWmt1Q3l65ZbUXL0rrHUbQsff3RzIt9z7bHTFA/I+mT
dcx2y/HJ7CQOGisT9NzvXNYHnyMRmPfaEdySIcAJapMrtgFGYjU4cat6lEgZZ3QDpzbsdYyZJ9+A
xt6V5LAYZn8vsvbkWeoVEPiza8g9WJCPas48nLziWZTWZhpgJPUt5uQab5NfSjD/yaxVgBsyRiaG
OqQmmxxrHWJBdBNJ3r1FaX/yW++iD9Oll81TmzHfZYLnkGSk76MivxIE/TmRsm4g92pLBH3Iv2Jk
QIlMP0dzepGZPawbhGI5cwZNlseQ9kcRsNkjKCtnZZmLxAzu3itiuStcmS9b704tUrQuo5pBRLEq
dG1TjmTqFsZngnaNAdEbGTCsKxOUKyXBrGOmvwA1wH1IRSRx8ywS5gWCZQtxCjDK/T3s/GxJF36z
s+BoiOKRTT0mr3QbGgxOZf9g6P1zTibpgp5vHZACmZTmqhUlvPLsYZYEdgNTE4JmtkHmPIx2u+l9
ncxub0ua2QpgInbrqdqA5T5YpWDlykygaNdprj11VoACyxKMONSHwVYNuSpjfoD49MzU/QRveM9d
693rstlGZuaQFRV/dl121/feW5pAfkpMZ00r+9JUPWuf9Bg6+sWIABmGEHGA/18LJ3yMCBtlrnsJ
dP1rAuCZoJ21QmLkOie2dygXHlvNOdiBuHp6f68a5ssaWwmtgnuMSXcv3eSSovZYWCq4VFpz9Ftj
EwTZJyvnrauZPM7woaZhTzf6yJ/JlUSyiHdoeAR0frDRWDITO5Zhc0UIxo+VPAVJ/m3pORvjMOmW
shWnhn+Y6A6Ph6d9sKYB5gZJocQR3WwbYrsLRTHCVzqSAgM9f1dXkJdsqWMO6gqyaDFttQmec786
Qr84Ci/f+CQCsvlxGKxFfcXrUrtTJD/VhD9Sr+pIShb6UK9inJVZ0jw0NYugXjubIn4ZeG3aw3Af
jQ1PpXGsAx5PQ45vue1mG8w5RAo77N0zPfrizU8iJZcdDpTdmhgcwi2Mn33m43EPtZuloid0yaB8
2icu2C7Omps3QriRCppKQxCcVoWbpJxWVBjM2at9bKb4ArDKUy8MqPOVfikKEDmxqDdJ2pEx6XDs
ybxxFjLqHlXm7CKX+cw4Xb0o2oSBbeAuAp4/5HPrNebTNlCTu+on4ry1nkchIZwKNhArTdmIl5B8
+jYgbRutoDs43rIarU/CAhhRxQknUDNdchYv2zhOD/XoYytQJPqN+oVp7XmQdAWaz0BzTNWum/JT
g+Uv7pl5JHEi9hCEE9ovAjRA/RzcnFu7CZn2D/2vobc2vqQbiexjkBmYh7RLqHsnjffNPKck3txv
zwqH30ZP6nPUhjrgnOg5SAh7U8wiJMPiI+e0YIlLNfDPjuHPSJD/0kyw+Ml//vd/FN3f6BlmcOuf
egb7vxsM6F20LK4wHd1k6P17z2AJJvWU7IzcHZqEv+wZPN2wSCE0XGQrFo6Bv5jH2+Q2GTwphpzt
Bu4/1DM4fJO/MhO4rgV2yACBO8/5+U5/6BkkMTjBLCbV7eRuYp2GOmv6pXPcgf+4J3kTjLuefeSl
v49F9iw5IBONRS8HZky2Mm0DdrORw3TgUHVLLEIiG+dAc1B77C2oCqurnrdMXjHAVHYB29lS66I3
F3FbnFxNnLowYJ3PeyMc1IyvXwyc97GZ7SvOfzUQqaNxpJtN8ykpDzLKhIIZaep2KzdufzEt20k5
QLbPNmZbbRh/YcfnkMVh+maYFRCOmoRxvJVIVresU7dqrlViWBBEtG90US1Zs1+KMT2PFDVJkC8j
0oxYYTMRoOrJ5/Inm1eHFETwKaA2UCGhhQI+QtFkztWTnOuoGE8Iys1yBb1QQ1VJxRXNtZfSUO6Q
ebIlT3U3ify9aSOoKWE5D/HOMOdvGQWdBGhtUeAFFHqKgk9S+LUEw0ICYy3pbD0e+YQCMRaw8SkY
G4U2hAIyVtl7DVRsGVBaRnONqTUQIYzkZlF8jnMV6sfMAPu5MiVRi8CsuVptggxHBBqXYgiAHAzH
QoxfxFnfu52/deeqPg0LnInRXT0WEdm+49n1yt/srrj3CHoVfNC1Zn+4gm7LV+UPqBQXXsoU7AAC
Eq7iUvK66XVS816aArtlJJPlOHN9P3k3sobtewEtRDSfETkqCKkRoUeciBZTJCSmxE+imh00cWgD
Gw1uvixjG/caTsViPErQf0zwL11hd8vAIz2L9EaWSlgUjPsuYGTPkHnPlCWjncXdYgrzks8v2p68
QMspzgqoSw1bRRLQsBgBhxq6qzAPindrLj/zgTkg033+PXdT+vbal4wtjRa7VkGIDeOpwT4PDT9z
G3pvOIOXog7ZauW7PlQrhZoarHIQLpWf3ge9L/mtYGNXckdg36Ml2heDDcGUzv1d9Z1Y3m2InW/w
mKdxjlkvoy3TRDbL5F0OYXIoJIFiXTETBoZdn6pL7AwnLefuoN/l7PHKx5y+a+F05Uto64/WiKEv
EE+hFx88j+bSgceD4diocQO0tKuwGWE0PA09eQ+ijPeTG1EoUnaAAUT3No49ih/RorkOQGOJ8zDZ
pNEEPcOykjxho+6KPb1BvMyBoAFuGcny9FdYEJ4tt/gOXfOprgTEnMD5rFUM+JEbIMXbmzbtR9HW
3/heYBfIZRAkb3ELIEOzkh/PDi26xQqMn8ZZn5KV6OvOFvjbZsjKl1wSbWAZzPPKqY6X2qjdgXzo
l7VD+IcbTU8KOoEIx00TFNG6S3FJOnF9YxpNpkmzd/ySuR8w9AYhTBSkKPtyPj4J82QxwuqjemnP
Vu+cKkmfKBj1rizfPIdWABeguTHD/gJ/XVJSxdGSefObQ1pHHbg3qxmxlEP0adryRHCKuUkTJsJl
etd5fIMoLGeRjMvSibtkyiSDagK89g2yYpxOAPCcKERRYWrveLvfK2J8uyFe9zEXeyC/AoMzmcaJ
+YP3mvesbnDvB6y5PEYYAOw3PrzQJpiYyXjBW2R7xZoC+l2MBLEahZSrgOiF1GhH3kw9nuai3LLu
bJa1X+yN3NiXkqdibOI3R2mHPsBXO6riKzOjU+07p96gFamNB3yN95T8c0NHRzNQjJcFDujBNEeW
kt4aZP8c3+zhMZBI96YIEWBdUoSVgx1Q+40fYZqewoTish9p3KlaocE18lp2urluS2rZEKhPxzoo
iio+CoHLS6Zw+ZrY3pKBzvojRFPRuOahI9YnbkDg0Fgfe24iYqp2rpQPBOKRaIGmZu2VqI9JtJ20
jg9f5ScCXVKeWoYunbfmVbw2NedbDNrZt0jgK9JubxX1ITdmJJ6K6WhQgsUFOzDvmeR3QnC41Z3+
NwcEe9qhIcxPg/vThwenHftlYxHpbWcHfUDGUwlALNp7W4Eiweyf+gPmWp+Q1eYWm8mT3gKbaaqE
PL7RY7NQbAtz6Fae3zwPLU7o1rhWYfzkR2rjchQVbIWsqXyQoOQXg86yJlEmCg92i60i0TpRj7Fu
zMStcR9n9r4ehldLK/Z1K98Rc3wwHekYYdgXPuNoVReM+qVPNmOmAyctwuTBz3xUaf1PFadH1Rvb
ZjC3g4AeOQ3kSsUdx5wRNGoZuN3F85itOwjMq6K4E6F6tuYjthOoD60HmXY7u2gPYBlu2eSobWcZ
Hby98KyQBK5F2iANMtWzUw6nEI/3LAxVuSfX2LzWNHuHlt2ClmXPWZJ6iwBwZxIVJOdNubtqWGc2
cJ7JuIiJi0eJGZrOKVL545jhStJkcagaL7rjeGjWgd3v+iC+GW1tr+0iQJmkm6sI6RMPA9IkRmqk
uABTbIPoptntT12VFCONRYmBUdEyy4fYNM5TxQ67MPipTRw4Lk4cjEPJQszmnH626WB5PzD4RAmV
Vhl/CQQBnp6pfc87+H9Odefg+Elb87HAAVR39qPm+wQ+YQ0iTxEDxgBJH9dQlGavzmwjqgG3hGYH
BATwQ+pVqxB+6sqazUcC6gd2/w05ZadQJ9a9rPFn+3MX0jJ5DEL3dajUaz6bmqJZrzhM7qOcDU8Q
o2EojhtntkKR+7Ft4vHexyOFx485BK6pMHR+cALw0GCnavFVIVtcVfisPPxWuuGvBh9NksKJNcjp
Z+jKblUV+U3h1cqV/JzCap9nckc60dqYTV0e7q4Kl1crMTzUGnoG1HjhqlERCayzLUwnxZqpa3pE
GfttjrjV5gmsgX+MjwVbWWv1JxOfWTkbzhyhbaKh2ctkVghqw1uKPc3zyR2Qs2MNHmqw0GcXGwlM
48LFJ7KoCvvZwOo2FNq+KejrWleto5GXk/S0m8Ail8xeOWS5d9YUbcne+B6i+IEp8SYN9WTlk18H
0Uw9DWK4ZIN7Gev2hG7qrQekgzgrJHm9In10mCc+MNWIU5+nQOCk5eqfjdWfGytESX9/FbP4UUX7
NxGNfNnvqxjDsVAqYSCEgyhmP8Of2io82pIti+fadDUEBv3eVc0RGjb+bNdBADV/yR8s2q6A2yhN
x/XYx+De/qvNy3+1iflt3fNXXZXp8s8gp2LBI0zBCukvuyod0xn63LacuWpQwObUOovUQxXxGvH9
K2P5Q0gQbuq1CD97xLZ1uDHYFQi7PQyj+oY+TiifWAW8cvLZxxS7xjlym5VQNauWeQCLqaaUeAjK
OwKeN3FZnYTmbxw4dmVnHsjYgjLt2U+h/g3FcqNhmLID4IGGi5yl2FLRbz0ZPIRpu4fJtos1azlq
9c6tr0VxjZsUdX4tVpPlYCSdlwLTxsezAGtDnr3GOqa4rNrRxKhanlwV3OW4txKHaVc8G696Jkay
2Cl2uQTabRpZbqew3hXCeXfc7kRCGLHfVAODqS27Dl9jQNApwUFvZlS8oDC3MVgxs4u/3bz/7JpX
WIWrNnposAm4GrrTcnox45ZHFd5z2V4c0GEZsZ3KfTSCOzt9i0ftlP/mf6NVKfp9DfwtcDWQiR9h
KO96lOBVlSFGIF+zKYy3TrtPqfhrpGSl+RhGP6JzV5WHzRgvXIj9okD/krXLyuVYQkORKXNp45ez
zOjApB0s03hlrr8PUGuQ+H7QUSKom20kR4DlGODNatU0zMfxg9XZQwVAhAZqX3btGXkVdGLqNGvX
aNYdoW2APcYLUjJUowPi4ls7G/kC9JpRbtMOyo0cim0aOt2ymrT3ICjPlV9tk4RFtAuCLImwr/Oy
d7L0EDTVNuZ69fG5FeEzA4VNrTgixo9pRuaI2Pew9CZPJge/w42qy3f0EU8JZST7IHunmYRgzobE
yZt2peWiFGFl5B71kugqtgnYgVGvoJ2wmJ4ChWPgadFPeZqx6ySxMMXoNIsW56NInZ8cA6GPHdLC
wj/vqEwkA6ylOMJXDnHbjYSYG1UbQYqKKv1tORsqTZUfWuzrREHtI9yWqM1As9mbiFsy1rgnnOQp
j+fgAv0xQRSllHppErEV+bS02nhrNlhQCOFJlra1lfWEuJ/LEPQXO0omoME1p3ecrLXYusgArVaE
TiEFIlhh/2bDM3J7EcEs1S8XAXyjV5u2P+rtQOIsI9Cc6XVgMzj9DuSMhLShqIkwPnpsVJHutg3S
ekafPbJo5BSjvHcJfqpd9Yja464l1Z0oOzjepqVvrGAiLpgWjqxYpArmxhiuJlo4cwzWCTYNIZEL
hGRg1Wsu97JJ6zWQhiXhW8c+fCj9U+lvSh1I/TB8iMRmEqyvYBQs24m9bjisVAr1sNC3MmK6GJXr
so1OOcbuyEnORZ08RbAdhSIfYUw/vMS7ZEm8dcW+4yecOoh81P8se0Js8r6vPWYamdy+Rxj5T2sX
EFwBvdVrI8fJO3g7x2VI22fLOTN+FCdLvLr+XTNVXwNjiKBI7yfZrNJBPtK3YmOmKvDEph57vAuC
UQTxuNz77GtZgJy16SCK76jBJF8DjLbksu69XVJrB9c9x9ENBJKhgtUQ9Ky4evZd+d7wnWWPlaQO
jDs37O5zFpxW0izNeFi3VMoD9g6N5yNsu6VLuPFUsktmrx08Cm14MeeVhGVT9DA3pSUQ1jKnQ3SI
NY3Nz7Avvw12T0kQHyUO/QnGU5uNy65p7rBoYoZadBOYDO2gCO6ruSlM952KEWoAMsZw6PdortaO
/qO56fOoB2eXy+cb82Zr2VAa2d4qvu+aI0N0QLVns+jWnnioAhLj6SsTrnie7fo8XGX2Lqr3TvPK
zPpkuPdoVw55tBPOzscl25fDRyS/isgCcKsOhur3BNmyCQKqaWvHFGNx1wC2Q8VPe7pXGF9rHBrE
NzEEcO5N1zjALv9VpjcksDDALsbkgonKfLKK62VVV4jkHzJPEOZkrowI9e3MKG2+SnxHEmemiWPM
9Tr2Zt+mxrTec2L2Y+LaQsVtzX2UfRkUijmemDCBVAnJi9EYpwnNzfTYNyNqqT2afs68h4qQ1jx4
UawXdJIO47YHtehf2/axEV9OZS1jBduSqIaIlM7Ym1ZTM8/3mz2LMpK4yTq49COdGN4eIlPvsgEY
DznsoNhh2bosR44Y1lbUA9hP8i0OtlvvJOQvZ6gnXga4qOVwhRXIN19gFgKf3L+iYF6QRsqmM1kN
CmZ8kIFXGp5ZJ8MFISaTyNkIWlRENmfSb51qb8JSnQt2FSN48j86EpxVhTwx5OUIuN8z8NrrC0+/
2JncZ8Wp1H/ysrirNWNptkflJDeYfTtVOAij1qJ1cRyRPl+9QQHcD6imw6Z9rkIFz6lZKxuR18CP
G9XuNyEcBzf1ZqRK9sER/qFH3l6idTKJn4wmdAqmcUhkmxIwXa5YveSBay1dxkcGuYADdv/CGLYM
eBaBSN+iSb3Qcx3YPR9NUd/sBoaS0WwFWigUjIn9BOnlydHCbe3X2Hu+Rl39tDMXtsY94qy7mGFV
CzS6eWEoBDbF3TiMucBWr/r43sdlFmR82vIxIyal1N23yWQP5vLTWjj9DNY36BDBAXDa7lX3lFTu
Oi0QY+WEvoYYjwfUp/BUJoKqhaw+u7LflFCdrQl7e7bR9eapiNNtNMH8bKs7D7NPUFvbEsMxIgf2
/SD0GnWfG1Q5FajslHzbtueQS/E12io9F6FHDHGC5HJ2yjvYXLQq/uw9yP3KeR2mp9bs7ntd7fUy
gW9XiRMiwYZL191UY7wrAWyzC8qDTpJZZrRgH0bYckzO1nqkbobTITioqRTNiiBHLjLmlOihZzUH
+7BporXsnydE0NMYbdIBuBRjxV5PLjNqx62GleFTJgaM99oKM9xgpYd8Ina01dVO8CHYhnowI31D
M7/OdFRB43hl9r9lRf5gAQOODe2U4fxLLIxLDgWANj4h+jiMPpJRvYMUJNcqZDQ26vNCYF0Lc9+X
9tF287MQ/ZW941sU4KcEeU/OiPvhNuV9HvQ7j9PC8f2T41WHckKjEQCt6JCzt21/6CEM8nZZV+Jr
UmK2udyxUADKOoBu865dwjfS3J0R6c9GS6po4zwpphjQ2XBLtpX1y6oBW488+8QLW/et/RyN56Yj
ZRSkB5Cb3UxiKPLHjhYRTwzA6CMYy0VWQQCHiFpCvST/NwXtA7KNOsT9kc0rL0GkuHoC9KNdM83c
avFc0NZyY8LeQ2M1z9DPWa2TEvNC0isQ6bMvExg4hDIzYubcr+zblBEqrIJ3FnzU+DEGKHgvJcuK
cWRS2wDaSEDxgnnOMGPZVLC+BrANdhkIiZFx6ey/SZFyAXVWs4DZpNUNyv4pI+uTpF1m2taFFTCj
EmNR031nhblKBYwALM7k3pxUYZ5qryHF2NtHRFA4CkR1KV8gM99w9vBEQZ4WHd8bGUvFirQrbg0a
w9Au1+Zs9srEuq7gTITF1aTadzKoemw5Y69gWxA/CP4nF1Y+PQEV5Fpb3bLNHJUs//Ee+LHI+O9f
/+Cm//c//pLubP5jhHOrj+bjD79Y503UjLf2R433P3WbNn9u7Oa/+f/7h38KGXgcy59/+5eP7yyC
5Fkzs4CV/be2f/zm3+9uT//rf6SY65O/84W/97cu20F2cnDwJPLA39vb2U9vuNDHcNEYBjrEv+xv
KYrn5AJBQDCy+v9UGtL6GgJnz28bSPIHjH/IyaPr9t9YGwp8/TwR2IYsx/6rteEwFiwGUuTxfj59
2iyshXgUY/FdJ18CsjXFl+PG7q7K/I+wjmYu4Saex2Mub2TFmLagpdIAGJr7Sm8vJtJ7j2crM+27
WPfXPQNGXYIqm0yaO2VswoGaum+p1gAwF2lKKq8llkgyP9M6JIj3QwbZ3syGc57kJwvCYkT2OE22
TtyUifTHBVFY44YenGtSZsSVkDk5mJB6OPgDm9yRfiu7cVOWxUaWmypMcBPbu8DRnvNSYwIEaLTr
jrEJ9I9XO44Yrefx9FaJry9jfNl6ih3Z4ClV5sWzmcO2TO6zF1tiUmotztYg3c38w5ZnHV4ZdZhD
mzZ15VpS9Zvhq4x4K3dH7NV3jm+tDRQUgoohja8sb6Pl1CoSt2nCDGLEUPpR6GDNlfGAcss/4HQx
aJsCwLQTEHOSEbEp1Mvaq+Hq8HD6jDgXDbhwPEtQmJ91vsOE0j7xH+Ats1siYIDataYa9QJj6Xbx
tWtecgo9cAgUanAqi21EydiN23HWPaIuHTJcu0coZliLPzO6/qo82xKkV76yxyvFj2u8iAxS/fyC
5nVDcjDBTFtNnlLeOQpreiLfA64mE17m8pxhybOsSOoLog0AyNIbFz6QaDndabDY0b0tLfcljC3a
4EMa2uswee+H+uQT3GZcFBaNWANvQyWQPhegsa3gOgXMwWH0S4j2jnl1fUrxet9l+nJytkoTz1kz
r9Q2Lk5Nnfuq5Po3Ome9XrBZNtYdGHwLM6SajgI6UN4fEH8eR+ltFAzYKoYb2lrpfoKsz+e8NKCg
pUgEmemwrdg29oToyF73hAB4ZbREngrPicrPoxQhLtmFkx+fZrI/SQAlFFsgOXu7uKu697FpjtxD
Ifny2BmUe3HynzjD0+swaegEBrKOD4rTPi2JmG4e8inlJ0xWhNHbqZYvvfIWpM6d6sgGJAlpTPay
ubJg1HGm6ae4Qs/YO3Bg1/PViZtdN4h9TTUxh4XkBnsz/1cVvtbZfVgfJusXKteDbX+7w72PdtW/
hBQciTyadSoxZ0+PDu1YEo3f0LMOmLLegc5skpg1UOzRwFJCwxbwu/6pCOGZMkBokLGV1d7XnqsG
UEIeltt66La6zK8ZUCC4bZinxLFPv6iNFk7SXIIk2CPcWmRi3JqBdWOziquM/ZMEZoekGHJcGzBT
yab7VAZH12b9OrvZLZIfpU6wdruckVQR7ny2xyvD2I8pMSSVjsaGvATeJ1fBARzixXXqjor4rKVX
ScmQQ+SA3I/C3/lozPEhCznuqJ8dXkVWqpYtTt5k4pNowOilg3MpCC0YPXNZBjBzoX43ZfLmISGM
hNhYuIuFDp8K411LQ56WTOobhj1WLZZQ5RcuFaeV5CvVcuOLCQeK5hKOwu05DPbFgWA6jfpeN8GW
Yt0fvnR7XOr6TQ3BsYTD6lEtGJIMaKAeKgfIw0uUx3tbuT0rNZIFjHcBLBrxIvUtCzqtJbaIJj/q
KaG1rc7GNNJdEBi037HY6cH4LM3nznmoKY8MiVzOW9X2z4ygTsxjPfwimbcGPjmEBvKE/LVAR0iM
uDKbtWEcpuQkcmp3BaKE3qd2h1UTXhLGTz7FS+GodVw4KxvnEd13jVUKNAMqLYTJOEQXfdlszVQ7
6dXIsMK9D9CET1BrkaJVeeag9wI+X5zj1Nt79HGxS/oUGZJ9gnIkLHeWQYCeDZ/Zv6Py25ms/zA4
LVwfmFA/OG/zlQYdZnr9Oqa7Rpe8aOzul7IyzPcMPCbrLQsMYt/6Ype73YPs1S7y6Pl62q0x7e+K
IbqDk3Fi47oeNSQBVH56OM9zZjov+HfFEsiy3loFSIXpWsgNExbOZtCaN8Vh000uiQrtikAZGIPp
7gwEome6Z/8aQ1rsNH/zcXq3EEm86VNW9ik12ThV1b6xEfEajD6D7i6Iv7qpWhfqeSAooqmZxDrk
J6SKbIK0Z1ZiXhsGPgKUfgxHuw71p0kOTzWxIKP1y+fYQgz+mNodkjuEKoFb37W2zxu7OwuSXGI+
GCBkPMfU6rLeTEm0MdhGyQkigvy0eZm5WoKPkQdz8M6hWT10RM3jA6NPJTaD7AJR5Cc9Kbklr315
ivsOGfQvw2xv5uAeE2/4tuk+osrau5N+b6Ut+gjg1kGUwg0b1YJC5jF3+OAgZh/8mdLlQW/vgM4Z
TbBFPMW6dhnE4mXIH/QBDJX7wZxzV4UDvBD5kJHRo4WvqYcONdQ2qWrumsHdO9ND5IlHiO/PVtwt
tK7fNS7QQy/aTmODztFhTleazmsX2Cb66RjB+0laAwOqfImNZx/TQdBmxNnJacx9jhAKtoWIPuCC
LIW6wzIRsrj3ixjvFDemmjJqbBp4dnoF0Wg9cURkxdBFzc8mPU/O+BvGmMaLG3MY5ezCdpJNSaiD
h2600NpLoY23qK4e6t5doah5YkuLBddlbWAvEdYcprZf6c4DyZUbP+qWk2LyNGik8+XvGARZbo6L
IIC50+yCEHhzH67LmKHJWDP5Xtc+3RAJPTp0dOWM2yE+S+WveegTRwdx2C3zfl39H/bOI0l2JN3O
W3nGOdrgDj3hICIQOiK1nMBS3IQGHFrsgYt4Qy6Co+bC3od6Larbmm3sIWlv0IPqqrw3MxJw/8U5
38GDluBFSOmluovauIJJqX2LIsUvXVanYXjWZPnVt/0B+SKLjpuJ6zNKqlVt6hvZQ+ru9dNI1B2R
iyAC5h1BKIgi2p2Y+PkZP8QjFJKMvKRw3Wg/ruoBlpLxbRMLKgyEJYTrpUxwZ7D2WhKtZQFLtpg3
I3djKzCSFOvaLH1T8LEX5rbFUa2b2kM9df48kzbiPZhpep/Je5XxAcM+wEo6X9o022b5+D6UE9kU
9I0xa8q43hPR9FE1B43+yot7ch7ee9NDv+KswpnTFJYnfkNiZ1GTqvZHzPuxQUWuJfuZ2Lu+/O6G
+jPtrgDuGAnPqzxYuvh9Hhag268sjgjZQwFBEeTiMlWQsHVzXgdt/hnz9SJbsuLgRnsDBgf2uLjO
2UOXmUvGH/rY4roAjtrEW7O/DZtTR1okfkyaanJ8sL579tEj5kVy7OaWcZK8QC4s1KpeXB7PFiog
hZbGcimPYoeJ9FcSaBsVl9vC1lGo1Y9tkjxjgPwNVx5nFxnVu1ChV40zFNgm6vRXxdmgmC06Fokx
XrZuFzhLzMS/rZ8CbUTtJzbwiBlsN/7QvxYjSNbyrdVAGSaZc44rqBg2ojp7JoBLAC+m8lNp8jU7
5l3seL88hkRzap+Dak4QFILdNDXuc4oUnWmMW1hXF6tNw4/hcg1biXezBAEoMiCyNDjMkgnBHG49
aD1zJXiVKM+y4HZmLeBZaj9VAG8FaE4M7zDy6GKJhteQtwU95ciw62hfAuu5qHV29XuybauAAW92
nBgBauqH1BSE2+V+ID/KKx+wVq+MksYY1gZ6lhuJqpzoJzTZXvsYVLY/948pz5mRMHFirVVQBzRa
vwPPdBBJQtNOJFUst5axncXJ6W2/4jdW92jJCboBzuIrFN9Fj9mEjX/TXnPtnEZw1nnaFgO0QCfT
t7vRs9ckjR2qxFtiRfADE2DM1eQZx5yfHwcqYW+IgXiSso7JcJ485a1xLXUmnBim0cmsXBP9JAwx
s90i0BtN6Dlkh0CXKq7FYK/rKFnZiCpQ6Xs80C2E1raD19Qh3H+XlOCoMo6tgQdymMAliPukds8F
Bk1Tg0qatee+Th/RgGwGgkYD9WTCXahjrtkCl2VifKfspLQ62PURr9JMyMXQY8PeJIr2JNnGfKKD
jmChrU7ZtK3HH3QHa324IcbpZE7hXcTz3nIgulJfQ5k66P3sS+quEPWZw4GmMfQMOSF0HsI2OKbM
UdxQvo6w+718fOqAFZVV/phzVTuztdCwGQ4R7IBAhoEalPg66G7ANx+BN24cBvp6T1ZUTueCJxVS
oQkkoOIDSdhhePNLnBcsQJ1rNx0xM31AnUFplkJTibjYYKwmc/jgahl2Aq4DtGvdPJ0Co3zKmQwW
KGZQfa51Y9+M4d6Lr40wCS1yVjUn/UBgxwBmluVaXvZf2NMuTmWQhRS9dAyhk8H1G844kZJbBpst
QsXazNRpQegLoGN6Wt3og/Po5Pcmd/XgBpvcBdddFaQCw8itiZmroWoCTrPURe+to0HvWwDj4owc
RXihpDqBdq1XiiEjqoeZtVRJ7iayRNS2VJMcDqIxWWes2654QIV5Qb3CNpo0nBmGM+his6xfA0u7
InfjPkC/hzjJ3jeJs+3Z/qBqvKkLUvVybodpk3XZLkHpNc/w8fTuLZv7rdJL0Ob2Hs/9Yu5ZOS3e
CbBNsUszxwBsAH0DEM40dkNXQ9WXT4o4jKG1l2jiTegJf6L3XK7j2XM2KsBFM713c3Rx5uiHYUNi
VDSC49a12xsw2DCy1jkNcDYdIGiGQpEjQeBEeDALNjgMMY2QJcGQnUtK95Fcm87WWbC0Wx7Mc8dU
UzJR9aBGRfNwdVuEURTCuomwzYgOkKUuUy+K/9Ll/7c/y0cYR/2TAVv28f3Hf/83XslfDSDLfzRn
4+v/NGezSO0U1uLCNdwl1/N3czYsvog4pMfvhWkS0pO/gittwYwNlYnl4N61GMH9iZbDnE3As5SO
ZUhMvRiB/xUdCYJ/dCJ/i/pHlgIlU2cWCAhV8k38XkfSoT/TI40LQst5Pwz8phRC4OZGnF0lk/pk
jJCAi7NRGnekbmVgCMAwyHimXUoQsFVNJv26VxIdN2EUfYSTvLdoEnpS3CaDUTQcmAcVB8dJ0dbj
Oz5JOT00BlvNXJBo2c385UKSliY7ZOc6ehQnlHfYes9FVTEVttttHxb9QdN7tF26re9Ij0tf+1S3
+K+57iwD1HMeDx9Sy9/bAvVF4Z3EoCGPICqn6M1hizj9LQD9ynbZfe3BMAOgjn4J0Lh1wj8MnXWH
VJB735WozCrk3U0Pjc+ITkHl7XKHcVQJHYBGHrHmFLC6wgnpMetzFXFJRvdhhR1T/iSI1obKEbCF
HNFzrb4ahx6xwxOgjwNN82gcx3KMVik7RtS37aVJeL2RRtLUI0Db0tk3mzy25FoiTabLiakzbHai
haoZOeXpl9TVNUx6cIv6lqL8q+9c5VOhj/4wLrriTrxprslgkT8XTRl4EoUfgSwo1e08yV+dzM1O
cqy2HXKL5duG3kFSfBd96dLySy/3LbyNLWVJmAU+s1FMpwl9CYteP4kDvi648wL7Q2b6d+Sh54jH
V5fivAEUE1bUQ5C62axynwqGWJ2jHVH+HJw4YmcZoO+QpGh71klz9FtQebdR2r3wuTEAxFS0xim7
KQOdaDHDT3NmH5IkwSF00IYkp7jB3NsnPhJ2tB3DDbgWlxVX/hUV3nWS3botumOfVl8tUYL7AENg
Z2U3KqWwXyBFrp2+xEbykNn1o9PXdIQM0NATvDl5sRtSFNwtwDrTRIrX3VZ5Casj2mLXPHcqoDyE
r0wyUrIZ0pLP2973EQoeCuwjdM+jgLmwxRfxbIbZA022H3k8/s7sGTtQ+W90a8e4oe+wPFwoXkxq
fWBTi2R5/sNlpa+SKv+2KwHDJfnAdHHnpSnWamffJ97PbFJsmmnzrScRcMsp2kK9RJ/DIjIQQBMR
QyzbxxTqd5Jgy8JmjRT9SXc/DBh0ZXSfYpIRYHJyw36bQswUPd4IZotDNCxR3Exyh2djyM9lYT5V
JV71muuV7FFSaF2bVVSiHqK4+nQqFnXGCJqxCJ4UVVQYY6zl9/lLhg4lS/4SadNzpTFKKIqdkPaH
B63CEIvGqN06ZbupJ5vY+vFVtaQTlSOnRzKGYO2r+hzW9GpN/YCT9V7ZXeTruHtLluBjpZbEnMTX
nSCnSSwAt06RAIFkf0M0/TF1TcdimXh+2fT2YXadBzZ24PnSYD2X+nucyodBRwblRcehzZw3GVjG
p+wy6zseo3Y7jEQ5Jn0U31mwzteGAVJcD+J5MQaat1bChC0gRAqdbrEpcsy3NRoVpCAQbotxo03o
6xvcBnSV/Zc19QQtpPgb6O4QdbtkjUdyCUCcNeS4mJISedXgblneQKkptHFN+AdN/Bw+G2X9YJUw
gOwh2bCm/xoL9VUztRygJax1KJNNF++8ZcrJtFMy9WTS4hvxALqP8agyiVtGWgVocH4o0mnv6PLG
0aYj6UBbS8ekBOdPr+TVXua3/QSwgJluTO9azkzfe4a+48h6tE8votMfEkbFJf3ONLMdBvQGiKB6
gCR+Nzlu+9AyzF5JLDyzmB4psm5G5dyrpmYaNnBMT89t3vALrCEERC94AwAn5sesSL8dxCClVV3I
SdoDNvMFQ3eIEN/eqL6S2rrRLGarsXdbieYpNBnMw7GsB21vh9qOodwSmegdzBGgeuh+GpMFB6W0
9oVbfCUzYykWFelAX8I42WAmepCiI+dg2W5kIvllVuVe1mQRu+mpt/EsL8sR3ZUu86bxNIhk3yG+
w2rP8wY5AiuIve3F+N2xhZGC/UOM5YHwjk3QRoBSqolwSVQufsRnNic053ovYMunaOX7JThb01Ee
FdNzNLfvdm1/TOHkT3EMDUCeYq/fRQx5sM3d1YExLbP5bW0Gj73rfTZ0A8zmZy4dK3WPU5WPL63O
DBgmMp1DyXoLmemlghhEWKvyxwF3MNjKXc6cfln8PJWkRfyXVPgvtR410f+51iNi/LOr/+Eula/7
S41n6iCtvYVsqNvsPv8sFSbNHcefS+wHBk2qwL9SWyjkDNMzdL7OtPBGLgvYv9Z4y3MHrcUknlsK
gt7/vFL+v6C2mIJq8e9rPANkOmMOaG8eue5/W+MVfaTcysCUY2SAmHmkC1DEm0Ya13aI3hK3fAQ+
MCPtCEATkGphtgzq4+hVi+DZeeNTW1vkfdjhjQn8m+t5m8QO7vP6tYpzuCHawdXgqMZJs+ln4+i1
NsP86AYT4WXIuxtXRkh9SVq1vRn6ae9+FmXV0seZn52tSGcyt86EGcqrWyqWZd7VFbcjua+ZXtyN
nQ55aTxVRGzUIG5XtQtbVQ1XFUbEWIBnSCCSTHH6BOMMuwN0sCw7SIUqP4uW2YK1CAyKCLYj0+LU
NW9BfQDoC7x6zbuzsVwUMEtk7hIAF4yMMWsjvCmb4s1aknYTGwxjK68Amig/2Pqk5PN2vfnGXr3e
6XMIYS8Pm41GN3qIRj3i/PUopsi5B9z9q/Qk0TRia4wRt3fG0BtesK4dXdjARlvfRg2fdBSrV7dx
i1VloXJGS2a5YBYresnF9R+03p0xMfA1mLaM1nzKm+nNiurvCKTFpuE3shrT/OoRwVkSJWSnWIsy
FDybHpbF1HnfU0tZmA4OqQcDorSmnC4FdB1YFCwMXLxSnTczw6nMwyTEe2xpEyO+ksKgOiUlRJTW
fo+1cktHgvG2mJmlIMTT6nRnxuU50khCHEje4rvZIEdHE2K9OuXsVwiqV1FOnwoKI2eNyf1uz2nq
E2H6KaOeQUhX7UmUPVm5vC/rllWIlbzqxOKmxvweFcMvE/0K0p32NZPt4OskqzB9O9QMFwUEzDwU
B5Dj+9/utoEdDoVLkOE+Asbl7uqe+6AOHZQuzCnYxW0yOfIEhtq5y4YdVlK/iSwXDd5wDu3uAUPq
SdMrb9PXuMAsoa4tzQOMlezNG8pzkyfNoW7BQibzE3PMepmxPAeSyZ47GsNBSQWPoP0yKcrtSTvL
NLy1KNbR0ccbp0PEMP1WyS81fd6iTMqEToCvbSIIWGr/eukCBtqBbOkLvBp3VK+J47z0DObSPdS0
ERPtBE89Fsalw1ARn629dB2EFX+APdkoqL7cc0dn6U8wwB3ZK3k8rAyOgpBgXZoZ10rPYuluSFHp
fdcMP2XhmRudPijqgm9nHsiop0OSPcUuca9v5dI82UsbZXV4SOmrLLggBn1WQb/VNhpJv0sLNhsM
+Fwtjd5YKui7RHF3AU/qD6mOi1rZzaexNHcmC39dI2R9wNOwLpb2T5ZymxntGSAmvoTxxZzty9zx
cXCTH2JaRztD/t5RTXdLVzkntsdcfek0Ka0OVakxZ1n6ULF0pMnSm8JqydaVnN7toGHBoaNQzs0l
yTwXM/xv777tEb9S+UxoD/HNju7KHGGuasW0BdR6KNvpIdEKZAeqIq7EYQqllZtwNLbRbJ+aNPIz
QG5mVX+ixWAbz4JuVCj57R7PQZJx+4oQbAZ5j72IrnlmQ4rRTO1OU+ZVF8VBduaTGJ1rXKK3ahzy
TCSz7WKa3vQB8LotfadT19ToQXSG+ZO09Vuiv+6zLEV4l19NzQV01fd7w+geKkffliY9W6zyqzPm
X0gJhzXjqgMHVbWRPLYIG9QWVCm1KBm/OZiKdSDUplgygAlh8soQ+6uIvtu6fvbKjIQc9CJC5Md4
puDGlIgKnN8iR+GySrKtQ9AWex2vmI0Wmr/uk8H9wohgFDiSeGE0RwRqa1sUD7hjV7pjfycljH+l
mp/etalRx4OD6ZL5K7o2qZUnnizvJ+2dZ67XgWV3REyWjKqDsEa4qVHDNJJ9FNEWI/HQ2QiN0iM3
OkT3Y5EjzUYB+GeXP2Y6qI6ERYUbzvB5EH5sCdS7GrArtJGEBoKs65ptRx9MjxJZorGEXvOFq9+K
gz9pv/7m+v0q1VTHYdT+p3PnL//43/+fk5NZ/5RCsa8/vn99/dup/uO/Z2X/x//5D8Zdyx/wp1LI
/oNu25bhObZp6lAk+Dd/sk1ZFDwEpHjUSfDohODf/HXeZViMwVCc2cIRCwb697UQeiYLboyD08n4
1wjR5m+ysb+bd5kGYGgHQqoJkXqRnf2OYCeKeS7YPLGu0BxrT8qGXCuLdrNmQF1W6iAi/Ses64ew
aB/KQTvpy8oq1xf6GY2f1AHmzPhEE20mcgS5cTNpfgqoxnc1ITjFKmT4WbepMCb07vze1fZucGjs
8+gW298hGpBXsazzw0SSyFa1v8ZxJPco33h9sh9SXKlspQrE+vy/VQK1ocLPFe4VLmCNHBhGV8c8
zq+TY+8dIemwqm/TFVQUxE3l2uJ72Xqh9eiELftn78bkOjNANudJ3qzMOLj0U4GuGokPIs5YIbAR
UUesefqrpERjvMa6VZDhAeBqCdNmBj6WOiAoeQKNfKmXk5M0wVUkrDeY82R1WyePPHu2ttrR6kCw
FuWB+DVakRrmXUyioPVcO1qwMqwMEZso4T+wxDC9S0qEgykXBg0ANY1J/SS6T3fgQ1ai2Goaiooi
nt8J1ML/3NDWuXG1aLnB5g1hzVjM9H6NRVLjlZ8H1KEB88R6Hkl+IVcBpYxAn1EQJhq/iBCe0KyA
JLfdr6Cxz0nWAZRfJPRa1WOLFqb0yZ+f7ko7PE5t9h60i4IubSwgOBzkZhc9hRoby9HI1hHU4Nup
CYPD0OeP0ZgiC1LtmxbkF+UOB6sWt2GOdz3l4MEQ4RtR8jA0qJUaTbE2yKsvIwr8QltyppzPaLK+
otDzW3s8gWrivm7zR88RZ9Hq4RNO3GcjTQs0RtaustrHorOASEMj3MxugO+5vmGZj6Y3Ms888P5s
dk8QlY4z8Tdp6FGJAUnsgTfVFAmAQtEeDhpxpw0TyEBn+yPgSNgkOzeNeFKBu3PK3tvhRj/VJfpj
L/1o0FnkI7NBEWwG3CO5bd5o+XiRpcm+JYlv6rHeVYOLd7aY3iNTv0B1Ykpn3cqwear76XPOILGz
007Bq6IISKPhJg5HwgQFKrYs+4HDy9U0JhDYJpQEXhf4JGNfCrtlK1S+i6hCvR4kWEHqW4KVXxJ2
QypEQiMrg5iJ6AhcxmRkU13LnMRuSXkYFEwUJEhnybZ+3mKuZMA24hy2lR8GTBALDXtX1QXXERkY
5RL0sBbi3xIchnAA2UFismCWj2nuchdOrFBVBZNcYdeyG2MzdvE+yrxy48VAj5zuZtSw67VV9iwH
FAwQJLNtrKNmHmIk91037wchzTX7vmllMY5Yzc2H21H6mzAsRGczdpLZITOs70QLn/ksLPQKUFi8
5gXjyNPgMCeOQY9wbcGQGtB1jtZ6mo1T0LnYW8rxrh+DfVDFRwo9FJXLik39tLI/A5TbTsgPcGJW
GwZ4r0kc7vMkflEdSnuN72/V2dZnJsBjwiOgf3wQaAJolCyWZCFiycj1eyYNa8NeeBfsQz2buqRM
t2VVnLxBu2BnRyuh6a+i8SxycdoPw2rwElrxG6/izgjijWZOKDXFk+GirrTn8BAVmQ8Y8sGaWFol
zrBTpk7oaJys8wGbYsncMM2ZiqbdnT4ZN47U9609X6zC9bCUdycAFQeVMbrMWmOXKR7FwQ7ehGCi
tVBrmmY7gGLGH+U9I2DJ0T9kpMaY9j5EM1q3w75BlpaN8iZUXrGW7A5wb2mnoMXzWI+krmt6wMLe
xJeu0hi5HHLI0rZR29uXrkmxMUi+ZeNqwjpfO13/6WYlmYAxqbRucyzDaqPZwf3MOQgz288C89ZE
MrjS9PCO1CI6PRYaqwlfWRm7EBF769nA4QrJgfZgsomwMw/tb12ZjmxVp4VdJUphaaZ1W3o4vTDK
NeGnRKvS4PEGnkm/ijdsWxANqhpqdbEdaApZQEOubPnVZ3X5Hbj9GxsdvxkCbD+Vvc0b547fLbOj
TG3Z3p8R7m9j4sJRP9AH6Pnr0IzA5/LsDuDFVkYo/2hg4blczaWh9eYFsLdxaXSBPQqfjePO1DCp
jhbVoEZrMmURQ7yUAaM1ktY1tdq26VpoDLP+1ET2oWj58bVs3OOVQ3ktjyGl5tHShmHTjtXWIXfK
hLhUlT2z7RAlRy8QUGCxvpk89qxFNd//69Xb/wex5b+v0DzTMih4/tmI6xhH5f/+H7+a9I//6x9+
5V+GXDajKOztwpXUT/pfp1zGH6zf6jdDxx2AWJ+i6vdsYgOQsK7bEBaJ6ftLZWe6f7CoDwEWs8Zc
4vn+Jc6YEDr149+NuZht6QIXAm4G2Ml/V9rZUL10K6FfwXvMPkkOa9FSMvEQY/xVrAW5hbc2tRxk
DfKvmpecZm6tQ4VBjNeRTrzEloYlcB1GdocwN6FYEW0EQic9tK3nqyh/aDUr2DAU9zZTew+5EnCV
Xrym93C9v/JyRDw7and8wYnjnz4Hi7JVTfk6dSVe6aLaV2aGeotT28bahcMG01mNHVGwrUCTaHRE
mJau/tGFGXUbdVGc2X4c6YvLKkXEQ0IIcjekVp0R3/R1ZN0XOvJXqYpVpPGeawFiJSgS23nGS6lU
f+NQP7HAi4/0dShfUajNyB/XqZOfsrR2Vo7dRDsbUtXWYdSELLa5OoqriVBQumZEXF176ozM3rYZ
YR+T5wUbnSt0pTyyEjIC5FZIBV/DFIO5hfLRtX4k7Ipjp7IX9ibf9rLpmJvoh3SU11ZJuUO5Y6/l
UusWGANkfsOUYmD25V28sWAT4/Z+0NYSnTgDQKeEUcmorjIc3wMatavE/Jlk2ouR09vT6W9FMh4b
ffI9CUt4CofXOrP2gblNi18R44BdImyC2DXgXThTcaDmwyaaFTdZjllAHEimP8ZMadfE2j05Hbnl
RvduWgfOlw8PAMSqh/MPYiGjCvLWdsGMk8XQ4Lcsi7uQiUEeuG+uSWhZmab2viWWIGDjMgBNSw0G
muVdloqHOAaLhu17BChQfHYuozQbc3fCLbUCCE2NjcinRurI2i1r0D6Nm8I2pI+AjSKhShBIls0N
Kan5tu3jHIAmP/To3ZFkwnpmaLTNbCT7gMSmZHqqG7nXCtIfPXZBpKkmR5a5S7gMIdgBjc/IImWD
RNTbDajfQwtlaBUDnspKnkpT+0UsBouJYxd1L6INQABhq2QO947y96g3E4Ycr78AAPgkfIAAEbc4
dMN0iAIKcA04ES7g8E0t/O3EZPQiFXF+aT8CEq4OVjVeQllevRDUkwNqelBKcJ73OGpIavGCS2CZ
+8Hdpjr1NS8iKuhkP41gynh3X9UMaTLJxgDqK2lwhFpNOiYTsJ5QdwTxJjnCYZ3w8iOFvC8M830q
RIK+SmMPqZksxIl6rvifnsLZzEL4Y2gcz11lUwxS8cOC2Y2TYOaWyOdwCs7oc8+Zg+elSdytOYIv
d9hylxMnw1hCAotpWVfJtMBZycLEAyzWsrVhK9TIlxSkL9JKqoY+gF02ck5LQyToshWKOQDyquWF
t4bEhwyX+VZEdkVEHuUoKVu1+KSFQbydvyUT7APugLWKeZzqNL2EYdIiiV2GR5O9VfEsLoHZ3k1B
a6yiY187CKDGCHeE8s5F0Rd+7CgTihmdltgZXga73ChRCITRZnKc4tEC6bRlcz7b/KamhlwHbFem
b1k4l5ptEYA8LjMDO1UC73jR0keZ4Z5SHjDJuuGcpVRrc40Dosu1feo9Da30LhMTNBAgK7c2sje0
6GpfUEVtg/K2XfDuAWLf0Eh/wNj6U9PgGVbgfqYZNa+eMt8ii7vdSU8hCc6Qxs1Z5WwK3f6aRfzy
joLhfaaZoAS7CDN2XsQUv1YBTV4+6eFB76jUtJE+0bFTkExT8lgGyAUxcJx6J0UAMKt7M9W8PQOJ
nQPVd1eP8tmym1sxUCzys+ZrCmp2Dc1wsekkN1rzZUUAbnlXv7wqkWAOGs23wGC/2gJGrtO8BNX4
FQQzU3CLII8xpGIx8j0D32jdSAGQJUouJBchxqiQIzsRKEsDL0qdhfNxIDatT4ydbIrHgRSfSyNy
jhGLoUIYKTYv9kPS84yDjFwLbh4ksYCQyHop13FqbefFGpY074Eav1qd89+bzl3afuSzerdV+YGQ
YCeRcbfvGdYzt7S2jI3Vakj1jcf8S3n2fjKKdaqma9qEjJ677NGhM/Ms7enML/3SJcXLaMmjNSG+
TxjVZxmyb4YWnMC4wlRJbpzNgD8FjLMa8MVmufGTk+FJqo2uVv1x8Pqvpu9ZJNn3qRd9zAiNf9Oy
u+B/e40Rh8YYZrDpuUHJli5W1gaP3IzIOnoQiGoKLkdEyO+26x2SnHT3cT6ZFngbWPlqKg5lre7s
fFjHQfOSoC751driNunJleTzscL2kibiJAN2KpFcj4WxxXC8D1EzF2j0IiYTOrpN3VR75Zovgm10
z7tQaw4KcGsnu/YxqTG4yaG8lXl6dRudbUXk9558pF3ySz2v8TRFzz1/6qirc1w2jzWaIO6wib0Z
51/wODpvA7LshCQBFWiveg2r2J2P1cSiZCqtdTZ6OyZnKYk+xScxWJdK0/fWzOcLcOXOJGaBXM85
Y8NrYcOnjywIwiHqD4gJDJmbIIh3erkNe5zZg0A0m4KDyecbJ0gPdaA/Ijtg/1FlV37/cp1H4VYX
00uH9iDfT8OAdKdhoqwOVpceq7p9GVzxNErzbdRTljsKefZHUGCcDhfFAxg2h/AQmN+SUHQki0aj
+zauGew/eAsUgl22AremCs+IiU5JyHKg1c8aq3wVRJiAp6+mS95biNy8E9s6+UCjsu6Nn8TNn9Ie
sfTcgAuyrOdcZJepmu5F/Tin1qPdcZ67AXeQnT5XYPK1mgwno3FC8lpcYJ/VA5AYKPCkTKCYget3
Ian16KST37bdPqH0iEvzYdLEqetQeoBafaxJOgJqpvlEJ0SUYk9DUJ61Lr4GQ3bIjWivinBXASC1
S/dNsBViBbUZYR7ohE42RryRiGSaIr6vK/HELOc1HPuDIqOsKuDE0tO407Hwaj9SfIp9tXMNXjkX
rwcKW8NEE+wU3UNW3QyYCziK73Xl7qp5/DTCFB+3cH0z4ker5uJOhqOAAeqgAGYUVhsJvrUs3RYp
D7IWmSe7ZyEVtzEO1qn5hknyEnQtVhazNWnzQ1xZ9RI6Lcncqbv56HVwf2i23YNrlzDWhiViuvAg
WMvDtEiAmYMggUTLEetSvbApC51vd0T82sbOfatMkC5GeiJEzo977uG+D97ZschL3keLT2U6x4SP
NYsqKwCHOJZ1eomj1oT9QTKvYo8Et2qlhdmtl1m/horziFhBnEfpGHGe4npXZnAM5XdANmWFTCce
ZLqZcmeZcRA5KqxNasFPSDEanMhlAnaSdEe3Ys/ipYX05zHDgNvr49FOzoZshsdGzazG0n6dVpm2
SiO+vclCHhYW0ARQLWMK0gquHG/ds3ZZcW7fxRVVsdGZJ08tonENTh7jxrmWxrZpE3IEktxknknV
KgeE702l/9BS21T82mLS2fSp8ilLbnIHH0ZpxXdFmiDUB6OkI6fvR5uLYNL1c0TiN7s34k3juZu2
5Mqt01QD+1o0hADCnXA0Rg0GCpVpcGo4B6C2QpdjcSEAtCj7QEnUn1HCK6w32ltsm7/m3DhnaKKK
sKAumIH+1KE+UozMn/DbE4rV6JhEFnqTKduVdQ4DowlQqXcooOKI/NZ6FH7XDgCjRKFt+cz421Rz
n5UMuWOl1RvLcrpVH2vtpkPIv50iwlgBC+5Qc/2gdwNN3tYAY+oRDT9HXBVbWM7sGUgNec2hrK+V
G1k4nogdNR6NuB98L3J+POisiNTGaWNb6U0VFaSAS5wQQ1/ce++9N95VYTqcR9ic+4Lw3lWhdRuQ
QcXOLfjEZ+NRReQEkhDZ7RjZ2efZa+8zbQiOhkGeOavqElWp2XEkwNpFmQs0y66r2/jRaxxUf42E
HUmFJqX7jMSwu1bNXBI+Jc5WanenDNtUPuiC1MDaftDI64sDZ4KNNr9pI6VH1S5S9CS4Szuz3HJP
RyYTaUxB8kTJCd4qnmyKfQqDtv1aBoYHx7aa+5rybsyZuhceSHlNkmOn5S2wRGvcErSG5HSoztp8
dKLJPpooMfcDMfNmZ9w2NW9ONeD1QaC/nN7TK8RRJpDIJcKofrSXS0T0YDXI/6IFKZN9OCz0m+Uj
8KIRdOcORRhRMnttrvUbSMoYQ2Mw2HVvbwih1nHqVT0mEVewWGZz29kktCrE6VFTdScmRbiWGhZu
hjahumvcTaFCqN4KkUMQ7ky0czRuHBuytjZBA93VnEy13pOArF2GQtbrsmXHQAPXiJrcGAt3WStZ
9OZDgK+KoXGResfS63lnZxCwJPn6Zt5mhzjlkBh6VjH18IRm1Nx6xmysZlcfN0moYXq18IXVJHes
Wk1DqmUy667DRWzr4mYfCQOW9ojA1anWpYqvthZEOBmjL3yBeP53mUF+ZqwZPuj8XyPFt694t1yV
fei6iZWrZ+eA4dXSQhukED0ep4y8ytHeZrbh8qtS58pMcLsa+Q7gwr2TUxpKD8xoOT+zBZ03bp/+
xF6JqkIMmJSgkIGQeqwwlB2ycFcT/qg9B5BlgDjBbBnKTCcPvSMJkLf1P9g7jyTbtTM7T0UTAAPY
8N0EjreZedJ2EGnhseHdGGoGaqmpQahVNTB9oJ5IVgWpCHYqqqHWi0fGvZnvHGDv36z1ralKNS5b
HJEyU6J1FFN9ofoDwtl4mSrgqpZAdlQVGR+u2TGwAThzR53Cfi+1Gf+HjjqhLG0a7VQQaGO8YKF/
TnLoc1LEO8f14MF2qyY2cJNPNso8Mz/D0HtFDYErua7FnuTE4Z7JfHtXBviYBixECD8y6l99Zefu
d1Nm2kax0kM46ycEOU8zJF8A7aaP7JqpPYYyOLCkLvfgZSPb3PSCnVqZwypnCfCrhpZxh3TpgeEf
IsjpO6anp9LiLFElzWUmUVgrlLyRHmT+HFjHaGatYA3DIWcDuSROdSzfNRChGoWRg544tb6txUPs
2iu8vLzkPJuyHX3kFBS3ivPWJgw2unnnKtzPDR0dRNV52wjClCw7K5bwv2hl4SINlbg5tmx4hICY
RpQnak51U9ikdxecNqSg44lszdcBAOhqdn+JbDdPIBjxVrMPm/VA3ZTWsY2euzzaV0bP8+jkfqfM
n2zWH/l9vkuNdjrvMjb2rFQCxq9V80xT/dXOck0K73sMKWj/nzsBhZHy10X4Pxyl/jvSyn8ttIrD
WPMfqwH/7V+WMen//G933fe//fdE9vHXz9+OTP9wjyx/xx9DU+NP7JgJXoOXwlgSPMpf1uFgVrSF
v8Lpzj8sA2PIX4emOqM/B6ynzu5btfm//pAGMjS1wNkSzmC7Sygzg91/QhpoWn9vZsoVohqmhkrR
WBKb/3Yd3hgq/zPqVcagDSbDIP+dyT3aT2HFnN1WmBi6+WcVq+QPjtQmQcE4LzI4vDWN+0abG26L
7GHAHg+2mkVfEcHkQ5a0HKmSaYC1XGrSBIBkfw46GvBRqa5lmLwOVrPqmhY6pzP9piXeQIWO0dfj
4tRnmORnzViXYAs0kSLYWd510FG1VN+sJXEF9RowyUnWzCenJzbSV7TlIZAjF1w3i6VEMhQpBjjM
onUuwzC8lkU+exbKOHbceeZ1zURKUGc8d0Wur7sEzrjoHZy8TfCdYQNDamdbO9KSZz8yO2vVdaP2
QGXZb4WSsfjLow8YfW+Z89M7w7noR/aEc7IfJL7ISEFh2LhAqJQxAAU1O19dFD3YGVdlzR4vQSLF
co3Pr8vwxZoOswJHnQ56KHdB4uwtxMueDILSE3VOBynVT2d2t3ZqniaLZWlWQosJChVxVRETOt+y
WaLDAaMtj3GQPzEiZDMIyADVMt1JBc3KRf7m68rCpM6cgt13P+2MYYqwxhJsGlZsy01VbX36a0yw
hbady3IFydnvlz2+jjZUswhnosxH7xU9COk+SG7QuK1e45m52NROD1WuQa6J3Yupq4DQo35nmCXu
xj4+tqicnH4GFAgFqgoJ1LBT4rNljSu7HFEmRGHA6qrI3gsyykjOUo5K3H/nfeBs7SF4UNwaqI/W
eXMXpyvbCL9rMOZahUws4INkGGffh3b4PvbMBEqsQ5D5pyfd5eCNqSvYaIND1xr9XVG7SzG4R8eg
TwUuem3wHIgp2KIx9KYQF50+n4c4pK+uq3vFpKpXprVqDZcEUVPVit+qaPCCqu/IIlKPAC91z04e
Nx5JOwOJOzPJO6GyRPAsYTxCd86BOl/qHiKF6iiblNweuQT49CT5WAOeXncJ94kD7dMZifvp8N/2
5P/AuF675AHNSzBQ28NXwRTTi/wHMovB70aEUF6F82ZaYoX4rghyDYkaCijCBdlDdOFeQxZRr80q
6j7UK9kSVqRgVCyX+KK81i4TEJBlgh7cKQQEwL4AqMNqPaN1TooQwa6ENMZeIZgISCIH/D6poCeI
7qlM8FPN6RPl4H1BslJJwhIRTpuMN1YneakUOJRJYiItt2T5HDEhLQmkK7r2LWnD53YJcGpIcorx
DFv0u1mLwoKkJ6WOLiVBcwUJUOmkemJsfLFEQ7XID2W+T9EYqPl96hbScwY872jMfjTSpViCHzPS
pgI7gt0IfKZuzaecZEIgiIA21TjZRU4M1WIcWCFrTOBAuRSV+hFHlNW1VZ4cJ/rt9eoIctL28rEx
N2EYvlEwnaym5cXKQQfWATJZrD0lRSW4RdC2w8poOuHzSz1YuqTOrfpPVs63KgImyZHg90F3c7V+
N3KDN8XAEzcHHQTBodwQagBAVcIgIgYXcIzOPqEH8peUWoL2tDGANUnbE2p+03IAjzUEeEtLDrW2
bDFiWkKUAripD1FS7tsiu0ZzvjOIDHZr87NONNCjkgEvzztRmwBXKUD6DZaNQ2A3v4MKMklnIsOL
UwivgSuLSIh/DUbAvVJ+xa3YCqrT3pWoTajI7MZ4sRzsx2NSoNds4RuhOM7XRKwgXCijcmWn1lqV
Ysee71IKSDKOOZis1MrXPM5uIoQAEYJ47tPxEpNC2ZJkAoDDj3uQG0QTyJT5GtVaTsdCI5xoTMl7
7pqySR7lktajzBub15KMthGYUyyAW5oPy9iyctRDVYDOGqLE63QihlRW4Vl6s4V5EEoy+sMoW8QT
CZHtvFY0qO9MGaD3u3urajggyRv2CVQe73obEEkRjxYzOOW1xNixI0M7JHdE4kAHdO9m1kMSO5Ci
i+VZuQa6du2N6juYiksEqc7Xh4mUaUQNrpufZ+TgYibDjpq7wnvdULbB6SqSS1IzUVQdX2t4qAkp
31aTPEl8V3dZECKJKgV8QD2lazOSDiAnH3yrJOmaivPKwJEWSYAvksXGKNCFlRXToMqAS2rP0x7E
xYtjhjdy+k4wiKlDYzoRq37DazB6DFE/0qTlsRmpTo3ypio2gwbrIa7THQFyD2XbYkThj0/zSqma
gztHz5M637uSMGKwoDsjje8hyv1m44KywazNzAGqdL1xF039TCxJISqXw1UC6g0tjOr9oz6hwl7e
Zxd1AHkqpByoRLfK5IOa98DruE/r/EbgNqHKSX+J1eJBFwqyBV17y9T2yKnP/WpkGz0dz3PqENes
7EwNCUselKeBSBnUQBhHW2TSpmTB0LQNXk9lRuZevwIMMG9arDNqTrVbAziHUrt1CH6xoTOCeGrD
/mB3A9miEFBK8AwJBAVcQf2N7HfDm6f6gDLkaohq3/TmTyd1EpmC7rllZqoaYK1lP993C9MalDaM
52L8TWYe7HCyqP5bXP+jnYA04oLNAv0+zvRLksnM54R/TDMIwDQQ37PSrhQz25MvdxWJARuSbwPu
4AIT5Yk0C/dV2ACNWks/hyGCahfUrNkCPrNSLH9VWH+UhkECUZO+9X16Rrpqrf5ze4P/ylX//1Mg
ca0/og+l/9f/9RXJ779X7/On/1rvoytVXcHo9o8s5j/kr8afkD9g6qHaX6CGBn/mr/JXgaoCuaym
sSL5W7u34f5pMWWbtm3jzl7MRf9MvY/jfMEm/gf9K55zlsdcZX+0Fn9b8E+sugYHvZpHZO6NmOTc
ax1U/VnzAtNkBRTZtyN0nbnq2/aTVSJ+d8JtS4DOMFWrOpxHOHvahsgu3GjhJcPI2QOpCsQvHQYb
klbDPlE1K9fJT/WsrMpi3MlUQlSw9roBv7yalAekIlua3muEosB2iJZdTM8yeQ0yk58aT1AzBuIz
aj+czUsb9KshNrYSIRauC1RW1rs2UQcM8WHU8iemcEuy1DYcaRZQRrSW9PR6m4X1U72MMqm4X6RT
3sY8w7ubnWMKT4y5UNfKExGSqNaHO5O4KIOJD1J7wOt3JlgnvKssWngLc3stBgh7AaBFYziym98i
MP/NZoCni16xAKhrMyy7C4DsBPqz1TXrGh/FVG81NXyve/wVjGkVpmJqOD6NJbFYVnkoXPOrtLq1
rVYPSqD9DAjIHBhrXYDPwD1JIEq9Wp0Cx6WNiKIDSVBPTjufLHzTrU49kmqfOSHMVTCs8cO/quNF
LTVPYTuDm9IrzOE5pyJG6ciWGsB4xXhU7/VrQSVK4MVdhfxkYS+KMiO/u0QLeCgSwEHdJnFvda+g
FkRehjdFiZ07Cto9UbgAXL9UlZO1VN11YorHOcvvk+4+419jLfCY0q0UCzZkx1ksYWQukJAqyDYF
H5YedsAIp32ndHCecDQHLStQ8dx3aJ8zZIrjc8rdPvEj3QRiDhEGaapSZb7Z8FISu9vkxhvn9otR
gvIOQQFwGTfzdCVAE8vyOk+xNLfm+FyO1Y3AmhJqx9MMql/HO5IPLT9xTr7MrPV0eVGxLbW668Ge
95Qm9nLB4p3zm+wIv5+OGjFV0TyiPaEy4Esfg3lFU4D1AS8J6hGouO8jADOZyY/MIDrVRi9aM0Kl
xSaXjZszMTZVVcHWYboqQ9ilYN4MrPVC9Qd84DOFAjamHqsLu0gzO5UWRMWNSRKdjLMHW4v9cSgn
f8wSXG6txXh72FJmXQtyAer80KMrTYnX7dBiq/m1WeSscUhi3XSxTDK+h9CParDjrJ8qoO4KFJHh
xiqCUOPg2DSEEsdJ8eZki76n3nSufm7K/hG21qoGkjqURreAHc7qaN815fiWZ9IrO3ID1YxtcwH4
FM1x+DktIGtuyiA+RDNFPL1/3xT3raM+B7Lb9eZH0ibsh9Jb4OI8xmNDnwAiwgYYATmKvhRLLUKt
XwyHnqNS7pfcdDPYAKeNwHfFGz2yH2Ewea76IptghV32rjap+cTBIPRQRjtSYFF8wHxi6xA3T8ub
NgFSi7FclYbtFcqtoNBBfpBV7pr846n+iDtE7XwwSmhfO6TddwlG50QDPYEhDAFu5U2ReZ+o1Zkd
5d6du3OUFRtV0/Zp9ttQwFvNA83dxpLNib0E2qWesB8n2whaRLpeqfb7vrxZNIGhTkxy++XU7Tbq
X+wORfN6api8V3u8ADGQA0KA36qmx+pu3Zrp5PDYJosvSGe5FSuZL3TraSA5QO9WuvJj9wIpsYaM
LBbv1jgx1JVbm+qn1sl7SkI6DI1YgDhY10qMYALzdlEXF1Mo3wQZeRmBGCJM/RJ9loFCsyQ0jswY
RJe/VkO+PHnIronIRDD+DxQvqbE3xdn01tiIhuxzi/VpkVE3ZJD05GDR1d3ZrLgr7FFzFxDfFB0T
2I12cL/kFfHZYAmIQICRSiDlaiKSTbQBGVnTuq7B4vQDahWcpmyqaYSYbTieMagM3YNTDjsKeHcV
rB2kduMEcr5TecT1XdlNZxgDi7jIr+x0PRL6iY8fP7qqIhoGgwQ2yIpxd7IGZZG4xRjr1bP8xnJ1
S0tGwRxMvwacE6z3F53+WA/Gpx72aJwya15mxW7dPNbNtB27Y67QySWarxkRo+nY11ueSYHsQpZ+
phjbamF6af23jOOVltWrLIx/rUTsmxqndrd4tvOOcrNfkP/dXAJZdPcGCAcgYbEg055pS6M2lk+E
wLa0i0vtgEuKlXODFZwi25PJFTf4ROAOsvYGRC6ecUgsKy20NyFqcD3cWFOyR5q16mW3SfHJxy0h
0PklVL5UmV3L+ZH58R7XjaeRZxA2e6EBnuhAcnS8h3E9fViI42w038gBn6aCEjV5MxN70/Z420fG
0Vxd8yGTFnBj1eGbcy9h7z4rSIhKKMY20uG0YDk4rgX7tqrT90FLAQ4zPF8YyBFkJYyJAShFF0Yy
DMeb0F4dyMkWPCXuiLqB/wZX2Q7hK2vvaRO91CXW4ILvUyYRgwPAAjn+Oo3W3VJTsdY07aLCbu7B
j3LtcOqZO4djKzGSzWQ0l4wvwCD2YIZoScLdBBEakdSqgBCtpRG7dfujCvDPGO1uhiRdp18koX+n
8mZBmcZM8jkvqCS1bYjm3mkGCCUBS8mFqUR26cEdn8NqWGwwWxAGRwcEUwDBQ4MYWLLOFiCaCFvx
FJBNKFSQJBJymXjUQIinz/mE5pkkR3YFUP3SoL5kw7BOQUG57ka3gp/AVo5FxO/HDnbBRvW8J4tE
BZwUe2F/BC/Vcoznhfo0gJvKe7EJIaTCc6gsjNvwqZRKR8nC6hVulZgIFcfDk8OzcuFaqfCtlJqx
gmL6WELeiHNQp/gyQMRKK2fdsPSBk9XDy5rq3eLJwTb86mJgGaFqSX1em6w2S2hb5lQ+ckcJGFwG
1xCYDPwuFEb1vDBZ2eKuWnIcogXhNc/9gSQSxHAEhJiEGfVEguMSV44S/pcKB4zgeI+Ma7+FDxaU
5d0ILwyeiufkD01p3lIpLyj/0ZqHK1Vl78IItAaoG/GsJkukDjSyJRojgk6mm+r7DK2sgFqmM3uu
2eGE0wfyVow1EyPmXRqCOYvPANB52ohmXJIDm+K3W+ofEaw1Mg+dJj0UffAAOo/pZQV7ji1VBGGt
nfaK4pwjuGtjzrwKIQc0Nn2hspG3Zw3Xkc9aJQjYgt1GuKo/WCMFGiPHbNNhTW6DZ6PT4C0z7Hb0
I5GvdyU8uMAlEw4+nEYVBB37NWPdVw6I54gZDUDKWaDl2PCtUDjC1JlXDeg5hyjKDhRdDJLOmIIr
qauHmSklX241/o71WjPlQVrTOkGlBYK6zxkhqH4fzdtpCdaVr3a06I24aYrvZLQ9SauLhUWeKc5X
+tIH692J+AaUZsq2nQdAsmQchbwMhoJ1WB3IJQi3XcDUxMpQeZAIk0ABQhm07u2NMr6RArSPZXzV
eEyBNn/oEaSTkYXD3UJBXsh8HTmmd2wLt7ihVxUKaSUwNwyC/NrMNnPrYMFXiEUXqDhG8xvWxvdc
rElYXZvdHk2OVy5iXL5O5FAeStrtgD44DYq3SMuvvFoqCiV4uWHGq28cRT0wBZ2rM48RRJx0a5Fg
gH19QM6se6NzH4xu5jMnZrw2JfduPt8bIx1NVW7dJltxkYwxBHPVuCmZ8tsJ66XqjWeBFCjW/ZnJ
dc5LvQwgaC6mU4SkcrBuwzQcGyZdJSydGjbK5D4pGTu9CQ6TkTOygrlpUCPH1pemTKsqtT5LTMoC
A3OKsoLBX2y86tlzqaWPSeiem/QiLN8a4wNmybMbay91rO3VSZwEycIIFngYrFvVOp4Oa77hkSsD
UIXJ94Inchq+N4bEBkBoCCVP5Kb9lNFEtAzqqTRIjnjLoZNOKGujeFVigfEMjT7RaCCnzg96Ofhx
CGc5X5K83bOKJLtExkHWvV/O5m9FokGbvzWWxTk5ycOktBuH/Y4bx29tIVEbqR4+BH+0kNYlST7D
Ubk2PaIshbILhzDV6KaIp01A/mER2L4szMeFdWNTudSz9pTZJJ9KHfeUYz/nwfCh1eVpnsuPduCy
Se1np7UvnV2/5G62hh2FZSxcG8prQnQuoIOY8SJitZZGwAFMDDxlLYIPg7wjJ0U/HV9naR/nDOBM
89nKYKGPhphY7mdl9qQWrMMo+zW7bi9a+wSI9sbNSI4bNWwwhT+YorZFxqa9CUn50ItLozQud4JK
AN30VhY1vgI0cHQLIJm4g0yU96m7K+IvmgBkWXsLlLou7kktU41TleXAGvKfBrQUSwcNN1UHhCHy
Y/L43NxZ2guvm7B0E0F2kCrVeQ6vVRPVLY+NBzErCmXFAZMjvjawv2zTGKHWfYHlUOOu/+pGdhd4
qSz+KdEcL1YqYVJg9YFXRbuxJkNLdTgv6/arm4A7jzPGHX+etyoDALpoBmzjWpsuHbEjS9RBXzgv
SZK8TC52SAQqQLDNH5Zn5yA175C4HBXKgLrfMouf1zx420qiLumcGwHvENMQeFrhu4BNZYC5psJL
OhJrW1INuMgKusFq2cMT98vzsY0zegrbPtKtbGf5kVvTvepKb2EG2KD9a1ceSj5UyZUPimgm/zdC
/0Jx7IcQu3Ij3QuUFa3ha2wVERuupfXsTvIeeiSWR4UUAHePcXENFegOXFBfCm7kbY2xTzbZscUJ
VRE3Str0jB2ClEEYQ7igPSrW1oVsECKBIJK8LC19M0OOwtn4577X7UilQKIKvfquTiL0PFL/LCcG
7gSehkVz0VFAt8ApNGiibEZBzLGP69OZNy46VkN/w8PvlzDHJ2b6E8fkuGyYGKpm7uOfv8wm9OwK
sQxj5Nr9MYi1tR2CVbnF6u7U03YgxmqAjGrHBDFEDx9YhcI+QB4p7PqKxukpGVD/YDmAZPk65+Vz
qzZnM1fe3bjYtubw1DfUiXpHL8dzT+7Z0YKfUerixyIJuJUuCUI6dAi5z8wvbAZk8uJTow1OIVAj
dyHRbtrXs1hbZr7LzWlP0gxOhMyPMVwgbMW75qtE5ZrG+DjjNtZXkmxy0fhzQpCx+Z7a+xzNk2Kp
u2omthUvjcbIuCU4buQrhWWbcF1LcgNJymCu9d5kDV/6TjeY55B3POpXZwCjz32bLfvD1vTJ5DIx
IzIQAlcMq5C5Qj7lKFZzIjtopJ2EjSkqfoOIoPbcaseiw1Tq9sxbqXQ4DacjSUk5yNkgwcmQCY4z
BhfOe1x0Gxs7IUFVinZEZASu21kXer/S8o5guxSYJ9ni9Xfdj0vv4icCMPlkeIN6IstgbZrRh45o
f04fCrPZwN3O5ScdF8Y+mL4qD+5nyJo5oS0GR/am6cZKitcOcbdlN2RhjhuNogyaORP1BXMzb/qQ
6Xpx7uhgbUs9odUBbT35glnVaPyYxKqB9IgDubOI7eO4NMORa+8lbX713uRFPkXTm2QSjgxAdeI1
v6cRDZQ5b0XxBQrgLDWwuSMRw4vwpniOwTsEEmVYLl8Rjq4WIr5g562n7TNMFU9alKaIXghXHMFL
VEuCdlraV0Jv1/z6HGAv1AV+SNpeTdR2E37OyEbLaS8poOtJ3TCQG1DjkG9aZbvBHK5FFq2ZWCDX
+x07cpVqhHMSFyjPg0oR0CcDgKGc/Z/7Uy3/fWrP97wbyuiacOkiZ3ts3W7rRtYWhzSiPPrIzllJ
eeM12IbGcEpplmeNQsxQHv//ZP3/amGYQP9jPc3/mazP//o/yo+/O1jnD/9lsE6yrmHiF1R1y7FM
EpD+MljXNNhWrg5DCzmN+u+4EkLTXdVFZqNBnSB09y9CGpcQX2EKm0m96ej/JEeVwfrfAakSiaQL
XRe4D1XrP4BUQzdHfYJf3LPswc+KjMihnHiUVFsx9V8mZuTRJPLRFtnasBioYORwCnku25uuM0Qg
TsicLCCeITO5uN6H6FqptAk3e9K4DHpg+VNJ+HQ21JeowTZu02ekafdsCP1oxrDrB9K/CI1P46VF
wkoGRnbFyH1lN86pzZ8anb2YOV6LChCgPEQdFuZEh+/EynV6zyZoFNBRCRAIRX831ngvGEEZLpdC
DwbHLH34dZtpZjBJ+GHTPJGfsJWUFrAS6BiNLZOnrTZsxvYgyFvvAgzko7COhhvtliohJpE9JojS
leMmGvlgVBgG+rhyZorg2mqJwsPCwoqvYgAfFqRypt4SnjRqCG6/xo6DpUqYyTt1DTeCdaDd1rtY
VbCCDR4u05UtmctObwlwBXQO6OVU8iyxiSsnAuNXYGA2UaiCiZK7qURZw3JUJj9s5wjQJfPiJVde
EObupgwQBXLGRYeauwDe+4mhrfVphs03aHwmJ8TXFySBLvIdWwerjwZJrc+Dq916UgSDMSReeLwM
NUvzoU+YaBEdE8CaR+mJaBXUtYn7Xn0hRxpHNZUt+IYuH29iDK5B1n444/3YFBtESUEifL0+1oyF
k60zNX7DTe5woxftgZgSwpd+UkbW6N1xApFJifBBbes1YylvpjqwQuC8VAuCqoHe56aS9FLBHLrL
ks7vl/oCcmg7ZCB+Cp8186UviGWnHpmoS5qlQHGpVGxlwC8Df5bJPSqvk87kt1UjY9NT4+ByQudE
IGWP1oYBk4IP7s8VEbMPoCp+Q61UUDPpkDZktGWtfWwi3OUTatd5LTtlHxihX1J3IQG9H4oXgpvW
EWFxfcOgstgU1GpD54CyiMmywUhkGCttei6p7CoqPEKgDw4VX8eYRVsqQFu9V+UHMvxtTX2YUCdK
6sWxZ8ZD/Tib9BXUkyh7/Jj6MnDOJtUm3YIPaeVdUIXOaelBLrtZseGVZbkdywFfJJryKr8G1PKc
/wkcfOpZVeVDjFBZlPOBYd8ymNAwkRyF/uHab1rzEBJRGkThqZ3cx0pJfXXsCTJGJNJPHy3+nHbS
LqWFv2jIUcoaX8XQb/CS/gZdcDGqexIec3Zl42Niv/SEDszM1g3x09vvGkh9J3E8OdUvCXJ2DdUV
+LQnp2nfAyvO9kIwKG8S34GOPgGRUsmhDUX2icD3OWNZnUqCAzqxDZT6Uof5SZtiAjE0wqNC5jBw
lszCOM9acskFsWjJjHfMvkitfec92Mo6eHO1/GKq2aHWGS7WIT13tq81Y9v3ycEy56ustL1hPxXZ
bcQ56obZGsK70arQY9mlKDS+oUk6qou6jAIgH+cFldywtuKEUPK3JLh1DkrAJlmbukaxTT0A3y+a
6kccVSs2GHeTeIxsQPpBsFFKskOpyRjcMzl+q4JtCpqWVLQNTeizk34q43SRTnsqjdifR9pzt9m2
YnxHTvARluVlMccEBCvUot2VZvLQLQUxOsINI83fRmaeYUzEjBCWGaZE46LRIjdnpl/VRrTiUbTr
hU4caP7hdjocBnEdEKSJ6qfLuluDRdUq4KJOTA7IdNBiaqJ+lXTig05jmwHsQUxAwDOMCUKYHGA9
U6S9F7Z1kA54QPahYxT5VIssBAawnxa/T1+Vm4EQzpx+W432BkyeRiDaojRX8Be2zpdK/gMj1ZtI
v4KF7CG/hxn2sAmMI/SNWRylq+0nzKmTkXvhIJ96DRfqOK+MFqORKE/5qEG0Z8JkwYIcNqRSbGtt
uuuVaFfGLBM1+xeh1UYGIlnnGRi26OZk4YOCURq3LVu8kcwBntBsF0bhqov7R4uJsUCqYMdcD3cs
h5rho47YMuKhgqAUJxo4B8GZR1wL9i9H5lSZiXHVcSHP4XjKSKCvjHKjECmMMMPrEvKxyZBMEnZN
4tYwtHYnscsmNrKhsw11aHA83GCbwg7BxS5MyUklpJ7cCygzO1buq1bn8RZihZWo6iSBqSRJx0e8
eXdFme61sqCHa6FQA5dzRpU9JwLArsGVr+5Gfuskl76R5Vt3+iQu8WXUiRRWx89u2o8MD+KxOaOb
/2QPu5Fk4zaMnJBOOjS4AEoCCLTG/NHpV6KDVkrPDgaiEdzxW49HGCc5JDbaTa77GNcyGnqU7kgZ
NblqsWTxVizC8lXI8apMiDQrNidzGG1TfCYYxVd9atb0eOTPpqV1QpvzCKjyN9fvbf6ESa5Ig2aT
H4eLHyR6a/5G0yGLr3p9MhnD6oCBooluEQ0ASJJ1NGRvzmA+TSaxhiZXe1E9meQfZslnT4uc19WL
XuvvsrYw4kjPjonGcmLle4yfaoeVCbybsFCo+YvXDBlhqVgHNUVpW1gZP5tFI3omdYzXttPTjBCZ
oQCbK9Yqza4YT3govLrUTmWlXLTBXicIqxT21xB0maEl1UVHUYuO+EOoNhxGGhL2zdK615Dq00P5
Y9w9xuyOOiNe91WNs9cN3hoGjCV3ZKiYG4CiBxlphwL3wl1hjk/TMqNMgikh+Kmh0ybMKsz0TWRW
P5GIVmNOvMuyNpzV0mKkO97hHNkCnXsxIjbGaI3vdJ2tnDZsa5FvgMOfbMkqS8oDYq0DVv9raGKW
C4gn0Y/aElZCaEnc10eTEBNJmIkyW8daeyjcbkZLXHpuStVA+InM3u3FPiBXtHM/GD4Jc19bJZHv
GKgQBnKVnVBuZnF8NxjsVNagndej/e6gng1R/NX5r4MRFZnwflgwFDWRSZQ6BRtBi/8Mw3kHAi9k
vi3ImHMWtwxdkhSEkkWbCSigmkOFoeVL49+C30Pi8a2xfjcgAigiBT/WmbVNZrLtHpAfnqkf+IQJ
uuZkmh1gPU56stJ8m5V0oMW3jsBQAKYcsm4zOSd+JX9Si7uMDWYMpDCCejPl7rohZodLSMEgkXSM
zPIA7NIumLv3Od61eDh7sYdU5eXQioT9OetvDd7MXlC/LYa9odz3qEbYCO7NvkRjvUsxX1rOe83m
uON5mV0ii/MRkywpY1Z7QHi8LzFlcS+hfWBsVoF2tDax3m0sjr4+0lZuj3/k0rWEsS/hIZNNpC1P
mEpCkg2AsAawv/itqdiL8DqyvgmAdFjs43N0kTbQdBkzJJxX+vhgoptv0o3FHkey59OtElgnW6hE
rGXK31dX9W6ghGCntTOMJ3JyJNCGMg793mRa+A4wn1zLX1LiKGactRaW1zqjlA+ClRqqXBDzqhiI
MOU6jFvS0BGSmfxN9nwZg2Zl2wttlBNGJHuk/KaRHrsJtQ9zHfFhVyjijKFYNcUagTiOv5k3AgAa
nv1iJKBrUD/j/tU1KRuTwMvlPciVO02emZhxMootfDidy09wCqOgt1wWXcFnwA66Jb4xgtqoyG2L
j0mHwUfR1cm3VEWeH7yMZKg1A1qgat5Isu3GiVg6o3yZ43tbkbvFsN6Qj6zN5a6d09+K7tDvK/zC
yP9a1A1eUA1vXYFrvmOeEu3rNngQ1VuupZvUHTxzdplloDznG2f8sClbyJDrprhABOdWwOVgsk1r
fSd6aTOkJ1grzWZXGeGa1MiVxQrKgWbcU6DGZEckGrz28ZabxpOT8o6zKukAY8CiOcxKeg2cbq8C
Ll9Ey5HJmJW8vqixNiMghaB4l2325UiCoUHdB6hiBvLfUw5n04JGuPAvrgPPT1e9uJxnBlkMHQny
JVOriLqnIVm+RrU82ttuQdyRO7/MxxJy6APWBz04J6e4xh0r6gr3VAvbjnyKYClnMvaPEkF4jHFQ
9xr1S6YnhbtxDu/jbmB/UZHigQshfJmS1Dea6c4c6rsin9YdxkU1B+F+RPwMaya8S+CPwLIH9/sF
g3rPpmmM1asN0IJAp5k8rW8Fg2alfRXxItHMPhVwADOBc1q8DVPILAmb3vZxYvoHHBBMaRR4wmCA
544XEixkds8o65fE4kPfOg+C7WTNlVHFJPra5Wudd9hVmlOoDCvU+0typi+FcXHof8KaSTQi1Jsa
7yQ/LHYPgiC/qThN9quFdN/cjgX11VRsCRBoLH1d5apnykch+1VXnaMEILx+nHr/f7N3ZsmRW2mW
3kpvALKL4WIwK+sH+kB3p9NJOukkgy8wksHAPF8AF1hBb6EXUdYr6Key3Fd9UColZaWyzPRWD/ki
M0WIIYYTw/3Pf853OhIwXbnB62MwxBrECLUZnUIvf54AJYATjvR4YHhnaxswpYm1bxNYlfnatAfw
MwxvLI9q45Qa7X6g+mTI+E9rDulNfLRmrClj/T2xP9yGIxEk6gJTaOPivs220K7WKar+bOgXIWjg
Q7blBhWkhUVPoxt+BTGve5aRXj5tIrJ/S0eCGw9nMdj7YSQ6hoRmAWtVXPsjmpkJeMyh+lzR0n3H
D49OVX8Xawd2igCSioMs1yWvZLa/xdpgWuDjRNI0D+00rgOeTEm4VNjhDan2snaflGY2ydPz6OXs
m8pPQbJbvE6Y12aAPmPBfRlvZRjuzLJG5lSbBGQMar1hfKcCZ2Px8Ojt4ClKqisbtFjpnQ0ETpC1
a9wSeZZey8S4c6f8fSYl5I4NNr7kgnX/VBTFqeoTSsQwGizaAKV/Hb2nIaf1ggxSVBOW8cQ6Szn6
hP17nspDFW4BbAzxo84U1WGgqfNuIwnwjeytFbW6onrsmJK8Kd7MExVh+j6jOs0HNGHxDqyyYaH2
IyKbbx0fj5qugfTu/bh/Wkodjd49CzDF7HpfTXo2SRhfqfpdY5nsOn7SEgekwYMV3vZ3M5JgM81z
Q5pV9OxR8ZkhFvh2cp35X2GZchvtZHis0+SqyLjVeI56EQvvubDudEoWdapJ0uLxpp6uv9PKuICB
W6Ulq/uR4hyVJpdp+og6dxmiN9T7LP6pZ3tMtmDrcPzl9nHus4vV64Oh64NlqxsCW8RCowNnoeo6
nYu7hRTjCOpKCrwd1WvudE+eMi+qj/nx8ye2GBWMol+6VTeEnNZTwCKsK56nLL81RvdQRta7ipKL
CPO3jqDQ4uOr+51b5idX989Rip/Ids4FPiAxZy9DmrxjOGXbjqTSUzFUp2dX1y9DFVykPNrI8KVN
sEIJ9OE3P8VKMbx2AFUw69NNOq0Jh2yAYO+KyeMwSQ67s7eDjUcrsMnmsDvglpianWI7FwP1M+vw
mobGq4aHSzigzXPxd4KEDejnoblvDMp4QeZPAVgPZ9cBOrXGGPjE9D2zQBHiCDJc+CL4WpqFdsmO
aOTiVj07PdY/NsuvgpWpCuVl8TGl/e2ImX20r0a3XbcY3uqIVS745DJfacSicaqPZet8eS7HLF8H
fCipf6LXkuw736ARrTmAs6+c6FTreXoDiKGiKfCXjQOnIOS3wp2/nCh5jsFVKwLVWCivPU6MDc9T
zb4iToxDNJQ3Rm1/88mwd8RIBru+a/mMtCQKGw1PCV8TLMjmmURsfZuoJzL7WC7bjZafWZ1tdOPu
anHzLwn8Fwnco9rhv5HA8/nrL//H6L6Gr/YPvOXLF/8igds/oWG7+H6kS/DTsxC6f5HArZ/IifpA
9vgdGsOQuX+zlptiMXuDYvBdE2369wq4SyLV9vgKizqxwPwz1nI0839wlsMZdCG88R06Aetifv93
ZGUxjpGkNqxclbrkzBoeMyP9wXXJCmWki3ew/FXeQ8G0++F5zilEojlIuf5xkjj16m46CQnl3Ozu
SMhkKxoyT3JKfwwCCHksPvqme+3G9jEX896fJ/ouYZgLg3KI+FYPRQ0AzqERe1ZYdYbF+hT5p6xs
z14l323FBBAGDPIsh31kRP9N9lUAm0duoJ0+5pP+AC6HeqCfsibi5OcFL3kFp98pATZA4WcMRMQn
hHVftxidK1cejHERnqvhNRtQZpIovU6h2k1GTq/4lJBC7DzkohaVlwqQleZRLaqw29Y+3opx3mZ+
cwFm/NyOqOpWeIrneY1DDUGIAyL7MVh7fvgySH0cFVI6DW1svQzqohoDQJzH0bXHPkowEql1qDrU
YOqMhRM98ChlZz1gTmvJRNaw1igCRbIiokZT5IJ070N6D8rTUMizpFqK88bSU0hFrRc9SXuWvDnk
U4xiA04n4clmn/0SaTBIeKM2/mL4xyNrGnGxihFHbqsI+zhnmp3V9CkHEhdEKpZsaK7vvR6v8mm8
dPzgV3EvTwRabyJdnHXJFQEnAfqLW13Hc/5NxcaHl+THTFLcA6bhZFTdu+78r9zB7D7b/ps1AUXD
wU5/8b3PyE1W8mEpbT1QPHJVU2hSttkuMWlsBe3dEse1D35qQlaouegczXt87H/ozMxhEVnLdfGj
UCFsM0EfQtq3z0qB2DIK38CNaX8TaX0OZ3+8xgbHNCzHhzYP1Cpv6vx2tNUWwh0vMg7kTcueVS+Z
JhYkey61hPmG4oXRS+7qgZYHs94CEMHjopp9lBT1HbGhz8ycNdaq/lqocuW6eIBCM35yvBqdzqf9
pxuwtDhEIdoA97vlzB8jJQPUrTLp+gV0hQLVYe3mEZBLYT5pk9M88YlDpOfkeSocJl27ibdFJA/C
b7f8Ieu5y46hoa/hqBJWw6ducDhvnfRRjPJbi024XtYqPERuLVi5HEGnkSMlvyRV+JDr5Gw4FpIi
wP62+mYovN8q617Nkd7Ppnk1aXntsjy5nZX4niBEPvlBd63hw5Ymo046pZuGS5GNd7JLjBk3ft+b
sGMy/Knsq8vkrXajfJN3vbH2W//sJMUMkWT6zrVE/DG8gedubo0S3lJJyml2RuATKFxz2kHW7MeV
K1jMqrA4ROE4rOpherLnsV7PDhqzgx58RS3JGdA52/aedjUq7PpVp8sfBi4gM0khbZTWa4oFpaLt
pDITcac95ynqCJrOXXQT1Zx2tK4eTXKuV5mqbs2lO8/LOQvrapKs1tSpqdXZ5rHmlcYC/cPn2xri
5PfGcJXlwa3O55UO2tssaT/CoENaqrZ9Ep0yiW+qk3LTB/4+qO1tlJGpiXwkVLyPCbANOkcePYJp
QyHwakUoqW2L599FHVCzjrABVruAlAwKHF3rAHqTAdfQgJN8NcDkQrgMvlt9up3BFiXFEO08338c
bRf9sQPvNj44OfE+FmUgRuvP2ZG3I1jJB9KaNhIEtdqt+dEhmJmzcS9K8SQXRo1yggeZMnwQZObM
PX+VrnmNhRAbncdKqZOc31znvQSwUg8LZKcFQGmHDzWkIjxY9ovLCZn04AY5Ag+tf1d2PSlF+4tl
LrHy4dIX0YnN30cFVRhUV76L4+hhCJq7GLw17s0NdPJPpI9pk0U8jTJbsmca5B6sNTaVho4M3Q0v
vuu/D7YdIaOXYu0QR5+K5qmiObgFx0U7OzTkjNiL51/mQZ2yNt30ubumYIJbxWToBbDCDfwVlxhe
Hb1V9rxISaQQcpORRhLowHWZBh70g2w8pa596UkHrganwA4UDJdJ1djTVfYQkUFIagp4eX2uYryi
dB8RyfToXgrgq5PUZ4FmRdA2U+fNx4ZiFvJJMLOj9ro8sw24PwCG2jF8lb56tmGrDAU/YoNGDk38
Y5yJoJgLjHQcrX1R1I9phiwwOR9GhdvLc5JHs0c8BnaXgv7LaXicN0WiUzxi8ltWUcLuA6yNmnbT
FPzFMKW9VB6fJV0ON2RfyU3i82imYM2RFNnkEvgGwmr5Ovjmg2MCmTP1C2a3xxK9QGkFJ8kJd4HM
G6Bb1XwHS/UbjDIkxzq6RJUfr3Q7vog5jDCm4GTvaJUkuYJv+xoWPJtL+TTRA9k530JG2hLBZay6
H6VHsqJlQCgIjLf5DEGBnxXLcm57dFmmg5FdYRuj+IuIMdvjqXqV0mPjD/Jbzs2QuilsWEteYyRn
yEJIXQtnujTusOOYpDZlzWrd9peF3oyVXRCdOHlGfGKEf8sCJKrEHi6orEfgdBtPFthq2Cg7jE+d
3zNidPMTCH2cwHr4zLjO1rMCt9D57avIzK12UWtdaptHV0J4CY6Zyf+kkfpOFdNnPYCyKuu97gSy
Qr8rlEHAIlhUFhB4QsMNd2L/NjHxTY7EMwiAHg17eA9kTw+F0b5IW1+iZf07Ig5OVGpS8WQuNRLP
ZVY/xQ6ray4zdw3I60FJskzcHk9suVmsZYvCk9hPqQyOgMiIeSnoh66BHz6AH2t5ALkmD5HcrBn8
CmEh5oTTVWNW/EfBQ9ROavevmeBvtpj/dib4K2bm/9O50pOtGv5gLPB/GwvomLN4+4Ej9t2f46O/
jgU28BkpluM4y94ljvrrXECulGkBgozteSajxGJX+Q0xI6UpabJj0+NSS2z9mbnAFf9ojAHLzXSB
CcOnksTmG//9XJDJodEYcGidHAOeUd50Y7rjzksmOAfomG7zEKT226SBaamlNNh2IpNYpX4azLZc
aS2+2XHA75nJ2zhZL45Z4cLiJX0VDcnZMYkVpG58Zxh0NdfGd49dOJlP8eymXozEjDF7Whrel0XF
nO/EtMQYKcLkSk+OMq2LFQeAeaOzAH+lZNtbdG/+HLdroNtsvgl3JsBOpzq5zskpjdis14HBVZ8v
Q0ZV6pfJp8VqUHWx0c74bPB3RaclJjR1er2YkF0s6RyieXgWLB4FZ35WHBxt8/A61cUuFeYJ++Wh
hq02CQqQGhsvSw+KsQyORsngLRaaAuvCnUqH68E1mKvEO2ztYuU04Lc7g8oLS/NYmsIekxs0mDpH
SyD7RH4QY3rnzdatnUPahxYF26uWH07zc4jT2BvwtUJyXyR5ipXvL87JMSYNZR5nKHMTJNaUJyXm
6uF1jMsFQ+LkQD/CW0VbMkiP7MOJWutNOQj8I6HznPB5s6TQW+Lo3pJLV+1S2jdLdK++/UZxwV0f
4qd3ibNrAQ0mGYaExIdJ2oLM+1i39zgnDkbQbWxC8fmSjo9ni5g8xwpYwHcFAXoxDAq/Hpl6PLLI
6cTssyVvTzXIDxQklmsSY8w4mg+8RNs1o+OO+O6za7ANkYT4e3e4F4T6o9qDPkHMP1vy/jl8VVXa
56jEYdSDBHB6xLeFEcArmcBsyHYj6zq8GMH01Bn+uJroen3uZPXal/qrm5YD2QIfCGDAdH6K6z/a
65F0XgmkIMqoGJGRS+Qt2FpgDOhgvub42xABGY6FbX5zFuLBZNXnAASC9tmOSjd/aYEjVL57w5Lg
PeubH2qZNGK7P5gLHmXhKixuWSz8bHZALsxzH6AP53s9S6pxCHcm4Bl68jc44jMOUd4PCcCBy3gv
G/YMrmk+aGSuOVQ3M8iHMkzID6gtb/RzChJCRM6ZcQq4U/mULMyIHHjEAEQCZQHeWVAdotTd9SUH
mgnMRSbCRw8ARZEbfIPVuHWKaAO1MlqNY3UdQa2AXAFvM+3udVjDFRxNm0MVkAu14C50bbnXfUU8
tarFWw4fWTas3gBkWAspwya2DWvuqV4YGmqhaTTEdgI935pgNgYRgUHOT6h1FXur6TZZiBwGaA6P
VL8BqiMMpvsBdAdA3bWu/bMG6REbgIuLhfIBc5p+JsAfXsl1OS4sEL1QQbAdAt2sNatskCEiGB8q
O7iLMUXByED9dAVA5F5vOsICOqQtXVAKYybHwa9vdMg+Je5XqRBf0dzf18TeWXKQhJ2ozp7xp1XK
eMiybCdzi5kV/6kdjbsBp83gEjpnxACrzflgtK27YBRrKIaEwjh51ea+MDgvyg6ko47q53RYRPuy
ZcYTHBT85wbz9jDX26rT5EAie88GjsYW/2NuYpBJJvwoCK5RwINP53fdRCVamGMmjqrrIvGdK88N
X5MhA6TIUZcsboVXf4PfaU8h7o2Ync3gKpgY1Z0zoGAijJ9BHZMJpAUuzbynEJOD1agVCaqbNLG/
C8vZFhMrRCs6ZMZwIuJx1en0IOuYPD9Lkio/parbydY015XnIzs7t67D9i0O1VNFwMICzOgUbPdt
e7dgZmNVPUqHNXgf21R1MngTMfaZAPyHKC2vu8xbjbPc9oZ939X+tir7cGX3pFKs7ujMMZjSJRhd
+O2uBOHHluYjB5i0Upjf6PEbHwlJrhJD7nM4mQFTwuy3qyixHzVzyZWZTXdOYu0pYWBVnG0mo/rR
48ViXApw/QXlu3CcDG5Nd5s7lKZMqPjpzN5KTXy0kQ/GcMJ7SENzm/inNNOvHfQC7GXJ4zTa+Kto
VhT5u29Wt07meuyK5UNtW3ieSsSXsDs1nr+Z7B4eMFoDyZcIW0aYhfuGhhV08/6jM0w2xEi5fc1Z
dGphHc7TSXvWJrPEwcny5zlo944gk2R7N3JId4FK7lBzNl4yHyOsGp4RcK+a3sNsF1zDZXBfhfkt
sJ2VaJzn2nABcAY3dWI+lE10cOtgY1cYtjq14ZLbw7i8w5K7b6WxhNUXXvpCp/LOYRp9arfbNXN8
p3oivNontOwkr7M5f3fMeo+bZ1elTbFR0AZWRt3cBcVQnMy+sHZ8mO5mWFKkgNiuyg7swWC8LqRe
4Tn2hkj6XRemj6mv11lOMMzLmwUvVk4M73gZ53r8XtplACXeOSbuuA6lddNbyIeJOmtutEzj4zGi
j9pLrnUkL6qreRjXL6YXSEylJWab+gRt6jXsDd67HdUgYc7/zv2IfRNmnhG9zlCU0qbSGyUXg+cY
+RvfHeS2sbovMzY8LK5LntQiCFajpFWdLxgp4qMBJpwySx7pQ4TDF1zBaz47r3MfoRiSWbCpbUxH
/5OasJjYTvjlQTULB6RA6BqXaag2dpohR74b4ytrddYx7crCahjVoEP7ctzmVnK04+E9JPsJc8GI
mD3nk6/8ra8o6BbDt9bL7iKPqVDyTNpUxkhEP0zw6yXnkvIOmtyT1dioZ9NmiEl1+2Wmk0cCMz2g
Zz0FjVsciDgEa0c7xxJ4W2xTytjZaKMZoXJpNMZG0wi1nXjc7YMYIl4adF+0mt7MsnJXEJIWo8fD
n58i/riS8e9glddf1emdUNW//R2m5n///b/+D2NVcmr/54uF83tWDeV//PsfdVf7fOWvWwWs85Ih
wIc5KcRvvnr7J2zxAjKNhZEZkyerg9+2ChaFvw7n+b82NsKy+dv0EPwUsIr3hQMh2/qzWwXb40/6
L7wa22J5wcOeIcb8h1KfWqsoBV1JBKf1MbcL90cQhvfmzJGibKGgeM5z5LNv6xXQwQjGziqM1K6Y
WxCr2ajWhmpPzsQqcSrTb7UX0XsQEE3D21YI8PMtYP/b1uWEjZAIuk9Vn8CqCJwp682YB5DrcbOW
ec1+uFAcHPUZhJ0G1KYDefDyYHzXHIuj3Dh3kQ0rAGJgW+JS0wuRQ2evk+iOhlHfy6jex1lFTcpA
P2yxNd3h0qImYWCs4NbPBt0iiWhWtWWeyAJv0qkz2YZjnvLGpXZyuBa8N10KDG2rOaNGXEMZvDDb
34Viuqicw1M86YPD11/hbsOZGrofFv1/V+6A13nOzPcyWLrCnIZAffa9yIFjdq3xlEfEaUKc717k
wHMb4RaAuaSbON6bOfhgtjox8jhni5Ez1VUl6Unw/FNhFkfPp8agjxfDEQTnLL+JvOHA3+SFA6PC
yjRvwYzfZKlJ8JtDzGbo9LZpu4e6dZZnY0thfc/+wVbYHyLzvbbxmyeeccoFmJHGYyEyFcbFGfr3
oaAxJ0zwnvd9gZ7W3UABfSQi0CBv5g9D1Vj4q8DFlU61qwaMWZZb7buKGLpoDgHHPnTjWyMRG4ej
I47zCjeoxvBLVdIPyuzkBqj3Wbbp21zzk0iG9PvMqohoLCB3q34VodVc4UI655mkoNronluX9yT+
/eu26r9yYZNAU98DZoJyNq7LsGExL/Ph3h5w/jWcTOYK62U8Zt8bK/4YYaPv/YE0wRhVD66pnxuM
+NQO4nkK9bBVcYTTi62GZU6nqm3H1RA5j5xKIzrQu/hb7oSnKunOvFBebG1mCETj3vy5K4gY+DhR
vVNVz12f09jXYKkrDQPaO9Sgq1ZZ+LJpAcEMv5xfMXfkuos2w+yfqLf65DO8nzK1y0byti0+FfZB
YjPEEW5AM3l07ey1gpY5oyyt8qJ/al0romUYWl9HNU9FQGafFMWD42IMrCPviIwHGAOZaeVQ5kcU
LBM7tuTvzkjLEz2mWJiIgNV0WvrzowUhCHrQ0+RjSeO+xEvcpi+zJ/ZlU+4wc96x6uTEC96EcXcH
KvYowQeUZfCQ1nQHxqNxyGOWPSYJnMKWRHGA1NSGSbVJ3q7JKioi4TNJAAUqAcuQMXiHyvD0VmYj
rG2HnO3QP5YJn2g7h6zqXASEmI6VlCuYSJsS3qVX8d7z8rd4aM6phuk4SHVxUty9fttXh8lOcbGm
NQ+P7CWugZCG6acEvEq+tnmP9USpU8UIH9YGFVBsCSzWBRV0HiLzVIUTFAk1JUYp+wXUN/qU2ThU
CVHKiR0E6SiaDtlKjBgg7pAYKRLI1h17C3K1RBOa+MNvmh9NyVjb6UFzyKm4BNh7RA4KYrmEJqxl
KZJb4snpgESiJ5YHyebEAJGwKpEwW1AbK6+DJ0I14hpssbnlaX+DZIxJxP1KNfbtGdk9WxY1wUQX
y8TuJlTqGkjfo70sdebB/u7SBRTPSkPFMreMM3RAmVibWAlhC6ufJpZEaOTJrWBt5FniJaL/kCTP
LdH/jy4aX/MKFzH0C5BMywoqX5ZRTt9hPaucvZALlFOIk4iKtwKHRLassiJ2Wo6V3QXsuJQEx8o5
n2dV7W9mM46uTWCdK9xZ37Jyfg5M1jq+M14HeX0D3vF+GPsXD1slMKBmFypuDtFAR8dO8l4FBOfb
DqNly5GdmSxvjn/+gPJPUdl/d0b542PM3x1Y/oedUHAJ/PMTyiEpv//l/yaf8V/+3/C//loz/UdS
J3/GL2cV+ZMrWKBB1xeWz8GA3/k1BOgucmXA5gllXtgQuH85rCB12iZfEEhH+uT87N9ZIPyfPNap
Fgcgz3Mc0/lTFgjvH6VOSyBwSitYvhFSh8th5ncWiER1uuc36fqtexIf88B6qcofJ2f6DDmp0GPA
wKXj+9xlAChK0lq2mA0w0cbD2FX3aYgFcwRhbJg4DuyquZdt9KEz4ZN3zi2GUv87PKZn6YebGqzW
2qyh7TSEaT3T3U4eE42lA/AZhAmKoixXRiCzrSzLc1jry9gYbyqlq8bITXIIIyprOUQ3PQ8sn8gP
2KiIfZn/5RvxbRaioirHfU0kXoaJfpaNHpJLWkxviWrv0oH0deRjWBIgMjyEO0vNoOqlAY2KblLH
7DZ1K679MTrZrZZoqJzVeMGTW2aIbqeaROMI8hZnPLthNcp7R8TjVkR9th47OD2VxKcY64e88+iy
muQ5lhr8TVwY2OBZeWnMC+lUnmXsPLgetK2QYFdfvahAPqdBBvhBDR+u9j616B6iwLvLE2qZDEjW
wlA7TTIPVQ/wdBcGj8xmLyRpziT634thvndDKr+0Ky9Jy7wZd+/GHJ2Kmqx641GtKKO+2nuZR5dR
qaCQ2JG1ERlW5DI4D7NDtTELfC90XwAG4yUlVT5gqAptNqFYWw9212PPVJ2/9DSR4fc/jWk49yHe
WCNndeePLZpsoMdVOLo2RnaIHzWYi8UxjGLukIFuzOfRCl5CQXzHFZ04i+UNrPxRr4UEXWQXdBmA
m8KKw6F2BaU2vqL91b2q26TayrbcAAE3r0y8CGmC/9kPobTTu3aQBZ0eeW6SkhhF9GS7AwecmrdQ
JcQVL0nExmasebPrd8Qo/yon3eLDvusM+yXQ5rdAdkDB3fIiLSAgRsH1a0Pi6u370TY5CEXbKB8P
qFUl7SzQpHXwBInk6DTqfohcGIDVZK6JOwyEK6i0ymd/ww/zywr7t9B0PpqpeQv95HG0uDqNatGu
Cxcy/HJrcW29W4Vxn7nF7UQudVOE5LDUVN5EwrxYtiX5CMCw0PmwaWPv06jsgwhrMiQoa5Ye3q1u
eJ2N+rrv+y8nxjusoA1UpA1zcEOTfTtE06Nb4w90E3NrGZbBibO50x3Bii5e/IjQHBHjmx+Yw4GM
KZgDI0I96HEMgDXWkjSavsoWUHbjI4MNlEzlfbwhxnpTJPGrdlJQVY1/z2t/5k1jUNZR9i8lWKVL
KJAYs8V77EVfAvQtlUsxsID27Hr0EmZkKhnVH6pJXamSmqeZ9YfOpkPQ+VSlVcm+LWMeBg5IoQF4
me8SJJ1VzCEp6+4803mZXXUZc9y1PiDycmTqL2cOi0H/6U0tVVpFel9XgwNFCPyKwa9hDLd60lrl
rdLRcbGS96q9hYW1J42dXVcQqeHiDM9WKzaUPlMuZcgr3aVEO20E9WhCI7BH0ESNzSQm5PzDQjME
3xhcxOjSf4g5Y267W78MQULk/ISC5Lkzs9VES/skQSSkuSCJpGi8Diir1xP+IpMwA3eEM8CnMwvH
Q1l3D/GI6V5wEmaDgrdSPssRqwncqKXxADhUmr8OwjpAsLlfgOas0/bzxFRijM8DViKW7pfM0PRS
EsYoBizqjWoo3zZ4UgctC9PCjdk32cW+7+EbGT5b2Nb8nELI6WNFyz2VkoPFwnzqHoMKZbDP1Ysu
YurMUVOzmq7HwuGbiedkq4QzoNb5PwgTk4EI5SNUH56R7IDXmenckVKVq7aVl3yWeOkAbNFsv7bz
aNcKHmVDTzugkx4TBH6YSAn6PTw0KgwgT7BVD5gJyLGSNSN6noL1UViCcYiy+/3hzd1ZhiyylQdC
p8PiSh6BO15gm0mTTL4ZRQaRKb/t4+5i+WRe2uS1qlNzl2YRQ+GIUcmbpgdhx6vRLJ+7lBNrPdc3
hoMvnecgly6z887sowOnWjoaBnsLJHUn4wKei0sCywBmUv9cYdkZjzWbstRPAUGjSpPXea2V7LeN
zg++x1zcj3W+sWtf09IwtlsxBofA5A02p+OpKElRqAZbXOcp/2pUbUYown7LJSqio+9SiVFsSSMh
Np5Sp9uUQ7FKTPceeiUIRKc9WbABB9jKY5l9BuRfmPfkfTEXHzrWz22fP0B2eYmdfOcExocqmm0/
Nre1UV+4VaJNEPJaJD2CPJGHe2XKL/SKepWQoxlm+daExYMl1I2/BNotYX24jkMQn1LANILLx3n8
jaPoV1dhdg5L+EflD1+XRwNuqErKT6ISFLjW4Cjmkeub/tm4NS/FHD54JX94P3SbCju6wttNRR2g
LrogMf6K7mw7RLy4+DatsM52JUkKKvo3m+Aw8DYkXxyvSfG7+8CvX4NWHaXffk7+eFup4EJLKKrC
klgxOAjwkGJQkdvELK7zFlWR5ScrT8JcPM6KasF+cGGw22XO4t1lgn+0zewIh+6u6uDkila/J9QZ
trJDUGES9wsrAnAmxC7wPWZGWs+cvqIYNEyegXXXO7OJTl0rna2KuqMOljwzh/krXbTHDpdjXFgP
QWsfXSt5RrYGihKjqA4z7/oienXn5oY+pR8JdM7ZHe9C+rRSFP2obR6qlH4jy9cnTfVDTeuGzXBL
BPpRUg0R/Bx/oyzC0yNeMPGWaDL/SU9hEE8jd9N4uECWD3JcWieiJRhdyIfeDX5YSzFFWgEvGKeD
nYSf01JbUUmJiJ4S2ZO0iJAaoMlp+D7SdVEspRc2q9poqcGolkKMqgyJP7i46xsqRXa9JmsY0KCx
mBHp9zg6i8ihxnHv2LyHa1o36qV+Y2rGc+O3+Oz1fMSquzNp6pBZeYpnh51WmV9Cs3lVLQHHCEKq
CdoXAX705l0iXW5/X6KY1bSBeEsviENeaO1IoIWFZZa89OgPAXGj1+bSKYJ5hgFp6Rmpk+wGY+MF
Hf3YKpArluq4fwoQFnHvnnrhHwP6EHBJgu6zW5sXhQ+6SXyEZkIqZrk/WE90bLHdgzeRpqCplUY9
0pVLPwrysY2EYdHzFufphrXubW/gSKRWBWnJ5zVF00q0dK4MP7evZPmhGHRz1VPMorsvPDPffOpa
ej+q1nVNg4taulwiycp6XvpdxqXppTZsIAdZ/GUuLTBq6YNB4Le2Rt47z4qyGCFojfEVrpg0M3sI
G/0rntyU8itsYXTgfLdI6YZ18tZaAOxjjv++T3ueJ8Bbj+UHVzefU64wAsr61p3bbewSi/zXHPk3
uwyy9D+fI+//49+7rz+UufmyX0ZH5ycHrBGtSQ7/WAbBX0dHXDIMiL8XwH+bHKXrSaz2zJwuwb7f
mWSCn0zp2TYCuI8+4TGJ/pkepuAPepjgu0uTcRR4t2v9F/M8hYhkKH3wE0M/qZXfB+0V5TrRtpwk
3LhWfkSgBKnN3sMmv0/o/Oi6DgZy9NxWlDebZOJm4RyZ/L6K2tsVnbozSJ+sCS46nDLoFOnRrBsB
IbiFhcG21vkUKd2E/hCkhyihYbxdCkoUGkkRZxT2uA/cRKzQMJdKGNySbhN8dfZOdNSbm0v5yVja
1jqC/7HqlmoUeylJ8TqUmUJ0t3EUfSuCWV73LBaIdzXYvUlq0rUSL6UroHneO3ofUB+ta56vt8lS
0JITSd83dLbQKMKYOhBZtgS1gfwSmJlmB2B40zjNxoDjuHJksmlYPRZhS0KtE19V0z+KJtj1jYHO
14vbfIS553ScQIy0/B7H5aUMGH2i4d6ymmOg7Q3vmxulWVzNvLWs2MfukrRPfU5DJW+joZbXdCxe
j3P1UZgcWAxei0DvC4uT/pCFz57PY2YaSajbg9iE5nh2I3FfCJ96zuwptVu5c0qLUg9jvIXrsHYa
5zM22zvwoOvajZ9iGd4rkW7sBP6esjG36PzIvHEqq+KlY+mbsY3kJRJ8a4NyP8/5R2oXTIP5cD32
tAlGwTO8bQu/ucGTNiSzz3IAQb2lq9cR29GJwMCWxqWo+g2+3iOJhue0TG9Gh8ePjcGkhcdohsF1
5c1M0wPuazxPej7EbrkXRbFAlKMttbiPlt9c5//J3pklR66cWXorvQHIHHAA7nhlzBFkkMHgkOQL
jEMm5nnGVvqpFtCrqF5Yf7itvipJV2V2H6usXySZpZJJBiMcv5//nO+UEjK4c4JiwK0MB5VpDi+M
CFdEhyfIFjhNqkdTFICLw9tOJZdQOLfeNPzMjPCtMO2jOZQPVmu9Bk7zMtLJ3CTioUv8NwqbCSrh
gV8xVvwgfXQCD9neQfvZdGV7n8thazkwsdFe9p4btHivJBq9uZ3N+KPs7B8UXe5EMx2CjvZqy6s+
eIy/2DXdNaPxOJnhhjQyZWMmM6HM3gzNazTC1m6S4l7b1j6nqKaX/mfS27fLD6xSarJMsn0NDpeB
8QMcZsO4XLHimPr4EUD1t+Jhgt8YzlEIMcl8nLHmeJH1ElU+EMvsmRH7xW2cbTvi2TDNLbQEuRky
/1m74d41xW3qErXsxV3lsLao+5qkHcIjDrLZnjfTDMOpcZ917p3zkZ1Sm4NQCgZ9GfEcx2678lR8
280ttDrTABtvAiTsPdYjVQE1BHSMGxU/YyBMS4vIpwOqZD868XnI7R+BPXw2afIYWO7VLxh9cklx
Wm09a93t59L1MBQVDw47oNaZHmx/emdDBcC7hzI1o/2SbtSBflMAqTwX01o5wnAvSp76FdcwSj9j
jT/J+hWAoNNpsU0iWt+mIoVBUs8bEWd0zfnZ2q8CjzB98Uap9FseW1+ByF/gBd6GVftt1b1/Yxnd
7UQ+Li4i76bOl1dk+KxbPPlFfUf0bkO3xBneJdBGwhm+4r7tjIfY8qH/cG8x9Hu6LNDw0H23Q3vO
/Omhy5VcT3XzWeUdzuUInqgfgm5kSEFjQMFmw+S74Wny6s+8VbTucgTXgmXbFL3M1nSKM5/Ghu6D
H+MYJ7BfWGcNcbMiTsT10Ou2ckhZTpYnGL/vdhHemj6XacO1npm9iIubV1PL18QorzncoZVbwg3v
OR1mkxxvlhVc6/xpQ3KA94mkKq3RVJVa6wiZigx99xap+FrnzlvukHPKfRjo0p3YQ6VX2nBoNksg
ofgfuXJIDTQ/4ob6jMF4czU4EELhjgnli4v2oQgSFEIJR5PTQGPCSUaYkcI7Wn70PjXilPZwv+kL
oMyAyFVRXSl4+6EolTW5/A6SzVXCMREZzcUaIib55IA9/5TRqhBC09Vltqfb41TPCH6hXupe830y
tnurjLaxM5+Wwlq7wGmMy8tLCoA+Y1MtVW5fOoof6FMMQUqjWdXVcfbsi+991ajwAB3aH3PMqtPC
ltl48kcBiIUd2myvYfO+TiZ5U898tv0C5gqKR44JJDURKqRpnOy5wRJENhbrTSLgmebRgTfzNcNw
YsQgqGuhP8C24KigurZtf4YNLWrTQAdhM0RHUVYcVBIsbME90WxmyPrEXdNuHYbiYk+jf0MfHUyo
5AS1eDvq6dVANNMYihzbuIsGKEZiCS85a2FED50fKFAQgMLtWHyNk31q8+mdu8JmGClG9NQtL8l9
NPlqn1pesCvF9Gk1JM6gGd4RYCEm0t5yowcd6ppnmUQrpuxqjdT2GZdYotKFxs3HwU3qfTdQLhXP
2Cxpy8hH1AECap9cb/1tIzB4sWZBQSjxxedno6zBYAi5pvf7F36wahV1EvtpsQDDIKHkMubM994d
k7d06V7duiCtKwr6WnQOqUcQ/cYtaFoU0sPAYCAhFU9gxmihAsWy3wGs/lV2mvY2i4C3myW3dknC
aZ7977G2waQwcHABcjEajj97UthoxOoss5IQM8N3BbczlcabqKl5IdD1PGHLGXWxT+fseZHPjT7D
zdIf0vBBqRFiMrtETVUftP+XOTCfBrt9EIU4t11HoYGP9Wx4GRXPyW745DEMLrIV+zzDwqdGGDHt
2XdEvLIQrDboULTPcVp6VnaXJvA7enkdeA/fUIcMeMZENjLz1lsXDbZBURjPgXCuPYySFbPWysmq
q9FTCqsDm2nDUHA3Aue9DUE2/P97wP+7B2Bh/0/uAfXHV/jR/otSVv7q73cBS2twkn90F3AkVaye
rVnh2ARa/+Maid4mhn7tYiRb/uffPC+skcAswqYkYat+62/6M5cB+c+XAceDculhvuf+oc1/cMzL
aSBT2hMMdMwy3qZOB+89wwA3Z809nrRmxeUYcxwuOf4PBy83Xj2hWdADGuPYbhftuONaX+Kvm/DZ
WXaEqUU9MjNsqbHcSArgWAZr8qwzblWLhuf5UOPaU521dXDxOf6EnOk+xrj70CMPJm6/iaRhifvP
QGMXix3QtryL/s0gmI8XjWPQ1nrj4yBMU0gbtjoFvvEMQPrg4DTUuXWccB5aHXG4ukcLFmwKqoa8
GC7F3uPBvtgWDfyLIT7GAryOP/kkgWhb8b1N6XT4RTE+tr79VM/qIhdLJF2l7I/Tj4VPEHXOfYJ3
Mul5ZEa4KStclUM7Hpdnn7vYLWHr3vQ15uNkoDMNu+Mdj687QG/JinDCR7XYNjPTgciHk9MaCIHh
7AwmeXBCcd+W+HmMUF7xJtC3J1ehS0Uo3tDMdTAoTlewTjwTF/voPHwCzutXcjGWBkNwpG6+2ik8
pzUIoXwxoYpIbVtcqUFrb2u86DmOVWexriY4RayW3gJ7sbViRrpyf7vL8btKfK+9xqQvyuxeODbl
fZ17l2OTJRpmrhOMs3OUnzmnqBaJ3/lCoJIx2CbdOciMQ87GIfEchjH57UfNSWLM9RYKWe09NTMT
WzPkhxILb7DYNIq5uu8w9+Lv2vSYfQ13PJSL+9ft4p1B52LMUyMvwzffpSE4wjAMX8xn2QIrECvx
kATPKdZiM7EOeUoCy8d0TFsNRX/ygGMTtoddoYJB8MGm7GfySXjNbbT4lxFuXxjAriIpsDBaeLno
pdF4ncGoPAcks8eenRkbm04NyC2LPXp26LIAYDI3Iw5h0BKLkTrGUV304eOEw5rS2nd3sVxXi/k6
xIUtG/kzxJVt+tGlw6VN2vM2wrU94d4G4H5JcHNXuv2qXVCV2HSwbFTNFiNSu/FLOH19rU4jDZNy
iNdZSqfEUj05eaCwteCGQFcS3ZQEDSlktXnsyWjYGObEno0Nx5BeC36Ym2AmoeBzBzMSSi8rhfge
lgMublZZPcRrw7ilUfI40JcZhBRnSho0Mx09ReiztKKDTFEe9n0H0I2UByx1mzow3I2sKeQkDE1J
ggO1yrFmDaKCzMtUkFyYHM3jfkzom8DaGtfcuydMOLNt7rnQUMVj2aCw7b1RzytUFNYOCXGSvMoO
qchjDBrxuSoYXIRlcfPg+rIblGvsu8nlpgRzEp5JhuXDkwdheChc7GaJqZTJsC0tCnQ8vg9S35/8
wZbn9HQzF+2L3Xi3tah+MArzFrJTGlkNwTiTTvdWVPos15JsO0bU85a84n5yGGT42fbdA6DT8sbN
/HPbOmc2DpvOiV6kXlLqfrgip81ZCYfNrqgFTs9TFlJ3GuMZrmd9KJvsqRqCR4zjJ84Dfrx2Lars
hzlH34lbc3RO+zxSFjAiOkeZltyYnY1XEuk2fFy+YbEZOYH6AT8sG/+XYNY7fMo1UxiaaxXF+zlL
z/ks9ylir+jrcxj0dBET75/HnR0zFbkMTshKO+kxECUW+VNM5KpYVbLElyNaOi38gBGhZped8qGc
G4dZyCwBhuEpDBoKNKgX+W7H8BQkzcWjEESlAYZ4TW1ZAtwgD8DRTvVmSouN11jXibAjaDTGUyKJ
fG3xGaTc2rK0fSJa6d64fosMM7w0M5ekJguhkU2ciYUXZdCM2HKxriAj5D/pHphBaLW/BnzjBNiO
Os+32EWjGxGBPmS3xgZESOa4CLxgMlTsnVhz8kvkoI5psir4J3FEP89G8NrlRBp7njQ3IiwoWI3f
qomCg7x4I6f+RpPuWx3o8ORWENaScPiEquMDYB/h1Fcbr2QDp+gNAOSiXgi770uK81YVBNSwyret
WT6pERdVGed7obm1FHq8dbgEqK6rNpD7H6IkmPcu/R1g3wEolIVDYqtTd7mrjqIVC9wmS46xh6SE
2TbaNrMzU1vXA4To3evUoZmljfg24+o5GJJTO3vVLQVDIMLYGOxcp3xjZf+pRlCOQVCmJFLlz9Qw
n6OmC1aVp+qVO/Afnsev062ZC9OqeES5I3MVCxJWMjqWE3FU7Ge3qWUzZucyJQWCp7IEXdbUrbkK
W5UdcfYBJ66KT1Nzoy2bmExtzEZOhETnIus+9Lz5gQ3ap0yHbmPSN3afL8A6oK601aYWlGW/XYXW
+NrE2A7gOp31YDjAq5Va+USHqcLRzQrjbbaac2LR/NJ/qlS5N7Q9sMmM84oSNpZwVl7z83A3x8Wy
iEXAvTIv+m6MON4mosf2oMynMYdWDPTuyopjui+nFuiETHyA0tUXYjrAuQqDeFJx4hZgC4GQ8psw
2TNZufPpza2iBqOEAuyO1ooTqNim2uoPf36K/i/nt3L/0/n4/8ZK/+1/3P77/yo//sBptfzt30dk
z0Tcxk+lhZa2xyD8u9NK2tK1PC05nhh48WD9VS93xF+YqjWRS/xXpuNamLD+agvnj2xlKkZny3FQ
zYX3Z/RyafOV/sEW7mI+R3mXEu8WBPW/d1qVXoiVbwixKk5AO0zzlmvqVzmzoDNVdyq6RTs2AMNF
FSnuFDagqf1jM7Hxp+38vZ/FW2nEHiFPz4PmRrhTsGlKdfjWdTmAyWbczQNFlnPdb3OrpUYoATJt
x8OpdC37QflablMs0rXGGhoTWCLGGG6TPowugZhZ548hKnmXOt+m78hPe5jVW9HGx6IfgETYWJfF
O0Q0KvmkvhNaXQuuJQdTLxEagZjrR0S0uON+yzQzOUzrcgG+Q5mreUjELbvP2HpIkobSC+wNOjV+
5lV5P4/t1ViwmQHJItuAb4foTdgedCDfxaYRCs3W3nfWbO4tpdZ+R3FZZ0qMxlUBZXH4Lrv8BQAm
0D63pTO8xc0NewWmpeXFrx2aGyG2mEJRvbJyDV5B1QVcF1RML1TMecgZpm5O3KuLtdZzsgHW8GQ4
81fl5rAy7P6XJ0pezIleFCEoDKJOcO1g6sf5wb2aCP+O63SwcxRehp6CrY0uREhyq33NSu4pSbXJ
UyQX2ViXMQvunEbeC1N/VblzUjUJV7jD9x4unpuJcNKYk9PyZvnclrTp6bra9Z25oF3dL5yua8Mv
65Ua61WmHNJ/1vRhRxiV26E45lNUnt0+vFROjdMgGpINPxJo4YpgbW+ZP4waZmfFn4/1NUzs7WSD
YtWBlR2r2am+YTGXm8Axu0PUsCH3MkM/AZML9xI4+cEMY8brGh+DSbtLoMbyJlQ9ZX4RO92wpGIL
hxeEF9+9yGncUE/2UOXQIlTbDzSfdQ+OwMUfWjApHYvxGOWvII8Dr9J+9GHFJ3Z4ogkR3/t8pxYk
RKyQl63yyY/8cx60wAEaoNep4kVAHrvDQ8WjezLoasOHTJMXjWcwOzp/QlFJDlxBzrbrv834ah3A
ucooHmbXeJtj58DN7Tl1vAOWIfh4EjOwInDk5iVIZwuBV0VUfLnjvA+LyoWbRtdrVYMTIUtRlMNB
NC3Nd5Yyd2HBaqrXbHpF150g/R99YOmC5rPEun8dmWORI9tdZGfRKra8L7gswyWaGFKmiAk2ttKU
KhL6Fq3UyKgL1C+qzek9mrgZBJb5BVhrrSjLPtYxzNMpheqWWBwS3hTu+2H4VbQVxMp6NwjlrA1R
H/y6q6kMhGFihdVLYxvEyshF+R3ASp0Oj01CD5CFw6VEvjSa7JiQutgMoXtlUwzPZjgns3ioHMMF
2BvtSjoIinJCgU+WnDc1rwQOaNDZJbEBaZnPLnqlIqBgmfVOZBjDuzTYVo69GaTcJX2/zSLv2BBY
TOSnKrKXEqcROQJ+4Ej+UkNLGhQIL8hsDOGs4aXsflmEy7ow++V42evgtWuTCmLetDi44qWXyOG7
GvCzZQNespkPRhP1u5h23iHp3q2EzJhTQA+JGemUKrmcU9kVp2O3Y9byN51M34aYjuDS0oTJgiRi
TGUGC7vPjo/QKhVutqWeHl/S6L7RChxyn4257pj5PorxL4UlRO82IrbMGE/QD0fcgMOecH+GVrl2
w4xVIFaBOgHviZ0RA0JatYc2I52wjKtJUT3/+Qf+f1cbNvvkfy2bXduaqBhlYz//YCbQ/NXfZwI4
cdrzWHkLzUjAQ/evMwFkOj4KPCwdid/EFDyu/8MO3cIprZGyfoNJ8Ed/i4oJjc6mNfZL22KT/mdm
AvThf5oJPIfvj2EFDp1g1Pj7mSA1DKdQoVlgQcPe2y6X0kFFGFqXi6qOkFUqTIY3ZjQ/qCq097HN
lnOZLOflqqtSsXK5+0ZwmPIRHqWRyH24XI9lPN35pXrmiRquZ96du6iwKHj0lvwFn4nW2kuv+nKc
8bVKF9eK06er1KutlaUxhgYO54xl9r9kWZ36jHBCVnvUIYVHzVUT51VHSHoRgSvU4I7lGwR7LgKQ
NTk60YzZj3AyGJz4qMmNoZ/LRV4eRU4x7iI5sziFQS4b+mLQo8dMIEwldyKkydZEsUaxoJV7EbFh
IJwLVO3a09h0xH4ywfRk0fw5oX/PqIRcf1i7xtC+DfNrRCiXzvRUIpwPHqlxSTOKInja5y+Dr+nH
cB/hMLxwnXhOYmyljpifinZ8theoPOyjY594IGRR8J2q+zktmr67GKYnZP5ZO2/KibyV5BqFQNCx
QrS53SRsCIIOzaQ2WLd03UNUV1sRUWY8BSBSpxwQcpION8wdXKh6ff1NPfLFhx76d+3zq18WFfGy
spiLigwSW4yM9RBII744+42GPUfFvqNdFh9E93wy6dFnsSxFWjE8lMuapLOzO8XepKgG9L1xL3PC
rnai3rq2nNc2uxYUnDO1pP2aW/2tZBtTs5XpyJMwqk3IfyxswmV1U3XUqrDLCYYaYA7ZV6t/n9j1
QM36kj00sM7hDam95KFc9kLsh2L2RKnh3XkoiQFn8hyqSxh6WwkHoRuCXSEIJ/qDfR+gndY94Ss2
UWbG04/NBGRgu3kDenQcB9ZWJgPbKmKT5Xc2FX6Y3dlwBQmrLgg+BzC1Vy3iQ+KKbeANNzXXYnoy
dnw0ABuxNMPjsUa2QYVmn5bP4XPstKeQPVsx2PY6X1ZvNTu4jmAMjGiWch0o1t/WdO13brgXg+2d
yxbPmTyk0TB9sMr4C+8bi75l5Zew+7ND8wkXAP1v88la2rvSBscEllB2hs2yPCRkcNKCJwZbxZTt
YkZDxmjN54yq38qvLilbSLzpPAXZS/YBHlElfmTsK52yvdZ0CybLItMNrBOp43cj1Ef2oCgNzAFs
PllmnYaQXy4xqsNIquhGK33p2JjKUkFGbn7AjoKMoD6IKTy5zFl+ml9tNq7xRDpRYYyB9W+9xWxl
mw4N0DUpnON0/Bqd9n7y1KnkN+RmzbG19Fbq6WTRHcNzFi1yxiE3xliqe/NLib5Few5vBwkvWHbu
t46rD7bZ37R4pGsoTJtYOPc8cl9TfM/Q1ATW18i/aEVGktAFQsejUyyc+fhgBAmyY0pJGYg6i3c5
DpNdWlD6YPPRaCKWu7GxSwaaSrVpYDmZ90XqP+OHP7QNxDLDjME5ajvYEKrrqHu3LuWcXlQWvJrk
5lJdgKce9L5cqmxzNYGcyUClmG/5GGylTC5tIB5EPJ5Gz32ySG7e9NQuNqa9col0RTlVRV6areH+
IMVX6TavIdva2b3vAvR0om0Q1Q/8Uh6HGtquF1N9gvP+JYvU0Zn6HdD9e35qxln3jDHktlAlakZF
71TZ71zC/2WrthGBlJwGx6k2oCePdC2DPhkMpPoWRTBy+mcWq6j11cowlnNVi61F7D+vW/4xBVwv
Bx0EX4UhjJb5FlfDEHS7YJSnkNyjhjenDdpazO6lahjKPPGijKW71xufKZU6zRl1n3N4iqi5cvQI
7jB5QD4EeJ3Xx96PsVRiCmjU+BGK6U5lbINpmR1bVJQZzhvk6tvCTZ/GFPcSI1lUNNukNPZV7Vyz
KqRwtqKWgPnzLaZpMYbZN1j9Y+8T9LR858kNnYNH9QkmqnZtmzQp1vrNc9M7BMYtm4kHwzMlxp5R
QJSOkapNDOLg3vB+g1OkwuXVm/MXrx0PiYnJh3l3H2X1t192v/iWXzHO/GhAWeNVcBg3xa4xy2+z
49LgGDVtMErfwFnexKa4b0L8J7MzwNXXr6nXXZ1McdzM3dbDKp+15bCCwJBi+8QuKzhoczP5yKfi
yYqG13HgYdurQHJPE6e6cDmBxUss4ttyss4jAKAQu03bU2TcUonsE91LLfiSevTxs1q7DvFW2tYh
zlM4cCW+2rLSxU2P4tqJ6SdWhXwVqnY3xcPA5j41dn4OfN4pordZJbcC5g092OASSJKo8KWtu0+c
zPmOUNfChIeWKKOAQqmC13BeZE9nEUCRobeGnx9JOZxaTRYkp69GoZl2i6d2EVExqmZraxFWheRu
JKLQXoeorpXs77Jlrk0RRweLZ3+/SLTNNOo1wZuT0Q2baSivkdchMjebis4LvKTopq2pNoBAr1Q1
rYy4uTi+cexRhoMWhrNEK8bqT9phkY+HCVILIaMtXxswOerqqlzk5hndOUJ/LtChLfToQNWHKXJ+
ojQfO01FMMI1zR+beRGy03FfIGz7dUz9Rij3Waj2/qJ9G5PedWHwCuonQtHUG7g7m7SLaGlEOEeF
gZzNwzahV5KPs7USc0xDaoRUm34LL/6RIMI3dPW0ID1LxPkCkV7G6jAsqn3kJpSsl2Bry/bdrMt9
icAfEHuyFsW/RfqvWQGEk6Sw1D87sDJuKBd+6FkWxGN8GFketKqlkIBtgrnsFaTtPsox4GHeESRq
AxCCEn+JZB3BUPLiL/sJGLLbmIUFxo8Y2ne488pxO8HDQem6zKw4rG55h7Hz+PM3kf960iMS4b++
Y9xGbZH97/+5pD3/6Jax8Od+v2UsXAkK41BuCF+Bn/vbLQMY4cKowJGNQ9T6O+WR2wUIC2Ep1En1
t0sGwqOkkFEKrLVIk0iSf2I1by+47H/SHS2W8uDsuLZAv/j7O4YIqhFfOYp9yU6QR+uMQ1fb6Deo
UrWfP4SCXIatDTiunrmK/PIRxBeLtbx7ph0Ec59xHfpgI81i2TOAECJ0YFXeqeujPXrevBoyqi1M
+RK51HFl3XNOcjP1yt0k9RaA9LnKzZ1vWiesMSezH6i3JcvSoSrNfhFuPWvYFqP1yK6XPHRG/yNu
eske1G9/ylGxtw7zYhfBgiHnsSlb0iaJfuW/V0bqH6EGgQ7qmVUjjq2wqa6ERC+yZLir++JI3DHi
ojGsY5OmeaB5uSnB+xr1rqwwICeThlmfHduKIFtsf2GUyI806KWX0It2PtCGtrPv+7R6KToDxh6M
WcP4DFz1MGv/WpnTCeDGbaQ8ntDmG2nGA6AnSn+S3NjMWdUebe5pgAHDAbviVB2skeWzG5ETVOpl
qkxA+vISyerqN9xUHOM1Am6TZinJ/JiOx7K2Giitrt4bFfT9PjOig0b4I4lPsUuvqCJBFWH65RpE
q/uIYNJOyWuPgNIVC96z+0UI/nbB1K27aITMETUHifgSGJRBVcgxuRG/pPJzIgsfVIu5tt7QhLQN
aNqstINLD0DxouxIJJ4+IGFPRKZbMpitumRxz6um5AeEBKrVJQVn72kYYq1DQGITdollAv4g240o
TOkiNXG8H2EOt+u8H466mB5Jcsg1MCKehlZIcRqv8yJf+YWoN4FZM+AibeVVsyvRurB+/PLRvpqi
4P9is7SkztOOxqvLhLbVZIBxDLO6EbXzrkirrl0i86dZFJ8+V53BIs0AcKPY00WP8IljIooMczMt
wiTKjcGlt/zSLoZCr74Ne/s6RdzLzQJV25+j9gafwm1LCw76wHuK+TW1YBzbNIxIPHdDDwzDiTMe
1PZ9C58sNss7E7KgAY249/tjr/0vWBMczyvyWYsiGT/bKjvHpvHTp6yDsrd7q8z3Zea9SU0RiKpg
KGNS++KRAkuWJsIIlPPZwOC2akcK3pPaYrQmqhsr5xjNzAbA8S5gnjZVkF36OH2xcuOis+nYBS5m
sTTZ+nZ/r2r3UvrVu1EbS7/9oyzFa2KpmkEsfzQ9dQ5kxGZRhtfQg2KARLfSAQzGtE+eMdZYPB2t
EwyF7SD4wPk40QdXfXHffcwCZiJbJTCqje7OGHGKuAxDy5egmQd79I3MAfw1DRtciFHUM5BW2Hgz
aebEYGudnPIqfRx0chJ9s+uTPkP3WK6Q+ErQEpak6vRLtw2dWSMN0kwT5zy1j6C61n5dfxU9RXqN
8j/zYMC+z2+QOBsslGqGItdkV9/zJ2otwJzoRUThCKWFinB1ZAYvqk6PPiVXodI5q3jc+RTUUHaU
1ne5mJ6Gmrm2S3HodsREwc/ifC1bfz3l5k/c1LetYBamRAl41612ooPNe93H5xGV9VPZRGfL7R+L
cHoIZLPl0X87j6CWvYLNgjUtZsoQeoW/peSD1hTsEWs4ArwbovZEq+JWJMltb5W7tC0OumYyHOR0
aigMWKuMfMXch2vytdRkWDXd4KP/RO4TmZVE61DzmfGA8dvgRKrpDFZxQXx3T4KldmakC97T2FOI
uHYreV/4CVU8nF4OiPGDjMm7156tb0wHewPkQS/3t26bbXRF/s2wvfJArdd9XPf7wdSv0UhgK8y/
RmIZmT2wn57Wsps+47mGike/rVnRcEkJWtWvDN8+QOe+h3m9Zc8KsGQ6Gla6nu38IrJ+7bXECNjP
I9N+RRm5OAUYHIfGiIMXprRd3FZK7cPK23iEVz/xNu0QsbwNScNPYiH3w0Qg1kFvUrV9ADT75Kd8
9SDhfVQTjTI6lILciDCpcOybI8/ECsSwaCWFN3SHTNW9rlCPhtxYVzyM/vyc9N9UsXUYYf71NHX+
93/7Alr5B3Lt8vf+Oki5f7FtVywwCjTZhYvx+yDl/IXaa4Rcns9wL/hk/C7XMi657FUJvggXGxna
7O9yLX9EjwhOQk2ZvHJZ7/6pUUr+MxdYS8ux+bf4/pin/mGUslOd5TqOuQTSiLRJBrz783hXxdya
/HJLoQ+LEbmQOvs6h8Yejat+QtNMkpm7XzhVPxyfB5BB4mQNsiDc+tL46UGEwYdfdSs8XuG6cryH
qcjpMkXl9UsQGhHXLESjrS6Dg88aCoIg53HQZU/+4G3z3DyNpbdVQ3pICoWo4ByTOXsqcRITy3yc
2FWiZnL70vnXnPvBpu3FirUrJ349HRAnngWQQ8Pk7mCH6cUz0oMNkxQLeDhtsjq+oq175IHGh4Ax
cB105X2h0DPDvn4RZrDzY0Xf3ohWUA2eT143oTRwaq2NWrCBGuGriSacaJjhvcZ/VPXwgf3vPCcd
2Z+p7Vg8149A1x8l4TG+hekdo88vZj186zA9bqo6efKhVjUhYVHPzZ67eG5Ws6jYQ9qohIDSjE3h
Fh4/j3Gi46jYdcSszRDnltsYzww/K23HF77Ne86MNVk71PaKeEgWrwGBvxQTHIugqkCONUSY43DN
DhpgJTggd8bCI3z3cUkZZRavZM+6GZwHvItagkkzU/BJ6OfYtm7BZuyzVNzlNoJ5l5rcConpbM2y
SQ9WU6ubXHrDpunH9jKnsP8J8TLd0W6ZNKOx0WQZPoPIk2/SWN4zEVyWdQi6YpO0On5uIcQyeSV3
edVCIPbbj1ZbbNhF/1lMRnmOWMJSR4zTr5oRVQv01nVXq2M9MCGQWjs4S/uFHHrWtYb30aeRexuW
Hg5Rd05vbXP4ZHKhG1oau6DDJIBMT4DFI7BtLU3QIS2pltD9jefG1A3YBhZ3CqBqu7Gf6FamyiJp
xSoPkK697pQlaboLouHigCdg6DBXbRaaK9k6H3qxcLZutbOjPDtm8Ja3iSqOyUSrZTSRxRB+tVJ9
RbNf567mnpSZYUF56AP/aAnzse4Sc+3Q8cGuQ9trQ5V8d6TxVqMibjwRV24FZRQQHjwhtgqOCF5M
66HX4wm4b3eDMWOpbfZMHFHTVZjZ0SzydUNvTW4aLGVd4KNV+MPuostozjRH9sWl4JvUEVtco6pe
UNvPvjuum3C6+BnrFKIUxWBgrjcvQ8I+My+cU5jw+al+Iy/RmGaQPFhD6HtWfcx0HJJUcFxA0FW3
YPK8V7iYD1Er063feGehDVwDZMbIA1r+Whu8H80WJVwKKMoDEL5lcbL2SsyJdn87VurW11QsT12P
YZgfmDlRhtsqqN75bsDdjD6Rjoy4mpVx2TGqpT6Rd59iTcDhUb1MA05DID/Q21DzVPzDgR1lA0Gm
CELtZQHMwohPSdi8WW597JZtsUVi0oeSzf3DfhknpLmG7ZWiS4dIHzyIOdskzvxmA6smotO4vFjq
2gfRp2SVvOeS9R5XXBsH8wx77MFQPo/5cDuh9VpW8cOBojqA03OE3kYV83ONc7wLTZp0EGbN6pWP
H3mPYqu98DttqEXLXTIyJbCAsCUeVcSP0SCex6G8dKGixU8+5dVPrLDPxmTB7DVQTzEHz8lbk7Iu
iPlXyGiHw3BMM3vvIsDZNUOMOd8XMSjvDtjaQDHdTd/KvVeni0x07EtGd4OC23hMqHoNHY4VVgZx
B3AgbOQqynzARcNdyVsnRR/ccWg9mEV/RCTo2WOLLVeOlyGO4LCzcb6JM9YHUzGgI2bhZuTwulE9
+NGM496O7c+oMr7qJOfj6vXxxoFoyCuzVK3ZTNxiO8HkoGbruTSrbwVb3dbz0kp0VoFPK04H6rSS
hxRYNpCUHtsc0KG0fMD6SEyELX+9IOfd9liPDdXLQAInZkMkKAXKnvi7sJmKSVTdhZmzCzlLEn+8
d+HeI58NydYQvPOa/v+wdybJkWPpdt6L5khDd3GBgSbu8L6nk3SSExgjyEDf99iDFqBFaBWS9qUP
pXpZqXr1yiw1e2ZlZTmpCDYBdwfuf/5zvjP+AO3xUnTy2po1tAP1hBj7NgG3IGrnFB+xVgj2X9qB
c9gXhMZrUOTr3oqfjYD+w2wqQ3K2CuZNQ9RuxSkfcv5iqDggF9VTj/d+9a+D2F8TJ/KfylrX/1ve
hrJVN/k/OI7NX/3X45jxm4AxBruMExkilvjj9lxnfNbpdTM0TZfO33Qt2GW2Jm3Tnhmof9mf/34c
448sjW28KviGfMs/tz0XJj/k75Qtgi/AXm3aKzHviTmU8gd22aB2UyeZi5YG/YeN3q2kaDeJb71m
AW93SKXMV2tbFJdSJTLhFPYxLQfXr/K7XygnJjUQkPprF3QvuiyeCsQo7oV+Fbr56KxyLdoPbbkh
N0ykUC79+OTATjeZb3sOUfQqOxoCisYD2kt3Suaf8vZ1EBq7L9IGjTMuhg4Oa19vFMIXjuMdFHrl
jMZ8Z1MTN82rotpPisqjm49+00iX3qvJyTYy0NeRpaDWJTzeh2suq33cnfpaWYzxuBu8U0UeY6i3
RaUQf+HsIbep8p3mDgQsCFyT9ZEN5QHO67LDtG04c5FyVb0mGmt0TiFmKVeloClGhN2lwGFgC+8t
ocQizSb9mAfVXjXsGyILSnwxrSfs/EtbvgnH3PiBTTHqtwhTUi3W2tNp9kQDI4gM0V64U4QiEGn+
Mcqyo1ef9Hov8YBFlAgWrxTz0ADJA4IkS8Lf6zWiqqH5nODAoi6rKfJtVH3h1cIsvKRlArI7FbY4
BS1qQ7U2Pzlqt+taMpdd+c757II9CqnmCyuVwEWQ7XS8U3NSt647MI6YikvWtnPpXBG+FfF+ouXZ
Gkysc1RuGnm7rWyDQF++MTqwS4Ed72JAVhr97hHaPKZuHmXylvS0UTmHea3N67JL2reJuzKvVEUP
BklUUJU8lIzspTTLcOk5ztbvnGUpiLYQf5+1I1bAh/kx4nRcv8a+QDVmjWGLwxB7wKN5fwWvEf65
GOa3VWfPUXoaHGjlbK0JKVIEZtMhl+oFv6wh97796LtbMLhhX7sKbrXK71d+SYnygNOst10fyHDA
VYgsrtJAVH4Mlkq2ywZnq8nk1IiTN7AaxksFhjMIqeHCSpn47+hz+dJiYx/H/lLv1jBN594hZehh
WBruJPEFGpwkhOQI66AvwbCliHNLbYg71Nqqg3RMe9Q6QusNDZzcgzXMapf4lnrxCXVk3Tkg2oT6
1kbegaaCN2l1J4KGR5TNZdxMB9/akrldBZbteoqxMEmrsPyBIGZWn0TwEXcLsr2auRKms5FdShAo
36Sdio6a78mO8alMdvMUo9GbNGByMSSOdENsMAhYnJj6clvFDpul+lMH089rclQlWz/TJGf/Xc2/
xUBRXNhe87rbaHbIblIXO7tU92Uccp4TpJ9bpeVhHaI9T91+ZMsXi19GTPmsVWwJIZx8mgedvjro
6XPady7+CvSdtR+x+7EB4XfjOcPBb2revaC90Au4VaVv1hgvlXz2s5wmO92ZGGR6WIEVNyNJ8eHA
8FgF0Ej9dZ3w3jbgCtj5C1aPRT5QBmhBydd/5qFKHLja6Ly2FoShnj7F1Bi3bcRiquWdHi+HmO7Z
uXNRJzwmBP1ISrZs8kdHXXxBgZPDyNVTBVifixCTj4/PDXwydNo1PtsVDXh8tuJNg9yp6Nv5BFfn
Bu8ZAkWZB7HP2sfyNSB/ZWUpu3kSQgSYKqUGKmk/54ONgomDvqyxjqY6YZfgDcg6Pmc3ZqYQGGvT
3pXRN1HTpVFG/Csy8avUz5o6ugNtk52gWT0BqRY3LzltlI39HdIGEozR1oufO927GhP3556gRx7L
Lz2Krt3cZVk7bAkJxN0LajpLOLl+wL+TnfCxo9evTbW7nqrLoFRe7S78zJ32rNMrOLxTlr7Iw56E
Qi7umuKfAiPalnr+1aoVC/X3sj7HbQHprbzGM/3I+LC5GVfUlDXpvGoUUP4bt2VZkrYPv0YtroFh
zQHrIqHwc4zJPDGcdPU5tyH99TVbW11dO+MBtiCSQQWk4mnSxXEIPoMi2Qydm8Hi6YWxcTQYamiJ
bZWuNJo6HZpwcd+c2FDN+4FjbTXrfEpuI2SIRu8vRaX9dPha9NAXMmuLiFREVzvbKP0VD9VV5jip
p13gw88zq1NR0aGrsFqUNMXn+DHzYdkA83JyElbVsOkzWp0n9irD8KV2GuSEHer1Is9HV+ueQpoy
sURIunywUSa7cKC3CANF3PSPnFMdoVDa07n3M0KPw8NvrXVlfGlp5mrZ3cpjbrf181DSS125c5W8
gsUlqzID7KW6nJu8SzydnT2SKt815XHqItzuNU0oNHpmoX/0cDNgqOGXxClRoxyQLjT19ZA5y3D6
SiZKJW3KGxVvP/dAszJ97sWBRgC3lu8Y8bTlv06Z/3bK5Lj1H8t9h+SzQXL/R+dLvu7386W0HTLN
FnqeOTf7/i73Gb+R1JSSmi+C90QvMEb+wZ1psDWVgJzJHNPc+7fzpf0br6UqJaAJqcEm+jNqHx3A
/+54iTfTNEwy1Sxwtb+ogX84Xk4SR1rC4W6JhGbug2oMyMpjIfN6vdy1Js2lObGfPHN+IjRTmOWQ
JpTzorWaQ1JjPeILJjc14z/13IGuNUeqRCN/4MJ6ryUF62EQ6G4BYvfo40hSSWTFJLOGOaIVavad
0i5aAeF5r7gQNEbOkS52MfG+NoxqkZP3kuS+yjkAls1RMDmHwkYnm7YaBnx7DowBU9gVJMhqgeOs
JFOWlaANhKyeOVOtK1Jnhjbu8aHiaVHGH7DRSSTM91FJVs30+4s6h9dibfwh5jhbp8ThIQn6d2VM
36Vevlck3wY1eddIwrVzJA7+eUaUwX+MQXHrbP6mSUd5oT9bUUkVa/xqYk+BSXKcK5qiQDmDLrp7
E5KePjtawmnC20JrWM0at7T85wbni9TPvgBO6lPSiScGrJrJlC4DyD+dIVkg4qTJenVVhOlbiMWm
n7u2GvlUlsVZOMELOCBMLDB6yhQe0OzSIR/x8LT2RCB1mYzRU9s0e8XJXooAThKl7Ffs6y3PNCwv
jdVSCSV3CFt3M7UeKu4gdW4njvEL4f5btTmtVgFJcRGqDNiB8cuG0Zj8xWwUREetzt8qXEgObiTL
br5Q5rZx1eooKMPOw7dUKuULRW9M8hybyAJ+lbO/yZpzjLPjSU6WQSeKee2UZE3F1imOevpanGeR
tsA82Pf5sn14lTM/G4anDoZ8jMmqVoMPFqPccJ0UvjJGrFr3dxHGrL7qNzM0K1ej5wzjlt041gI7
FD7+cmth7QJhecIFzBEBz1eP+Ssyin08u8EsP7pa2MMILGO7Cg7s83hERIQj1Bd79pOpdrqXQ/oY
ZnqsYo/XAReanKoLnS+Q9721E5NrT3R0MA3uKevra2oHOPogphREOhSVH6nW4QPzprIIc7GGUpIx
pmUndbBemj68ED1i++a1E79BjkpQT2zrahXTC62+jnzBGnfmeiMH++H7YBqbxOgO/TCyrtJg0+r5
0Z44STp6tQ051jEhfBSaOLedXOe6+IjU8MlnuW+p4z2U5VGU2q1QzMOgyRetlM+dQC3mzvXL0Yt9
BVG/1eaQDVChwDz2XsuAoQ2CXbivcCDGeNiY8daJUForvUeUUe7+EJ0Vs3z2Pf+uTerZMotNn+Pm
bVlvwA6ov41+uqmSHAu1VW5txptwtHGcVtrNExXRhmb4KjJDbgqJOmcoyVdrYiODdX+bqPhAYyHJ
4wftIrAYAOJsaeM6jML6zR7N0xCVOIvkRRbGzbdDLKn4hIqB+DIWtnihKfaVWhF7CX+2d1U/O+o8
I906jydsB+ZfIGKo4f0PvGN3OiGuFLky0IFNjJUYBzibTTYPmDoaVDXnhaLQj7yZbpnlrKJG3Op5
hRAVPt7d1Fz37fhd++lRIMgCjdQ1F0U1X9ad8m1B7cRmezRsjJG2F78NiXzWyjzYZ75zywlnMJCZ
jzZuGAqhE6aWQnIYGSDqmo3mFS9FKrZBGz35k1+5fSIOfhc5WMe7c0QcaZz8byUP36q613Csk8np
OdN6UXE38+xR6cEto4qMc/rSkM3Vs3vDRSc5671c0y6Bv5hywAnpr1ZnCFBESKTpSINRmLexc6wA
gYZrLbO4XyPRbafAf64gWKyMOsFryhafymEm5/qNiPxL443+BkM8zGUcDYuoNkpO5uwvM529uNNr
v+JEbuD5wXHk6o0xeXOhF25gsiGqouKphm/OroR9eW+LOwJ66Lae/abU9XliA5QQtR2mAGJPsylE
v5ah2NrJsNF9Zpdi/CJCGCyCDAXXI0AHp4OdS2oeKLDcAFHFiyOeNQUqFRDwuzYmN41ZUKuU19Ik
KZAo409KItcARb/H0TgFuXJrx+RTyuGn3xJHxCm3qEA8L00yVfRmTM7K9sjSRKPyIYJG39jQyqO4
pidq5ocCcR/w82onP/D2IUyRRRCzpkmA3aG+U4tl4IgECfFNO/JK1PxTsrY/azE6QwI0kJkDnnaO
NRQ+4jLpBVZoYnx0Lo5bK54NCz1b9bR5FZ31pDZAAmMTk4MaQgppOuxQ476mymQbSoy8OeO9BOuR
hr2D0Q4khq4En7x521UxWi+DCpPa8HJz6Zc+L4AxM8xklB24S+kLX3XuqLqnpNEf1lSjr5anrAjv
FBG+JDj8xtE5pIM8Fj25DYBk6bpuqodiiFlZRX5Oc33RE7EDIGs/wFezQFTEpkmtVzk2NKg31rsz
EUW0RXQvS4y4WgbCFvgXMfoB374ZOvq56AvrYASj/ZoMjfPT6/3+wFa+PCpR/JSGLRsDvy7fKMPm
LVHpN5510MdssB6ciV5NpXzgXttp3GvQlqTFEr6iE1trEU1yDiDxOC5bgYJFFbEsh9fJGH81kkyE
R2h7SIKYR1pAfC7ToyXUarSMFMa2nZ70XP9B+BvwesHjILL8a+wAmysFskuhWcbL1AyvXqh8NpYc
eEsaYpsAXt3wQdDXnRGf/ELjp0gz///Yzv+nczFyzv0nB/G/yr1RGPyjs/jfVu/Gb5zFDZuIFOKs
yu3797O4/pvD6pw/gRZEUFr8bfWOoIvl0QQ7pGuGzZn7D2dx5zdTRRtm824Ik3bwP7V6p+Hi3x3G
+QEqS3dAozq9vH+XlGownFgjDihQ0uxlY7Y+lRe96VlxLlA9EkG4BkXtl4EpPsFPNZUxCKus4j5D
djIYXyYjWKVlP8sMlA/NDnsa7Y6RNkFW5v/Agk9c4DJiyR/AXRSzR5/OnaOJaT8W2qXDxG/NZn7V
3stSfaUQECVhKCCiAPY1/eZaOdFaIRCg2/FlUoxDQlAg0mtzMRAaBmEZLEfQgw2hgqi33F5TQRe0
uLZx87TEDyITwxyWAINYwqRnh5yYQjnnFVJERXRL8iJzBZBiHdkGPkozeJ5kc1CtulgGOViDaLxW
afcgCkXWgZqprax4INkCPM/Qtuu0QSIedXg4dvY6xd4FNf0rDJInGwtCCrseUQidnDPYwQqVl9AY
X/2i2qFCXjM7xWSe9A8I6h8TGxmuZ76qE4zG1oSLXPeZrVn4084grRfTyhBCVdAKaZu8JwSx2R5j
uAu8qLwNVYYe2/XrfrBWdLP6hMyUO+W1bmYm18m0P8eK0tZYbCviFa0mdqFlXCwNqQyVfpGairHy
ApPzbN/W63Ti+NBnv+paYHWeU2gTFbbViAtPKnsLjL2slVNuKDNlIluPmlyAzb30lVgXKApul2WP
eEwATrYmRHbmFrWtX0TRk8IY3bYdHkVtP9IwDO9pUBMWDs0P/hmfqVG67LgutV2D3w6aq+Xk+5S6
0Zkb6KHod3oO8jzzoDl6JPwlvjRrbnPWIW+bMoAhHawyEmJgaqIdmes1Zy18lewhbPRMCb13Sbfp
x9hhXWBWvNj9MLOX3RypJZ3XG4i9pBDuGBRJ5tbZQRVkm23zjJ79TJxplUT6FfTQs8dDUOF8XhnB
sZoVEp6Yp0GJ7ont3yqV6HI+gcURNnG82gng5rRkyAZcc2J8lLS59ig4WY5Z1FSnkxUzZ6Hbdws8
A5y/VOeJAoPI1T2AuhWHpoXGxnnPDeRsWLRLicxaaQr5dL0rYvQa+dUb+TZmzUnmSSOBrDxlsx5W
ZT/7nFM83RF8xOJV4PNMlnUJVCQMGEv9kyo4gxa4D12zpjEi8SdS+3n3VrG1ZVEi9tiKvWVZptdJ
01ZOjr/YDAvYghMdqAgQjziSNa6U4Rmu1i4nq7Po6AJYWC22kSizPmq+hgW5A/ex4TJQvfOZZNWT
4dvnsMsZOlVyU55uSjdRycmniX+qiuAYxQUcq/4ZAC7evOLeleSvAvVHRaOJNUa/htI/dWkAVsYs
L5pon5qhP08ipBA3kseIHi0A+/spbl7jllEqBi61LHrJhNLbq8y0f6SUG+hTc0ByMPCMOrcSlHta
qJT0mO07XmOIwfxj0wpbQCXTlQd91WOh57axvavrZA2KjM6rZioIqfl3ScdpFd2s+arJeyW4FRqj
8goaA69JJhdJm3wKJko2O2BjrHVDJ/Siy3AOJ1oKitauPseU/JxkrBHDYSQUbvbpoY39jSG4qFkw
HbyIKD+9mxDZXCj/d3Mwwc/aDnOnxZ3BpJYz7m6QafxVOMWPyAy+FALxK4Lizop01TZqyh0FC58K
BlK8ISu/BbKCtNykswUDI4Y7hhE5iuaWIlr7rX3vy+BdCTwChea4K20jhdRlneLJY3MVVB8tYIsw
VZZNEN5t/Ie2mr4TBdw2Y3qhQfQ7Gau3omh3Zjdueqv8ZPmsAbo0IwSAOIAMGd9G37/EeisWKRHD
RT0wguZRdWYTt7eChNNh6n0lPrMLng0OqSUNGnn8XMScK2Olfe+ijnPTJGZTVHABhMFfLMsLafcX
lSnA9OW3rmAxZTRoI+Oltdl9aWl8Lxr7kM9TRNaZvwavWBEXeMdJuwkqDCItTvEFphzeDFqyprxv
wTiDo3EeUhhWvEqnqJrxxWCMgR5EE0/98KDknoYxoD+1IpbrxwdhEhqbg2IKmXXXqYKnnNGJnpkX
AvkbZDtzFWY66FnGLHgGO3w5D3O+2FGo3NR5InNq51kyoqHm4dlCg+59Z13r9rczT3PqkOqs96lp
JuF17Bj5rCH7QGfBbeO34dJo5U06QERb7Qal4KNslReP8bFkjOx4tZJ5rhQ8CL150hzL4gq36V6Y
zY+iG2/GwFk7Vgm5avOcGlfJcZonVygP9nJQvCvGC+xQ83wbehZcWzpyu1yjfEFcYAHs4to6hYzG
atAdVUblhAa5fnJwuLZM0ZA69x5jdTPP11URfZXzxJ2w89soevvlzNO4VUw3TtiqG/vppmNgn+bJ
Pa6Vqx2qqGYmDQojGKAQVIPKuA+5/O7N439FeTRygFGPR5XhlmrKNc1IW6XnVjimjbHK9JJz9ywp
5GgLNhpDh9ZAQdUrB++AkzdKRDA6z+CwX5zJOiS1gcsNyQLpwgyC5xApI0PSICmwJgV/pnvjI0Dy
GKpyK2cNJJ3VEO4sjwF5JKiGQxKKjYZsopiA0X2EFCxALwpoVQ+Bxe/ZYXiz5pIMOEmmWYchcAjC
xXqpBcup0PY4i4h1NbLgsI2YtifUHC9jS5Mg8DBnXiIEHwRIJFUn3tA61C/+Jbf/m9yO++E/ltuf
GLZ+kjT8R2d8vvB3vd020dUdIWZBm9f89zO+8Zs5gxAc/odFQ/4hp8QZ37GkIVRVZTQAkoQ9pM7p
jPyv/2X2c5B2slDJNQH8U7X+jOBuzUaTv/dzSOy1qqYxgxCWmv/8D4K7qWXooH1YLFG41kGEICcT
d8BDn3qHQJf7CWVEK7AzqGceH/jqoKXkALedDcWMq0yATm7umfFh04+NJDPOh+ba/lnPKuicfNea
rdXfuuCIQZZ4cnn1q59+QWA0pL2WVniv6Lde+Uq1O4EhPIVdTKJh8hPUdT4C0tqNmvEoiWKYhb/G
tRQs06QaN0zN1Jeq7J9iAqpZsxo8w81iju1gDPqOWznWsD6HQhJQ1KRue1z1oe4dpd+zVFNybL5z
YBIGMStyNtckLPVFEnrmskutisU2xsypwpogsulFC2gWKNToHjv5McaMMpu4JEY7yoCu9cBQAeU3
4hs6BsC/uQjXuVZYRhu1hWtH81dfcLRZR7RieTrx4/CsaN6jJNdYjjHhQIWm+5b6VHFC9DmpXKgh
Y3OYk9PpuxXPiYVJ2tMiXZnrs6z6Es376FJBBw/9VdVzzh2q/MPKx7WXDJc243iCx35NjwG+j262
IaNgEh53RuIYXPAKP2QIKn5wgo1d+STevaVWyZuqhxQKNvRn+tFPDeesz9NOoAOhpXu+vqCm+KwL
lvQYQofJWVf1xLsjFhuE5FUTs+g1plk2mwPx32UTu6Cu9l2UuY3F5Madp8VMQ/6rkseKlq4Wn1qR
PatVs2hTbys54NZYOUb7rKePOL6HxtamBcLgCuqx/GUWTD5EWRg8GuuFoY1wsPHaKHLbx2Q6Fefq
VQO9FPSARuFOrTh3qT/b3oLBCBao7Q+yBTru8SrQrH4oh/ogPe80SGUZAQXF+/1kxt5np1erUCOt
QXfXe6OzRCFI3OX+AT/TwVLbXy14KZYqz5Lt1nxbXoT8iI5caAvsNXMYTVKghh6VoEHYUnauP5WY
mNORngHLoVdapcUopKWmV5hIcy6Jxu9Zu7luLqSiHfmL11C8s/Bd23oODdEdy+BZIXvVM1Tlyr7J
1FOH8coKrE1WxS9mIJ4j5L2V4bfvCPD9cu4t0jnTEjih5badneZLU/kgml8rmJkyVw1bkizGmka1
j9gDlFhWh7yyFx2p4nVU5199zJSlNK+t1v8c4N6T+q6xMscefkFMCLiCn/ncqCqgQf+5lPCwVcr3
yEgf8p40WDc8t5265mP8PQXxRseAsWhaGPbCO0u12DOVrQrZ4/vZBZa18bNiZfJC04i41Xwk0Dj/
xM62tmADQUhbxN6Z0gVol+pSqMzxACyX45wsYgM4AiYo46Okfxv66k0jo6jpiK4xErDyVk6dutAJ
bJtdcRG8rwUQkDFVf9mh6XYsotMp3I18u0Ri2y1vQcuqh9z+XA5kT2tdhw3CZiHnmKNRYazQgaw7
I37U1tp1kh/3ahnNPYX+ZQ10K7cmuJdhKQptryXDsqR4OgoKGt34TuEF7O86TzjfQbqMfBNBD5CA
aRkHIj/8hvKUACNATnYb1XpTI15V1bmgQnw3oDnbEGtPOKL5G7ErPI48qNBOiWdrdnTMxecYQwqn
2zqpeq8d5qzYcblnkZJgl2LhhaFUb+jOhmf/FBE9xpX6nUbaqVebHWPoJu8ADoApsZUXS5BapL83
E/A+OkOnkCLYNX21MxJsbw4OExFA6Iz1A5TbFfINaGMQaQW3tSrYk/qkmLDxtn5UuXWhXADL8Vv7
7yEWCx/3k4O5PcMx00aftTipOKQqz9t2VQtKLFpAkHXNIf1u0x4LmsGsRKidlgnOZCtK/BbEJl36
pbrupsgHCMF9Mvu0Yj84cMW7hWoARyPeihv4FE7Fc83SthPUKQWvFcavpHCWNUYwzlpwFmr7YmMR
C7GKxVjGMqxjRpfuCqxkAfcheMRb1phoOx0ODP0eWtaitTlW1kTmhmAdiP2IM23w3wzST/NU3TqH
ATR0iItt8EJ0Vaqkcx4ikX1tWrrqVNB6VpsR0TAWkVNvPQnXbjbIKV15duq90/GtsFRPFDBYqvk1
ZhBw8Vpq3L9Nh1r42XinOV9lr+w1p7pM9luVYr6x8enBjT8JfHsx5RTS71yyp5sUXx9dyp31VeP1
64v9oMeo1OYz66rlLM1rUCx63oUSp2BHLUn3raTkhLW9p59CHIUE9Y6GDEvoLAgTeA6H4hCJ8IuB
RhhinWDNTmogyRRSQEyI2zfMycNSx8NYzWbGCVdjPtZ7z7b1Y4zfMaQ8vMdzHtGXoxaIJFJ5NKYg
JMozKVxOJZ1XLMMzhQyZ99A1fc8GYo3+5TbdsJ6QitQaEKwMaSW0P0KUFY/a89bzXM884tRaVh26
VotiSSHH9Ja02GfgsS479KfB0y4TepQS4ss3vjKEI8pE0amCcDPpsADpZMHFQ9yiWpcIWjRt0zQ3
bTs7RV0Cn9ume12xNxGdL4bFxwMLjGOOZzXt6S3QH3xCDrV3YOZYjMaPLm3REvOXIKmXCsqpHXTu
0FAOsLdZ+clQf6be5KnVq43P6WPK/bcChY9xBqi0w1M4SeJNxqZ8IhGEdgiuO9z4BtgX+vEixLqS
8FLfkE7i4Zha0y01+hV37JUkbiPB1Ihpp3rnvuKk5RSnGE9lNBQLp6AoraoXBb9/Bzg7LeCT+8lB
6y1wuP1b7/HZUNARRXEw6C6tPbHy4ngjOhXyir1mzr1rM5vB+gry3KJrJtpPzMgqExe7qvdChq8a
dG0jfE1TeVYHMiN2Rb38qeAeCpgpdXMTIGutff/5IeQ/3RLB/KdLhOf//d+/f/zP//G//ts/mC/m
r/zrfGH9Bm1NwFm1NFPMA8bv84X4jXqCeYhg+FDBI7Jd+JufxxBohRL2Kks5k0XB7/MFfh7ACLRj
s2KQOqLNn5kviA/+/XyBkwikK04efj8HH/r/O19kQ+J1g8Sb0xE34ANXEu0nTaRUoDbtc6s4R9Mz
fmoAq1d5ig+ldoCbDE56zUX5VNeU6NoVMV/BfzbAtBW+EwoICxb8+jAfSarhVIztxhq40cvKu0zx
TO0KTwjZ14mb9zJIRt/N4+YGsGiltyksWAOHjKGBo891ZzVapbcIJefrSn9qfGNjq0jvRg16xtZf
eYISuG/sO2SicYlSQ9kAPr0qtNlOW8TYJ5Z0aLAqeJY0+jDG9G7o+ESMGZJdfOiT8pGn/QH28E6P
rF+J9A9YrFaoVE/BMMQutBOE7uHWTFhYoBMscty9kB5rCmqV9kmneAhRn3IxR6DkNj+6urjU5hi4
JNFKOrspESSnzx03Y/SJKDLLQp2UpM46L9J2Xtd9kex70YvqWqMChni2M6396KvgQY5s7RvVwdO5
kaSscizNZrErmXuS4peatdpKBZOStezATZNqFB+mKvSG8cUY4i+98456qkAQw94LDlQo3a0Oa9q4
zIPMgAX0vQeRNUiAS9lPvjc9YKD9wq1VLlOuVWqyy4Q0cEmxdKYK4gQB8I/Kgz6Z2a0bxem9T/WD
X8QvUzq9+nV36Irq5rT+fcz1W020cTWYwwbQLTPVMO5xa5buNJGgkra/5qCyUidz3I4YVzuPSJbH
bgdTbESLehS+Kuh0RNvzF1Wx90CCdhTBMr1h4l74abTxFNDkSZ98SVov7Gb016njPY2+h8M1bDDM
Doe2tF/tqrmWo8OGvVaPVW6D5LDU6lBl1oSmmeJNYjDyslMNAhhv9nQLMbIvdWGsNfinKOreGctB
gDc1WsV0quIBOQpq3fDvJu5otBc71+euNrQcux1fqabFp0MoFJ6felCgNOSBemzD8pKqmcOwgMMT
Wy2EvYC0rBGiVTtNwtomWLdNvy3r6aHp/baTptj4Ocsi1gqU6Ql6EMY0xhEqL5rS7EkLPnGI/elZ
zkA+wVBc7ByNmysGtXnRk8cLHQYTtW7htPLz+ss0p81ASV40z3cc6lGyo4JJr7CZs+zwp2YP75oG
Kh0rBHw2lgsVBP8urZnm041TBzq9OBaNagbuiGZVlM5TiDmqMMpzg6xHviAAwNMemiHn+WUWP0bs
uhj9TqnnMUFOhM3MpSKUS2DwcbQS3EsMpxmEktzgMdpy9Qpd/Sl9whytkt9LZTIRSEdvpQ1yOSni
EIbTLxFN7z2HFz564BhkTSRCnOoGEYHy5X1oV6uWjquFI4ZLk8NYB/CGFPhJ9QPjSaZdc5XHmy7D
T/qiMNPZNLmP1iE14ucymPYMTo/KJz1byPFqd86bNmThOi7TtTOo66FGTh7LYdfGNHc4M8EoboEG
Y+LX6Ybr0IcIJI+nlpe80axHGDUPgSC66Cyuj0bcrYrVexhhvAkmxSW2twRRIFyr1T9HQc3EbE0e
jVtP84fnmFsHK0Quv5ImDPYSqvXS6LpDmfoTd1Px2juUKHhGcySHjG+aBMMCQRrbQE4COkqr1VS1
57bO3EwV18EZfxRR/wnwaNVaceeaSQnNwrt6qrOOOi27dJH6QOXe9oFKk8R0UYfujmHic2xbFpQw
N9dRDrep5dInVkXAheuuDo23HHMuvsHAGGjBW0JlcxTZ0MMID7dT/NRmgtxLylIFTYjWPq64Owb1
S6lrj75O3stM0NFBqQhHxaMPuoBwwZH8LIa9llzJfNT3VWtRV+KhgGM2sd1RmBtwLB8BfJpT+Mog
W29Gph03o70WvK/nmmkF0wQgJ8WaTitX1JcjFJGdqNKK2VB/V+s2dq2pu/mye42tYa/4c5e8Jd8z
7j0LMTgXK2pArFQGbzTa/SL7KcnrUx7HZy2pfLdu5SHI9X1jdB/KSC2E7x1TjCqIvtLVfWQFLz4q
hX/rtEHDJU7NM3EsAjWTsrGaep04wSlozbPqi1OZ0W/RGenKgTe+KBzGMb+3toanh7vI00dXltqR
TRE+dhpEzJH1ArXMGr59MW6BHm/wWV2B1pDiUlSmOPLsAsRgxorIrNuNCqjD/D/kncdy5kiaZZ8I
ZQAccADbX0uKoOYGRhGElg7lePo+yKmprK6pWuRyuldplpFkkvED7p+499ywuIZ2ywa2osWY55uQ
bBjLYjVMam2xAlYOjKsdiy2/9S7T3nufIoU39Oyv236muevz13lJrq/KW6u2dqObHeKyfu6lcY2D
/pQk072ZLDM/U0pSBwMUUaNyGK7U/rprnTvieb8cGX31fYVQqGcXIC7NVN0C2zwEDP3lnOYbaxQ3
gDwhdWdMzKz5ya8BbWCo2zBnvSsy2K1JOP+yfUkT0AUF1pVuDbYGfHrj31mTUax75nV+157jPtqO
YXUpkHWsTBanR1EOv9WivJQhgqTJMD8cWliQHz5KgLz6aWv2/GZXI9uqCHtvhuq2QIe1lowXmBOQ
quLxQqDiqnKNmWl4NpR3Ggf2i3b7exDYbQz12hvqwyXOBpEdcXeVOA2t85XhooGbA1EkBG5fwsEe
EuMkWjIfJnLStyx9r3YR39uO+RF7BnYoCN7LJ0XAkd3xfZzoodbNux3bnxbTmyTIfgfEJW/FmN36
GU3zVGlrA8nG30WqvUuH+VKjxqxVdwBcXu7nSdzmjvmis/ExMFn2j6gfeInF2Ulc1tyVn2x7v/52
9PApG/drzjGDa+X9tooFTDDnzoqcowo0t3H5693A/1TgB3Kf/7ySuCSfv9vfX/+mY3D5ur93DO7f
BHou0o2XuhxVz58OU+dvkqoblyg+b5RJ7Bb+b8fgWpgDBD0EOwLPcnwHLdDfNxIAP1wJOgRzAEHH
f3zVX2GnLfqlf9lIgHWzAH7QnPgBloJ/6RgGr2Ub2PbQjPWWJfu9NrqdAzu1M2P2xQqaPDW8Y7+O
Huaqvk5/usokecB+qxdBvpsPz4lvftR2dnFHm6ovl89p4L3yRNN+E3bVcsI3IntCo3NvJPrGsSMu
2DrZmOXisXIZzejjnLfPdg//VpLbm/jDdmbXm3TBaxJwYhqLoxGsFlKhwXuZPHAUcaOBR1r1dZoI
Ukjy6FBO6dUIDjqeH8o5OAyl/R4b9bmUxdG2uycvtV/MhqNGCKyOoXDutapj5rLVA6fd1VThBVPZ
frAMZvJ4kghtH9ezSoyNW8GKkyi7B4dsiKywl2XrsakIbnM8+1nmDlHHqfwNK/Yr6uqLJ+p9Sw3P
XFxvu5HI0VTf0rIcDVVQHpT+AbHK91y4z8YIaMiKKu8wk6L+xxGh+w5F+ggBETIG7bx1GUojpxyi
vRfVt5h7FFoOjqFuolTwOadVgXjBY3+UptAceiFe6oYFUi4WjCbfv/FROJSVWV7IxmSY483H3sfG
IHz+KucRnGnWo+Tl4dgVwizfZjMu90wi2BKHIdBTHXOCFf6HCmtJyigVZ+XCaJoFOTxjQRBpx7xF
O52+z1x0wf0gxElb+WtYjd65yQBpgPxlgNmnxdrKu9ekM9ItsJCUyKT0O8lUxiQyKw5tOyvKYqT2
pHw99ItgS6sRYXaHCDWW+T0wl3zrBRxhwhhbgGTGW51nz3nPSK5P02zVSoQ7CPUkQH9SEtqcJXDG
vmF2FXtfwUTVRp8WFs2are0vw/d2o2g8LLgsLKpoek9V9gh4GShXg5UE3lNFtrw42/x1b/xWPY0G
w76gtCi5yLmk+b/30lhv+IUnilGDjgLyRhQScZXw9GKUPipj8nhnPCgs5Tq0PaRykuElGs/bYQjJ
n8MqXRjfVS5RaGUvnXzw4pI7v3vCFv4Zm9glHbPfDD1blLxmvSCL6ZR18e9Ie9+VhTuTuSVvUFY7
J5U7hFdMvL3eZNfb0cbYl8c1MGqPMLuWfnpuvUOQO9Wmn3h5vLq+IO/LL1WDeQS7AcSMvnhAguMT
sGzfjUF+n6bpbRxb96JvXpuwAKTr/c7DPL7W41ismx4G0FRUoHgyv3kwk8TF/dNLb02tIy41LfcK
GdzXbIuCjCrsmJjrcNi49puyK2vbSVev7Nq4aHQp5KO0y2jc2XfegH84CogUF1OD6hffMa/e0YI2
MgZFtJUOg1eCSGg+PYQjKeWdKjUwM7z8KwP1OmlXVUFX0qZoUxDczk3DINaWAp9H+wpbHNOMUZwE
I+t1TcSI7YTRBmUT9R6j9YIEjrJyqHI4KPwloSRO/Ed/Fk9dQuBgMroklS07vyAkNpF8E6nFeSbw
pBus23zp1JV93+Jk2rTsrkLyUkqiUhRH265f0lMcjxyVsvRIVCFaJbbQueSBI9ctWmeONerGRYvu
L5ksQuufeklpCYlr6YPm0VvyW9SS5GL66rwk1dZ/hLxEvXnFl1Wtw8HEQEsUDGbFGzFR2fh1/qDr
5lMjVGS28kd4jEQGj+Vl3jREy1ge2c4khXcWRmmETxSRxNB0Sx4Nylh0MpI9NMknS2JNVzHJp0Rp
WApyrPTKfG20vGX8uuGs2dnWxKCALGlbftRGvq8N9xoZ+hkcy0uo/VODHszUTHQzNKvjxL7GdSJq
Mp+ZZYiDKeHHLDlSfIkzlVCbFSQDBDdqIF6kO8F2PMCfvsTu+BxlCOAKnKwcqcGA+inIN7mQb3VH
0msab3sGxPUW3v9KzyztKobKyt5PRuTh3y92Hett/nK3oWsf6tndq0LHuzmNCe1V33rxJ/dp8JP3
/sHPspMYovtpSD8g8LNyTb8tt+IZW1IIgiD+oEn84pZ/wCCOWVdhBPjr5dX/d8NWScXynwunK8D/
f1M1LV/0Dx0H8jNrkV27gXTEAlD7R6oFOVegDyiapOSff2q1KY3+KJZYBf+faeqfOg7+yGEyavEe
EUtlcdD/lTmr5/y/xFmbb2XhxBQOo1t3+fN/0nGYAM5Y7/EA595nVdtnodsvBfehDTRsd2aFg/Av
Dcu1YJrv0x791FBUWzHz4I7i2GZzjwPlEYoUwtiDq+2vPnpKa65hv8Fo8ruIIDcPlQpYdH5zcD6Z
WXEjU6vHYakfsyAnCAvTWDoAAfANjCoyeley1zjeWN6rYJFzvJs5t5BvuoB47HdrIVxyx58KLbYW
i7BCgG4r4M13bAkwptOzsj6II7LBSYAo4Qairt61MapAsLV9FyC0LPcOcrCq0VAnkm0SYYbxk02W
97tsEPtmrJ/90jk2Ha0mQbJ8Vrs5Fq+6vmQp0mYoVItfM2nEw7Dgh3D+9RCNxFjSv/ZHIyHhu422
Dv5THw6/aJrz2O0wZNzPChNM3NPFuiucVBxShGR7Lkpyf9tUZ3NBcJiIkzGibQvFW9h73rmq0aio
3L8fcHT4S2ZlFD0VTfEqEsjlD40Qq3noN5P7q8iBVVYEfidvMg72Gmx666EQlik/INo6gnY2gl+q
dK52tp9Mi0jtDh4I6ZSJesnLczgAXxThrpzMcyG95zK9dUr5IAxUzgORhSjGfH+CwT7pfTUjrB1+
ZXo+aBWT6P0+Qu4SqVq5bHKxG3LHDdSceNgR4mn2UEZ4NotpG/pkFGIuoQapLX1kgrdx63aD7neN
tmUzh/uyh0SAXqZ0jZugMdlNfmIu5jNML0mbPhag5nxMJW2R3nc4rGBxPVc15oDpFCIxZZuw6yvi
MRtOZ8ybACk2QEIOwptX+bD4ch6GGkBnL96AbZ9clV9q91mb/PA+bXppbkSen5jLfg+t2oPJxUCZ
9PvZfxAxUKpp0+b+W2v4aFvtjZt6D9jhTnpWm7S11sZU70tF9abaXZq+daOxcoHx2vUtwgbbS8lG
hBdT39hpde5J/MVgteGYvgHD/zS53qGV6mjZEI67Qyj5lh4leNKzeOamCpprZhrnTrnIkHZKdQ/4
m147atLSe0NDTz1hHjLlM2Mhz5gBUtGu4WleHb0VA9sBEmOryTmrAsp6f+fEw9ns8DLVoJLN+NDH
+htMyS5tLIJTyuRursJbZYBL9Rl6+/rR6ZAVxP0vK1pQ9B0s2Dy/K+IfL3I3k6esTVF99P17k9LU
JO9yhPuqkZMS1RvjXhLRl0kGWoR0Z/6eliA12pLK1g80TRIMV2a6LLCd9czLjx1ubyhGTmezVhvA
Pzl4B5QyDH4ji7AddpeOem4skoUjBKZ+UR2zKD21QXihieLVQjySDtkX0syTGXW3jeGfO9QydErW
ajbzFw1cfQ4w6KXZueXzJdR3wzKcrU+ov5O+OyaxiTpBXAob/AhifBOfVW4e0vKzcOQ2Krtj2oib
bCI2OLz2LpEowtuJyb8F4HGOC3mpXCa86Ks/tPwJOiQ6dFtCs4QZ5430eYc7WCVmfzAV0zD7XDpw
GNIXzU7XDvD7Gf3B49C12EHLhbA3y1812R4k6GxwTT63yECYHh4YZK5cgifqXm3rMdiyXoEEZG7M
9JqizSNMeV9r66aCPFNU75kuwQE/ifbdFxfq7b3TCTbf3b4IjgFuFJrJ6lKOLDFqpziFudr7s0Pc
xbSy1DvvI6Irg63LEqrBWx2F9d5FmxHGz8jkz2mprgXhdgTArNo83tdOznDYoZBH2Zx8TJxB9CoW
WovOcVYmU7TFcigSzAXZjwTiVCT4JM2AZqmp11NxAUt+35a8URAiHYI9G38fccra+XlyvDcrcnm8
EGnwYFuxsSs4PfIKET3s8GkibYHboiSRo2k3Nu6NeLI3rTXCdgt3WQHDrDl1PZGKkjBc0ZIr8Jzm
t53znpa7d2+UO11idEd+bixxKJCaQvti+HghjCXjhL1KozfY4LZuebeYEkmcgVtZEUCabpIq3CEi
XHeGs+ma8dIzDS+AfzrEL1kEIHlVcAbStnUIOdUp+RN5svZrOsr51Z4Jv3k2qpsmtNel+U4rDfNt
O6k7h87QBMg8tZ/E4Ng5cdFet+1oFQdKTl9iAAJBHQ/JRoUBgEcDMcq4mRDwLrEKDXm1DriRYEKn
7LNUfGv68DbxilWL47Pj9GIL+ziZUKZ9UoRaA5BndOZGRDDPGsdLth7/J3QzrWr2mYqJ3a7OElgy
gEguWGNvRvYrlfOK4fLNOEc7C8mMkzUbB92gZ6jfFmaYyrkiFz9pdAqp+137Pzrx0EGU9PB3CQBm
z0PnPkELRIeXBXIjANwzuX4a5hfXudHhyySSvaPYvgIWWhnsKSD97UOUMQwW2SWyK6uB9yUoH+Ny
RpkSKF5vby+KO99sbtzQfi5I0pwsFwTZuLcY07Ztf1uI9FFE1oHN7IYDlxQrrMHuvKXwZyrOuMTo
WSLnOBvkJihN1mUaQAkfM66cjlyVPuZxZ5qiW+dS9/o97a2LO407s+USMLvoB7jLk2s3e+13R7ub
IcqydsDNULOv9ZbBpsOB1bftQ+uXh6DBdi+rndUQwY5Fq4S9Px/Yw6P+LI8qQ+uKKQFITom+OzPB
2J7QtmeS/sPi95/3niVxKV3jEsUi4n7HeSokrz5zH0PvaXg3ZUoGj2u/QldmcDCveRhmlEJudPIg
XnYIDes0PdVoNzrvxeTzSyRZIfVvH6zAjCCz0NfMqc86/aiR1hkwiAauVW/4bNzPrLj2jLaqZJvy
CbjVVTvVGvorrxDh2MnvRVRHPPLGyLx1QnBIdOzydD+le3hLNHasioqNN6UwpQb4jBPdohjDk8+L
hN04WLE7G1W8HTITEyBbh460nGjJLh/Z+2m2X1ZW7yynwjRAcFIvPiyLcYj8dNR8axtqZxc1Vp+Q
HlxkcBPDA84yDK3zfnlSlUshiVME0cvgNAcTqD9ApJYlViLOtZc/EKVwngF+G8ZRR8k7Xtui+p2O
00tLQOWQn9NoJOyjdj/74t70IfggPRh2/wsaKI++5j83UI8fX3E1/JsWavmyf7RQlrXkb2AWkb7L
+PkfLZSNcRWte2ADkXFR7TGS/lOqEjgoSNCv+HRRzqKf/1MK7/ouk2LyCWi8TFTyf2HwLCQd3L8M
nm3BDyew10J/4qf47y1UY0GEF1ZXrNPaDlbO2H363nSH7Gk143VblQWtRhlRNeOm+OjwVVKUN80B
SNaSQjsr6AIcPElu/4QwVvxGUD1Gkgu9NGFu4aZheY93xeORT1r/toAMxQj7Nc5QtPWRH2/CIXib
m0CsISmR8zeS7VFmLrYcw8XPgjAOjSdXYFl+wz7e+WGK934GR5Zjc2Kk5Kcbbv8lPNy9N9KaYWjE
9S6cYd9kON0SiHarTrRvukGjmun4Hl7hL8eGu+w4LJJbSrE2iG/7ZHjBm/Cc9u7NhCZEkcO1A/ZO
XDKCGxClB9tOj8ocSQYrWEP56LzzfAaapdDwOqXgZYzC3/giGVmaMfOkNtnCbmMj1XnjWs32xjOm
aOMqdqWDekDQ+j2g/BmaeFeMTMHzNDygcDU2HWa6wgyOYR5ZGzs1bhrsdiUrgVVV8MWuHOGtOc4n
NcPzYFCuanK+U9hdsv9qusndF2h/uAWCS1u7j3M/QwxonHILJfOxd+dlEqXuW2adiOGh0VdZ/ejD
KTD90drrGbsPcsX3mFOli8wnqv+7LOfmCMXw0aXVJRnRF8hoPFRecDUtrKyirx+TBJdE2Rn2qvYV
DZX5M/TB7bQocht/uM2aiQ/NCi6TdL+b2r3RMkbVES5stfZV2EKzcYApSH311fRJvQrV/EjG2Wtr
VrRwML0S4shsxnGhVVBqJRdtLMkvJmroxn4Xbnpjjd1MG8L/x/Et8GI1XlgfQdKWlfsBFdNTZ7jJ
xrasdAPB30XnWPzO4A6SZfWWwPHzHQ+JK87slYphjLVC4WHletzgFhvWVoJ6g2vt0mKOwh+mb5Xd
khfJUT1V6qey8UoSKJsr582S+EPCOys1NiYFrGC5W4zqCeX2zpq5nlGbvMSVTxLDmDx5A3V2OhbQ
Iar5FmXWibyK18KMvugxCLm24AJNU3yfANezAjI46TPWQ44kHnQDhHTClRgRGAfPnS52QszsGNtH
IhybtfLoQmtiSrblMOGQSLhyRVa+JsB5+O1slzRImDd0MEY6bNFhUFHKD+wdu7ZxPrOpe0u0/rCG
hpzQ2YAa6etLJOoH7Gu0LbrFL4YdA7jbdKPr9MYP0kPvDqD/iqlECRKRBFWD8iP7BxBV/2FiAZmq
7Cv1q2mLd4KZuIxvAzNBGpTN6SlspX2sWLAnfvbbL8zlUybIPvaLpyjmfvWqARgxUtIRDsBmVPZ8
itBKl+wWktY9ikY8hX30VU79tOICJg1MLlHC5lul2+8io48dpnjelIG6ihSRKhjHYjfquN9WTTR+
xKQfIzJF0xrzMG69uf/I2HOvO3r5gx/KBJoVQY8W4dxrv7FJ4JXANBrMI74sal7XkDK5mNjq0sTl
8SJZIme6cevJ37YcKwC9LRo7y4WEox4ac4T6XnsH1u7gwWF1SNc9kSD5GMn8ww9pWXTDKjCIM1rH
iVFvJqqnuXbGV4yO8aq1/YGmD7n0mM9vNQqZtea/gLS5OCtMB0LkCEWnyfyL2cUv8TAl28KNwRCC
YE5atW61hULWoehOEr9f45SBbbM8+iK8L1NG6YIg0Q1EPJhVufdCGOdL2jSXPrAQAUjg0JWKX+eu
jFfeGP1GZHRCZ/U4Qrjel6Z1U8SOwYoKSAq5Uz9Y94/87C9Zp7kMZtWu/heUFcv6+T+XFRjRK2P4
XeJN/je1xfK1f68t5N98FzRyQB1gMgFl/Pn36Sz6WIKQHNMVpsCEZ/Inf5YWjufaLhw8RqYm6+Y/
Swv/b6DsfJbasJP5eusvkTS8ZWz830sL+w85LYUNNj9BsfLfS4suyzVayLAjQShWvzoPKVk3ZvU+
Fqy0lMD64NJKVl7xpVR/LHWEz7U71GA3Ei8h04ApHkQExJaoi2z+XeSAN+gxc4d4LWJxqo3gGXvC
pq37c0LK/dDal74OS0BpwdXJg/vaMl6RhyCMJ/m9GQs8KQA1QLRaZS03ZFUeXJM9LygqyF+x3pvx
nBGLaz+orDkElbshmuKZm2WbYrVYJbN1jFVznSvrMXVsAoBLtIeyeyPItd6ijcWdFiD1zLT1UysP
n4H0CgJrQUrmA56BmT20l5fT1ZD4dkHu2mebqkON0dmK6JmnBjG7KH43aXDsMnQ1fU6Rwbr9rZqI
yciMgmyoeGm+Z/SfTu0mW7OavKWtPI6CcB2rwaU24g5xOKZ0R3NZVPKh9PNDrCZ7qztro8r4YkRs
kJwqvWEjCQRd3cvMs+BucOykFW4qK5Cs+mQnrZ07Fnehgx7TCsqLdAiub6ZtLKKF80DF2EFnc7gv
N0zu10Y8Y4Do54OdFQR1drA9LRbkoT1uEhMRV5JUhNqX/r02x3ukWNtmCc4AZtIvP+a7sbTjQbTE
FNdOSuPi2mixbFizuVOvGtJWYfLcj516NmawuJHjPQ2RKvd9mcVHr8oNLIOp3rdKv1VxtdNdZq8l
ALCtoGzixqvuExpeIPGsjLBo8tve+2Qydi7/RQ3lXjb3MGaefQshYC0p5yKJ7LYkaTE1DmVHzFtO
IuJK++xl875/8iDDwj/AmYLJvLQm6mfvGIBhRFJc3rhLh+6VZrqV9XTpan0gXuHIpnaDweIclKRj
WlHH3Shi/AYy1iwRmAuQqwKWAWRXq1K5H+zXLCvl2jXiQ450G4Zr8jiHwbmpCkYX2sLhU3fnlrnO
avADl92qewkt/aoaMlsSWZ7iiatbVsLEhKAoGtLhPWvMgEi+8db29Im9Oz+Dl+BvaJjL5o069GP5
kI2OTX2S6TVnNjVdk7CpM/aWpUDqpe5tajC6FtbdxDih194F9fLVp3G3+2CjRxMfkbriJucXas2H
IkVY1UTEkqYIFcsY17ZJzoEEWgW8ZDZmvVKgC3k8/XSvNcQRojEb2IgQbRqbKUvA8GtK1o5dnkDe
ANqxqm9IEcCSrV991D51lg3IYIDsBF1tGuN9FoozCaqvTTIw9GMgSNFRUGVTOZgZk+UmIQihNaN5
NVmMepe82tEY33WNX7NQhGOyQ70aKWuDaUm8K5VGT4D7xGr6mAtucNeZrTGZOuNltkYWoAOgMhvj
v8CaA6pirTIDwQ19w5SLjR9hNktS87FYHIpObRwjBeLCYkMa6+JcE0SE86S8SjL3ZFQ8KOntQy85
TWl4dXX32QzOL8BU0ZpDFj6Bim7sDuKDypMLseC3/IRgxOdy15DM3fTjUTnUuH0GmTsUn6URPwAI
3EX0HBsQNxhSF8pIljrh2lQZ8N7ohJ93Hc/sfbMyvXpj5zN6p+qJB2IazceysvezCadgIIkiA/mS
JvOxgV+SMHlZLfbqlRoSj3WNzzLNMt56PX8QEvNjZcG2EchHYJty5MUfeeT/CkVPip/Ywl/YpciS
wjA9mRajBz/4TC2jAoAJzKtxbfh/hfNRtOzOorDbKS2Mgy39S9TptXYoPNvxp6VUU/0kSTlZqKJt
BLp9+h4Nxm7azFfWUPzMlvM8oGNBqfLStS2VC2zEOfQuRcBgtBTmLTKkh9kggA+eKJHitrh1R2fP
TPNSe/ByiuJRC+dWMJGj+QguPuBohCrv0nDfldLPqkouRqsWDt69HyAwnGoTeYlOb4Zi/PSKdFEW
uWDOpFjWd/1bXvh3buB9WspieIhSJU7GYxCRnls3DFUN9FNIj9F4xaF8sPLRWGNJ+sgWxmvfmhm6
TvOGU3g9NGzampBDSxQX0wl2ScthpK0Ku0KmPmWkH+yGfyOXVGSzsk5z2V2Q1zDTxOYbDAKISmA8
Z65/LAacc6qZrokLZUTLU1OZ726F5TGsSKsdUv1g9aCYy7j8qRZfnDKYvhoa/X3INeem/XYKmnvs
OGeS2ohDq6BL6pjAc14BHqoP2zPPIKHuuiA91qF5KSu95mV66hAxq5QDdeBoxh77mZPSto7yVKxT
0WRY4ExcJ8huSG3Du6WEccwnsHwOSQYbYNKSwKEODVZbvneq4g1IT27WvWofLBdAdJ0t2JmuvGkr
RmFRZBcHWxvlShUyWFe0q/CrMu9oLjds2H7KguA7tCDtNhQlVzORtlYWPfhVrZh1dhdl+4dxqB41
I0SAheFtiFtjMcVcGnqPVZYj2GLfdqonEsFHOdIRVOe0qi9Fh54aPvfPCADWXeLaMxGfXB+9gtQO
0N/8NNbzs3bZkkET37p1gvKLsJxk6pe4LfaFjYuWrcexQY/B0uhOK/lCjZ9tEhRie9NJ9n4hvpqs
ein7cBGs8iDODX8NJosRZEtrQ6Z7KxFEHon0hRzNA9qiex30F8Yb5RbUI5x4FoBBou/9qmQD4V/6
2XtXbB+NEk7HxAI2BPtljjhtEIdcyIFExaQumkarEt6HIIGqlfnBzi1vreGLzSViYKH6nxm2irX4
6/iNiXee64sBImgJbqFJ6G50Zu1UNtD9ehMYP5qSzogey8n/gdvEoquNZxg2GI909BEFDKfjDBgV
1A8wwzmupZagWerC4NCX4qdt3HOv8WRETnLv+fLKSwE4LCHtObCCW9M2LxiRV1NHYZg3j+6MpSbL
I2+rgFrpzAZrkutNmbCUbN1rrvS5ijlg8FrCdmyZesTeJ4PVxRzkXJnlc7sGCKqCdj7X7nDVsn2O
FASoXk8GGFM5rQZcJZn0f5m4TITr3k64TuJUsvtZjCgeQairIZ7do+1MHwOOlUFFO3uxsNh4WSwd
DmvM/7zuKQdAuVhewpyZSEM3vnimwSD5EhyF1tGPM8kXz5CfghwRa6LNl1Ld1lhJN4VrXUx8NmzA
jxW+m3bR9hc4cThoBTab8BTnzX0fLQV2xcEQ4N/xhvjVrqBZurh7GvbJ6JatDPAAzpmM32xjTnI3
ow46z7MMNoXJQGJqgX119O3kiiJzyLNDBIhmhf4qWblmQc1UEBOfworA0HqsiAhCwc1bA45ix2tx
rKCyewB3tgQIXWx/AVw3gJi9JpdgDHBc0mEaawv7bMhT17fLStiwPifSRrO5eREDAQI5ZTx1N8h5
JBoMPu+0Fz1PWRGdO9H05zEd4dgFRBr01GrYf4ME5WuQn2JCnw5V2ntgW7vygxqRzUYKmpMrJqgf
NdENeEUfoqKTeyAJPvt8zoXKDZBUhQZOmSLzH1l46zUvNUrGGfHMpjaYqU7xeFvH3UfbNuaqYeOV
LhyFkqzMMIgZr5hsk0bzSqxwsY1CgDe9XSKHjLodE05waTyvf71j/h8qFF9m6P+5r17Hvz//TUO9
fNHfG2r7DwQNiW0skG0HVc4/Omr7byAhCUlDtyRxd/4TJx5Rk7Btum+c2YsQ/J87aiKKQFkKkroc
zKAETf6VYT1N+L921Eim2GbapsvWDGXw0nH/k95pnLBWSkbhuBoYkaXMympmZoVIxNH6Y4y2DNQK
JmtQ2Rgf2uijGZVtgD5/xRH9EJP6PJo+RlnFG4khZalC8T0FtL1mlR90mmNymm76ZbQXtYBiMuSC
KxSNDynzv2EZBOJonNYxs8Esad9EKD/LVO4Us8PE1yfiGrc0BQ8Ds0VjmUvFy7gxdcZfkRP26EEd
vauWoWRWUFPPg0S7MylwVMwvi2WQaXSMNNt0BKTMkBMcvosr1VqjWgYBE98rF71ybrLdIn3hK2FW
6jaCJUWmbgsjOkaRehuoMRz15FbFM+D7D9KjHnvfuif87HWETEHII8GrIUxj8ybM4XTZlndGMI8z
SsuK0W33bXj2E0VVhhBRdbvRMe6SIbwqVqNkLZLBRgFUwOBoJ+Iopl+pyTvKvm5NiQCvUFFW8kbf
Tnhn8njaz7NxJiIvgiLY3wOOeejD6EzddwrTAOKYohQzCLmLc/FmV/NFp/pio59a12HsI9oZylXA
bbHoUB76IYdUaRJkXB7dKHCPskOjlXnhqeN7OencXj3gLFw0WASVc29A3zBkd8ktlrVJ3pIXwoAO
0pxDtLSJhHNx5Rc7sizklibrbcybhzFJvlhk5euqY+UzDSwnmnmZNkOfcPJlJp7kaEkm+IzSCV/x
jp3qAVPhnHjPY4bMJKwjZpA5VQToSccYnrsJGF9Wqic14TbrQ4cLZxbYgLLxZXJsNhzkCxFKnFjV
u8UnEBvT2XJmuSacAHq2c1toZ9fAvdTGgEDOwf4rr25enxOiO9oxRYxtwgeTiT41qYKs0pzIUpCr
bIpuWrd6HgOClBO/vAaj+woKE60TO5lM71ojOKlh2BuBefJz92G2hwVM4h9HV915MxVUXaHz0fNW
WMaT8iJC6aUxbns/2Ew+FeBk/aSqPHWWeeV8eDQ1YKZsIbW4KDAC41yV4ZYbe2dM7mM91OzJg+Ay
5uqJcdEBysi+4bIgGIGMAKpZbzpKaNSBRF6OWe1ZelR54/jUYi5cuwrKUIfMn3R384WImxywQ73r
ivx2LsaPPnM/p9539zInLjxNsFFHwWligkGoExV6b5CXszxmU4q8PJTVT4+CRc3ikc89OTudxCXI
BqdP5eMAnDY0uL47p+1Jp2YD4Q/1c9F4wSY1i3pZn9inLK9emgl5StHRv1cjJjKjnqHmBVjE2pw0
eS8pMS1g9aKreWPFiZcyHk9GG/50I8E+YWr+skL3lxPRiEZ0eio9qdFvfwFSydFAstqxMlQLuhev
YrGyuSli6sF6EAlyq8ho7twe9kjBOPpY5Fa7rk2KCWk84ON7akn3izWbfOW0zXpshq+xnBdfb3lR
i93R79DehEO3VVa47/ALrFiQsZIvG0x3rsUtnZfvCcvSTZZkr01F3MZ/kXdmyZFjZ5beSlm/Iw0X
uJge+sUdPtPp7hyDfIExGAzMwMU87KE30L2GWoVqYf0hLFspqaU2y8fqMpkkUyqDSTox/Pf853yH
YsEP15yuWpQ/Vnawx78JRL4Rn5nOlZKbPAQMzqRbQ2PYJuX3YcyUe87md9NhHrfmF+INR8CoIMfd
F6WMHcTtUzjM5zxyfobLfW523Ai9vOcBy+2q+BC4BFa1cL9laTHuTIhHK6xKC/s08ofQhaPJFOlO
Wb4vaKjgad99a5JwO3jugSPvNmtJmFKp9T3Mcm3rBeW75gpJA306EBgx7dVAQW4um1sVcbbSLQat
sfe2hsnCl9Cste0849ob+a7VtJNedZL+CvfJUamzMWpS6G6TJLSVatOacjybPId34LXC075q7yJH
tNuwdPlQEtyoWboZO8P5TpOqQd9Gaq2cBIRf3RQfkd2/60H0pjR0l0m4JnMZQqA7cAH0HXdUCY4I
18T40Gfma9BUxh777jZSMFzK3j2LoLkOMx8E7aISm555bqv+leguzQg2kzlaCzbYtOeEWj7XPUZ0
MadXjdl01bAbZv+bA9n36k9ZjdxUinJUQKcHojU/WamclsNppnhRqhK51dYCPy26szXmN3MinGtF
0CS17WwwKyItXRuFkSechn2na5KIvh6uzTx/GXmyY7/5SvnzjpEepBgvvQEJNRhOFCWfVT9/NHF/
J+FZ7szGmQ6yDJ5sr0GKGQfSiP2Ehlvb91hhTk5fn5ym2OplfExrffENfgvN/MmSVA4ZvYiAy3uf
adTiiiMIlHPQw+IFxSDLm4vbQQRIquC7GPWNnqAMGDAVR3IXwzj785CjfNgnFOVNqhReV3EizLGT
It/rliVWeIRWWZ0+4E3+oToiYd3MM02NwzcNt7ifDRw9KqfFgjq0h6khIMaSfd7TGcOd5HxSo1ht
inH+ijCxQdv0kwZdvU/ytyjXLo3lYrgp2Hv2lp7c2XH4VQ0JmyScBI4XYoJCTPFalW/aPN1bZubb
AcZpkktvgWDlx9y2Nj2+7WYJtCiQBnQI34xG3LvkmNdt7uLPGqNTbUfDrTEcLllklrJP2cjDz4gw
12xDhjk/NrJyF0p8mk1bRZtG1TPlAIVxVNPg7T2vdzcD3G02M+9NzMFwmEl8iILrDzj5wP6vuSKr
PA0Gqhz/Q2y90mADx+6xW5aQ2bKODFVH6Mp8G5dFZRCNm3JZXXL6/zTYZU42YISh3mNl2CBtz8d+
WXvKZQE6LqtQLTSeMj19zpYl6Z8/HPynizk4AFb+9dh/+qgzGqL+7eWj/qfYSv7wX706pi6Et5S/
sx/71f3++0LN+A37MVXspmm6uliY9b/v05ZIg+W5UCkFf5myUf6vP6w6bOYA4pnYa9ABTPGnpv/l
h/r7fRr/AMwLnqSMyl7Son8//QcDiFfL8wqe4UVO8Zn1nAzDj6l2PWjAPMsy2m18Hg2aX7vka8ph
M/XuWxaPZPxIlbpdBmiO2riIfc9Kc9NHp2sR/bvxozJBwiyo3YzAgS4xsA0wB9DZMG0O7XlsKjRv
PYwJ2gSPZmJDofTCkyywrvE2An9rPHlo2YFuv09GyG6ZuCnrbg17ncQTLDHBxqQDujY217TxPocj
NtM2vY0tZ2jLSN4BWQZro0r6NSL1c6KN97EHKo8aCQe4vuXHFkbCXrGmM+djh5ciSxJfNfPXXGG2
nhBOqcbetZha9Drlx27vY8d9pvzkEBosE4Y4uKvC8gkj+V2aazmnjt7bqaL9qoUXb0uFwyh1vc8O
vxyIEnZbsZPMmzSUnw6O6bhWPxPElDjCNtnkeyV5teIF/Z6H8f3kjM/0GXwzXfMrb7o3L3Mxmott
TM/EYo1ylPnqmbhwNLbrtQYssJeUHpJa6lvnI9YcirRlve2qMvNzW+y8ZP7q4WFwu3cuSQ/9Zoby
rl0MOeb0vTAmPN8CO5ZT5Nc6TC+qUp8WXUxhyg9BFfQNkf5MLxa93lr3I9Q4BLQF9k9V3CUUifg9
Q32q2ORUM9BT5ouN7ZGDyVOk+kzMk28XmFiBpsDiboxkg3HiPDvW92qOabhT1l1lNa9dr675wEEU
0iG4CThlG90kKVh3J8fUrhhn9u6AvsK+5hLEDaFYizWbCxhOet+bERR+4DbXqeiPMIdYPuYkFIyE
gdf0sxoOwVBTwclGmFOq8ZN0Z7TSIlhiEdgDnOxwoePhaoy9WBlVjaN7FN6Wc8Zr1rgaV4L1syxD
TGcpuGKhfxcDwmrTMIt2i/bNlubQc76i7Se4rwt35yTwv5zsXNq5BvMcIojncjDN9PusWUD0YQis
EF29L51zrNrHQYD78dgQ97Svp1N2F8G+4wU3H3+VoOXa4wDyiD6t4I3VGuCyFjlxrH6kBJIIyHzI
prrMOnYvUn7rhhOdrdsbtMStnRHLoJdmNQZsYiKL9sZ0eKd0ncLZLP/OZtDbM0XfoLbDGsEGqoW7
QGr7am6fSNvN1KE5z8VU/ZiL7tkIsgMB2auWOyeDyYLp3gRGFi7Z69K5CNbOXA/7lCZzWEETjlfW
Z02VXlMjBCFDxHOfjtwcFe6PSXdvBg+5lZlrjAlzdVfl6hFE5qsxzo8RM9CmlJqHgYoW8ji8mLI+
eNP4PkzWz6nt9rbZYZuKW7mX4XwJ7fqpTyQxDIcmCKt47vB3dyJGw5CPwsTBPQoANkZm73CRPMUJ
rnCHsNZqnqOtFmCicnWaid2w3+u4nLfVHJKopeEghipKXMEveqeiHSB4i0f82qpdTUbBdVGySzVN
63selA9KJwfKvWf52gQ7zixf9MwlehQP8D5g1pRT3q3RB8QDOYdT7S6gHNfakKFWezsZmZ75Prjm
RFSvq9jztq3eolnOJiNMqDOwNMM1rizywlV7wweRHoIBy/GMN2j22bU3m2qylo9yJJ6Mr4pyukut
xmsFvHPDVu4BIVpt9aSciO/b+nHu4PN2WAFXhjsiQDgkh+xU7QsKKilkuuh9e0Qo2Gdkr9oo++a6
bO/z9FrrxjV256M+RflK94IYoKH7lBM2ciVrpbp8airWyBNjtfXUetKPm8ldT2MvWboeTAo4DqM7
4KDQjXLVWHLYOR1O/IQEL33pwZmTwm6ss6Ne5ycjKG4F2CkJ5siytK0EJBqjqbN8fMencXJS70di
iZg8iuMLz3xXnocSrMEL8Diu1M22pc/nYkVZuHU64ORaafKb8KzHkVtz1fYlqampgQLaix1WeM4Z
pXR3KmKjLrFPCpE+2Hp10iftUKY2Lw5tY9Voz4kMD9WgfRL7+d4G0GANYso8w3+MOlJJ5d27sroN
eFQoTrmyLw5ECDOk1dZF1hzzqnqVJp/5TM5bBRCPOPx+Ttn01Ltwn6lC7PeghH+GNDIdm4kmscIk
vyN402EO2eWF/ta70X6u1AtpiTslLbIO5LF5ag4npj/084GlqbaOx/CmC+3VCafXsXAeqso9GI3C
EZBzACmn4tq7cmNSfBfaMI6VrS5ugOFxqutNKwrMJY54CVHg2Cx891y4kHwQb2lSbjub6BH/7Gm2
nmynlutCE5e8Yalrzwh3WnVvADTdqFnnjUwjoozOVCg8B3E2gJdrNiYLrzQbTpoIj2mS3KdOuhNT
hFV0kgCwG7+WyZdhDl+JsDiyR+IOdsRLNWDyNJm2GQeynVV6ud8l1SPkopHlcQhFd+i/oZGRDne8
5lC43pcA6RqM1nPcceR2GYjb3jmFBu46SsUxJtdfqepfcZxCkFlkLk0Xa3MRvnDOrhOUMGuRxBA/
rEOU5wekmU2LauawAbYmyI3URpBoXqQ1lkQps8Z8JzibCd16cxd9JF0EOaMEs4NCl+PUSHt4o1I8
w9/jKFdG/GDDns/osUfjYwsOcmyhHXCXrYuEn6vMHszQok6PFjE7W5SXGd+KecfJFme+dm2C8L+E
rd5G2f7XA/tf/mfT/uXf/634+PFvdx/fv/J/otkvX+D3oV3+ZpiWY3qOTlYZTeQPg735m+tii2Oe
xwiHDQ6d/4+p3RUeJjdc9joVVCaz9O9TOwO9tTjWHFxyvxv2/4TBHt79/z21M68b+PiJAUCq/Iep
XaudpolqdlmzZ2+ibILl1xEyZStZ/1T9EyGUVaXnWHHRlRVtEthtit2kg7ZyxrfFIBd6KSGtyiEl
gg/Xc/1BcponOnWfF3I/ZIRYcC54SY8pP6AOARnEof56ng4T/Z14sq16esB6fPKslBYTC8vr0nGD
zjvzpBsvQFe3isOE1WpwWKajoWjmEOCPcIR6DP6aede04XVkyTWN6c0T0bqU0y5KrafYsXgguNiw
Rbk1S+QEG1L3hOurtbfxghSJ3Zd60JEYvYtnFjRlJDOlgznfN+M99mdMYij6YflQ0U+e2Hd5TMyV
jHFe2RtD0i9oi8vQtbtRVv5I2jQlYidUsUf3Y/bDCgU81nSDN8b8e1dLnhNWrWUeHiYaycWAdGEl
hPnWhfSQcAha5moHFtNP0OuSgiQf4kEMviacEpx6HYjKE4gYQArP6cz0Ne5yrMwZgpTBtpPkUbyu
pDga4VZzLwmsYx3rejF/SzvtvYXy5zJrWESnqsD2YTRgSCeZiY8Nv5HCQ4go8VwrbUs34GruBrh9
+RHPyKaMui3lO3zM2rEvxaNVHJOc/wWDwumPedAjYyG1jp0vnPhOOgEq/msLFUYboLMvRNDFrOgO
04dHgMwsUJXcdAlM3fccpRaMCJ+14y7JZ/VGTSUqdLG3lrdX2XWvVTPuOrJxFZVQYxTtOKT5OZ4L
m0xchnMhKQhpEJNmb022tuOX0AUUOBkB9Oeb1btPjfoRcMxzMLOw4dj1lvDtVh7LONwnA1Eq51tm
qsMC8Opfhr5aF8OV+LKf2OWNDhJYzDyKF2o/6/x3btptPuk7K2neK8LMxnIEjQhhZs33rkg4Ru4Y
XDAbOj+boaSWrWTQrhvkT0ej/pIEemGwLSfmFyPDaGZ/GCGvKj3b0gq053h79Mrua8HeDLWF6s6A
UeTBWsXOdjSGz1pr964pGIbkwcgfNUCCpQZ5hAikm7+K1PHN8HtB8rWJWGCl3TnS7qq+8k3Kejhq
eH5l8VJX3TfbSU+h5Vz7uNh2uX7Ton4XeMZGw/KihLX3DP0tnJ9xhewoSZgWWvhoy3VT1PyuH23z
OEYPsK89fhdZrZ+juH825niTmu0pd+pjwwK7KifCM7RgWrnfyrfSvdmhBTYFj0Wvbdwy3VfWrUrp
caMgjqAeFr3npnWOgO18TjqrJpUPSdiAEOcUEcZbcKrfe0NtqTXg3lLBqe76Uz1jFYjRn/sIfHqX
fkiJL0/vqNNUYG9wQRRNcw351lO0BGRP0saknsfS2w0Dxx0UCQAwDAjikkhFDwaWfDKVvbD30tIv
EcfeVcvUNWk7w8pvshtoUk/3usxuoHWZibq9ZtCINVMuuzy+XGjSUn/G3fqi6e0uw1hJmXNZTxsv
CY8axVuOzsQ30zi7Sugvpq/zmMfhTlGt545Ys0hpXeGhAOO1MU1Gz+zNns3IKTYq50lsisRYywUg
g8DOmhhLHymESfFBM1eO1v3wK2HUbfIKBdx6oYPuqOl80s67kUbPap52loVfHydhz4882d7E2gfA
J/hp0fan1uXypl5TZ/JNVfmEB+HaZ/GmUMXg1/p7OmJ4qlizwQIHd2/Rcjtm/THOubAHc5/iwhor
Uks0CoTBNortlUmC1x5OgG9BLXJbx8O0rliCWeTwi3TY2Qna7ZTfL9zLSvUvM7ktNdq7wOoudvdl
AtvrYfyZozokQPgKLuYEC17dgJyZum3VxMeKLKPyKqCq2cXM2HYaSwS6vcVeCa83uFXdEqSN4NLa
H+OYrwuX3K0afZtz9WKRyUPHH4DA6m71OnBKnXH1VtHPzL0fI2fvULYko2ZdTVgVo/NITtOanKeh
CW56TiTJOVaCXEySfWtH81FywGLUD9vYDyrdx46HfNJ+5mRuEd8xAeIDLjS+rdNgJkS970CCrae8
flRpTRso4Qk32nCu27dUBy0tj3xmPsUPTPfNiqJVn5MG3NCX0mBtYNA0ZrlA0DNW1LwIYrylpPlt
ylrs+TC37x55UKO17lIpdoI8L4KEZRCDRnwpqvYqxy8toa8p4V4ex6c/L9T+f+risP+fuL/HMi3R
c//ZUPgH7s8gyiAINhKCIDXsLKrsX5Vc08Wr4Rk2/CSPGOXfDoUSRqAAB2jrLiLP3w2FqLhLRtMB
X6NzjPkzUq73C+cHyxLC8OHHf/9vEJSRci0CnK6Nc0S6v6TevzFyUK0zDa7mQNmO6enjlrXbwo+9
iDtep/mP5VT72Vv1a2Jla9jN+wkozRA+MfmdksUdQKFPnZ8FRbwep6QAlDSo4p3HyzBAExrY6Afd
jyzCR0HnANqjIRYR1CGuMKwkRIisxlZeuffUIHJ7Vutenw5CB/vftGvNEfSH9Xe9BAEtoWV11cGz
mTKpiCEDjTubfZK1NcAfR0Pp24wo9TIqsJ0ZjYVh/Nh759G+9bG7QhS9UCS5VZ23nTK81NPb3O0z
/jboEuuUomZLpDuKM45maPgDpvnUO+Ua+xnFyoiTLnlTDzZVEgDGEWAbKIDsrKuob8RVN14NMbRV
BBn50BCtPUc+BbREpOB9ESoDCM5NeQ4HqB4UpQTlAY461e9p55u6dkeM4Jxxqp2HklrX80AgJbKP
wRwxZY+n9ldNcMQbAch/g+ISXj0JovbU44l2mODV3ojea15fUpyAbrB8xrk1wADnLeomB5tFW6Cy
Q4ptwQPWMZjxsVbG1gGKqvX9hn4/PsJzaB5TOV5wVWBZNS+TMdx60zrog32oK4bR8afefE4TW32Q
pyyGtVqgfu1HTW3dQm1nTviYF3wzqvnFSmdN7/XOQmcNi3Gj7N3sKR7baBciQHAisJWr8NrVIfBq
7JPine99+ea6ZvDNzoEO8Rl55cYiOT/pydqz1MaGlhAgXBYJPpvFpkjIbTiUi7enPOi96S/7wUFd
EzQBOy8/wyk9V5r1PIwMbmqn0ofMoLUbPWM2g01L9YMhwo2TfwsKEE2Sf+s30q4mVIhJzH6PECII
0bRdiaR4tSs4stW41cMPqeP/ADNNsZIV4fUDRRtlxyyJdngi+GHs4t5M9K3USUGitxiG8dZpZgLX
xd1GABd0Vucer1ZFDKWevyzN3Xgt2XnUmhbVJrPlPmLatYsGPXb6goO4t4lFB91T0XsX1019zNz4
qfviixr3O+6YndD6/dzByElcf+TF2BfVBV8Zr3/admlZ1Kan2mAZHPK7o6GLDMehqqpdjJ6rxydh
b6PyaEbEXatz43UEZ8DZ5xYUy/to6s9OJnbGdL/0DGfjfcTnW4dL4gP2XWLAj+W4CMohz7X7CRmr
NMofxDkx+EP46NCjJwZBOYh1XFACqia6huQFZAppJ8A55Tr2ivvUZhhDgq7DbTUccMoQf9zwOWEA
b4j4AGAO7BV/BzcXFzcI8FWbi/PAHJOBGCR5cJLhi2OfuJ4PrvZT1R0oRy4T9hUF3Hvw2DoRI70Z
i53NVwknDpMSB0BbbHQreE250BNU/RzBXhsMDg0YZ7WIRiGMn0FzcCPAGp6GE20mZoQzIIophqTa
eOA8aL/pWPJr6jJdmC1mNfrBdAWmd1btdMgFGd7W6x6iyMQ/j3wZuwBcmrcuwGaw0COIVHG28+f2
mvEVO1SjtnZ2XkQBDn4nKKWM4w1WOns1w6FKm087PunENk3xQR6siDdu4WzKHFI+omZD+JJDix/z
oA6PYVe9xYREphB6FndNzUnWguelnaYO3bM42sxSQFeJ763m6Kizd9FHHCVK3yb4aChlOnYAX7xa
8uvgiyIVGjZMM3JWYd08q2o6OO5AMarGVBhgKQ4mjjOS0ggKZla1FWyyLLkRSFinTdutwlaD7R3F
3xur37Ysw0qePLS1rhyzexZGxs485tRKVWwDtcxsLzK4Gu1P/mD0FIh0m+dnywOQ368S1GKOvqDd
eARg89FO0gaTNAfrEddPNHt+T7tOGBv+xJdPSCVlIniMRsziuDViE/YIpSlFu+/118G6zXXO1fuZ
ddVdIL9sxGoP0bpDvE4ynAzhY8UBO0bTrryvJKs37pReJH2nfB5FUW51ofZO7ny17nsm56PyCJzZ
ji89stgmE2vDk64HqSla2zdU8mqX36RORjtp/bjHeJU792mpb/DpMH3Hfs1VDbDoRDHxdhyz55Fv
aOWlx7ZPLq1Tc994/XvD+5UfxbUpGSXUvosc7yPWzY+6U37rNJu0rO9sxE6Vj3dSm1EestOAMoRJ
HRbHEO1tImQhnb5Oap57XQddQKhP1uLsghfyynqHc8JZ2xB1vKq71G13KCcsHzn1YI5zNPL0MNcf
uEFW1agTzn8KjPlilhMZLx27d3ry7JslvTVxQFSgtHomgn9pXX27VEUlY/fqWM26QIBu6m6vYhBu
pbFJeugl3hAyAMjPsBt3ZCL9rKn2RlvckWLyU849dqmBlqesmpewi3OcLuNtJNVTzyE2abqvaXbC
VS4mqt4i5xt1G09Nf9/0pA4x1yeWvktT+UKb8RoN/r5sgiPNTiyASEPRS9YvlCJovuyfUg98PECn
FgcTYZK9WZKpIanMN5QcBY1UyWul5aewb5hjsPnDvunmLQLYurTNdcBYAuR0yFvydmptsUOh6zjF
JMkippOPHcQ9U/00tZ+iyzayDjbKnDmsFn4fq4smk58BSKeQ2KYIpq8UvFzap2zT86Wcmb4/xIo5
1UHNRtskrLcGXz60QarFTFiRcwwoHa+RGRJOe2MyPgBYx250qa1kM7DQqjCoKFqdRtEYqwHlap27
YqcYzVTRUYYAfAgAevUFoWUn9OQwSfdOs83Xrn0cLHkOl11MjHFxkBdvgRQ2XD+Z7ss0OTljuOlB
bo3e4Bfi3UDwD6q3WnK2sUl/6dXZ4YpoYLFrHSsV0T7m7bjzaoEVkrO9uiVUyMHu+dlP6V2CGIFT
6oLJ+Fbp6RE78ouz+AjJBa2W32HbN1eXsAD+p12Su1vPDdfulGxysmNZmfrdQlNiiqytevkdMxQF
UIrzwfjecqIivY96r+1VlVwGXIz5XPmV+85u9i31mGDYUXOafOIWMpqnjMsoNybGOfydA8d2pDOb
i3iQwW6ExKPzXkg7Fp6/OMbHudf8yHChGjZHCwelHDAahN0BYwC/kAN5dAY5EjZCnOn3XNsubSuf
KK++mjyua35H1X2czGuJPXM20APJH2sP9ciHg0glFS8fDE/l0ps2lU9OZT5RQ0LFoeQp/2ZZzTFs
djbwEkecMJf78+IJRbV+8ka1ZCk3xaLUqhGgxCkmueTRd9fq5a7FUwpN6GHuLL9hfY9YeDIhDicZ
w3Yzo6eq1K94XlC6aEelPyBjxuN9y1Z3bMY1YsfWIQAMrWo1unfSrq5teo1mEwXgvoph914XqqWo
vWuYyE1TpGdceivDDPYROWPyeBmuU5bnK9rhjgnm2HhOgLLuOmvYJfEp6oengXlDD4ZtaCgm0wW0
VJ7S7nvT3FHzsypRGhIct1T4fvDfOwHLsVouKSaNiPibhT3Xid293bTH3Jz8Oc58qfgWqDOJW2sT
c6XWLY2EkXuuMflOXMdpwssEOO4ID9dqSZ72PbP7ycPIOCGbIr09e/bBwX9qg95288I3mueenV+b
WDt3ms8VjwJ9wtxJyWM8nC1HbdLOWHPNrTt38HXwlTEYa56XedTCeNRWLZHGNAYYotlcMvsYsZlY
14s96WcnUXdJwuJpwUHFWnY/xsYH2LhnfMqIFfklrKaXFJ9XIGihML4VobfBSc5avcAWYa7jeXjk
BMNT10U9CZpsHeUx9ryx3OlpuS9xUXe4qdv++wxlcIDqG/Qm+IXxMJRUsDBOKnp+3B4uFRk+gKA+
beL06tXctnJdYqyryaqqc6S8u6LzNnPkbKaWoPPi3zZpp5/pCUFNrMcGCwz1lL/q1MWHQ9mp00w0
KpqQRapH02pWU9BeOl5VODTHvV0vWeCcOs3kKLFPLPUjdU0+qXTvM2SQnrgB7RA79NeSrmUVxjxY
YbbPwDo8jRZqsakR0nROII6H1i3U4c8LIf/pHGsmgsS/XoC9FyXp53+icCx/7Pe1l/3bkhm1dd7K
C7xJ/KFwWL8hVDiESEE5uEs5wV8VDnqUha7jReMUAu/H+Tv2Ay0HOpkS/iXFIpj8ia2XXPZnf+9V
M4QF80Gy9VoAvRYAq79NquTRUFlRR5Y+5uXujwMmE008BGV2rQEUkiThCULyq+swOpbiVDYgsqPB
XAsT3bxrXzixtwddWWSwS9J5DGZhPtZbuxlrnG0VKGvc30VRvxgYMEqvxtUq5FOLBwifRbkjIuyn
c/kQmv23gir6Y1mU9gk45HEeTB1jG2jpIu8s0C08Q3u5vNRJjeEpYeprHPPFTaKblRnBOnXNAN91
FR7VkvVqltRXiLUZeoxu7zjePdp5/1UvGbFe70i2/AqOmbpTfJQQvu7jJVemQk0QXmMT0S+ps3jJ
n8lGJ4nmEqDzoCedmJ/IKrjXdMmtLeSIPRYDCqiptyHaBhz8ggv4raDcbpsj7QK6fxW5ySZkkmpT
RNR7NljCEFzYNOrE59wlR6cI1NmdQSCmOhgRBZVqydw1WrCPlxReX3rGyWvSZ3gXMT/VwBBJaI+R
gAlxyfFNBPoCt+p9fSbNxoJbPypi4Fidl1KiYBM4051j4BRUUBIwrTs/QHo8OEt5GHgCiD3xj8CF
WQf9fUdLIkevpXIMT+wB5sYx1Ps3Oyz71Wxrz+JXTdlSWFY7WDAqt3pu7GHaS1rNFu0VMTbErSaA
IHXzgzKGF3ss7ipZ10uj3S2qgwenVLdStlBC55cyip/LST9RI4X6NKtDNIj31GpK3/LizyynOzMT
j8bymlvq2WJ62qKlrw1UKRyb87gUuZlN6lBlLU9pVRHP728A83YT3W/guY4dw5lBJ5yuhmd2sIB6
9IH04sSA35jiXvyqkqNTruw4AttxwMmeujnN6ABZ1adi5pRRR68lvXTI6IeWnrqyBXwrsg9O0z/M
yThkhvlMoKrCGoYv0lzK7qKl9k7Sf5fmSbVt7CUJQDeeB2xsNdjpNxo2dmJpz7Oo0ety+vTU0qzn
LR17xD1+5mF/U7n2IAZIYiV1fNy9G3pzjoKaPj7PA0sQoCvee0SNn1CERSzR7QeRHTwRvhusRinA
apwVzDrWeITlYVxRDBgNvJkSfVrH8EbyXrxyBOYwpb1L3H1rruF1R8XgVOoPk14/VS4wXFMjeVsL
Goxcc3iD89KudaoKyfPcuDxsVqMzqiR1hg21huQ6djY1h3HJGFlSfJjM/dkwUEK6pRNRW9oRvaUn
0aYwkfc3/4GOu1WUKQKfuzaN/NIIQMMDaQM2E+KzpYFRRQ6pEvVEqAvWM/2i1NFiy9TuyqWeJ3Ij
dkVLZc9Md08/kYVxKuvTmnrUPfWjHHnTm0vhD8Xp5ikW9AW6TIJVPT2lkoiORT9cQDipTPST14kr
f1e9bu3ylHE3RXbxrHTF6X0Ub+ksXhEufWo7dsQeXCzu3YeIGrW2OYiBlBGsVRXD9lTOKKWTc49R
HniLbUdn2FeCk0R+MLuZLEMdEocmgaQPZFio1g65l4ZjmAzbJqI1z4ijlyZfIG4jLiGt5HEB5Qq5
hZ1qDLPF0jOxjjounxK6bKjpw0NQUZlVRDb7ImJnu8Rcss3Qim9zLiqyD/qPLmDNb7ei5a/n59ZL
HypI0miV8y6ycKSST/nCXoXdd8l8K7aJKUtmn766xp8LueGSWXJaTO0Sk6eK3+YIUHi3+IZpg37M
YvI6ZmftS6nTUBsgRaOGgqYDj4WFnjwDuLB5WJWKRPcSxdYMLLFgOHN9fuGExF8o5++VltyP5FIK
uF1bcwyudtmx44qsO6M23nP2uO7cc85lxs1kfwMtyNI0+jZauB2ncHoPFpt/pDnXoEjC9QB2HQ8X
79hvGeSvy+DgMMi1NMaIOZWvejcownIYshe36QQTvlCGP3OCOSg57g0t3XZ6UfoZig+HA3M85HFp
sbiDduvEkhJuqXWnVITuRqrJJrqTpmcN5MiSCoK33S8sHEO/dhNQ5pzKjiTIYF4L81iUgN+CxUaC
S81Bx4npg8R3YkHfqRs0cR2ErDZt7a77/C8wg9lQsf71DOb/x//6j//xl38v/skUtvzBv5qPbAv/
OoZ849dq6K9rJvkbiyKsRzbTlCSzC/zq/3iPxG+EZWzpMm45eAJMvtof3iNbmmyeDFeSNub//DNT
GH/wH6YwgeIlHfBf5JWlTrPUP0xhktLUGF8G/EmWzFXfJlsrHh8tE0oTteaFm7ButlyBfmpxKKqg
DRAw8CVFa+ZQL82oFfRPz30xM0zz1LOwITdxQldZRrAvyaaVxOh6K5rwBzvneD2kvH8atGIrv59h
9qTIrh4dbfHU4WDFRzsDw+Kgy2Ohjy02/goBRXIuNzvyneIUuDNKT0iczKHhnvAkyVgj9Djg4WiY
HQG4T+abAXmPGIGGYj08F7oJPFJ764PqWhOLEEZz0N3pqVPFJWndA5aEayigutjUEOkV5hKAoaVc
iRJTvVYXa0bQS4DqooN+npWDmS+bQO7HdDDq3lPVVPcOcGM68uDIF2xhEsh+Rprtm8x+KMyIVO3g
nKiWAZakEnbvwOl7bx7WAFA5TNbqaky0BmjurSpnfeOODR9azBfz2plYkTMi/xflvOrt/03emSxH
jl3Z9ouQBuBedFN3h/dOZ88gJ7Bgh77v7xfUT9Xo2fuvt5DSU6ayUjLLYVVNJLOUIiKDdALn7LP3
2jw1g1JhrcV14GgfUZcFfmiRDIwUsMFGpFczkd2VWeMjswknyWQoLoke6Xs1UdVFKd6bbO1hTwcU
l7gW4GOMMIzvmD08bkGDJUblfQZklVITF8XY7h3QfVsHjibf0HiEoQY7jaO9vk5rVxzbPiNDPnNb
EQ0VkvGcHPg8AJ6ONcxTAleDNnFpAmbsbnmjrO3a+zHF6kPI+Z6K9RoIpx5uS9DULDDPQcRRvZy3
w4zPsvD44OVaoe5t2srW7hS3iEV45jOPE308yieIYYB+WowadNR4+yywbpyAVdXVqJTUOx1qlqAU
wxzjlwHDeDfa0s9147NR+nmoQFz1k5civkEfU9K+Mqxna76gyPoRVE7aJjH1qPSnYQdfsgwFxBLH
BlVLmGDgNekDkU2x5i/lil44+2ElGewxKuSQldeNgpzRC9MPsX9g8Db8eAz6Xa+7P7ue53LkLp4l
BtlM/wLtYa4tmW8Hz/0ZIONtDHuxoQfZQ5/kzAh5tRaWZ+7lxMCBmzyjnau6ndL4NOCOhy6AuS4b
HgtPx88qAcclXPl0KkfWfZc9Q41tsENLlJs8fmkDjqBGKd7nEpzTGPLSshd8jGiLfS36+8HQAzzl
IOMhHm2KZmKitenu0X3FTBpKj5g6vPR8cg41/7C1syMoTxp31UHo0MAAagWrQlU9hiqMNwEFKHi2
Tq0wydHZ+bdNE3zL1NB3+FTYPeTeSnukWA4726hf1Dt9DtbBXFw6G784U7G+1BObhOMhgpKley3p
VYfN5mS7bOARo4ett/gK4a3gHA5ETdLPrB5ri7O4IxPgANbQUjlHcRdNa/Bhp757nWiEWQ1sgDj+
tXgXlPJHTpRmFYfGB6Chb5vqDr3OAO1iq3YdE42Xr6Y1DN9UtyFs45cOUIYd8ncuT+hNMFX3ccng
bmTxTRFxFQk8Th5lb63NQRlH2H1vSmuqG1zM9UVkQA2gO+7DBM+4kemwdvGLDIQqjiSNk5XMmchx
Hfm0vgC744ZZudFrV5nUfI/9R9Hzou8WO54B85yft03Ax5L6i8rww5Dz/VASPFB6smtNO3hPHOYH
fl+OzWq6hRh0R8LjnjZcuFvl0jRlWzSvNdZbUfNc+esv/f+pDpR/K89w2s777s8tKL8JNIKGSJwm
eH/pnDeWmeEfDhTg3rrt4WX8m8/kt9FA/wWLsIDBCWRh4XPiWP5tNDBxD6O12y4wYmKFf2U0kHIR
YP7gQHENG2yJNBk5oH3+82gwJqEgzlqxZRg94Pkufs4jTzsUNr0s4AqTfLippgZS9sDb3KYiw2gW
3VkdAOQ9GVX+whD5M3KXA5sjfcfUT5HkKBibDpx9bLabyXYLitloCi+nDEj+dBd3wbAhvMY1N1jq
6DgamMO+V8WxIEMt7NephXPp2WARRMkQEXVkDEvjDRzRKXAw3plZdxwbANMifp11b8+tf+Pl8Q5u
IqlG1g266qdHbMA00ZFLn+b0QEfu2tXli6X0+1BXb1YffAu3wIg5gJuyzeqHgRsTCWNrBlxSGfqr
ma2ECOR9mUK31patlgi5YXAkkoV2sm3QyH3W+U2BBF05+DWbMtwImf20Siv1R8IyLpJKVdfPc4G5
J2UoGBtRYdwj7Bx17kcFgiVLsWu3VFNrPBFrm9LYsNZ+htSQdH24gzm2kUA1iRY7a8/QLhzU9vqI
5YRokklSjALKbTuFXLMoNpnofwnC6g6Vbm1qOATN4uSS/65hxNjYdmlP1zelgiNsdP2LWfA4Kafg
U+vjQ8kLKUw0DDKc2dP0tS0x3MD68sWkrkPEA8q2mXkwMHVrI6W8wbB/ZGZ1nPC9QEe54Z23aYQH
MVLDayRHZkR5jRy+JebwTKvFvG5Llt8y9Gnf2pCU3VGKsJQexpiJKmxyQ8h5Mw0Ocd698yPHPWpy
aNHN0bytsOb44F4ggDkrZ+7emgx+YSXNfTeBxXNN/rpAOwiHJg6FoAPulmFhC+Rm1qxZ30CHdT4l
07s6SY5Yym5GjK/mUrCd0JdXEJNlX5pWtUi+xhnnSeYevF6BuZqXSKNd5gd36F6GotqPddb6zej6
OctlaJp+p+sahRXZk/FrRwY2EfZ8wpDUaKg2xvVqnRowPDS0G/sktG4rGfpmZz+NLl1YDER6tqyf
c/WQtjb/JpPAFjA5W2GM+7ZBX/HYsNOmextsUBmxp9HnGCUfhgjAavLyEuJZo0gb6Arf1uiE/e1Y
dM6FUhMI6Wn72lYm2EEXAwEw23RNS5o6NVWyz4roJHX7sdGK+yLLvsh93hS2eOYat8tn902Lgwtf
fyJ8+heq35NZkVioksOQjhdZQCGzu5RmGyYKa8YlOWLgTDiRiBQLT5E/RanQtrPbNOuW/31t8SPN
J65AbjVhk2qcKsZSULUYwXhDcaTmbG4eAPY+NjxKmjZitBT22cW2hlWUDG4YSJrWxuhbGxBp0ezu
W6/CtcE0nLoAy6WozsbMAbCyvXLX546GeUM/GuH07c1fpUixlNj9W7fkhgHLfquBVgMxJ7tID99E
Zn4oUn5AVYvPFi78Psiy6MzXUW4LVGPdbup7plhJn6G0OKvZZw7p+L6oOECe8OwjahLBtKI8tFhs
VjGEdC7HEIOGEV2sUHwtBoWjhwfws5nRJCA8mELksmxcNNVdrya/bYcfoey3DWhjTBGZXMsle2hA
yvUVcURcXc+LYKpaut/4FMREEcp70jDvxZJl5OdcWxWM4HQGwZmN3qjlrY9RZ20SgpCTTA/VkoxM
nWTeOoQlnSU1GSz5STGE2wG2P6UlFijEqXg0CFsaSiebJxino9p+6AhkcuM5VAQ0G0ZRhx9rZsr+
kV8HbUlnuFtSnbXFg4yYJy4c+oe6Q0r8EwvRrljyoCQXNd8gIkrS5sWum4eZ6GiynNDBgTj4bdmK
rPElWXKm6ZI4TZbsKca3W5ha00JFGtdDFfPoI6zaWFf6CcBVaUQDDclHopn5ObPqW4Oo60zkNZ+J
vhKBDSds1xWhWI9wbC819JbE55t3GxGeJVrq7cWUvAMNxuGhz2+CF9+K98gFeg2NVIRwpb0z83gf
SweNUvezmCe8O4UfQxz+TDGI5KR54yXW61ntuS3i72kJ/E4DmiC99K0ttvo4HYe2e9Sxg2wiqJxr
XD/7geSw3Q0PfelcQI3QTku2ODe8lwKxpx4pc/3rE9p/u9PYUlHyr2WZc9kX859pMvyqf2gyS6Rr
KTX5WzM3UbG/T17iF4y3ENG9RRTx6E/5/eQl6bKkiOVvPZdLTctvk5fuOIxJBDiY26hu+iuTl+Xy
O/1h8oIjAS2d0JmLxrP8dX9/GuNx0jNRwA4PhznfaJHsWCujGxkW6crlrUOF0Y1o5kszNRwqxHeN
dsehnOc/np9Gy1/yDB+J2W7rqTnQ2Ff7gBDyXR+MN4VpfpWZfEkc/cYLQ1aX8eJG2tfQRYfJ857c
oHiOA6ReD9tfZln+gDskj3HIREP/MBBV44E97SrNmbbh6BzHsr7o3cxsBa2QvBiOriprNvVyw+In
qBBwB6hl2KSRBVgnjk4F+jIkbO3ObsAEgYAyQn3PnreNhI1x3oquZV3sRW0euiZ5GfQOW4jOycQF
U+AVchuFeHIj80GjxdZFi+GnEpAkoSYnYWZauKXjWDDxNCjVTs1zpKPgU/CoXic56ZEMQ2cbxZCY
E6DCtW0uhSvjY6aAZjhzcLBE+iOz0gfaaFp/KYT3K7eGvT2S8LSaBRF/27XJR694s+Vz6E9zSWTe
CqA4GDEeWFM+WTHwjFzTkr1V45fTA9pm0rJ8HjmXib45RUY7rSpvPJgTX1YE76dqsF9441yHPk3e
nEEIdlX7Qdp4ngxjvumKBNhvFT9500ClG1ty1cHtsYzpeQjLO71FgClxmRwCDEKL6edZmriFrM4a
EJuEu8ZKiWGgG9Od5+rgsa3y6Izuhi7Utd5V5Vpo0TdVMwjnVDJyUqVaPnuUZvoC4+Icpuapg+WR
ytGHl4C5GqZ7H877QksvBt9aqfElLRFOVKNvLDPUKYGud2NWzgyj/WPcB0/JjIBAw4w1oaS5HSjm
uT/17Qx+fHyoQ639VVnfGJR2TE79WSTBMySvb80cP2kKAk+qMqQornBO3X7G5Osw25LR4V4S6vah
Nt0PPc63QecQauo3uizuQuA/fT8dC4+5uRy3c2Nc1SAONH2sHcbaEHnH0gOicPV+1OSPQCMLIsd9
V/fU2xQfNdt6WNkvaTNgQwquCWbCg1eXHVkS1vAi2LLG31fAFFuPKVxUJNlLqRoUR+6nVZD6WH+u
Hpabfg4P8AQoEUDrBwD2WPeUwuhTdkksK9y0tXcOh+52ilN6Ch3fmYLH2CR5ZuWBs4p5fazdfDy7
XsVylUyn1Ex4GsAhbriMGWl6VhTHirg7BWnXXQubcX2cudW6EPMstL91oGOO4nz1LaDsejFF8Rjn
qmi+pYjx3rD6S9iph4B2ZiuLfMeKD73iBu4ov2t7erDtG62NfU9Ud+DCNp7dQVZsR7TFtLy0iX4r
M437gqM/ellzIVLEg4LmRhApUP7ykEp0zKqJET7jNslhfEkAfIH4aOzgE3QyKSAzvQBD57ewpms1
aKfCmLeuiM/KaqBm8VlqKSOj1DbKrRensN96CpAyVhmVZBXuk2bb4HBbCzU9wZzW13yEPi36b93E
uSnxy+Px9dYhZblKLzkyLj26RMyXU2KmtsZSvJtExls/ufvaDLSTpQX2KUz0ASAEfZStAp04iQS2
yBhfad06OTQG5kbIwZZCmF28lAW7RRGvjaB7Vwre2RQ007qYkE2rMAOPF9b6FpzLOZ3mduPQ0FYV
hHVRVHd1Y+5idh6rx7kV6bvGNTfkiJChePyvKLjYCVal0R424KVyAoTWU6A74Be6GwO6ZFQ0R5tl
yyq1G2fZvqjsow172ciUTmZXz/xu2dUilja7CNbj5L7hgNwAjztIy/kUy5Y3MVtVy96XLxvg3Cdb
+rR8j9WwS/ITJ9iVxQ7Vh8XdyAqpFhP0slOaLJesIluDWVSxdKqKVg7Xu4y0o4tlK+XQzo9fuJN9
fYlYW+tEUHa1bLLNnN3krLbLDTNm1TV6tLtp2X71ZQ+22x6GWf2cZvHTKIu1GcCVLEnOrbSaESvT
RLOq2avpR599AhXvgo1bX1bvsG/2ZRjyyey0O6+NUHuD4IWmmSub+TaqmEbZ5XlnAdFa1vtOd741
pd6Mcb7HDfPSm5jR0uTQoAtgoRcrvpGPJCvxjC7iAY3kOyk5SxbufkJdGFAZTL05mkTHgNQXJynm
txA9AvgoAN+aXxfCemBatl9h7Z9T/LQ6gobUvY92UTiQ0cl9IHogTsLn5jCZTXNx0y7KSAwvjswK
aomI1YlJxvdkzXvGbX7qCCvY45844B50BBceQ+PRCWo+LMQN6niPWHNPCpC1rUYUDKdyH6nwac5o
EG6W+TFrQIEu+Bqodauy0YIdJljQA/aphXSTJh4JRg68Wq8flEEwqFmwONw5azqJ9fe4155I1HLz
wZI/jKgxbokwNIHXMRbQDgVd3Iri8dYq5Evn0ngSLFieIUV3tqX6zn9F9hTMNmyv6xmIyCCjWwnd
x1wwPxO8n3y50ywAIJk47+aCBEphA/XEKwnTUavLaNFDnXahCIVtf2rNync78EJaDlswr5JiHYzF
bWW1L1xcD53XYrSHTpRg2kgXXFFksx1YC8JoCq0Z2Br2emsBHGVSoDUZNjlSOCKKzMOg+M67FVyk
pibP4b7nLY81eJDxiX961Vy5DZBPqt77VEkwrXu4LDAjiDnzfLlB491CmcVeSAmVOfOxCLLuAknn
rIpxJ+bii9wvqxY28TIuH5al1yVtH0CFWesTdpn/DaM+quO/HvUfv6os/vj6s2GfX/f3YV/84rlc
OfkP8PEICb/JrOivLh40iAsosAJg2u+HfeZ55E/PtHTusNTQ/27YlzZqJb+nKXRwr3+pod5eVN4/
DPsmcDhbsD5gvHds/iV+P+znpEfmsUGQSqj4HJEbKvIZCUa3Auc+t8JXCYHWKXZWRCd2+ZEWL9TI
PgBExys0RV+4nmAsqpu0S94N2GFTWlxEVPyUZfoTgiTWHpNbqVdTAmMe5nne2bFi4gdEYr/oNM3i
BqCpI1eQxfr3qp+DbVDcjjiLvba5OpV3ZJfYuJhR0T02NW3yvYkeYCXXnJrUlvxuA+Z0dLNdauNb
l/sJbEuObJdw3gv4aVC5fl8kMbNpcI77ZsfyQcof2lZIKZD17MZfNZWjUdPf9tZrnSt/5LKSOvKh
tYxvM8puuDGdTDvCs5s9uuw5IWahEaARcGhjlUFpGNz0pNriPgkwBuIQ7qJvNo6TiinJUXiZy5uO
tpKIwg1bzYCu9LvWCi7ur45A5VEhDsfeQ2CbjOyo6vRSEWim2PJROMQe6xISdJXtWoKHjdZf8CMd
FRg8PRn3ecs8UOJ+T51zQM5X797m5mCT7s7IAMcYXnGlRb8mg1HVlqhwZSJFzc/SIG5Pkljw12ls
j2qhnrZo0sZDvG9JH/dcpmrSyHFcPVSkk8mMSCfdWtopIrncI810M7x8QB9Bdxm93RzsYKKtGlis
BNj0TThFmxR6GEnorAivFia0hoS0co6th+uI3DRBjavNG02rLxWpakFav+vdvUVvb/RtYEiaaJjj
kshz0K2M+7DPWCKILvM5qQcI/WS3SzLcM1luqKM/ueQv0f91jZHIUu3GpEqc6LdhdNR4LVBaIPVE
w8HhwOnjUu6S1CA6rklrnxIlT+ZqkxItd7T6MBI1dzTgyf2XRgA9cxyipu66IZg+zXxjCKrbfbFP
WEIzfkgagux2pXCDFftiOZ7FwEkJvBsoi6RQtlp5nYnD6xa5OOLx8RJOJC7vMQtzpNvY3DP4Rxmh
ehH/DCPqU6Sj76Q+PRrjeJ9aAQhua9cSyp+i6ZQRn8qBgNgtIXXSxdeFYrhkTDtX7eibQAZ7C42U
PwY9uXjJCfuXMWRZLhOUfN70SXvKiM87YE4CHM85CAGE5St9POa6XugCcuEMWAAHHF17tAEQ1Ny3
Gyd7Y0ij6MiiES3HdOGJrRaBCCTqgEPhxiugjc3aXQ2nIS+LF8iswIVqUk7NXpj1j6yMjhPBMXNh
SThiKyfK7HONOI+3bymSaFwwKl5/zMzxyPnyoMt2k3UowuBfJV65PiipKA7eAq3wwQyyblMzFAU/
uWJsq8TA8MBJIVSEfE/2GO70iTaqJmCBdzdhqR26QMeRWq8W6+ZEQKDt5bWjIdbmJ0IL6e0oSlxy
ZXM0RHZqTJb9eOAHwhtueyf6rJ3h1gwHRdsoVc2WnfIjUqyHWewniibx2x8Ho2OAavBPcjudmF3A
ql4U2ylY5Le6c3cA8xIccmxFBRdVv0Gl0LL6u2/Mm6AMXim4XUeJd2KF1HWCZPusf7Iad9s6rk+/
JC3pbwa/JCJIynMUl7/GtSm+pXtkPaUHp35R4kjb+H4pOsmkedaEuxvjfoOtgvzzTCbbpc2yczco
sZRzBKdhAlhMoaM3p5w0km2ATNFmlIRApptr56TC7jobzTEmEZV0w84drGhdUxyZhMnRycuDZjgP
taU5IMqewHlyg9J3VUequw5WswSPzb5RdBszOJHKAsJCAASbV0LZT11IPHZgd5yeUQqkiPMj4VNZ
qs+QAEUKvSP86GiSzeUi4hxLctjOGKw89Wp31qrr37Ly5+i08FtCC5vuNyWTJ3sARcwRGQPDS6g1
98zYV90YH40Cx6FW7fEaXM0ihnYHHSYIIeFF8+egR/umsi6qy7ciGk59B5hc0eoiTy2tHSZJ5iHf
l0rucvgUKrtJWndnSZ22Ec3PndeKTU4b+h/pNDx4FeqRhM3lnaKIfdaqF1b2SZtLAL+0WvHZAL9V
2y3kdmcflUQypIlbZKlHEQ9oVDtybIYi655cnQ4t+BoidAjiscVIG3a7S4gaA+3hzr+LG6ZUHnGz
qR+7QD4Q8uALxffWgOUIAj8y11r5GMT9Lo0iE8JIsyvcnOdvchwWWo2LZqTzJGmf0X0py82Oraa/
jlV5QEJ7iMqd6aiVmyX7yuKh6Nb8Fma1ybnruN62r+wHkfNDCoNFaM8tiL8ij+4cA84y6yoem0dh
pmf+4G1SvAOV9nNL48AILamHMCl2lUo2SeLwWmg3JVmP0pgPGLtWlpNvPPdLT0c/CE6TFe+GrN1I
lKvRGWmHaagyXrqvUDDc6TSqN9jpxEtwYDn3hQovgppxx6UQQNHr0AwEEelGYwO5LbUf0AiUpPqr
J2MGJSfsIACMC+/pLuCZ1HnWU9UWD6F5k8sL7sZVEZ8N797Rf+gu51AXq/cQ2mvGpBV8SX6wXvtS
/8iIDxndvc6DokEvG/QHGZ9yL/mBbe5RV7h78Ig2mXtXVIEgeenwFV8c7OTJfdFGO53pgM+32bvI
/pJvube1uSdoUq5gLa01TYBxbu7CYtsA+XatJUzYAkWI/IAvmzX2h2W+6MdhU/K8aqhqj2rx4LJf
N0OOCBCAEPTWhv0MhHvVeJqg0yXZtJyiWoPkafRo5TkWWCq2LPctRNtI4O/WcqdSWAGEzE2iTXbz
3vAbdvGtRPwJC/aHKfpfsRT8W5jz8ed7VhZfH7/S4W5iNPo/2w9+QzoThtEhOXsWeRRXdy0skn8/
Bli/ZmEEtwBKWyTFLr/fD3Bm6BRdugAqCND8kw3DNgybSwChFub5v2bDsNz/kpMhB0k1oySvY1i6
5f3xGFCqAaaz7Nd9emgarLtBuE8t4TduwDvN2Y/iTXEiipa8H8s0knKTvo22Q0B++IhKDwVHW+sU
jps5CqINRQK2WigchCD7Glvga5XGFpoVgsosCDbc4Brc0UWU8VqxMSk+Dn1yu6QdOMjeVpBIDEKE
7Ui7TITElNzjoztQeLbNnOEqML0XcCTRQymExK4mzk6j8ebZ5hx9S8s5uyWOgV7utP4FvWpPBTuo
jfhu0CRdUQQF+vR+mNiZ25ZBAZv0xIGv76KjEffrEYteNdU3CS+1oZj2WTZfeOAeBwpcoTrjdZZU
hyQ7nKY4ob7wUSGXAwFx8Ykx0kx6/Up5BXF2mi7DxrvTUuCehjyaMcPKCBSi3XlL60wqEU7ar7CZ
X+IkYUiOzqWNQ8QquevdA1QFnvFiGJ+tcZks/cjJaF3ARZBD6VcUrXWGey9HzvJh5ztd+ZZVSD9B
foAd8OkwzUhkzdRL9yJmgEFHRdsILrVsacPI/XR8bJXzDPGFZEBOPjTlmcqOh+3udkJvSnNE65aL
Y/pGoP9KxeK31O5NK/eFER1dYfld99DTLw2uYh1XLXF6+SPitZf1D/GAM7KHfoE7bclGKLODTZVj
z/sCKNfNSDwAyAYIt2YmNzChVmVNq5tOjFwl7kG3ypsqbddm/Cithvcjlsw22laNe6+ciEQmHlXX
9PvFYE536W6i4SH/4hKTYtvvNHAC4KQlwVYAgXtguU9W5/my77+SPPtIei1ZdRVSdZdfBwAXda9+
mj0zR9AfUVH2XhQfvBZoqA4tu4lObTZRScTQNOpsPQbwqI5agdG5o8+XK7F7GUhEF8Ay8sjg7UF7
R22Z5wx/yrmVE331rFwuFFSLu2oBtxfIODQChMTGYT1dmmpiLWW1DbSLKdqfczjOzzXRgrVVqtc5
IqYb5iWMxuydlLs/cydoNaI3HlQabgiUNvBtnTehDSt3Zr4sWwApzZ1bfHUmhDboVFNzbDTsQDTV
cEkORfBEQ9jKwSGJ3nuguGCdq9ehLB+6ZILyLctNDuG4wcNoMgKlzssYaqdqGebqPPdbwQio4pvO
+wjrp1SDMcINyAXAMZ1K89BUzdoJzwnPhdho6TY8K844ZcMSwimp5aLfep/D/OR0zwpK1mR/oLSS
ln8fxDYjARyKF7f1FklupbpvsC9rrzdXJgN0/hYwfsyz8Be3dz4XuF9RCNIB6/JbDBixZ4Y0hqPG
2SZkoZ3j3tfceWM65q430nM9Nmcjpck0nA8Mge8IGoxw0XmSxZ5FZrGg75zG2Wup8zyjnq6E3j5L
oTiJURhZBaDoeLqRPLG6heShjokr/ADpY1ubrc6WFz97TUeJD+XOaTusEX+XnJqvasrdYHNgXVKH
rIH/iyptAdE0hnQGfh+sMYKjGWtP7lAfAhw8fVjulu+rGfI1Ma2HAUqmwkdhEcxYVe58retwl5j5
UbPRuYGfAFtnkSXdYnOKLYO1PcVPRvbQgkmZeFw5/XQX6BXHlfmI5H+ICNWNTEvxTBlk4vEM5GRW
czJIo/wTV+vamyzOkcm7xORCG961ac+9q66FcPwp1m/DogMFitFWoj7kPAWNY4kaOlvxxmUUrVmT
y8hGJpCoIA5Nx+zInb20FuGYDkudOkxkzwI0UNrCocBPjQ9VT+YdlT2+yxVkUuGG/i0WcrJd/Lc3
uCBBJBedceMI6Ex0Q6r0EwD5RgGYInnwFk7sr9HV6t/VnKxNW607zTqImidzjy84oaUgkzlqcrUh
IXWYHZ07HBGgirOkO/5oJ2Jp86cde6uOH17bQAvmTtY7e1stvl9KlXOA/di42LVXlnwXlfwhp3zn
UIlF4PvSRdVzMZV3nXmtJ4oLnbnZtYZ7Bg2+wuuBcQsaI3sjcKDH0XM+PSHv0lz7mMiJjQmdH8Or
Q519GOAfm8aVwTgfB/16+Qq4yX0Wgdei1hAXyU4RQ5qzjuah6sTbhjizuDShxnOr4GF3IlQHCWKv
LFj52jlJeRzgPUz3nuq2WuYB7mO8S+/M4Dq0MIpIQpb8eaOd/PDCx7pot3SJsNo9dgzZIlNL1+i5
pAF7wiwflGxyMieTQFh+AscctdSHVZ3fA6tcTChR/D1z6tKm28C9HaNHZUcV2blzqpHTT40nsx7K
TdygDVWRD0d/D23Qj6yPlKHbZAMOZz7U7H85d0+nRrxYekUBhNlT9doX9N4yG088nOIUfkRScj4z
UpslDIs4A8md7mxroKsyPRfBjSd4O0ypn7RfXROdM06dTWE82RU9tpGNTdHh75Scs1quxp5nIUWu
f10H/x9gSv6TodbAx/KvxfLbTH393/9o0//zn//il/5DL3cFbisPIDFtIuI3b4z5CwUnSOK2wGbs
6jpK9v8PLOlMypZtOwZeNYsKEn7R370x0v2FwXnh6Qnnr8vlrrfI4f/sSrYciwTUopcv5vo/yOWq
h9GpMMqttTEH4yo0nBd4J1Yw6EqOi+nBrd2HYArafSYecI3tCqozV2FiEPkksLguCnAs1eKxQB6U
W13NT5CE1ZVO9tVYkWOl4zTz05ZXuDdoKCKdd+yMet3b2q7SoRZhAxlXnYF1ctIJd4zGQVLqyssi
1S6H0nWrtamzvPXLDT82c5/YFf2lXUDGqdo6gr7vAkC9udxCtYbeLVfPeeeMqj8ZQXTorYgegiI2
1oZCSoDUO/hNMOo+8LWNIxcDc08LXag3+jWzeLAAmtR3k9lOV80akJsyEBglpQ1Ozpl2mI2NQ+MA
j7rm0Z5aBMZ63MaW/mOs6/QYFylfBlHh/e2t25HrbpkSpXGj2SZ6fRzH+mzFNl1bnoXbp+gIy5vG
iZfxsOoA+/lDQOm3nnWUdls9LQAfhRYAC/MMNnzSuZuuM81TLBfk2LyGrlOiFgZ3scajOpypiDE0
9ZqQEL/QOYOwImxKDiTeGWheNle501AY4IVUuTEit78RpvtMppoK63o2ySR7N/Wz45ocC1sXdw9B
ZdgsE+0kit8f1zBKrwVcKxKQMuw4VZfBMC469VH7ziNkxnwJiKxIXL9V89FIs09pUn4A7A5kO9bD
PrbxkQ/yRQY5wnjx5swi3M99U+1IHR/6mBdlY3XTtlAQlMdgSpmr03BP6223K0y+qX2O05v8DLEY
vZ63xPmBA3mSgTqzKzByCbMHT1Voqkgq9dA+NoRDV7k1Ehc2H+uuj07uTMN44Z2zrsp8QBm41Q13
33rT1dUCBfw5vWuLSluNGWwSPmnBRscESt8a7DFysbs5H9fJMNEnbWOEARnEdRwUUQNZeQu4OgRE
h/RNyg58jqlO1CloB9flhZVA2nPmosYToCZAKBI3M9YeyG02WrLVPuR8X3gnRcSS2RP6SXc44Kf3
QvNSEsL5uCNFfRzbRNu5CjrXiJ25soMNtSr3FcOIltK67Lj2EwUTPg8PdSrFj5jWwog6vjT74Atp
JWmF2ax9YDgjrham1UbsWhxemwwgoYLP2AR5sQ0U0Zx2hNYweco3R3WTNxDPO0v/Oc3WbVg30rc7
rccVHzEX1GJYuYmpDnRe7+DXDshy9Ox1dbJPMo30oroX1ACvVa9OI14q8k4J/xptP/tYFYjp0Euy
kUMccexlalY54W6qJKDuiUcLx8ycvOs6xQMpvAGg26LbRGL4GQ4R2OsUDxz0FGaZrOb9H4TsnFak
s9+SHcL6hgpOEcWafpRtIpbcEA0jZYdXgDZw7sZ6dxF6DncskDtyFum2ndWXABiw0TDTr/lbMwFo
kXFM2+yVjGRKTTVAurlEBJiDMN0W1q72IosQPogyiguorbZDcHhJeOiLYFe6NJutO+BEAZWB5AbI
qGGE1aO3wisvkyj2M02bghudEhz0coJuLh5uBHcO7mc6wglGrPo53fXFCFdzOvGg3hQgopFQ9870
Fun5EY7GswnxiuzoGfmWXsThHjl9GkgxVsQEMURus0b5mgreMVYb1SsDtUdvXLbX2fhl0i9y7vtE
lxyWGXK3+KUZcR0o8/xfavaajAxgqK2dAWsCHHCbo0FQYarHE7efJ9DG/4+9M0mOHcu261Rk6iME
XBQXkEnZ8AJeO53urDswko9EXdeYisagKagjaV5aeBmZPyLzh0zRkdk3qROWaRF8j3S6X5x79t5r
p8WprOwXGhE/28Z8tXNyYyFuAOjA52j8xEH87rc6TIP2hfTnW4evMcsvZt5gdASw3O2MYDoyL27a
CQHD4GPQawEldCEpNbs/E2+50G7OZdYy7x28F1wYU+B+MRWL1niNE+c9NykDjLpvU6FyfaC900lW
ZVk9ktTW5aybYriZ0/zAlsqbWb6PE/ZxoSUfmITZybqtsK9ZD7mrg+PYHrXCW/XTeLPyZGcCc6Kn
btn7w7bkapaRDrPK0+AEb0kwnQASHFLjqfDyk1lN+4mjqjdZqMBTrSz5akTViVPwoIGMxExhqXm3
TKbgnqkarhoQwM86srxdP15Ixd1zu+Hz4Ks/CrQmiZvE0CgHyxrnhwPoBKGMXFD5JS2uVuxYwb4l
tzIdX/I0enDgNodads2L9uTV2RMJuQ9LJq7jtIemN9hynEZQ6myQIRB0kleO53FOU5SmPRlN9sOh
zAeTpDzR+vMxGICYJo/vKXHToLqP9e+wzPeR3yzXMv5SBYTPbJFpwUaavRuhXSrM6fMZnDWYm4Zo
O3nO2uEEHZQXs9jooFgoa1twAq9n5Yg2bnBcwM0UruC2s0hruIt9c+1Kf02r4VYd829pTc+5n67V
WNkoyAHQPV2Pd6aDqaUZ82XbW3vpa6jvwN/tDZoLtboaxEzIDMgUHp1hPclS8BklmaLREqhb3GCi
ZB/hPCNR4uZtR1XMuC98wxU7VPJlAbfQBxw1SDyKcCuKJuWnCNdVNaw7443OV7fF/ZnzS+yaq5Af
oI5dg1dmmNLjGAcqoz8topVDxaT6nssauxZiok0hMJssbrxb2lmviIBg80mUmsl7msqXmemnauG+
TvIXHsurVDTAAcv4scq8Iyfcft5xT3LD7x2nnP0wxd65MyI8TWRUDIoN6Ul81wpoU+qPnDBEGEY7
WMu7cL5V50mxBkOjQ7bogiU0TMoQWRmMxDw04t+rnk4grwncqh5x5zP5+W9mYD0a0M4AVu5HnWAO
h/pKiYfjkCVbeN4rNc+uJamIrs23Rmm+pTkRaY/maj3nBY/qlVZH1DcAZCd14XZZekVHvY5h/WgG
3E18pPaG4dCe0SJBaqRbT7PjxUDaPehhceQp4LEsUtbSUuxZDed3zDEhE4HFn9q50cLCScvBnl+X
5H1UuFE1JaswD4mLFdkOpmt3VMdkPegPPY+OtUI9BnTHOuHc4mZq6TMcVo4IKAkZ1QBxyycG6gqz
P5Ula4pi3iINiqMtMup0mV2Y/JQ64wHVdrvQLj4qae/Iv3Be9DDly0IsfWveAVW46nwlX6c2VtJB
wcvVvflmeZRawV1UD577orQWdZq85ll5GJXgKTFA4mUxrz2tO02ebPypOVVktyFmYAYADCm0ncf9
uBpQCmWsoiZJCGnSSYB62KxELeeRx819R4SKzxGQzDaxfrQJdcBCDzaN9N6GnK2zkxY/BnxnMTxr
fsCo3FeIZwQ1rnEYuVPTHI1YukT/lp7NZOGn8MrSpj8VMWmxCMm54gmXDYPOR3pCaKwzQJohK2sl
oiEiMgUh5fwD6/iyKLKVLA37QZr+deLejSW+gqtflC+DIgNqzBRX76JmV5FdQrgCdy2rEvf1j6ZX
xrVXRDp1ib26CRTx7JT8WIonNVfHcV2E9UWw/dqUAxuyrFNMjCFiGbX1p2j7k5X2zi412ITEAsEs
ZHiokSHAhk5b0wd3p2uEL328efgP2XoFLCltoS3L3n9W8g5yLLmAPjAIRUJyw/wK/NqyANtUJJ+m
/NuLoPd5DGyI5IrOvitlZ2tp8MHNkdmdT0mBjdjPLWg5ebfvk/Ze9jJf0F1LZr9gP1Lg/2wotgTl
J5c4vCPEZcRS74qFdQ12CWyLx6tnI+MVNf8gbuChWgXP8xGuwz1pCaIxNzZfRhKCSCE4xvJp74lu
50O4WFo6p2nVrQVoBraFRr13dj39LvRiBOpK77YYUC+5B3UwzkCSj45vL1RJMU4yt4Z0WZixZwDx
GFkwlDOvu/dLRsYBo/8K55O9GSXtveZEQMgGCpWWClMA9zPNU6mDokejLQJ7nfBpd3WjQtyHO/Oc
jPEcvp5/Iszdg8TDa4a4RQZ607az7i7jnC1UFl5HbsNLPqu8NH7gegaeRgUjgAkcsBgchg/sA0aB
SOHTiqMtDNW4NnVFVK5pF5NugSTwCB15Slpu+Wy9RVW2Sivl6OcOXQZ43WG3Q3rOhzedQNbO7LhM
4AsKOso2m3cYzlclqdVdOnkkwXij/N9dknwO//EzL8Yq9IPmL3+4bfkPv/3P6r/8p/n/+1/56r15
/93/WWdN2Iz31K6M1y+oEs3fyHPzf/l/+i//3dfPP+VhLL7+879//5FyvuKVrsLPhm3FX//djN5H
usP+qs42wT/epdy+QC/+ayGj+ct+3aOYv1g6JbEsR8kG/TWp/XddUZXgXXDeaWR0LRguv1mkICY6
8F1+Rb/8rmAAHRKJWzMgrPBFxp8JGbGu+adFihQCXVMjvqzaAGp+7zt0FAGWT3faZdcOrhdYV33s
llEUPgZcQPnEs4aAbx1ZoMKqYplm/sE0sawhx88hWzzCO4OHrdP1CyoCNlpwThztEmP9n/L6jvjq
s5oPq9T3blMKmBW21ryLDsA+6CW4cXM82rI+5TiHyuFjEI8Gfwlsl2Xka4+xiNc2glw5gU4IVhNJ
nbh/jevqXHMhk3mAnBFslcwoCFTATQatt2iBklR+xYFar0qmqiJQdzkLdZ6uGzPlJyP0ovbRpkXh
BxzrFzQfhcuoHtzGwwvNM8cqWIYY3RYoITpat2lEvZn7lzNrKzERDUa/NJuYtZKPugXcOn00Qmvd
OuldZUzcNyR+bCpbRXQiwLepIP8GeCYUiW9ebqkc4RonWEWAwH3y1GkvzHjPGItZEjwpjU86wz/w
BiqPNMrp1ZirFV3kXP92WnHtkF+BXMCQ//QcRFE7gNof25fRZrTHmRLNYydbEL3QPquOGnB+RVpE
4KGDZsU6tuFJl2XlRlj9SktmW1L4LklTssGBd50fWfedrBzdxBwfOvqmCqxavTleg8rZ0K7nNoI9
vCDn001YosK9wnfb0MuQdf1laEPMQd+c9RvKiPjj4mNeuUQdvhW1OuDMJXJek9TJzrJU1t4Y3tS4
xJXXTvCGeDGNHh7P4LvmfLBnhF6o3TjZSQ5o5oCbdy3acUUBzWIEkD8AypgYW/ikXL1G3YrUYCSn
xb7Jz3pmP7a8h5vURHYD6dyMLnCjteOV24bSgHTqXKeoeG86W+4c1AHSgVFayM38xY12zRqQW6YN
/00412qaZmnypsfkxXU9OtW2vpG9uehRKYZyNoI6eH76fV5sqpH8e/Ydjg1/qRg3tmKFy6pzVo4E
pG0hbch823o4Yrp+BtW2bqFlPOvjddhq+1LLr5aoTszSSyezzyz1d5bCOFgH2XJIizlaz3aBqxY4
95XT9vi59Ls8EfvSk6+Qv1ZaqqHhg3dUyKJVutiPOTlTtaNT3TMvA8KRCVva0gq3KeqHZgIKH/oe
H+tpq+GQhdnwUQrrlcQ9e/9dzC3FByw0TM2NtwN6m60+qIG4i/uG1cawLJzIjTsPcwtX9qg/d+EH
S4UtwaTHqWx5u/CM1MWhh9vCfm2gkDLE2V5k4l6zuQPYaXqXUi4XqskGH+kB8E6+6rhAXFojad1U
UmeJUDvOii3VmMsUCbfy9ZNuWyeNiqmgnJaJl+5l1CwB6C2Hhk/5hBBcIQgXprIPc+3ZDJungd+U
g8zOFXlPd/HCkv07XVXnfIjvzG5YxrPinA3hJ9GWLwspekCS9pCm/YjF26xVTyWrtXHWr3vxI1Fd
gajdzep2j8w9IXeryN5axlso911IhhtzlsXDBw2vQzIhCaUkTKydPXm3vuBNho4H78VAHCOuiNIe
+OXCyHCKfnuo8CNqvDC//dBbqrAJAPgg4d58pHsoeC9QRdcxkr6gMbZublyo1yy09h7Lal25Zmry
rWMHCMRrVU40NDhrOjL2KqaBcXYPjMylRpqsRmwFam4+RRCJhwS3Qn3kNnPSMSFUKRDkGsnTsKcl
ycqLh11Bw7bAAbPtnORt9Kq1gRGREN+1xOZgtNk6xfYQslFysmlfV6ci/WHwh4ObzwbATex7sU1I
+iSCnzaK8bnIi6+u45zFZtFht8Dk4Y02NZzGfipQjQt5b8zuDMnqXUvy14nT3LbTBRPeWsfOoSg/
QipH6jrcTAz3qhUtqixfwiXFpz6eoO5Bmma1ROxxwzm2T+CVzQtkO+3cycRcFuIvoSB4QeYPRI5/
X+E/gaXADfdZ4kqx+4z3kDyKEbZk41p4V4L22OJkoT7LzXG2RHq0LqAfcxVyRWATGL0P8cGosCU5
5rilkojSD6bnn+Yzu+qDS549RJbJFRBuLMaakQutg9HGrOf6rRGn/OzBCTDj9AIb4WRu4aKwZWPr
jWkn4YLHRMhOv/kcOEp76Po8rLgWVlh02FXQA6e/4WraKlymEnxBDm88hSfjbOcuA2iP4zFFS3PC
5KigrRlobBKtrUZzQyZcFUI56PKr4ALqoczJnAqQ9FjmNw0ssz1Za2qVOfIF5MtW4S1sP+rRPds3
WRg/RiQ/D9WgQwIEU/YaIQkqSIN6NzsMPXfiWTvji7yY2BFSolN8pgiLgA82TQHwA8ExzUo4h9pj
MiuRsjo2ncc+HG9hd5xy3Q1VqPezq9sZd6hLCyyl2xCmaa1isDOchapQAlLd65q+q+p6X/r1Wkv6
DUhU2h07+nywAu+odWQSNM9TIqkHalzT3ymt+eI0yZ1Wvhuo4EF0i2n8IpG1MM17HNJZkO4iGDe2
+m4k3ZOVB7gncKR27Trh/cCdz9CGeccMeyNemA58tPYZutt3FcojxCUkgjvyHs9T3MCNqncEabGn
FgfPuLKfdfjBNV/Dt0BtoQ5Fq6PBfVgbwOhG6Aawrpaa2m6QuHWmEKRgUHhgNrqlVPLtFPtPJV2T
yQDwN8Y82GiscdkAsCorKQuCb0bHhTG4AndKqt5PsB07ESyjoKGTjYRuDdrGyvBkZV/wLd2O2pEw
cECfvpZdvyvL0J2iytV6/Adaf+H595z1oUs7GpVmvIXblA0iJwn9Ck54A1aOGWofaqSI6eSop/ax
ZI7oFCCVpnNpNeeSQSUnB/hc2uSfkRzCiXlLEWsziR84glc57gJvkEDkVHHm9nUlefxRwtzrLTa6
Rn8bSvFu8xSjs5x3d7OeqJBeRLaHXweKXpdbvHL+hsQpsOR3i/s6dr/T7HxLYTynIRYbcaq4qw0U
uQWtujf5FPYGqzDA0LVlfjWZ42YWdRd0y0vAGlp5UlCYEsx2oZ4eBqu/i+mBg7T1LrJzaQHcn00I
UbBm/DimBoCb1CFZOFHeRwbCE99aQHqYcDxfQtOGubcQwzT7u9HoZNHas1XYe8/016HX7Zrkg8Lv
paQVh2fFMkbN0A3DLUc75wRK3bI/t5JBZZye7Fq/Zop99rPqLiBtG2E9ZvPwKRH1FmwGyOp/RNHV
Dowdlw44OB7rQETIZHxlCNhoY0nsOSHe7N+1Dee/XGFCJzxkr6OhfkIdRMrBZGJS4xmJh5EoL5RB
LsQ61RVKDyCF5dKkMup325Ess86L4SOUdWO9tkN/CUINq3xBY3nvJuN+wNL85++k/+ZYFSbO0D++
R17eqx/tx78eYZu/8terpPWLBpabW58lQX9xO/yNRVW3oMugx8u/McR+o8ljGTVsPtSCcmMVlMXf
NHnnF0dHx2f+lJA/VfmnImzG/I39gybP90RZnc6tWUguvb+/StaO38bUjyGameGb4xSgKx0b+461
wzlus0sy1hViO9oQop+mqFdAym40YxIyvf/ILLz+zcSKVy0pNeLmszZ6TGkhFkpp8ojJk/TbLBqW
PZZ8qTTAmcHoqqm1G/pkDfJgD0vomMrmUsYAx2lTYEj2aVvzt57I1/1ofpSWjijVnGtW9QhcRJoT
ti2EGx5tak/xpaquVY6nXE3SpajKF9XoMEvyF1lIbjjNUy/Z4G5zQ+gvSgVKJimRmQ06M/TPcSD6
GrfwzBXdX/LTA7+WFkHS6dzpL0y7xyLCQATGd5nLZjWI8iAncW973DC9bFdyq0PeS9AEc+yzNa6w
aYNuNindY+xDaq7Ib4m9nbYzX4cjV32MPIWOEB08Ujo1xN24wkr9EGfM6oVVb1IzX8u85kHBuOQc
MdA+GUXnll14p1RwBC3vIem7bT8n9cIe2Q60tKlkT9FQXbuK2ECp0n9G59/KCoznLE9vLcT5JUPD
c2rG91WbGBtraGlqDuBa0v2gjfqR2eSTKhIoDeqdWesN/tRwH4Q03HQUpicDtQ5j+FlmyCh+2hAy
bIFW+EYvlmFcXsZWuyPp6Sp8+1n4ExcSPWM9paJIpPeaV7V7rswfieLPPw6iU0l2fSrgb0S+/aHp
zZtj0Ixk1Xc2lzqlBUCbcHYOVsZOWVXZgg6XwTRco1BNNuA2SkQRrUNtADVvTO0S/tEp9Jms45g3
rxK0+r2uelDGIoJv+UjzWpb1zNk8mKVXsc+173o/nJaF4tEmqlM95UdJCR5JNMtYTY74qV5lCB8N
zNIidSY3T1mp1568dXV0j924O3DzpqDX8gUm2zaeHgcwAjttYFupmUZ80QY9YdgLnsw2eITuDjs2
rs07pYF5OTTJW14qOz2yhntC4xQ05dx3fLAE86Gcuk5tHS21+lIL8o5+zdrbVp40LL7pQEQJKTum
XFEOWypyYOC1PHoc28O7ajhfg19FC4gEjFYmwfbAqenTm3IKPYb+bfK8mGqgzFXhgy2soP7wiJfA
k9CpC5ModupGZxXqE7GXQWAtawn6fVTMJwoaiVqUS16qjVKLu9qXB1V19kMYMa/jd+hDb9Mk+quu
299mbh/KlsWGKg4Q4RmJwOQi6K0FfS+zuWbgvcQmuPHiL2iebLcTbNRYp61GXfZjdp8X9imL0hqc
LVtkHqgik3e23zyYpnigOsCFYrbmc7rxK3UfJ+UPJao3QDPoBJZnfqpXr3RcBTiK0o4HbWSVW9I6
Rmgnqz2u5LGdg5A3H6j7OuBr/sLgUS4ykrHJxHsak/xuzJW7jtNNBOamt6e3inaYhjxWw5M315O9
UrMgmKGKSkEoXFUohWg0jJtFyDPfyk/gfAkb1eHj2PM6J7OdLrPUbdbTp1Z1N7p9biJQv3M72zGe
sXc34dHWfBLNUDW3LOf95yE199hRZvI+96pYzxjLwlvUK7SMNRWRTAMQjhj9Ax2540LU0waOB7/T
CG5K6HTntrQYDRTxSeL90/ckrY8qR42HYFKyxJhCPUPg5WHvNE85RVemTkyKlquVo2UrNnM7pU7c
SJRvCfiYxG/vmGVpVJt/k9AFVimGQiuWh1YE7C66GQks9liwT57F5qotZx51f8oThqGas6PUynuq
4LHCq3BWOEsl8C5jT4oJ03X2UqsFNOoCTYMxOAagXkoCZCTeKikrJlYKLycgPk4DryydeF/MOVtf
vdcNBc236V4DBx2UmFqwHPr+Zsj2CQcNVRn0gNaxwT1dXmL4F3zcmebBUOCec1Z1wWrO8TBGsbQv
DIoElE3bKcfeUt/8+hvAhb8cuYHRHXdLkuyAD2sT9/V3gfrMZwrNceQqK3NErMgeWLihiK6b0buA
8HinAmqvywlgNS0jqoMWGsXkb6cCp25gPGH1eR0H9YPzigNVIwc2pcNXgHRiR3PXcsUdaWjkPYzJ
zWhmdzKs9njjsWQa2f3/C1MZw9AfT2X78I+47iZf9/f1vjQwQzpC+9mS8/fVPsEfR85honnHP6d5
/mUegzMwWyotYf4TUmAu+yX7Q/qAHf+fQwoY9j97JCUsMrhDNhZJtqXoG79FCjSFVMwqavDvDP0u
w1WF3dxflRPOgkDhfQ366h6XJQBNx7pMabdWRbKRnn8reOgXDXmLkLRPUEvaozoIKzh+tck8w1DY
NHV8yhL7lGtymTFNkVMPV+bIhGOOGAryYYQpxmyzNCLl4GnYz4w+gCc+sD/0WHY2PbBn8Sx8PBsO
AUtRm+myKR0OEVx7Zl27YYXDXkuOfQmusABbnDY61IBZ2GuznW90ByNDNiwmKhGFuq1H+0aK6axy
46lz7E4i0rcRwvlSSydiuf3GGLFtQZm++RnjYqps2cKzz0m1R+p2nmfPX6fPVRThq+DvJ4PSvKvg
FB+8YXzpRRIwyConAEoH6GJuYYMlDR3sAoBBpdUO2K6o0vIlVx/2VIKWxHlhe+uJjBaGxZXM/IAl
xgbeiylTbOPnrsZebfqvtOaswoYYe2cQ7BTd0auK7763WEfZq/Rnxae3LbOOep3xjk3La9mIvUYp
NC85WeEqrNfU45zM1HxMnPpZCUlhEWQhteI/xbqJmzHZDQPVOjo9vbJtaGWc3g1hsAmuK9p72eqL
SEKLbicqaqf7IDc3CNk7/spqOQpxIbLzUqHTJLb/nefFIcD+v+jMdBUXI1PaxI/j/Kx83DmqcimN
dnSx/GxKKZ4zk3BCUn7YILOdhvfFWBc7IEEwpaJL2lO3a7Sfo01LpbTepUUMMnCs+yokPCLosesq
rGVqrV2bVKOqlHQFjssQVrt2p7S4M/15gZfmz1brnPKI9rKY3li6rni2pSpc0x7fhokPaZHIVK5i
2W6KqKMjNUILTL17U2n2NMra4CEwPk5+FVK2imgwWem1idvxVlqD2Nqw/Fm7vUyVvta6CMeHD02r
NlpyZKgLFo2M6EFUuiOFZL72rk4Ve5j2SKPpZkA6KQPGdTvhuQOf7WaneMWE3SGgybPBE51QHy4U
5zlSx8/Yqq8wSJne6vJpnLUdLLIpij3rjHnHh1KUmRB2+mrGadJuYyIwSS84JXkF8iZI7rDprnPS
sdiSwQShWFHh+to444MUvXqGLrUbrRiW7/SketO2nUWzrDHZ7bdxSPlj9MDW/9HyyucmTB6ccDjG
BYy4TtlUFoXAEpAO957yLkACXAYB4gDyn8oCAehegVquX8JZNOyk8oAlx1g2Q7GBDvqCZXEdsCIw
WBVMrAw8K/3UlAQDdmag4VBQZZRfhcekwOJBg7Uz5U649Ixx23MRqSGprvSmvi85sBhkWJMkrDv0
Fk/VBN+Ls6Blr0iWjFm/mhcmsdfcVNU/RyxWFBYsU5C3RPnocx2qlXDGbm1HxdlKgCIJA3sZLsOF
UVAFY1TvsQkDtuLOWfXaevS029Q20ExsVw30LzirRLvKkOvYcDOahpVcgJEXpCi/yXTW99ou2CnV
EFwoTmowVTPu/YQHjwmoKbZiXRM/DinR4WB6HaS+T9irSUWcQvx8/VTtFa6Y6uC8FpZOI41X7HnW
P7Bsvqld+Ay6/iEHioIZaFp62oRuFbo1Asy2jctPSI/70eEmWMmzM6afUN9sgi7MXL7xWiAFzVVB
uREdDJbLWmYc7LAlERmLNb6vu9IjuR8wp8SRl8967jMRwUslxSV3TJjegiAPHyWLzgMdgB7AhL3a
2Q+KznfQkvLyS7s72T7FFZV3UMLhRass2Lnqj9QAqZA4bOhD9cZO1F9GGKQskXz0gbNuaTpsgPUV
DqY5MC2iDT5VVpOWT6DLHLETi4SKy7LaFBZ5oLZoN7o68fqjt4nhoJgogZ5tcHRprwRGyam0rFBD
I3iOoxZ5hXvizhGZB8areUqUplq3YDXKhi9Po3pXyPSoeOFrbaKOGFpxjjo9AspRwgSZCv749ib9
8ciC1Ga9na6F3W6krxwLuybQl4GxzglHlb68axVQsoHS+SSBCAWiju4qAJQ4t1kP5tt0mPik2N86
CDZ2GzsNMPUgph7ppH/xYz5YftZ/Yfd9o99taaTpyzy8LYi/XG21OGRlW249XK/oqR9QLON1m2Cb
HbQIi1jGwFq0drfIKnXdCfmSBz1eep2uWiAwShMte6PguRLT8t59TtncWz1QYKk4Ncge/S0JsaL8
+WnwD+0ev3V7/OXf3iaPWe6PZ8br+BlkefczdH7I/sd/+Z//LftXg+cmf8rft3rgp0zh6OzM4Eyx
hfuX4LnDOo90ucraDifU76ZInUyOQVb2r0Mku7hft3qm+ovKv3NsyFVEjqX9pyi0uj4bQH6ftLHZ
6AmdMVcXZHj+YasnDT+FdgtDtKrCfehQqwizYy6Rri9axvZZ75/LDo3awc+BWzDmFDUOmBDOqR0c
QFBuJweGQcCdWJ0wxFlYB50oP6PnQja2wBN1SCd1JJGpykMb0pxMp96WU2Nr+9M55Omrhom/1yg5
VBLlu7fz7RBNxzCosMgHCTzbZIZXcBsNElSphgmhiRTiN7HyMPUmgrpG0W392Pk1rgs9OGsdWRap
tHTE2AI/AUt6Ft7gFScQVk0fvrWiWXuC8c9vP2s/Klc+YeFmyo56m/zwtIHoTFt1Z88gNjPpXBmH
weCpl1v7UPDILdSb1WsuZtGrX+gCpRvzTIFhlOUPNtscy24e9m6sjate6XZ97EVrmp9XlYBzobB9
M3vqTpoQfZT+xFPBMtiNE7tcdI2lgefQmG+w0A9+ES0LhhoskCen57NMCDhckshnmRXe+zCb/JpB
OI+aV3YL4lsBfZVE7S4ix7MKNcAZUXuBiEaPzmTkxJMLtw/K7hD1IAXSut4ZYcXZ0JObJRDBs+eK
u+lmTHBEPce+WeZ4KpvmiXHqRAuORrgo5Z6q0yJTNPSlWB06nQf0L3TqDwq/TbZq4VedW5rrDeot
V5mEyr47G1oNVFa5eKP46jvjBbM/OrH/1Y3Je5sMd2GWn+Bjyj2r4bNW0eOuKSuR1cQ9w3xL7vme
XxxGzqIHszkxh+gJ/6gry962aG7LAg1OagPKsuBPSnobvFrpmcsiAkKSV5z2w/ijyesHw7DYPc+g
AZ+wtNOIR6/szmOP9lmxqOm8rnWB/fK/CAKs6t4m0MMbfuWH5inLMgf0ZLbhroO0PgWuiNVHvRp3
PP1xGHbqUhlg+5dZ8mmVNR4D7ZuKG3Qgvz8nU/qgSWuf5BLlOdlpoe3mGSVXOjjkNn2oiphoTQrw
VbW9bTxMLr27J3YVAHhTHDFhzNyDyja1JIYzB7GJkmpsw579ZbI3ZCYi1ml5fb51qrh8iWKUt0hH
csbh0uMwphC51SkbKAPkdoeibYba787qTlE/kCQgmuTUgAO4tC7NoroCBaMxQ/A8JEVBjoUczmzr
msoQeY0ePD5eD02cuX2o3NmZT32EduCXarKBGYcnIHB3VGqRxkiHE3CCu850VlxfV1MsLZIO3FLM
uT0j75xNk3ugBbTHENfnpMH5tZPeWib27AzolW8no0cxTGr4kTiurNkw6TsvCvn/Lgn2mMUfUSrW
6GBHiTVyUbJD7wz/zgeJv6roiXALs3mQmrnJTZzcfRv2LMVU/7FI1COa20Pt86211nDg6r/2R/Oz
GY2PVLHdKmHdm5afUI0oh4/ATsgkudmDslapt+qrwQIRo18ykaAVqznRXUB7Q5c+yF5Pn/p5xZvN
y97i5963nVfA2rwM7lvxRU/mC3i25xSjQTvvjQH13Xnm8BqxUDZ92SyVkB2zQnfFOp/3zk7L1cLW
7g1RUfnk3Soc4Vys4M10XYG/yjsWVXyu4cPZdjujfpwLW0Z+ixqXkGbfWRSl/f+H/692UP1/vzD6
qr+y//5fYx7tPz2mv/GRzl/46/Ne/mLomuawH1KxXlrzLunXrZH1CzQZnbplASFIki357daItbtB
nY+uAe/4hypAlD2dFD3dzjOK8s8VMot5K/S75z3LddNCDKTcmdWVxjjy262Rp0ca5eG8qfLWunpY
D/LWhhlH0wccORyhjdWuCAZf2sqc170YlUc2NsNXlE8uHqFbzeMgw+dQDGMB4Fhcei6LRdVtfOtl
nMjmsB4jRtuuKxAXIWZQMDNnL9HosrkV1NMZZDfNBMQdz2mL0Ey1Nqfse8RtNPr0mioobP1cakaI
pUymH5g1yKPCH9S4wyTGQ5s4hwZ4VYUXH2PuxslZNdTAbPiZV17rHYOBtHwqLxFbgWUFvnmZhphS
OBBfbBbWmqAeRjGibzBiF8GpatBNY8KUtPpxU0YGCwZExRI2itWfNV+55GQOi9p32/E6kOzvOA/V
Q9Fgz0bwkld73PnSWongtdCc/RSYZ8NywOGqzfMQcf9yIqI5enlTuXeo8LAXUVUqy7FxTjVdvV0/
vOsDzzMbLzw+M84d5o1G9e68aBBu4aAQGL2zDmIjXyej9+F4Cd+1jUfVYKFm1vtaAAfGZzf28W0K
SEZNpJgwLeXzkZhP4c4gyFjbuRsXPX1/1Smb5E6Z8n2ZKJu44fqt68/45AIqht59W7l0PLLTcTeN
5lMuOlZqikO8RF2WAnRuzX6OJPB7yaRTZ9WuZLMkkJzoyyYkbYniXXT+NVQs6Ha2g5NFi76qQtuW
4fSSQi3HBTy+DemPLscnG9DZQ+4yGAGGWy+iKoDR9Lw5dKx3aqDhP2lvisbLDBzgwYeYVY7ACSqt
OQ89bBa0wVjlke4108tYWk/Y54elPnTUvY1U9uopzyGsHck8smH3jGxoXJZHHra873xbbCxlWKuc
3noxvPV5dMoz9UlVuPPrOauovA+/AIq+0Vq995yeyhvVfzD18jEFtj1avAEH/RQoZrLJi2yTeCE4
Nd7jlnLRamOjFp2/FL1jUgdrHn27rfBQ8rVdfIYDHS5Ie2ETJP8z9v+LvDNJbh37s/NWKjw2MnBx
gQtg4Al7UqRIqpcmCElPD33fYw9egIdeQEUtwv7vyx8y09k5syKyBg5XOSInGe/pSSKJe3/NOd8h
uZIVw8KWdbcqdR0Wqefdex0uPEvvERI2xXs2hecMkohGlm4xkxVNmBFpG5/GbnyHEhlvjEQc0tD8
qly73lcyRnAoaJY9jBVdtu8IgG3anZOJT/7S7NR4EjY1lOW+6bHP+i8v34HRuCupIFm6s/UorE6j
1WsrW5Q7NPK3ZM++hLNKdWqQ8DmfeCrQWatz1yHmyVG2RRHyYWId9RrZNnBPLAMrMX+sSAkgm0tf
RbzZ8YTL3sie2pTQap2k67A6kpgCeyN9A1i+ndenECyWZm2fLJCC5HmxuSFAII3dQxLeKNa/nR9+
zFtruKjLcRq2iACWhlu8Ygi9lPpzN2kNGjaL7B746zmmNN3F1p+xQRSBdddm0ylurJem8Jxlw9de
2tHc4brZ6YlefldT9l619EAxW6pFRm5W7hhfIxpZtkAyoi6xi53k19NIIx+ZgqRKg5jPySOmBz/r
ymMFR/HG95J3tNTlktkwszXjODES9PvuuRLOPktRBBLo7Dn9Ny8Zb8XYbMHrQNomCCQmbZP/ALvS
rKT1zdh199z8uPteSk5nAoe3jJJW5nTUza9c2Ss56rAFcggzGP19Ho9k2mt9exZ8TDOZIPkvL24H
dC5HwdUmm3pweUU7plaHuoRBW5Z8zTEUFUZldsKp4V5k5L9YESHrRTugyi85qnXtVYXDrbCCDfum
VdmAbcn8DfPL76rowL5W4l5vOWECAAcljws4snucTyR0QiDEX9534UOigm6hXPaCA2YZltV4udQy
7O19G6A1HpINBLDnsjb3tocXQAb5DWEae4vDq4jBNvZ2si7H7t0rU8zNNW/IaFykai/xZB8J+IQK
nv1f9sf8v+x8YZ3013OOh6pFB9/9SaVj8XW/TDZwjmCigRYiiD2eDS6/7MdQ1wDbw5kt56hCxhe/
7scYWbDLnMN3hKkr6pNfJxuMJ1i08a8q0zHJQ/7fBqDLTxUM3qGfrEM///8/ZW16wUHZ1P/lPzEp
+WOlM9NIHGjb+MtMGyr47ysdrWcpn2LSWIrARULtYlauS6JSBUDh1G7PgXKOPkGzq8SKdqoy6b2j
XYUetB2dh4RSJdRhctpB+iQ0sWES0y0MHHRGiAEmw82b4/UOnOEUpN6bGJC4BM6jVpenqJguWZSR
WAssQk6JYKyZ3jquc8CzBvhM7vwqZYpBtk4R6ViTR3H2k/lKN/bWaO38vj9ESYRlzd3UEQjmKX51
S1AGuUZBI9lNt4+29WV68iHNnU0yVFeA6I+E090Re7YkxIIlc97si0Icis5c24E0lolOCVCra93L
hFgvVNWmDu1Yh+VfZWsS6l+mulkyNywWof6Bf/BiVvJWi/Slo9w3M4vFDi3Mh5O697Ve40h22Bsm
1vRq6Six0mHrlC3hJ7NJAkjYkoLliWFPsRMG5KIuUPdCVYcI1QUe2BtUG6vBtXemYGFp1h2ZuukL
ZVqO86Paj0Z0i2D4SaVqgO6FWEvnPoSpig03ZfzjE1QEmbCk7PTLtwDeE1UP91pIMM4iDcmd4Q0/
9mZ3LABWZ5ITKPZ473QspIPJfkInXHjltIa3ii1qNeEgUzXI1wgaDszc8VEFuc8jAS7Y9z1jJdrw
e5OTLC2JEBzVSwppcMWKxFqgJmPpEJNB68Cjzriuh0ReCxaJZqBfqWg2MHCvKfEDzL1uQbATeEE6
dsEHJ+zy6yimZGm1bGll9BIDeKkGlotxEbwY2HjjJMGgNEK5ccG7pA7sJRRSmBIYXhTGxWkixFHI
MYLBP1rK3Pj0p5ZmXlyyboQ9MOZwWLJFwjBXeO6JcgiIPRS6uIta51DZ1mkgAh5DExw4srwxBxjA
j2t6Z6cm12bUqUDGpi9v+56oOX94iuZv6up3zlzPO8V0GKeCn4mBN8+ftnVNL1+6QVHBuLMMNrCg
oDuJiGYI6q+4CNW2LfP2ES9pfuwzOfvauxwTPm8Ku9XyJvdRHbkTymFrIrUnGUeN2N36pQONfB80
Gb8oDIhzHzoNTYDuLFSjvvdFcGXVkG4re3ogPXlrKr+/QksrQT9PYNRicp+jMsgPQgCkdaPmySNK
ZJVHWN/rjqGIm4wcAFL027B01EalvrkABTJcBwK7CDyCXy8Nz95EwdjwVObOAflJuOsMlhyJQBok
8Evps+OlqjktGtqlc+hQtke1FeJgGW7zNNgnFjhGfY6aifUzFc64DyvvKYnzCTEzOOiQnaQ5SgDH
cX4j5FBciCyAMhe09mYSQt9UJgRsp2nE0gADCB4NIk0kBjTfwnYOLcWCq3uPsmfvKdv2PsvQ4qez
02kEj8xjE7MRnL1Ds0FKls8RpikMGyxZcVQNvty7uKxKPwQC7OIpqdu98Gr0AaJZOo22roYpfMsy
D2iY9d7I+BWXTsToo/lyjFJf6/PetGtNVJkvcKrpl+bNaj3vWEd+sXTeumpBGq60AiJAMu9kPbob
aalXRxv34B03vCGQ3KN+C9EIXfu81bV8jlC6MAaOaiDAh+VvNm+BLdbBBPI82wAwYGhQcwzy3M6b
43jeIQcFph2Wyu28XW6baFXO++bGNq9q3kArMPbzRrro7wgT/N4nDJtGVtYjIs1BYfaxWWaT5PFh
24gVWXK3udgW89bbY/2to7RoWIdPA0VPxILcdhI4/Lz7vshuYlborMaOOSv10DAv5LUxt6q83d+f
v/z7W6twz/91uQEwof0Wpn9WbvB1v5YbllQsUnDbwrAQvw5WrB/I7HNg+1qgc7HO/q7c0PFXcC65
rphLFHYsP5cbpvuD4l9x3V+WLH+n3DBnC/DvByvwe9Fui3kvY1F1/IHgG/sdp3ZUIY+OxXOLI6Rr
SEWa4+6moGWoGLo+dT5sonjaNylx744k4yJsh37r8EeFSwpdkplng7h0iFMn4IGvZdk8ti5xeHqA
6yq8ARW0VUm3LBgviByruMgyB2IUjlIZj2BwZbrh9Ea5F9WXqjKOWWftZC63mYqQWg/pnuVH/TDM
GIxOdvqDKgrCjjT3PJrOfV5xgmlGke8ICvvsi+SKOvoYSFbv/Bq0nmQHpMZeULlAoqAhdXWo9K2O
X0qVX5rbXfPaQ/5oHvADIpkBBzamtkswRPYWKsVavab4cLrmk5HJQ2TNp2Sl2Yigw2htj6RM+eBb
6GzlAS3nugC5iKvtc0jVKeg/tDkbMzTZjYa+OskKjaNiG7xoFV1AlOynKr2rET2ucC3cWbrYG252
wRDtLEuHeb2ErZ8ar84AsyedxlMqNbXxE7oIo9tEdf2eD/bRzwwch/onNEWuG1xBNnFR9UyxSHTz
ImwBoxQVeZBkZJ85IWMCzdj4BgQu1/pCUO2hYrdZrKh9COtsGgEFEM2xKMbypsMYakBNMsbuVlAE
LTUj/MZkWjt2Bd6dsLYJkKLD7MrxEg8heXDCD5adDZckDsMDgDQw+c2zWVUvnY40IFHPvfC/SJrd
lmiqS3KaIzTWeYThLB1pvPMi9TbFLMXuXe2DKmEdzSLtELU2JL2DmuXbaJjORQ27H133UFhHFlvL
Eb23PQu/ceibW49dUwbxv5vF4Tkq8VGI53puwJuw7vcEoZ4LjV3DEFX2oWId6IfmoZxQwHbE8SFK
b23zkDqs+D+oejfpzDpF/q0XrUu2mXFTo2tPwfDBncJ2NkveuTweHUQ1cVmfTTTxGRGQbl698NFh
M6GQedrRHJSYnpNZUF/Nfuk+3cfGbKUyrmMTbv22Xfu45Egq8XHjxcdevrQm/Wvu7DBW27xt6BQC
RQs7mh6jMflZ6sZlQu/v18k+QP8f4wNojXiLWZWqpj5F+AQYftwLfAN5G5BqjJMg47NQVwQ+m4M1
D4ZW7Ww6gCqIwBcfguoZRY7Whyey9ayy4bIizQfngvLddYaTocnz44Szwe3iNa3KvsTxUOJ8GGom
FAlOL7ZxGz4s+ywT3VLOdomg8WwkQ3CxUtHi3cdUUUXth6wlAR0UnAa+i3bA1FPPVgxmamv4RIjS
A2vPVg9AcWowYgnfTBSi5iwVJTj0wAMK1bbcupV1rRqKY3eWlyaGfpPBbQ5m4anqZ6yd3eIb6NAC
STZOiE17xL25H6aHtAXzY2RrRqSAdjIgVfWWMeTe4J70THknnfnnT4FZw/rs5DbQxfcuKa7xWH4R
4PhF7mG6TVx705QprrjgUmrjnRoTZCWGT98wbX1AOIYb3UY4dgMxF5LBSoTjHdUZG07kweUobkOd
EGWas4MzaQ82JvRDbNTx2rDFC6DhVcVunx0dNb+PTN63i2+WOd56rTzSaPKcB/cobtmxJmig/OHc
juFZL5w9fMVHYbhQIKEKDlBhjJR2Ca6A5aYnWRfkSBT7HFztoowq5E+BXKLHZwgcfYVJ8BKPINy7
eBNNbbSsMoFX19FAlugPkQ/Zg1CZpRdYH07ffEZJmi3DsrjTJbgwrWHSA821yM0P1x0+S3u46ILT
3ZqYH6Ye0ykLE2OZeotCFzed0HadSWSSJAdcQ7fW6dbWcCtG2WDgSVprHR9Lh7/LpLhNrOC+8tp7
MNWcUz1uE/vSJTGR6tF6GlrWuijbwO8loOgBBCJfD2+yokWR7h6rzCCF1ISIkrLbr1x5oRG7bzOM
8e2Y7LSALBPqLc/1Uf6F/idn/5nIs2vUOVvP7tfQATeRPpCdJDd9rAPlipoHrsZ0XfbIbWRL3ANI
8g8OIZpJg4+jE3Z8H5DiVZattdhZOSUSgKiR+3okOdCoyR7UwS1lvXmTJyVzujD7NiZo3nUc9ZUZ
vzUWarCY5QU5QW/pwOwdpku4+v+hMkPx8deV2T2T5vdu/LPKjK/7pTKbySKWg9dMzJMg6q9fVl5M
eBDomrjXbAZFVHM/D4Iov8CcuDbTIEnOGn/428rMsmdZDDuxn3TXf5j7/GtzINPgu/+hMHMN17Ah
19IB8jP+YeNFyp8xOQ5V09QYL52DMATBDrk9BZPjLk5fQ2bGC4l6DvI14wtzKE6tGMlaSGf9R3Vf
tMVTCV45L4TCwTbeV1Vx74OBWCL1HtYNq2JiBINPpyWzN+nEU51yfglP8RHTlubs5bFUWJJA5p6N
KbyjkHsssvIRfdhd4+HSGLV804Ysdkg4WHf0mFgGxhNHOy5kkIAVOKaFa6PogJjyWbUuVGYbvUjT
qWoTJbW/HdN233B65cg7/AHdZJwlj66s/VvT9oa1YQFYIIlqY1XGW60TPBOC8nNJVYwd7cH3ikvv
TwyXfePGijv/5LQ6CpHC/RCpMg8i7fytwJexxRQMyT8OxVEYqqZt4rs1ySXWbSTRkQGzw8WmYqvx
Uo/9tfEwJ9fDizPFH4Kpc4dC/Cpp1mnNsTA5JqQUJ8ET3057y8zOQd29mh10NM0xMDC4B8PDMGJp
J6I3t5BDLthleB3G8pNWMoOrr/mEc43NfuQY87lvsiF9mKjqmCZ1LzBDSSEKaGCpaTABghJw7PaE
EH09asy8rb64wGQclmWW3jMeGVZRwgvIhbloXEWoUjKD8cfARL4ItjH03lMvvk1LEpOjmaYyyVM8
f0+LoK+Jn2XrplO19Jl6QBQWGxM5Hm23hw6icr9ppXGvWyYK5iH8imw4NsUES9R3b7sZDdxaPWgT
OLFW5cFMyx9wOH5vC/nG7o1gv+SaegWtcKvYTM6vX2Q0/Ro4X3sigu+WJvUTqR8LOut7UzdrxVT0
0IVcEzKCCdyW/snOkqeGg5BpyMdQMTcygM+zTsJVMoapsUUQf6NoX5b2bC9OoCPQlcAib9OKaC9P
2+VAGFd95bRrK45If/KeQjM8svcB2cOmgNBdVsi2Q/ctizmld4OVMgM4O61FmjxELHLXVd6ihsyM
72laMQsZH6zeoWY3uYb7ox40W7Ov1l5gtLvczB9UT+WGutYniZV9clQa8bIwLGz20r0U1qCzaaC5
Frb1bRjtOxE7xwY+omaScGcmVzZ3uM8KMjvYXBZtGKI8QXhdkw2yDDtwLZU1fI+86skEc6oHJtyw
no1ki1Ntbw80IlblPBUT0kq/Bh+SD5a7LkZvh3til5HS6xFdgRebaNKIWWjisnAMNJXcjmm5FlV+
MEbAdJS4z7YaTsCWMRVVDGv4DGAzkAc7TN5creOZcI1rV8B78HSeP+EtM1lkYBlQ9kaKjyJCsJ0V
EzNnG3aIOWhUXO52s1VZ8hLVHfxpp0V6jzOug3bPC7doTRTaHMfvLdQRGIHZomlcnLoMtubhMpGG
WnCIdEgHKjBMzPYl6jp0iOvEGLhtMU8sbIMYtDoK5IFp1j7TO0ROHavbaDxPIWXN4FTIdoZjqKq7
qjOtlemTok56664lTQodyykpnFWXBWu3wpQ4sQ0aG7tfln1yalRynvh8FuyJJt6wTuuukdZ8iI6K
Ehn3l2da1ZqV3bYdSXjKOXaLuSfEfAcKDtk4h5mDFK4C+qYp9aCr8nOau8qQYPYVHqg3+EYuit0R
xT8Um6EzDj0gbh9sXGkTR0avOvTg68e5fzXmTjaQ+r6kteWWSLYhza4ySc8uoqsHhmmsJ/O+pKAj
UvusAucc1sQ2tXPr3M9NtJcF9UNPUaJ6htUROEZyXrFENiMe0PFUBPxoduBynmBGlKW8cWEEEIxC
eqG1HnTS4iBnZNuJuZhG0q3uAEAojfzoRNW6I7xyOVXunWWEWLzU7TQlLakMw94ezTucII9JDjWn
1DhPNLA8qPyx6FtY9piTYQhq4m0l2+yW/TJnIvLLha1RVrLvJo4hb8MVw2wAWuJuspBpECwcrwWJ
HB5841Uq/fJUawzvskggjgod9grGCVECeTK9ZIZe2uV+ivlfxjHpognaf8vu7d/dmMukuPjrYmr3
3iX/45//53+N//Ev3T8hBf32J2XV/C/8XFZZP1CtmMyUpAQX9+Oq7Jf9GuIdpllkRkkDU9mvymHK
KmeGvTks5ZSly99EVvFHJkFWgJy4nl1rLsb+Rl3F9un/rKvY7LGngwnAPE7xQ/xWSVQafVFoBfhd
zeT2bNJXzzePuodl15gw3xIpU7rag3A+J6baC5QOW5LYreWgm9/x77xbVvcOFvyrl9GXGoms1htt
WJWthxDXYXxsZ0+91q8aQ2FepwdddoN4zAd66yCejtJOYCAVIHyb5N1tnQoOjH4mLoWkzqj50pv+
tvL9ceGazT4yCJuoCTuJ4orb1j12WvmFFtpf5i7gR5Ze7oolzWNVhK/aQOq7jYaQmA6gQVPk7nNA
JXR7/ZIJ+lftyl1de4sQZdGqt8FhDrWHGDGlCjP926BAH1DpJ2ZuOHR6gHRGhffZRDyjW02DRxnc
Rg4L0yNd1g7J32mTez/khWOaArU3ZtA9ZAx/zIIhWuJs8dJeyi6Ob8YRO+wgYICMFoDIzNYhlRvv
ijXnUjdUdCeapNlKZBijnAKkBAgAjEJ7LCs72kS9pd2LkSAqu9XMJZEnYmnXdYYbZ+jXOV1TaWrN
Wpd4fGO6Kpm45rLsDIlqG5bfNDdhKRzq2k2+TWnZrqq5UeN6aDZlGuZ7F7Jy5hMjSGfnEVAQ0+m5
c8dH55e17oczgFNxwOLlotg5nXZF/cuQEbZBSOIVe8RuP5X5d42eMquYxHumxxHc3iMFRfVD+ylr
5lgscoKVzNFyB0NIolK8i+ladbrXQGu3NWVgSlcbOdOtTZebCtazdL14MVepVq97umE/B1oLlmXs
3G+eEqeStplVlkVyFQapWVI2d9Z1FVB102x7NN3CUR8WTfjASwWHBdNcloH3pk/X7fLTaIwPY7br
xLTy3UBVEw8lcwFxlB0Lyoq2H9nWojS9Zzf6MhLiuDRuE2VS1xfzxMCnlTYZIbhJctIZKbRW/pIS
7TkwaigETOCe4QNKHQa3/jlkKEGy2tn6cUpRRfc5Y4vUFEfFGCNgnBEw1hgr6kSocvm6EWjDGH3A
3Y3XlVNlOyyEzapSQbury/zsTNNdGfL691ZPKIC6KuJNqXkXQw4RLVbZptA59zEhhTx+ea0OFbeG
ZQUMkJsPGPNbXucVMb77usDyrYGZnEmm4taU2XPgC1wEglLatPUnCZ9njFkteeJkp+O21ZtvSg4X
cwq3RSVujIlQWaGfkkb7Hin9ktQJslw00qY8RISUeoziyJbGFq2AqUYZ9Db9xomLo+X2c0Ll0suY
qkcWQiSGdW7cnEYfpGuX74fCvGeA+Z19703rlpcIqDJqXKYPI4YB3fOeHV+9qkDdOLn3XVTirBA+
q1E9iTr9sRKXeZZxEFB8KlG9RlgMytD/NrXkDtvk31p5fUrT6YWE7JuEsRl7q7VlJPhosQIWHyTf
vHiyfo5a89mPPr2qBnCMPitA1zySO2BwXrbDHl3jLU8d28+Zr0Nd4HevJTNr4uK3HmY+ZvQMmhkd
e5jV7WRZttqqTz4a6zkIzmVrrxWMRcucvhxiNaQTXluIlfMYeUyAZg3VprTzg8MHYh7xRqNcs5Y9
0TU/pEg3c1F98RYSAIHHCcsv7iym9+RINcMh9QmrUOpGjvY696yrXuPWK7LXciKeN8HtZtLywewy
QjbpCDH7McHaWViXzmKZnVnhtAavtG3QP1qCNPNMFSQ21OuULPREZSvLwKWqcVgqsjbFOuODlPsG
qJJiST7BiX3PYeibbTOFu5A6pg69A0c+3MLswxiMe6ilD74tH6HHfItH52nE2lXMjOZK3ldO+VjX
ih6Mf7TUMm3nEXWK3oCcY5/nvBGz474dbwsA45FOtsnYgzjrk3TDiI5WUxjg6cDzYrcEnDc+qW7Y
IUVbWaa8AJome25Ef97MBMht5ZITjMYtT/RT3eP7SNQdXXWG+yK/6v54FxGAIBGiA9t4GGqCyF30
HCj0kbkmxDQNxkXDcQ1A7WQZ/aNhD+cupj32MZ0tYjfi7ybuNqvnuWy0C+ZHuPgM2nothXav6fUj
cA/oXwkoBTwLWX/jjTmSDefWRTinTbRTndmegiA44URmvwJlXRA2jtQOueu4ctS4D0I8HV1p3RJs
QKAZyPkoJ23F6b7aiAl4y6NLWgftp3FbKbyaRqIOeeicIlTEEhxNg59iUgrIc/rNKBH1N2ZHjLD9
HuXRK9yjvR64L85Qgm2b4se69W/SlrCQ1BX4sZFpSC8BmMFSnlU8P4iMHgddPDka8Flup7eoLB5k
4G1yBDcLUbgXmK3njo9yRPw0+v4frYr6WjNRiYaGBYvZt7OdJHJl6RVds86i+lsiICogTBWYNFId
bUYFKIKVACOaKKUJGtU6woy3kQyDUbha5qrVuuEjS7QbnlJwr3CopTbIXeD6ISth92KCb/k3jBH/
g7rrTJa2f10fX76S4B//DXrjnwnP5i/9pTA2gTJQoVEBu6x3fxWemT84Dlmtum7pTPtmcfuv40a+
gIoYDrILYMu1fztuNIRCbsZq+acp5d+pi80f697fKeyNeeU8syFsw6Q8mOeRn+93YeYjUxP/WdeS
MA2tusLkjjMsUaW6NwvzeZhqiODJ2G0SGW1ahZkrIiNnTQwfjw4nkY5Zc+EO2RdJkveBIZaFmD0i
JTgFhjlRGzgHXU2Q6JgxoLLN0vqr0MgblLm6gD5ixCFOmW5sLMN6GmCI1jphpD0m9MTVrj7UnLKF
gBd25yjpz4qk8ltN19c5tqJFIcl/99JGW3lsEram6911GszZJioZv6X2uhn4htrMPs+i23Asz3UT
zPY011tMyEwQfgFjMkfz0Jo6IqgKk3UOYZ36jAVtRpokR3Em8vuJw6kVIXZYCa3PqMLd4Fbvsu7h
kVIiFiUJjxMZeQrHOlNTJvmGQTBNhCORUcXVcvhhEbm8N2PwjgHY3ullTonGAIT8h3Hesu211N5P
nqAGDS56bjyASvFWqHJj+DgRJv5+2scSwEo9FQfRpq9ax33vaxY97SiRZ08l6Ysc13710FWUrFDi
P/1Jr9c1pyAmPSclWoAkPDJY9srNbgsz0RYZvwXLC/IaPIROVngjJVdmmj0RGEXSYhI86yp/JJ+M
jYytPQFPbJaVzXXhW5xWDl50AE3hJp5PskqY656jbSi0S68VeNc59GIOv77v30Az0wFwLNI2PTYT
3DS7gZXoBJSOHKFpzu/Rhr62gkvDhCV9jFswmRMHr2xgSRnJK3F77zUHczAx39bn47rl3E5N+wnc
Mhw0dajnwz3mlJeWj25MTKe0Kk8V94CKi0M+qYfWGmcr9a3oCcByjenVp9tcjKX4iG17YLqGjIvD
/AZj/S0CpJ1vWo+V3n+Z3FUhd9ZUQxKMA0A7+Wh3C6Kg/IXhdWcI/4+RY5JYNLoGSoKYwB2uSp4s
SFVudzeO6TWYL9XBob+qTXIW6riGRag9Mz+lsYktwIVIM0k4aUkBMjLgyATMBwCMfTcCzjM89kZM
ILJ4iDxMdBPBGUCOHgydSYafO9jbMFfzAT4HMMJBjFGpabCXW36XICc/uUd0FwZbPPfr1BxOfaS+
1YZ9zZL8m4y69QRMXbMIhyKJjcZ+V+JnCXrPWUkf/jMeugUML4hUdYobv+LtSnc8y0sTonYXuK9s
F26M2gCEMt5odW4wvGu2dUTTYcPa7tR6zJxN3LrryIQBYrUesjOpv0lh81coUGur8Sgn+4NjzxaG
gQ1EeAMToIdjDiRWijMobyJ1dGhRXWqfNBcVBflJK3fkd6t/ZILe+421cSrBG1Rmzy4YAkQvN/Ec
mBBUCU9K+CQdsUydbv5kckqhs11lgvIzqs1b068+wN1+qpqtiIDli3PgLcl4tu2W1aSDtW6smnVo
J8gpwn35Yw9YBWTgpXgKvYkYVUx2q0az3i0h55Urgk30iVekhAzZgq0yJPJSDcaTgTbSq7AOGj0k
3/g+9ZpuEWbq0BKljGF0WrZFg8yewpQAQfS1U3CpG5DQkSJ5aywOPVpB20TJVnvjrVk5O6fHNKFV
trlUFhHv7TiXNkBoHNme4oCfyqpuQIPMWWs4ezSfYjFjG15pcHOZ/7XYW3IwetnB9KL7gEXNkvDa
PaOAadl3IHfbYGdpMfKJbFrWORh8TeUXnY8Rh9e+Y3WgZH0hIvkqpXhA56fB/PKe6yB9lFCSo0Q9
ln179bXuziugeozVS6mn1956D3oit3t6wCw+SXt8Fn1279lYcjyUhYvc0F6yFO2BqRkH0+iMhY1l
dOk3Cl4p3MmF0xgDoWTZoy8nDEeGhsWYLUGamEzQg0Op+69aPN2oKHsPff6G8mm0VCzkotX4kLWx
95y6ek8U9lTvhMPr4hLR2KAVzr0G6/RUvNRhdGSeSX5MBafXDIDSg0t3cmMzlGFIqHCcHNpKSawx
bHly4AzoPwDriOwJUAX92HiFTztihmWokxWR2OEPfmk98LwB5u8kO3mEw4RhbL2ZOqogxH6YrOse
kLVrnV2bPGVnqu/wHH3Pal6YyWAiIFzuMNZbhLzyQ6WpAJ/UQn4A3kQRa/GJ183oWE32kteZbK7E
3+l+vQrM5CaeLGfZhfKxg6izjIR5VvP1+ff3yf9BC0HE/f9KIfg0/uO/s6X7k/Ho/HU/V4H2D5zK
ymWaCasU7dWvVaD6wYafyszUgcElXfNXo+U8A0Wlh1gQhoL8kYn6Gz3gDDqgfPxp2Gr9rSpwXl//
futsCNPB1m0wHDVnmdnvq0ANbhvXB8EbU8/1ojmHzOjumAV5pzoitC7O2U61SNo1SomgTo5Du6MH
XKSo8ksvfsxbAsyIdCSwguAmFN/epUHRyiSpphQKWYBahQXDkW0DaJqBz3EMj92ti5ex5Y4qXTgM
tcVi2zarctkQS7DIHYBQDotPzADBTeeaj8MAvJ/HQlwZB8GVnmmO7IKeCT+k7kEM5JRofXuj49YK
77S0OzF/5bkJnGOmS6ZmkxagXCueW+bASy+P97LOK3bkQsO9huIsHOn40afs2t5EOO1tjb5Gh5ZW
a1WznWGP8t204eSxXiZOTE/e0FY+NaF+GQJLQR6sgRZ68CGVekTctjE5tjCeVrexhZoKeB5hgnZ9
gaJ87wXNNwOPHwtx9dnZ0Tmzwx1Iy5SUQ24BZ/QeqzA55alzLUPRb7KKtVb9IwmcKS2Ao4dQIfQN
FbpeL7vrQiRbto4uub+OuvUYsfxzyTr0tOadRhGd9NiwR4cSu5Cla7LeGbCDEkIFzbP+nFosjJxL
O6+pb4yM87QO7GNosrSPJfbaOZDOyYF0s6/d5MK/DI35YQXape7cI1xAGmQfA21fnEA67js5vPlS
PkgN6lMpVboqguzZky1RfIN3QHXK+KDRw1lXg/Wh/4JqiN+r/Y79Ldl2XfwOschDzRY88RBtJ6R9
dOvopl3rXjn9gJhG3QM9xY0YyXvHB0Xlxse2LrZJSt2dWMMhr8UuqsQ+RoQtdXSY3pwmgl1i2U8u
hrr8syD+Oy91RNxFewYHgJdWe8i6bl+T+VF16Vb0aqFTMlpxC5NDPbma+m4DNHAHinjm30Fcvk4d
rYgPuqZN2Y8HrdhUBNmmdvpNIr9f98DJAyCeNliGxVR2dwzinUUrGZonIeipjohumnTldZsit68h
T0orXdIh7F0G/atkJNpO1TpBG4oe+SsO5xgHDBw0/sMwbixsmDQg3wNfR6Yknth6MZZKcK0Wprmz
suG5l+1VauT7GuKbW3sPoYiAQapgvlYObo2bHz8gmwNZ30ctssOGEnHRe/YLmgb8r9aTM45Qw6Np
PUqewDlxh9HXSpT7IMiPRHfc6GO5sERzyZv8aDTUM1UF44NP3IPrTy+eIIs062c9mVY8UpzusLvs
vFiyN4FFMWkxYWlastRHdVP+L/bOLMdyI83SK2LBSOP4euf5+vXZ/YUIH4LzPHMnhdpO9b76M3Wm
QpmtLEBAv1SjniQE3KVwv6TZP5zznbA96Snhh03xyVKF+WB1oaoC/9+/pW7xiBpl3+jBj8RMceRq
x8Rn2Jz61Ubz2m1YJvcigDIS5Dd3mlc+Rsuow0lgObOBt9ZkwZ9/9ylRCD6J7SpAsumxMpbmzSFJ
le3IgFmzf8Okck66AguARp9wHj5m9t5xeGji9Cr96AEX2GWYg89SJZMp42kRoziZibDwcbAsLIVO
cKweoVvImLqVSBrZqCIUVUvzLs9V9nnwME9i20XOs2END0VWnMygcJhpzx3OyMZfVlIngM4YDwHA
UCeBwKrP8gHEMnwLL76LEhdy/wSO2C6RzUalpuJ5FAIC7oZHSGuFqAJhiL3qrZm1gpWZ675tnrFC
3WCfbOq2J4IqT7/1yKJyL/nxyZwugKjQcvqGfJcDo2iCisgG8I11UxbvPfNDVnhwrhRlbXLzgyhx
3/gJ0T1VZC8IzdnNKH43yK6WZuPGq6SFBtKPHvW3DI5xNa4tU1uj5jx5FHR4xLM7C3zMZnRjDEay
mNo3M+XhsxJHXw5GdeOEpctIL36AMEO40WkmUKAdJIEbM/Roq7uLpoF1REt8jXQOVmrkVM0GUVBN
sRcOGN18IH6t1RJBmnYM2tQY6zWOqfD4PzXP3+gS5n9puVykP5jeFn9S86jv+6W0s3BcQn/6nQv1
u9JOIi6GL86G37HQ1f3D6AuWFLQjYKX8i0JC/PJAoM5zXP7YUE7OvwaX+I1Q/49FD2QIi+r4t90z
1ktGdn8cffl27DmI0XqEUOVGOuJtjln0ZSPJzlPGPsR2Kdhj9cJVvHm+egUN3kVXvZQhbydbHCBL
FufbMJKIAotiE7g1j6VbniRvNyfPs1Bvexw/9Or1T9VBEKkjoVOHQyVB6WAdC9ZOjXJ/KvQfEK1W
uTpVEKsS7spBU5nJD1h9d2yJjkia6tXUxhPCXBMf/eDdm7idIB7KElZOe4v9+H1Wr30uDu1kn4sp
fLDS/klLtGhpOPWF5up7CKybH7C16zp50gzvZz6FJ6LLT6brv4qcWoXh/6Jjo5JwUXAjf3KV7+nP
68XojLlKoX72hxB9mEtqF/yanYiJZ6oclnuctyhjj+grXnGesT/JSNHMBvOj7srtVLNGjoX4sEYD
wiZB7XMakJ0THDLHnWFZJqdgZl1bsTXk5CTKqdGAwTnJcC2r7s1LOawqnPB16DyTiLzu6/SsJ+U6
zMQ9ZhAk8vG3OaYnu2NNJbzO3tRBfw+dUyWXQn0da/vHYDLtq+YObKEG+H9OWZ5qJk5FjuYAi4jJ
8eGs0QJfpF6dYAQ9dT6dleO368obSaep8DtMHHUC66lnJis/cR5Du77l+N4wZjz6jo+NSkyIE9sf
BWBmSlMg/wnYkjogeLy3mP6P3WNB9eI7jNO8Inpt3fJBlxr51vUH4kA88dB7CuenpvsgSLp0NQYs
x9JhbNckXNtbQ6kcDaV3NIT94SkFpK20kAw2jmyc5SJEJmkN5pcZzzXpWdReiCkZTmNjQ1052ChB
ufeDS4r0MlQazMFoj2Os3Y+IM/M8Dbad0mtWE7dcozScKWLOsBu7ZaP0nSxWUFT24XpE+unUUEN0
pQbNkvhuRB6q1xnh6EP6gpn+qQF7m9cU+fW8lwhKs8m5Yq9h76y0phmi01qpTxv45BlyVE/pUgUC
1dFkia47E5onpV7VsvyhQ87qQyZfWmFQLsnDoaUnp95CAwuQnEmRXZSAtFUfocdvvZLMtkJ0QFSp
fJFev3ZK+OMqCRCkSfbOs/0DN2C48I3wZAfVujKaVwKJhkXQs24lYAVrRdTcu4l7cVleunW7HVOx
D2dt1ybTkRBl9u9WthU1O2sQrsxjdDw9beLXC10Kojhb3DIxcFtsS0hitSzeDoHOuLG3wR2WDolf
gt1NGHhIS0vjPlDGlVanzo6G+7qQH01b1Nuws05+rOpf5MB5Xa50w3jJ4EpRHSYwBzpmwh02lqUv
Izbbmp7tWAsxL5xTAC/aVzOY69ElrrkavmQSP9Dx/JwEjYZdFDZLcGZ7I0ECTOe0va/EslWPq2mo
eawiIh02Zu8zuuzabmVTVsPZx3iOPcMa9bWouqeswGzji1PjxXuE65dWdOc4j380BCotokx7mRg6
FBbNCiuSo+cWt9FCC2zy7GPpkHrXKu8NZuFZKyHH5j+tIEbG4fcPXlFEpIvzCZWFeI9S9xBa/iGJ
CQ3PI1bTWnuKNO05Cotm4QoYfCz1yWjSD7ZHQLteCVzPKaDPpPmoJM9AWPMndQMK0AuaY1D5tzgO
txjMWWeIS1uLhEcPRLphaD9EChVTN82HruOMYGWBHmSoAHx2PJf5aFwMKx0WRRhdegsSq0BczFeR
Yeegf4nGauXH4b4rp51Tjmh4rHht6vyQlp5fRjcyKN2cvQPZSIz5u7T5e8Wjs+4t/3lULrBxElB0
W6RIw0C4Xx7cB1Sghc00Ge1guxS6+wz18GZiQ2+gyjqTu03M8aalKAzykewnWCgI6G5GwSzIiom2
GtvEWP718ue/n+qNiuJfb/VUNpuW/ed/8GL9WXHD9/5e3CBjdZXgTUiDAFRGJr8XN6bh4hEQ6Neg
YynUw6+9HntAlkNqqvO3KdCv4gaJHKgrMnAsKeGW/5WJDmmpfzLRMWwTCxCROralU2H9sbiZp5Bu
EeEqIZcdEXvRZ+1rr0ENgo7gLIQsV+CDOPWJI93M6cBo2/uo8a2kbfkqJus4MLzGUjctWre/K33z
ySjapxIyjmYUGweLukwgq5spjJqyXlpGfhg4cEb34LIKsXVWCBGKYBdYD94ueSKSl9gH89tnslIL
56smF3LZZWB1+zL5sge5TTkV3UK+AJi+T3KSQ2b3oQEXk3QRN2d615ftHtrVtQ0/8sm+BnqGQlUg
E/jRW9F9Pgz7GJImhiLoy/5VD7xVm3dnlpQbu8X7E1b3af5aDIK+ZVz2k3Niwx9k9NOedRDJzyi7
GxxjTQLtMnfHU5cGT3Geb7tS2+rRk65yysb3OSeLDcOD2aUXK31L6uBmpuLd4/+0iAvmRvRgAYzD
rGp2RZB9Rsa8JU32eRwREECJxG9pNpAuyyNJEHv4YLS8Gy0gsjQihrsS3mKI+/eWbJZS00/ZYDy5
ebsriFz13GmtVIXh9FXa82Jo3h1/XhPtxYyBeJJIZzTmN++4VPfJ4BxAQSXVs9ppFs50jIp6FRkO
WZ1KVsH4GH0WOpjCMzZ9MC5z5uyZ8JdNpbWc983S6mwAgdGZrcNpNrNtEBZr2TWbHsKOLN3j7GXb
ahgAgid7JtfnNmZVHDuUyrlNIfHqpGgVS5Mj2WDORJLYKfDzYzEA/hPjR+WiUID8kY3VQsgPqkkG
6DSx+rxq2OsUCOjNuAVC+qLz/yfdZF1nlHlPGqM1KHGbxnNW/NzHOAk2GbXRoq38nRx+Gi4YtYYZ
Tzy+MJOrvWdDfwj1nQEyIXJ8DH7hxeuo76k7zblZTRl5jXOy69BxeoRoRqG9C/jamRq7LvAL8Bdp
2aE6dbKaOvnulqSxWusOTWRdObCCYiCt5sqJwFZY6WlK31mqbOPkqqchQpyt7iZUpnITEv9qTB2G
uvdMk7sinTfIT1E3f3nyYDD10UG/aSNZmIO5jfN6ZbogOsyIKKO9KSN2cfoytYYnXNw3Ix0eGeI+
VLa+QPm8BTu+zTu5sWiEsRZuNGINbHdrMA8sHHCxaot+ASBVdY/89mUmHse02EniFTVi6GZzQANJ
SBpRA5nDc0duul3ukvbbqcUqhYqXxEBO5aIdXSxC71YPLVWMXxliorT7wUp/YzC2zMd3FTZc+eHD
7IpTWWarRk5re6wfQkCrXX1Mm2+sCyrdbw3XY9FOlLqm2TDWtBQZ9JluhIenPdKu1KA4cb1VZ6eH
5e3xa6kJX7WA9QZDsZ94qDCcT0UDCuTLqu5t0lgGiFUhZDcikhPSFJug30ykq6I09cxHI21+9NA7
S29ajsARIqPcBg20STkRstydTRgN2Yx2kNT1NiMjccDVySc9dQsTBkydT8hYr4IExJr60EjQ7sFx
iIuNnGx4/kDUfPi4iWewTdPgljcboNqvYVitYgDv1V7Nae0iv2o2/d27ySdS81yMvlg2zjbKd+oc
sB4Ey6mecJ6ZSNgwnVVs4TUrmM9I/RRSRDVzu/cgaTj8/J2iEVb1uSZmeCiaTUvpGIflshM4emaa
D1BUcHa1fTthBUruofyt+0ZuRy1HMe9u80KxTrzgPEZym/TKAiKWJlk+izJ5cots3QE0ZJu1yxtn
1dhcIBOWFoZ7hlsu7XY86S3eVKApUfyWeyEH6LivhuLc8FvUqnY70LwJO7pDSXvSqmdGvfuKOJpd
E1kv9vxMjs7K5wgjnQzuupL/S44hU/uJiPE+txnWdtkBDcjZc6JDk3hbK8jQzRXL0Sp3Xr5Orfzc
xT+Ayq4RszASzdZYsFbBpLpOd2WPbHXxxudzuS4RBnQpqPKZim0C7FdW2UWY/SJDOTa57pa+fx2a
+PTF/RDOZ3TJcOYqBGx8fcObsagTiG7EcxlYMQ1EL5K55DIdHbwn+oBirGBtMaMJg/Aady9M9A9V
Pr+5MJCr5sFPyalizAtXjMIr4T+XJggykY8RI0JLCQoAGggEv04Q/fbTh/u8qIxLMWRfoza8T070
NLhY9wc9ev/rZdv/p5s687/0hy7+179/f6Y//mxVp77x91UdiHNY5zapOEQeK/HVHyo7nZLPsAyp
e1IyMfpV2RFb7xmCYZLQLRZpv8ZW7r8xYjIdJk22JPUWqsdfcDLI3xyg/6DYkijCmKsZLmJwhGP/
tKszLERP9aQSAFsPwk6K1bv365fMjHacf1wA7fDQ+nO5kj04Yt3A1tR57rApWwbfmFy9Y9lZz9oc
GMugLm9ePtUHk3Nw5eeldezNkLw4xefwNAS4tZ1+kR5Xos2ig+FYGbYV8WMEuZNMj2RIrKuJf6vM
/JkY27Nhhl9dMDgvll28V9FQHNuCTB87rx60mmlaWjnZOu9Mgg7CgjYpsj2k/f24sWqPlJkUrlUw
soOxB2BTGYq0lcTqoI1sC/sQ4vvs+Esnan5Opr3vGXRVk3YuCoZEEdMOpej9GuNInFlCAhbktAOH
JJl75OAGGMMsczwIoc19DtYvqbJvu7GWiAdeZRa/A/x8k3Z7l+rFucvMV1iTqNUiylLR9gdOpgEA
BV6zdnCv3GLXNGPtGNDGmxYgHswA317aPFLtsxAap13RIN/SAahPaCeYPzOhQyn70ga6th9bC9Jp
cvOGFN5HkvWQvkaNk52MiIJYZGNilVOo4WCcb/vOvM86j+WKGVC8JaMP6rH/gOH/0gmESa2L79JJ
qlWlPoceX9yYK9WDT6Hixn63JNDvzTCQ2WPze8rZ2Oo1iwOWuIyrOIXY6sasd1u15y3JMD7Xc3sv
WQH32EexUjirtuDv0/nhZ5q2TxmJQytOQJz21JFpVe793NpOMGhDmfwwY3HfDsFRRj2i5to4Bo6W
7JkTjuc+HNcZI7tlWYCqDxudHNmG/j8xp59sNqrlpAYjU+EQqlfXb84QY840xZ0M50dvLs7xrGPt
47ITA5k9vfbk8VNGtnlKAwFMFpJsHU7bEFQE9FOIle447iwj5qlCaTb643M5ZA9eF+3gDHNB6nRD
iXNrC+/sd3A+BvgzsOCOnM9HjCCrVjjPWOkOtsZlJUyVGQNsy/abXSspjqLooUT+xKJnn7qkA1gt
wczeZw2MKneyz9Zy83XUyA7pYHrDslNsp1ID8Op15X3jYj6OELEIsuW70Ej5yvYzCpx2HVThNhqS
89xGr34LED2yfZ54URR78jyvejgjLUNmsHI9taKxENwvvIpoa3+SDr+m3nuPXUnodsVE2o21u9aR
z06QJQtnhkscNyDRU4G4JsugjpJTBBjLnWmjoviQ54V9bOcBDQ4sA+vQMWXc6NL8dmaAb70yVU7D
qg8cUDZlShXZBkttCOWTPgmqVo0nt8qAuRrF7FFxFGe3jBtCaIJ4MwbFMuumXY0OzGx5sPNGV7l2
lbIG5d9tEPY8TtojPt6jSVS7ymltFnYc9AiNJpaduZsdwlH/aBx72E0J13jW3vmpt4jxW25zsuiL
ihTJMGTn4yBWF2cMPle8GStrnNZFMixb+BGI3ST0rgqhpp4P5HybYFJzmKYsRrEXnlFtwSmrmOVU
BDUDlVvOdr8eoHD1uRS4Np0DVIoR7Q1CASLdj4mVUZwyvEEbFeq3yOLPu9RYQVnZyzx8K7TiGGb9
jrZvbfUUaaECxOeEqmCY+xqk9WlK7xGnwDEg9moZafGxkRD6swq7QTZeh0Te4e95soT2XmE6MYPh
qo/9FtLMjti+lQ6Zx/aiF1xd711vxPgaqg+kXoeZ/FQ7944dBk4HWKSp5mtTAUZM6CzhzG8ieA/A
Dt6oqI99PR2TUhwmFyKZ3TvJypvjUxRVJvM0+DNhod//TwHyt7WZknf/6+nSrvgqgLLnfzJaUt/4
ewFim7bCgAnOIjVD+kMB4qqdmQeSnetfFRm/6g9dojH0iPP7bXqEjvvvkyX331QVIwWDKmE40vx/
UH9wu1DTqO0csMh/nCwJcn6syEArJAf9A18exxDCVYEyeVHkHO0EvMULPAgQCRCHED7kVEtwQxxB
lpP8dA1OK60cijUZZ8OaXZfYjyB01ybVxMpJmCNrGqFP2IiIfzIcltFD99CgVlmmKR2FN+LDCA5U
KEz0canbjkvxUF9EMNM/WQRHYV4nVUM5fNLOf+pK96dlc+OljXEyMqkvi6C/jlnwiBwix25fojCq
/Pcgie5ce2KoAmaUN9AOIcsYUMgTHy0Ms2ppGtGSqfOOwQNui8gDXwT3HJBqGB/bFo1sYM7nNnDl
KivrK7B5cDUWRAqvM/Z2brh35eCt0njaMGHHiIzRg7BcbM5GZ9BkGI+DrWoEVARoxrFAyZCrfA5j
Ep2QSiC1oiKaGjV9CJLxoJO/tPC/4WMkSxFF5gKWDxsuW/+siQveT457M+eMUwLj/Cp08mHRlrzd
7PrvI3CyCyyB27AFYY8t3otqDjkEoXVhPlaGtux6PrdE04JlVUf89xExrzvgh3yWMMllzBaTcfgV
vYjY0HEyaypgUaG4QIGQj7hdywcAj295gxZj6sfvsZ3FdnITC6+81BZuVX9XJeseVxjboXF5eNCb
OjLddZJoQ9BoZHzQ6SoImTsX6alhu4Q1homUlJhUG7pJmZTgQAMRbbrGJxXXjvgx2p0z6q/GXO0d
okBQ4DBCKNoTzNmrV3KAl4a/nvv6qXbK8zTpO9Tu6F+MwGVPE961JRWQnFxEE/xJ42DET/TuocLv
vIgDaAVtmP0co26TQDEjxXvV9xEQuIpm0MWYO3jTuxgZTAT2eyqHcRkMEEe1IdFZJJFZ22Ids0py
gqGA4B8rsoNoWjQ8scd9q5tv/Rx1e3tu+mVugvwI0+q5zv3HOe7uzHB4xLDxGqRZshkHmmaUsmzU
JAqQlE06Hw7jjMEJvqVZPpuCNG8tuaBHD1aZYRKT0LGpaOuRfpyFw1i5RII5gYOyKYKGXUwfsyfu
zCakwp0MKOnTjE+CGFq0YN0ijJp8UYO7MLSYEYrhHRnXRYsJJJodBQ+1Xr2PSSMpSltGJ5warHzq
dedkARQNYlPUxBdNXQWomwkkQZrWTK1rKumdhgaPcQcAYK//ObZQJQSvM7Km9lgq6R6M8nOJls9U
oj4PdV9RyZvB4mrZG3hqoyhi/FDlt94DsECZxzU8DbEK5H1if39MYkAFZkXvQP1A9NFv2kKlMow8
JpRRSlqNjwQR9a+yaaBKbAewqwTf3A8OCpOC52riXoS+wmrYRdNo6Ul2mrBaI/Sm+IQlTvClQKsI
+qDRWeGwiOVHozLPqNAdVapXqmhPVfke18Z96aRbOw2p2eqabXNSr+LOvS94NVeJV3pg/7vX1IcT
pboEsnNeItU3RDbGibBnKqV6CmKIduBJUDdpxQXl5EMFZH/IqFJxhazGTIcYSHvS0aZ4ht3i0QHq
2PVsrhzALwy0qKCd3l8i93otgT7yNXdzJd9mI3hHF/eqBymVY6h4E2Ds8+Q5UZ2Tr3qoOdXfA4Ou
igZl3g+q00Iy/mUHrbkAfEcX1oSXjrYsKq29TZtWMZRcwhI5zAGrBINWLlU9naW6O7TYwcZVHZ+p
ej9bdYGh6gd91RkWTKK+Bs9xVwiaLo1qIsvf2skK+H4xpIoHb/AU52zTdZ4S+s9SNaL/U6f8vU6h
dvjXdcoVGEfRff5ZmcL3/SpT1BQCeQ+wUstlNfb7mASZjg7PgVUXyy6JIuhXmeI6LlUDvgeSgH+T
Qf+9TEHsLLlEFSZCgMIheu4vjEmwW//zAkyayl2BlQfFBvD2fypTgjTmUvXCcRlmBu9hp9/naf1R
u8NTOdFoJuF41Wdjb/bcayRVvkno5fiJLawKQminrnfDLQ48wAWj/hWPgbWu88zf58F8HTrj4hRY
gSxRQUcyx/fYiS+T0X460fhcqGj6ZEi/Y7O7g6h4KbzwcUJuB02dHAaRRxtNxqtilMDDzZXWYHjx
w/JuRqOxaAxzY6bue1cimciy4ivM+0NbR1uRe/usM5IVOMudzf7c5uVizhtfw37a0FIQ35WQyjBq
ySF0s+OQa1+FbV+6AYWGW3s7PQ2ig0bVkVbGvZu1zTIGdK1YYNfIQDZQMvysJAfgMI17u+4VW5Ms
R6TDcIXYNMNijxhCpw+2bvQrt+zvhPBeygAkcc9zsOhsIVYOzB+sM9XBycUxKzz0n+Ym8tPVT8iN
u76unzwRA6TK8fMLsmsCD87TbDwPEbqHNFBRc/knnPm9lhBRJ/ol3IMjewOmIJ1kVON81CyebPRa
TK6ZUDnPTut+eBm2mABQUp7/mLGqO/H7aE+kLEDt6pv8nkyzC4ig10L0W/LkkGqhuUBhsY1gZ9qi
u3kW4uzJw5FBFg0JF5hW7hLwsn3kgLUe1jbpukvKWqKAB2sTokCl1xS7wUJSUif8N7iOFtnosZIs
0g2pJ1xZ3kYz2hKlAB4iUkAn4exqHQyINh8Cl9gMLr+NDYZWDV0IhK+ay0R/CQPsAQMyDDALjKLZ
lctBjp+oaKlrcZOwMyW/pqmgM/TtDWoOl6jOcmIuqAe4Jgm8ceZLBSJn4eF1bmW1SYW9Dnr9EKaI
Ukl3PXSJeZhaDE+dJsnmcC6y0lj6tSptOEcWxnzAViG6r6hmeLpBSawhvH1rlfeZewZANHB0QPIO
SZAevNE82b7Sueg3Rt1YK1P/mynPJc9QPnVKXVq3V2gZSzE7m7JPsC8ZyhiQNJ9TWMETH0jcaK/Y
tlGvtCR8B+N+ZHZpmsVJRs2mRGWxAHG28X39WGvmSw2tQsTxNvYla2xzk2fJnuEcVk70ryHxeKSV
uhljPsiq4ZAfuKR+ZEnxjDhFLDuXYkvO7j197R371nViEphDlE5Qt49tRIb21FvHdExMOKC4xRAA
PbWmcTBqV0MiQjEfNC8IdsdzJLzbFIWXuLKgsDDT5+pvl2bJykTRJdqo+o676a5NZ36GSYE4hE58
Wo9ADsj986Dr9TKfUA0PkwP+FAcw+IXoBzkzj44x9oQOiz2RjsRFm8lb5EXPbU5GTTXX9RYtwgjv
grW4AVps0VvJTajw3IqHIR4CxhkCwTM4EX+gJtAMHpFqfvbGkmW1t5my/li12ktn66/C1H4APvEp
5pQrFpnVwqy0nyIkUNtJkGOnCf6/OYpToPNI0lvJcly67FHqe9Hl+mWYaibQAe+nFZprfKfXuBiI
MI6DdQ7qDzTDuO8TQ4JfrbC6I3DR83mHj56tGri7RRaQNDnEH6gYyMhxkFizDxNh/gKO5JpOlNfa
6MNmrS3/JNuehPGmvJihKZGhMQOzkle3kVcbu4Q/W5hBqrt8Bp6RxI+Zoz+Ohbkj0Oc1KK8zzOlO
X+Rzskmkg4shA2fm5vs66R9lCoqHtJ2SKpgH0rc2sh+qvbDqx15GEZ5OfjlIKc5iSB7aWX1SVvai
JzQTQt0qFr5GU7PwQobxs53xLFQdzJsmiVyKyRIKncNnBT5/ZSiNBF5wjKTWtK9R94eVfMxLcVc6
kgV0fhz1mRQbGSfLyKtvWTndy571v4sga2GMQP60Yqg3xPQSkWkjrMqZKSVRec10IyRFqyIUunyp
fKaAJVw8K5PPZp6/RJ72WrfVSfdYtNemdnSnZu92ybYFcYe+mh+Axd7WqZsno27QgbUD2fMIwh0m
XUtRZT+nLl2XPe8oV/6xGOMQD6kvl0ViCfj+eBKe0WymmynXbuY43/tVk2+rsbmWJYEaU4OLgjDD
aWnOCWq8Xp5KG15wPtTI9cj/gbxIBelYFVrR1LFJOvbu7Xro0SjCTgjTQ0lgiZO40Vrm5afBct7O
u4sxQvZR79Lcb7AIlougBKtvEvwtR2wFzBSOXN27zK6XA0wOQgqpfO3iNRxTXtdIXAcFZdTpv4hn
yj97waY7yLu7jqh2SmieGJKDOHqNF8bsrJjRy5Uo8RZeWKNyoYdKsm/G/tuiiu7CSTxmUXdrA2tb
svTmE9wFVQAWF7LMIgryTefY941AYaFBYCiT33ghd94QrYvWPJkJnYqr+Soq4M0vp0cCSbeBHGFS
hPvKlOc2Qaxq2x1u6plQU91O3rMkukXSTHd1h5u9wJRezvEj3shdS97i0vRBqBFpq5qrud3wHYg6
QEQwSx3W/tDtPG7CQ5Zidxdt/dH1pKMHBp5dv9gOHQVSCAVp27nNA7twrjFvfso0cZlr/zXq7U2k
RTklg4qf69kkFOMuBIYDrfDUVYjxG4WbIyXwIw6BG2YKb2NYAZNsTmbRjtlR+MGyJvDKYNsDKsmu
6bph8iWYzG3AM67GkdlKwu6M/K1J5maLnoneZ/ReCjRF3LzuxofTt4GowRxdktjeIaHO7CZaBkH3
moXEQ7HiuoRzyxVeJRedhnZVeSA+muyuUS6hQbsKI/2meTzVXYf+xTAeMwu/adiVJ7dw8k2vkfc3
2A9hrCTArrwbJaRE2Il4SgG99BBLqxnUnAvlpm6BtA8fkdE8/PUe5L+dxk6CV/vX3cVdXTTtf/5H
/OeeSb719wZDCeuEwDH5f7aqf+gwHIyPEjDzbzI6lx3orw6D58pg3WrqyOwMZbT81WEYNmo4/tBh
gKkWu3+hw9CZr/7fLYaF/s/AlUCApqXcnn/U2I3hOCXCIkgMzcLejck2GD9FgQuondpdp+u3YOqR
+vdwGKZTnoi15cf9yi++WqN8E2FxaVKAtNPJ1/RF7QbH1Gp21dxTdmLbHsFdICpdaY6xUxpOd4qh
gWI+ps4F0v1JZ/Em5JtBneUyL51qubaCZ9LMxqWVJCii8ntZF6+lq234UmaA7UrnNezTm2+Tp5Jb
wKYOEWC2dArQ8khWPy9+FKyT2t6PIabqkjkTISV34UC+r+7etxpXhPXRmY+IXjeGLE6olFaRcDY5
/yQZ8Q6uwqWCTpOxEEEnftcZxdbschBHDSx99DIGpB4TIjl8INSHbPLQzfbttasusf+UJN6yhH8B
Mig4mSBv6lC+agayuhhfn/+WpMWLZe2iEPuXhYqes/cU9uLTT5ARzoa9nLXPjEVLGQ+sNHtv4wQa
dwIjOoLgSnRHyrzKcOGH20K8FUsCpZvGWxulfmOAp5BiSw+vGBaP8+wXmz5gqCOqH+ngb0sC6FDZ
K8nckUXa0SWbxTOBf0/DR5k9JhqfscdWrbVsDgzF3SCZj8qP6QikcX+bZ96BXAZmpHq88nJ3n9Ta
z7EZEE3227kVRyAc186RZ0Mv741qOMqmouKNnwvJ0DPTnVVHc6rn8iCNDyi+BtPG5hpBJXft/Fky
8hnclpwduhqDna7+yTDyRBtCrA2b6A7AM+nEA6ytkcOv5hDsNQSQGUTnLF3rbM4STkjH6/egmI++
CzlVOzdW8RKI4JKro9TFUNaF+t6svNfcmo9RM7+aI7UmJy/RD1stg+uV2pvJ7W6ur+UrN/ffa8ab
eVLvOswfBGl4ZyvQtwC8wgR2bvvOeJgaIL226nhnwgN8tT6g5WFh/YQVrsarG3yqIMZxsOe1xWhp
KFx2+GJAzVNbO+CHizRsTw3XCPl+jKhYLmuph4fOyLduSMFJeVE8pBbXdb4SuYEz8Jx63nbQzRsZ
Ie9jT/Y09LVUORFyer20beal54WXEFYHLEdyR1B1z5Xz1HW3SXupzT2BA7uIqy53IW4kydZC/qqT
zjoybNW7etPYmPy1ivgKe6NZwVvOpWmm08lwv2OeDKKObm0b7kaERHbpneMqf2WaJ5eiE6sIXsYU
zqvR8pcGmtIuhLU8tPKr53YO9Xw/kfGY5dl6iFn+6tmsI45vIOZXX1InvoC/UiEf2NtCJDnD3yUI
ZGwPgMCviec/BcZhNImrJJzFxegNgKbs5ECDOt8K44gmiUbBdrnZ51uTSW6yAozfuJvNfGG58TKN
sfJSZSC3fE3MeWu6w54XOVznFCL8qt6bOr52bnwYLZrIKHgZ8u8m09e6xt6emsUc6VpYD1nsNgfA
vVUzoT/BQkupI+VwS50bAQH7itcki0LyBPxzkEbPFfLMjHu4pEzqkp+5xOYBuSZB/5I2YCH0D1SD
K15znuVgZZavUQq80R7/N3tnshw5cm7pV2nrPWRwx7yNeSAjgkEGpw2MTCYxz4BjeJPedS97cV/h
bq7pvfpDqqtUpta9ZrVt00KSmZSZlQoiHL//55zvHKruofH3kttVPzVXPxcH8sW1dY7MamemxiKr
lyE1GQNeQrsYlk2NeSHZebC8CMYsdBKW9FhgRWWk1BjEpmDjpPCDmm9pXuKKKntBcYJ5Vf0VOyD/
PW48BTPEIawgA7DX7c+e0zTQuf4iUXljsZSiZvEPUpPQJKCvlU0zuz3H4sPpWg/novNuY3LFirMn
rXhtTZ0fpbYj4DHV7ibXvb3fxhvH1k5026zQac8xls9ExPcZGpaIHh0yRn7PwsoY9nWF5awf1qk2
7H1n4pNmy8E6pNL8xVC/55gxnMxfpyUmlSjZ5MO6n/p7WwJ5JFG8bybu6Fr/6kfVJnJ5ulnLe6DR
Owp/cbcv5vQmOAtu4Br95uPGZk3eMM2r+RvQ7HIpuZ3y/xlLzq1sOFDQbcwuvtjjiaXF2tN34le5
VrBtEip1LEJ1+cLg1dGpm5gOTWd+zw1xplXtBb4FSPdbEhRYPa2tCd2Xtrk5sbbG977NrHrbBe6d
43C/6DM6zpjuneG+bLixGsGZwMtd3IHtjPjfBxtf6ss0TChhqPvg5CzSWW4OVofRWkdFcFAiKzHL
Omdur8dEUZrSvJZ2dIL7cx5ahH+SXkTNlrnoD7j9n0D5JCs3uprys9eTr57bd6yv+BQqCkNbgq+2
rm6516x1jL30KD+FmK17w+Wwr+5CJzupBE5yuVZYGXX7I4itLdfxAxGmfWMaR5H90BvnTAJ2ZwOW
XFDr9tro5T4GtjJilIbevcpr0Nfq3XS0ReyolVP26ybkq5wTmCnFoR7hBAjuM2o5SOxH8l5QwFJq
4KuM7l2rMd/Uvr/LNHM1TphcRoiV5bRt7VtGmtnk0NFcH58ivwyArl35W53YXR3n9wMxvCrXDp0A
Gk40L/V3EzavsWlONXrRIuNiEMFpbCgoxD9Row0Vx843VuAWH60ID0eUTly2sqWdJ1tveLUqg3q3
9hw38d2QvHTwOemZWWM6WlbVsCk0b8Welcd6+nCnaCE660pqeZVgkqqIGLruLYzkobVNPN7ZFbPo
M9P8JS/BSroaq4VqRef0UVW3buqeq8DbcFQQ4dLQrz8wbQ/awHdBXIy6PEWxsQop/JuMet+5DxZ1
SF7lbsc5/oirNHXl3vDtDTr+airh9IDFwgCycryYHiK6qwhOukl3SKznmGPcU/3N74r1RMAy9f1N
jpI6ErqMPY32afsbw+Gd7cypAH/F0mARaPKh8NyfXTdt7JhVSV+tlE75jssXjy8tr50xOArPP6iM
73I9YjKv7qzavfdNcbCUTq6adXIQ7eORmBbisKFFW3tOippF+jxXAJcGNimE0k8ZpmsAU+i0REvT
GOzhpH25GLJTEe90LTtHQ/vchmx2gMbkbv5kmtGZB7urlwObDoFkHEPA8KzuTnObp7DhUCAoOnCz
bsPwGJOvT4W3qsL0IRh6FB1grg1bTP3khri0yeTHQbrSq2itO8M+JayfsYWh3PRBNjk5DjDgBEWV
/t2Pcun3nwUo3gkXcx+UD0babEiwLdzeX0aAAFhlMWcmy25kxT4eLFy7aLWLyX6WWH6K/MPpjk5+
GejtHSxeSMGqo6AcosJiKCOML0i2ER6pIF5ngbvPYA/o0zks311bXxbydT4gBeKYUfKbh2iToWXW
AAs6ZhkCJiS2kOuDg2R5VtX1XW59OYRCDIJlNd4gbyyPrlld4Gbia7/G7q1NH+zgyUESBgKfedNS
Zs811gJ2aZiFkmU/92dCKBrEph3xVkkuyl6xQ8E46ePJxnPRxwZu6jEApvEWWE8BXc9+jW1qWmtC
rMep3unco82IyVXzYPkysrNfDGpF1EYtu+m+Mx/Yk4aCKnaNoN3EYJJfMhxeBEnx/rnbEne7QbVk
Ox5R6xepw9KxesEZuhrwdrv5qifaEsQ+n6b+U9k3Z9R3xCaxEXlqnfMVkX6w6u1+ZU3WalAdDrpr
KTWQZME6DfJ7jCDruGWfErVHPZtWuaq2kc2GkZi1xXkt38Oc9vcB0h2WhAQS1chZP+iXrlMLHzWD
/jkXi1dq5A9ZbB/tgjIvwjJjFj/EAS+u8pSJ5zJ3McrG+rfP7m8IXiK8nDCrAZWMXxJMRm/2D3mY
H5ypX8ngOjSc8vPqybzqtNbJOsBQj+LT5c8100Mx4EnpF67xgVEH4JK9zEvuBGo8CnqtKR9wvQ8T
REeL4YwUyLomhdV0ai2CH6y2bwlUDx9KHxcLZKUYO5+zKxK1YQTvq4dY22lEpW1rO1OxCH72Xri3
AIWEWb+lZJvugfREsyW19mXkQbJTV0ck68TehZgpMlDObXS03CXPwSgtUDq7SNzMZt8HuG54ijJe
9RXk8K4YgHDRu8toJnkebXv2tCuqt3naZqjJiL0CrC/V6kkLUQp+orAuHc1VBtjVGX8yoJckD339
NnKUVtrBhTpthxuHh8FG4zX8U2d38P6DVatImyVrm+aYAaCKGLiv4PAJm088HLpEREdJqF4me1nB
X9Fbbe0Lcusd1SGnUjxKROxAnhrOsbAttsJ+5bhbpNB7247hTQcU3b8P/omWj7feSLh+QhqKnjJ4
bDBDfqSGvsWBsbHzaSMGZq5K+auGmDjuOd6NWvgz5gXlWt+YKbk6bIR/snwUEu/TDrcyuVc6Zz9z
huWsyrT4ocDNkEcgtGSCtaDuy9sPc557xtIM0Yeq3Dso1m9yZLMaRR0w6ZjJvEWDczIAY87SBm1j
ZNo5cd6mEidEjjoy1tGryffRidWyaFMYQoaDWbb7nkY80y38cM4xnZku7ryllCwr/fdET9749ffZ
YMLDaY4JP3gqWOl1ICDEg2KDU/cSY0973E5m8c7jqxaU2S7wjJveZ9+qxGKTnq2yuQS9eOqA97D3
J89R3sdQyH2AjkuLC4fmVasaKKcXehcvdD71ctux+lfARGwQZDmk/Np092iZi9bTz9LqvqaGoLlF
oqx/dhVlvepkNIzajkfeKP2XTv/ff9PpEc//i00agYb6n6/R+H2/r9E84UjyDNKSoGjNvxdeASXD
/0MW1bZ/q1/4+xrN0V3XBIZNUxa1Cey2/rBGAyToEn/924rtzzUzWP9P4xVCva3z12BSgt/3j3kG
5DJd09MJ5OGYMT2K+8QjwF2WVFO6xR076W1cK4PQTHmzsnbPymrbZN65bH0Yf8my5RK76WrzVNTz
bTJxDqZoH9C9eIplstaIPQEKesgS1vtmU/EHZeFDhmE2p9+8iYcRH9eARh3uQtxJy1LvaM0DB92P
LgjFhHyOhfk7tTYRjiHAti2NmZT5lcO2HfUDmsPG82p6A3tA4gJXTGdvnbJ+02hGhHW18nvN5MUI
OMDQXiAn7poOI4AXP5oDCMyq9x5HP+N7UY3jWnJDyq341uMCRN/xcaYT8LR9L9wEuNOoqnDZ9Ff1
g64odK5SIul0QR37qXgxwv6JwNcaufRhaqiobA11rPFpszdM0rUjaW5SpMzM1ibygLJ7NhvfOWuD
C8vKoM6IHRK6GcM/vp2FScxlESSjWAm3n5ZA89c0P4Otb292xwFUQ6tsxUcVWEevyi9hZb8oKfd+
jFyWNfW5H6S+w4q6NYZ0b3MFwVrY70c1O9eKkDLY8SV0jb05iG9h+8eKAUNY9QvIjwfpF88jp39t
EQELiVDK4ah8EBjsPhhOB8hDqQz1tYsJDXuWvJpRtlJIaiqYe8Biqg7ADB9cA3wFpvVdIeODCqvn
CdV3dBjnq6E6UyGwQWK8aoWzzmmWwlgJ5d4fmP4cQfWGOxC5FVxfIZ8Yi0SPD/FYXfC7sNrL4K3z
XggrQmSFRp16y5KNu33yOQggISOUtsDkRB+0i/Twz7U5g/5cB58pZMvW3HYGPSMWr9q4w73UlsOu
9PlJ5pWP/61Ir34zPWlFt086m/xy9TSO9WPKLGrBucBlR/7Ymsw9/5z15MszT2a9LqJuNjnc0i4+
1jMgw4y48zvojThDrB160HvhmiOQFh9hbNLvRZZ9EgV68fP4p16XGlvPGBE8gfVbrW26wclis1vQ
1V3hKVSz5hJV8Dft0Mc2ko3HfOhv7uC8Uxz6WhZUvkf1jMpjEOi6LDjidcTT6qubQSlPE7TfRZZB
rpDexe5zGLfpXhWZSbWa4a945SVU12vbwqMAQrB7kbnjbKcsVoswyQ9ZUbyXE4tkW1nM4y4QaG36
cmc5vxjlJXI6Vnt6z9+gpPdc/+7gxqjo3QjVxoq6R5EofkL560AFASaTddDE+yrSMITWJpuQ7Iep
2Q+1mFjUZfdDW2+UlT6XYXMfjGGJC5NLgVHSBavVU7RimGlpoqfLMp5KqpmABInW/rKBXlRJH64A
3a/x7vKzbp3o2LVBuSnTOl7PpP7E1oG4izf+sPc6bVhmKO5ukh7VkT7ltKBzpXbPTlyfKrjRX/3I
1ttOM1TK7smPJsrx4sOo4/Wpw+HF8JH1vTBDXM0Dot8dZ8IY/CSLmi+L2SdCUkmDjTVQ0uljs4j8
T2OcmbB9/ThgM3FVdRIRT7ndW9DQRlZAmtMdKswpZKHeJswqo6/WBTuYwMDFYho+oMf+Gnthukkx
utgmK5V29r70ufWqs5wIZleMwB4DyIbC2dkxk2t8HCbowp7xs6Sk+Je9xtuGgGtt0T/M1bW91W21
mV8PIYDdrtrq0n9hxsdZkV7xR5EOt4HjmO4qbnxzbVX+c6LXHMbFpsEKhGj42c3eoLzJtjLTj4Bg
AK4kuwoTUVN/lwGo5zRy6euyiwc2zQtee3RPVNnZn51IdVzegkAR3lmYrroSMMIfMh7n+r9trevB
rp+9TR7s84XA7uQWwwU3nFpZUfwIkCzaF1b14PlERfQCxd3W5p1s3O+xh0NWwVIFEOrcV1xevNly
NbTmNegbUnuYsXI/9nYt/qwcn9aAXyvAt5WqmNgrRq5aI+vk6eRV8vDMWkQSa6oYy4OdbIcEq463
DxPSQvjDpEq/1GwYs3COua610WcrWRfnl6DFXDYaxiqI5D4w45U9azdq9qG1ulyWONNSA4641VxS
HGt8zygOxsPGMvhHDtqkwNuGN4Nzx55lLHxvGf43g4jkPq9tqDL2+DWJSV9LigW2cjbOeaPnLSQv
Vlwl9Zsx2+uGROzj2W8X4M5tPEzNQ/FZ4p1oc+iAXgU8E7sL7QafLTJqEKGnBvjBRgRWB6E1QnAd
Z+UVGupF7/s31l1fsV+tdUvPN9WMMNAVgzlaiaV6xW61P5LpvioEFUJx+L4nElMlkUGtRX8Z4vxN
Dto2QJzJ2VfqGSV0TlZZG4R/wF3GrcLAsmjRfmiPPBvoQW6qb8YyOXbF9FCjGQ3zlqw7wFVETtJL
fauZ4cbN07WZh2Qm9fHJ+yVKIYMuGwu+KDXo56Thc/TRs9SkvzZ++UVrMxdgh5HE4CEYzPir6xAu
ONRSBDRy9IsCxrtBZfGy6NKPSapt6TbHkqB0gCYHGP9CGTQbANS60LEoRIwtntUehKLQP6k7gyba
yc2fl6P/P80OGzhY//NR+6//s8vKn3Xyzzyx/MbfZ22obnNEmGu/Lfi3P0rWsH+JyxggXixsqb9L
1pb+F6DAOuUQEH3/FtD5w6zt6BZHDG5aZmPHtv+MZI379R8Va1LLDj0P+G+lyWg/m2b/0PaQKjIm
AbDKZTZJtkmzT6aIrUs4O2ewMLHAx0yj+QzjApeNTDEUSXIQQCCW5RAfNPw4Yy3VOrC9azpbdYwU
RylIFZNWa6aNbLb0BFpyr6lsg0/I3rJUHtmNulTJ+B6/quvODDgYxrAJjWV41WXHG2V2EAVcWum6
dCKA5mHmrgjSMf4NKLFeQ/Mpm2iBE0lr6NwOZnNSLodtN+A5dPEt2XLcitnIVLoVBZJ4m3qfcs7R
4p7Aar/C/cSm9RVU90s7WM+q50VZ4pMy8Uux8vqZ+0W5Jgn9MsyWqgFvVTqbrCZb1iwMMF6BAwdF
ZwUNrtz+GuLOMpycehs8h7wdy0OMe8sD6F/g5koH60kbaGbA5SV6egPkOKRcAgr2POOBmNam0o0t
hUqPcdScnQKB1Qy1d9GyUnDn+gymPN5I2c0qi3Na69sY6WhpdCUeZLdeFvAFSQbvx9h7hD5aLBN6
YsHk/JyG/EWfyFpKL2V40OWR0pk5XWI90l5dY3kdWUSbYmWKAZRLVrfPepQGmwmX3KKv+8MAenmD
khkuSCYjLusa5xDlbVtTRMHBbIXB8EXmO6nnGvAa9aFx2nTr0B2yKaRsOVt94M6jlcwkqx99SOYl
S3vKI92GZb1jQPEc8Es4ItWWrVZessojQR4473RzUODdZrSujvGdyCURkp6SOa9ytDUhM3xGXmus
Kr3tDxaqxSrWKDWN+ooQK54sY4I8X5UHsPLG0mn7c6PVZ01PDg3IeRNDZE6v2gDyNuWtxZu8uLnK
vk5V/wFtEdFOn0DKW/kp7BWzFb4yA9tE6KcfoZ5w3fS8Dfl3kP44G7ju4QRgtEkY/4f64AzNhUrV
n00UZUtjcHhnQoUzI57lgpfyJtb8H3ZL7Xvo+f7eKPvX3uB+VrsNGzAhwGBbyU3hnFpUvXEoyuDS
jeIJ9eqL9N17kU0lLoyEBZ3m40WMSGe2WvHD0NsU5yW1oBGVBtw2BB+J4VI8QE1ujmRWQ0XSPP/k
jbKCAZ842H2bWcHlL+h2b7ithm2f8TfFNgqoqRJyqzAvrerJ4/lvrfwOuvCG9lFBwII7uBsl06ot
9XgpsvDVQCVeOHV56dENFsWM48lhr3Sj3HlI7rpTvA8s5hZK4CxvQuXhl46ehYtCFASsYVMANhK6
te4qncu1+yIAdfCZFAkSQJJu2qaMl5pIL+SUS1ZLFJD4OGzxridQI4vkBX02X8RRQJxWqWkZ5mjr
cdySh+rzx8bq3uSMcBGeoljeq42VRwyRcDgr4MnszKV0u0ttcbT4JRZ3D86fZ7UXCI/NZupaVvxO
uMMH/2F77HzbySkgS4Gi7eYCZIctI7vRaG5GjqlInuauZAfMnEd5cpSS32ts+B69LfZaSprYnbuW
x7l1GXdZtdLxIibMFJECjTlpzltKVXOlnI+QjXmYV4DaRN5s8D21q2JKSdaE2tVw/H5VUv7sCdad
raovDOC0BfLFd5zuvm2jl7ptC/Q5U6PJmTZpzFevfMHRdeN6968R4LdtG8up/3wEONYFZLi//o//
+Le//vs/GwP4zb+PAa7l4lpmt/bLhcbL/v9mY5y/cE+w2eeT3v21jft9DPjVeAqPAtiPobORm/d0
f1+5AcNli0dohj+Q7cufGQOwqP3jGGDQ1CotXTd0PHRS56/3xzHAx90Izd2EfDtqP7VeP4gcUTkD
L9HCiwhCxCqaQKb4JycYuJyYM6XyiqPSxBdBSKSH/Op7Db1IpMdzc9jlXOJKsocLvVFHNDUsDke7
cl+GsNyVmfiBxf+55P8x5mfjAVjRjhwh4DNCcfYnoIsHi+V/xnYjYh/B3mm44rAhXvfWy+ZeD5u5
6m4h/MNQ5i9amz2jKV30Ut7wE92SOCafIoKDBVQ9sPuHQnDA+LJbi945i8x/EjmE9QCoUMg3s7cg
WdqOv+kj7b0hL5CSR6OP+LWpu3hlNZC5XJW8qL7d421+iJxDoN+iNjxNNAmaHTyz2Ldn0LlxnDVX
4Y53mjRvvQLu5s0KS7zBef2tepPNz/A454+cEFoUvzZhBYKXem95bNOqbDfQ7+gn/rkr1dGNp+3A
tnNOYkyWvCjSJXqJXWDE5yPan3mOdkvJFV5dGgqzmKS/XS7L7Jr38UZ01cJrMRB05hrD2MqTctdP
4mzWDEcT+w8PzpGiu891mKM0uc5LgZdt9K6dq5Z11e6tRnwGXQaPSI9fQi/64NS9D6bqKQ6hkbcN
i0NjeqGr810p61FLxmcDYK+0anqFynpVYdJSytxmIGUs1FqZ0EBY0Tjiddsgsh6KAOZZcp4v3g2S
s+/2Fzcdn0Pto6iRODzWtnl85ej7CiUimuNswq7a1mA9Ga3GF8fTNoH4CH3rRRfsIaYBAj6cDVm8
OL37qRLKtJMwXLfUdf26/ifpa6usXZPX7zJpNjQaXWoo7cKjdop0I9VrnzZe/6RzL634iTHkqJsd
mgzPv2OwCssZMewd8N6davqLFa3i1PweCgZAq7Yfea4QJv3urpmyjSLPQOEtyY8cZwqVueGJZt2t
jxszxmAMAmQzwqezw/Aqy2KHK65nAeuU4c50tbee7XMadfcFXZIpb5EGOAYXT6LFabof9KSnfVsX
dKWV+NQrvGdyT9R15ZsSX3+1szEkZa11DdjiLwLMniGdL5UeEjQqTlRWsj+weKvaEVtt5sei2DC/
fqTBsz+7j3iPUXYWL7s42BhD/8nbb8/dAOBUlN9llJfrLAcjvo00E9FyqCVzWc7OS/IPZpKNNU2r
CTvOUNm7walWI7uOwNJPNjudghOk4sWfmSn8HvB60VoJMhiwd31rFm8N1ovRgFssfe3zgCIl51no
8QWaDNS7j1bLDwb79R56hjAR6xKbNmbssMoZXiurZintnRQ9PEPdbiSxAGos25vh1c/DmH7B3nhq
ewK+JKyQs3WS5XB5uxzTtjROklRXlzMLi4jBgxFgMZXufZcjz0boZ9Sj0sowPjBLZuyDd7GPrRvz
kSrKnQW3uGoXDqEmTUUHNdLvw0TeqX7tdSb1Y+kHsYeVJrQ7q7E3Q9quQefjG2/2TUmyqyyWqhHd
wijEQ11HFxblx6FuTgGSwuRCjmRjrNK+Y7Z0CLk/jJ2NzFDxPI7bLMUBydc/yVl6F+FaD/u7pOnT
BT4AIDkfEx2aMJ7xLbExrdLk23bVykN56DN3J3oB1omYOjgDqgEwr6eLXuUM5dWTq5v3mvhoAvTl
Q9GSoGb7DLL5Oo22AfItXRuejQ57qDWCjdwc+FwsVq7cP97lryV2zwWDwERk0KHEdluW5tJIwpcA
AE2maIPIOXvqNYbFd6PsSD1qF8+kyD1bRHq5a/1o5fb4R/UbYe+lwRY9Hc0t7TAvI3bMQsCtCU8p
wXx3rI6B1T1GfGoBZUyjP23jKN00I3Fs2IOLqtY2jNPQKs21G8OO6x0c+eDavO6Ypy+9klu7nPYN
aPSw65e9Ga7deddvGxeBSdW39R2gKDx19FwMGZRjfgh2g1QzbQUZDpcuUZuHaZo1BI3LQ4eokLVP
dqjh9VS7OnN/JK35BiJwF+lqVTRy7VR3Jjm6fnDuu1mdqKpnOqIXIYaqDqcjyrrTVYx7Z1U8KKjT
E65aYT7aEYUS2UJU1CKEsy+NTfAYc4GUYgVtkdZD4J1tfDGrkvXqsAhAx4T+ACbL2M/eS+yncA6H
I5+YPwcIm37v6B+DQ1ATphIZbwgDxsk1riZ6y6SPG+orFlHLzxCLecL0C1KWR/vd5StcdtVukt0e
6MfGN7z1KOojiCVArkgcpFIVtgbFu8qcNlGb0mKK4JONcuvGP5Agdki9cOJJjle+WjgwO9I2XIqS
n5g8dlr4HTjd1pBcadOYaubioQq998xD4sGmUnIU0QG2jydnNbq8pRMdtyZrxeZdahUo9u8kOIbt
TxHO211JXPSTT4HEIMVbjp0dmIJPsfE2ZEC2h3dd9vD+jFWjywdrzB+F8s59/hD0szcGrwUfFNuX
u9Bmpz85sKJ7w6D9EdYlgwhZoJHZI4i9E8UV1tKbpTRD+ZsoQwaA8JSiE0a1tczpjWlm1S2IWDiM
d64GtVbr11H45UfxNZ0ZZEQoKa1YWEOyjp32yctBpuTTXdkj2M2Snho7OOAZjoRHYokPsTFnAPpH
zMDbxhp5b+tnM4ReDhtk4OoFA6KUb7OT14umjQl4Y6lMVpjjKuYFNsFIzPV4k7CAgI/1Ecr62Uz0
OyalGqqD90jOcWcF75FyP0PHxBiAdUq9yPg28gUAlc3mt0Udjdc1wYIw6fgXxYogTTkrCurGJDbl
PNlE4U24rDcttRow+brVeWK2sAtSga27h1e5nJJ6C4GM100JjjedyRiU3GwspDvJkdoosO94F7XC
oueXMB/xQSvot5bO9Hiz6W/27ee6OAY0gSiHW5FWXIvqVeG6H7A9huxwK888TUFFM+K08uxNCOkR
2Ec/i7kGxhkzkbsUzK+C8dLfT8ZTwB3WdIC+8U8ChRpgSHasyxC/RANNM6L+DuvnaDyNJEwzmhHr
mGgv6WG6q+49vJOKlJXkq+naLrJ1twL0hFmJYizABAFOmx6YbFw9d2ax5N78M3bhhyoGabyCMiRE
aNsb5SKa2VRk2dq6IchkQtLBwp9vy+w2UvZZfOVlsfXt7iRceZsS3IUo3oGKVyn+eBoCzjksMTOf
fcX48PxX1d6VbKB5g9/KcHzrrGRbNLykbW+TFp9APi9WE781vnis+vjU1PrBwhGjYYWaQnoRqOPU
gIIwgpk74REqccOz8ucOFXEbWjxqhEhyxgTegcvJT1/rLr3ahE38OXViB892AUKZMIo0v/XyzYuM
NzrEfuCK5PsVwihH9JqopFRiJyDrasDk+znqUpN5yci+GKV2yHiJYZdP8vgyzQkZWb5J60cq+YCd
cFrHRg8KX5EL5V6i41QnadMQwSGu9kMPnHUWprjNU97SHo9Qw2d1cl2G9v4ZuZ3rCbZIvCkdHhV8
msxb7h6IyrUiuDKa+2Q04FZDgLYCSln12fz21unJovRfC+M5yfOjlaG8WBNxbeuuAedXGuqVeXDZ
2dUxlNUuxsHZjdGJ9T4FR+RxaRf0e2dn+ONjJfUfk3QPNch5oRNttcj5VdrOJWPZU4JlqoE0wbiq
c/fTmMyf4yTfba3ZQ285FhbHr0YsGweixlEZ13tD6DsNZqxClE4byqOA/nazZ6t5czhSOroy2wHI
XMnA5Aa33qnXlTTvxhqwEdsgujqf4RjQJwHYOY6fHavfB72B5R9Hp1MVr/m8nhHd2gH04pCw1ZnG
KvWdpnQ/TcaG4BYh1cBfZ1SXEfQ+u2N0sWsSnKYIgeDOT5SJUa1eBdB27MZ+BCqCwhJyOPhqH5vD
0nOjs5NCvB0Ytm2xgj2oYixQEXewzic/Wp+CljhqRJnaOJi3eKCwC7paUYV3YaV/DUO8NaqvwSTe
GPM1aVqsbb3D8U5+oCtYIPF2taanpHyprfatMglfBvANqEhVMtiX+lvvTA+6X188pz8RO2SPJ89U
FeETYQQs4ofBaF9IpFxmJ3cSmvfj4POWjuptlA0foRVy+9E/Y/ksHXtFLGar+zSP8dqbHYPg1xcF
qEAbF14ckOWKpw2lEx//2sX8tov5L1Gut/AnpRr/8b//267++Ir++r/IE/6zlcwfqa6e8PS5N8hh
lSJnm9HvKxkp0EOAqiGI0AmEaPJ3FxR3CbKCJv9h/k20+W0l4/6FyiCBNcqyXNg+5p8KExq/Vi7/
QHWd/yxDYLfiH2jPWcM/KDNOzp4ktQikFD1CpdUMcmF6RrHWbCk27oCfW5sG69ggZTKHJpj1E+7w
5sTXqazwZcaed9fmoERtOafNS1w8fpXrT71f3NQYy7tSgHZnf54cCMjR9WpwedT7SOybimt9ZI8r
mbc15K0ZtTPE3RYiYrguJSEuVwvVUsuyL6yKHdZXXLg0n/wIsoE4fZg0+252xlgxyk3Q89Z1O+49
SRUXazeNv622eDPKam5A1l4sVhGGp95lOQABFdl323FUlGV3S7gG6RW/EbvxtvNxcehlcBsJyOBX
YhbPahiPVXsQRfNWFdpOGeZSYQXtNUhMVExxNBinTut2IQuXZW5EZ7zpVyeKq1Wq2lOeJM+oIl+c
sj3Dbf0JmeQka/M6ePLFhhKC/cK5NKG4lQr/QoMHmkTnSlCyszYznF+q56U91OSJSGKdQiqC+KiT
a0GkpYnYuvCjxS8yah8leYS6ibeN2zxPUD5AzZSftY/P1LPUM/u/XSjzCd6I3LDwu7dNOeH/ZOby
1a5r2x/JXHs4DR9NNH7hv0yOaUpAL0XmzqzxuVDtk0umY2qhMZiVbVE3hSo3VBF0Ubd2V3pQnDsq
3datTN+VFazcGJsRg+VPzKcMCX0M/ZQ2hZ3ul9sy9l/tVNuHkePsOdzoYLaqcU2k4JJkoNqmCDZJ
ojuPVKdRpjxhhFbg6gPbTeiFLi5S5VfO9XLnllO5nAbxGiiPpGWV7CmCpvckAurUms0qdvz4jiKs
S1YrMkupvc4Hyk2U7VZvRQhYBSVsb7lttQwi/O2+wRjbMMtuGgefQs+SQ5LzXNDqyYLQ9HBjjLzE
kjQiD4IFYhllNIWOjvgUc1QpbMtv02661cByUTqzC2sSD+BwuBAbrYO7ELgomyEuhFtIM8kmtinl
KsR0GsGtaZqDjZ7b3cxhq1KoyVNjt/temG9pHvCgQCJdkI7PDvnMcjOBumW8zBED5A9sgOxrVMnX
IUO1zEf3fQIK13fifXChxAUMBN3MjZsBzTEgOY/tZANYTq9SvjhWS7RzNE8+z48lGoKOfCE0Ajfp
zKRzUmfXlFyG65rbn4/H1wS6Lkz64SNB4o0XrcrLWwGZwsKUQUChPjdjfacA4dkzEc9nl2rzQxq6
jgtvdKUviAbwxibOO/P0IL1pu2hm7FHsd1/P1D0ewvSuA8QXmmy9/g9755EcO5Jm6628DaAMgENO
Q5IMkhHUYgILXvJCOQCHFnvoRfQC3hJ6lG9h7/Nblaqqss2yZ22Ww+4sXkWG++/nP+c7M2g+22Fl
4gHrw89wHDS9j0WOva/L5IRF+mvRhL9Js/5C28M1rfl/BSBAljxvjSgfJoTIa4PmJNx5HbIR+ECq
/8hMARS0NVlQUi26A2oMuEBzB5UmEGaaRdgNUAnTGQoKmEKnREmh1mHDSvo+BmSoSPclhc+OFsRh
q1mHsaYe2rNFPwM46fVf9+4/7l37vyWYPrdf3b8HmOqv+8f6I/ibg4MxBGDqshv8caP+ctf6PKMF
Tgd+t7/7I369a11BOB+J1XN9gNQsLX6+a8O/WS7odN8DvwX8/M8F9+3gX9FgHlsUTBoWv2EAIPH3
d62KKx5HqoYukTPE1osg9zb5BAY6PgRlnvlr7EYI+xoP2dvubvAM8E9U3erGz0ujCtqN14UuQWUW
I0UJX5doTQTOkF18guVqRYrFXNm1/hFNsqMnqqeuDA32B0RyOXLxmI0ZiMeCDnSkrMHL7qBMvsTA
G8eg+5iy6ryAt6OpTNCDEb8FkpEW3GmvI6goj4ZxHhMI5y1+z00Ec4Tq7zT69K0+Is/cO5dsvVPM
mtxjk8LAqAIw5ZmBrtL1qdbQIRSP6b4rGWtdtzwIk528mt1varSOhaypTVBJTZR1LteNnSF1JG16
XVcTVbOC7c44OgdZLaiWxqdI8UUOFNRmhl9c0ONaYCtxsh1on0qzyspdV45vtgiOnN1cTOwq4EnH
W0dMn2VDempIcm9jtmhHYvDirai9syxTTmyk2nUTNq9WPahdaIp0pxqzuZ3AO27HoOUsxXcCDdWx
bsZWOfA4avjfwOcIwk/nhQ4cT/bfbQlmygP1DCLF6a87Vbh0Fg5y4806u2xk/n4yB7xlaXwXWESb
qGL59Fnh8xJciq3nWQ9GGWIWC9xt59bxsU7Q56XdPamYHH4xhsYVlpE3zwJ4yb/2uJ6t5NAn5S1d
we8VPtkcv2yRkbGtA5u8u+8C5YQlOUyPPh7bWbLgV7huR70gx4Xb9qmxixw0Mu70E0yXDw/DbpV7
tKma07x3MfPSX3jhaXev0D5fwyfxk2P9VU3+NBrNfViCFpoxB8/+uAWSdeknwAziWe3dsvzeZU2+
Fsps8TEbCY7AdOuX4cm0WCK4OaYX2gdPzHY9dSLdDMHSfbUj8qJVFh6s2b3vqvaJufEjMzHTzcvw
aDfDne8ryBayWzZDMr4Xk0xvS0HIz2p/LBIa48KP1Xls2ncHgyM6/XVlKucCnKj2Bbf8BCSEHhOy
pJeZMu9i03sxlkacOr0hwZO+kdomPHjedyublnWalvft2FY7j7uT2rWe8kqtV8TBbVVPCBBFgOd9
sDfZ6J/9hDYfSZhtSYtuZY/Lo2m2rJymO8VP9yrvl/3gh+8DP1lbJYOdDOYb0wHW7fCEnKoX0Htf
bs1wNvbfyrS6a7Lx05kFSn5bvw95T4Kg8tjKY2+Ea0BiKy/zY5XXp25mSxZNDLi0Yb8mpMxHmdx3
UXWFVsaEYM9veQntvLUWuiDNTYzX+TSxF+Kbjdhijhf2EG9alp9RW9zXcDShmCXrgY++7UhMJkv6
6Q7+w1CNjKbD8oryWG0it3gokvrQe+6tJPQ/+/7N4CIY8n16/OsW/PkW5H34x06Ad/kHdyBf9csd
CBWTFpHAFp4Z/Gif/eUOxBhge0EA2ybgJgJ48+sdKFyfSg8RsIwyHe938BrTgjPtM+964gc580/A
a8SPVM0/vTe5T8MAwyEITyI4v78DnbaYGcyHaV0VuFvqIfzIO5pEWnw1pCx4DgkmxxtDms8uheyr
6cd2f1KCT8H8mLMo3ywgX9Z+lZREHPz00h+cL3fwQItUGxeX8UbwVwS6S9O1wc5g9jXt5ibNEIyH
hN4qAEv0e07NCRP5sem824g86qso2+NQmHszBZwww8ujiBanz6gzFpQWOZDEI9C0IUQIkbfHigas
FaxJUDfDY0pVIsbGhmg+P/6hPbMadkwMQstr1hH1B5nwYPtptFmAInT6k1QnBpm14j7HkB4tBuvv
8cLsEW5mvZzNw/LUh9SSjdMDxErSJ4X1ZutPbs9HeMyMu5SPtMNH29Cf8V5/2hUf+3RBzWd1pbr8
DZLWuB318cCucd4QQHp39dExtN1nxVkyTQAhzD4EsWwY9yD+Uz7JOAjxTvU+mT7PuZJtuFMFD+9O
NI++dDc2/Zoch/tKn14dlmSL40xwrJU9jLLO5X5UBrd2HhJMVvo4pODi1u3BWIz0Os0DBQydPjwz
TlFbH6d+xlU4MO00RvOImTraxNDQTmMcvgBAvgspobi09AENXsaDGUkYU+nje+YcH43kKjS6U1UF
ON5K+BkNH4d9HOBNc3LiGlkS/v3FuV7GkYFqMEmUlJjRcUTCCZqat4ZFEwNNTYtcXHCOzpu+r3ZU
epz9FKvbQl8XfMgvqyvwgFoz4AYrNS481pQrOufw9gWXnoBvwNwA32TkxS71VrzBmlokyVuWFdc1
v8DBDHJ+aZeHTNkPLAcMY++zXLXBVeDcY1oK3fjeqqtjPbTvYdld18R5NpYPimWMkiddVu5iOVu5
nk4M4B7Ie/4uWTeRZ0+KHRe3saZMUa80gw/ZlMbaEHF6EdVFv45wNXRRnOxzk8EzdZfnIsHgMUQ8
CNXg4qasNwFLlV0zmM/94AKP1x9Hbb1ItQnDFuRbUuwZo8tkGBtdSvMLrHBcHIW2c0gHm3g+xGAb
RuleutgPcxAvptaCbRwkCDlIxCnLlmn6mBtVrwnqnqvEejPatr4B4UyfKq/1Rj/bI97v8ZAg8/BY
9PXTnp8QdVHM6t6oq5Ph8vyHTUJvXYQkMMUJ3W7+g+GwU8p+yAZyOVk9wJjcJccUscizhoxvEjYd
a2KeLZp9+UOC0GJEYlONlajiy9dCRQMezy2q905LGBZaxtxPBPFmWa8MH6FjzCM42wpaw9jc95W4
5+f2MerH50wrJDlSyaKs/NAgnpTJcIY7sOcd/y2a+4sCkcWTC3UuyC6ytXZWBRLJQpBxh+651gqN
2RUfs9ZssGc+02+474TuFjPOUsOEGq3zlAg+AAbuqezVZFJ5O2pNaLFCoC5aJ5paUME+0lGDhCRt
pI0GUaltwlNtEtefkZsK1seUYt96DPtC61HkCz59jE2WtGgCoaMFD8l9s+THEF7G2iymDc2RT5VW
ueKWalyL+C3yFxSASxs5rNS62LB0rzlC2aQVszyNHjutoYWLtV+0qmYG/SVciadW6220Z363tAK3
9PO7gyTXIM352vxkocf4iHZBTrGsr3W8MbEGqIpoe30LWgUyeIuvEeVvQgIk5Rb/D17W/+t4dzYd
YX88Lawa/lF/+k/5bwRq/YW/eAYRprmRA9PzPf1q/o1ADb7aR4LWj1WL6OIvAwPRATIG/I9D7Ia0
x4bMEr8+mn1tM2SS0PUfjBt/xjPoeLgP1e8HBod5xEcJF67p4iH7p4FB1mADho4HsjMcLcJgzO3J
hxkYV20aXSczq2LDl1tqwvSNjAjoRs2F7CK6ier0wZ1nZzNxtJY20ygEtLqNrwXNgmJUnxxg902B
9W/GjJCVR0DvqxFVzY77+yCQpzqyKByF+Oo1wZsfyHErAfsMvfU8GPFHtdD7B43gsXPDpyGozJWY
wNO0FX8iu/AeTToz5h54TR3ykxzG3FDKMIcLlplAi0zY/sbkk5/ipK9BSDGeB+yIqPquW/VSmqCe
Zs+nkH6eEKojtuLUQhm7ulrQw7z5w2+sQ5knx5icHV3O5XbxlYlz10Wer7jTyP1aO3swxnXTgz+O
efuKqP70DHNTjAXei4FjROUPSUe7bAYxnSFheFMhyb92jDeu5bOm6so12aBPF4voqhmi75UTU69W
VbdlAI05MoJ87TbIoKHV2Gu4K4fCj+kHCZtb5XPGScdQR5X63TrwFm3swkpUm+OrYPxAzrYe64aa
dFyhzBMyfuA+AidsxueqjG79ITmMvrySuNFczc+t2m+u8I8TRaaWynaZJfaJ0qaK6tUlneApFoy+
3BXcTky0fA/y6VrRLUS0I+boATQUtRErBvdjgd43zhy7dlg6fJOiAQdzhMvFa2rrMh0HFutVK/Fn
GufJwVRScH03PIfw/O86E9jCEon5zsgMODPeOR1NsSGKSHdR2KNIivyuLAOwh0nQ4Kqzq/VITmyP
ZXK4CCNKbJNRUgM8JYc0dE6o3zfJDEZ7Ti18ry3V7/P8VoQTztEeUI9j5aeAor1VSNXBqrZyVhAp
1QPsLZqLGc7pNhTxgOAJLaPp4Gt5jYqQXpYtn5q9sOpdUMcnVc2PwJRu7Na86sPmzRna+7acBFlb
E/uEmNsvv7PbQ+2nr6P0ifMKxiqypbvSptksSGtr7xQpQLGqwyMwz+guy2Mv1bG20y0kkCu7gycB
aBjqd1g0G9uIv2agzspW0WrI6QfFOcGWaU4Odb+8Qsx64s8d30pVU9zsVNSWFpgR0DAY4mGn8bNC
NJOki8jUc84PzIVM2Go25F7WQQtZvxvh0/RLgXHT7F5iAyNCOsTHLDc+R9tZN918kE6P8zA8LS4Y
YzN37u2c6KXPSodGT+fS0tTG2jMnVucxKHT+jojD6biu+S6mddCwWqeiXs2kfAMvfRyN/npOAQ7Z
6AHrgAZs/FKMOdhMe9x69V0K5v4SAAeLiBKX3uDk0Tqky2UDzcu9xrHaA/sByUN4gah0P3UbzybB
YnqF3Fd0rUPsIow6BsTMnWog81J41HGEusRGt/l2My3vVkbYKBw4CSaCM7NO0Cw6S2PrVI3Q+RpF
+1ipEzd1hOlhJIQTZkJnTexDUaf4RpqgXJeFfOlpIsxw8ouI6E4aeQ854R6yGQytzdrWqR+DXTgh
Xma7rjiWZk69SXVhZgkqRkFWuxqDdyHnz5RoTzoSDOrmB76pt8sQfJZDdcZJeuvp0gPaUbGuTtBs
mWCo6+6Y5gvNr14IY6o+YJsv1UurGdcWsGuVWjdsxvBIugXDZdw/QnKvL8PEIQVj8LRKEvd+qeZj
DUZ7gYE6zhSnZQC2F4Ezz0WT2PXQiXzZvUrLvZC+9RjQKlgA6abg7RQC7XaxFuCmOPpu/grWdANI
XKyJJuHkYVJz88y4zoQkMqFp4KSdjnmnXsB3XoZG/oD1sd6IrPggBL2R1JOsWEXMvC6WiyV2/K0L
dnxZfEGADf0jVfVH8YNNjv3V+GGjcrZ2BKraiQpWbHFooh4194VmnHuls84Z9xR0dzxzDmhAS7t2
HOgwAPO/q2VEodPc9AlBlYxL9dXY6rJQw9Xil/fe3B1ccOsVuHWr5jf3FUdLrJHsvUz2JuW9Cp5e
IJmNfbe4szTK3WRdqJkyeNzE3OxVXsYb3Ng0sORvJH+o/iMmG9jgm2jVfez9/NxpcPykEfKVhsk7
MbBrtKZnV4Pm+YMBIAqx/iqQELu0n098tr7KhdeoJXgrZ+UM0MCz3wLVcYeFD0Kj7RNLvSyw7vsq
QXyCfi/j/qmXGo6eqGYlBFy6FFQ+Zb+PBH6eMxj6Cpa+HarTX/LSz/ISM9wfD4y75qf/+vzKjZuf
/m/bff27yKnN1/8iNFEIh7PBRDmymPd+NTYEf8MWZoUhqVMiqcRSf5kbyZr4vBa8EOwKQ90/LVuw
RyBZsXh2+ULb/TNzozAZaP9pbuQ3YnKEkewHP3wSvzM28ApKcmlYcFXTBB8wFqSu6G/6hlZUGsRb
hFvsOVPyZAO4Wskgua5KeTJ1jjuVzX4JWAXUZXTOTO+D5np4L+XYkzQI77xFc5LqY28tH0Zf8Omq
6pg1DVFTy4dOUITmfnTFeZRWyaeq/45n9pkg9V0jAXCGE0avPM8++goHWb2oC9OzHz36DWirzQKW
MlrY8l381mbm7DwPrBU1GrpifViV1K+tUkela7SO61ACxs9F/n3AFZaPePyw7p5TZGSgbh1Wi7h9
NAuK1n0Hn7IVO/dpRB2Tmbfv0kzRaazJXttiASU2ffjx+JxbA8sfc7IuXbgpWyMltAA+mJe28D5G
23SOdu0z2fU0smXmS+4t9yKNWIdHKlzP1PiujNyPL1hzNVsQWXKbd8kNlL7PKOleI5N3stcFhBLN
B3Ck+p/CPi9Tj2ffQ1VoKoOo5tC1MFBn2pVS8umWKt6cIBYwZ+LXcknepnaWu2kcaa8HYoIPAYIL
Fhu89WDgGQTa7jKbUANGv7puhMn/0T54ZGWpyU5vg0ii/TDfk7p4yFMSfWrMMJUSpR9xh3QoNq5L
wlFeGePwmjoEdQLvzcj6gz303s4r4IgNefjWRIlDhUSxrY3qPHjuCR7vk0jFozP62xzgC+AaMjdw
r4Dn+te1z7t6cKFMWkfPrffcSt+WWX1zDIzjpXxmaXcic8JGfrouaFtdAbI9Ly5vETnouWWigJhO
RBx2Ieu0nPYIipG5JJg20EHw9dnMuMyBBfYKmKTO2DrrhFjMxkeQwmJ51dfOlesEQEEJPZqKNVvi
ehQAKW/GVesX7AuG8lAO0QLB0E/WzViEMISAAhrtfPK6nkGY7yPu4sIFxzXaT77kJrbTAKOdQ3ti
E8p+W3KqY9xPiEIXAvHSSShLz2+HICX4Og+3Oc2rfGwkMHGCRzZy0gpp8iNzwfkNAEE6Sl9YyJdY
J+XaDaCJ4zHorY74RSbvgjj5nNg1rTrLbrdt24A6JKYTKfNMyUKz6/PkpiyBhC6IlqS0YdvwoYvs
E80PoMScicnG7cmwEm8m74GiZmRFupUhqeeiW569smw3KT9ra5k3dMLFJIZNgpGBtv2K+KluQtC9
zIv8tFFdMUbfUWqSFbE66P4yvJ3mLtw2Vv/Og/ngYjp1neZEeQcFvxg824xlV5dVh6lfvnVZuuN/
uY/MCaIgqvt1Cmthn5T8dno1umURRZi5td4H+qIBmBn0tI/2ba2dPAl1cWhM0QYAvLEGloPVt96H
fv/gBDxYKFlY5y2aU9/PqNe9T4CcPcFKOd0bIMhyB2Cy2lh6UTrnJChSvTylc+fLqwgX97FFZMcF
hdkEd3kw47ti9brQ83hddgy6nl7MFoX/NbacjlYnjgWPtSEgTJHWS3j31y388y2MxvLHt/Dh3Axp
+dN//jvZhi/85fql4Aw7sctt6dLWysX8jz1P8DdkFwyHobY8YHb4na8wdKhNC03bYdtjm/yn38g2
Jpd2YLJR9lj4iD9z/fIV/3r98uubSECYyRCYtKzzG1+hLSr2kj3w0qWXD+zJr+YfJ1prn0HhgzzU
fZ0q3QfSOpkcgiMdYeYz/VIqOA5UqNa0x5cDi5R2m+XmwRLJzuXsVIM41q63hyq3acsnQmEo40Qg
eOCHxNG9ISOwQ2FXzono1W85okfSxgdfJg/pMl/BSbyO4vhsGD341+jOxHRfzMFnJdvT2LWI/C7o
xu6LvdU+xNVdZxbF0X2+c0VEmxS5h4K7VyXilDbfF95zBKmLy1j1u6Bl42rH66Sm7TL37pZp+KjG
5dZLp+tMio2t2qekH46KLbqC+J/R8lZbwZVeuNrGSxqYYMq6p9L0iSDUNEe22vWhG4PkMc4ltWpf
FfAXi4m+R5rF77f1I1gGoJRGpOIug+VmyQHGYQQPXMBxhaJvNHeBO93CcdtOWXO0+YccU7pCrGMG
/yabQ6yRIY/zceU7yGVTe22JY8z7SYK4t4jHSOfDjMZtH6Vk7JXiWZleRiHI+wwE+zfD5pjP1CHG
KVVa6Y2JMA+8mFMlzzclbTRxgeM8by9aGjwb7V4I/PVQ3pATX8MRgDRBW3U9bVrx6sKXFZi8atu6
MAd8cXW+J3y7bzjFaMaaKxaGGeBPnmXleqzpcsUZk0iJKmIDbHax1yf01DnhPnPfpgWvNnKAXWGr
Z2HIQgDsvLP3ZqRrxzpVEQ1TcU8IX7zYrbMNg3wXi/DKb77F3nzKkPxFcigYR2gbm4FG18redv4h
Bf5heN8zaBl1F5C/qNdLcFv02yg7pfZnHtFzMJtwoh2eZReqJMCVn6GLEBBZ7vPobEXo4mQsLGB6
yYtPesQjtC8JIczGZV1Rwhvf1cW9x4PL7/jNi0dlEWZsSTxVKb5T/ilgprpiJb1nF/6qLb5hbQn7
cheW1CXpRZSqSOQG2ypRm7kUF2E/Jbuwg/OBRMQr7UtUYOJd37pQTgj2CWGn9m6JHFwnWXDb8u7y
vIySiPo1dPnTQcSv+M4PE+W9mS+2yWJthQgvvBTaVtizoWpvkqXZw7m6moSP1hATmwYCnwJh5v9n
s5KN4RsRO73sc/feEpa3I2pw2TXyyRnFRdWw+wI1iP+2YjfWfgRJv59a98L1XIgd5s4IUGzdC3Il
tGi4TBbT96wIdgrv7SRBt4FsHYBRoRxsmgyPYRQRPXsc5ncOuU2I34GJBwTxusZ5vNh3tTy7RIkM
ScUGwdwqS45OCO7EgYkhl/oiGpZN7FFtRD2cWMwLmTW7uUw2YUFwL0jRaOFuxPT0QfSwhDx06fJi
FTlseaK27bTHEbktMRPJ1L4LW8IlyB5L3R8z0W6DEtHa3lYRBSEmKP/Y2lH2zPYWtrRa3jjod4ZC
MExSPiF8V4T/5OXXpmXcp4Z7Ir+AJSYpd5Qh3bklh0RXXy1EJiCwN/55jnzSFOQ5JhqbAZYjAVsb
ScbBZnUCOPnCGyj+aj4j/tNSPPSszav7gG4G7LUNsqSk/QHCCc88MmLpBdbdJ73cw7b96lXmuqvi
Tch+sdRBVMMPd2UPO07d9IG6k0TxHA8TpPAfq4UV4+JcZ7r+g+AH7PzLgawrui5/4IBNTn89+e52
iOPLtkropPNtGK8A5sI7CTjN7W6SIv4WNRTj9rC1SVAFMLdBYvI5r0/VNO8EjV1jqw+5jzRzH3o+
DmQsotG5boyOoo0HiH9ivXgLqn6KepmjPvZbgciX2D6fxGE7C/ORRls2U+OVmtpPo4I2PKSE3K7s
4TAM8Q63C0YluvhG3kf+Y2kd85kjooovJCCNrtwp2mLM9iSwAk/BVxmTw07vwASH2FoFU3UR+x9K
2Dexm3+z62zTpePKJS7iLVdybDDA5TBUzqZ9HjG9D0uM46l64OiJp5NDFk2ZR6A9K9/4bsTPVUrs
tvgkRHeYy2sv9A619dUY450otBufiGb90rc+n3s2ldEhtvcOAGt68zDvzKe8Hkia0OsJtEhOd06X
XfQS762Rs+erHkueeYPnMCAnzx5wALqBZ3fd5QEfgVSXmuGuCiv7OtR0wyVv9/wlbHJFxmBSttUU
p2zishqJnUSuurXLTC8psAnzb5eLt6T2jx2Pj4hHiCHEdsnExzi7D5kZrExoMCtznvfOErf7soSu
1Am814H7EfGoKYIvTEb2dFqoHgr5Qe5y7xiJGEJyCbzc3eW8Ef3pK6q/HPMxkOVDL4Mrp/wO1pEc
Ka8lGavrxX1AVXqN6P+ZkvFuBov214z684zKRPfHM+ptNfz0X//nKv1///EHhiS++pdB1aamCX5I
yIJRBL9Bk/l/84iwECdBpsGJqf/Lr4Yk3iVslX4Fj/xmUHUCZl7Tg04WCuGGf2ZQ5Y/yL4Oqw+7T
tllyCp8UDHP0bwdV0hdRN1r9AilIwYudaRzya9B5AqMo/poF2xtDiNSPqkaBAa+oDIh4b+W8u8oE
RDZW9WgT6YfZTE9ewUst1U+2UT/eulC8ixY/nyIit+3IHmxqq/U3sWN2J0M/ABlQ9j0vQs+Ozm3d
7VBGYoqznEsIk+XW4xVp9XSX99GBDP/7rJ+ZNFHRh4evl6QHKeeGJ7fQr1IbeFXiR8e0oA2bN2vf
2ckj2pizNgZYC17SHdUw4KAFux777r3s0/euQg/JnZrccYZJBvItZsyW1ilo8oVdXzoZ1QyhrI+1
GQE1rik6xc459c2qrzTlf1kvQ7QnIrGHdcl72AsfbTleNKlvA/rMj3Hm7qYsfzWc/puY1Fkt/TcT
aAh/4vBAk2t3tYT8/YTDBG+FclPHNsSSCCzhlH8bHQyhdljvFy+583uB4JMItTUoAIkAH2m3FAj7
lmXCZHM7Jz5cS6drTrNRJuvcbyASMHU6YXyMckJ47H0sTMDq2vVAYhbZxCmUu/j9W2D17ei8u4bQ
hQKoS0ZQYymJCAOAY+8o0ITk5ZuAooDKxZFhr9JwPs1N/YYlwli1S/CZms62z/UUDomPuqVsoaaC
ycM1Dc5knLzYm3cLAvZF3TdYNpyU7pzEIFmQO69D776WqKYrP6VbSBneFwM9I4kSwXq0fOw2LfGO
yB6flrBkd8cBT4uKCd/VBvG43IhoAQgK+MmzxiOOmYPr0aXLLeVQBQYW1k3mj6rNgGO478tE8Fea
ZPfnTkDhUIiIckgPad4fJuXd1BZRk6YM7yrToxJKk1/HJr0i5H0by/bRBQ1LNouYpS0psJRtTf9p
HGwHpfihDI5yZsulQMsyp10OoGZFNcLuAswlgdASOgZmFq0qTaftNKdWdhBrwccG4APoJdA0Wxes
rQnetiP8g7m9uR41+bbz+u4m0jRcW8HFjTUhN23y69Emm8Xg0MPPteZ215SSv8PyNibhncUrJWCJ
soItdMJKdUlz3la71VtN5uX5JqPmoaGXLVASlIv5vS6qXRD2Iz9LTDWTcyKtC++3mj6DpYl37MPa
y85Xe9up36G5XQ0myTdLc4P9cdCsuGqzgBSOe5Y0kaYMc+XwjXP5jgAgLgARO7kmKnjDd1WLbwmd
AFrpiY+Ghc+bV9k+jZ0H+4cDXHvBI0zh0UinwCRclFRgdiyS/H2tZLodK1NLZyzwkHeHa1d7zfsB
nJk9D99nbOimtZxj7UtHzI0owKuLK5Gm9k1F/8Jq0E72UXvaK+1uD7TPPfEttauxvrc2HniYH7Rn
Yotn3Rlv/7o3f7430VT++N48qvNw/nfCDl/1y30pbIv9iO/gxGWL8luGl4ukQpaUTKj5d8nnH/cl
fhzTYxvzc8iUEvvf3Je+jXDh4y7TCxHzT92XPwD8/7RXcfiTuVyZPkZe4Wrh5zfCjjQhX8U15+DQ
lHuPgwX1OMC/ZVIgr0+dwawPLsdQnGe03HMwpd10o6ZEA/NbCCvJycBPShr1vdCH2qCPNwpdAzRr
RXKZsw8SfEWxD3GVJfBfuZFeTX1QQgpQ/Ka8rq15oSWmz3aGxcEaqoQmSyBSTaGWrTLBmVNa1K4p
C9k2nMyGyWpg9khvBubJMTGoGl04rxvqKizO9XAYCEu3PfXDBddazLsPNDBeTTPx38uCoOOiLwmp
rwtHXxxCNdfUnjAJ9EzeprqHxgNxgetm0vfO2HYnL2M7HrSpWBszFRVxqPMmZvrUTfy6DYYY8mRw
FL3S7FAx6qfeLvIrGfo3uWe/YBS9jWyaTIzUHm6nge1VQYngqg7ICsrFeIkX3UzUJeQ3TDFfjext
2a8T44nurDoM1txW6cWUNOwlkmdl5Ht7zo6zzB98o+Tohevpunz4636Y2OMkHGtdtPeglBbF8Jj7
yc1MMI/q3GlNF9OzWQrgyxyfYfZUB6AuSweU97BbaqSxuucx06I7D/iu7PFTZTVkM/vkeQhsSTk8
srzYt8Z8FQXdo11lC4qVs8sawAlYTC/sihfcSJGNaXjFTV1jfrEydTSy+san3W2g05CWaFhrEuCC
fyoFBB98kJS6s3S2SBnHbcpdHDfBPgQ5mKX2N2sOm00jhsdZBR+G6iAqcwNQX1bE1GpVPGZLeh/W
Xpa6FC8UINrc/K3q+fUiDwNWz97MrZNbJIJ9PLUbf6zOsnfPTuObzGhpvF/YyW8aF1rFYNXjha+K
Gy8Z+KEUubPzRyE1MDzYme1IQ06cUUbjdHcEH/c93h/2CfONV7E07FgQbHAKv0SKXs8I26yx0L6w
0Ci9Ipl7F9myXKcOmZxx6M1dHhkfoTMAQULnXBtlSp+nzJ7SEfWTonRMXqBSSWPSeeY17lcpJfWn
pdo1dr1vJ4yu5BZfi7iB4zVc9WMAEYy8WN4Zp36hwJi/9slc8uoOyy/ibCyaHYicYdc4MV1aoqO3
CgDIgmmBgaj7KKxhOvQ9hAb0SbWP6clmO1XfGV4rEQo765HPGeNUCXqE5YHdVofczC/hHL0vefct
DrGKzqXcF3Vw2Y3cz/Qa48aS/afljZK0kJCISMNRlJIpdgCv6t5Ip72zu/xGNgDHZcrovFTd93Ci
mFFV6psFvXCVGKbAfZY8tbjJcoXVO82QJ1KcZo3oPBziI7hBFrWhtqNJy+7WLg/Eo1WxFaZO49bu
CavZ4HNLvOdrggkoqj5ZPc+g1ovoMwjOKnozTP+7oy1xhMg/fcKI8B0YyUYFLtRyqyNl7c+ddHRd
HMiQAJOdlTJ/hjlCVGJusqr6ZLe6rbUvz9IOvVF79Urt2iu1f6+sOJJMkZS6/0YvRm+DxjrMxfjB
9rolQjwatOv4/jrV3kDDrliEBT5xs7h8qTw6P8gJMPR16Hm4eDaL53yyyv+eaOOhVXbDhaoczIja
ljjzjEEcZXWNYzHI6Ze1tYnRrxiv1YgEVY2PpTY6Nm10Jk38rMC3edoKmQbuWxoCaW5wSYa4JXH9
3VM2hLWIicQ/tpTIJV57I0ssj8OTjd+yDqZXrKiXBV5M2eMoquqFkKx4oKDLX3cIcEaJ7uiAxCBd
TkOsBf4e5u91XgMJw/UJvXJECQgP45jAVW5zgnrMZ3TcP0M+OMf0iVna5eI652GpXgM4i51ToLMh
KEDTqTwQ9dQhKTFvRWFCPXRe7No8kKgDI+yysk3bnXCqa4vSuyymwZKmNYWDH1nf34Y13j4aL1Xe
fssnIu3VwPcPmw9pOIzqDX3CoCmLoqIeduBHSUZfg+7yWHpx50bWOpica7qPrgjGXMUeWJnYo64z
iT8nd/4iJ1Jt5xkR2IPclZtcpHMJU8vpCoIXGs+YFerSzGBiGwkGbAKgXe5ctUSvnYznlJsh0dUT
fBxS8xwQMjKR0P4nuav/fR5pBqj/ZiBru4aRzACw2nb/n7zzSpIkO7PzVmDzTAddi7GZeYjw0CK1
qHxxy0pxXavr19UeuBQuYZ7IhfHzBjDdDQJjxAuNZoRZw7q6KitFhF/xn3O+U/2tkxkf/h8nM9tw
8TsbFucek9TwbyQ3nQIhyNa4YUzPsjkU/TrJgJWoWx6HNovU0e/jxbitXUYSyG4eh71/COXxp0nF
XzmlfccmwWy7vrN8ib8/mRlTUfD77kyVIuU85fNYVnIlLedVk9hGivY8kvFcj4i7oV3AJh4XQdxd
pPHJHU+JC52gIEXoDjRBVp9gxikwGS9J6b2lvoAGTR6KIZpenbqILGmP72PCEoDoPmk33N03WWSu
sBW/94m8lWZ+FzNQ8Fv9vo3T5xpLWdCC5hw+M0wmzWSJVW+S58lG5141ImxVD1rgBbUbg2Z557rd
TwYvKS7hb9xCkM9eOuveTh+79rD0rHUO/c4y2VgGotHEw6Lz6NTBc+rTw8B/qwdzF3nazhTeTULV
65SP59h0GHiLbQlhbR1N0NNYjzJJhYa7nYUgE8OAuLjp8ciwFMUwxNjv1sJyF33hnJQPmaQaJL/r
g0MlXWBFJaWUIxt/jcOwvVqEIYFXgBs11k2avmKj2Ap7vDFndhFOq1eMQxfL/vIJl0WVe6EhCFxS
hW1wvnSN4ull0jk8z8m5s/dyvhfzpvKurAbB/Dnx2jT8tFvbXWbYK6JZTnUHYHoNaBcC7EZRfLq0
rHL25adSYHpP8u9p8iGxnyWjY2l91AySRfzsa99LoVuu3dgO99zxNoluY8bPA2PoSkp0v/eif5eM
qDNG1Q4T60htJQPsCAZVzEC7G+wLrV8/bQ5iNYC1Qdw4yd3MizL5XzYjcUPeNgzI0aVIu3PmEnuf
AuFU3KIQmCY9JYzWswJJkB7iyD51zpHj7k54yZbr9SfNT8cURhaOixubF6eZZhr4PDJalFy1m9mN
OPDEmGaZ8ONitRi2P1oxrDokALf70SMIpAgDtvhpsznZi1zQjlsf+aBHRvDBeupgTbEd4XqmX3mE
yQprE/EBAwNcsWOGJEHZtknLpzgYkbvpES0EBqeWhOIMxnIu84Pty02GyJEidkCBWHdR8CiI7RSc
NnpEkU47V0gkwseJuWgmcZeGihXaTQxKBoZXijJ4NOqnNMnoqzJWCgY+8RuJFCN4Rv322a/ulbu3
pgdmDozVPj0EnAIhx0LQYRvkzGOE5G84+iP5wA1cj0hAlnxvKjqOKJpBHnKRiaJgumO7Bvw/k8LL
9DsDQalRZ089RYhMeZNfqBxu4aKaR0tp87osHxVMnlmOW+zexyooDinHOA6xm74cbnAZc7HpwwyF
q2As4IHLrAxUsnapwcmuozJenKakjRI23qzojOVaxGyuxvw1o6QVKGpOmx3JIQIWfQCQsZ85nVoc
FGbecQLp1AbSRTgiG7kOtlFgrPn4G/QLH5Ks85AJ8GMq2XAw/RG31tZ1Bi5ngaCLCul1bnmvjUdX
jzYJw6MG8q38QH68T1xMunVi/bAAxkJcVGu/NIEFJJhLLw23FqKEn4aZs1Fkh7hpQ4erTd08DNnb
xGVHT8yHmt2dCtl0GRUHydUub2zKywo6nWauSKjBz0Y5oA6lC6735BkXa6oBz46YqqbdJA4eX2gz
UcEeuK+0sCgAtcYA7/RMLDRZ46u/WhZnPzjX5DLDKKLXVN6gboZd4a7VcoAI+PeKvESCEhcbPio0
VVLWdOB7uinMe1nfzdNj4T9F3PsWG2FSgygK6NsM6leFktoqTD559uLQagxW/pxBh9bgsCmwQOoX
49ZAeyyV9WImgtiEhr2L84LgzXweghKrW33b4Jawa/lDYA3skozHc3iJ62FXc0hTgFQL4I2MA9q6
XJGaO/JMnBRRPa4++4QG1nnE2BXrZPxjH7eA4cQXQeOoNfaHzJePUeBcU67Apg2mFnKxYV+Ttt3H
Ez67vrvpRBLqjnVpsw9nuTq7ckFVL9dpPBCvzlCHjrp3q+PY1bf1krnPlx+smdA8DZoq+QiSTyvO
toZ8q+UyD3bu+tzajclrqjimF1U4DvZdGWn7FJC04KS8MlGzenfaZaNP6w/zTkHZMmP2kVBD5NP9
V9NC4lPrnYI18Gcmv7p8pzzq6Dn5jx6EsZFgSemXOfb8YeHRRjhjNRspOQd3mtibepl31y54G17k
2Lc3HV9u7n44iuqgwnL3rXToyLBhEVX1ewwpIPENliqOfOSPPqB1nBj+nLTWvTZ5QQFqi37+VjcX
EwivzgC+YQrDLPkWPMHRJOtpgFHkGgS8wFH7oB6u0+DfF7LZ5vVDA55CCqC+Gomia4UVttXNcGAq
shQDOt1pGl9dQfUFuFq3fE7GDoQoTSL1wBPSlEe/SQ+VHu8UUT0fAaH32m1R39n8ZD1qx938PbGf
x5kOJy65pMvgZz1OUK8L48WYIOjkJy1vCFAtkgTahGKwkbe0jJOZdZJ9VQA79frL/5eTyN8eXAOb
BgD/P5XvHjoKPD+r//nfvmDZ/fvf/OA/n3mdPzr2L4dXzrBmgNj2F5eZ9Udb1xlP+oHOeRhP2X8c
eRlGupxoA6aNgQelbvmgX11mxMD5IM7PtGRh8/5HxDsaDJhr/n4aaVj42Tg6Bz5ON++XxoHfTCPN
YI76Oi9AJ38IUsKxS4IswXh1SsziJujHCRWkqYhDBd9pagybOHviOEpbTwxy2mivRUPhWo8u3yYO
IGIKSNZa1o4bkHT7WEIK0Br13dQZ6MXM4FyFV6BtMsUyD9wrrjXiQV3JdKVs7vUKni+MNigqHfAn
0Vv0nxcZbm6XJ4ihEF10zP6l5uQ7pp4/RzxvyFnpXrONn5xe4J3PlcWeVMZHJ/IOfWCDBba/Zqn9
CEqNjEemaC9z6cdpxdsQ5NiIZjGxaHntybW8hQ6TBescU1pJg02mXIvCIgaMhG2BoXUIFXkMEXXS
9bMa3RTsre1Ckk33RZZuBwdimcExJ5/9G8UIQMQe5xFcaknjAuunvzpiQWjsZNgIZmBhVnEFnlrT
2lozh0MtvqXTBCissk9p04EaMqI7r+Ea2gsa0lut3IIPBJLrBu/NxOJEZyLM4hr5TES0AZBKWc+F
Mzw23RnXznikugiMQ1YuOOuazLKTquNAsYz08vpEKgGAEgEs29Sex8JbgpiLtmrTquJq4E6+oiLW
jpSEMnUZaf4khhwK4DOwYhzcE8UtLIEGM7h7MLwR96ppn4LUyC7KCj71dFCg2jjNJ/o5igtGhsZs
XuhNfEt7XGG1m2847p5AirXQd4N7bzQIoPKR1XVidvliJxIpK3fT1Tik77FHQ6kogz0FTkDh2Z8k
wamDrxI6L9R8lGaLp7Bl9aYcJ8V0MtorU+kwRrPuhaTMp1vweZye2e3cmZTIc0XS0jzbNlZ6k6BT
5rDBiawveaG5vLPrBgaN4XNCyvDpZ9tBo3cOBgsYn5Z7G+asVeNFauN6DsIYf/xIdo56OtlEvAyE
fTTTWxeO89TkseL+2H1EOcl2fvUajBB8E1+uGYQTtkJDxjT+LSVWr56qJMemfKFgIhfWiWaca812
GHLZL33Cmy/A2GI1Wn+BYnfWtOCk0nG8SP8xVfJTn73HAbdNVBeL3acftpUPvm7y24RxXED8nO8z
ioMb0TD1qmPYaprHJ/TaOwCUYYE1b5eQ3FPsD3Piv4qoTLbFBFNb97oPy/kcGMRqwj/LPKAsgwS9
pV6N+ijL3jtNS5PnDLBwHp7NDqOL4yp9bUvzSnhqLQ3Gdo7hI9fytl47RfxOhrPYptEhH0dS+n7/
OqQ6RDiVbuYS9VNMkBglZmoGU4RXe3rWuVquu/qoV1gTkzoI1lR37iY6zHaTSj9N3OYDdmwyhUyO
tcSPjxbRXIZz/cNkls2O2IQ8Jt3Z4xROCwbmd9P3yW+A+s8YWIChxWSXQY23LERg4VC4WPKoT67W
QUjAjCBJtTGINBsyAGMe6oraCQrErxHUWG64JkS/igOVSj0QV7pcZ/VtZOj1mrygv5dWejZprTxx
Fx0SvrfMohKX/MV7ouVXP+F7V54IM2mUOzH7dO369aN+ca04ORQNL0TGpbxJggjRlgrPdiHyRzu9
iowVCTs44RM0Bt1gdpXoB+KuaPBRVTLkR+FoaVbpYvO+HbqOliLjXdntl0qroyvuLX+b+ol2l0Xq
0owlT2jtPibIrEnKXAPde215zfvCnfeD0QHAoeThl3d+UkLzU0llrKUIUoBbgQ65PbNDNAL6PcYC
FZQAR/pg0g/Kq1Ht6LL5dheOdFM05jaIZbqDvkAaw0m9MBmkEw6gk3eSLDZ3Pv1oWuVOUabI0Gin
tOSh6VhgMhGPOEPZS9hYl1I3lpJJS8KmB3o2Ju7ao8aLLoKRIPMYqK0Zg/DGOv2a5k5DlQwM8AqY
464JwH+akJyzkmFwWRpXKuto0PIBiASFczWgbIQ6SJODbjdYqevhore85ZEluC3jBlxxKLy375KY
xho/hzBlUuaJ+/PIWdq9gHliC7Hf+pzqAaian76o5A6oFedpmblbK8P0UTYDzH8xL7knLBYstjQ/
aes8D+M0IdIURbyihbfEMEk1SCA2HX6vtpjXRQdYdiyMTS39V3eGKeKa5mPQTtcxNQco1E22ddEX
NwyPH+ZAHqp8ycQwstCCYFNG+cUFWLstGbpdREwPmS/kKiFIuhVgl5E/tYOqK+5oFQU9JCmus57e
Mzv3b+OIUs+6izeDPs4ncC7OT7hHNF7l+dnxQQAYPlt5oo1bCdJ9q2ITHmtz343G1dLdDw41Cm+C
nmzcph02k/ishEZ3StCTjoh2TpI4z0ZS7x35CrJ7Kai3PIrTyLY0DqAZSbUY9S0WUHMuJKkvqVHl
DueVFETHvh/6Mf703g5OYzJpZxOHO9C2i2HwYrhtOe3mxLjGcwJaxVKU9aDvR5MON9VNzJ2n4H9k
8d1UuITfXZLxlbrU3vjducW9IPl80Qe6BGknKhljJ58Uj+00Js7rsWbZHkcGMnmbuQdBJdlBmsSM
3KB91ARneH4w5aHnkUIoa77xl4hQFAqed0WXAsSYmM/oU6exrXTivc1yrhIWByGnNR/H8ccAoumh
cMTnJG/IowdnwqUog8x1WmEBw3ducjr0VkX0VTpZRWuP92AvQCA1o7okJeluuxyiMzZ34jpOOLIi
b8itGfuoLb/asVK7vrbklX2uL06RZtGTgiUUI2X6NMp579EzuKrz1FxVejBgQB+fkD2au6Ex30tB
k589YeCgklznMjm/Dvb0lUzLLqnSIRzctoJ7UsU79qFjFiMGCBHZ3FaNmZCgvKEwukA/xkPvdlrN
j5f7UJMAE9BU90JlKqttJ8E12g4ral/T29LpN0Kb+k2D/yU0O+8W6+QnYAv80nY1hAJhLhjwXli+
c0zm0rmULE2THZHC7olgV6X7iY1GbOizuR0z0W+sFksJzzbdRgTOI7M49Kl9Va0x7ly/fQFfFXGd
55OJGkZRkVZkqnovPdQWXeFawSpjGM3INCDHvdkPxzLVCUuiv4soqW69mQq4LPtoc9DAIr6LtTlY
BVrEKGnGd6o+qiGe9v1MJR61UE1jj2cKyXep0RZ7VHM7xOGjVkXGPs2m2p0HwzmmWFKOrWu4O8dy
2jV2shcOIenaqwN5dDoIEUEHLUErPmnrW3lxypu9m7wVRjZnnXbJA5dgjMMxWnECeIq0M5fZuvWD
0MsizuU9gYs4q+8piWcCnpU7K8jbA6eFo13fkL1yHl2C/FRBFGxURWpuJykH3lOvSO7taaBKftM0
ph82UcUWnTUY/KIyOjaidujz8Gr6fQYrdGzGFqoH4+9Y5yHv42MfTPMpyJkTcFvaNzRoEZWz1k6O
uS9OUwbKQh4SsDtrk5ami0mxSV+kxYGZnaKKtCkpngiap6Iffpp0gT8o3PmSjqob6Xth11beIVdE
PN1+YDduGegPtDIl0ieQny1cBt15K3ztYzSjL4vr0imX3T017k82Q1hybiwnzO2GcFzEvlIaOwF9
5Agfn9MTOVduMCkWLKBiDOBI7DcsCmuMbiB5NZNeymn+6gsoHIEiGuNJSABZ05H40Fj7eBo0bh3W
4BvHuIi3OfM7+J4x0+1l0FZJTtDzVA7b0Rrk1nQk3IbMIbgyVc1OWP27j2zIVGs54OpdtB5TRrdq
Swnyo60coKatdeqrFmFQRYKWkNTmABMQZJVqAU1RANWXFCxMaj6ZVqPW5nyf5JzTNdngdi7n0zyp
/thZ1MZ0+FF6x+3x0lXFbvISGh3whxHSc26lo7/nZHSZys3XYgzmjS2HFJIRu35UlNuJkuks4Jio
c41ID0ZGICZr8S3qnXxAHqeVkdpup/zo1Hoialdarxj+51PaQlPPgycMcfg3FjtWJx4qN+LcQKWP
NwdfvcQzplXGkS60YWdqpI3nLLuPaHhY6aJYKeVbNG/MFbc0+VAIN0YNFdR3eLaGf1CNIViuhiMI
8QV/LPZRZWn4AfncKq7XnIDBeMXRd5O6NMJ1CXkLHe2f/PymdyTh2q5nCmrt1Fx6m1ljJmpnoNjs
HBdsVuWLIJvc6dRPMBxiAjx0/h5GwqHo6nxD2Q3N28a27VR8mupHcyh5sUAmI+Am8hGx+aT3lRO6
jcaBFa09tCKoAaLFn540+PmTARmh42a0LsyCK5eciVeoQNv1eN+2BbPRdeN045bEXLfALA5Tm9VE
eSyxJ3r6ZkXAX1PzpUtcySQdGnsghrXgVhvqGaVchL4A/PgbN+qH1VhQEUNNoNjP/nxxaBa9CMvn
luakw8L7o/IhYRmt+bpCK57slRbbwHVclkq0Q4wmLtcmUVlwPi1pEFKlu6oXw301Je6ZhJ7aGXR/
7crsySu5PedaVO7SoKczfVFjWer3tciGswrGu//CixWUBuVuayhp5dr0C2vXCPHqt1O1QUYwCVRz
+SkStwoLaKQrf2LZwZ+462JiNVVD7ekYB+EwNjsS3c/Y+b61ygWJUzqrwAKYGJiLUUI4BvGNAphr
yZnVtK2whtl/7r14J6qAJJyZvVnggalCvkaGBn9NcXaA/8X3HRsMPz1CCsAIe6SPNdmTOBPpBoHF
DIvI7dZ6jpuywm9Jhof0OvZU/0YM+isiY7UfiNNGTs7sEhpdW6A7xiLWSU6k1VlOzXFMnY3Z+ene
pKZ+tty1YcbyYJGxo685+tR67Q5senRgW/b3tpAnZSv9rAsflRyCG6D+eQgZauAwhr6U2PAFpYR1
5lD/ego0zw7FPD2RBgCuk+J4sMyUQAcE9zDB2gPr8OL52QNrDJz6OrhQUjdsrIymq7yRyB52Kffs
TFSyRyrammkcSh6OU203YUCvcahs38YObrynEdPkPnJ2Ek9OqCKqCCiada5MYy+xY9lbwWPHYyV6
JsX1yJVLZvnZJgWK6ai4zDnzh5Vq/QbzHOUnVmdtRj/+RlF+doqcaXNb8zVN8O+n1jtXUWZw6+Tr
mpA62EvcE1vVfRy1tN6xKaxdI+p3Q29KFkxEMqss4MnVmyFBf4LGcqbn/oiW8+bFnaD+h2tzMdtB
KCP2cB007dqe/a+mzKawslO1tkezRCBTwYpdQN+x2URYmwcMVh5QH9oZA7EzPPfS6VZ9NLBJeRaR
tv+7U9qP8Z8/qnpqExF3//Z3a+T/62//mPy3f1l+Lb6q8L17/90vmP4l3XSnvtrp/kuqvPsLEXX5
k/+nv/mHr1/+Fn5MX//6T++fBRfTBC9C8tH91TjWZRL+nzkY9vl7X/6P//6HPzkY/nDbvse/c5gy
Dv7TX/Hnia79R7ITeEVNy+G957q/cjvsP5r8D6abx6keEfFXFwMjXYM0sQVZ/Zew8e9HusHiKvUt
2mb+YUAsgYv/baLr6Qx0cb4aXOGCJdf8W3/pr+uiJpweLI8J8E80R/Suy7i81YqXcXnjFdP0yHRI
21B7ryPzE2YdlKgudl4xVpvoM7Kl9iUjzAbt8sY2C9x3ekE+vrQmsWnt6S3mOXCWB4LAcSjrjbk8
KNbyyPTLw+Msj5G5PFBiebQCnrHIEMRAsTPaJsPPAVpYGC+PZMGzuTQkh5Cc2k09m89dqn0Zy4M8
8ERHQ9yGFklQ/BETX2INVd0nioxfhwrpZVGwl+Uh3ibLYuGzahTL8tEvC0m3LCkDa0u2LDI1q02/
LDucztkNWIm6ZUmyWJtqj45SZ1muSlihe9BZxcFeFjN3WdYK1jcwIsRa7ORhBB82qQ4/upUxQWVR
TFqdMu6lJGtohqd4MDm6E/I/+SVE3sZglhT09L44mEWplhvCqRXVigN+vTLTXD/DdTihc7NIV3l0
YKm4m0zvM60LgE+D0x5GD+Ieslnh6ynMMojmrP7Gsg10HY3u2pz7Yc8eAaKI1YcOzdgCNEVt/Gsv
Au9Gl563L3/ZZJyZYRNJP4LGbEFi2YxmcT/7PdbgZZvizvSecWlaBqogtqjRDJZNLWN3M9nlONFm
b3DV3xX7X7VshEx+l3p3sbA60p+x1NFZl43TX7bQnG691SJxe+yuxN+ee3ZbggVh1cNkGgN8vzU7
sh8zFMuXTVpFBE5c7lpYwNjCvWUzr9nVjWV7N5aN/h9fF/+2Ieu3S9nfX/F+96d2X9X1vfiSv6x7
vy6Xv//l/xvLIisDCd4FX/D3nV1HenqLCnPXX0tcv37wn1dEcmi26XugEcAPQcxm3fszSgH1y6Jo
KTDJiMFa4PP9autyTX6DYR7ZeN1bvpS/aFw+8hf+K8gdi1l/cXz9ZX+4/ZNdi5/hn3aWP//6D6Uq
bisOsPJf/8mguvuvV0TLXciczKIot6B74a8ImMq329mJYflCJcvOcAz2rimGBw/1tGrB4YFPQWDl
ELJvGaEtHqE1K3y7tyegXNzOtjweFlaKziaJVO1wKXDb4oRzyuZuuIkW/lHK4T6lPOU98byNmyoS
xa628410l3elejc77Zgj0DS03j6mkxw3nIsajKVavQrSrtxMcTZtfaK+nLjIJeFBCouxoA4antga
EaTcRPx/GDRvaMbtWgHXIUxMeq1Ph/zgFvHBisEPKDQZo0ph9GUt7n6bWrmyiq6RPkyHXsf4iKIh
IXhu5DiggsdUAjtGBRbWobWqkhecZyWTDpxHVjLuvXnoz5PhdauSa/+6HoRcx3V7UWMabWv0bw6K
/nvNtGpvZB39gBmuzCG3qArmUJtNfnOaa8qhRBAcEnsiqaZPTMfkJglM8pE2lqQfI6zEEBn9ferJ
0Ol5p1bZPF2KUt5atePsUs3nZmyBSgQTJL2DAgRO3YB6Dux0ies8SplhsNVBNnH8SwQ+J+DeRHeP
Dq2DvHqEqVR6U9U+ExFv57oYE/rxvjC6Jzefnug0DifRQdirU4+sFPEEPygZGKIF2CZTF+YsP12N
K2SQ7Ez7qgtuf15sn+syv3coBdB73Vt7/XziLs35nopBot0r8RQU+cWaEedIs725w6k3/IfJLp7K
2sWVA/RS2Q1uuSa7jWV0Zw6tfiYzlK31ju5Wsn5Gom+xNlPJjfkD5KjnT8c+mzf+lF50IBy2eehL
52eLcLoeqZR2xmE/WvHOidXtbExn4WnHudEOcxdcO7m8UbI89KaHkU6K4iNW/rU2FjTjsJNe/2EG
1u1UVneePm6Wn2FfZ0fem5su8y6GOz7lXffZGcNDj7nHkaeUMRrAcH5qDo1aWnPjphL5aD646Vth
tBsoO8h57b1mW1snrncpHEmv6YlO2Os0i7eVYF9PxV3sBLtxtHdjtfdcvPZth+/DpsXEdH9wOVhz
GUQ0cldZYL0mVLQelhxXsGu4NsZKvamIRtJ8BkVks+vzSXllJtwXPsDykubhRTuMM970Daqcatm+
+hrOoTYzurBjaBi1iys8xkFISo0xYzruZW8MqEE5vZTfPrQmwLGcITKzvesQxmnmWlG1tBMpWe1v
LTPPbjnsMESn5sQDNHho1b279almne1o5QD+gXUZtRsfJ6dRUvziTds6fyv0/aANYUbpeNqaGzs1
ti4TOq1w9oZHy2lQX7zYP4shvhuz7FWU+JWYKRmwcGctuhPfzYInE51zw/cSatFjGZNwsMownRqO
Z/5hMvdCr67CtA5oFkDF5Y1t0myertomP7oeNZnzdOeVdMJolLTHdDiv3O941B4SsoNarp2Vk+wm
N3g20j5szeTUmO0ZWBO8GbVZnPvMd7GeICGyHnHB67y1Q68oB7UNdJwVTsHbviRNy9rii5+Om+4j
xfUTXKsJVHWkMmsKui2GX5Yjcu04rpdvvInd0ARZa0OtqdOAR7riySPWaYO/7+aRWgyEx6H52c/e
pU6XEdWsfTYpDHAtVNg/VXeOYG8xAT/XyNjMp25QruGVtSfFAa5p2gvTcHhr2HVxykToRuZAX0EE
wSFVF5bAE8jcU5bbH25t/xyS/I7R6yYv6MROxL6fnEenik7AwtZ1zd1RgktoqyuQyr2KD4Ey1gzM
30RqXky/vLUd89C5RD1VP/2clB7mRvzSBvWnWXU3EuG/0DlqF8PFLseDxFVRlcvaKC7ziFfRz89G
qwiUZEcOg1Bd1Q8/uc6uc6oy3odFxpkblUymiIbFuBOXUWt41cuvWDk/eeVvKZS7hV4vVnob3JOH
TZGZYMrTKRZ4Py3SZau5Gl9UNp2s0fouIqAFUOVuio7ec3YbgCDWfVM9oZIDTC10Ul21dm1jJB4x
Bs/QVzkLtV2NAitv3b7EGlDxOuuxccpafTs1rG/StQv6XEqcFqn4NsuX2eVBmU2c0PZM7XLX+5s5
GvU1wj2RypJ6YZ9sHED95EAjtXeY/DIPTQMfiaMDjVNt+dirzt9Fib7RGA+fLGLfZdA922wLfnoz
BlF0zEysuLpjHiHigt5faW2By3jy5lWfBISuMt6YSffiRsYB1VKuzACCyVYnpYl5AMt0H5PCGYPs
nYok3GD+7TzvTF1j3O1EKw7Wz3ZcPrcq+knPGYsVudiVTlsa3QbXyPnMaXJTQMXWnWkiIBpP6VCE
LriSlemKi6shHWc+Co1ZaQyfkrux6t0VXR7ffsdOXqffdstWZNblXtX0IkXME+q+egMPvElkdB/Y
bb0qe/M9FsYTz1ccxMmF1sMrCLwX24t/OENwmmciNXpO/yTJCt8iyzS8+S4J+3EKGCPSq0BB9k1M
HVVBM0etfQ0d5Ws6fQl+ORwzp9/FVfCNL/8YQCRpLKw6ZvEMN3XiBM5hv2JxfUt1/XHSugzYq7Eb
++mEX2lj8apX+fCzduHHglndll19iRoyinYSGKug2ujSmHZFJn+K8RU1skaTcp8M/GlOS2uFSgwm
jBgO7a0cmhuYB+hk1Y3TiWs01TckUkJy08cIx3tcXvx+fJpE/q5o0qwGAik9ARWqMR1OZClja48Y
GTFnCO1fA2NfWHCPClgWDjlavGwoNpVbP+ez6RNDURQCvLlpfdRa775M5WvZJrRsoB6Kr5okUGDf
N5lz1Ecww5QN0US7qpGaGQ+17xk3SlXru9FG0KSfRDDo2pdjCXbDqopzgER6NtLybFIEBZifnpKk
y3bAmJowwsLCabLuLnYh1s3oDzto6mDQazpp7QbIYgcQl8kkQkDryKMgTegKF/82mEJt6QujEQUr
OIqFZdUsmZgfGqHWBSr0LlsMU3o9Ls2Kttg6ufdVpOQ7haNt9aqwzoj405V/IA9GX7ol72XVwzEq
KfB1eEoiIEYuObrY2SU4yivjh6MFlHr4jFInaVww6tzPHV7sIXjO4ml48SO5jUAIQp04M7Tdl0l2
hBR0Q3X5VtdnZPoOpE/fuJfcGu68zt7T/vC0FDz0g9xT/okI52YnXW/iMDEdlkc2cpkVF8DMMZCI
0JB9jum9uVQoAm5V3eRzude14YQgfBdYw9lvHrl8UspKdfWAo7+0r7Zi3mGkSPdOSQnheixaHPe0
wRg5uAj1vAQNEndgTwbuVCATt/F+GOSbgSgiOQoQK1/z+8eRKYITyUdngsTocELv1A5MGyCc7hQl
AzApn4yEPLaas40ib48wAXINCsKh1rFHmdmGIfqhs/Xb3MvpXiNqJ6JjYftnK9I2A5jOwdw0Hq4M
MJEl2ozpqX068jUrGeIiPVYYJoxgi5F66540bE4yb07ovHMKhAFgE+XxqH/VdGkd+w5E/K6KYRJM
EVhMuXP06oDTi/gtDaXGOYnlo4FqV8aJvzLJL+T0YlbtC8DgY5rU95nXwLGOiJiSNc2bKg65zuF6
5dbijaCk9XNvS0idbJHp4B99o1nTC70n9IP64RKubA4atj2KsHZeQ6o5No/NqD/nab+RqEZGH982
yQBXnoxq6Sw99RRBUo41MJl4mzsE/84fnzMoU2AMWBeP0vjs+YuFQdLPeC2Ma9ONu9otQxjjV4ja
dguHYXrXl6+ynqYtQoy7DkpOhVHO4YoKer6GE7UbYW1HIKR4cpTNsEJTO6/T+p3nGZesTswwJgEd
2lN5XFS1vK2/h66kcdOrtohatMISBJgcCO0juFcQXuKoqZ4CsWSCpN5NKClYHB0QJ3eDsLfQx28r
u9uP49IlA5hH6M0LTzX3DJ/zix4j+M7f9MkfJ3u4aNK/6WpxLCUaRpofcTh/2VZ1nJLzUPxwx/is
y/GnJFGxYnHZmrBfWaQPDlxcvUPsyoT/blbTrZDFdS6LB6rHX4vA37YCe1VIFxSm7Xo+av+LvTNJ
juTItuyKjGK9mk2979C5A3AAExM4EGG9Wt8upbZTG6ujUWR+Zqbwy6fUpAY5oZARBCIAWKPvvnvP
nUvw394hM6A61c3Roa84TEhsd/DSGrYKS4uGwm3e3cP/fxATNhe/m95pU1yHPBqE/GqcFHNz2e16
6zl1a9o/fUjnUjdMhihvM3CzmjndC3zyaaDuByAMVrjG7hY8MmpK76AkTRL0kT99lQrSNtp7qHcR
fbDdtkic65PUG84R3X3I3eIbXPrlJfRuTAZUGE+0Kw53XDn3oCxeeHLch/QPjXiPzIqyCQEvxhpN
7nlyW+upd91FmFJsFbaEU6lhaePsagJ6ByV28Ev8JaXhm6x1hhiuHDsLcw6uOjy10TqxGnukUOhd
E5G2Sm7B7OYbuygOc1i9CdVp2wnsTGmC97xiGT+mHj3jVQ4yj7GwDa1pZRYnibrYl/mDxtdbzCNE
NAObldiYNWmZATgjLn6Bc3XmC3CogOhL4OfjY005jBXWaydyn0JWCJY9kLtx/Ys/iVVtZ+6KmfNQ
1jwK8uAR+8eNMtuBp1tyM20yMVzVH0SnrnWdvntTcAlCb8u5517IcU2OezFb2oeON3zV+1gah6a+
14N2acpiXU24uGKbFrHuJG24eUn03qYU0zvzR604a83wYQmc5b5hnjMjXnu+uzYnuTZHR2I1TD74
Ma7rLr6LiFeTJ8aF4oxkOHibDVm+syQpJ4tX85p1x5KA6EFo8bGuhnu7MskdTyffDQ/EtZdhN286
4jZZb19Nr9vq5XSJzeTM4eY8Dh5ahdyOSfkYi+Yhanhp+OT+bdX4iSfkiIcgWCEyvhrjtOOqwK5S
+6+//pJD2phY6J07eiKee+ni9KUve7Quc01WSuqxu2YAsrBGjYN/i9mhE5YaNlIb2CiXHk8YG7sf
rQvtUP2s/PDLjDOao533SnAftgP5Un/UT612rHpvKzuOWuG4C3QXeD5EQxpxSwGese03yUxEGatr
MZabqGzX7FPpnzuxD97T7REa4TbwQHal4jkTxdOQQUZyaXFyzjyL6pyWqiBamra2b52SmtF5E1kq
BJtxVXLSztjNu0nWr3REVf7zYFgVF2DXy2dWiZB5C3snPIhMRUp3GzfvyR1z7T4cT6FeGncJnuHG
7JpdkyEIWGO+5sQRrAzGMq2xLsFgW7s4fm5LWjSwbZR76jXepaWt/aZC7Q580sx6cOl9nx+dYHJg
Yw+SxpLldjBleUjq7oD7r9/hdsDoPGMmNOVWhkFyNGRnk+bnsFs7PAgnnATcLx7P1ekhz2esUhlg
JT3f9DZwCMOUO9McdsFIiY1tfUpMlVsCY2ta0h76RM4rEeA1GYXqLBE+xlfORFnIQyHOiURH7D7R
jLrX2S9smoyfpagR0XLvq9d5/dHAegmwna39ftdiyAmrNsNPg+7n2dlXYk0vlJCcDeBDPIEL42RS
r4UGxnbRvv/FcgOaWTo++aTxy4p50PYgJtbo5dqzjkWs7J/riQvY6MP+MSvbjd466dHpzfsxqtEb
u/FbYiVb972fHuVQgPmuQSDlbp0v6oZr1x8Tuer74QVmLblrg/x5WmvrSlWQJGToIQzl2Huei4Y8
Ji8MDep5vdI8AVmxUAV+7olSHvhcUf/E2xR6EVY0s7ZPadLhhXaiB33S3to5YwU8eD1BNpe4v5l9
c8KiTZYLOAyNfuOjyOUiH49uY54THRuHaaP/VQWFaFHGuxY/Bmsl/okIQkS9HVxt57MrTTqiakmC
+4IUz7Sc37kuJM48QZjUjHZhRK+D1pQP9RjUq9yqzl5v+MsGombi8pBI0jlZUWzDS5kfop2uyzp4
iUua+FIv2CZDUu1burGJ1hESdDKGv2AnhuEjbsyNA2KRZx+DcaTzmJrikswWIEgxAjFqi4bapFgy
ktSFu0hiVbkXjFvhzz/1ZvjkgJMBODTWRh7isLUfNC+3N4je+6CNvHVZic/ch33i9cXWnrDdG1Z3
Som970R+mlx72mr9EXPqfUV1FwCwDuNBBIW1/0i0nyOaHMwG5D2qQQj1GBcyvXuZ+R1ZCOdA2yFh
ANt7LVTtGSAWttllsDPc6CzKAZdazrWuGTtJandlF2a2Gmyktb+/PvnLbfA/7Ub+X5Ys/x+ulX9n
FRn/7QIFDjUl85/1v+1PXFodPF198O8LFOs3yzANx3eA+Lm+bvM7vy9QzN90nzCQiglZQABttr3/
hSxio+HBOvVgvXm/QEN/bFD83zzPZd8iPIeVh/m3miCEyfrmXzJC5q9cPg4cX5A6UrXcf8oIOZMX
57EVymVal2eLSaCdcuY2gpc4/4OUTW41agcnx1YUuS8Q7D+8Ytk0003hH+zO/RjDDNt+yPWdlpex
g+fv6D3SblRaSwxS5ToKrU3TmvsoTvayAeLX6N8REVM4FK49aItk5tWBKV9Pg3tpeM+WiZfE97aM
UIlTHxifTs6Uv1QVBj+frbc+VW90TR7gzT7LXLwZTvYJjmjZJP5uNvJzYMtdSWeB57Unq6vvpWi2
eaB/Vv4xMeD08zog6FkWp0GUhz7hqFZ91c55iIZlC1KuTZ1NZ39U5Jw8Bw4KruCspctKjruBZgED
QGFfB0tjXzABZHI6UFu51QxzA4buodHzg9/hepf2LqbhAq1mFTI1W1KJ4NvSlHtmUMArzaZna+HE
Rwk4wyRL3EzoLonBnEWQ2uo31Iet5lTjfan6rudro5U/BSoeHeRrMDXnrMGW7Pmg7oqVHitSHqIx
L8iy7dZci3CzDfZQ20F7k6yMJV4AHHa7vKUbwS1VKTRJEdbfzrDJjWibFXKReiu9+XGncfaBdnCg
54ZQSfvU4NaL5/CpzZAQ6/TmZuLO8yusM638xqbwyprxwUPBSHoBTIRQ0QxSIMvvOupqAr87VnwC
zTdvfiMR14a7ySrPikBAidhzrOtvNnxSF8+DAjkjqf6QGgiAXqfXtPW/HaOCw1wSwe3oHbHM76jk
/Nf49pPtP9aJG+zxy/WKE86zPZ2jpyrBsMc7aYyjh2LU2P4jC1fBuwxnCqybe5n0W+p3Dq1Z3XXZ
VRmEIle/G/zoI5+bO5Pj1KR/DM20Iwy+VCQ+U8v2/cx2pdRWpj6cCIsUilfnBueB8NhQIrIVN9pD
yBtUn2FbXVL838GU8J1I8mqBFguZ8gWXAwZZgIBasp2T/qckUpdk/qfnTucw1Zg8clyoEepm4zpP
o4FkbAj5qHvDfQ8qsYeHuLRwObYzrzJG460VzaekZwlk4Sxo7xxZPKJRY/3+6I3uTeOXx3n6jKev
unSB76ru+KK65L54pwD1e3KCtzao7tzGX9It2+200lrF0Bd0PSSVky/546AFM1rLUzZkO/JMcKpg
k9vehlVB61gUwnW3IeKGZOma8r/IEqZAapTvxTqYg9tIO4XjGRtVlZvpYEIBb+TueAapzKAYnILJ
eCh689VIi4MMP/H/7HgJH3XwDDqurc5o8Q9k27nkQ+nqGOD7zqixdBzlCRKwFatS8jXJxI0KFtQG
WKyUQHoE5jJlHB/kzgHOgEWLPJ45atu2rcmZ84MA//JElcfRIzo7pawQcln4C1YQEh7PLnHIypOl
OxWmGI+s6IhCkCoO6ItYYcp9NMkCbDS3f4jdcGmWGkJ3oj8bFcNOGiuj5lRf22HE8KqdYI1kbBMX
FtxxaGJEh7O0OaelvRSVuZT+EOHuS82dZLGGxxs6mQNWYiYxsjR4Kkq0qCTwn2JaRuh0xrBIDoJS
KedTWKgrjtcRWTEoOKZLDFd8t0UZEzxswnTrpHiNG1dweeLKLkLHXCfst6mN4h9B6kTIkvA4PY3H
iCt4xnXU8B7TNCUnFNwZTc5eByQUJWvrZHaqpTe3pDnU/yvIbvT+qvQjYzXGtk4NSU3xRU/flutP
9LlD4jzOXMeLqfFghfL403wp7md82RATOb9WwOXYXDSpY76yEUwXbYmsGqGuLeeQ84xh5ZfUH7+b
TDl/bWphHeYmuru/p8LWWCjhO51L2l+INeKYz8MthKnbqGUFXR/NXW1AyLbsMoLs2mRbr4O/5VpZ
tjULWKEpUkasUSSPo5DlkdcWO61Qd3F/7jTOwKzoUWqNZFXInH6Q3vUPY5ccTUiubO5TLIr6Z9cG
ybZRx1jdTKA2OOjVjZD0wSLNGzjZvULTIETNz6Q/t2E97GMmlMXEQmI1KVI/oQtmCHAvyc1pOO1O
UZCtGzzQ1Fsm7YLURV6yZEjuJ1a6hKZQwKRZItBh21pMef1Eni0iZpB/GUTDsBmBiq4bZh2nb1+4
quCYuymWXp1tOfrREoe2tsriJELsS9d1bTqLokTd7Vn86JSIMQR15qINxb6cKRgWffxg1fGxwdkD
IoA/KkfApIXSpzGZxrT5jlzU22gy/8uWVR6HXmORddmw7KsUvkGeoMOxfoyk/+XYIZk4OT/k2Wxv
ppLr1sjwvLvFu95zYNbnZov8FhPhYigb6QnP9ZQy8VFZ723ueb3i4c7nXc2Lys0cuOfw0bINrvnY
pUjALb/oBGjAFoJETFwmzVYYOGYb+x4bxCYqgPzrBSftPLDm+yhn4hNjdQeC9oWk4l4G6rvTXPo+
uU/4vrsEj+mkIOQC1XvPuhy5zMHob9fRN4PMNQfdO8Sk5orAZaFvZnd882v+zrjoPD/Yytb3FzRQ
k6XjB+n4SJjQ1AObN84YX/GKgfdhVyx/NYH2/caD0r8qnKE5lDbuub5+oY2uwkSwSwVW6pzteRRC
CmA7hKVXhuRS/B6EFeBvAX4Eg75/y6L2LmY5RubIBONRvjg9WWNPBDFu/+ItYkW0tEJnTxPXmihZ
sScXTp/8MF6nwin2eOVJLtESxQ/oqZ0IwFnP5XRl3fsmpX5Iq4F+rBFlAGwKPgtaIWUUnYb4Haxa
uS+n4jwwgieaf64iWin5su2uGRcJgKV9yB7M1i2WvBP7mrjV5nXfUYUVB+xzM5rDI5O9ugNICYhi
qZM9mLDRYIEhFjra3TEJiDxUJXkIMaZrPaAv3NRiYApG9QxhMNoOY3cOGuGu8VVgT+m8RdjScE2r
Kc2N2PZIY2ZA/QlghjpJKtV4GsLErbTOwwMSbqpMCt7V9ElFMqDuyj0nctymUdPsITRTXg4Jekas
YGBLFlkgJUwnqHzFU05mwSIml046KE7i5lQwmA9mmPQEYQo29Z1N92D0VaPr9XQTYMpGv0tbNoSj
1W5h7H+HmgHUGHgERA20M34Z0WpASnXMj8nAvOHaV1tPfzKHv866TrE3hyCauV25Tn1au11pXND5
1hO99JyUqxVbA16tEUmwuHlhCj93Mj+XdbXBoonXEGoRyelmlVgFyERkXTbVVuV80OtOI1Rx/s/4
+D9yJf8xPjJp/bX/7n//LzoEv/4FL/Gnj/yHHZkoo2oLNATSFdiyP82OINNgOtj8tkvKAp7ZH7Oj
8ZvueJ4nQMC7HjRcPuj32RGnMhWC2O4En+/X+Ph33HeerezG/wRVo4fdx9iMPdCghNpW5rw/DY9B
h/EolAWPPle+E4E0DrKS1WpyDX5pxkNUsm9Y1AkA667g9e+oRBUJOXGYDXPrz9RX6Bypedg6as0I
vtxO25e8ac+2SmlN7C27Kf4OiG+lCLObKkzLHd+WvVkTbp0gZZ5Gc8I/YA9iXxMFI6I/PbQcU80x
yy95Mt+C6qVW6bGeGBldIHNZ5/vASckPm9bdJPUR9G67962q2mUuNaJMcsuYUPdKN2Jv5xFZ61R2
rVcptnmgqFbz963A89t0+FoTlXmbrNZZemIIDnHQM62FQ7GNGd9XvcrL0UlbM3i+jSpJFwSluRky
joQx9Evu5c55HvSHpIkPddLV+7aEGxzX4rV3eoAdgsygR3CvUgm+rJxJrZdWeewH8jqxSvqlbXyh
u9xZ6ioFSDYUFKLg3MacJEyxBV2eLXoNkHypUoSaX18z/jrLSiUMmdnNQ+/ZB3gFp+xXDLFRicRJ
ZRNjlVLs/GwbB9F06rEeIYdwaCinXWVQBTRQMkTSMVSZRytMnoCZb03CkC6hSI0AyKNMOWKFbs2X
bA2HWct59xLvw8HTbQqVr8RomO7zCRcBHSMZJz9ymLVKZE5Fd6WMFiUuICUChnbvq/xmOPEgr7VH
n9c0yCTnMVdZT4i331lq53DsyEKKkc0wKwAcOg5cVLKi2BMxKiP3zdpMe54WfHet/1iqhKkWqKxp
ZT4kKn1aqhxq9yuRqrKpYd9ep2omrapyq2xbCPypLGtnUjPjRt2DrXKukBpQTQ1DrqWzddPHAdc7
Wm0730Uot03QAavQoRG1jrFNxuDJm+yD9PkeZ3WXkv1zKDUnWR/ELRsuo7/htly7lC/y3g63XQs/
aW4Tc5u0NB55tJdvAlM7TOtf5Aev4P6yWpicIWv0uPDvqD/YkpFZ36R+G7tgN7vNPgFjnCNvchB9
8JIUwlf/Xdrtoa/nByxeDBM5hYevMmnX6ETPFd5RUvjeDUb0ApDiXZIS+zTbl9gHDGYP35HSS+Yg
W9l98GZP/cXpvB+UE3L4o/v4tYJ81XEC4PjGiRBSsVF4e0j9b7GRPWszqMFgOkqP42xa/ESc75nr
iWQx4F4s0bckD7mpEAYeseOzl4g+pNV+iBR/nIyzeQWZhoMes0NWmgPO3W0claUqbLxpM6xjbSp2
KYhAU3dfq3p6L/tmAw6DQ32uvSTRhxEZEFIwm3DXWGHwMwry29g75zRiscde2Nere3gDXNY9iOzy
yw9KCunjtzlWjTgaFGw4K9gwzDW1YDmOq3Zd1cnR90YguOy6TJcEnAYGeOgxlYlqb2XDi1aat4IG
MfzL90JrL1Vq7I0TV8KFEqDLAB/C5BgRxsPBnygeDOdrbnbnahjQ261n/Mrr1s6fnITb0ZtPmJ3v
Q/qyitcmm967Xjsgofxw6HpYJkXwNLnZs15zpzQVbVexa4NdsGGfssps36Vd+WvRRQwWhL7yaLhw
yAffFWXLUoiTJqm5n8r4AF32C/bHxohqf8vYxZKJyaRxQ4wkkieBZoeKzvY6VTxqktJ+KCPIKl13
td2ab7hZDVsqy2lPaFRNsTpq2tqd7MTeJkumtyzx6iLau7FYelGA7yioaZifncs4wqYMQazVRQoJ
0IgH+sLzV/Q1xCnfvKZZ9lNLrGM5d69xXrwNHVY9K+NZ1FTTXWNZyyKt1tPoDIue/ARb9MnDFPWt
y1QFYPfJ1H1JkdL08M2YPS9dx5w4ptr3RpUfE60sdlQLfJUCnyFYYraAEqcbZvFlP0Erin2btUXB
8r5rAaPLoNv3WvAgPe81UhpBp70B5JvXmWU6MIsr1uja1aJhfcsFKAKbKLJkRa7v4TeMSz3v8hV6
H4vkkdgnXkZhuKQmsuSA4XBVeAXR/FQjBzJt2pKFq7Lgc12RMB9UsQFNEEHRMHfvO9WyMDZVvwSW
EWkEGkdIkEbh77t4HzlIQiE1wGgc4qfImfutGTcHFayP5WivhrxsaTARnG2xbochbkBgjAS/Dcrg
mDjGJtsDsfgSnXsYHdYxg+9FwB1Tjte6hS8KrMTRwIrDiwjmb879OTn6UQThXhuGgb5MTp79APdu
ZD/RmOmxdRuqCDX+WoaWfA9Cc1YGDSZs/Nq3kWtnY9p8nykeI+dvl+ge+vyZluBXZMRjbhYJKZ3C
FRxxO/ZHTPrd6FUbsjlS4iYL0mKD11yJC6wxS9+ed6bzVToO91+IRydPqKl1ndDeah2oP9Fz+PZy
ucZK99hJ2HyZWxtrswHOaMsOrZg5JM6Cct/MXCtlxla35Ek4zGgK0AV4kN9qTTBpq9ilw/oPvQYw
hnBKNtEU3A+dXNp2STnKSO1r6qYXqSB/JHqHzeAXGWYJm1CzF7ybm0yU16ml3t5vfSQdvvvG1Jqn
MbTOM6EwkjPSX0idfS4DYcdO2x/WhYvPO/Ho25E2yNpIYys0bExYc6vArRxgEg9tIxg5KnipJWNQ
EeHQcFNSOtTtAAqamQeAyzRwJLkoJ7rJC6NFeY5w5vsh/AtbBBeXHVVZIHAgnl5zxclnwqYP4DzY
A64l4tE4p9ufqJsP0m3xD9dzh1Ni3iV13iB7JOFJF1tpQkTJR48GMEPug7h2D5Gw7o3RfI1rNZbl
wWbS+i83o0kLWzxLSvV9C1d1331CptoM/Zopd8XRijgWngoU/w+0pHuAeSZnm1mnN2fMFlO0rfPh
UCC9tsGQrP3OfvMH44wEIzdVZ1yG4BlPHkRWH6jlXkCo1/b6ZGkXftC7VCtfZTl8z71YsxzfdGaB
LFfxfAVwxLJCh34okmvkcOlRO08yFIchZl4C/FhKGguVDlaCjRfEA1AdadvKqsuN3qWYOKw7rUzG
7VxAcOjcb6K+7bLw5Y+m7YM7hJlWFjiduwpTr/1S+ZB7OwFzmJuwXbZrTC9AIUcPHGLClWqUODo5
SaXLwPjWeDYuuNiuxZytpT32yDodTWagFRbY+IMKsnDQrhwoW0tD6WP1rJ8gkbEztV7aAGxho+GQ
8poffmDCW3JBY0Uxdrqw056COPqZzO42S4V3AI2/Sfr2mT4jp3GKpdOYZ4yVOCTHnTvl98QrfXzX
wnoeAAm3LnJSYJ7yKlf2subT6GsXVThcur2dH0sdTsQcppu0D9OVjkdiIvDGV7ZEMMGYbBvmikEg
XNoOyrk/+jVf8TRvmInYOvtNuJpHgcWrOfLaLTaC6nJ4K/4HB4bvxBKvA4BRwy+ujic2ofs9p2W+
6k1J4Dk4dJ7n7J2ifOEk8IUzYDz2c+Kv6eP60iz7ounJISgZUCCNnLPe4e0V2yPgtwiMvVIxJ6Vn
BkrZDJTGiZWYK0+pnkr/dJQSGrRYik0PfsmgdNJCKaaO0k4dRFS4/kJpqvGMumpFoUspuGI+Jjc4
Jxy70rtWKbKO0mZTm8OAbnIm8ZVymyoNN1b/kErX7ZXCWyP1EvGm0FKpvxwvxYYl/TbDPpophdhW
WrFWt+gMGvbimrM7h9cK6ygNAEjMOVKzzt++t2K0Z16PZD0Fs8RQc8mhUM8tuQcJUFjn84xRdUY3
CZam0rVZHTmjm5204q5RunemFPAEKVxXmnijxHGlkkfI5cg5Dx3JwE2PkO4rRZ0Zdm8pjb1Uaju3
9ylW+nsqgTz/0uNR5kel0QvEegPRPlTqveW+tPitEy4mEMpmzJMetE7ubCfcDURi+aA8HiqQuX26
+o+s8bdkDYSGv5Y1TvHtR/2XugYf+ruu4fzm4hJG/jQd3ueGTe/c7ztx+zcLgV/3HYp0SJcaSA5/
0jUsgzjh/01Se4JP91+6hi34hKzQddNUgeu/o2vQr/dvuoarmPPs3w3DQkIR/6xr6FEyz1CpEaT1
qL2XVt9tfZBKiWIrTYqyJE1JhSqGx9AN8BHSxIDTl4lOJws0SP+SK14THQep4jdJQzz0jn2HjB9z
RJVLJkQf3vwDtJbvoZDJZRrfXZBQg81T/Bd9UypeFGgSyjcHAJA0gLyiuw+eZRNxNPCrT7xupyLZ
GKEv94I6vAXgzefG1zATVxk4TEWsMsqW6hWerYsZ9sbSGcdtoABXinQ1K+aVNkO/asBgFeCwZHc3
KzrWRLR7aaTJkxaBJ1IELV+xtH6VZiUzzHfF2ZpwUjuKvEWPFn50WFwIWYtB0bkkc/KRsBZzhLdy
FcErVCyvARM3dqJ4H4L5alp8o7GKXfSKAQZoRSz5kuVKcKZetFEnwLvDO+46ePN+kF0SjJpg9QHw
e3auvpJ0YeF0xRnNYbb0zaUl8h9oVfeuMGG/NXCHovkW+Vu4lta68EESx6gUuvFMPJUZ3dKShfZo
hODgTSIafsuhCikjtZrHCRs19noZe09hH2z4XOsKY1s1m7g3u5f81sTugZTHfUxzZ5dmKAMOOBTD
fUyKcZ933UvIO9Ly82PR+1CAWHLlnIcS6HSAtlYxlQu17vGVRJi9mly7BT12CEGTr5/aP0k18lpJ
xbkZ8O6CAMkwBsyJd+NM0Cyiwlg0pbYNkvKu4S+LfJyl9NB9Y0U+Ni0ntIKVaOuxBzDZUNbFLTUm
Op30cZcN1hum0YKkBICkFOCdvqudXVlyFotAE084KKVgF2SU6c7J2x+s3i/k1u+aNj7AUj0CN75p
7oDsnz1pDisXdWENevdS5WPF5hq1pZ0JvSOuPNpd9FyWLXUDkXjK++kZs/xNfaCEWbUqrl2cPxJ+
2vtVsPXI5tIWeJjJLYwo/eSDCLTpyy6fwWEnLMB6PbiGhmVwndSfmjt+OPb4c+oeRKF/Iafsx7D+
nE0rZAmRWiCnKe+JtKNRbYU+HHh3Kw0MMT+3RrR5Zg0DpG3UaN9N5bJUeaTBG/7ledCNnecaP6ck
QzKK931WfqSF/sm3k+sM5ksEstvXjlGnPTSzT0CSX/cbEI0NRkjvOU2mbUKSQBf+mfr5o0b+qQ/K
jVHEj4TK7lBsV2VBOirT9RtAtS8cqHBU8ldPuwopHwNtWCcBqygWKMxH3B44apMiu7lxoK9nvak3
qd9z8eM6zrsvC+ADHQzCpAu7w0vKs3FRD3CAal1jp1VjgdVSmJxd9lrl8bcXxTttII0icx/EYVTu
Cpt+J1G+oOKkZIb5DzO76pldHRd9xs8hxccLzQ5W31yLDWfcUv/OGC34upkcrSY625gtFkzCaxdz
8moeXGrD6atkn6BmpWgrQi620bRecxYNDpaRAPEkma5mzu0I7AdPvynOA7FKrLBwnXB+rqCO+Y+c
KjI9f6a2Cj8CW52jEdJUE1CMAQa4/Gh99vuz1x5iAydq0Xj84ei6K0vHMG73z5U7ugDXINjhFsEq
QFUlLVw4ThC1VLDsfu6JQo+riSgr0T1ud5sxRoCDLGeXsLJPoLO+lo5HV2W+ByYzoJ8+QLwxycqV
LIvpShjc/DOJ7a8KxwtGS2S2SLgfkTbitBcDtLDUZRuqbrZyxlTkSms1QBaBhJMWq55969pra4cI
UX0R0Vitx3B4xJF5YkyFa0gnhcMsXgRBvC8ih4kGiL8sY/6A8i4tbir+U/UUXtfiGuXtvT5jjzHt
9GOOrJ985ZRsjOaF5CfwO6s/T6Cod9AifmY1loagOzpSvFk9LQ9B/ZSN3UnXpmGXjdMZ3OhJI8Ol
Jkwn6+pj6mJZCiKxlyyQFCyfM3BjXXUKx22nxlqgkfJSYXWePCYPECJipj1OS7fSQedE5n1kTMYy
7gwQHjYWKHI3lGBwZ8fa7K5isJ8khyPsHWSQXH8Dg888MoMvp5IoUo61SnpGvuwsDnKuNoIHwZ2K
zwTJKmI/mVfgNnXrGofOhjGb5OacAE0MXLTAKLznE7CCKFse3MljO83fBYXlS0tJuoZlXyedH3nd
WRwUK7zt9Fx+TWl3AMZECebY/cT3BdxqyDX4vOmLjmeDffEFLxXONudH7tChbpvxlSaivN+lRtHQ
R8oOfsLJPJRPqR1t6sBcaVXwYLUM21UCCTmP7be+sI21azTXum9hM/vfLdGhQXK9xoX3xRTlL+No
flPS5Yp15LgoI08sOydx8fXr2JgqAKkYBMm6ku1Nam76GesR5xiaw1Tvs+eTk+zfcaO9ho+aZd2T
kjnR37GL7PRJGrxVqufYxs4hkRonfbg6HWY+wM7YYpa27sM9KS96a16iI2ARttX1pXete/J/yJjz
rfbbF+w30OwDcEi09lVK+eSwD+2f1ikkUd4f60FppJGJeohm6jngIvtEUT4RVFmD7IyPIsGBUmk+
8olLrwMCbIYQOyHIxgizdS5++gi1rHLvyZ3ex9EH2eWXQum5BcJu7PXvBkJvguALOGZXByBzjdS+
4RLAl0BqUYeUXE+o5H4dkUvlIYDQz1korz8aI3i3Y50+keQxIAvCuYOW+9qfLx244EWAd38hquwn
pcZspMfjDE2bsoLnUuhvyM37VEnbSuPmkAh3BmEqeSXRtlMsGMP5EXbtZYi8t3xyiDh5hCqi7ttl
I1J09UtT0QGJtG5bmLGR2kulueeB9pwjwvv1K+Ud3AmuUlEeSBcdaCz9nr34XZjdgznBYedZMyHt
D0j8uX576ZiOpoT4BysAU+0CTJYCTYtm7gacMKZVlwYHobYHsdojTGqj0KrdAhYjfEJq28DaYWD9
4Ks9RM9FJ9VmgoAOj2S1rRCsLWLWFw1rDEPtM2q12QhZcXRq19GrrYeTPjJ/Ubcg14mCgY5QQQfE
9G0RwrszLQCe0ICcVW9PPxxoopbCitqhAgco1Gjh2/AFo/rJSfUXqXCkABIowJxBXg6wSrUheXEV
vNRXGNNQAU3/M9j9zyhaf2ydGXL+erB7/Ky/u1v8VxtrPvb3yc79jTOS0On1E1Cv8C7/Y7JzfrM8
XQet5buOi+TMfvyPyU7/zWQvDWGGjbWtMxT+Y7Kz/d8wmrnKI/3HMvtf+DD/HS+GXfe/TXaIRrrj
sDZ3+Jdfv/+njXUY+a3u9TlCdsaTL7PuvJqNk6uCr65lvcc58dmto2KxNFmT5NHqtS6AAJCcnUnQ
GsEPkBIT/tRp4onVW6cijLaBG9kLm/xtqIK4s4rk6oqRnamYbkled2iy+GBbJWXYrLUd3HrzXMer
FD7GMlOBX828lzUB4MQKeO8Kj6g1hz+yseauGuxyzacctgNCGFZYip7NGcONChiPMVHjnsyxocLH
Oilktv4ZMiTB5FxFlLVahZUzgiEKVzEZW2JRCDOgYnJRFWvyTE9+QEijhSZjj856oJtsx0p9m6Ym
Qvj4xNxVb6Oo39qJWAYNOVaq4t98Q9LYdXC7FCAGrUWZoNNZG+VZppRWEtah6wGglxbrJDPmVzPC
YJPnzq239NeI/VlVWPsQVAUvIPeS2Ryu0W/fFc4dvDmVkXk/n3JT44cwrvWqh33q1BsOTedYUktl
TNdZVNtKFht35BAV64zkbsUWvuMLp9X7PFflmu2i+3/YO4/lypUsy34R0qDF9GpFXvJScwIjGRHQ
wqEc8K+v5dHV2Z1pVoOcl6Xl5Il4lMA5++y9NjsoG6vwByLhnU3Hq/nMsx1ZcwIlyBUK6K+Vn6IU
YcsYalRquiFmlb2oYUR0LOEeeEOIi9EvtnXJ9WaigGfjGgMdNaJ8bNps5h1cvptJnZ8qu6E3tuDA
08XqrZxMTLvS25Ca5idEYr/1q/qDl/zakf1XJYz7wqi5mfvYdkkBBzwJXZgiZPRQ28GOwEvg0Rf6
8zopuoFmihA+uugC3l9iIYzo3goHir6RWsgUU/CW1bFzq9r+LsqjP3jkYCL2jKskaLxEXHEYTZDf
VlNH4UdQgmZ2F+T2Obr4qafzyUiSywDRBTcUJ5mIVgXcxEFx0rSuMZLMcynh6g4kipGI41LVztYf
aCkSFpmB1OuveFARP/mjL3GEoo/5PZhz9cD3Drt6vHWYRTcyxO+fuuJUkLE8WGG3GRALV61Rvo1W
CqbDPeSm22LXfXNC/twAWuY6H3FjRC7NegUDjEjmve852Io9f6ApDXIRs12Dt9hQXJbcCB+c0w3l
LjBgYowD5gUvfNNTClB7qfYFzOrV6PPbwFjnp2yjndnw6bn9G7fu6q62G/b5vGUCri/RTF7dM4bH
qi0Asar6k1hrerHM5FVOw2+wtoIvl7p1hKPlwrzZ8H1gKkQBabDKLvc+VdCGH99NgfPq9sOXGO0L
LBd31ZV0ssevhWw/Uza0kcCd5BiFBox8D8AvXOBU84ugWmoaFtwKovMuIkvuGXkJV41WsfPAvu+o
1P2eWtPbpwJFIH2RrXlyuuKVPNCNDNmWYolVylLLCI8JoCPjOzFteML49Rdj0bvkCOHgwuA1500f
ar5QelfGyXMXtBmUC853Gf+hFfV8P3Wy/HJNYJ4Rv7h5EWN9lFdujFHooyozukVOvy2x6DDN3Iw4
+lX004V9/5xnwdHTQdHa7r89h3utMrN17VEnrz3inX8XCvttFtnIhpj+Shi9ReAd+QLsAg4Dh9Ce
Ga9JVRbR3ud6abWksIvhMIHM4Dxz60vaTyweOko4q5aQuu/0h3gItgwSm8SON7XBQxXtrQ++YoSw
wjA/pEcTysjUn1XuLeycT5c5DQaG902WhyDhBNWCiuKmOIisOokl/HGH6zyNHGGjKeOpPd1Z7XIc
fU6yaFYAvsvhLSz6YT3R1IKBg8kxG4tn3/gdd8YfafXNRtjyOgXlnzJpqu2UL2Az/P6EkYQFYmRP
XKXz+MjyZFK6mt/62TVXuTRhcGgHpVKh3JbE+rhbk69p4hFO0u9Gp/myPb8933MsDiLNvtt4aClE
RZMRfnFl2bmSCZ4t/9KTkDbS/pwVfGxF5t97lfudTJ616fgIGvzgpxIOG3ek4VxMzQ40ODHK9zpx
+SU020ve4GoYvZLq6+ZO2sZdNQ+7ylac5Yz4jpcgR5Ysv/bS+JNUPkV0O0H0eqbcbumY+cZdF8Je
6Wz/4hQsTfI899Xz4Hon5SLZ8bWZs+C+L+aDlaYgwZaH0ecK71LzJbJdX5lUa8qHwaw4UQaPbb0c
Z4W/xv5uPXunyp8y89/xC7wozzoNuMNjAeGE5CNP6DtLoNVwKOFFycsjyHHOmmm1G/RpjjJfwo8c
NfAFZW+TZdNBzdW78W9jkbyPtQt/gfSr0VGFbeoAQsOpG8fWvXAfct/bgiLeNuAK5i756lr48slw
HQiF6mHbzvlStwgnSxx8V8O+HRM4DPX9YMw30cYvqTHegm66mrB6QagQ+Uw+DDI7g3LumkoeQz7I
sO83if/ldZDo3UcY+xyN7f1kiFVDXKL2phVU4ms7FN+Frx4qYb06KgWylmD6Td4G4Ga4luwvNTKR
OJW/sq302O0HM17HZXJXJsMHtQUycLn42++Nr+iCsj9lGJPmzk68E9Z4cw/UtjRrq25/mx7L1MCL
RPos0XaxM0Tw3FJR5xGqNcuZ+07+NSwASyTVj+S4GCUkKx7zjHumCeXJ8UL+497agm9koDeeOnpB
Jl0QAorNo2wm9nkbUh+CXJ7vxQiEXrhjDnjS/MNgSXUITKrsiWgI7mjKSMqEZL3vs7XYuqqkTzI6
NXR9SaqLTLLQHUnw2P2xHx1vg9RAplN8eTYFKBTjcN3P2Ap9PgMqUvJ4vMt0aYodklK7VWZ7suX4
O6FZReiKFY+X7hQsjxwHELKAIa9lhzXf746EyzGu66oWW5e2KF3fogyy4dZHE+K6EaUdY0PH7hQn
2c7T5S/qzrbr50Q/ggoxMgkYBvWzYIryzGT3izUKHWhBPZqfXE+pRwgtUEQmj8PJfkKmoDdTf0Ml
7SyABsO0YL9uKUB0ZbSe5zHilsoIKdLo1DbhdzfxnDCq+YQPA7Dy0G4iYsy+2Z+qPngFKXFJjObB
7xaYIO5rtjEvbnnxS9YwsezFdQD+V7AOTm6/J3S6ayf0QJHxNq0w7QW8mqsd9aiU9mwLukImjBAN
wOUKE91NdE1zNA+jRXiOQwFJgoPjMNsIn9bu4cNmwlyNZqw9G+zqFPwcKqU449bX1ijOVhycXdvf
VYN1mWXy8Kd1wTlTrKCafjtU+lier+1xOgI8vySeupiquSP4te8KOq6r+ZNDyGtUAYxP0ucyLI5z
eKTFYlcWw/M0zUfRWne1T+6pxL0eVJDe6GpFGt3k2etIfa9liDVfekAk1Y5U+zp2XW6g8SEZ7Gvi
uF+IOvp9rJUr+wjMtO2WuzYC9AcO4L0PlpdQgRVBh6YrDUcWV/O8g/Y2FTfTXd7QuglTRuepGBjg
8m+KJx/MOHyIZht8k7WlQWRVLruififZsdMUF6rI90pgKmqmXSXfrCJh0plha4QcU9LqJxDzSxIk
X660iEIIBDwlAIt4Pwgw3Dey6g5FZKfQ8SlYIoXBo3d2ePMNNQLcaBb1yZx2tf3bNgmsebn5Ykj9
xZzbA6FX4zx186G2I6xSoJIwikGUjPMcP25JTMUGpUVgZSs18sVs0KZMjdPkk+FCm2Zn35Pz3tTj
Vul0x7l1kjWktksHijGhqOLa2NFDHBclCrK/6CcTFTM2IImexKhL92JVGf0BnPxjZWUOL8qMScXm
UTd39mMQyFucA63hMkVUBYFg5QRKXQWn9UeDwiQD7u2c9j+TTBjBQ/YdcCBUbIQ+LbT2vInvxZ+C
g+DGaL4MGbwZsjtTMMZ5ujbsKwYaqEiwClemX18nPvF1TL9srrlIU/S6DHy1//fQ/B8dmlEO/mc9
4nXpKWjM6n+Bef9fJYN/859qhAsqGyuazUoQOOH/88+7/wi5P3MyRgawPRzx/1QjkBz4i/Q3+lSB
8Eb5/9WI8B+RE4Z24FkucoWOZf8HaoSF6f7f5QjbMt3AMkM+PA6k/y5HxBPJ5jwMoOvoxxtAAOzL
6ONFH36MotpnS/6TiuEPzupNo6EkChc8gWlgmNQ2i6hlQCuTH9w6nAb3lQabUDpIHQysE4oTVyMS
HZ0XzwEslElDUWzQhbBv4lfH4QALE/rA4wgQUxtv4F7Si45W11IinWjcyugNVyDP9AVxy5bRpnPq
m3DLmzmaT/h993Pgv03wW1I4LpA012mXnUxDgbZ0n+pyuac54WzByfAsa91JsGdB1jA+E8ycNSym
GZd9pLeChByZ0DwZbI6NX37+/SBJLm0LOAuzlW9bz70FLXVyQbR8GjiQy+yr18iaLP2oNMImhmWD
sH7X4vK0YNwoWDcTzBule2xMaU4bbidfmAfISy1bKxxxREV7002eBVPdAkdnMtKvakRxjLzym3su
twuYOzHsnQYGTweLh8/cpyDGxxwVPdmubLHa1Xdu6j/acHwEXqoFrs8oaUuezuBkjtzBd+QfuNNy
OA6rEz11wFmc58RbdrkBl7RsrhX0IIu+h78woRCX8AJfSGrQ0GBFxA81fGiAQlQzW8CmEe/SYybJ
8KBn37HGFqXO9NHBMcob7xJiqk/S98aB6SI08Eho9FGsIUiuNE4OVCRvqN9CKHVeMnKsh5IV9yxv
OAFJBVqwtTxAOmuAe+S35dF1qjWwjvt4Hl4SS937cJlm+EwjRWxJ9+PK7imdnFNjPISlhDw0nm8t
dKccyhP+pXRdw30aCHuFyw8UW+QpTQ92ByxFIbYm7vE5ca+Jk4AVD2fbbVZyyBDio50SHgfsxoYl
pfCO5sWLE/WHQWOpkqr8ccO7AFpVG5sfNZVEK5azaz0S36PEo/eZj82GAHYjOwxkUIj4w9NCHQ2S
nGRQb45vnhYHWBagZMhZNQQtA5KWCVErhazlQNgqVKw9p6B+XN4SpQ15KttImFydhnMpKF28qy/S
/Mj6iwPBS0HyslV1ckPMwRC+kiG8KohfiliHPdl/rPQSaSAYOyuQZVO8GXF4WmagYVjxD5iGH2ZY
AkaAwI5IkVGRyo3UYPHvINayH2cna/AnCHBdhzOKRm+NKqPEsd0lsr1VUMxaaGYeVDPIOFxRNOiM
Yti7UKPPeN3uIdiylqI4Doaxq6phE1jOeZppZCI1wk0IPKdT+vi01Y6JnR+DBDwq7j1yqGF/Xzp6
dV2YUO8b6z2F0SZhteXRL/gJ4+AczYzu58p8NRYiImL+TCxchnVFvQs/WNvGXWDcKcKQQ/6QQ+hK
S7nFpfHaKYe4UIDQDwVp5O4PVc7hD3ZZ4EMElZ6w25TFtG7Vj91Cw/nsWpdJ0K0jN6P+KNNmwAXt
oPpEi3EoYdoVsO0mGHdt91YxKxGXf2o0Am9enPelHp8H2Hhu+7VAyvMh5mFf20dtcpdY03kIgn1B
8D7mBxxkLMEkmHsm7D2vWA+Q+JIFw95ZQOeDOwMDbSON/uR3AyJuvRlreeBxti2wlnQw/mabe66z
diH/jVN8GRW85sRdeQ5fKMd+sOP5ODvlVpj0HkIQlJAEuUQaYAWNkqdbPZ7Gin/NXX56OZ2bBUg3
OMIWLGHH/dKP++clBp+N2YDADB+eXNngDGewhj0uPaw5s6Yd8vcPXC8Z9sbXCRyiD8JIgkdsG3Qm
aIkMzpj8KgxL7v0SmZTjxa21Mmg1fW7H5QKcm2Kj5Uw08CBKcZWj8VLN/d1MxeAuxoWqqY0M/nf+
RBtdY41rS5MdJZJZo1mPUBYPtcIwDARy8nGauFCJ8/DOcrkY4ucXK1dYED3rq1rKU4MdxQUsGftY
boqRtXJG/WTMspi3lB68iOOA7tPDWKPHsmTuzskcvCXtlzlM1mb5Me5bPcg5lrcrw7pbu3rIk3rc
W5j7CIZghSdpoAdCV4+Gox4S+avOipKvUCe4brUeJSs9VHpMl7UeM4kZPyL09wePCXRgEg39qt1W
ejid9Jhq6IG1ZXLl57q69syyYmou5LSSdcWUa+lxN9CDL9rMOdajcDGBNsDO+TerCV+CPMG2UZPi
BV6sZRhkFLIxWGczVLrMbg7KmA5h0xvnnik8mRnHywCu5gQTXVW/YTNNemwf9QC/6FE+0EN9xXRv
MuWTwuN1yTdJj/8We0DJPjCyF3h6QUjZFEI2hqyiLZ3SICiK6Xpu0p0dvZmD3DmQtoit7/Vvk683
kPp97oiTepzgzG1rqK8wxvdUlw++4pnBFjOwzdAqvzZ7+Waz5fh63SF4nnSsPyV7UMQ+NLAXGexH
Qi9Kgo1JLm+Gax7nOtz5Oa86KMhfKRuWxaYFAJyyNSgb1Iz5yO82G9nEZlZkry17WjOVmL9sbsj8
xA+KlHjmUEeME4sND44S7IkjCf5jhZE9Zg/s/+6DeIiiCvg2VatBdYdv7eKxPzrskbBEx79rJftl
xp4p2DcRtlk958a+eKyimG7OgtU0YkWtWVVz2+f7w70VnxKRLL3PLo74QJxx9Z6bAEKd4+pu0gvw
odPbsLqRHaIJedPRbtyP884yxy26aZqUO2fyzmZeYusHy+L6l5zSIMnaXbJ+j6zh3dVmJfdzEIfT
pb+noZWF3TcgnCb1g7SLy0iei6/6KS0VFAyKrwO4tcqixFRrAEKLAYgCmVYHFq0TeAgGUisHkdYQ
CPgwLVAYhbigtMog7Sf07uKQa/2h1kpEgyTRa20CDg4xiAFcGD/tq3CkGCCn9Hai/LaosoWYBCjZ
Yn4niZ2fB4pyMwbbg93Ldl3EV/IhPeyMYOvodl3Dpmc30o27mRlxW+OqMf5t4zVm7BlptLBEGyYm
/ECfO5ArPbhg+bBYx7CA529T8msmgIVLi95fx+Zok8u2O9VI0lhahKvoCObosJ+L6alDD1ipRaWn
EPrBbsaogFZmbYSb/PJ1n6sPeTAb3QghR9m035xG4tJ8rzYeVWmbTrcXJzmuAcfHg6/GbCsnPnd0
0/c0722eQMdItyDD8fgCXxCt6aEhQKm7kn1Kkx3Kk6MBXxtvda4kSr4q3bA8873VjcuoTjlTnEEh
XkchM2THy0RBcyd+9VX3M2oscbOkGb/13nucjaiV9BCmDshhyp79oHss6HNcZW1IxLENiIBE11R0
K+yzwf9xBNQh7dG0CMtd1PKFaAj79L33XFA1PYTPk26ezruQpI66uEJ3Usd8ZGY7UQBnv0Xu4kFX
sCxq0mlx9F1arW2zTVaF758khdcmxdcudQw7Qaok1p3YJInebNpxz0XW/fguKnTpeS9KN2mLNuK8
T7c2kgWXGN23HdASgNiFbFd2oCsNhWmgQktYu7L8ICrQqvlbwU7q5vkmHaI7Bkyf/qlzrHIDZbLH
ShBuAjyPI/2JLXecQGylmE+Bsk8BXi2Rb1PkyiyJ3nthvaB7MBLC9ndASc/YcTD2OX0IegZvvgfy
kUdsmRi70klpHy2P8ZjRPdRcTOulHipOXxBJRB4HJIeC57FMePx35hnX7FPtemsvHQ5ONm+xW5zs
Qd6Bf/nltyCyiN5PpqCuM4BiiOylSE7y5GqOkO7Zx7hZTjwGp8h+bo2npZa3McrBsryyRqL/8tNO
Eqh4UfUfatghRX/S6bfrHXjQcfmZDtZPE6e8bOND7yyXLOGLJ4aza8bnVJW46xDFzQIzrZhJZxMN
Wmx5BNeO1Kw5RNw4DKJ4OPsw7qCGJA0cKbPYSNv9mELrpe14do3FyXZQxdv+MEu5HZrywEO/lW9i
Mrah4vhJCx2BRztE3F2e6zlHoVNXrxj2Ulrj1hiR3bkxxNk+zzOeadaKavOta9c7V+knaMlNop0p
KIXyhxXXVeAwWsM8xFZwx+b1HfgMwcUcUTBBfckSwmsM1UkRH2xig0YJ/xEy5b0MwKMaz2Lm22rZ
+iT9s4wMgqK7dOl8EA2nMr1Ge8a8pZT12fHSbdBjgq2Ke0s2D1knWroZhmfp7YURGGxY7cqc258m
dN9wux5UAl6X2RltimoCLKj8qdHg7niTrq1Y7PLcOrvJQKID/800nHrfevgFqf6cxj1xL/2dqR+Z
oo5txEOIk5igfpmH7xbb6bGanU/C0fC70/U4p09dqnYozjvC2psQvlojfYLk9nqkHYC8UbopBUlH
MuvhWHylU3gLHdRAtfzklw7mJ4lcwCBF5fyh0nZFQManiZgQUQPbogr5+o4dt8eirD+Bl4B1Xbq9
hLQfj+1bDTPlvUUTrY36jzLr56LhpV4U5v1CpW9Ju9WcYOYuzA139JYRxGNObnfD8Gl51MkGe69t
vkrt3SyGrzlaLr3ZrTET/rh5/znb0zbl60NTIX7CeT0zRnO5C6xwnU0ZDE3LfQoSNHe7MfJtaDWP
jTmZdzDjnwtfOPup/CLzhx2BgX/tc9IVAmYUvxLtHh7JXcgDhrQ4k41d8ZbE7u14c75HACfyK6B2
Bv2bZ41PrhNX73A++fkVeKTw8/1YnS/p/vlZDIPXQy/ZfWMGOFwGa1N6xLG88YEqxVd/GqM9oNy9
UxjRwbO6G9e6/Gk0l3MzY0hP3PKZGwXk6LnglDf6OHTnPjm2cQ9cdcneTTcL3hr3buHdts9U/3mP
efSti50fPPrBBucu6TZ4xnz76djAFzJs/S7Bdt3XCRbCPDq5HaiVKP3jx92068FaxtEVxWbaBbFC
vB3b8gN1e84xHSQqie8K8UrKnMZQ/PtFQVgmTSRFnUSzIpyiQNFows09gvx6/QtyRTl2BLDVh0Lb
Q6O1oNJG/FhizDrwQzWWT01WgZuj7iEQj+D+nyHZMeQlezXCMoZ3C/eWnGkCBVf2pDTZ+4HKro0a
HgC0XJwfoQKei1HoQdPXEGO+uDLsGXv/V1f9j3RVIB3/s6565YbQjP+TzYt/9b+F1eAfkQW2kv/9
t2frnzYv/x8BQqdpsqaDHkFb/aewCn3EdWFWQjNB9oyc4F9sXrZP4CdyPCs0fd+1/jNh1UTy/Vcy
Cc1kEfEiE+1XC8D/hrVsTdUmIhESQW3a2Cr6Wmg/kQTSmcuYdodH0gL1XBIkhSw1zLgtF7lpIm8N
+vjc1sUdnaQPXWe9eGm2rgxWI6vv92acrzMhrnHufkPw2aoGhnlnvncOWUfTtc5DBxifYajmL2Ci
0eTkVu1njAYMDTxIr7a9YwyHFpRgxKZv77krXGs/KJSBaFThcbK4SWAz4DUX4v6MX+JsfrHnpr/G
RuzvRTFbxHHS7eQ62TYbCRCopL+WbnRKjY4P0HCaPcDb8ZZXPGNGn5Iy5aVP9KPyJ8j8lFUBAoN2
nNJsxrMUmDvMddu9xFbrXTB/rBaFR9Zix6U2y7j9xRiGmXyfM5SlVrbvQI+QkAfP3+P0a4+1P75T
NQ8TM1tOme1/DiBepgWqle/B8bLylKyjM2MZsoNnvFDhJTPHFcna7GCb5qGYxXJsXZQeALf4xeNy
PTXcSTtlO6uZPg9KHMg5F51zc+IQRTtOjQOrRehQfuJWDs/DZVd7bXafJt4nDvZyk7toyhziadCo
AdLoRLVMcLc46qFuy2Y36iR9OAjIouXWEmI3RhOV0flRmXTSEIpoRHBajOpKavaPFkmhhLtbyzOf
HQORPiufLAhs3KN2UYNrsFz2VPW0K2dMCTsW27KlJjgG051i0hN28slgnNOoln4xf0rvfgiblhGl
gQscHYa+ewUxYPKC6A+FToYrYsDjqU2x9lg4fSZaHyBz2KcqaF9N2XEpyx2Akra4Lda2L7W3diE8
GtbYs0oSlFbGeI3VS/QO6TRini5pgxizUbbv+b8oskvaMKSiIyWDRTr5UQJerMQfM7K3sVznNbNs
5sabOFzuqGogIps9lrV1HySxWE1ufhk6H9vR8tssM8qe4H2yVGeteY1sg647fm683HnVSbnY8l7C
kV4MtNuOAHjlJfeO5kj73rqc3rneH+XSgVsX+TuB81UHU6u2ME15wamnlwp96JxX7nWhCGtVlUwk
Esmqout8Ie3aLI8iKx5tJz5JgJas0ejcZOR/fPmYRP3NmWMYPeKJYEm9g6mtWWBUlChCHTNNmiAo
q+1YBOssq64hXqHCXn5PKwHbwbYSPoaZEC/uEPc5wrftFMu2p76O7+tlrgTiMn4+D3NoVsgHNwbv
NeOcK5L5I/ADIPUYSUAB6RZQSkxGmuSEQzRheDHyce/ym20N7jFo8MnDTViViOGudpr//VDTnmR4
/Bq3PbWA/r3r9a+pQNRutWBYqmfbgatAd/wxn81zRGgJvw5Jc1PyxncDIGo2a7+pHmgwO5udR20b
yiPPTsS+BUMo6IaHOOww1lQW7jtdNOBk5PRmi7HnqnojA59JutroidKXtvGcO7OkKTG4s6fonY3s
6IUxLtlVGoMI8EcUupyVyLX7aFu5cHomJ7oGKdnc9HOYqO4J+S72YdysB7d9FY1nQTBVZxqqno1U
3GMkPLhMVyD9c7VZ4l9DbRrHVDp34Md3zkBUXWbcu8Q0/rFahYBpkdlKHO+aYd7NqWWwpHtUyPmZ
mdyLkiqxWd3KQG8/vXMzwW8XbLByRmdy8YMEVmZta5GeKgVGaKiK1yQaHy3b/WV00RURbp23Jfbd
eg1nHCVkKi/ElIkdZbTKiU9HWr+lFqtL1+Yp1gMDXlSN6SHu90ESLccs8h+FJ1+i2fgJlbw3AJqW
47ddTLD6w+V50UFrS/scnOCXyVe0bYPXuDb5E8l3FnTQegbPx0w8Njxwqhp3CDeOGYcDv7Rp9DE7
HLct7kNF6WXIt+FrHhORBLtMh2bz0I2UPLgJG63gd3SEYkU2KouJ0UuK80b2H6485OeNnvvYR4m3
LC3wq/hIh5grVrWRJrwJ5+fSK0lrIQD2xfhmKNSPuTbBjNT9ZknST16K9SYGoUI9WL7jUhjE087g
tKgmeLB1xgbZRZCz0LOwjahwlYAziabCWFWcUohX0NPmL+1Ll5619XoXmxEPKlgRgKmcQ2NkeP0U
OkdSDZfC6kt4OzXRc6L0q3zx35YZ7dTzGwwKcXkYPUWXhL8k3PFZZ3EX87f8lT/4tx6nzVvDDztv
iL1JIHHTBHFPuaY8pMP8ZfZ9/d2JZ8gxqZFJ4rv8h+PMQ3gZ4j99wMdtVRQr4ZgpPbCczrjtWYuZ
AAA8HzlNPS2t8YUja2ME4ldb4Cy1MWYW5fARzuW9NvKlU4VZcKhmom7wGCGWYR1Da1YcRChd5vfR
IUk10dbHCm2sssiYV02qS4+TBkHdIunjz4FHJKpc+3PzgHHhw8nGQ1SnH+VU7620t7ddP21GVs20
TNeqnJ/mwv/uzNHaenmjoIgkJOPGD6Z+bivleaqTX05GMrjO0gtwE1DX2N7n8o9tes4u8UxSpTJi
3O+hh7Zhh5hRvfpjVaxpKj73RXKTWJHdmtsIRaqSKukcw2oEhADv2bSHILrtkszb/v0n7B7DMwG6
1RxMYlPyTxp6LuGFza9Uwqu3QFRmT17ZtIJRyOjzxhhJzslsAF+N8ubbyR0croU3c39TgFleytHg
RECrMggSio0d7jrsj8oGqer0Qp6mZjxnUYejWzZ8XnGjX5fh1R9y3B5u8tm5oES4ekML5ihg04gV
r9vpq4CVQEow4fXpoHVF9b1Z80Xv/Wne1vWIUESJyOIVXKLdT7bVYivr/D50B35CcK0iZnjfwrCp
kYnCNX54wCAIE6X10YvPQjTHKUHU7XqY21EIS3OBoVSXHqJ/xQN5XIJ7b67wi5GabDjOeb54Tsog
O/gieRhcqDfEqio+SyK1udxNJaSlEQVjG8ZElaki8/WjDAWSi2p2ayyICmGazpfUpbG7cxnCAPRs
cfFSfBI2fCvpWJv469u2XzjiJPHBh40VInrlGb13tMY4VMzm/KpNmwIH+R0J8gcvtNOzHHsOXDWn
E+7df+bMOC9GIlHb513VID1EZbwye3rIDN3JLRT0UFWSJOXn4mEmW60izAo2gCyq6tonf8SvTRA8
PQqUiEmZP4VwsExis96BRXOJL6LZTGG6cX0UI5fD/AIYg0dv6G6UYCIu2+rUs4tidtyiHWryPGeU
rk/UrhQDEqgDPIV4qrNwKOxUNu8ZmSlTxIU+aTs6dnqASm0bb7kWTb27PAjI3aMyX7Mi9Kl345E4
hOK66B7xrA4gtWnzO8yUo9R2+Ixo+pomUejxf/gZLE6h9s5HBiBjOmBrcH/46Klqx2U/Y7enpGZX
O1SbkOylDRshzkG/dTK7pQePTVyb9jHvh9rEL8Wd3y7OLcTen2Qo4mYemmuGlxvnvAVFmDSAp3MB
Rk5CYNJZgTwl6AwrjB7jeusuLOhiwIc1Im7qpIHe/scxuldx+5XPUKuIJMALFgCqSCkAadq0PjAd
TycYWqIMqAZ8hFOcnYo5f2+8GO6gyB8dnYAYc44xlU5FgMLdYp8OV5BmzU09CDSELnnBcy+5ZZNJ
0fmKUictlM5cwF59rMwZtp67PEel+dT65DMSycXK05mNhfBGYpNlyKrdon+JUp3vyLqJpEff7gz6
aOfUeitxlcKXZy/ocQyQM2gSxciUbErCI7i9cHPrPAnn9Y92Ya8IsKUYHtJ4q8MnvCa4HrxykMNI
wYNbElOhPmtdGqgkvCMxk5v+UU1UEfnUIJp1JHYecRdPnWLCL6EOweg0jEMsZnCHPYC2bm/Nj7nO
zVgEaCadpHFHd1vobE1aAbafvMcxKZtt7/1FqXVfFjl5xl7UeoPSP+59JJxP6XDjYLz2kt8WBYVV
l93gKb/HXXAjlgC479Nw+3uwlwzOfvua6abDQXceTpQfZtPzrLsQbUoRLd2OaILdLTi+kEpW6thS
oeh6y6Uyo5U/Zl/BhDxY30U8DIAynwIKGCOKGGNp3GXqisIFRlgxwUoHNe9gejG/gRQ5mhQ6WkX0
UumGR0O+o2p/q57UMP4H528TpMA9Xw3tHUiiXaAoTm685ZvyXuamECKmeS6xMGcGeJ16WJ6pVYUV
Xq/B5Nfrn6Ev+NUjuMuPc1uoU0JbZe5hZLDHEyg3ZuU2vFUy/E0OeT1I+iHTa07rpdT1l4FPEeb0
GfCTuAmgejEK05TZEFaWWJKD9EPQpNnRqJnoas0ED0CgXlSovtKFlY3j2M3uefWhog9tba8HWjrB
ER0cXdvp0d8Z0ONJVdMfqYs93Zn9Q/cQYVZlbgPta0GlIbhNeJ/sq6IfVPeQjsMoeMN0L2P7e46T
K1CB34MuFkV3YNDO0h/Zta8qFq8jz6PYox7PVHu+Ig+Ln++Hqf4CmQ8oSeI07QmCryyDzorXumx6
WovtY0bfqUfvqdQFqLauQk16SlFz0gN0pFoouKUuTV10fWqUo4LwRqjla9Cm34pX/nksLT4FM8S8
2T4zbcGy0KWsc0g9K0Ct4BjQ2BokVLeOusSVqi0CqLrYtYdw4HCfWS82WIOpmGySNa+NiH77uha2
8ymInYUIiCibO0V3bKRLZD1dJzuP/YOgX7b8PdA1m4TGax2im9C6fU0hs6yyhd+KloLa3LkBK5Kb
OBZHIGfXKomCg02n7QAdCeb9W65zounwbdF961D1wzSSbxStuHj+uKvQk2tYzgM+axiR9W+JUm5c
komlnfYl9FGoVihBunR38b1zwCbTjB8znbwJ3bxmNz6WYXlZ5uW/2DuT5TiO9Qq/iuLuC64ha3LE
9QLoCfNAghK5qQAIqMaueX4Cb/wC3nnphR/BK9nv5S/RDRIAAYWkRjgqHO64dyGB6m4kszL//5zz
n3MYkN2bkuFbEsxgkOlr1c3pGjIy7nQsHupz1Hh3MRnAPVnAdTvcAvTXAM36oUZasBIyVcA2d/C9
q7nryBROyBZ2yRhWfXnTcbclWpEc/D/W+WewTh3Y722s80vy238QyvLbf4JqpnVYD4d3f//bVkMq
/8st1Ons0ZEbGuk4urbRfD56Fdl7GjpQ3bWFucnp+QZ1yrFVwzVVx9Fck6lXG3yyypo6+PvfhMOE
rDDwqcE2GTGnavwZqNOypBfRMw9mg4IR8Bz41NBV1Kn8/MlEa4DGEWyqoS7CAVUUNC+6zJNVUzXH
I6EEJQzoJEK9tphfQH+p4Da3gHWRYSMGnEugXrlJ/asgx+csd40vztj0y7a38dEqQTrs3ldXen3S
KTLw0sBpJ4riSsJuymnOrGw1FhE+BimD/Zko5soIdxnhabZfq9pB61nDOSbyS89ca6e+7Z6HqjE3
OGMOOxyGZk7SoxEPbCZ+on6R1w/CoIYWyRXu5iPWjSD6QseGradpE7UmrrKxmI+iCFaW1yF3tZOV
kkqzfbFuZ+vhOgqp4hn9SdYpVnxtl1wJkvSYVg+aowizBZwOwdrcbsDjyKAjazvKiHXnLqxx/GAN
uLfyHMarXME0mOzF4zwbO2L0Cv8oLu4sDrcDpoH8IzMdTnDPN5dej5jLK9oj/m6qo1hkZ6LpTrKy
Tk+xBYkvBH5FaCPtk9Gg8S7afBF53Ot1U/sHXVww7ZQHxUEy9jeO7o6nOBWeYhfPhCQxRlmJWeMa
pYXhc0Bg71bsa8gSRdNSt+bCOS+LDyIl5cCjgmmS9tDxwbiQqrmQoehZMhw8Fo6/wgS/w0kIAaiD
0W6HvQqd1KIYWg6dmAHNygBMHe3rkhPZQuKIbx7+SibXArOMlfOpTewviY9eKLYZdBi1C8IcJPyh
/RylSAsKB9VJkf5qtq05q6PLRDHXy7KrOcEFWR1Ny3TIYdeNCHXkZ9fp+iyJkV3Z5OMNCiA28Q40
+2FUHNiWj81vt162ma6segCLhrmqpZ7jt+BkA+WnhcUQ5V89I8fpQxQQeuGF6W1eRcTY010b2jVO
XGehld2QK8icHAYjYWbcpgGYR1b1X/HvvHZh2JClRhYNnfOLqRmoioqaEa/wYLStJU6jV6K1QJ3G
zGBYEn5Tkd5LxzFuWwdr8nnmqoKfxajRkBVXgURkNYnNpoC0BmBtJ1HbXuK3miMBBDwcyMDF/lpB
R1YkzPVRmnwqGmflx+lZLqJ81mpkPx9qlYK0Ro0WxdrD3WKYZQZmFjGQcgm0TCTsAVcWCCugM4qj
mZ8rcyItLjEK+xDlKjlZw0etNiCkkcUynfdrESXnaCyZ+mkXA/C2IGJpXTVHZpIvBPC3Cwyu+zQq
mUTGx+zC15uevsoe52QdHlUSRcfHBHsziazjsvIlk1h7Beje+Tq2jeB6AZOxEpUXEp9PAOpHidi7
fpAgaR2M/U7i+Q1GVdhrg/FngP2RRP014H9N8gAWYmQHGbxM+P5YSa5Al6xBaKUMQEsmoYFSYMDr
yzia/VGrwvBDOgSDlh+O/mCRvgcjUUBNDJKjqLT6F6+BjA7X7lWgRlR18PL7acIvoSj4pw2VOKna
WuooYUDWkguxCtVe6H54tJY8iQphgqFJBM0KVqES6XBVhQqe7pJhMRPnSLG18tzyldUYDOGcVn4+
WDm8jGRoNMnVuJA2KeSNC9TrRjWhXRnBDUHpHOb9gAWl1WlLfSzij1HdHjOalaBNWLjN+cjkoh+b
ZyCdS0+yRxFx1LNIlbVQdFjF6jEux+xptyffqTqzOd31Vrsd6uy8SiOq5XKZSq7KgrSqIK8EJFYB
mUUletyFJBVBclWQXSrIYGliWmDbByIrL3M0dAJdNLFl5xpkmWY3s7UsRxRZmGhUKK7RHrU5PgKj
c1yWxkfP8JYmZ2FtFfMMZzWcY2+rVvvaZag/NQxOiurUGpqV1tXnJk9skBSYWxEABfKXF+Vpnbt8
q5IwcMxLFP9c87CSMcsTOZfnRXgXgEx4CiK4T96o3GUR6ulmBIPuitsAcS7mkGdGBdiL2ahiA/Nk
ET70cTXX7ATyxJqp7OAUSE9N9bmAWyhEtUgG/OzSasl8+kVjF8dJF67s3EPfctik5bwcvAu1tdnq
ZIGW2S89xq9JzkBeP1JIMnT/0dEYrUgIv+XeK6r6JM3j4z7oZkPCnCXkipcoJ0GfndWl+yG8Swb0
7TZzf1BQCAjH4XJolBWRlNh27vuqPk/M4lyvdXQx/N8k1FlfZQZBpmYO6sRcnT2QNA7+ns661jgv
h5rBtK+G61y2IRbemBz7mIFqRvCL0vqXVuAw4Jufyl/cW5srgGiG4cdFm0ETOcop8XYz5gIS47Oq
9QsM1A5jZQ3WK8p5bSAQTEOPcNVgVbXWwugIZVGURpdIQqg0y7JRT7yvIkvPylRZ0tiSUUL6qF5e
Zgx+ABA4RPMx2jZkANNMLyxQL60UldY9HEHwtcY47kZsM0qtXS/tdUPaVjmAU0j5lx8wKmB30c3Q
4VMx+OiF2vbGYdYXiZ6xEChAENfkcrDyS25C9hjuckAkKGBAXOMXtbBgZdCqC1y2dOuzRaIUEqz6
iAy7RZetul4ssUpetpF/mfoGhE2A05EBbgjKLpqFCGhCKgF2XF8FsDw6Ptjh8CXsifCp6qWvFOcm
DrprB8w+JGxAVMdAoYeV1n0I4u4uZ0Kuiu1TU8mR/sdHhPXsWyrz1ml2qbnGhdMNX7m2lplWzvzG
OevvUHKcEnAVZfEs6MANld4+o8Q77DKk7kp3IoLmAuvcpei7lTuUqyJNmXjvrVtX6IdVeaIWyam9
VsnRUY9SdM9SQqa24AXOsMhE83VEUqvp2BtzI6knfuVd5kUMhEgbVgTWzaihvxv8/DpCDxtax3Fl
fYnGGt4BiSoeRI1PBzruM/GSHzAWeUzvjIYwja5og6/wOTkZ/bDc18RZ7QIl0vYVhXtr6MiemeMn
gYEL0ssYc6BZthFxIWsv3H5WuO21V5XXStNf1cWaHYofNCK+rInOIxsIKUFOrGtHylBipMYaAqjP
1qPKlqnij3X7EZcRHIeK5lOt2xAIlU0k8oVujB9DZOrEsJnmMkmri2iEtExqEtRxAcfQq7vpMDcn
dOsz0zjwJ/rZ/zdYf6rBwrj17QbrNCtvWpzWq+R+fKvP4g2+9VnY9eAPZLs6k1jCQmyy9YSlzzJN
Q6gaDmYPTdi3PgtJiaFbmubwx3XyVR3e7rHPcvEbwuzHNU0TQYlq6X+mz3Ic7Ile9FkIZIVhGrat
mRbFyfM+q+iLihgxdTyobUbZhKEeqkS0qF7sHDtKeZjA8h+vTTDdWeUVOOyFWrAI7Rz766QqzpXQ
Pw0xYVlkSVgdW1bir0pcBw8agZ5eFQV+BDgWSR9smpSSXPvchWAj2DSlDMa9j+z4Kj1CVnmfaBEg
ezrk4GBDdYzawdrXULDOq8L2lmXZMzMS1jNPU+JZS2Zn2iXKTI0LptI7UZ7UGITocjYqg96Yl4Vy
HpV1dDYO2YyMsFnT2UdxnN0DQPXj+mc86vt9J61PcNbmItTA6BmbJFQBVR6X8qe8wuit4kg4iHsH
I6LCmRFhIH3JGTCwcGjQvVVq9fVB16koGWtulNaE1wXG79e9ObPWWTav/X4pStcgngXZWmudFg4G
F34enmhJFs4xR993k5ArdCiGhTasTOEyg4De3q50HBNM/MiQJIwE3c1xB2wOBiU7qpN+XBjYHAw2
djIVBFejVOfRiBYPDSGhExC5tCxQC8W9CIsETQyUdst8difiIyzkcFXFT6NV6g6ELqRk9bpTWEEU
NMmnLMdIUrjpbai5wQzioocpH2uIy4Y8AdlMxU0RkxmnGjO9joab5DziKCvyvJqpXqpxEUsnyhzX
S11ByIk4BToIJ7/U6KB76eUqz7lNBLkYnTlcerl9nvt9g8yz++SVGKEM9XDtUpxzjg4OsV9MdOmO
E80zTH9h0y+YN8cGFHGTjrCakDHANNgeTuUoLz/Y6cUwNkeG4lrU7lk0jxVBeAQDMTRDCOQtd873
iE9sBMLMGLYfRjh+o3DtWVBaKL7rniHzNMDmKV/gty2OmmbVAoQcq4OHh13nyxbyuPE06lRc0F2m
0yqxciO1X5QaLLbJNLZUV/vUizNtYPQeD6Ev+H/PW03L6cWZM4k9D3MA40Pd9PEZ+UX4KkS/imtB
S4e1YiYY61HwvMlBzQ3/1MN6FRNcqr/lOkrXkpu8bgKAYJcEJYoBIugrMipNq8fcyXRI4MsgZdUx
wLCQ2CKnATXkL2CO4x/Dj+OazWzdhDh51qQC0JLqdMSduPc+R+2nrmekA4sTvDDjAjPWVhykUdPi
xzIUh2JUl35hf3a5jw1trfCXiZLDD28ZEhP7o6Mf+8F9iM0RbAfhDUZ7yW0d0weX+XHQpee+ILbD
7is8ZG/sghQIvQRw0a01wS5gI8zJZkbmLcoaBwtFfCkT+AgcdMMe3J1JF1dnCCsISFgYWkbHBuNX
MmuOmbzPmfSgsmXkZqZbFROZ6Br2K5tHaA0rRJHDl7pVTRu6s0bPHzT6JweSDVG6ewCRdtmiXj6I
fdxrssg4pBpgv8AKzRNiA3O7UKDVcZz0kIM5vb00IJqKGB9no4Wwb9Gw5loeLUkYPeisksgYO8Zl
S2OgzmkLMAWGtA+QxtoOAZ6UnjkFaYqdFHm++PImSpGucDhz9xkz/OiP+Xkeg+av3Ru3UD4XJe4y
XpbetSamt+uCIWJ0t4w5Vyd5WX5UBntlmOpZVeftKlc5tJyGXaLA1ITNUg502aIoDx0R/7JO41am
gH4uPB/g3Gnxk8pvqhwblRbHFKYklOi4BIhaJ9l1HWh34NDVOVMjKE8Chlt9hZILwuRjkIOoEF2F
lkhpcfTskgPkJchPsqQ4GDq1nvWMQi3wOsGdjaoHxbsPRICPSJjRzTRlhaVpih1SKc7NCPEaWRUX
yIL3W728SYMhoFfGaGydtD1gCPw7bset5tzEVqKvHCQKGIQvVbOhLB6aZG4Ic5ZkPnFE9UXvuA3p
9b7HKUzFHDEJkfp0gBWuwmFHfpi1/oSKV122ZuQxSoIhAlIIYlgP4nWkLsr8Q5rqBg+mNR50BDMS
X0MUSFdR0/fEePnkCVRme9drTDtURNcfmHHwBcERNi4EX6P9s1cIhpCygz2M3VzxjOEgY9gxGnN4
j2JdSijns64l57ZZIZP2if2t05S0S35sYVlnpGLuhiidxshi8Fi19lPPM4/rtj1MgVwPB7XVyUlJ
sgMoCwbSBWJPDtxkHjBqql6SjdnOLH340LuJTnTYetmTgqwjp9CRVZjIKwqo44KA3WOT70WGB0Bd
LtUYkdRlNAg06IwwS8bhUNKfFldjh6cSM8oBcmbMgzG5dYP+wK0wcquJunKM6CzWi8+Y4iw0L8uY
6MnuAgQj/MY3amd/iGQSCnqSmgtKqxkgBceUehMFhrhCiMQO/tUL2HYdAeBIaDz83IjIcD9Uqru+
1azmhhStFVkMFW+JviViVh+ShROqCH4uCnElpBamgO1M+c4KWMWilnoZwJ+VR8ItpTH0sJGIn2NR
oa5pQ2JVHMYP/K480QCc9juDDx682lj5qJS8CFgMPE1btOII6+NrV2p5EqnqcaS+R4H3UXviSXTf
jgFibQxvUQMNUhdE/gqTfyiF5KwTuqH1AHKkkGcydN7npChnCfQvXks0HKoof25wOImlDqlGkLSW
yiRmOYmzRUMuNUsx4iUmghzw5j6C7DdoozFvoWnpGNki+MMXOVbjWYFU3b8qEEalCKRqhFJEdSPU
kdIpqaGqpJqqQ1blu581qbJaS73VGj4SQtn4OGiXSU2DksWEV/WAnr2BVkt1P42It4grvuszGkM0
fkDsHV8zE3OnL29twEKzOXOQgeXIwSzPuUxR7x1i8E1hhWIMObE9i6WKjPBtgGrqEQOBWR0u8RiD
VkZ4RmJisU9qXSgVab0zkhCtnGONf+d73WXQrT8lUsO2RsxGVpY2z6W+zZdKtxzJ22ieWVIBFyOF
q5DE5UjjAiRyuEjgiCAOQ6RzYaWddqZx3kpNHUJldBfI7Bh56/dLpRn2ayR4PlK8Smryeu+uw0UW
HQVqPSQQKw/5HlZRHyvkfLnU9VUI/OKELJiqqo4RM5B8oERfjJJEZgWJMtpAQ6oEQ+SCptQN+lJB
+KuQcsICPZXGguroDEMDwSF2cddRSzyMH9HPY6YfrZzL0LGVeSnlikAQ1ixDwehKKWOEplGX4sZM
yhzhX9F6IpAs4TZdlJAYU48HtBYXQqk0xsMwVLM5QxRnOGaS9XCdVZAnXvcRN6u5L6WWBppLrP/O
XDSYo4c7EopMqSI1SkSasVRrStmmhX5TRcdpAPKB6C81u72OMRLLu+hK1YrzRiOCDRbxZzgdTly0
oZ1p7xtSLApycEH4+jyV0osOlsVFV1rStiJPmZsVDnXVR4H61ESFqqFGzVGlkiCAQtVGqRqgWK1j
UgpQsHZSytpJUWsE8q9KmevDVy1RvuooYBWnujK7SxNdbCkFsq2UympoZnO0s+lw2aOkTVDUtihr
Eymx7aXY1sj083QN0IcI10SNK4z+LHWtawPBiR2Fv2S6TPSMZDbYLyZmd1LUm6DuraTM10XvaxNY
ppnXgaev6sb8pLVg9j3Kh2Ktn3vtlZtDmMd1tGQ07L6ieG/QFedYLe3HKI0BqS9RGhH7OJwmGYFP
UpLsdiiH9Hlj3ftBtbIQYEfqEiNCRroxkETVXALASRAOddgpPQVoRd/ZzJahGDabQyEx/h6w35ao
vyPxf0IhrlMIgbVkBgJJEUAVjJIzCCAPDEgEnVk3ySlkkAsuJIPyYGTmrD8ACzIpGDj8VqMDKeEF
1WnTDv6yk4SFZC4yKAxLchlKAKtBNyBXFqbDgvKIJfdRQYLokg1pJS+yqiVHkkm2BKcxhiklg1JF
l0IyKl5U/Gr165O2qzmAhfFzItkXrvmLCDomlrxMA0GDLutTmB3p0Dat5G9w3EPOnC/hBK+dh6ZE
cj05pM8A+fPw2TazvZIV0iU/ZEujWPgiWzJHRAm7+5UY0c/o9SHS3YwwK3VRFEge4Z0MyUBBewIQ
soN1yU6Zkqf6P4au/MPX/h/9+2x2U9/MHxjky+a+HK7uqyapv/kSy58ivk3JxPprf+jRYuj1N9py
1x+H/P7vf/uaNfjx8g38MEuf0tpy1uYZUPPwjR6+7u+9QXIDL97c8c4w2jbsLpy1gRkzL3jmJEv9
7Y813J0NzSYM+Olf8evfeLM+v/9b/ZE/8+yL39yt0RyHVV2GX2tslu6fMvomBLzxEqp6YwVevtH3
JQBsYjSJqGOTeSL5wk3q6RKIPWGhT7Ydd/PjzQc+2SNv7YL/zaUQiAXcl1bff3op5G7QbE1FEvzt
d32+FKQ0CV0IcDL5mu5SsFX+yHPxu7sCnzDUHJp0KefF4j5fCjyHDTBDffPjzfjdFHfF5tH9fqT9
lV3hqjSUALGb3/WHpVB5gExd2rCx6FNcgz94TP7udiCunb3PYfjwenFOChLYdQYdncnug+0322Ef
PByUBqQP9q0PLx6y54+ExemAq//2KpnsUribjbrDUkgzQcvWBIflt8f/6VKYe7phuFgSQTdM85GQ
0rXdTkjWQBI6mAzC78jXi3tTx4rRNoQwnW9LNM2lcDd/STtsB/lkGCblyONueHE6mJwOAJKqw/Dy
w2uqu2J7hO+wFOwKlsEg6/T1aoqlYFOomtgcyVO8LN6johSaYD798bLgJHx6Oog97lPD0nXm6eVr
smWUZEt3PCScPVsIB4qCsW/5enFIiD10tg5nBMas8jXZpXBfao7/dBnFIaGrwrQM7a1WS3VVC+OF
qR4OuDfsuhvcPc12HITSCALk60Ulae0J18K915p6q+XsXFTLKwM+QSXycrMUL84IY0+qyE3K6m8/
nubtKZXpO54R7p6LuYhLObU5BH44IwxwPA0d/FSfDOc9Om9MDuVEwlvtJmp/HJXtqZ+Tzs6tFpMU
wFAgENb3wvH57UmrSd4YlnKb11R3xbbE2a2Yoo6wVEcKk+SLE/jpUph7HKaCP7HZfxMsprbA4W5r
YOuaxiL8cEIK1C86GrKJ7wNnZzCKohqEFn8le7vnX/QXVFEajRau9lN9FqSCb8dbgmOB8VvXNV9/
FgyeBdPA7vKxB5vqUti7F9WgD64FwIAM8uH1oowy9sDiuCm2z4U7WSDG2bmo5skgtoF5S6CIh9cL
TMrYcymw5MU68UPijzI5b0OULAWKWKgKZ9t5v7gsjD3Uq+hpral3nfZmv+52Zxi2Rashn7WnF6bY
sxyb/20LtglemOZ7XBYELcgh1NcPSooGUxM6AuvNE7M5mSe4FPZ7VNW6DV5NH/XG6UDLwWJMl7kQ
77EGhi5shDCvdxbmnskoM/Mzj9fFZO/N90DtJXtjWxKLla8fTkimrVVT1zc39AQfCWvnNQB3AHgE
c3sbd3Ah+sRke237PQ5I7gD+9t84FfQ92+KRoKb4tkumCb2InXcDNYMAhKKA+n4ZPL0vrT3LoPtE
6zbx8knsDMjJpTAsVdP17Tn5ot009zRKK0n6TfaA3LnHkqCk7TLK7rxeOuh7pqoDYm/h2emi9fbO
jYVE6zVS07kWN6fAi8ZCpxtFNwVUPdXtsP1mO5TRD2tgEczgfq8Nnp4OOleJxbD7tmCf4H0p3gOc
tmgYuAteLyEpn6DAXXXbfk73kdjySrttB4dSGRabw/bpPhB7wC7CBJ6e+IW5xUl3WwN4CAuU6Tv6
/HQpgF6oLx1ZPzy8JttcbaHCHZeC8Vsd6mbzu76gbUwMlgwUcup0T8idiwZOSLyjbLJGX18Dsac5
pop49HtNMc1S0tqZtpGXBccgbP9WIfeifjK4LCQoOdnGwtoZl2UJuAxcNKPfMejnhwP1JeX2hPvL
nZsr1sByTDRh0PgPrxfYNEJJzMxMY7vhJlgzkP67K1UBKI1K2kQy++rJaO25qCQt6obJ1o7v0UpA
R6kmkctv7AOOAwTU1nRvyJ27a3keUB/LK2DzetFDgMTCTTjOhM/E9+ijbB527oS31kBnEFyqhqf6
LJjv8SwwZa8L2MnnhbO5Z1M1m/YW5Z3gYWhu/lp2KxMxmcUDxt6WxD+UiaruCEJlvrNW0yyRzJ3v
BXk3qg5V8Ys7kSErB4DNfBw1me6jsDMbwRKALrkWJlmba+GFksGUBJ0mJoyyme9RKcuWgSSt703i
0zLR2sN+lqE8TGY3r8mejO9RMetwTzhlvC5ssfZ0dA5QV1sV5OYRnOI5ufNFCf5sg8XDOWz5+RfF
AtpYk14TLcPmIp1s3SR2vjJYCmbr2PtvtJIsBfemvv2gCe4GY/clQO0EqoA75/ZafLEbbLTkBuj0
I64w2StD7HxGSGIGrB2R4+tLYcFZ0HKzWlM9J7dk6g5FFGvAOWm7DkNGD68X28HaM6USlI5qsmuw
+wGJwzpPPQXzW101Qg8mUR+R2cneFbL8210LqanQUximP5YILyoIym0T6maq28F4D+hVp6WQKMpm
CV4U1bhLCgekfvKTRbIp3HE7uHucDTi2PCKvL4pqLgtHSoe16T4S73JLYAbBjOUWaHjRZtp7QK8A
s5OfGjB2hp0eLkxLdhCvy5zsPcAIWNtH9fBk74ztwM9u96aM8UAJ+vr4IUgs9q8miPW3a3Wa4MPu
NieyhHB5BIhj/tZAPL0zbFKcpd3uk1GTiS7F7pUEM8pYNQhQiDeWAiE1xh+bO2qC/YW+e3/BRIkN
OcvUyKtL4FBUOzqysKk33vrmTtvtjGBO28GGegtJ/VBI4HchxxOnrpvXd64rQecYSEUXicjr4fXD
JUpDKjSKjanWlfrOdSXnpOmahg7+9saTIVB4ANBN/sl4j7oS73Vab+N16J4ILfygTGRwk90O71FX
gk/y+COafq3V4qAEiGEO8RGJmexSvEdd6eBpg5XJDyekg0IOrc/kH4kNRLTbZYEynAg4BlIfXi+A
GEfSGwgmH9UPf+Kg/AN1xjfzwYMgTO4ebAfD++o1d8K3/sCjJ92PP39irQds8OzPSRPCzUdv7Pfk
P//Ts0G0B9OvJz98NAF7+Jjtf779/X785Gef9fhLPf7LVXhf3pRfg+HhB8P2W57drDEvPOATy5vk
J6Kz79fhzVN3QJdiFqrt8V9tbBSffeUnTffvfcZFeeM394/vI6MEeWuLx/3xX/31t/4gkwNf//IM
skpC/PuK/v1vf+XLbz7hIa/j+fLQJ7NNpRnLrh9xkYz3//3Pj+/zJGpRwrG7vvnxDcbZ7fDTp5ty
eHy3px/xDt//t3+t6t/+46f05u6nk5vb+/VrH/MO2+gkvL0v77++9u5c07uu06q8ubv/+tNx+du/
sV6//fvjOz5dq3fYsBc35V1zG3599jgwFSHNJzXuhF1/jU9Dlf3Xv4Tpsyf58f2p83d9//Mkw0P/
1b+Ed3jYviThM2/W7Rd/iBx9cC396yfF9glWPoTJffXiSd4svw4d+PvL89rx+82s8cdD+dGp9bX/
7PmFI//E1+T+pvyn/wEAAP//</cx:binary>
              </cx:geoCache>
            </cx:geography>
          </cx:layoutPr>
          <cx:valueColors>
            <cx:minColor>
              <a:schemeClr val="bg1"/>
            </cx:minColor>
            <cx:midColor>
              <a:srgbClr val="009999"/>
            </cx:midColor>
            <cx:maxColor>
              <a:srgbClr val="008080"/>
            </cx:maxColor>
          </cx:valueColors>
          <cx:valueColorPositions count="3"/>
        </cx:series>
      </cx:plotAreaRegion>
    </cx:plotArea>
    <cx:legend pos="b" align="ctr" overlay="0">
      <cx:spPr>
        <a:noFill/>
        <a:ln>
          <a:noFill/>
        </a:ln>
      </cx:spPr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cs-CZ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A53FF-3101-44F3-BCD4-06ED391B2EB2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84C86-82BC-4B0F-BBDD-01232E4411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29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D619C-CB90-4180-963B-584F056919EA}" type="datetimeFigureOut">
              <a:rPr lang="cs-CZ" smtClean="0"/>
              <a:t>15.05.2024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3B6A5-D995-4DBB-85A5-7F21221B65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92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550B7EB7-433B-A234-2D3D-EB5C32C6C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9927" y="5915025"/>
            <a:ext cx="9462273" cy="809625"/>
          </a:xfrm>
        </p:spPr>
        <p:txBody>
          <a:bodyPr anchor="t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9EE86A5-B168-AE64-6158-35F811F1099C}"/>
              </a:ext>
            </a:extLst>
          </p:cNvPr>
          <p:cNvSpPr/>
          <p:nvPr userDrawn="1"/>
        </p:nvSpPr>
        <p:spPr>
          <a:xfrm>
            <a:off x="519927" y="3162300"/>
            <a:ext cx="6604773" cy="1466850"/>
          </a:xfrm>
          <a:prstGeom prst="rect">
            <a:avLst/>
          </a:prstGeom>
          <a:solidFill>
            <a:srgbClr val="324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DD812D5-2FA0-F0D0-8C48-F682EADE5CA2}"/>
              </a:ext>
            </a:extLst>
          </p:cNvPr>
          <p:cNvSpPr/>
          <p:nvPr userDrawn="1"/>
        </p:nvSpPr>
        <p:spPr>
          <a:xfrm>
            <a:off x="434202" y="4057650"/>
            <a:ext cx="4737873" cy="1466850"/>
          </a:xfrm>
          <a:prstGeom prst="rect">
            <a:avLst/>
          </a:prstGeom>
          <a:solidFill>
            <a:srgbClr val="3244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9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28878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4825" y="1962149"/>
            <a:ext cx="11182350" cy="3581401"/>
          </a:xfrm>
          <a:solidFill>
            <a:schemeClr val="bg1"/>
          </a:solidFill>
        </p:spPr>
        <p:txBody>
          <a:bodyPr lIns="360000" tIns="360000" anchor="t"/>
          <a:lstStyle>
            <a:lvl1pPr marL="0">
              <a:spcBef>
                <a:spcPts val="500"/>
              </a:spcBef>
              <a:spcAft>
                <a:spcPts val="5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79512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Písmo, Grafika, grafický design, logo&#10;&#10;Popis byl vytvořen automaticky">
            <a:extLst>
              <a:ext uri="{FF2B5EF4-FFF2-40B4-BE49-F238E27FC236}">
                <a16:creationId xmlns:a16="http://schemas.microsoft.com/office/drawing/2014/main" id="{CC5235C9-C78B-8023-317A-FD81CD9FB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63" y="5768946"/>
            <a:ext cx="2122714" cy="8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8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4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825" y="833438"/>
            <a:ext cx="10515600" cy="85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962149"/>
            <a:ext cx="10515600" cy="3814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6" name="Obrázek 5" descr="Obsah obrázku Písmo, Grafika, grafický design, logo&#10;&#10;Popis byl vytvořen automaticky">
            <a:extLst>
              <a:ext uri="{FF2B5EF4-FFF2-40B4-BE49-F238E27FC236}">
                <a16:creationId xmlns:a16="http://schemas.microsoft.com/office/drawing/2014/main" id="{3CD6F41E-587A-D39D-FEDE-74AB8E4D7A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25" y="5776912"/>
            <a:ext cx="2124075" cy="8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rgbClr val="CAD522"/>
          </a:solidFill>
          <a:latin typeface="Azo Sans" panose="020B0603030503020204" pitchFamily="34" charset="-18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600"/>
        </a:spcAft>
        <a:buFontTx/>
        <a:buNone/>
        <a:defRPr sz="2800" kern="1200" cap="none" baseline="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1pPr>
      <a:lvl2pPr marL="792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EC6723"/>
        </a:buClr>
        <a:buSzPct val="121000"/>
        <a:buFont typeface="Symbol" panose="05050102010706020507" pitchFamily="18" charset="2"/>
        <a:buChar char=""/>
        <a:defRPr sz="2600" kern="120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2pPr>
      <a:lvl3pPr marL="1260000" indent="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5AE8B"/>
        </a:buClr>
        <a:buFont typeface="Symbol" panose="05050102010706020507" pitchFamily="18" charset="2"/>
        <a:buChar char="·"/>
        <a:defRPr sz="2600" kern="1200">
          <a:solidFill>
            <a:schemeClr val="bg1"/>
          </a:solidFill>
          <a:latin typeface="Azo Sans" panose="020B0603030503020204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9933" y="3429000"/>
            <a:ext cx="6901017" cy="1495425"/>
          </a:xfrm>
        </p:spPr>
        <p:txBody>
          <a:bodyPr anchor="t" anchorCtr="0">
            <a:noAutofit/>
          </a:bodyPr>
          <a:lstStyle/>
          <a:p>
            <a:pPr marR="0" algn="l" rtl="0"/>
            <a:r>
              <a:rPr lang="pl-PL" sz="4400" b="1" i="0" u="none" strike="noStrike" dirty="0">
                <a:solidFill>
                  <a:srgbClr val="CAD522"/>
                </a:solidFill>
                <a:latin typeface="AzoSans-Bold"/>
              </a:rPr>
              <a:t>Výsledky 1. kola přijímacího řízení na střední školy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B8D8B43-A5D2-4BDA-057E-B56F30695AE8}"/>
              </a:ext>
            </a:extLst>
          </p:cNvPr>
          <p:cNvSpPr txBox="1">
            <a:spLocks/>
          </p:cNvSpPr>
          <p:nvPr/>
        </p:nvSpPr>
        <p:spPr>
          <a:xfrm>
            <a:off x="699933" y="5743575"/>
            <a:ext cx="6558118" cy="8001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j-ea"/>
                <a:cs typeface="+mj-cs"/>
              </a:defRPr>
            </a:lvl1pPr>
          </a:lstStyle>
          <a:p>
            <a:r>
              <a:rPr lang="pl-PL" sz="1800" dirty="0">
                <a:latin typeface="AzoSans-Bold"/>
              </a:rPr>
              <a:t>15. května 2024</a:t>
            </a:r>
          </a:p>
        </p:txBody>
      </p:sp>
    </p:spTree>
    <p:extLst>
      <p:ext uri="{BB962C8B-B14F-4D97-AF65-F5344CB8AC3E}">
        <p14:creationId xmlns:p14="http://schemas.microsoft.com/office/powerpoint/2010/main" val="3449118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B8AE9EE4-736F-4543-8D3F-767A363E4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149011"/>
              </p:ext>
            </p:extLst>
          </p:nvPr>
        </p:nvGraphicFramePr>
        <p:xfrm>
          <a:off x="485772" y="1402773"/>
          <a:ext cx="11201403" cy="426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0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A4678CD-5A66-4533-9581-2B4EA7442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6642823"/>
              </p:ext>
            </p:extLst>
          </p:nvPr>
        </p:nvGraphicFramePr>
        <p:xfrm>
          <a:off x="504825" y="1551240"/>
          <a:ext cx="11182352" cy="422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7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2700ED8-25B9-4D14-8E45-DF3249437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256598"/>
              </p:ext>
            </p:extLst>
          </p:nvPr>
        </p:nvGraphicFramePr>
        <p:xfrm>
          <a:off x="523874" y="1551241"/>
          <a:ext cx="11144251" cy="402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83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pohledy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0B8D9A5-E213-2BB4-A6A6-C178A87E31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110386"/>
              </p:ext>
            </p:extLst>
          </p:nvPr>
        </p:nvGraphicFramePr>
        <p:xfrm>
          <a:off x="523875" y="1467060"/>
          <a:ext cx="11163301" cy="440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8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pohledy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6D5FE06-A854-4C58-9C27-93B22445A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04535"/>
              </p:ext>
            </p:extLst>
          </p:nvPr>
        </p:nvGraphicFramePr>
        <p:xfrm>
          <a:off x="523875" y="1475508"/>
          <a:ext cx="11163302" cy="439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334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pohledy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E9C3D3C-181A-4C1E-B4D7-7C0202BE2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324326"/>
              </p:ext>
            </p:extLst>
          </p:nvPr>
        </p:nvGraphicFramePr>
        <p:xfrm>
          <a:off x="523875" y="1475509"/>
          <a:ext cx="11163301" cy="4395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53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pohledy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D8657BE-3279-4103-85FB-C55AC44F6664}"/>
              </a:ext>
            </a:extLst>
          </p:cNvPr>
          <p:cNvGrpSpPr/>
          <p:nvPr/>
        </p:nvGrpSpPr>
        <p:grpSpPr>
          <a:xfrm>
            <a:off x="2290920" y="1567542"/>
            <a:ext cx="7610160" cy="5290457"/>
            <a:chOff x="0" y="0"/>
            <a:chExt cx="7776210" cy="5387342"/>
          </a:xfrm>
        </p:grpSpPr>
        <mc:AlternateContent xmlns:mc="http://schemas.openxmlformats.org/markup-compatibility/2006" xmlns:cx4="http://schemas.microsoft.com/office/drawing/2016/5/10/chartex">
          <mc:Choice Requires="cx4">
            <p:graphicFrame>
              <p:nvGraphicFramePr>
                <p:cNvPr id="5" name="Graf 4">
                  <a:extLst>
                    <a:ext uri="{FF2B5EF4-FFF2-40B4-BE49-F238E27FC236}">
                      <a16:creationId xmlns:a16="http://schemas.microsoft.com/office/drawing/2014/main" id="{7034324B-9DA3-F488-F456-09E1C0895B1B}"/>
                    </a:ext>
                  </a:extLst>
                </p:cNvPr>
                <p:cNvGraphicFramePr/>
                <p:nvPr/>
              </p:nvGraphicFramePr>
              <p:xfrm>
                <a:off x="0" y="0"/>
                <a:ext cx="7776210" cy="5387342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 xmlns="">
            <p:pic>
              <p:nvPicPr>
                <p:cNvPr id="5" name="Graf 4">
                  <a:extLst>
                    <a:ext uri="{FF2B5EF4-FFF2-40B4-BE49-F238E27FC236}">
                      <a16:creationId xmlns:a16="http://schemas.microsoft.com/office/drawing/2014/main" id="{7034324B-9DA3-F488-F456-09E1C0895B1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90920" y="1567542"/>
                  <a:ext cx="7610160" cy="529045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" name="TextovéPole 15">
              <a:extLst>
                <a:ext uri="{FF2B5EF4-FFF2-40B4-BE49-F238E27FC236}">
                  <a16:creationId xmlns:a16="http://schemas.microsoft.com/office/drawing/2014/main" id="{A0B91985-54C6-6378-C8B2-4759C8C6D72E}"/>
                </a:ext>
              </a:extLst>
            </p:cNvPr>
            <p:cNvSpPr txBox="1"/>
            <p:nvPr/>
          </p:nvSpPr>
          <p:spPr>
            <a:xfrm>
              <a:off x="2514711" y="1901009"/>
              <a:ext cx="510903" cy="17458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800" b="0">
                  <a:solidFill>
                    <a:sysClr val="windowText" lastClr="000000"/>
                  </a:solidFill>
                </a:rPr>
                <a:t>58,6 %</a:t>
              </a:r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C2693A33-FBCF-C7E6-3EC5-7807FB2770BD}"/>
              </a:ext>
            </a:extLst>
          </p:cNvPr>
          <p:cNvSpPr txBox="1"/>
          <p:nvPr/>
        </p:nvSpPr>
        <p:spPr>
          <a:xfrm>
            <a:off x="1511732" y="1357485"/>
            <a:ext cx="9168536" cy="420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Podíl přijatých uchazečů na SŠ v PRAZE podle okresu trvalého bydliště uchazečů</a:t>
            </a:r>
          </a:p>
        </p:txBody>
      </p:sp>
    </p:spTree>
    <p:extLst>
      <p:ext uri="{BB962C8B-B14F-4D97-AF65-F5344CB8AC3E}">
        <p14:creationId xmlns:p14="http://schemas.microsoft.com/office/powerpoint/2010/main" val="28066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Vybrané pohledy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2693A33-FBCF-C7E6-3EC5-7807FB2770BD}"/>
              </a:ext>
            </a:extLst>
          </p:cNvPr>
          <p:cNvSpPr txBox="1"/>
          <p:nvPr/>
        </p:nvSpPr>
        <p:spPr>
          <a:xfrm>
            <a:off x="1577424" y="1357485"/>
            <a:ext cx="9037154" cy="419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28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cs-CZ" sz="2128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Podíl přijatých uchazečů na SŠ v BRNĚ podle okresu trvalého bydliště uchazečů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3555A28E-0A48-4A96-8520-A732145868DD}"/>
              </a:ext>
            </a:extLst>
          </p:cNvPr>
          <p:cNvGrpSpPr/>
          <p:nvPr/>
        </p:nvGrpSpPr>
        <p:grpSpPr>
          <a:xfrm>
            <a:off x="2281854" y="1532986"/>
            <a:ext cx="7619226" cy="5325014"/>
            <a:chOff x="0" y="0"/>
            <a:chExt cx="7776210" cy="5387342"/>
          </a:xfrm>
        </p:grpSpPr>
        <mc:AlternateContent xmlns:mc="http://schemas.openxmlformats.org/markup-compatibility/2006" xmlns:cx4="http://schemas.microsoft.com/office/drawing/2016/5/10/chartex">
          <mc:Choice Requires="cx4">
            <p:graphicFrame>
              <p:nvGraphicFramePr>
                <p:cNvPr id="8" name="Graf 7">
                  <a:extLst>
                    <a:ext uri="{FF2B5EF4-FFF2-40B4-BE49-F238E27FC236}">
                      <a16:creationId xmlns:a16="http://schemas.microsoft.com/office/drawing/2014/main" id="{DA34F3D1-628C-63D8-17AA-10156A05A996}"/>
                    </a:ext>
                  </a:extLst>
                </p:cNvPr>
                <p:cNvGraphicFramePr/>
                <p:nvPr/>
              </p:nvGraphicFramePr>
              <p:xfrm>
                <a:off x="0" y="0"/>
                <a:ext cx="7776210" cy="5387342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 xmlns="">
            <p:pic>
              <p:nvPicPr>
                <p:cNvPr id="8" name="Graf 7">
                  <a:extLst>
                    <a:ext uri="{FF2B5EF4-FFF2-40B4-BE49-F238E27FC236}">
                      <a16:creationId xmlns:a16="http://schemas.microsoft.com/office/drawing/2014/main" id="{DA34F3D1-628C-63D8-17AA-10156A05A9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81854" y="1532986"/>
                  <a:ext cx="7619226" cy="532501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" name="TextovéPole 15">
              <a:extLst>
                <a:ext uri="{FF2B5EF4-FFF2-40B4-BE49-F238E27FC236}">
                  <a16:creationId xmlns:a16="http://schemas.microsoft.com/office/drawing/2014/main" id="{F6E93A67-CB86-1071-6E02-9563DFFE43BA}"/>
                </a:ext>
              </a:extLst>
            </p:cNvPr>
            <p:cNvSpPr txBox="1"/>
            <p:nvPr/>
          </p:nvSpPr>
          <p:spPr>
            <a:xfrm>
              <a:off x="4933334" y="3330303"/>
              <a:ext cx="510903" cy="17458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0">
                  <a:solidFill>
                    <a:sysClr val="windowText" lastClr="000000"/>
                  </a:solidFill>
                </a:rPr>
                <a:t>49,3 %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3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E80151E-A6B3-07FD-0A5B-5D4FE842C3B4}"/>
              </a:ext>
            </a:extLst>
          </p:cNvPr>
          <p:cNvSpPr txBox="1"/>
          <p:nvPr/>
        </p:nvSpPr>
        <p:spPr>
          <a:xfrm>
            <a:off x="4942571" y="1222410"/>
            <a:ext cx="1699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>
                <a:solidFill>
                  <a:srgbClr val="CAD522"/>
                </a:solidFill>
              </a:rPr>
              <a:t>94 %</a:t>
            </a:r>
            <a:endParaRPr lang="cs-CZ" sz="2800" b="1" dirty="0">
              <a:solidFill>
                <a:srgbClr val="CAD522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FEEC50-9D19-BAEB-B88E-99970071AF4F}"/>
              </a:ext>
            </a:extLst>
          </p:cNvPr>
          <p:cNvSpPr txBox="1"/>
          <p:nvPr/>
        </p:nvSpPr>
        <p:spPr>
          <a:xfrm>
            <a:off x="1294803" y="2085133"/>
            <a:ext cx="10105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6D6E70"/>
                </a:solidFill>
              </a:rPr>
              <a:t>podíl uchazečů hlásících se z 9. ročníků ZŠ,</a:t>
            </a:r>
          </a:p>
          <a:p>
            <a:pPr algn="ctr"/>
            <a:r>
              <a:rPr lang="cs-CZ" sz="3200" b="1" dirty="0">
                <a:solidFill>
                  <a:srgbClr val="6D6E70"/>
                </a:solidFill>
              </a:rPr>
              <a:t>kteří </a:t>
            </a:r>
            <a:r>
              <a:rPr lang="cs-CZ" sz="3200" b="1" dirty="0">
                <a:solidFill>
                  <a:srgbClr val="EC6723"/>
                </a:solidFill>
              </a:rPr>
              <a:t>byli přijati</a:t>
            </a:r>
            <a:r>
              <a:rPr lang="cs-CZ" sz="3200" b="1" dirty="0">
                <a:solidFill>
                  <a:srgbClr val="6D6E70"/>
                </a:solidFill>
              </a:rPr>
              <a:t> na střední školu v 1. kole přijímacího řízení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11D933C-A04F-6DD7-37B7-5DCD1B255C4B}"/>
              </a:ext>
            </a:extLst>
          </p:cNvPr>
          <p:cNvSpPr txBox="1"/>
          <p:nvPr/>
        </p:nvSpPr>
        <p:spPr>
          <a:xfrm rot="20829413">
            <a:off x="1462809" y="3590692"/>
            <a:ext cx="15760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31BCFB"/>
                </a:solidFill>
              </a:rPr>
              <a:t>93 302</a:t>
            </a:r>
          </a:p>
          <a:p>
            <a:pPr algn="ctr"/>
            <a:r>
              <a:rPr lang="cs-CZ" sz="3200" b="1" dirty="0">
                <a:solidFill>
                  <a:srgbClr val="31BCFB"/>
                </a:solidFill>
              </a:rPr>
              <a:t>z 99 370</a:t>
            </a:r>
            <a:endParaRPr lang="cs-CZ" sz="2800" b="1" dirty="0">
              <a:solidFill>
                <a:srgbClr val="31BCFB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3D98257-7B9C-BE01-0E1D-3AD6B0E3E92F}"/>
              </a:ext>
            </a:extLst>
          </p:cNvPr>
          <p:cNvSpPr txBox="1"/>
          <p:nvPr/>
        </p:nvSpPr>
        <p:spPr>
          <a:xfrm rot="20829413">
            <a:off x="3465584" y="3515161"/>
            <a:ext cx="141904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CAD522"/>
                </a:solidFill>
              </a:rPr>
              <a:t>69 895</a:t>
            </a:r>
          </a:p>
          <a:p>
            <a:pPr algn="ctr"/>
            <a:r>
              <a:rPr lang="cs-CZ" sz="2000" b="1" dirty="0">
                <a:solidFill>
                  <a:srgbClr val="CAD522"/>
                </a:solidFill>
              </a:rPr>
              <a:t>v 1. prioritě</a:t>
            </a:r>
            <a:endParaRPr lang="cs-CZ" b="1" dirty="0">
              <a:solidFill>
                <a:srgbClr val="CAD52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78CBA3C-ECC8-D718-44DF-EAA5192AAB3E}"/>
              </a:ext>
            </a:extLst>
          </p:cNvPr>
          <p:cNvSpPr txBox="1"/>
          <p:nvPr/>
        </p:nvSpPr>
        <p:spPr>
          <a:xfrm rot="20829413">
            <a:off x="4735581" y="3627659"/>
            <a:ext cx="2375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31BCFB"/>
                </a:solidFill>
              </a:rPr>
              <a:t>= téměř ¾ přijatých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33EE1F1-6250-FC2F-5055-5A989F99547A}"/>
              </a:ext>
            </a:extLst>
          </p:cNvPr>
          <p:cNvSpPr txBox="1"/>
          <p:nvPr/>
        </p:nvSpPr>
        <p:spPr>
          <a:xfrm>
            <a:off x="7371398" y="3162351"/>
            <a:ext cx="34149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AD522"/>
                </a:solidFill>
              </a:rPr>
              <a:t>15 498 </a:t>
            </a:r>
            <a:r>
              <a:rPr lang="cs-CZ" sz="2000" b="1" dirty="0">
                <a:solidFill>
                  <a:srgbClr val="CAD522"/>
                </a:solidFill>
              </a:rPr>
              <a:t>v 2. prioritě</a:t>
            </a:r>
          </a:p>
          <a:p>
            <a:r>
              <a:rPr lang="cs-CZ" sz="3200" b="1" dirty="0">
                <a:solidFill>
                  <a:srgbClr val="CAD522"/>
                </a:solidFill>
              </a:rPr>
              <a:t>  7 704 </a:t>
            </a:r>
            <a:r>
              <a:rPr lang="cs-CZ" sz="2000" b="1" dirty="0">
                <a:solidFill>
                  <a:srgbClr val="CAD522"/>
                </a:solidFill>
              </a:rPr>
              <a:t>ve 3. prioritě</a:t>
            </a:r>
          </a:p>
          <a:p>
            <a:r>
              <a:rPr lang="cs-CZ" sz="3200" b="1" dirty="0">
                <a:solidFill>
                  <a:srgbClr val="CAD522"/>
                </a:solidFill>
              </a:rPr>
              <a:t>     175 </a:t>
            </a:r>
            <a:r>
              <a:rPr lang="cs-CZ" sz="2000" b="1" dirty="0">
                <a:solidFill>
                  <a:srgbClr val="CAD522"/>
                </a:solidFill>
              </a:rPr>
              <a:t>ve 4. prioritě</a:t>
            </a:r>
          </a:p>
          <a:p>
            <a:r>
              <a:rPr lang="cs-CZ" sz="3200" b="1" dirty="0">
                <a:solidFill>
                  <a:srgbClr val="CAD522"/>
                </a:solidFill>
              </a:rPr>
              <a:t>       30 </a:t>
            </a:r>
            <a:r>
              <a:rPr lang="cs-CZ" sz="2000" b="1" dirty="0">
                <a:solidFill>
                  <a:srgbClr val="CAD522"/>
                </a:solidFill>
              </a:rPr>
              <a:t>v 5. prioritě</a:t>
            </a:r>
          </a:p>
          <a:p>
            <a:pPr algn="ctr"/>
            <a:endParaRPr lang="cs-CZ" sz="2000" b="1" dirty="0">
              <a:solidFill>
                <a:srgbClr val="CAD522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924F078-EAD0-13A0-2349-D567DACC2C3B}"/>
              </a:ext>
            </a:extLst>
          </p:cNvPr>
          <p:cNvSpPr txBox="1"/>
          <p:nvPr/>
        </p:nvSpPr>
        <p:spPr>
          <a:xfrm>
            <a:off x="1294803" y="5178561"/>
            <a:ext cx="1027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>
                <a:solidFill>
                  <a:srgbClr val="CAD522"/>
                </a:solidFill>
              </a:rPr>
              <a:t>6 </a:t>
            </a:r>
            <a:r>
              <a:rPr lang="cs-CZ" sz="3200" b="1" dirty="0">
                <a:solidFill>
                  <a:srgbClr val="CAD522"/>
                </a:solidFill>
              </a:rPr>
              <a:t>%</a:t>
            </a:r>
            <a:r>
              <a:rPr lang="cs-CZ" sz="3200" b="1" dirty="0">
                <a:solidFill>
                  <a:srgbClr val="EC6723"/>
                </a:solidFill>
              </a:rPr>
              <a:t> </a:t>
            </a:r>
            <a:r>
              <a:rPr lang="cs-CZ" sz="3200" b="1" dirty="0">
                <a:solidFill>
                  <a:srgbClr val="6D6E70"/>
                </a:solidFill>
              </a:rPr>
              <a:t>uchazečů, tj. 6 068, pak v rámci 1. kola </a:t>
            </a:r>
            <a:r>
              <a:rPr lang="cs-CZ" sz="3200" b="1" dirty="0">
                <a:solidFill>
                  <a:srgbClr val="EC6723"/>
                </a:solidFill>
              </a:rPr>
              <a:t>přijato nebylo</a:t>
            </a:r>
          </a:p>
        </p:txBody>
      </p:sp>
    </p:spTree>
    <p:extLst>
      <p:ext uri="{BB962C8B-B14F-4D97-AF65-F5344CB8AC3E}">
        <p14:creationId xmlns:p14="http://schemas.microsoft.com/office/powerpoint/2010/main" val="11101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B0D9420-5150-F194-72F7-896DE6C8A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778085"/>
              </p:ext>
            </p:extLst>
          </p:nvPr>
        </p:nvGraphicFramePr>
        <p:xfrm>
          <a:off x="609750" y="2124075"/>
          <a:ext cx="4847774" cy="2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445E8F4-06BC-4A7F-9AA1-1A4411C9DB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078954"/>
              </p:ext>
            </p:extLst>
          </p:nvPr>
        </p:nvGraphicFramePr>
        <p:xfrm>
          <a:off x="6086474" y="2124075"/>
          <a:ext cx="4847774" cy="2929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62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  <a:endParaRPr lang="cs-CZ" sz="3200" b="1" dirty="0">
              <a:solidFill>
                <a:srgbClr val="3244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1B85732-1182-2F4D-6A99-851CDCCAB4CD}"/>
              </a:ext>
            </a:extLst>
          </p:cNvPr>
          <p:cNvSpPr txBox="1"/>
          <p:nvPr/>
        </p:nvSpPr>
        <p:spPr>
          <a:xfrm>
            <a:off x="1308845" y="1612500"/>
            <a:ext cx="989703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6D6E70"/>
                </a:solidFill>
              </a:rPr>
              <a:t>Celkový počet přijatých uchazečů dle skupin oborů</a:t>
            </a:r>
            <a:endParaRPr lang="cs-CZ" sz="32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r>
              <a:rPr lang="cs-CZ" sz="2400" dirty="0">
                <a:solidFill>
                  <a:srgbClr val="6D6E70"/>
                </a:solidFill>
              </a:rPr>
              <a:t>4letá gymnázia					</a:t>
            </a:r>
            <a:r>
              <a:rPr lang="cs-CZ" sz="2400" dirty="0">
                <a:solidFill>
                  <a:srgbClr val="EC6723"/>
                </a:solidFill>
              </a:rPr>
              <a:t>14 717 </a:t>
            </a:r>
            <a:r>
              <a:rPr lang="cs-CZ" sz="2400" dirty="0">
                <a:solidFill>
                  <a:srgbClr val="00B0F0"/>
                </a:solidFill>
              </a:rPr>
              <a:t>(11,5 %)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6letá gymnázia					  </a:t>
            </a:r>
            <a:r>
              <a:rPr lang="cs-CZ" sz="2400" dirty="0">
                <a:solidFill>
                  <a:srgbClr val="EC6723"/>
                </a:solidFill>
              </a:rPr>
              <a:t>2 456</a:t>
            </a:r>
            <a:r>
              <a:rPr lang="cs-CZ" sz="2400" dirty="0">
                <a:solidFill>
                  <a:srgbClr val="6D6E70"/>
                </a:solidFill>
              </a:rPr>
              <a:t>   </a:t>
            </a:r>
            <a:r>
              <a:rPr lang="cs-CZ" sz="100" dirty="0">
                <a:solidFill>
                  <a:srgbClr val="6D6E70"/>
                </a:solidFill>
              </a:rPr>
              <a:t>     </a:t>
            </a:r>
            <a:r>
              <a:rPr lang="cs-CZ" sz="2400" dirty="0">
                <a:solidFill>
                  <a:srgbClr val="00B0F0"/>
                </a:solidFill>
              </a:rPr>
              <a:t>(1,9 %)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8letá gymnázia					  </a:t>
            </a:r>
            <a:r>
              <a:rPr lang="cs-CZ" sz="2400" dirty="0">
                <a:solidFill>
                  <a:srgbClr val="EC6723"/>
                </a:solidFill>
              </a:rPr>
              <a:t>9 109   </a:t>
            </a:r>
            <a:r>
              <a:rPr lang="cs-CZ" sz="100" dirty="0">
                <a:solidFill>
                  <a:srgbClr val="EC6723"/>
                </a:solidFill>
              </a:rPr>
              <a:t>     </a:t>
            </a:r>
            <a:r>
              <a:rPr lang="cs-CZ" sz="2400" dirty="0">
                <a:solidFill>
                  <a:srgbClr val="00B0F0"/>
                </a:solidFill>
              </a:rPr>
              <a:t>(7,1 %)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lycea							</a:t>
            </a:r>
            <a:r>
              <a:rPr lang="cs-CZ" sz="2400" dirty="0">
                <a:solidFill>
                  <a:srgbClr val="EC6723"/>
                </a:solidFill>
              </a:rPr>
              <a:t>  5 950   </a:t>
            </a:r>
            <a:r>
              <a:rPr lang="cs-CZ" sz="100" dirty="0">
                <a:solidFill>
                  <a:srgbClr val="EC6723"/>
                </a:solidFill>
              </a:rPr>
              <a:t>     </a:t>
            </a:r>
            <a:r>
              <a:rPr lang="cs-CZ" sz="2400" dirty="0">
                <a:solidFill>
                  <a:srgbClr val="00B0F0"/>
                </a:solidFill>
              </a:rPr>
              <a:t>(4,6 %)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ostatní maturitní obory bez nástaveb			</a:t>
            </a:r>
            <a:r>
              <a:rPr lang="cs-CZ" sz="2400" dirty="0">
                <a:solidFill>
                  <a:srgbClr val="EC6723"/>
                </a:solidFill>
              </a:rPr>
              <a:t>54 348</a:t>
            </a:r>
            <a:r>
              <a:rPr lang="cs-CZ" sz="2400" dirty="0">
                <a:solidFill>
                  <a:srgbClr val="6D6E70"/>
                </a:solidFill>
              </a:rPr>
              <a:t> </a:t>
            </a:r>
            <a:r>
              <a:rPr lang="cs-CZ" sz="2400" dirty="0">
                <a:solidFill>
                  <a:srgbClr val="00B0F0"/>
                </a:solidFill>
              </a:rPr>
              <a:t>(42,4 %)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obory nástavbového studia				  </a:t>
            </a:r>
            <a:r>
              <a:rPr lang="cs-CZ" sz="2400" dirty="0">
                <a:solidFill>
                  <a:srgbClr val="EC6723"/>
                </a:solidFill>
              </a:rPr>
              <a:t>6 314   </a:t>
            </a:r>
            <a:r>
              <a:rPr lang="cs-CZ" sz="100" dirty="0">
                <a:solidFill>
                  <a:srgbClr val="EC6723"/>
                </a:solidFill>
              </a:rPr>
              <a:t>         </a:t>
            </a:r>
            <a:r>
              <a:rPr lang="cs-CZ" sz="2400" dirty="0">
                <a:solidFill>
                  <a:srgbClr val="00B0F0"/>
                </a:solidFill>
              </a:rPr>
              <a:t>(4,9 %)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obory s výučním listem				</a:t>
            </a:r>
            <a:r>
              <a:rPr lang="cs-CZ" sz="2400" dirty="0">
                <a:solidFill>
                  <a:srgbClr val="EC6723"/>
                </a:solidFill>
              </a:rPr>
              <a:t>33 904 </a:t>
            </a:r>
            <a:r>
              <a:rPr lang="cs-CZ" sz="2400" dirty="0">
                <a:solidFill>
                  <a:srgbClr val="00B0F0"/>
                </a:solidFill>
              </a:rPr>
              <a:t>(26,4 %)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obory bez výučního listu a maturity	     		</a:t>
            </a:r>
            <a:r>
              <a:rPr lang="cs-CZ" sz="2400" dirty="0">
                <a:solidFill>
                  <a:srgbClr val="EC6723"/>
                </a:solidFill>
              </a:rPr>
              <a:t>      796   </a:t>
            </a:r>
            <a:r>
              <a:rPr lang="cs-CZ" sz="2400" dirty="0">
                <a:solidFill>
                  <a:srgbClr val="00B0F0"/>
                </a:solidFill>
              </a:rPr>
              <a:t>(0,6 %)</a:t>
            </a:r>
          </a:p>
          <a:p>
            <a:r>
              <a:rPr lang="cs-CZ" sz="2400" dirty="0">
                <a:solidFill>
                  <a:srgbClr val="6D6E70"/>
                </a:solidFill>
              </a:rPr>
              <a:t>obory konzervatoře					      </a:t>
            </a:r>
            <a:r>
              <a:rPr lang="cs-CZ" sz="2400" dirty="0">
                <a:solidFill>
                  <a:srgbClr val="EC6723"/>
                </a:solidFill>
              </a:rPr>
              <a:t>679</a:t>
            </a:r>
            <a:r>
              <a:rPr lang="cs-CZ" sz="2400" dirty="0">
                <a:solidFill>
                  <a:srgbClr val="6D6E70"/>
                </a:solidFill>
              </a:rPr>
              <a:t>	  </a:t>
            </a:r>
            <a:r>
              <a:rPr lang="cs-CZ" sz="100" dirty="0">
                <a:solidFill>
                  <a:srgbClr val="6D6E70"/>
                </a:solidFill>
              </a:rPr>
              <a:t>      </a:t>
            </a:r>
            <a:r>
              <a:rPr lang="cs-CZ" sz="2400" dirty="0">
                <a:solidFill>
                  <a:srgbClr val="00B0F0"/>
                </a:solidFill>
              </a:rPr>
              <a:t>(0,5 %)</a:t>
            </a:r>
          </a:p>
          <a:p>
            <a:r>
              <a:rPr lang="cs-CZ" sz="2400" b="1" dirty="0">
                <a:solidFill>
                  <a:srgbClr val="324496"/>
                </a:solidFill>
              </a:rPr>
              <a:t>celkem						            128 273	</a:t>
            </a:r>
          </a:p>
          <a:p>
            <a:endParaRPr lang="cs-CZ" sz="3200" dirty="0">
              <a:solidFill>
                <a:srgbClr val="6D6E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  <a:endParaRPr lang="cs-CZ" sz="3200" b="1" dirty="0">
              <a:solidFill>
                <a:srgbClr val="32449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1B85732-1182-2F4D-6A99-851CDCCAB4CD}"/>
              </a:ext>
            </a:extLst>
          </p:cNvPr>
          <p:cNvSpPr txBox="1"/>
          <p:nvPr/>
        </p:nvSpPr>
        <p:spPr>
          <a:xfrm>
            <a:off x="1308845" y="1612500"/>
            <a:ext cx="9897037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6D6E70"/>
                </a:solidFill>
              </a:rPr>
              <a:t>Počet přijatých uchazečů z 9. ročníku ZŠ dle skupin oborů</a:t>
            </a:r>
            <a:endParaRPr lang="cs-CZ" sz="32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endParaRPr lang="cs-CZ" sz="100" dirty="0">
              <a:solidFill>
                <a:srgbClr val="6D6E70"/>
              </a:solidFill>
            </a:endParaRPr>
          </a:p>
          <a:p>
            <a:r>
              <a:rPr lang="cs-CZ" sz="3200" dirty="0">
                <a:solidFill>
                  <a:srgbClr val="6D6E70"/>
                </a:solidFill>
              </a:rPr>
              <a:t>4letá gymnázia					</a:t>
            </a:r>
            <a:r>
              <a:rPr lang="cs-CZ" sz="3200" dirty="0">
                <a:solidFill>
                  <a:srgbClr val="EC6723"/>
                </a:solidFill>
              </a:rPr>
              <a:t>13 955 </a:t>
            </a:r>
            <a:r>
              <a:rPr lang="cs-CZ" sz="3200" dirty="0">
                <a:solidFill>
                  <a:srgbClr val="00B0F0"/>
                </a:solidFill>
              </a:rPr>
              <a:t>(15,0 %)</a:t>
            </a:r>
          </a:p>
          <a:p>
            <a:r>
              <a:rPr lang="cs-CZ" sz="3200" dirty="0">
                <a:solidFill>
                  <a:srgbClr val="6D6E70"/>
                </a:solidFill>
              </a:rPr>
              <a:t>lycea				  	  		  </a:t>
            </a:r>
            <a:r>
              <a:rPr lang="cs-CZ" sz="3200" dirty="0">
                <a:solidFill>
                  <a:srgbClr val="EC6723"/>
                </a:solidFill>
              </a:rPr>
              <a:t>5 629   </a:t>
            </a:r>
            <a:r>
              <a:rPr lang="cs-CZ" sz="100" dirty="0">
                <a:solidFill>
                  <a:srgbClr val="EC6723"/>
                </a:solidFill>
              </a:rPr>
              <a:t>             </a:t>
            </a:r>
            <a:r>
              <a:rPr lang="cs-CZ" sz="3200" dirty="0">
                <a:solidFill>
                  <a:srgbClr val="00B0F0"/>
                </a:solidFill>
              </a:rPr>
              <a:t>(6,0 %)</a:t>
            </a:r>
          </a:p>
          <a:p>
            <a:r>
              <a:rPr lang="cs-CZ" sz="3200" dirty="0">
                <a:solidFill>
                  <a:srgbClr val="6D6E70"/>
                </a:solidFill>
              </a:rPr>
              <a:t>ostatní maturitní obory			</a:t>
            </a:r>
            <a:r>
              <a:rPr lang="cs-CZ" sz="3200" dirty="0">
                <a:solidFill>
                  <a:srgbClr val="EC6723"/>
                </a:solidFill>
              </a:rPr>
              <a:t>49 232 </a:t>
            </a:r>
            <a:r>
              <a:rPr lang="cs-CZ" sz="100" dirty="0">
                <a:solidFill>
                  <a:srgbClr val="EC6723"/>
                </a:solidFill>
              </a:rPr>
              <a:t>       </a:t>
            </a:r>
            <a:r>
              <a:rPr lang="cs-CZ" sz="3200" dirty="0">
                <a:solidFill>
                  <a:srgbClr val="00B0F0"/>
                </a:solidFill>
              </a:rPr>
              <a:t>(52,8 %)</a:t>
            </a:r>
          </a:p>
          <a:p>
            <a:r>
              <a:rPr lang="cs-CZ" sz="3200" dirty="0">
                <a:solidFill>
                  <a:srgbClr val="6D6E70"/>
                </a:solidFill>
              </a:rPr>
              <a:t>obory s výučním listem			</a:t>
            </a:r>
            <a:r>
              <a:rPr lang="cs-CZ" sz="3200" dirty="0">
                <a:solidFill>
                  <a:srgbClr val="EC6723"/>
                </a:solidFill>
              </a:rPr>
              <a:t>23 982 </a:t>
            </a:r>
            <a:r>
              <a:rPr lang="cs-CZ" sz="3200" dirty="0">
                <a:solidFill>
                  <a:srgbClr val="00B0F0"/>
                </a:solidFill>
              </a:rPr>
              <a:t>(25,7 %)</a:t>
            </a:r>
          </a:p>
          <a:p>
            <a:r>
              <a:rPr lang="cs-CZ" sz="3200" dirty="0">
                <a:solidFill>
                  <a:srgbClr val="6D6E70"/>
                </a:solidFill>
              </a:rPr>
              <a:t>obory bez výučního listu a maturity	     </a:t>
            </a:r>
            <a:r>
              <a:rPr lang="cs-CZ" sz="3200" dirty="0">
                <a:solidFill>
                  <a:srgbClr val="EC6723"/>
                </a:solidFill>
              </a:rPr>
              <a:t>214    </a:t>
            </a:r>
            <a:r>
              <a:rPr lang="cs-CZ" sz="3200" dirty="0">
                <a:solidFill>
                  <a:srgbClr val="00B0F0"/>
                </a:solidFill>
              </a:rPr>
              <a:t>(0,2 %)</a:t>
            </a:r>
          </a:p>
          <a:p>
            <a:r>
              <a:rPr lang="cs-CZ" sz="3200" dirty="0">
                <a:solidFill>
                  <a:srgbClr val="6D6E70"/>
                </a:solidFill>
              </a:rPr>
              <a:t>obory konzervatoře	                                   </a:t>
            </a:r>
            <a:r>
              <a:rPr lang="cs-CZ" sz="3200" dirty="0">
                <a:solidFill>
                  <a:srgbClr val="EC6723"/>
                </a:solidFill>
              </a:rPr>
              <a:t>290    </a:t>
            </a:r>
            <a:r>
              <a:rPr lang="cs-CZ" sz="3200" dirty="0">
                <a:solidFill>
                  <a:srgbClr val="00B0F0"/>
                </a:solidFill>
              </a:rPr>
              <a:t>(0,3 %)</a:t>
            </a:r>
          </a:p>
          <a:p>
            <a:r>
              <a:rPr lang="cs-CZ" sz="3200" b="1" dirty="0">
                <a:solidFill>
                  <a:srgbClr val="324496"/>
                </a:solidFill>
              </a:rPr>
              <a:t>celkem						93 302</a:t>
            </a:r>
          </a:p>
        </p:txBody>
      </p:sp>
    </p:spTree>
    <p:extLst>
      <p:ext uri="{BB962C8B-B14F-4D97-AF65-F5344CB8AC3E}">
        <p14:creationId xmlns:p14="http://schemas.microsoft.com/office/powerpoint/2010/main" val="40571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44045B91-0F8E-4BBA-A0C3-DAD3DFF749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1995"/>
              </p:ext>
            </p:extLst>
          </p:nvPr>
        </p:nvGraphicFramePr>
        <p:xfrm>
          <a:off x="523875" y="1531144"/>
          <a:ext cx="11144250" cy="422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9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2A2F89CA-7747-C06B-93CE-08DAFDCFD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515519"/>
              </p:ext>
            </p:extLst>
          </p:nvPr>
        </p:nvGraphicFramePr>
        <p:xfrm>
          <a:off x="523874" y="1531145"/>
          <a:ext cx="11163301" cy="422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3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88AA5032-5F49-4608-916E-6B3289670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021440"/>
              </p:ext>
            </p:extLst>
          </p:nvPr>
        </p:nvGraphicFramePr>
        <p:xfrm>
          <a:off x="504823" y="1531145"/>
          <a:ext cx="11182351" cy="422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81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12FF8345-AE59-8A81-4C63-2B4505EC6BE1}"/>
              </a:ext>
            </a:extLst>
          </p:cNvPr>
          <p:cNvSpPr txBox="1">
            <a:spLocks/>
          </p:cNvSpPr>
          <p:nvPr/>
        </p:nvSpPr>
        <p:spPr>
          <a:xfrm>
            <a:off x="504824" y="790575"/>
            <a:ext cx="11163301" cy="5667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Tx/>
              <a:buNone/>
              <a:defRPr sz="2800" kern="1200" cap="none" baseline="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1pPr>
            <a:lvl2pPr marL="792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C6723"/>
              </a:buClr>
              <a:buSzPct val="121000"/>
              <a:buFont typeface="Symbol" panose="05050102010706020507" pitchFamily="18" charset="2"/>
              <a:buChar char="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2pPr>
            <a:lvl3pPr marL="1260000" indent="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5AE8B"/>
              </a:buClr>
              <a:buFont typeface="Symbol" panose="05050102010706020507" pitchFamily="18" charset="2"/>
              <a:buChar char="·"/>
              <a:defRPr sz="2600" kern="1200">
                <a:solidFill>
                  <a:schemeClr val="bg1"/>
                </a:solidFill>
                <a:latin typeface="Azo Sans" panose="020B0603030503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cs-CZ" sz="3200" b="1" dirty="0">
                <a:solidFill>
                  <a:srgbClr val="3244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statistiky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DA85D23-1D7E-1562-2471-4F592B3CB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412895"/>
              </p:ext>
            </p:extLst>
          </p:nvPr>
        </p:nvGraphicFramePr>
        <p:xfrm>
          <a:off x="504824" y="1402773"/>
          <a:ext cx="11182352" cy="442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73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2030_sablona.potx" id="{366783AD-451A-42EC-AE15-2BFBCB344385}" vid="{CEE7ED49-F934-4CFE-9EB4-40D015782FE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</TotalTime>
  <Words>551</Words>
  <Application>Microsoft Office PowerPoint</Application>
  <PresentationFormat>Širokoúhlá obrazovka</PresentationFormat>
  <Paragraphs>101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Azo Sans</vt:lpstr>
      <vt:lpstr>AzoSans-Bold</vt:lpstr>
      <vt:lpstr>Calibri</vt:lpstr>
      <vt:lpstr>Symbol</vt:lpstr>
      <vt:lpstr>Motiv Office</vt:lpstr>
      <vt:lpstr>Výsledky 1. kola přijímacího řízení na střední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verunka</dc:creator>
  <cp:lastModifiedBy>Jelen Václav</cp:lastModifiedBy>
  <cp:revision>91</cp:revision>
  <cp:lastPrinted>2024-05-15T06:13:22Z</cp:lastPrinted>
  <dcterms:created xsi:type="dcterms:W3CDTF">2020-10-08T18:35:38Z</dcterms:created>
  <dcterms:modified xsi:type="dcterms:W3CDTF">2024-05-15T08:24:23Z</dcterms:modified>
</cp:coreProperties>
</file>