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4"/>
  </p:sldMasterIdLst>
  <p:notesMasterIdLst>
    <p:notesMasterId r:id="rId17"/>
  </p:notesMasterIdLst>
  <p:sldIdLst>
    <p:sldId id="310" r:id="rId5"/>
    <p:sldId id="909" r:id="rId6"/>
    <p:sldId id="915" r:id="rId7"/>
    <p:sldId id="322" r:id="rId8"/>
    <p:sldId id="312" r:id="rId9"/>
    <p:sldId id="284" r:id="rId10"/>
    <p:sldId id="919" r:id="rId11"/>
    <p:sldId id="326" r:id="rId12"/>
    <p:sldId id="916" r:id="rId13"/>
    <p:sldId id="316" r:id="rId14"/>
    <p:sldId id="917" r:id="rId15"/>
    <p:sldId id="294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C1C8A10-7AFB-149C-FDA2-F29BD77CCD8D}" name="Šimůnková Maria" initials="ŠM" userId="S::simunkovam2@msmt.cz::d39ab513-3915-425c-a034-9aaadf503684" providerId="AD"/>
  <p188:author id="{8E41535B-D76C-5CF9-1EAF-8D851C8AF94B}" name="Černikovský Petr" initials="ČP" userId="S::cernikovskyp@msmt.cz::f1749d4b-5045-4726-bffb-aab48e7cdd30" providerId="AD"/>
  <p188:author id="{079C9B69-0ED8-10D5-15A5-9F9402432094}" name="Fojtová Tereza" initials="FT" userId="S::fojtovat@msmt.cz::05d02354-4613-44e7-bd3f-2420852efe98" providerId="AD"/>
  <p188:author id="{A5625DBE-09C7-BE92-B023-A17C940ADEA5}" name="Fojtová Tereza" initials="TF" userId="S::tereza.fojtova@msmt.cz::05d02354-4613-44e7-bd3f-2420852efe98" providerId="AD"/>
  <p188:author id="{FC172BE3-7EF1-FD9B-47A7-00838010A4AF}" name="Kubas Patrik" initials="KP" userId="S::kubasp@msmt.cz::a6f81a50-3886-419b-a6d0-c436703717c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t gra" initials="Rg" lastIdx="11" clrIdx="0">
    <p:extLst>
      <p:ext uri="{19B8F6BF-5375-455C-9EA6-DF929625EA0E}">
        <p15:presenceInfo xmlns:p15="http://schemas.microsoft.com/office/powerpoint/2012/main" userId="852fc29426a7b1cb" providerId="Windows Live"/>
      </p:ext>
    </p:extLst>
  </p:cmAuthor>
  <p:cmAuthor id="2" name="Návrat Miroslav" initials="NM" lastIdx="20" clrIdx="1">
    <p:extLst>
      <p:ext uri="{19B8F6BF-5375-455C-9EA6-DF929625EA0E}">
        <p15:presenceInfo xmlns:p15="http://schemas.microsoft.com/office/powerpoint/2012/main" userId="S-1-5-21-1024343765-948047755-1557874966-30005" providerId="AD"/>
      </p:ext>
    </p:extLst>
  </p:cmAuthor>
  <p:cmAuthor id="3" name="Kuchařová Veronika" initials="KV" lastIdx="1" clrIdx="2">
    <p:extLst>
      <p:ext uri="{19B8F6BF-5375-455C-9EA6-DF929625EA0E}">
        <p15:presenceInfo xmlns:p15="http://schemas.microsoft.com/office/powerpoint/2012/main" userId="S-1-5-21-1024343765-948047755-1557874966-265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28FCB"/>
    <a:srgbClr val="ECCC0A"/>
    <a:srgbClr val="F6D822"/>
    <a:srgbClr val="F0E628"/>
    <a:srgbClr val="DDF028"/>
    <a:srgbClr val="F8DF46"/>
    <a:srgbClr val="F9E35D"/>
    <a:srgbClr val="F8E65E"/>
    <a:srgbClr val="F4A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222D55-8DB9-EBD0-CCBE-2706AFABBEED}" v="138" dt="2024-10-08T09:52:11.8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87"/>
  </p:normalViewPr>
  <p:slideViewPr>
    <p:cSldViewPr snapToGrid="0">
      <p:cViewPr>
        <p:scale>
          <a:sx n="150" d="100"/>
          <a:sy n="150" d="100"/>
        </p:scale>
        <p:origin x="-3498" y="-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419990405553153"/>
          <c:y val="1.4593212478552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Výdaje RgŠ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List1!$A$2:$A$12</c:f>
              <c:numCache>
                <c:formatCode>General</c:formatCode>
                <c:ptCount val="1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</c:numCache>
            </c:numRef>
          </c:cat>
          <c:val>
            <c:numRef>
              <c:f>List1!$B$2:$B$12</c:f>
              <c:numCache>
                <c:formatCode>General</c:formatCode>
                <c:ptCount val="11"/>
                <c:pt idx="0">
                  <c:v>90.2</c:v>
                </c:pt>
                <c:pt idx="1">
                  <c:v>94.9</c:v>
                </c:pt>
                <c:pt idx="2">
                  <c:v>103.6</c:v>
                </c:pt>
                <c:pt idx="3">
                  <c:v>120.9</c:v>
                </c:pt>
                <c:pt idx="4">
                  <c:v>143.69999999999999</c:v>
                </c:pt>
                <c:pt idx="5">
                  <c:v>162</c:v>
                </c:pt>
                <c:pt idx="6">
                  <c:v>179.3</c:v>
                </c:pt>
                <c:pt idx="7">
                  <c:v>190.3</c:v>
                </c:pt>
                <c:pt idx="8">
                  <c:v>202.6</c:v>
                </c:pt>
                <c:pt idx="9">
                  <c:v>204.1</c:v>
                </c:pt>
                <c:pt idx="10">
                  <c:v>216.7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1C-48DF-B073-D873B78BAA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1"/>
        <c:overlap val="65"/>
        <c:axId val="627797183"/>
        <c:axId val="627796703"/>
      </c:barChart>
      <c:catAx>
        <c:axId val="6277971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7796703"/>
        <c:crosses val="autoZero"/>
        <c:auto val="1"/>
        <c:lblAlgn val="ctr"/>
        <c:lblOffset val="100"/>
        <c:noMultiLvlLbl val="0"/>
      </c:catAx>
      <c:valAx>
        <c:axId val="627796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77971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A5D55-CA7B-4358-AFEF-A66498C35363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0F52C-6A56-4EF8-AFAD-C1D6265052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13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Kliknutím lze </a:t>
            </a:r>
            <a:br>
              <a:rPr lang="cs-CZ"/>
            </a:br>
            <a:r>
              <a:rPr lang="cs-CZ"/>
              <a:t>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288271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153723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9599" y="1825625"/>
            <a:ext cx="10515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0575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3">
          <p15:clr>
            <a:srgbClr val="FBAE40"/>
          </p15:clr>
        </p15:guide>
        <p15:guide id="2" pos="7348">
          <p15:clr>
            <a:srgbClr val="FBAE40"/>
          </p15:clr>
        </p15:guide>
        <p15:guide id="3" orient="horz" pos="3906">
          <p15:clr>
            <a:srgbClr val="FBAE40"/>
          </p15:clr>
        </p15:guide>
        <p15:guide id="4" orient="horz" pos="59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28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28D96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01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obrázek 2">
            <a:extLst>
              <a:ext uri="{FF2B5EF4-FFF2-40B4-BE49-F238E27FC236}">
                <a16:creationId xmlns:a16="http://schemas.microsoft.com/office/drawing/2014/main" id="{DEBA1952-2E33-4348-A94B-18B55220776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20000" y="936001"/>
            <a:ext cx="10726331" cy="5166037"/>
          </a:xfrm>
        </p:spPr>
        <p:txBody>
          <a:bodyPr>
            <a:normAutofit/>
          </a:bodyPr>
          <a:lstStyle>
            <a:lvl1pPr marL="0" indent="0">
              <a:buNone/>
              <a:defRPr sz="2100" cap="all" baseline="0">
                <a:solidFill>
                  <a:srgbClr val="428D96"/>
                </a:solidFill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Obrázek</a:t>
            </a:r>
          </a:p>
        </p:txBody>
      </p:sp>
    </p:spTree>
    <p:extLst>
      <p:ext uri="{BB962C8B-B14F-4D97-AF65-F5344CB8AC3E}">
        <p14:creationId xmlns:p14="http://schemas.microsoft.com/office/powerpoint/2010/main" val="3015479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12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72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09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253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99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posta@msmt.cz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msmt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3E5E2-0C91-C69E-897A-0741031A9F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0"/>
          <a:lstStyle/>
          <a:p>
            <a:r>
              <a:rPr lang="pl-PL" sz="4400"/>
              <a:t>Rozpočet MŠMT na rok 2025</a:t>
            </a:r>
            <a:endParaRPr lang="cs-CZ" sz="44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9872F7-EA0E-CB83-D7CB-FECEB78213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cs-CZ" dirty="0">
                <a:latin typeface="Calibri"/>
                <a:ea typeface="Calibri"/>
                <a:cs typeface="Calibri"/>
              </a:rPr>
              <a:t>Praha, 8. října 2024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996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693C7-7D02-480C-9B8B-C80C1BAA4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cap="small">
                <a:latin typeface="Calibri"/>
                <a:ea typeface="Calibri"/>
                <a:cs typeface="Calibri"/>
              </a:rPr>
              <a:t>Regionální školství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BF728513-77D3-28FF-C1C3-29464522B8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594705"/>
              </p:ext>
            </p:extLst>
          </p:nvPr>
        </p:nvGraphicFramePr>
        <p:xfrm>
          <a:off x="677240" y="1725264"/>
          <a:ext cx="1083751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1F05D7-18ED-47C2-A04D-7F176D8F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135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C94154-D622-F92A-56A5-A13A1C8F4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A447B3-8501-5381-49DE-7BF2CEF5A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cap="small"/>
              <a:t>Změny ve financování regionálního školství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FFC139-5189-CA67-B307-40A877E7F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107950" indent="0">
              <a:buNone/>
            </a:pPr>
            <a:r>
              <a:rPr lang="cs-CZ" sz="2100" b="1" kern="100" dirty="0">
                <a:effectLst/>
                <a:latin typeface="Calibri"/>
                <a:ea typeface="Calibri"/>
                <a:cs typeface="Times New Roman"/>
              </a:rPr>
              <a:t>2. 10. 2024 schválila vláda návrh novely školského zákona upravující financování </a:t>
            </a:r>
            <a:r>
              <a:rPr lang="cs-CZ" sz="2100" b="1" kern="100" dirty="0">
                <a:latin typeface="Calibri"/>
                <a:ea typeface="Calibri"/>
                <a:cs typeface="Times New Roman"/>
              </a:rPr>
              <a:t>r</a:t>
            </a:r>
            <a:r>
              <a:rPr lang="cs-CZ" sz="2100" b="1" kern="100" dirty="0">
                <a:effectLst/>
                <a:latin typeface="Calibri"/>
                <a:ea typeface="Calibri"/>
                <a:cs typeface="Times New Roman"/>
              </a:rPr>
              <a:t>egionálního školství</a:t>
            </a:r>
          </a:p>
          <a:p>
            <a:pPr marL="342900" lvl="0" indent="-342900">
              <a:buFont typeface="Calibri Light" panose="020F0302020204030204" pitchFamily="34" charset="0"/>
              <a:buChar char="●"/>
              <a:tabLst>
                <a:tab pos="457200" algn="l"/>
              </a:tabLst>
            </a:pPr>
            <a:r>
              <a:rPr lang="cs-CZ" sz="2100" kern="100" dirty="0">
                <a:effectLst/>
                <a:latin typeface="Calibri"/>
                <a:ea typeface="Aptos" panose="020B0004020202020204" pitchFamily="34" charset="0"/>
                <a:cs typeface="Times New Roman"/>
              </a:rPr>
              <a:t>Umožňuje zohlednit náročnost poskytovaného vzdělávání ve financovaní (indexace)</a:t>
            </a:r>
          </a:p>
          <a:p>
            <a:pPr marL="342900" indent="-342900">
              <a:tabLst>
                <a:tab pos="457200" algn="l"/>
              </a:tabLst>
            </a:pPr>
            <a:r>
              <a:rPr lang="cs-CZ" sz="2100" kern="100" dirty="0">
                <a:effectLst/>
                <a:latin typeface="Calibri"/>
                <a:ea typeface="Aptos" panose="020B0004020202020204" pitchFamily="34" charset="0"/>
                <a:cs typeface="Times New Roman"/>
              </a:rPr>
              <a:t>Regulace růstu </a:t>
            </a:r>
            <a:r>
              <a:rPr lang="cs-CZ" sz="2100" kern="100" dirty="0" err="1">
                <a:latin typeface="Calibri"/>
                <a:ea typeface="Aptos" panose="020B0004020202020204" pitchFamily="34" charset="0"/>
                <a:cs typeface="Times New Roman"/>
              </a:rPr>
              <a:t>PHs</a:t>
            </a:r>
            <a:r>
              <a:rPr lang="cs-CZ" sz="2100" kern="100" dirty="0" err="1">
                <a:effectLst/>
                <a:latin typeface="Calibri"/>
                <a:ea typeface="Aptos" panose="020B0004020202020204" pitchFamily="34" charset="0"/>
                <a:cs typeface="Times New Roman"/>
              </a:rPr>
              <a:t>̌koly</a:t>
            </a:r>
            <a:r>
              <a:rPr lang="cs-CZ" sz="2100" kern="100" dirty="0">
                <a:effectLst/>
                <a:latin typeface="Calibri"/>
                <a:ea typeface="Aptos" panose="020B0004020202020204" pitchFamily="34" charset="0"/>
                <a:cs typeface="Times New Roman"/>
              </a:rPr>
              <a:t> </a:t>
            </a:r>
          </a:p>
          <a:p>
            <a:pPr marL="342900" lvl="0" indent="-342900">
              <a:buFont typeface="Calibri Light" panose="020F0302020204030204" pitchFamily="34" charset="0"/>
              <a:buChar char="●"/>
              <a:tabLst>
                <a:tab pos="457200" algn="l"/>
              </a:tabLst>
            </a:pPr>
            <a:r>
              <a:rPr lang="cs-CZ" sz="2100" kern="100" dirty="0">
                <a:effectLst/>
                <a:latin typeface="Calibri"/>
                <a:ea typeface="Aptos" panose="020B0004020202020204" pitchFamily="34" charset="0"/>
                <a:cs typeface="Times New Roman"/>
              </a:rPr>
              <a:t>Institucionalizace speciálních pedagogů a školních psychologů</a:t>
            </a:r>
          </a:p>
          <a:p>
            <a:pPr marL="342900" lvl="0" indent="-342900">
              <a:buFont typeface="Calibri Light" panose="020F0302020204030204" pitchFamily="34" charset="0"/>
              <a:buChar char="●"/>
              <a:tabLst>
                <a:tab pos="457200" algn="l"/>
              </a:tabLst>
            </a:pPr>
            <a:r>
              <a:rPr lang="cs-CZ" sz="2100" kern="100" dirty="0">
                <a:effectLst/>
                <a:latin typeface="Calibri"/>
                <a:ea typeface="Aptos" panose="020B0004020202020204" pitchFamily="34" charset="0"/>
                <a:cs typeface="Times New Roman"/>
              </a:rPr>
              <a:t>Ukotvení provázejících učitelů</a:t>
            </a:r>
          </a:p>
          <a:p>
            <a:pPr marL="107950" indent="0">
              <a:buNone/>
            </a:pPr>
            <a:endParaRPr lang="cs-CZ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950" indent="0">
              <a:buNone/>
            </a:pPr>
            <a:endParaRPr lang="cs-CZ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3850" indent="-215900"/>
            <a:endParaRPr lang="cs-CZ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3850" indent="-215900"/>
            <a:endParaRPr lang="cs-CZ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1585B8-EDEC-F3C8-5604-A94E7EE3E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715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25EC4-2225-4B1B-B70F-49FD082399FF}"/>
              </a:ext>
            </a:extLst>
          </p:cNvPr>
          <p:cNvSpPr txBox="1">
            <a:spLocks/>
          </p:cNvSpPr>
          <p:nvPr/>
        </p:nvSpPr>
        <p:spPr>
          <a:xfrm>
            <a:off x="276225" y="2488575"/>
            <a:ext cx="11620500" cy="852488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 cap="all" baseline="0">
                <a:solidFill>
                  <a:srgbClr val="428D96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cs-CZ" sz="4000" cap="small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Děkuji Vám za pozornost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886" y="824254"/>
            <a:ext cx="2180682" cy="1067943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1571625" y="5951673"/>
            <a:ext cx="1857375" cy="90632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0" algn="ctr">
              <a:spcAft>
                <a:spcPts val="0"/>
              </a:spcAft>
              <a:buNone/>
            </a:pPr>
            <a:r>
              <a:rPr lang="fi-FI" sz="1400">
                <a:solidFill>
                  <a:schemeClr val="bg1"/>
                </a:solidFill>
              </a:rPr>
              <a:t>Karmelitská 529/5</a:t>
            </a:r>
          </a:p>
          <a:p>
            <a:pPr marL="108000" indent="0" algn="ctr">
              <a:spcAft>
                <a:spcPts val="0"/>
              </a:spcAft>
              <a:buNone/>
            </a:pPr>
            <a:r>
              <a:rPr lang="fi-FI" sz="1400">
                <a:solidFill>
                  <a:schemeClr val="bg1"/>
                </a:solidFill>
              </a:rPr>
              <a:t>118 12 Praha 1</a:t>
            </a:r>
            <a:endParaRPr lang="cs-CZ" sz="1400">
              <a:solidFill>
                <a:schemeClr val="bg1"/>
              </a:solidFill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3861293" y="5949097"/>
            <a:ext cx="2091832" cy="906328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950" indent="0" algn="ctr">
              <a:spcAft>
                <a:spcPts val="0"/>
              </a:spcAft>
              <a:buNone/>
            </a:pPr>
            <a:r>
              <a:rPr lang="cs-CZ" sz="1400">
                <a:solidFill>
                  <a:schemeClr val="bg1"/>
                </a:solidFill>
                <a:latin typeface="Calibri Light"/>
                <a:ea typeface="Calibri Light"/>
                <a:cs typeface="Calibri Ligh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posta@msmt.gov.cz</a:t>
            </a:r>
            <a:r>
              <a:rPr lang="cs-CZ" sz="1400">
                <a:solidFill>
                  <a:schemeClr val="bg1"/>
                </a:solidFill>
                <a:latin typeface="Calibri Light"/>
                <a:ea typeface="Calibri Light"/>
                <a:cs typeface="Calibri Light"/>
              </a:rPr>
              <a:t> 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6408136" y="5964119"/>
            <a:ext cx="1857375" cy="906328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950" indent="0" algn="ctr">
              <a:spcAft>
                <a:spcPts val="0"/>
              </a:spcAft>
              <a:buNone/>
            </a:pPr>
            <a:r>
              <a:rPr lang="cs-CZ" sz="1400">
                <a:solidFill>
                  <a:schemeClr val="bg1"/>
                </a:solidFill>
                <a:latin typeface="Calibri Light"/>
                <a:ea typeface="Calibri Light"/>
                <a:cs typeface="Calibri Light"/>
              </a:rPr>
              <a:t>+420  234 811 111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8812104" y="5949097"/>
            <a:ext cx="1857375" cy="906328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950" indent="0" algn="ctr">
              <a:spcAft>
                <a:spcPts val="0"/>
              </a:spcAft>
              <a:buNone/>
            </a:pPr>
            <a:r>
              <a:rPr lang="cs-CZ" sz="1400">
                <a:solidFill>
                  <a:schemeClr val="bg1"/>
                </a:solidFill>
                <a:latin typeface="Calibri Light"/>
                <a:ea typeface="Calibri Light"/>
                <a:cs typeface="Calibri Ligh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www.msmt.gov.cz</a:t>
            </a:r>
            <a:br>
              <a:rPr lang="cs-CZ" sz="1400"/>
            </a:br>
            <a:endParaRPr lang="cs-CZ" sz="1400">
              <a:solidFill>
                <a:schemeClr val="bg1"/>
              </a:solidFill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285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2750A9-27D5-1939-81C0-BD445D9F7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cap="small">
                <a:latin typeface="Calibri"/>
                <a:ea typeface="Calibri"/>
                <a:cs typeface="Calibri"/>
              </a:rPr>
              <a:t>Milníky přípravy školského rozpočtu na rok 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A5A7FB-37F9-E075-1BA6-08BB7EF3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11" y="1796902"/>
            <a:ext cx="10260419" cy="4187021"/>
          </a:xfrm>
        </p:spPr>
        <p:txBody>
          <a:bodyPr vert="horz" lIns="0" tIns="0" rIns="0" bIns="0" rtlCol="0" anchor="t">
            <a:normAutofit/>
          </a:bodyPr>
          <a:lstStyle/>
          <a:p>
            <a:pPr marL="107950" indent="0">
              <a:buNone/>
            </a:pPr>
            <a:endParaRPr lang="cs-CZ" sz="2400" dirty="0">
              <a:solidFill>
                <a:srgbClr val="372C2C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23850" indent="-215900"/>
            <a:endParaRPr lang="cs-CZ" sz="2000" dirty="0">
              <a:solidFill>
                <a:srgbClr val="372C2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23850" indent="-215900"/>
            <a:endParaRPr lang="cs-CZ" sz="2000" b="1" dirty="0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endParaRPr lang="cs-CZ" sz="2000" b="1" dirty="0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04CBA8-8A19-EF63-3E19-6E512AA44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</a:t>
            </a:fld>
            <a:endParaRPr lang="cs-CZ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6BAB1AD2-9140-FA6B-7BE5-7BE718858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761631"/>
              </p:ext>
            </p:extLst>
          </p:nvPr>
        </p:nvGraphicFramePr>
        <p:xfrm>
          <a:off x="729601" y="1881963"/>
          <a:ext cx="10392056" cy="351938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931585">
                  <a:extLst>
                    <a:ext uri="{9D8B030D-6E8A-4147-A177-3AD203B41FA5}">
                      <a16:colId xmlns:a16="http://schemas.microsoft.com/office/drawing/2014/main" val="3831902181"/>
                    </a:ext>
                  </a:extLst>
                </a:gridCol>
                <a:gridCol w="7460471">
                  <a:extLst>
                    <a:ext uri="{9D8B030D-6E8A-4147-A177-3AD203B41FA5}">
                      <a16:colId xmlns:a16="http://schemas.microsoft.com/office/drawing/2014/main" val="2100602553"/>
                    </a:ext>
                  </a:extLst>
                </a:gridCol>
              </a:tblGrid>
              <a:tr h="851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31. 8. 2024</a:t>
                      </a:r>
                      <a:endParaRPr lang="cs-CZ" sz="1800" b="1" dirty="0">
                        <a:solidFill>
                          <a:srgbClr val="372C2C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/>
                        <a:t>Zveřejnění návrhu zákona o státním rozpočtu ministerstvem financí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863127"/>
                  </a:ext>
                </a:extLst>
              </a:tr>
              <a:tr h="904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25. 9. 2024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Schválení návrhu </a:t>
                      </a:r>
                      <a:r>
                        <a:rPr lang="cs-CZ" dirty="0"/>
                        <a:t>zákona o státním rozpočtu</a:t>
                      </a:r>
                      <a:r>
                        <a:rPr lang="cs-CZ" sz="1800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 vládou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971023"/>
                  </a:ext>
                </a:extLst>
              </a:tr>
              <a:tr h="8579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30. 9. 2024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Rozeslání návrhu </a:t>
                      </a:r>
                      <a:r>
                        <a:rPr lang="cs-CZ" dirty="0"/>
                        <a:t>zákona o státním rozpočtu</a:t>
                      </a:r>
                      <a:r>
                        <a:rPr lang="cs-CZ" sz="1800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 poslancům (sněmovní tisk 805)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183426"/>
                  </a:ext>
                </a:extLst>
              </a:tr>
              <a:tr h="904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22. 10. – 4. 12.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372C2C"/>
                          </a:solidFill>
                          <a:latin typeface="+mn-lt"/>
                          <a:ea typeface="Times New Roman" panose="02020603050405020304" pitchFamily="18" charset="0"/>
                          <a:cs typeface="Calibri"/>
                        </a:rPr>
                        <a:t>Schvalování návrhu Poslaneckou sněmovnou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89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9726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BEDE27-2DE1-B8B7-769F-48C621AD70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8B380-385B-1C9B-219D-2DC545CFF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cap="small"/>
              <a:t>Vládní návrh školského rozpočtu na rok 2025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0B1154-0238-11F0-9C41-AD5469808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56105"/>
            <a:ext cx="10140331" cy="4209098"/>
          </a:xfrm>
        </p:spPr>
        <p:txBody>
          <a:bodyPr vert="horz" lIns="0" tIns="0" rIns="0" bIns="0" rtlCol="0" anchor="t">
            <a:normAutofit/>
          </a:bodyPr>
          <a:lstStyle/>
          <a:p>
            <a:pPr marL="320040" indent="-219710"/>
            <a:r>
              <a:rPr lang="cs-CZ" sz="2100" dirty="0">
                <a:latin typeface="Calibri"/>
                <a:ea typeface="Calibri"/>
                <a:cs typeface="Calibri"/>
              </a:rPr>
              <a:t>V roce 2025 bude MŠMT spravovat rozpočet ve výši </a:t>
            </a:r>
            <a:r>
              <a:rPr lang="cs-CZ" sz="2100" b="1" dirty="0">
                <a:solidFill>
                  <a:srgbClr val="428D96"/>
                </a:solidFill>
                <a:latin typeface="Calibri"/>
                <a:ea typeface="Calibri"/>
                <a:cs typeface="Calibri"/>
              </a:rPr>
              <a:t>291 mld. korun </a:t>
            </a:r>
            <a:r>
              <a:rPr lang="cs-CZ" sz="2100" dirty="0">
                <a:latin typeface="Calibri"/>
                <a:ea typeface="Calibri"/>
                <a:cs typeface="Calibri"/>
              </a:rPr>
              <a:t>včetně evropských </a:t>
            </a:r>
            <a:br>
              <a:rPr lang="cs-CZ" sz="2100" dirty="0">
                <a:latin typeface="Calibri"/>
                <a:ea typeface="Calibri"/>
                <a:cs typeface="Calibri"/>
              </a:rPr>
            </a:br>
            <a:r>
              <a:rPr lang="cs-CZ" sz="2100" dirty="0">
                <a:latin typeface="Calibri"/>
                <a:ea typeface="Calibri"/>
                <a:cs typeface="Calibri"/>
              </a:rPr>
              <a:t>a dalších mezinárodních zdrojů. </a:t>
            </a:r>
            <a:endParaRPr lang="cs-CZ" sz="2100" dirty="0">
              <a:latin typeface="Calibri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>
              <a:spcAft>
                <a:spcPts val="1000"/>
              </a:spcAft>
            </a:pPr>
            <a:r>
              <a:rPr lang="cs-CZ" sz="2100" dirty="0">
                <a:latin typeface="Calibri"/>
                <a:ea typeface="Calibri"/>
                <a:cs typeface="Calibri"/>
              </a:rPr>
              <a:t>Rozpočet kapitoly vzroste meziročně o </a:t>
            </a:r>
            <a:r>
              <a:rPr lang="cs-CZ" sz="2100" b="1" dirty="0">
                <a:solidFill>
                  <a:srgbClr val="428D96"/>
                </a:solidFill>
                <a:latin typeface="Calibri"/>
                <a:ea typeface="Calibri"/>
                <a:cs typeface="Calibri"/>
              </a:rPr>
              <a:t>22 mld. korun</a:t>
            </a:r>
            <a:r>
              <a:rPr lang="cs-CZ" sz="2100" b="1" dirty="0">
                <a:latin typeface="Calibri"/>
                <a:ea typeface="Calibri"/>
                <a:cs typeface="Calibri"/>
              </a:rPr>
              <a:t>.</a:t>
            </a:r>
            <a:endParaRPr lang="cs-CZ" sz="2100" dirty="0">
              <a:latin typeface="Calibri"/>
              <a:ea typeface="Calibri"/>
              <a:cs typeface="Calibri"/>
            </a:endParaRPr>
          </a:p>
          <a:p>
            <a:pPr marL="323850" indent="-215900">
              <a:spcAft>
                <a:spcPts val="1000"/>
              </a:spcAft>
            </a:pPr>
            <a:r>
              <a:rPr lang="cs-CZ" sz="2100" dirty="0">
                <a:latin typeface="Calibri"/>
                <a:ea typeface="Calibri"/>
                <a:cs typeface="Calibri"/>
              </a:rPr>
              <a:t>Podíl výdajů na školství k HDP tak po dvou letech, kdy byl státní rozpočet zatížen dopady energetické krize a války na Ukrajině, začne znovu směřovat k průměru EU a OECD.</a:t>
            </a:r>
            <a:endParaRPr lang="cs-CZ" sz="2000" dirty="0">
              <a:solidFill>
                <a:srgbClr val="372C2C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7950" indent="0">
              <a:buNone/>
            </a:pPr>
            <a:endParaRPr lang="cs-CZ" sz="2000" dirty="0">
              <a:solidFill>
                <a:srgbClr val="372C2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23850" indent="-215900"/>
            <a:endParaRPr lang="cs-CZ" sz="2000" b="1" dirty="0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endParaRPr lang="cs-CZ" sz="2000" b="1" dirty="0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131BE34-4ED6-896F-6A1A-1F26152B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128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AEE5F3-3304-3144-7429-79674E135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 cap="small" dirty="0"/>
              <a:t>Vývoj rozpočtu školství 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BF3F9C3A-0C53-120B-6C8E-47216AC727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9623358"/>
              </p:ext>
            </p:extLst>
          </p:nvPr>
        </p:nvGraphicFramePr>
        <p:xfrm>
          <a:off x="727240" y="1912788"/>
          <a:ext cx="10605779" cy="34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8563">
                  <a:extLst>
                    <a:ext uri="{9D8B030D-6E8A-4147-A177-3AD203B41FA5}">
                      <a16:colId xmlns:a16="http://schemas.microsoft.com/office/drawing/2014/main" val="1888091100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1130537128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529531216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813995924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3350614776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4186177094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1148947704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4065889336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1596400138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2389748092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3785673410"/>
                    </a:ext>
                  </a:extLst>
                </a:gridCol>
                <a:gridCol w="498308">
                  <a:extLst>
                    <a:ext uri="{9D8B030D-6E8A-4147-A177-3AD203B41FA5}">
                      <a16:colId xmlns:a16="http://schemas.microsoft.com/office/drawing/2014/main" val="3012434841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3094795069"/>
                    </a:ext>
                  </a:extLst>
                </a:gridCol>
                <a:gridCol w="627409">
                  <a:extLst>
                    <a:ext uri="{9D8B030D-6E8A-4147-A177-3AD203B41FA5}">
                      <a16:colId xmlns:a16="http://schemas.microsoft.com/office/drawing/2014/main" val="628435615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Schválený rozpočet  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lvl="0" algn="l">
                        <a:buNone/>
                      </a:pPr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 mld. Kč  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2013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2014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2015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2017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2018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2020 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2021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2024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2025 </a:t>
                      </a:r>
                      <a:endParaRPr lang="cs-CZ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31170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Výdaje kapitoly MŠMT </a:t>
                      </a:r>
                      <a:br>
                        <a:rPr lang="cs-CZ" sz="1300" u="none" strike="noStrike">
                          <a:effectLst/>
                          <a:latin typeface="+mn-lt"/>
                        </a:rPr>
                      </a:br>
                      <a:r>
                        <a:rPr lang="cs-CZ" sz="1300" u="none" strike="noStrike">
                          <a:effectLst/>
                          <a:latin typeface="+mn-lt"/>
                        </a:rPr>
                        <a:t>celkem včetně EU/FM</a:t>
                      </a:r>
                      <a:endParaRPr lang="cs-CZ" sz="13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800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140,4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137,3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135,9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142,4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156,5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176,1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205,8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227,0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239,7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251,9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265,0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269,0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290,8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6279570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Výdaje regionální školství </a:t>
                      </a:r>
                    </a:p>
                  </a:txBody>
                  <a:tcPr marL="10800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85,2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86,8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90,2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94,9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103,6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120,9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143,7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162,0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179,3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190,3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202,6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204,1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216,7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50351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Výdaje vysoké školy</a:t>
                      </a:r>
                      <a:endParaRPr lang="cs-CZ" sz="13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800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21,8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21,8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21,5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20,3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21,6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24,6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26,5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27,4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28,4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28,6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30,9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30,9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34,9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18277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Regionální školství + vysoké školy </a:t>
                      </a:r>
                      <a:endParaRPr lang="cs-CZ" sz="13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800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107,0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108,6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111,7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115,2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125,2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145,5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170,2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189,4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207,7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218,9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233,5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235,0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u="none" strike="noStrike">
                          <a:effectLst/>
                          <a:latin typeface="+mn-lt"/>
                        </a:rPr>
                        <a:t>251,6</a:t>
                      </a:r>
                      <a:endParaRPr lang="cs-CZ" sz="13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80" marR="6480" marT="6480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566025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81FD262-8D42-D1FF-4433-E5B42176D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092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693C7-7D02-480C-9B8B-C80C1BAA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0" y="936001"/>
            <a:ext cx="10964966" cy="622138"/>
          </a:xfrm>
        </p:spPr>
        <p:txBody>
          <a:bodyPr>
            <a:normAutofit fontScale="90000"/>
          </a:bodyPr>
          <a:lstStyle/>
          <a:p>
            <a:r>
              <a:rPr lang="cs-CZ" sz="3600" cap="small" dirty="0">
                <a:latin typeface="Calibri"/>
                <a:ea typeface="Calibri"/>
                <a:cs typeface="Calibri"/>
              </a:rPr>
              <a:t>Rozpočet školství</a:t>
            </a:r>
            <a:r>
              <a:rPr lang="cs-CZ" sz="3600" dirty="0">
                <a:latin typeface="Calibri"/>
                <a:cs typeface="Calibri"/>
              </a:rPr>
              <a:t>: </a:t>
            </a:r>
            <a:r>
              <a:rPr lang="cs-CZ" sz="3600" cap="small" dirty="0">
                <a:latin typeface="Calibri"/>
                <a:ea typeface="Calibri"/>
                <a:cs typeface="Calibri"/>
              </a:rPr>
              <a:t>výdaje na regionální školství, </a:t>
            </a:r>
            <a:r>
              <a:rPr lang="cs-CZ" sz="3600" cap="small" dirty="0" err="1">
                <a:latin typeface="Calibri"/>
                <a:ea typeface="Calibri"/>
                <a:cs typeface="Calibri"/>
              </a:rPr>
              <a:t>vš</a:t>
            </a:r>
            <a:r>
              <a:rPr lang="cs-CZ" sz="3600" cap="small" dirty="0">
                <a:latin typeface="Calibri"/>
                <a:ea typeface="Calibri"/>
                <a:cs typeface="Calibri"/>
              </a:rPr>
              <a:t> a výzkum </a:t>
            </a:r>
            <a:br>
              <a:rPr lang="cs-CZ" sz="3200" cap="small" dirty="0">
                <a:latin typeface="Calibri"/>
                <a:ea typeface="Calibri"/>
                <a:cs typeface="Calibri"/>
              </a:rPr>
            </a:br>
            <a:br>
              <a:rPr lang="cs-CZ" sz="3200" dirty="0">
                <a:latin typeface="Calibri"/>
                <a:cs typeface="Calibri"/>
              </a:rPr>
            </a:br>
            <a:r>
              <a:rPr lang="cs-CZ" sz="1600" dirty="0">
                <a:latin typeface="Calibri"/>
                <a:cs typeface="Calibri"/>
              </a:rPr>
              <a:t>Včetně evropských a mezinárodních zdrojů</a:t>
            </a:r>
            <a:r>
              <a:rPr lang="cs-CZ" sz="3200" dirty="0">
                <a:latin typeface="Calibri"/>
                <a:cs typeface="Calibri"/>
              </a:rPr>
              <a:t>  </a:t>
            </a:r>
            <a:endParaRPr lang="cs-CZ" sz="3200" dirty="0">
              <a:cs typeface="Calibri"/>
            </a:endParaRP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97E1DFC0-731E-5880-7F3C-4145CFA4D5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442208"/>
              </p:ext>
            </p:extLst>
          </p:nvPr>
        </p:nvGraphicFramePr>
        <p:xfrm>
          <a:off x="701039" y="2235200"/>
          <a:ext cx="10867504" cy="34102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1208">
                  <a:extLst>
                    <a:ext uri="{9D8B030D-6E8A-4147-A177-3AD203B41FA5}">
                      <a16:colId xmlns:a16="http://schemas.microsoft.com/office/drawing/2014/main" val="3249426231"/>
                    </a:ext>
                  </a:extLst>
                </a:gridCol>
                <a:gridCol w="1337502">
                  <a:extLst>
                    <a:ext uri="{9D8B030D-6E8A-4147-A177-3AD203B41FA5}">
                      <a16:colId xmlns:a16="http://schemas.microsoft.com/office/drawing/2014/main" val="1570202801"/>
                    </a:ext>
                  </a:extLst>
                </a:gridCol>
                <a:gridCol w="1417009">
                  <a:extLst>
                    <a:ext uri="{9D8B030D-6E8A-4147-A177-3AD203B41FA5}">
                      <a16:colId xmlns:a16="http://schemas.microsoft.com/office/drawing/2014/main" val="3898794584"/>
                    </a:ext>
                  </a:extLst>
                </a:gridCol>
                <a:gridCol w="2041246">
                  <a:extLst>
                    <a:ext uri="{9D8B030D-6E8A-4147-A177-3AD203B41FA5}">
                      <a16:colId xmlns:a16="http://schemas.microsoft.com/office/drawing/2014/main" val="3172201102"/>
                    </a:ext>
                  </a:extLst>
                </a:gridCol>
                <a:gridCol w="1552650">
                  <a:extLst>
                    <a:ext uri="{9D8B030D-6E8A-4147-A177-3AD203B41FA5}">
                      <a16:colId xmlns:a16="http://schemas.microsoft.com/office/drawing/2014/main" val="3679452046"/>
                    </a:ext>
                  </a:extLst>
                </a:gridCol>
                <a:gridCol w="1627889">
                  <a:extLst>
                    <a:ext uri="{9D8B030D-6E8A-4147-A177-3AD203B41FA5}">
                      <a16:colId xmlns:a16="http://schemas.microsoft.com/office/drawing/2014/main" val="620657570"/>
                    </a:ext>
                  </a:extLst>
                </a:gridCol>
              </a:tblGrid>
              <a:tr h="902400">
                <a:tc rowSpan="2">
                  <a:txBody>
                    <a:bodyPr/>
                    <a:lstStyle/>
                    <a:p>
                      <a:pPr algn="l" fontAlgn="b"/>
                      <a:endParaRPr lang="cs-CZ" sz="1200" u="none" strike="noStrike">
                        <a:effectLst/>
                        <a:highlight>
                          <a:srgbClr val="FFFF99"/>
                        </a:highlight>
                      </a:endParaRPr>
                    </a:p>
                    <a:p>
                      <a:pPr algn="l" fontAlgn="b"/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9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solidFill>
                            <a:schemeClr val="bg1"/>
                          </a:solidFill>
                          <a:effectLst/>
                        </a:rPr>
                        <a:t>Schválený rozpočet</a:t>
                      </a:r>
                      <a:endParaRPr lang="pl-PL" sz="1600" b="1" u="none" strike="noStrike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pl-PL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pl-PL" sz="1400" b="1" u="none" strike="noStrike" err="1">
                          <a:solidFill>
                            <a:schemeClr val="bg1"/>
                          </a:solidFill>
                          <a:effectLst/>
                        </a:rPr>
                        <a:t>včetně</a:t>
                      </a:r>
                      <a:r>
                        <a:rPr lang="pl-PL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 EU/FM v mld.) </a:t>
                      </a:r>
                      <a:endParaRPr lang="pl-PL" sz="1400" b="1" i="0" u="none" strike="noStrike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solidFill>
                            <a:schemeClr val="bg1"/>
                          </a:solidFill>
                          <a:effectLst/>
                        </a:rPr>
                        <a:t>Návrh rozpočtu </a:t>
                      </a:r>
                    </a:p>
                    <a:p>
                      <a:pPr algn="ctr" fontAlgn="ctr"/>
                      <a:r>
                        <a:rPr lang="cs-CZ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pl-PL" sz="1400" b="1" u="none" strike="noStrike" err="1">
                          <a:solidFill>
                            <a:schemeClr val="bg1"/>
                          </a:solidFill>
                          <a:effectLst/>
                        </a:rPr>
                        <a:t>včetně</a:t>
                      </a:r>
                      <a:r>
                        <a:rPr lang="pl-PL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 EU/FM v mld.)</a:t>
                      </a:r>
                      <a:endParaRPr lang="pl-PL" sz="1400" b="1" i="0" u="none" strike="noStrike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solidFill>
                            <a:schemeClr val="bg1"/>
                          </a:solidFill>
                          <a:effectLst/>
                        </a:rPr>
                        <a:t>Navýšení oproti 2024  </a:t>
                      </a:r>
                    </a:p>
                    <a:p>
                      <a:pPr algn="ctr" fontAlgn="ctr"/>
                      <a:r>
                        <a:rPr lang="pl-PL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pl-PL" sz="1400" b="1" u="none" strike="noStrike" err="1">
                          <a:solidFill>
                            <a:schemeClr val="bg1"/>
                          </a:solidFill>
                          <a:effectLst/>
                        </a:rPr>
                        <a:t>včetně</a:t>
                      </a:r>
                      <a:r>
                        <a:rPr lang="pl-PL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 EU/FM v mld.)</a:t>
                      </a:r>
                      <a:r>
                        <a:rPr lang="cs-CZ" sz="1600" b="1" u="none" strike="noStrike">
                          <a:solidFill>
                            <a:schemeClr val="bg1"/>
                          </a:solidFill>
                          <a:effectLst/>
                        </a:rPr>
                        <a:t>  </a:t>
                      </a:r>
                      <a:endParaRPr lang="cs-CZ" sz="1600" b="1" i="0" u="none" strike="noStrike">
                        <a:solidFill>
                          <a:schemeClr val="bg1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EC0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696040"/>
                  </a:ext>
                </a:extLst>
              </a:tr>
              <a:tr h="382363">
                <a:tc vMerge="1">
                  <a:txBody>
                    <a:bodyPr/>
                    <a:lstStyle/>
                    <a:p>
                      <a:pPr algn="l" fontAlgn="b"/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9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u="none" strike="noStrike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chemeClr val="bg1"/>
                          </a:solidFill>
                          <a:effectLst/>
                          <a:latin typeface="Aptos Narrow"/>
                        </a:rPr>
                        <a:t>2024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chemeClr val="bg1"/>
                          </a:solidFill>
                          <a:effectLst/>
                          <a:latin typeface="Aptos Narrow"/>
                        </a:rPr>
                        <a:t>2025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chemeClr val="bg1"/>
                          </a:solidFill>
                          <a:effectLst/>
                          <a:latin typeface="Aptos Narrow"/>
                        </a:rPr>
                        <a:t>v mld.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chemeClr val="bg1"/>
                          </a:solidFill>
                          <a:effectLst/>
                          <a:latin typeface="Aptos Narrow"/>
                        </a:rPr>
                        <a:t>v 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256391"/>
                  </a:ext>
                </a:extLst>
              </a:tr>
              <a:tr h="573545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err="1">
                          <a:effectLst/>
                        </a:rPr>
                        <a:t>Výdaje</a:t>
                      </a:r>
                      <a:r>
                        <a:rPr lang="pl-PL" sz="1600" b="1" u="none" strike="noStrike">
                          <a:effectLst/>
                        </a:rPr>
                        <a:t> </a:t>
                      </a:r>
                      <a:r>
                        <a:rPr lang="pl-PL" sz="1600" b="1" u="none" strike="noStrike" err="1">
                          <a:effectLst/>
                        </a:rPr>
                        <a:t>celkem</a:t>
                      </a:r>
                      <a:endParaRPr lang="pl-PL" sz="1600" b="1" i="0" u="none" strike="noStrike" err="1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44000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265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268,9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solidFill>
                            <a:srgbClr val="FF0000"/>
                          </a:solidFill>
                          <a:effectLst/>
                        </a:rPr>
                        <a:t>290,8</a:t>
                      </a:r>
                      <a:endParaRPr lang="cs-CZ" sz="2000" b="1" i="0" u="none" strike="noStrike">
                        <a:solidFill>
                          <a:srgbClr val="FF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+ 21,9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>
                          <a:effectLst/>
                        </a:rPr>
                        <a:t>8,1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30068"/>
                  </a:ext>
                </a:extLst>
              </a:tr>
              <a:tr h="6597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Regionální školství </a:t>
                      </a:r>
                      <a:b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6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přímo řízené organizace</a:t>
                      </a:r>
                    </a:p>
                  </a:txBody>
                  <a:tcPr marL="144000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216,7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+ 12,6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014041"/>
                  </a:ext>
                </a:extLst>
              </a:tr>
              <a:tr h="4460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Vysoké školy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44000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30,9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30,9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>
                          <a:solidFill>
                            <a:srgbClr val="FF0000"/>
                          </a:solidFill>
                          <a:effectLst/>
                        </a:rPr>
                        <a:t>34,9</a:t>
                      </a:r>
                      <a:endParaRPr lang="cs-CZ" sz="2000" b="1" i="0" u="none" strike="noStrike">
                        <a:solidFill>
                          <a:srgbClr val="FF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+ 4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13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903279"/>
                  </a:ext>
                </a:extLst>
              </a:tr>
              <a:tr h="44609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t-BR" sz="1600" u="none" strike="noStrike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Výzkum</a:t>
                      </a:r>
                      <a:r>
                        <a:rPr lang="pt-BR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t-BR" sz="1600" u="none" strike="noStrike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vývoj</a:t>
                      </a:r>
                      <a:r>
                        <a:rPr lang="pt-BR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pt-BR" sz="1600" u="none" strike="noStrike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inovace</a:t>
                      </a:r>
                    </a:p>
                  </a:txBody>
                  <a:tcPr marL="144000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9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029724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1F05D7-18ED-47C2-A04D-7F176D8F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994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693C7-7D02-480C-9B8B-C80C1BAA4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cap="small" dirty="0">
                <a:latin typeface="Calibri"/>
                <a:ea typeface="Calibri"/>
                <a:cs typeface="Calibri"/>
              </a:rPr>
              <a:t>Rozpočet pro vysoké školy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F602A1-394C-45FC-92FB-5E6907DBF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717964"/>
            <a:ext cx="10964965" cy="4458999"/>
          </a:xfrm>
        </p:spPr>
        <p:txBody>
          <a:bodyPr vert="horz" lIns="0" tIns="0" rIns="0" bIns="0" rtlCol="0" anchor="t">
            <a:normAutofit/>
          </a:bodyPr>
          <a:lstStyle/>
          <a:p>
            <a:pPr marL="323850" indent="-215900"/>
            <a:r>
              <a:rPr lang="cs-CZ" sz="2000" dirty="0">
                <a:latin typeface="Calibri"/>
                <a:ea typeface="Calibri"/>
                <a:cs typeface="Calibri"/>
              </a:rPr>
              <a:t>Rozpočet pro vysoké školy pro rok 2025 činí </a:t>
            </a:r>
            <a:r>
              <a:rPr lang="cs-CZ" sz="2000" b="1" dirty="0">
                <a:solidFill>
                  <a:schemeClr val="accent1"/>
                </a:solidFill>
                <a:latin typeface="Calibri"/>
                <a:ea typeface="Calibri"/>
                <a:cs typeface="Calibri"/>
              </a:rPr>
              <a:t>35 mld. </a:t>
            </a:r>
            <a:r>
              <a:rPr lang="cs-CZ" sz="2000" dirty="0">
                <a:latin typeface="Calibri"/>
                <a:ea typeface="Calibri"/>
                <a:cs typeface="Calibri"/>
              </a:rPr>
              <a:t>korun.</a:t>
            </a:r>
          </a:p>
          <a:p>
            <a:pPr marL="323850" indent="-215900"/>
            <a:r>
              <a:rPr lang="cs-CZ" sz="2000" dirty="0">
                <a:latin typeface="Calibri"/>
                <a:ea typeface="Calibri"/>
                <a:cs typeface="Calibri"/>
              </a:rPr>
              <a:t>Meziroční </a:t>
            </a:r>
            <a:r>
              <a:rPr lang="cs-CZ" sz="2000" b="1" dirty="0">
                <a:solidFill>
                  <a:schemeClr val="accent1"/>
                </a:solidFill>
                <a:latin typeface="Calibri"/>
                <a:ea typeface="Calibri"/>
                <a:cs typeface="Calibri"/>
              </a:rPr>
              <a:t>nárůst rozpočtu pro vysoké školy o 4 mld. </a:t>
            </a:r>
            <a:r>
              <a:rPr lang="cs-CZ" sz="2000" dirty="0">
                <a:latin typeface="Calibri"/>
                <a:ea typeface="Calibri"/>
                <a:cs typeface="Calibri"/>
              </a:rPr>
              <a:t>korun</a:t>
            </a:r>
            <a:r>
              <a:rPr lang="cs-CZ" sz="2000" b="1" dirty="0">
                <a:solidFill>
                  <a:schemeClr val="accent1"/>
                </a:solidFill>
                <a:latin typeface="Calibri"/>
                <a:ea typeface="Calibri"/>
                <a:cs typeface="Calibri"/>
              </a:rPr>
              <a:t>, tedy o 13 %</a:t>
            </a:r>
            <a:r>
              <a:rPr lang="cs-CZ" sz="2000" b="1" dirty="0">
                <a:latin typeface="Calibri"/>
                <a:ea typeface="Calibri"/>
                <a:cs typeface="Calibri"/>
              </a:rPr>
              <a:t>.</a:t>
            </a:r>
            <a:r>
              <a:rPr lang="cs-CZ" sz="2000" b="1" dirty="0">
                <a:solidFill>
                  <a:schemeClr val="accent1"/>
                </a:solidFill>
                <a:latin typeface="Calibri"/>
                <a:ea typeface="Calibri"/>
                <a:cs typeface="Calibri"/>
              </a:rPr>
              <a:t> </a:t>
            </a:r>
          </a:p>
          <a:p>
            <a:pPr marL="323850" indent="-215900"/>
            <a:r>
              <a:rPr lang="cs-CZ" sz="2000" dirty="0">
                <a:latin typeface="Calibri"/>
                <a:ea typeface="Calibri"/>
                <a:cs typeface="Calibri"/>
              </a:rPr>
              <a:t>Představuje jeden z největších meziročních nárůstů za posledních 10 let.</a:t>
            </a:r>
          </a:p>
          <a:p>
            <a:pPr marL="323850" indent="-215900"/>
            <a:r>
              <a:rPr lang="cs-CZ" sz="2000" dirty="0">
                <a:latin typeface="Calibri"/>
                <a:ea typeface="Calibri"/>
                <a:cs typeface="Calibri"/>
              </a:rPr>
              <a:t>Zvyšuje se rovněž podíl vysokých škol na výdajích kapitoly MŠMT.</a:t>
            </a:r>
          </a:p>
          <a:p>
            <a:pPr marL="323850" indent="-215900"/>
            <a:r>
              <a:rPr lang="cs-CZ" sz="2000" dirty="0">
                <a:latin typeface="Calibri"/>
                <a:ea typeface="Calibri"/>
                <a:cs typeface="Calibri"/>
              </a:rPr>
              <a:t>Budou navýšeny výdaje na výzkum.</a:t>
            </a:r>
          </a:p>
          <a:p>
            <a:pPr marL="323850" indent="-215900"/>
            <a:endParaRPr lang="cs-CZ" dirty="0">
              <a:latin typeface="Calibri"/>
              <a:ea typeface="Calibri"/>
              <a:cs typeface="Calibri"/>
            </a:endParaRPr>
          </a:p>
          <a:p>
            <a:pPr marL="323850" indent="-215900"/>
            <a:endParaRPr lang="cs-CZ" dirty="0">
              <a:latin typeface="Calibri"/>
              <a:ea typeface="Calibri"/>
              <a:cs typeface="Calibri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1F05D7-18ED-47C2-A04D-7F176D8F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543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693C7-7D02-480C-9B8B-C80C1BAA4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cap="small" dirty="0">
                <a:latin typeface="Calibri"/>
                <a:ea typeface="Calibri"/>
                <a:cs typeface="Calibri"/>
              </a:rPr>
              <a:t>Rozpočet pro vysoké školy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F602A1-394C-45FC-92FB-5E6907DBF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717964"/>
            <a:ext cx="10964965" cy="4458999"/>
          </a:xfrm>
        </p:spPr>
        <p:txBody>
          <a:bodyPr vert="horz" lIns="0" tIns="0" rIns="0" bIns="0" rtlCol="0" anchor="t">
            <a:normAutofit/>
          </a:bodyPr>
          <a:lstStyle/>
          <a:p>
            <a:pPr marL="323850" indent="-215900"/>
            <a:endParaRPr lang="cs-CZ" dirty="0">
              <a:latin typeface="Calibri"/>
              <a:ea typeface="Calibri"/>
              <a:cs typeface="Calibri"/>
            </a:endParaRPr>
          </a:p>
          <a:p>
            <a:pPr marL="323850" indent="-215900"/>
            <a:endParaRPr lang="cs-CZ" dirty="0">
              <a:latin typeface="Calibri"/>
              <a:ea typeface="Calibri"/>
              <a:cs typeface="Calibri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1F05D7-18ED-47C2-A04D-7F176D8F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7</a:t>
            </a:fld>
            <a:endParaRPr lang="cs-CZ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1BFA0982-029B-5E77-9689-3F4E061150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6083844"/>
              </p:ext>
            </p:extLst>
          </p:nvPr>
        </p:nvGraphicFramePr>
        <p:xfrm>
          <a:off x="570524" y="1940814"/>
          <a:ext cx="10487219" cy="30290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9447">
                  <a:extLst>
                    <a:ext uri="{9D8B030D-6E8A-4147-A177-3AD203B41FA5}">
                      <a16:colId xmlns:a16="http://schemas.microsoft.com/office/drawing/2014/main" val="1112190884"/>
                    </a:ext>
                  </a:extLst>
                </a:gridCol>
                <a:gridCol w="627962">
                  <a:extLst>
                    <a:ext uri="{9D8B030D-6E8A-4147-A177-3AD203B41FA5}">
                      <a16:colId xmlns:a16="http://schemas.microsoft.com/office/drawing/2014/main" val="691231010"/>
                    </a:ext>
                  </a:extLst>
                </a:gridCol>
                <a:gridCol w="627962">
                  <a:extLst>
                    <a:ext uri="{9D8B030D-6E8A-4147-A177-3AD203B41FA5}">
                      <a16:colId xmlns:a16="http://schemas.microsoft.com/office/drawing/2014/main" val="383333747"/>
                    </a:ext>
                  </a:extLst>
                </a:gridCol>
                <a:gridCol w="584982">
                  <a:extLst>
                    <a:ext uri="{9D8B030D-6E8A-4147-A177-3AD203B41FA5}">
                      <a16:colId xmlns:a16="http://schemas.microsoft.com/office/drawing/2014/main" val="1776542528"/>
                    </a:ext>
                  </a:extLst>
                </a:gridCol>
                <a:gridCol w="591874">
                  <a:extLst>
                    <a:ext uri="{9D8B030D-6E8A-4147-A177-3AD203B41FA5}">
                      <a16:colId xmlns:a16="http://schemas.microsoft.com/office/drawing/2014/main" val="1185399553"/>
                    </a:ext>
                  </a:extLst>
                </a:gridCol>
                <a:gridCol w="591874">
                  <a:extLst>
                    <a:ext uri="{9D8B030D-6E8A-4147-A177-3AD203B41FA5}">
                      <a16:colId xmlns:a16="http://schemas.microsoft.com/office/drawing/2014/main" val="3101546163"/>
                    </a:ext>
                  </a:extLst>
                </a:gridCol>
                <a:gridCol w="591874">
                  <a:extLst>
                    <a:ext uri="{9D8B030D-6E8A-4147-A177-3AD203B41FA5}">
                      <a16:colId xmlns:a16="http://schemas.microsoft.com/office/drawing/2014/main" val="1712968450"/>
                    </a:ext>
                  </a:extLst>
                </a:gridCol>
                <a:gridCol w="591874">
                  <a:extLst>
                    <a:ext uri="{9D8B030D-6E8A-4147-A177-3AD203B41FA5}">
                      <a16:colId xmlns:a16="http://schemas.microsoft.com/office/drawing/2014/main" val="2722190242"/>
                    </a:ext>
                  </a:extLst>
                </a:gridCol>
                <a:gridCol w="591874">
                  <a:extLst>
                    <a:ext uri="{9D8B030D-6E8A-4147-A177-3AD203B41FA5}">
                      <a16:colId xmlns:a16="http://schemas.microsoft.com/office/drawing/2014/main" val="2002143398"/>
                    </a:ext>
                  </a:extLst>
                </a:gridCol>
                <a:gridCol w="591874">
                  <a:extLst>
                    <a:ext uri="{9D8B030D-6E8A-4147-A177-3AD203B41FA5}">
                      <a16:colId xmlns:a16="http://schemas.microsoft.com/office/drawing/2014/main" val="10993341"/>
                    </a:ext>
                  </a:extLst>
                </a:gridCol>
                <a:gridCol w="591874">
                  <a:extLst>
                    <a:ext uri="{9D8B030D-6E8A-4147-A177-3AD203B41FA5}">
                      <a16:colId xmlns:a16="http://schemas.microsoft.com/office/drawing/2014/main" val="3892351069"/>
                    </a:ext>
                  </a:extLst>
                </a:gridCol>
                <a:gridCol w="591874">
                  <a:extLst>
                    <a:ext uri="{9D8B030D-6E8A-4147-A177-3AD203B41FA5}">
                      <a16:colId xmlns:a16="http://schemas.microsoft.com/office/drawing/2014/main" val="3068756553"/>
                    </a:ext>
                  </a:extLst>
                </a:gridCol>
                <a:gridCol w="591874">
                  <a:extLst>
                    <a:ext uri="{9D8B030D-6E8A-4147-A177-3AD203B41FA5}">
                      <a16:colId xmlns:a16="http://schemas.microsoft.com/office/drawing/2014/main" val="1179895757"/>
                    </a:ext>
                  </a:extLst>
                </a:gridCol>
              </a:tblGrid>
              <a:tr h="404972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Rok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108000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 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cs-CZ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3B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</a:p>
                  </a:txBody>
                  <a:tcPr marL="6928" marR="6928" marT="6928" marB="0" anchor="ctr">
                    <a:lnL w="12700">
                      <a:solidFill>
                        <a:srgbClr val="428D96"/>
                      </a:solidFill>
                    </a:lnL>
                    <a:lnR w="12700">
                      <a:solidFill>
                        <a:srgbClr val="428D96"/>
                      </a:solidFill>
                    </a:lnR>
                    <a:lnT w="12700">
                      <a:solidFill>
                        <a:srgbClr val="428D96"/>
                      </a:solidFill>
                    </a:lnT>
                    <a:lnB w="12700">
                      <a:solidFill>
                        <a:srgbClr val="428D96"/>
                      </a:solidFill>
                    </a:lnB>
                    <a:solidFill>
                      <a:srgbClr val="70B3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411059"/>
                  </a:ext>
                </a:extLst>
              </a:tr>
              <a:tr h="37487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Příspěvek VVŠ v mld. 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108000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17,2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16,8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18,2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22,6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24,0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24,9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25,6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27,1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28,3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28,3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200" u="none" strike="noStrike" dirty="0">
                          <a:effectLst/>
                        </a:rPr>
                        <a:t>32,3</a:t>
                      </a:r>
                    </a:p>
                  </a:txBody>
                  <a:tcPr marL="6928" marR="6928" marT="6928" marB="0" anchor="ctr">
                    <a:lnL w="12700">
                      <a:solidFill>
                        <a:srgbClr val="428D96"/>
                      </a:solidFill>
                    </a:lnL>
                    <a:lnR w="12700">
                      <a:solidFill>
                        <a:srgbClr val="428D96"/>
                      </a:solidFill>
                    </a:lnR>
                    <a:lnT w="12700">
                      <a:solidFill>
                        <a:srgbClr val="428D96"/>
                      </a:solidFill>
                    </a:lnT>
                    <a:lnB w="12700">
                      <a:solidFill>
                        <a:srgbClr val="428D9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254173"/>
                  </a:ext>
                </a:extLst>
              </a:tr>
              <a:tr h="37487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Meziroční změna příspěvku VVŠ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108000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-7 %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-2 %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8 %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24 %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6 %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4 %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4 %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5 %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5 %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300" b="0" u="none" strike="noStrike" dirty="0">
                          <a:effectLst/>
                        </a:rPr>
                        <a:t>0 %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300" b="0" u="none" strike="noStrike" dirty="0">
                          <a:effectLst/>
                        </a:rPr>
                        <a:t>14 %</a:t>
                      </a:r>
                    </a:p>
                  </a:txBody>
                  <a:tcPr marL="6928" marR="6928" marT="6928" marB="0" anchor="ctr">
                    <a:lnL w="12700">
                      <a:solidFill>
                        <a:srgbClr val="428D96"/>
                      </a:solidFill>
                    </a:lnL>
                    <a:lnR w="12700">
                      <a:solidFill>
                        <a:srgbClr val="428D96"/>
                      </a:solidFill>
                    </a:lnR>
                    <a:lnT w="12700">
                      <a:solidFill>
                        <a:srgbClr val="428D96"/>
                      </a:solidFill>
                    </a:lnT>
                    <a:lnB w="12700">
                      <a:solidFill>
                        <a:srgbClr val="428D9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190713"/>
                  </a:ext>
                </a:extLst>
              </a:tr>
              <a:tr h="37487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Růst výdajů kapitoly MŠMT meziročně (bez EU/FM)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108000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3 %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4 %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10 %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14 %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16 %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9 %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6 %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6 %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7 %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0 %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200" u="none" strike="noStrike" dirty="0">
                          <a:effectLst/>
                        </a:rPr>
                        <a:t>8 %</a:t>
                      </a:r>
                    </a:p>
                  </a:txBody>
                  <a:tcPr marL="6928" marR="6928" marT="6928" marB="0" anchor="ctr">
                    <a:lnL w="12700">
                      <a:solidFill>
                        <a:srgbClr val="428D96"/>
                      </a:solidFill>
                    </a:lnL>
                    <a:lnR w="12700">
                      <a:solidFill>
                        <a:srgbClr val="428D96"/>
                      </a:solidFill>
                    </a:lnR>
                    <a:lnT w="12700">
                      <a:solidFill>
                        <a:srgbClr val="428D96"/>
                      </a:solidFill>
                    </a:lnT>
                    <a:lnB w="12700">
                      <a:solidFill>
                        <a:srgbClr val="428D9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885012"/>
                  </a:ext>
                </a:extLst>
              </a:tr>
              <a:tr h="37487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Programové financování VVŠ v mld. 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108000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1,6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1,4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1,7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2,2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2,2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2,2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1,2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2,2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2,2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200" u="none" strike="noStrike" dirty="0">
                          <a:effectLst/>
                        </a:rPr>
                        <a:t>2,2</a:t>
                      </a:r>
                    </a:p>
                  </a:txBody>
                  <a:tcPr marL="6928" marR="6928" marT="6928" marB="0" anchor="ctr">
                    <a:lnL w="12700">
                      <a:solidFill>
                        <a:srgbClr val="428D96"/>
                      </a:solidFill>
                    </a:lnL>
                    <a:lnR w="12700">
                      <a:solidFill>
                        <a:srgbClr val="428D96"/>
                      </a:solidFill>
                    </a:lnR>
                    <a:lnT w="12700">
                      <a:solidFill>
                        <a:srgbClr val="428D96"/>
                      </a:solidFill>
                    </a:lnT>
                    <a:lnB w="12700">
                      <a:solidFill>
                        <a:srgbClr val="428D9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221878"/>
                  </a:ext>
                </a:extLst>
              </a:tr>
              <a:tr h="37487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Meziroční změna programového financování VVŠ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108000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-7 %</a:t>
                      </a:r>
                      <a:endParaRPr lang="cs-CZ" dirty="0"/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21 %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-30 %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-8 %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21 %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29 %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0 %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0 %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-45 %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82 %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u="none" strike="noStrike" dirty="0">
                          <a:effectLst/>
                        </a:rPr>
                        <a:t>0 %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200" u="none" strike="noStrike" dirty="0">
                          <a:effectLst/>
                        </a:rPr>
                        <a:t>0 %</a:t>
                      </a:r>
                    </a:p>
                  </a:txBody>
                  <a:tcPr marL="6928" marR="6928" marT="6928" marB="0" anchor="ctr">
                    <a:lnL w="12700">
                      <a:solidFill>
                        <a:srgbClr val="428D96"/>
                      </a:solidFill>
                    </a:lnL>
                    <a:lnR w="12700">
                      <a:solidFill>
                        <a:srgbClr val="428D96"/>
                      </a:solidFill>
                    </a:lnR>
                    <a:lnT w="12700">
                      <a:solidFill>
                        <a:srgbClr val="428D96"/>
                      </a:solidFill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986032"/>
                  </a:ext>
                </a:extLst>
              </a:tr>
              <a:tr h="37487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Ukazatel „vysoké školy“ celkem v mld. Kč</a:t>
                      </a:r>
                    </a:p>
                  </a:txBody>
                  <a:tcPr marL="108000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200" b="1" u="none" strike="noStrike" dirty="0">
                          <a:effectLst/>
                        </a:rPr>
                        <a:t>30,9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200" b="1" u="none" strike="noStrike" dirty="0">
                          <a:effectLst/>
                        </a:rPr>
                        <a:t>34,9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428D96"/>
                      </a:solidFill>
                    </a:lnR>
                    <a:lnT w="12700">
                      <a:solidFill>
                        <a:srgbClr val="428D96"/>
                      </a:solidFill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5010189"/>
                  </a:ext>
                </a:extLst>
              </a:tr>
              <a:tr h="3748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E" panose="020B0604020202020204" pitchFamily="34" charset="0"/>
                        </a:rPr>
                        <a:t>Meziroční změna ukazatele „vysoké školy“ </a:t>
                      </a:r>
                    </a:p>
                  </a:txBody>
                  <a:tcPr marL="108000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0 %</a:t>
                      </a: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200" b="1" u="none" strike="noStrike">
                          <a:effectLst/>
                        </a:rPr>
                        <a:t>13 %</a:t>
                      </a:r>
                      <a:endParaRPr lang="cs-CZ" sz="1200" b="1" u="none" strike="noStrike" dirty="0">
                        <a:effectLst/>
                      </a:endParaRPr>
                    </a:p>
                  </a:txBody>
                  <a:tcPr marL="6928" marR="6928" marT="6928" marB="0" anchor="ctr">
                    <a:lnL w="12700" cap="flat" cmpd="sng" algn="ctr">
                      <a:solidFill>
                        <a:srgbClr val="428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428D96"/>
                      </a:solidFill>
                    </a:lnR>
                    <a:lnT w="12700">
                      <a:solidFill>
                        <a:srgbClr val="428D96"/>
                      </a:solidFill>
                    </a:lnT>
                    <a:lnB w="12700">
                      <a:solidFill>
                        <a:srgbClr val="428D9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197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524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693C7-7D02-480C-9B8B-C80C1BAA4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900" cap="small" dirty="0">
                <a:latin typeface="Calibri"/>
                <a:ea typeface="Calibri"/>
                <a:cs typeface="Calibri"/>
              </a:rPr>
              <a:t>Vývoj vybraných výdajů na VVŠ v letech 2015-2025 </a:t>
            </a:r>
            <a:br>
              <a:rPr lang="cs-CZ" sz="2900" cap="small" dirty="0">
                <a:latin typeface="Calibri"/>
                <a:ea typeface="Calibri"/>
                <a:cs typeface="Calibri"/>
              </a:rPr>
            </a:br>
            <a:r>
              <a:rPr lang="cs-CZ" sz="2700" cap="small" dirty="0">
                <a:latin typeface="Calibri"/>
                <a:ea typeface="Calibri"/>
                <a:cs typeface="Calibri"/>
              </a:rPr>
              <a:t>(v tis. Kč)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1F05D7-18ED-47C2-A04D-7F176D8F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8</a:t>
            </a:fld>
            <a:endParaRPr lang="cs-CZ"/>
          </a:p>
        </p:txBody>
      </p:sp>
      <p:pic>
        <p:nvPicPr>
          <p:cNvPr id="5" name="Obrázek 4" descr="Obsah obrázku text, řada/pruh, snímek obrazovky, Vykreslený graf&#10;&#10;Popis byl vytvořen automaticky">
            <a:extLst>
              <a:ext uri="{FF2B5EF4-FFF2-40B4-BE49-F238E27FC236}">
                <a16:creationId xmlns:a16="http://schemas.microsoft.com/office/drawing/2014/main" id="{ECC53604-D5F3-739A-2A44-877038D72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93" y="2205004"/>
            <a:ext cx="10842567" cy="272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338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A5C6F6-D052-A72C-D3E1-C92B955B5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cap="small">
                <a:latin typeface="Calibri"/>
                <a:ea typeface="Calibri"/>
                <a:cs typeface="Calibri"/>
              </a:rPr>
              <a:t>Rozpočet pro regionální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406421-A444-9207-1CFB-FCBCE0353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5"/>
            <a:ext cx="10609885" cy="4351338"/>
          </a:xfrm>
        </p:spPr>
        <p:txBody>
          <a:bodyPr vert="horz" lIns="0" tIns="0" rIns="0" bIns="0" rtlCol="0" anchor="t">
            <a:normAutofit/>
          </a:bodyPr>
          <a:lstStyle/>
          <a:p>
            <a:pPr marL="323850" indent="-215900"/>
            <a:r>
              <a:rPr lang="cs-CZ" sz="2100" dirty="0">
                <a:latin typeface="Calibri"/>
                <a:ea typeface="Calibri"/>
                <a:cs typeface="Calibri"/>
              </a:rPr>
              <a:t>V regionálním školství rozpočet počítá s </a:t>
            </a:r>
            <a:r>
              <a:rPr lang="cs-CZ" sz="2100" b="1" dirty="0">
                <a:solidFill>
                  <a:srgbClr val="428D96"/>
                </a:solidFill>
                <a:latin typeface="Calibri"/>
                <a:ea typeface="Calibri"/>
                <a:cs typeface="Calibri"/>
              </a:rPr>
              <a:t>navýšením výdajů na platy učitelů</a:t>
            </a:r>
            <a:r>
              <a:rPr lang="cs-CZ" sz="2100" b="1" dirty="0">
                <a:latin typeface="Calibri"/>
                <a:ea typeface="Calibri"/>
                <a:cs typeface="Calibri"/>
              </a:rPr>
              <a:t> </a:t>
            </a:r>
            <a:r>
              <a:rPr lang="cs-CZ" sz="2100" dirty="0">
                <a:latin typeface="Calibri"/>
                <a:ea typeface="Calibri"/>
                <a:cs typeface="Calibri"/>
              </a:rPr>
              <a:t>dle zákona, dojde </a:t>
            </a:r>
            <a:br>
              <a:rPr lang="cs-CZ" sz="2100" dirty="0">
                <a:latin typeface="Calibri"/>
                <a:ea typeface="Calibri"/>
                <a:cs typeface="Calibri"/>
              </a:rPr>
            </a:br>
            <a:r>
              <a:rPr lang="cs-CZ" sz="2100" dirty="0">
                <a:latin typeface="Calibri"/>
                <a:ea typeface="Calibri"/>
                <a:cs typeface="Calibri"/>
              </a:rPr>
              <a:t>k jejich navýšení o 7 %. </a:t>
            </a:r>
          </a:p>
          <a:p>
            <a:pPr marL="323850" indent="-215900"/>
            <a:r>
              <a:rPr lang="cs-CZ" sz="2100" dirty="0">
                <a:latin typeface="Calibri"/>
                <a:ea typeface="Calibri"/>
                <a:cs typeface="Calibri"/>
              </a:rPr>
              <a:t>V případě </a:t>
            </a:r>
            <a:r>
              <a:rPr lang="cs-CZ" sz="2100" dirty="0" err="1">
                <a:latin typeface="Calibri"/>
                <a:ea typeface="Calibri"/>
                <a:cs typeface="Calibri"/>
              </a:rPr>
              <a:t>nepedagogů</a:t>
            </a:r>
            <a:r>
              <a:rPr lang="cs-CZ" sz="2100" dirty="0">
                <a:latin typeface="Calibri"/>
                <a:ea typeface="Calibri"/>
                <a:cs typeface="Calibri"/>
              </a:rPr>
              <a:t> se aktuálně počítá s navýšením o 5 %, pokračuje vyjednávání </a:t>
            </a:r>
            <a:br>
              <a:rPr lang="cs-CZ" sz="2100" dirty="0">
                <a:latin typeface="Calibri"/>
                <a:ea typeface="Calibri"/>
                <a:cs typeface="Calibri"/>
              </a:rPr>
            </a:br>
            <a:r>
              <a:rPr lang="cs-CZ" sz="2100" dirty="0">
                <a:latin typeface="Calibri"/>
                <a:ea typeface="Calibri"/>
                <a:cs typeface="Calibri"/>
              </a:rPr>
              <a:t>o navýšení tarifů.</a:t>
            </a:r>
            <a:r>
              <a:rPr lang="cs-CZ" sz="2100" cap="small" dirty="0">
                <a:solidFill>
                  <a:srgbClr val="428D96"/>
                </a:solidFill>
                <a:latin typeface="Calibri"/>
                <a:ea typeface="Calibri"/>
                <a:cs typeface="Calibri"/>
              </a:rPr>
              <a:t> </a:t>
            </a:r>
          </a:p>
          <a:p>
            <a:pPr marL="323850" indent="-215900"/>
            <a:r>
              <a:rPr lang="cs-CZ" sz="2100" dirty="0">
                <a:latin typeface="Calibri"/>
                <a:ea typeface="Calibri"/>
                <a:cs typeface="Calibri"/>
              </a:rPr>
              <a:t>Financování nepedagogické práce ve stávajícím rozsahu je zajištěno na celý školní rok 2024/2025.  </a:t>
            </a:r>
          </a:p>
          <a:p>
            <a:pPr marL="323850" indent="-215900"/>
            <a:r>
              <a:rPr lang="cs-CZ" sz="2100" kern="100" dirty="0">
                <a:latin typeface="Calibri"/>
                <a:ea typeface="Calibri"/>
                <a:cs typeface="Times New Roman"/>
              </a:rPr>
              <a:t>Od 1. 9. 2025 bude nepedagogická práce v regionálním školství financována z prostředků obcí </a:t>
            </a:r>
            <a:br>
              <a:rPr lang="cs-CZ" sz="2100" kern="100" dirty="0">
                <a:latin typeface="Calibri"/>
                <a:ea typeface="Calibri"/>
                <a:cs typeface="Times New Roman"/>
              </a:rPr>
            </a:br>
            <a:r>
              <a:rPr lang="cs-CZ" sz="2100" kern="100" dirty="0">
                <a:latin typeface="Calibri"/>
                <a:ea typeface="Calibri"/>
                <a:cs typeface="Times New Roman"/>
              </a:rPr>
              <a:t>a krajů.</a:t>
            </a:r>
            <a:endParaRPr lang="cs-CZ" sz="2100" kern="100" dirty="0">
              <a:latin typeface="Calibri" panose="020F0502020204030204" pitchFamily="34" charset="0"/>
              <a:ea typeface="Calibri"/>
              <a:cs typeface="Times New Roman" panose="02020603050405020304" pitchFamily="18" charset="0"/>
            </a:endParaRPr>
          </a:p>
          <a:p>
            <a:pPr marL="323850" indent="-215900"/>
            <a:r>
              <a:rPr lang="cs-CZ" sz="2100" kern="100" dirty="0">
                <a:latin typeface="Calibri"/>
                <a:ea typeface="Calibri"/>
                <a:cs typeface="Times New Roman"/>
              </a:rPr>
              <a:t>V současné době vzniká návrh úpravy rozpočtového určení daní (RUD), který zajistí transfer prostředků na financování nepedagogické práce do rozpočtů obcí a krajů.</a:t>
            </a:r>
            <a:endParaRPr lang="cs-CZ" sz="2000" kern="100" dirty="0">
              <a:latin typeface="Calibri" panose="020F0502020204030204" pitchFamily="34" charset="0"/>
              <a:ea typeface="Calibri"/>
              <a:cs typeface="Times New Roman" panose="02020603050405020304" pitchFamily="18" charset="0"/>
            </a:endParaRPr>
          </a:p>
          <a:p>
            <a:pPr marL="323850" indent="-215900"/>
            <a:endParaRPr lang="cs-CZ" dirty="0">
              <a:latin typeface="Calibri"/>
              <a:ea typeface="Calibri"/>
              <a:cs typeface="Calibri" panose="020F0502020204030204" pitchFamily="34" charset="0"/>
            </a:endParaRPr>
          </a:p>
          <a:p>
            <a:pPr marL="323850" indent="-215900"/>
            <a:endParaRPr lang="cs-CZ" dirty="0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9EBE30-96C3-727B-D864-BE6F1E67C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921260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 vzor - česky" id="{30BEEE91-B95D-483A-9E4B-308CA7F3FCC1}" vid="{BB3D63B1-AE15-49EA-AE7A-3309172D0672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1832BA6F3F9D7438D24D54C70C961CD" ma:contentTypeVersion="11" ma:contentTypeDescription="Vytvoří nový dokument" ma:contentTypeScope="" ma:versionID="1bcbc7ca94d335add1073fc2de4ceb51">
  <xsd:schema xmlns:xsd="http://www.w3.org/2001/XMLSchema" xmlns:xs="http://www.w3.org/2001/XMLSchema" xmlns:p="http://schemas.microsoft.com/office/2006/metadata/properties" xmlns:ns2="67883433-28f4-46ac-9dd7-fced2d444b3d" xmlns:ns3="4b6e903b-6247-4071-909c-bf3c5200fd64" targetNamespace="http://schemas.microsoft.com/office/2006/metadata/properties" ma:root="true" ma:fieldsID="91c48ae5145a5088179e3a05dcc5e2c2" ns2:_="" ns3:_="">
    <xsd:import namespace="67883433-28f4-46ac-9dd7-fced2d444b3d"/>
    <xsd:import namespace="4b6e903b-6247-4071-909c-bf3c5200fd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883433-28f4-46ac-9dd7-fced2d444b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7705af95-af8b-4274-9321-7e268ee483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6e903b-6247-4071-909c-bf3c5200fd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ce08cbd-63f4-4c8c-be03-6639d6f07d41}" ma:internalName="TaxCatchAll" ma:showField="CatchAllData" ma:web="4b6e903b-6247-4071-909c-bf3c5200fd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b6e903b-6247-4071-909c-bf3c5200fd64" xsi:nil="true"/>
    <lcf76f155ced4ddcb4097134ff3c332f xmlns="67883433-28f4-46ac-9dd7-fced2d444b3d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42847B-60CB-46D1-A1F9-ADA1E467348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67883433-28f4-46ac-9dd7-fced2d444b3d"/>
    <ds:schemaRef ds:uri="4b6e903b-6247-4071-909c-bf3c5200fd6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DA857C-6E96-46E9-BAA7-48D124C57885}">
  <ds:schemaRefs>
    <ds:schemaRef ds:uri="http://schemas.microsoft.com/office/2006/metadata/properties"/>
    <ds:schemaRef ds:uri="http://www.w3.org/2000/xmlns/"/>
    <ds:schemaRef ds:uri="4b6e903b-6247-4071-909c-bf3c5200fd64"/>
    <ds:schemaRef ds:uri="http://www.w3.org/2001/XMLSchema-instance"/>
    <ds:schemaRef ds:uri="67883433-28f4-46ac-9dd7-fced2d444b3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17DE10E-3669-4B8A-B60D-65C4E7B2AC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vzor - česky</Template>
  <TotalTime>25</TotalTime>
  <Words>812</Words>
  <Application>Microsoft Office PowerPoint</Application>
  <PresentationFormat>Širokoúhlá obrazovka</PresentationFormat>
  <Paragraphs>272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Aptos Narrow</vt:lpstr>
      <vt:lpstr>Arial</vt:lpstr>
      <vt:lpstr>Arial CE</vt:lpstr>
      <vt:lpstr>Calibri</vt:lpstr>
      <vt:lpstr>Calibri Light</vt:lpstr>
      <vt:lpstr>Vlastní návrh</vt:lpstr>
      <vt:lpstr>Rozpočet MŠMT na rok 2025</vt:lpstr>
      <vt:lpstr>Milníky přípravy školského rozpočtu na rok 2025</vt:lpstr>
      <vt:lpstr>Vládní návrh školského rozpočtu na rok 2025 </vt:lpstr>
      <vt:lpstr>Vývoj rozpočtu školství </vt:lpstr>
      <vt:lpstr>Rozpočet školství: výdaje na regionální školství, vš a výzkum   Včetně evropských a mezinárodních zdrojů  </vt:lpstr>
      <vt:lpstr>Rozpočet pro vysoké školy</vt:lpstr>
      <vt:lpstr>Rozpočet pro vysoké školy</vt:lpstr>
      <vt:lpstr>Vývoj vybraných výdajů na VVŠ v letech 2015-2025  (v tis. Kč)</vt:lpstr>
      <vt:lpstr>Rozpočet pro regionální školy</vt:lpstr>
      <vt:lpstr>Regionální školství</vt:lpstr>
      <vt:lpstr>Změny ve financování regionálního školství</vt:lpstr>
      <vt:lpstr>Prezentace aplikace PowerPoint</vt:lpstr>
    </vt:vector>
  </TitlesOfParts>
  <Company>MSMT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Rozpočet MŠMT na rok 2025</dc:title>
  <dc:creator>Kuchařová Veronika</dc:creator>
  <cp:lastModifiedBy>Kubas Patrik</cp:lastModifiedBy>
  <cp:revision>109</cp:revision>
  <dcterms:created xsi:type="dcterms:W3CDTF">2024-09-24T09:22:56Z</dcterms:created>
  <dcterms:modified xsi:type="dcterms:W3CDTF">2024-10-08T10:18:15Z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0x01010071832BA6F3F9D7438D24D54C70C961CD</vt:lpwstr>
  </property>
  <property fmtid="{D5CDD505-2E9C-101B-9397-08002B2CF9AE}" pid="3" name="MediaServiceImageTags">
    <vt:lpwstr/>
  </property>
</Properties>
</file>