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2" r:id="rId4"/>
    <p:sldId id="265" r:id="rId5"/>
    <p:sldId id="325" r:id="rId6"/>
    <p:sldId id="329" r:id="rId7"/>
    <p:sldId id="323" r:id="rId8"/>
    <p:sldId id="327" r:id="rId9"/>
    <p:sldId id="279" r:id="rId10"/>
    <p:sldId id="345" r:id="rId11"/>
    <p:sldId id="266" r:id="rId12"/>
    <p:sldId id="340" r:id="rId13"/>
    <p:sldId id="269" r:id="rId14"/>
    <p:sldId id="271" r:id="rId15"/>
    <p:sldId id="341" r:id="rId16"/>
    <p:sldId id="290" r:id="rId17"/>
    <p:sldId id="282" r:id="rId18"/>
    <p:sldId id="284" r:id="rId19"/>
    <p:sldId id="342" r:id="rId20"/>
    <p:sldId id="277" r:id="rId21"/>
    <p:sldId id="278" r:id="rId22"/>
    <p:sldId id="286" r:id="rId23"/>
    <p:sldId id="343" r:id="rId24"/>
    <p:sldId id="344" r:id="rId25"/>
    <p:sldId id="291" r:id="rId26"/>
    <p:sldId id="346" r:id="rId27"/>
    <p:sldId id="338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B1D957-1DD0-4D91-8FE6-9CE5C3BD7C51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7FF9ACF-FA80-45B5-AFAF-43BBFCEF49B5}">
      <dgm:prSet custT="1"/>
      <dgm:spPr/>
      <dgm:t>
        <a:bodyPr/>
        <a:lstStyle/>
        <a:p>
          <a:r>
            <a:rPr lang="cs-CZ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Podpořit vybrané sportovce a zajistit podmínky pro jejich přípravu a studium</a:t>
          </a:r>
          <a:endParaRPr lang="en-US" sz="24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6D1250C-A9CD-41ED-8F9A-FC12C6495654}" type="parTrans" cxnId="{551E0C98-B303-4EC9-B3DF-1EF3B26934E4}">
      <dgm:prSet/>
      <dgm:spPr/>
      <dgm:t>
        <a:bodyPr/>
        <a:lstStyle/>
        <a:p>
          <a:endParaRPr lang="en-US"/>
        </a:p>
      </dgm:t>
    </dgm:pt>
    <dgm:pt modelId="{900BB8BD-E9F8-4622-8F39-9F27DA4CE2F3}" type="sibTrans" cxnId="{551E0C98-B303-4EC9-B3DF-1EF3B26934E4}">
      <dgm:prSet/>
      <dgm:spPr/>
      <dgm:t>
        <a:bodyPr/>
        <a:lstStyle/>
        <a:p>
          <a:endParaRPr lang="en-US"/>
        </a:p>
      </dgm:t>
    </dgm:pt>
    <dgm:pt modelId="{4E68E257-76D4-4900-A3E7-959F1CA27D3E}">
      <dgm:prSet custT="1"/>
      <dgm:spPr/>
      <dgm:t>
        <a:bodyPr/>
        <a:lstStyle/>
        <a:p>
          <a:r>
            <a:rPr lang="cs-CZ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Centralizovat a unifikovat základní podmínky pro podporu vynikajících VŠ sportovců</a:t>
          </a:r>
          <a:endParaRPr lang="en-US" sz="24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53495511-0814-433B-B0E6-370C38CC4F08}" type="parTrans" cxnId="{738E07B3-5ED7-4E56-9990-617E1DB0D8BB}">
      <dgm:prSet/>
      <dgm:spPr/>
      <dgm:t>
        <a:bodyPr/>
        <a:lstStyle/>
        <a:p>
          <a:endParaRPr lang="en-US"/>
        </a:p>
      </dgm:t>
    </dgm:pt>
    <dgm:pt modelId="{B25B5A73-964F-4805-A44E-3F58C08DD2FD}" type="sibTrans" cxnId="{738E07B3-5ED7-4E56-9990-617E1DB0D8BB}">
      <dgm:prSet/>
      <dgm:spPr/>
      <dgm:t>
        <a:bodyPr/>
        <a:lstStyle/>
        <a:p>
          <a:endParaRPr lang="en-US"/>
        </a:p>
      </dgm:t>
    </dgm:pt>
    <dgm:pt modelId="{479AD72B-6629-4946-925F-B36A49781BB4}">
      <dgm:prSet custT="1"/>
      <dgm:spPr/>
      <dgm:t>
        <a:bodyPr/>
        <a:lstStyle/>
        <a:p>
          <a:r>
            <a:rPr lang="cs-CZ" sz="24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Vytvořit motivační nástroj pro VŠ </a:t>
          </a:r>
          <a:br>
            <a:rPr lang="cs-CZ" sz="2400" b="1" dirty="0"/>
          </a:br>
          <a:endParaRPr lang="en-US" sz="2400" dirty="0"/>
        </a:p>
      </dgm:t>
    </dgm:pt>
    <dgm:pt modelId="{E020C6A9-3ADD-4209-B96F-F05C646FA7F8}" type="parTrans" cxnId="{AA6A676D-DE47-4957-BB64-B7F2EC83C035}">
      <dgm:prSet/>
      <dgm:spPr/>
      <dgm:t>
        <a:bodyPr/>
        <a:lstStyle/>
        <a:p>
          <a:endParaRPr lang="en-US"/>
        </a:p>
      </dgm:t>
    </dgm:pt>
    <dgm:pt modelId="{9270B3F2-F4DA-432A-9D04-16E8E739D15D}" type="sibTrans" cxnId="{AA6A676D-DE47-4957-BB64-B7F2EC83C035}">
      <dgm:prSet/>
      <dgm:spPr/>
      <dgm:t>
        <a:bodyPr/>
        <a:lstStyle/>
        <a:p>
          <a:endParaRPr lang="en-US"/>
        </a:p>
      </dgm:t>
    </dgm:pt>
    <dgm:pt modelId="{AF10A296-22C1-4366-8299-6267D32ED3D6}">
      <dgm:prSet custT="1"/>
      <dgm:spPr/>
      <dgm:t>
        <a:bodyPr/>
        <a:lstStyle/>
        <a:p>
          <a:r>
            <a:rPr lang="cs-CZ" sz="2400" b="1" strike="noStrik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Zvýšit povědomí o VŠ sportu</a:t>
          </a:r>
          <a:endParaRPr lang="en-US" sz="2400" strike="noStrike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FC8871D-AC93-4523-9974-25BC46840E81}" type="parTrans" cxnId="{C2460F3A-E7F1-4B2B-B8F5-EDA9E7FBB116}">
      <dgm:prSet/>
      <dgm:spPr/>
      <dgm:t>
        <a:bodyPr/>
        <a:lstStyle/>
        <a:p>
          <a:endParaRPr lang="en-US"/>
        </a:p>
      </dgm:t>
    </dgm:pt>
    <dgm:pt modelId="{F72F4262-9B32-4D9C-A75A-010B56A9B0B6}" type="sibTrans" cxnId="{C2460F3A-E7F1-4B2B-B8F5-EDA9E7FBB116}">
      <dgm:prSet/>
      <dgm:spPr/>
      <dgm:t>
        <a:bodyPr/>
        <a:lstStyle/>
        <a:p>
          <a:endParaRPr lang="en-US"/>
        </a:p>
      </dgm:t>
    </dgm:pt>
    <dgm:pt modelId="{BA2249D0-3EA1-46B6-8E11-7ADC16A4C181}" type="pres">
      <dgm:prSet presAssocID="{4AB1D957-1DD0-4D91-8FE6-9CE5C3BD7C51}" presName="diagram" presStyleCnt="0">
        <dgm:presLayoutVars>
          <dgm:dir/>
          <dgm:resizeHandles val="exact"/>
        </dgm:presLayoutVars>
      </dgm:prSet>
      <dgm:spPr/>
    </dgm:pt>
    <dgm:pt modelId="{33A6ABF0-DF0A-4634-8658-2BF8E83DAE6D}" type="pres">
      <dgm:prSet presAssocID="{87FF9ACF-FA80-45B5-AFAF-43BBFCEF49B5}" presName="node" presStyleLbl="node1" presStyleIdx="0" presStyleCnt="4">
        <dgm:presLayoutVars>
          <dgm:bulletEnabled val="1"/>
        </dgm:presLayoutVars>
      </dgm:prSet>
      <dgm:spPr/>
    </dgm:pt>
    <dgm:pt modelId="{556B8159-1536-4992-8EFD-60AC994E2714}" type="pres">
      <dgm:prSet presAssocID="{900BB8BD-E9F8-4622-8F39-9F27DA4CE2F3}" presName="sibTrans" presStyleCnt="0"/>
      <dgm:spPr/>
    </dgm:pt>
    <dgm:pt modelId="{C2E83E0D-61E8-40AF-B202-A31F5BF210E4}" type="pres">
      <dgm:prSet presAssocID="{4E68E257-76D4-4900-A3E7-959F1CA27D3E}" presName="node" presStyleLbl="node1" presStyleIdx="1" presStyleCnt="4">
        <dgm:presLayoutVars>
          <dgm:bulletEnabled val="1"/>
        </dgm:presLayoutVars>
      </dgm:prSet>
      <dgm:spPr/>
    </dgm:pt>
    <dgm:pt modelId="{498436C0-870D-4C6F-ACF9-185BBF582550}" type="pres">
      <dgm:prSet presAssocID="{B25B5A73-964F-4805-A44E-3F58C08DD2FD}" presName="sibTrans" presStyleCnt="0"/>
      <dgm:spPr/>
    </dgm:pt>
    <dgm:pt modelId="{8CD4874B-0278-4597-AFD5-ECEC4D347037}" type="pres">
      <dgm:prSet presAssocID="{479AD72B-6629-4946-925F-B36A49781BB4}" presName="node" presStyleLbl="node1" presStyleIdx="2" presStyleCnt="4">
        <dgm:presLayoutVars>
          <dgm:bulletEnabled val="1"/>
        </dgm:presLayoutVars>
      </dgm:prSet>
      <dgm:spPr/>
    </dgm:pt>
    <dgm:pt modelId="{961011D3-A94E-4C6F-A652-D6BAA2B379B0}" type="pres">
      <dgm:prSet presAssocID="{9270B3F2-F4DA-432A-9D04-16E8E739D15D}" presName="sibTrans" presStyleCnt="0"/>
      <dgm:spPr/>
    </dgm:pt>
    <dgm:pt modelId="{529C2A55-6BAD-410D-B04D-0A1D0075B66C}" type="pres">
      <dgm:prSet presAssocID="{AF10A296-22C1-4366-8299-6267D32ED3D6}" presName="node" presStyleLbl="node1" presStyleIdx="3" presStyleCnt="4">
        <dgm:presLayoutVars>
          <dgm:bulletEnabled val="1"/>
        </dgm:presLayoutVars>
      </dgm:prSet>
      <dgm:spPr/>
    </dgm:pt>
  </dgm:ptLst>
  <dgm:cxnLst>
    <dgm:cxn modelId="{C2460F3A-E7F1-4B2B-B8F5-EDA9E7FBB116}" srcId="{4AB1D957-1DD0-4D91-8FE6-9CE5C3BD7C51}" destId="{AF10A296-22C1-4366-8299-6267D32ED3D6}" srcOrd="3" destOrd="0" parTransId="{EFC8871D-AC93-4523-9974-25BC46840E81}" sibTransId="{F72F4262-9B32-4D9C-A75A-010B56A9B0B6}"/>
    <dgm:cxn modelId="{AA6A676D-DE47-4957-BB64-B7F2EC83C035}" srcId="{4AB1D957-1DD0-4D91-8FE6-9CE5C3BD7C51}" destId="{479AD72B-6629-4946-925F-B36A49781BB4}" srcOrd="2" destOrd="0" parTransId="{E020C6A9-3ADD-4209-B96F-F05C646FA7F8}" sibTransId="{9270B3F2-F4DA-432A-9D04-16E8E739D15D}"/>
    <dgm:cxn modelId="{05243F70-E5C0-4391-BAFE-AE92E244F4DA}" type="presOf" srcId="{AF10A296-22C1-4366-8299-6267D32ED3D6}" destId="{529C2A55-6BAD-410D-B04D-0A1D0075B66C}" srcOrd="0" destOrd="0" presId="urn:microsoft.com/office/officeart/2005/8/layout/default"/>
    <dgm:cxn modelId="{2E78235A-768C-41A4-9854-FA9550EB4FA1}" type="presOf" srcId="{4AB1D957-1DD0-4D91-8FE6-9CE5C3BD7C51}" destId="{BA2249D0-3EA1-46B6-8E11-7ADC16A4C181}" srcOrd="0" destOrd="0" presId="urn:microsoft.com/office/officeart/2005/8/layout/default"/>
    <dgm:cxn modelId="{B90B7189-3B0C-47DF-997F-B4B7D596F693}" type="presOf" srcId="{4E68E257-76D4-4900-A3E7-959F1CA27D3E}" destId="{C2E83E0D-61E8-40AF-B202-A31F5BF210E4}" srcOrd="0" destOrd="0" presId="urn:microsoft.com/office/officeart/2005/8/layout/default"/>
    <dgm:cxn modelId="{551E0C98-B303-4EC9-B3DF-1EF3B26934E4}" srcId="{4AB1D957-1DD0-4D91-8FE6-9CE5C3BD7C51}" destId="{87FF9ACF-FA80-45B5-AFAF-43BBFCEF49B5}" srcOrd="0" destOrd="0" parTransId="{76D1250C-A9CD-41ED-8F9A-FC12C6495654}" sibTransId="{900BB8BD-E9F8-4622-8F39-9F27DA4CE2F3}"/>
    <dgm:cxn modelId="{4C5CBDA9-94EE-41D5-B31B-48DE37A916F8}" type="presOf" srcId="{479AD72B-6629-4946-925F-B36A49781BB4}" destId="{8CD4874B-0278-4597-AFD5-ECEC4D347037}" srcOrd="0" destOrd="0" presId="urn:microsoft.com/office/officeart/2005/8/layout/default"/>
    <dgm:cxn modelId="{738E07B3-5ED7-4E56-9990-617E1DB0D8BB}" srcId="{4AB1D957-1DD0-4D91-8FE6-9CE5C3BD7C51}" destId="{4E68E257-76D4-4900-A3E7-959F1CA27D3E}" srcOrd="1" destOrd="0" parTransId="{53495511-0814-433B-B0E6-370C38CC4F08}" sibTransId="{B25B5A73-964F-4805-A44E-3F58C08DD2FD}"/>
    <dgm:cxn modelId="{D12294F8-7AD3-49E1-8675-2E66F5F160DB}" type="presOf" srcId="{87FF9ACF-FA80-45B5-AFAF-43BBFCEF49B5}" destId="{33A6ABF0-DF0A-4634-8658-2BF8E83DAE6D}" srcOrd="0" destOrd="0" presId="urn:microsoft.com/office/officeart/2005/8/layout/default"/>
    <dgm:cxn modelId="{D55B58BB-D0BD-4854-8B73-FD993E73FB6D}" type="presParOf" srcId="{BA2249D0-3EA1-46B6-8E11-7ADC16A4C181}" destId="{33A6ABF0-DF0A-4634-8658-2BF8E83DAE6D}" srcOrd="0" destOrd="0" presId="urn:microsoft.com/office/officeart/2005/8/layout/default"/>
    <dgm:cxn modelId="{19BB0AC3-7A1F-418F-8AE3-7FD9F4C68B3B}" type="presParOf" srcId="{BA2249D0-3EA1-46B6-8E11-7ADC16A4C181}" destId="{556B8159-1536-4992-8EFD-60AC994E2714}" srcOrd="1" destOrd="0" presId="urn:microsoft.com/office/officeart/2005/8/layout/default"/>
    <dgm:cxn modelId="{8D59CC73-3D13-48D9-B49D-ACCCC1C3B043}" type="presParOf" srcId="{BA2249D0-3EA1-46B6-8E11-7ADC16A4C181}" destId="{C2E83E0D-61E8-40AF-B202-A31F5BF210E4}" srcOrd="2" destOrd="0" presId="urn:microsoft.com/office/officeart/2005/8/layout/default"/>
    <dgm:cxn modelId="{D782E2D0-BA26-4D01-985D-DE8CB6CD0088}" type="presParOf" srcId="{BA2249D0-3EA1-46B6-8E11-7ADC16A4C181}" destId="{498436C0-870D-4C6F-ACF9-185BBF582550}" srcOrd="3" destOrd="0" presId="urn:microsoft.com/office/officeart/2005/8/layout/default"/>
    <dgm:cxn modelId="{35302970-C66C-4E7F-B328-E4B2AA27216D}" type="presParOf" srcId="{BA2249D0-3EA1-46B6-8E11-7ADC16A4C181}" destId="{8CD4874B-0278-4597-AFD5-ECEC4D347037}" srcOrd="4" destOrd="0" presId="urn:microsoft.com/office/officeart/2005/8/layout/default"/>
    <dgm:cxn modelId="{F5A7B615-F1C8-4AEE-8834-2E1BBD0A74BC}" type="presParOf" srcId="{BA2249D0-3EA1-46B6-8E11-7ADC16A4C181}" destId="{961011D3-A94E-4C6F-A652-D6BAA2B379B0}" srcOrd="5" destOrd="0" presId="urn:microsoft.com/office/officeart/2005/8/layout/default"/>
    <dgm:cxn modelId="{6A55E628-FB56-4CAE-9141-EC75DA5B3377}" type="presParOf" srcId="{BA2249D0-3EA1-46B6-8E11-7ADC16A4C181}" destId="{529C2A55-6BAD-410D-B04D-0A1D0075B66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737D58-79D3-4F76-940A-0B8919B98D3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A470A5-2BA1-47E9-995A-FCB894B1113D}">
      <dgm:prSet custT="1"/>
      <dgm:spPr/>
      <dgm:t>
        <a:bodyPr/>
        <a:lstStyle/>
        <a:p>
          <a:r>
            <a:rPr lang="cs-CZ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Vytvořit jednotnou prezentaci s podmínkami podpory sportovců</a:t>
          </a: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7EF1C4B-26A3-4490-9D05-EB86083A4120}" type="parTrans" cxnId="{BA096CC4-3DA9-4258-8006-9F4058C983FB}">
      <dgm:prSet/>
      <dgm:spPr/>
      <dgm:t>
        <a:bodyPr/>
        <a:lstStyle/>
        <a:p>
          <a:endParaRPr lang="en-US"/>
        </a:p>
      </dgm:t>
    </dgm:pt>
    <dgm:pt modelId="{52C7935F-3A1B-4902-92C7-7E961D2521E8}" type="sibTrans" cxnId="{BA096CC4-3DA9-4258-8006-9F4058C983FB}">
      <dgm:prSet/>
      <dgm:spPr/>
      <dgm:t>
        <a:bodyPr/>
        <a:lstStyle/>
        <a:p>
          <a:endParaRPr lang="en-US"/>
        </a:p>
      </dgm:t>
    </dgm:pt>
    <dgm:pt modelId="{9FF2CDEF-BBCF-4398-AFD1-DC5C67C8FDAC}">
      <dgm:prSet custT="1"/>
      <dgm:spPr>
        <a:solidFill>
          <a:srgbClr val="7030A0"/>
        </a:solidFill>
      </dgm:spPr>
      <dgm:t>
        <a:bodyPr/>
        <a:lstStyle/>
        <a:p>
          <a:r>
            <a:rPr lang="cs-CZ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Umožnit pro sportovce zařazené do systému individuální studijní plán </a:t>
          </a: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558D87A-5765-4A24-B4B6-9C1DE42A56E8}" type="parTrans" cxnId="{F23797E0-F246-46F6-AD40-986523E8E71B}">
      <dgm:prSet/>
      <dgm:spPr/>
      <dgm:t>
        <a:bodyPr/>
        <a:lstStyle/>
        <a:p>
          <a:endParaRPr lang="en-US"/>
        </a:p>
      </dgm:t>
    </dgm:pt>
    <dgm:pt modelId="{E9CDD64E-D7B6-4D00-A4B2-560D144E456F}" type="sibTrans" cxnId="{F23797E0-F246-46F6-AD40-986523E8E71B}">
      <dgm:prSet/>
      <dgm:spPr/>
      <dgm:t>
        <a:bodyPr/>
        <a:lstStyle/>
        <a:p>
          <a:endParaRPr lang="en-US"/>
        </a:p>
      </dgm:t>
    </dgm:pt>
    <dgm:pt modelId="{C57DF789-0A2C-49F2-AAEB-192A5C299C8C}">
      <dgm:prSet custT="1"/>
      <dgm:spPr/>
      <dgm:t>
        <a:bodyPr/>
        <a:lstStyle/>
        <a:p>
          <a:r>
            <a:rPr lang="cs-CZ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Vyčlenit koordinátora VŠ sportu </a:t>
          </a: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8C6FAAC-A9BA-45EA-8023-C73EAC3B07AB}" type="parTrans" cxnId="{2145C789-9B1E-49AB-90A6-877029CBD2F2}">
      <dgm:prSet/>
      <dgm:spPr/>
      <dgm:t>
        <a:bodyPr/>
        <a:lstStyle/>
        <a:p>
          <a:endParaRPr lang="en-US"/>
        </a:p>
      </dgm:t>
    </dgm:pt>
    <dgm:pt modelId="{D42843B6-4BEC-4F06-BB6E-AB08BCD97CBE}" type="sibTrans" cxnId="{2145C789-9B1E-49AB-90A6-877029CBD2F2}">
      <dgm:prSet/>
      <dgm:spPr/>
      <dgm:t>
        <a:bodyPr/>
        <a:lstStyle/>
        <a:p>
          <a:endParaRPr lang="en-US"/>
        </a:p>
      </dgm:t>
    </dgm:pt>
    <dgm:pt modelId="{FB015738-4EDD-4D3E-9438-114966ACEF31}">
      <dgm:prSet custT="1"/>
      <dgm:spPr/>
      <dgm:t>
        <a:bodyPr/>
        <a:lstStyle/>
        <a:p>
          <a:r>
            <a:rPr lang="cs-CZ" sz="18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Vytvořit seznam podporovaných sportovců</a:t>
          </a:r>
          <a:endParaRPr lang="en-US" sz="18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89BD867-0A32-41B7-88B7-3C08DD5493C4}" type="parTrans" cxnId="{97CA2ECB-5526-47C5-92D0-496EE5EA881E}">
      <dgm:prSet/>
      <dgm:spPr/>
      <dgm:t>
        <a:bodyPr/>
        <a:lstStyle/>
        <a:p>
          <a:endParaRPr lang="en-US"/>
        </a:p>
      </dgm:t>
    </dgm:pt>
    <dgm:pt modelId="{DA1EAA1E-4D6C-4DC3-9B12-D535BDB8C23B}" type="sibTrans" cxnId="{97CA2ECB-5526-47C5-92D0-496EE5EA881E}">
      <dgm:prSet/>
      <dgm:spPr/>
      <dgm:t>
        <a:bodyPr/>
        <a:lstStyle/>
        <a:p>
          <a:endParaRPr lang="en-US"/>
        </a:p>
      </dgm:t>
    </dgm:pt>
    <dgm:pt modelId="{1076FCC9-2177-49F8-A669-E9160A75F2C9}">
      <dgm:prSet custT="1"/>
      <dgm:spPr/>
      <dgm:t>
        <a:bodyPr/>
        <a:lstStyle/>
        <a:p>
          <a:r>
            <a:rPr lang="cs-CZ" sz="1800" strike="noStrik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Vytvořit tréninkové podmínky pro sportovce ve vybraných sportech</a:t>
          </a:r>
          <a:endParaRPr lang="en-US" sz="1800" strike="noStrike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8ADD6AB1-818A-4CB4-B720-95B9E6268C33}" type="parTrans" cxnId="{1903484F-B9D5-4DAA-AE78-3841F9EDA2F3}">
      <dgm:prSet/>
      <dgm:spPr/>
      <dgm:t>
        <a:bodyPr/>
        <a:lstStyle/>
        <a:p>
          <a:endParaRPr lang="en-US"/>
        </a:p>
      </dgm:t>
    </dgm:pt>
    <dgm:pt modelId="{2A0778AF-F063-4AD3-B268-6201B0A3FC2C}" type="sibTrans" cxnId="{1903484F-B9D5-4DAA-AE78-3841F9EDA2F3}">
      <dgm:prSet/>
      <dgm:spPr/>
      <dgm:t>
        <a:bodyPr/>
        <a:lstStyle/>
        <a:p>
          <a:endParaRPr lang="en-US"/>
        </a:p>
      </dgm:t>
    </dgm:pt>
    <dgm:pt modelId="{FD30FDB1-4445-4FB7-8F6D-52724DE3573E}">
      <dgm:prSet custT="1"/>
      <dgm:spPr/>
      <dgm:t>
        <a:bodyPr/>
        <a:lstStyle/>
        <a:p>
          <a:r>
            <a:rPr lang="cs-CZ" sz="1800" strike="noStrik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Zajistit další benefity pro sportovce</a:t>
          </a:r>
          <a:endParaRPr lang="en-US" sz="1800" strike="noStrike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CCC39CA9-520A-40C8-BE8D-C140461A76D1}" type="parTrans" cxnId="{BDE81DC1-39FE-4CFA-A2AD-56F8DD866A09}">
      <dgm:prSet/>
      <dgm:spPr/>
      <dgm:t>
        <a:bodyPr/>
        <a:lstStyle/>
        <a:p>
          <a:endParaRPr lang="en-US"/>
        </a:p>
      </dgm:t>
    </dgm:pt>
    <dgm:pt modelId="{6A551C58-02E9-4E8B-9DC5-EFFF132BE272}" type="sibTrans" cxnId="{BDE81DC1-39FE-4CFA-A2AD-56F8DD866A09}">
      <dgm:prSet/>
      <dgm:spPr/>
      <dgm:t>
        <a:bodyPr/>
        <a:lstStyle/>
        <a:p>
          <a:endParaRPr lang="en-US"/>
        </a:p>
      </dgm:t>
    </dgm:pt>
    <dgm:pt modelId="{4011BF9B-E1C1-4D6D-AFE1-2D3124A00DBC}">
      <dgm:prSet custT="1"/>
      <dgm:spPr>
        <a:solidFill>
          <a:srgbClr val="7030A0"/>
        </a:solidFill>
      </dgm:spPr>
      <dgm:t>
        <a:bodyPr/>
        <a:lstStyle/>
        <a:p>
          <a:r>
            <a:rPr lang="cs-CZ" sz="1800" strike="noStrik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Rozšiřovat možnost sportování všem studentům</a:t>
          </a:r>
          <a:endParaRPr lang="en-US" sz="1800" strike="noStrike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4DFE642-E75B-4852-996E-3B3350945D37}" type="parTrans" cxnId="{0B03ECCD-5184-4566-840B-06A967C4F055}">
      <dgm:prSet/>
      <dgm:spPr/>
      <dgm:t>
        <a:bodyPr/>
        <a:lstStyle/>
        <a:p>
          <a:endParaRPr lang="en-US"/>
        </a:p>
      </dgm:t>
    </dgm:pt>
    <dgm:pt modelId="{9F30AEFE-4032-4C6A-8EC8-B02F641C5DBD}" type="sibTrans" cxnId="{0B03ECCD-5184-4566-840B-06A967C4F055}">
      <dgm:prSet/>
      <dgm:spPr/>
      <dgm:t>
        <a:bodyPr/>
        <a:lstStyle/>
        <a:p>
          <a:endParaRPr lang="en-US"/>
        </a:p>
      </dgm:t>
    </dgm:pt>
    <dgm:pt modelId="{BAB6153B-48FF-49BF-8472-53F36AA0431B}">
      <dgm:prSet custT="1"/>
      <dgm:spPr/>
      <dgm:t>
        <a:bodyPr/>
        <a:lstStyle/>
        <a:p>
          <a:r>
            <a:rPr lang="cs-CZ" sz="1800" strike="noStrik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Restartovat VŠ sportovní kluby</a:t>
          </a:r>
          <a:endParaRPr lang="en-US" sz="1800" strike="noStrike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9C28ADF-863F-4DA5-A68C-DB7A203043AD}" type="parTrans" cxnId="{1C99F3E3-D59A-4180-AF9A-191382A7EAD3}">
      <dgm:prSet/>
      <dgm:spPr/>
      <dgm:t>
        <a:bodyPr/>
        <a:lstStyle/>
        <a:p>
          <a:endParaRPr lang="en-US"/>
        </a:p>
      </dgm:t>
    </dgm:pt>
    <dgm:pt modelId="{BBBDD649-0C8F-4BA9-872E-7D6EF77953DD}" type="sibTrans" cxnId="{1C99F3E3-D59A-4180-AF9A-191382A7EAD3}">
      <dgm:prSet/>
      <dgm:spPr/>
      <dgm:t>
        <a:bodyPr/>
        <a:lstStyle/>
        <a:p>
          <a:endParaRPr lang="en-US"/>
        </a:p>
      </dgm:t>
    </dgm:pt>
    <dgm:pt modelId="{4BD9EA74-A880-442E-9D0F-28C70BE95867}">
      <dgm:prSet custT="1"/>
      <dgm:spPr/>
      <dgm:t>
        <a:bodyPr/>
        <a:lstStyle/>
        <a:p>
          <a:r>
            <a:rPr lang="cs-CZ" sz="1800" strike="noStrik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Zapojit se do soutěží VŠ</a:t>
          </a:r>
          <a:endParaRPr lang="en-US" sz="1800" strike="noStrike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A54EAC21-ACF4-45D1-A275-55FD51BE6907}" type="parTrans" cxnId="{8EDD5162-E84B-4D64-94AA-E03BE0F95B79}">
      <dgm:prSet/>
      <dgm:spPr/>
      <dgm:t>
        <a:bodyPr/>
        <a:lstStyle/>
        <a:p>
          <a:endParaRPr lang="en-US"/>
        </a:p>
      </dgm:t>
    </dgm:pt>
    <dgm:pt modelId="{BA2D1F43-A14F-44AA-9274-0B0DAE5F1C87}" type="sibTrans" cxnId="{8EDD5162-E84B-4D64-94AA-E03BE0F95B79}">
      <dgm:prSet/>
      <dgm:spPr/>
      <dgm:t>
        <a:bodyPr/>
        <a:lstStyle/>
        <a:p>
          <a:endParaRPr lang="en-US"/>
        </a:p>
      </dgm:t>
    </dgm:pt>
    <dgm:pt modelId="{16FE1C70-CCCF-487A-AB17-D066B024AAEA}">
      <dgm:prSet custT="1"/>
      <dgm:spPr/>
      <dgm:t>
        <a:bodyPr/>
        <a:lstStyle/>
        <a:p>
          <a:r>
            <a:rPr lang="cs-CZ" sz="1800" strike="noStrik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Edukovat studenty o potřebě PA</a:t>
          </a:r>
          <a:endParaRPr lang="en-US" sz="1800" strike="noStrike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0EF6210-0D95-4EB8-BD8C-4BF407A7585C}" type="parTrans" cxnId="{E377102B-197E-439E-BD8A-0BD96C6FDB73}">
      <dgm:prSet/>
      <dgm:spPr/>
      <dgm:t>
        <a:bodyPr/>
        <a:lstStyle/>
        <a:p>
          <a:endParaRPr lang="en-US"/>
        </a:p>
      </dgm:t>
    </dgm:pt>
    <dgm:pt modelId="{2DEB0B82-491F-4B01-98FD-FC1DB803377C}" type="sibTrans" cxnId="{E377102B-197E-439E-BD8A-0BD96C6FDB73}">
      <dgm:prSet/>
      <dgm:spPr/>
      <dgm:t>
        <a:bodyPr/>
        <a:lstStyle/>
        <a:p>
          <a:endParaRPr lang="en-US"/>
        </a:p>
      </dgm:t>
    </dgm:pt>
    <dgm:pt modelId="{5D9AF174-A4FB-4A80-867E-CA9D5CF749DB}" type="pres">
      <dgm:prSet presAssocID="{21737D58-79D3-4F76-940A-0B8919B98D32}" presName="diagram" presStyleCnt="0">
        <dgm:presLayoutVars>
          <dgm:dir/>
          <dgm:resizeHandles val="exact"/>
        </dgm:presLayoutVars>
      </dgm:prSet>
      <dgm:spPr/>
    </dgm:pt>
    <dgm:pt modelId="{E1AE30A7-CC86-4236-8406-E720037E9FDB}" type="pres">
      <dgm:prSet presAssocID="{35A470A5-2BA1-47E9-995A-FCB894B1113D}" presName="node" presStyleLbl="node1" presStyleIdx="0" presStyleCnt="10" custLinFactX="128601" custLinFactNeighborX="200000" custLinFactNeighborY="-4177">
        <dgm:presLayoutVars>
          <dgm:bulletEnabled val="1"/>
        </dgm:presLayoutVars>
      </dgm:prSet>
      <dgm:spPr/>
    </dgm:pt>
    <dgm:pt modelId="{916EB266-C5D1-4492-B393-8B4B18A46BA1}" type="pres">
      <dgm:prSet presAssocID="{52C7935F-3A1B-4902-92C7-7E961D2521E8}" presName="sibTrans" presStyleCnt="0"/>
      <dgm:spPr/>
    </dgm:pt>
    <dgm:pt modelId="{2F406639-B3D0-476C-BE66-1363FB2E1D83}" type="pres">
      <dgm:prSet presAssocID="{9FF2CDEF-BBCF-4398-AFD1-DC5C67C8FDAC}" presName="node" presStyleLbl="node1" presStyleIdx="1" presStyleCnt="10" custLinFactX="11232" custLinFactNeighborX="100000" custLinFactNeighborY="-5331">
        <dgm:presLayoutVars>
          <dgm:bulletEnabled val="1"/>
        </dgm:presLayoutVars>
      </dgm:prSet>
      <dgm:spPr/>
    </dgm:pt>
    <dgm:pt modelId="{70F02075-3C21-451F-8EA4-FDD11FA07AF3}" type="pres">
      <dgm:prSet presAssocID="{E9CDD64E-D7B6-4D00-A4B2-560D144E456F}" presName="sibTrans" presStyleCnt="0"/>
      <dgm:spPr/>
    </dgm:pt>
    <dgm:pt modelId="{A2BBE849-B92F-4379-97B5-0F9242C01D09}" type="pres">
      <dgm:prSet presAssocID="{C57DF789-0A2C-49F2-AAEB-192A5C299C8C}" presName="node" presStyleLbl="node1" presStyleIdx="2" presStyleCnt="10" custLinFactX="-8286" custLinFactNeighborX="-100000" custLinFactNeighborY="-3024">
        <dgm:presLayoutVars>
          <dgm:bulletEnabled val="1"/>
        </dgm:presLayoutVars>
      </dgm:prSet>
      <dgm:spPr/>
    </dgm:pt>
    <dgm:pt modelId="{C40E6DE4-44BB-45E1-B0B5-986F61DC805E}" type="pres">
      <dgm:prSet presAssocID="{D42843B6-4BEC-4F06-BB6E-AB08BCD97CBE}" presName="sibTrans" presStyleCnt="0"/>
      <dgm:spPr/>
    </dgm:pt>
    <dgm:pt modelId="{BC37DA25-89B9-4D2A-BED1-EA3E13759B73}" type="pres">
      <dgm:prSet presAssocID="{FB015738-4EDD-4D3E-9438-114966ACEF31}" presName="node" presStyleLbl="node1" presStyleIdx="3" presStyleCnt="10" custLinFactX="-128602" custLinFactNeighborX="-200000" custLinFactNeighborY="-3697">
        <dgm:presLayoutVars>
          <dgm:bulletEnabled val="1"/>
        </dgm:presLayoutVars>
      </dgm:prSet>
      <dgm:spPr/>
    </dgm:pt>
    <dgm:pt modelId="{CF59A1C5-D275-421C-82BC-0F05B3D3F0E8}" type="pres">
      <dgm:prSet presAssocID="{DA1EAA1E-4D6C-4DC3-9B12-D535BDB8C23B}" presName="sibTrans" presStyleCnt="0"/>
      <dgm:spPr/>
    </dgm:pt>
    <dgm:pt modelId="{67820A5B-FD9C-4C66-997D-7A9CB8C4FFC1}" type="pres">
      <dgm:prSet presAssocID="{1076FCC9-2177-49F8-A669-E9160A75F2C9}" presName="node" presStyleLbl="node1" presStyleIdx="4" presStyleCnt="10">
        <dgm:presLayoutVars>
          <dgm:bulletEnabled val="1"/>
        </dgm:presLayoutVars>
      </dgm:prSet>
      <dgm:spPr/>
    </dgm:pt>
    <dgm:pt modelId="{637A9CB4-59EC-41C0-854F-2D67C835FA16}" type="pres">
      <dgm:prSet presAssocID="{2A0778AF-F063-4AD3-B268-6201B0A3FC2C}" presName="sibTrans" presStyleCnt="0"/>
      <dgm:spPr/>
    </dgm:pt>
    <dgm:pt modelId="{216E5C1B-0306-49D5-8F75-2F4EC59B2BC1}" type="pres">
      <dgm:prSet presAssocID="{FD30FDB1-4445-4FB7-8F6D-52724DE3573E}" presName="node" presStyleLbl="node1" presStyleIdx="5" presStyleCnt="10">
        <dgm:presLayoutVars>
          <dgm:bulletEnabled val="1"/>
        </dgm:presLayoutVars>
      </dgm:prSet>
      <dgm:spPr/>
    </dgm:pt>
    <dgm:pt modelId="{65394D0C-6F13-4B90-8467-505826574A2E}" type="pres">
      <dgm:prSet presAssocID="{6A551C58-02E9-4E8B-9DC5-EFFF132BE272}" presName="sibTrans" presStyleCnt="0"/>
      <dgm:spPr/>
    </dgm:pt>
    <dgm:pt modelId="{A7E0A3C7-6AEE-4A90-9D8D-3F418C353823}" type="pres">
      <dgm:prSet presAssocID="{4011BF9B-E1C1-4D6D-AFE1-2D3124A00DBC}" presName="node" presStyleLbl="node1" presStyleIdx="6" presStyleCnt="10">
        <dgm:presLayoutVars>
          <dgm:bulletEnabled val="1"/>
        </dgm:presLayoutVars>
      </dgm:prSet>
      <dgm:spPr/>
    </dgm:pt>
    <dgm:pt modelId="{B2ABF4AB-020F-48C2-8319-F4505D30C571}" type="pres">
      <dgm:prSet presAssocID="{9F30AEFE-4032-4C6A-8EC8-B02F641C5DBD}" presName="sibTrans" presStyleCnt="0"/>
      <dgm:spPr/>
    </dgm:pt>
    <dgm:pt modelId="{57A04026-4FB3-4908-904C-7FCE090505F5}" type="pres">
      <dgm:prSet presAssocID="{BAB6153B-48FF-49BF-8472-53F36AA0431B}" presName="node" presStyleLbl="node1" presStyleIdx="7" presStyleCnt="10">
        <dgm:presLayoutVars>
          <dgm:bulletEnabled val="1"/>
        </dgm:presLayoutVars>
      </dgm:prSet>
      <dgm:spPr/>
    </dgm:pt>
    <dgm:pt modelId="{24500EB4-ED26-4C75-A73F-26CC719F2E95}" type="pres">
      <dgm:prSet presAssocID="{BBBDD649-0C8F-4BA9-872E-7D6EF77953DD}" presName="sibTrans" presStyleCnt="0"/>
      <dgm:spPr/>
    </dgm:pt>
    <dgm:pt modelId="{BF580D51-0452-42D4-BD86-079A6BF3DB07}" type="pres">
      <dgm:prSet presAssocID="{4BD9EA74-A880-442E-9D0F-28C70BE95867}" presName="node" presStyleLbl="node1" presStyleIdx="8" presStyleCnt="10">
        <dgm:presLayoutVars>
          <dgm:bulletEnabled val="1"/>
        </dgm:presLayoutVars>
      </dgm:prSet>
      <dgm:spPr/>
    </dgm:pt>
    <dgm:pt modelId="{AEA0002F-015E-44F1-87A0-48A0F3E562A3}" type="pres">
      <dgm:prSet presAssocID="{BA2D1F43-A14F-44AA-9274-0B0DAE5F1C87}" presName="sibTrans" presStyleCnt="0"/>
      <dgm:spPr/>
    </dgm:pt>
    <dgm:pt modelId="{53A20E5A-E3D9-426D-ABE5-8EC5B84C4614}" type="pres">
      <dgm:prSet presAssocID="{16FE1C70-CCCF-487A-AB17-D066B024AAEA}" presName="node" presStyleLbl="node1" presStyleIdx="9" presStyleCnt="10">
        <dgm:presLayoutVars>
          <dgm:bulletEnabled val="1"/>
        </dgm:presLayoutVars>
      </dgm:prSet>
      <dgm:spPr/>
    </dgm:pt>
  </dgm:ptLst>
  <dgm:cxnLst>
    <dgm:cxn modelId="{06F1F517-4D60-4D61-9BF2-CD1CE754DE1C}" type="presOf" srcId="{FB015738-4EDD-4D3E-9438-114966ACEF31}" destId="{BC37DA25-89B9-4D2A-BED1-EA3E13759B73}" srcOrd="0" destOrd="0" presId="urn:microsoft.com/office/officeart/2005/8/layout/default"/>
    <dgm:cxn modelId="{E69E9E25-D9D1-4E0A-B222-43865D8558A5}" type="presOf" srcId="{C57DF789-0A2C-49F2-AAEB-192A5C299C8C}" destId="{A2BBE849-B92F-4379-97B5-0F9242C01D09}" srcOrd="0" destOrd="0" presId="urn:microsoft.com/office/officeart/2005/8/layout/default"/>
    <dgm:cxn modelId="{E377102B-197E-439E-BD8A-0BD96C6FDB73}" srcId="{21737D58-79D3-4F76-940A-0B8919B98D32}" destId="{16FE1C70-CCCF-487A-AB17-D066B024AAEA}" srcOrd="9" destOrd="0" parTransId="{B0EF6210-0D95-4EB8-BD8C-4BF407A7585C}" sibTransId="{2DEB0B82-491F-4B01-98FD-FC1DB803377C}"/>
    <dgm:cxn modelId="{8EDD5162-E84B-4D64-94AA-E03BE0F95B79}" srcId="{21737D58-79D3-4F76-940A-0B8919B98D32}" destId="{4BD9EA74-A880-442E-9D0F-28C70BE95867}" srcOrd="8" destOrd="0" parTransId="{A54EAC21-ACF4-45D1-A275-55FD51BE6907}" sibTransId="{BA2D1F43-A14F-44AA-9274-0B0DAE5F1C87}"/>
    <dgm:cxn modelId="{B4DF1044-0842-4374-9512-C2FAEA16F657}" type="presOf" srcId="{4011BF9B-E1C1-4D6D-AFE1-2D3124A00DBC}" destId="{A7E0A3C7-6AEE-4A90-9D8D-3F418C353823}" srcOrd="0" destOrd="0" presId="urn:microsoft.com/office/officeart/2005/8/layout/default"/>
    <dgm:cxn modelId="{1903484F-B9D5-4DAA-AE78-3841F9EDA2F3}" srcId="{21737D58-79D3-4F76-940A-0B8919B98D32}" destId="{1076FCC9-2177-49F8-A669-E9160A75F2C9}" srcOrd="4" destOrd="0" parTransId="{8ADD6AB1-818A-4CB4-B720-95B9E6268C33}" sibTransId="{2A0778AF-F063-4AD3-B268-6201B0A3FC2C}"/>
    <dgm:cxn modelId="{391D4552-1BEF-41BB-A6F9-28BD38FF0EC7}" type="presOf" srcId="{9FF2CDEF-BBCF-4398-AFD1-DC5C67C8FDAC}" destId="{2F406639-B3D0-476C-BE66-1363FB2E1D83}" srcOrd="0" destOrd="0" presId="urn:microsoft.com/office/officeart/2005/8/layout/default"/>
    <dgm:cxn modelId="{F5294E81-C261-456F-A61C-F86038CACC36}" type="presOf" srcId="{16FE1C70-CCCF-487A-AB17-D066B024AAEA}" destId="{53A20E5A-E3D9-426D-ABE5-8EC5B84C4614}" srcOrd="0" destOrd="0" presId="urn:microsoft.com/office/officeart/2005/8/layout/default"/>
    <dgm:cxn modelId="{53D57182-714A-4E1D-8C24-433A44499F1A}" type="presOf" srcId="{BAB6153B-48FF-49BF-8472-53F36AA0431B}" destId="{57A04026-4FB3-4908-904C-7FCE090505F5}" srcOrd="0" destOrd="0" presId="urn:microsoft.com/office/officeart/2005/8/layout/default"/>
    <dgm:cxn modelId="{2145C789-9B1E-49AB-90A6-877029CBD2F2}" srcId="{21737D58-79D3-4F76-940A-0B8919B98D32}" destId="{C57DF789-0A2C-49F2-AAEB-192A5C299C8C}" srcOrd="2" destOrd="0" parTransId="{68C6FAAC-A9BA-45EA-8023-C73EAC3B07AB}" sibTransId="{D42843B6-4BEC-4F06-BB6E-AB08BCD97CBE}"/>
    <dgm:cxn modelId="{F0A572A8-7FCE-441E-9156-62FC3400FBBE}" type="presOf" srcId="{35A470A5-2BA1-47E9-995A-FCB894B1113D}" destId="{E1AE30A7-CC86-4236-8406-E720037E9FDB}" srcOrd="0" destOrd="0" presId="urn:microsoft.com/office/officeart/2005/8/layout/default"/>
    <dgm:cxn modelId="{74418BA9-B463-4FE2-8E8E-2069E3F79E7D}" type="presOf" srcId="{FD30FDB1-4445-4FB7-8F6D-52724DE3573E}" destId="{216E5C1B-0306-49D5-8F75-2F4EC59B2BC1}" srcOrd="0" destOrd="0" presId="urn:microsoft.com/office/officeart/2005/8/layout/default"/>
    <dgm:cxn modelId="{BDE81DC1-39FE-4CFA-A2AD-56F8DD866A09}" srcId="{21737D58-79D3-4F76-940A-0B8919B98D32}" destId="{FD30FDB1-4445-4FB7-8F6D-52724DE3573E}" srcOrd="5" destOrd="0" parTransId="{CCC39CA9-520A-40C8-BE8D-C140461A76D1}" sibTransId="{6A551C58-02E9-4E8B-9DC5-EFFF132BE272}"/>
    <dgm:cxn modelId="{BA096CC4-3DA9-4258-8006-9F4058C983FB}" srcId="{21737D58-79D3-4F76-940A-0B8919B98D32}" destId="{35A470A5-2BA1-47E9-995A-FCB894B1113D}" srcOrd="0" destOrd="0" parTransId="{97EF1C4B-26A3-4490-9D05-EB86083A4120}" sibTransId="{52C7935F-3A1B-4902-92C7-7E961D2521E8}"/>
    <dgm:cxn modelId="{A71A87C6-BD97-46FD-8857-8478F141EC11}" type="presOf" srcId="{1076FCC9-2177-49F8-A669-E9160A75F2C9}" destId="{67820A5B-FD9C-4C66-997D-7A9CB8C4FFC1}" srcOrd="0" destOrd="0" presId="urn:microsoft.com/office/officeart/2005/8/layout/default"/>
    <dgm:cxn modelId="{97CA2ECB-5526-47C5-92D0-496EE5EA881E}" srcId="{21737D58-79D3-4F76-940A-0B8919B98D32}" destId="{FB015738-4EDD-4D3E-9438-114966ACEF31}" srcOrd="3" destOrd="0" parTransId="{789BD867-0A32-41B7-88B7-3C08DD5493C4}" sibTransId="{DA1EAA1E-4D6C-4DC3-9B12-D535BDB8C23B}"/>
    <dgm:cxn modelId="{0B03ECCD-5184-4566-840B-06A967C4F055}" srcId="{21737D58-79D3-4F76-940A-0B8919B98D32}" destId="{4011BF9B-E1C1-4D6D-AFE1-2D3124A00DBC}" srcOrd="6" destOrd="0" parTransId="{14DFE642-E75B-4852-996E-3B3350945D37}" sibTransId="{9F30AEFE-4032-4C6A-8EC8-B02F641C5DBD}"/>
    <dgm:cxn modelId="{F23797E0-F246-46F6-AD40-986523E8E71B}" srcId="{21737D58-79D3-4F76-940A-0B8919B98D32}" destId="{9FF2CDEF-BBCF-4398-AFD1-DC5C67C8FDAC}" srcOrd="1" destOrd="0" parTransId="{6558D87A-5765-4A24-B4B6-9C1DE42A56E8}" sibTransId="{E9CDD64E-D7B6-4D00-A4B2-560D144E456F}"/>
    <dgm:cxn modelId="{3B59DEE2-CEA5-484E-B9B8-A43CA0233D0C}" type="presOf" srcId="{4BD9EA74-A880-442E-9D0F-28C70BE95867}" destId="{BF580D51-0452-42D4-BD86-079A6BF3DB07}" srcOrd="0" destOrd="0" presId="urn:microsoft.com/office/officeart/2005/8/layout/default"/>
    <dgm:cxn modelId="{1C99F3E3-D59A-4180-AF9A-191382A7EAD3}" srcId="{21737D58-79D3-4F76-940A-0B8919B98D32}" destId="{BAB6153B-48FF-49BF-8472-53F36AA0431B}" srcOrd="7" destOrd="0" parTransId="{B9C28ADF-863F-4DA5-A68C-DB7A203043AD}" sibTransId="{BBBDD649-0C8F-4BA9-872E-7D6EF77953DD}"/>
    <dgm:cxn modelId="{E2A68AFE-AEC4-4E10-B21B-8CBFA7F0D56A}" type="presOf" srcId="{21737D58-79D3-4F76-940A-0B8919B98D32}" destId="{5D9AF174-A4FB-4A80-867E-CA9D5CF749DB}" srcOrd="0" destOrd="0" presId="urn:microsoft.com/office/officeart/2005/8/layout/default"/>
    <dgm:cxn modelId="{CE9C020D-F595-41C6-B2CF-A039239F828D}" type="presParOf" srcId="{5D9AF174-A4FB-4A80-867E-CA9D5CF749DB}" destId="{E1AE30A7-CC86-4236-8406-E720037E9FDB}" srcOrd="0" destOrd="0" presId="urn:microsoft.com/office/officeart/2005/8/layout/default"/>
    <dgm:cxn modelId="{0B14C955-FEAC-44C1-9F45-A8FF6456415C}" type="presParOf" srcId="{5D9AF174-A4FB-4A80-867E-CA9D5CF749DB}" destId="{916EB266-C5D1-4492-B393-8B4B18A46BA1}" srcOrd="1" destOrd="0" presId="urn:microsoft.com/office/officeart/2005/8/layout/default"/>
    <dgm:cxn modelId="{83781200-4511-4BCB-92F8-5D30C640776C}" type="presParOf" srcId="{5D9AF174-A4FB-4A80-867E-CA9D5CF749DB}" destId="{2F406639-B3D0-476C-BE66-1363FB2E1D83}" srcOrd="2" destOrd="0" presId="urn:microsoft.com/office/officeart/2005/8/layout/default"/>
    <dgm:cxn modelId="{CB1DD4EB-5283-465E-94FA-4733B30F4300}" type="presParOf" srcId="{5D9AF174-A4FB-4A80-867E-CA9D5CF749DB}" destId="{70F02075-3C21-451F-8EA4-FDD11FA07AF3}" srcOrd="3" destOrd="0" presId="urn:microsoft.com/office/officeart/2005/8/layout/default"/>
    <dgm:cxn modelId="{B9B83D45-6F47-4C5B-8F04-44F2924B42BA}" type="presParOf" srcId="{5D9AF174-A4FB-4A80-867E-CA9D5CF749DB}" destId="{A2BBE849-B92F-4379-97B5-0F9242C01D09}" srcOrd="4" destOrd="0" presId="urn:microsoft.com/office/officeart/2005/8/layout/default"/>
    <dgm:cxn modelId="{1A2068DC-3809-4745-B05D-66AE9709B02A}" type="presParOf" srcId="{5D9AF174-A4FB-4A80-867E-CA9D5CF749DB}" destId="{C40E6DE4-44BB-45E1-B0B5-986F61DC805E}" srcOrd="5" destOrd="0" presId="urn:microsoft.com/office/officeart/2005/8/layout/default"/>
    <dgm:cxn modelId="{14011471-A0DD-4C7A-A1A4-B8DE7B764587}" type="presParOf" srcId="{5D9AF174-A4FB-4A80-867E-CA9D5CF749DB}" destId="{BC37DA25-89B9-4D2A-BED1-EA3E13759B73}" srcOrd="6" destOrd="0" presId="urn:microsoft.com/office/officeart/2005/8/layout/default"/>
    <dgm:cxn modelId="{28E139A2-9DEE-4856-A615-5DD0FDE1F91D}" type="presParOf" srcId="{5D9AF174-A4FB-4A80-867E-CA9D5CF749DB}" destId="{CF59A1C5-D275-421C-82BC-0F05B3D3F0E8}" srcOrd="7" destOrd="0" presId="urn:microsoft.com/office/officeart/2005/8/layout/default"/>
    <dgm:cxn modelId="{1DC0DEBA-7F98-4FEA-9E0C-9EFC768BF6C4}" type="presParOf" srcId="{5D9AF174-A4FB-4A80-867E-CA9D5CF749DB}" destId="{67820A5B-FD9C-4C66-997D-7A9CB8C4FFC1}" srcOrd="8" destOrd="0" presId="urn:microsoft.com/office/officeart/2005/8/layout/default"/>
    <dgm:cxn modelId="{5E7A2B61-BE0E-4FC6-B67E-1016D2F6E0A7}" type="presParOf" srcId="{5D9AF174-A4FB-4A80-867E-CA9D5CF749DB}" destId="{637A9CB4-59EC-41C0-854F-2D67C835FA16}" srcOrd="9" destOrd="0" presId="urn:microsoft.com/office/officeart/2005/8/layout/default"/>
    <dgm:cxn modelId="{A3DD69CA-1381-487E-B937-7F28633300CD}" type="presParOf" srcId="{5D9AF174-A4FB-4A80-867E-CA9D5CF749DB}" destId="{216E5C1B-0306-49D5-8F75-2F4EC59B2BC1}" srcOrd="10" destOrd="0" presId="urn:microsoft.com/office/officeart/2005/8/layout/default"/>
    <dgm:cxn modelId="{E005BCD3-474D-45D9-968D-B23E9F438373}" type="presParOf" srcId="{5D9AF174-A4FB-4A80-867E-CA9D5CF749DB}" destId="{65394D0C-6F13-4B90-8467-505826574A2E}" srcOrd="11" destOrd="0" presId="urn:microsoft.com/office/officeart/2005/8/layout/default"/>
    <dgm:cxn modelId="{660B5F91-E939-4164-87AC-E7E5809CC856}" type="presParOf" srcId="{5D9AF174-A4FB-4A80-867E-CA9D5CF749DB}" destId="{A7E0A3C7-6AEE-4A90-9D8D-3F418C353823}" srcOrd="12" destOrd="0" presId="urn:microsoft.com/office/officeart/2005/8/layout/default"/>
    <dgm:cxn modelId="{3F5CB3E3-4988-46E4-825D-CEE6C7F0B269}" type="presParOf" srcId="{5D9AF174-A4FB-4A80-867E-CA9D5CF749DB}" destId="{B2ABF4AB-020F-48C2-8319-F4505D30C571}" srcOrd="13" destOrd="0" presId="urn:microsoft.com/office/officeart/2005/8/layout/default"/>
    <dgm:cxn modelId="{4339D66D-AB3B-4CF9-B45E-29D3E2FC8A24}" type="presParOf" srcId="{5D9AF174-A4FB-4A80-867E-CA9D5CF749DB}" destId="{57A04026-4FB3-4908-904C-7FCE090505F5}" srcOrd="14" destOrd="0" presId="urn:microsoft.com/office/officeart/2005/8/layout/default"/>
    <dgm:cxn modelId="{5AB0A993-091A-4E32-B530-9DF3305489FB}" type="presParOf" srcId="{5D9AF174-A4FB-4A80-867E-CA9D5CF749DB}" destId="{24500EB4-ED26-4C75-A73F-26CC719F2E95}" srcOrd="15" destOrd="0" presId="urn:microsoft.com/office/officeart/2005/8/layout/default"/>
    <dgm:cxn modelId="{DD1F88FB-FB07-4324-B882-6E44B4DFB1B9}" type="presParOf" srcId="{5D9AF174-A4FB-4A80-867E-CA9D5CF749DB}" destId="{BF580D51-0452-42D4-BD86-079A6BF3DB07}" srcOrd="16" destOrd="0" presId="urn:microsoft.com/office/officeart/2005/8/layout/default"/>
    <dgm:cxn modelId="{85FAE243-E5ED-405B-A8DE-811F69BB624D}" type="presParOf" srcId="{5D9AF174-A4FB-4A80-867E-CA9D5CF749DB}" destId="{AEA0002F-015E-44F1-87A0-48A0F3E562A3}" srcOrd="17" destOrd="0" presId="urn:microsoft.com/office/officeart/2005/8/layout/default"/>
    <dgm:cxn modelId="{0A2BEE01-8AF9-4E85-B787-38A6CEFD4126}" type="presParOf" srcId="{5D9AF174-A4FB-4A80-867E-CA9D5CF749DB}" destId="{53A20E5A-E3D9-426D-ABE5-8EC5B84C4614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B1D957-1DD0-4D91-8FE6-9CE5C3BD7C51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7FF9ACF-FA80-45B5-AFAF-43BBFCEF49B5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Podpořit vybrané sportovce a zajistit podmínky pro jejich studium</a:t>
          </a:r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6D1250C-A9CD-41ED-8F9A-FC12C6495654}" type="parTrans" cxnId="{551E0C98-B303-4EC9-B3DF-1EF3B26934E4}">
      <dgm:prSet/>
      <dgm:spPr/>
      <dgm:t>
        <a:bodyPr/>
        <a:lstStyle/>
        <a:p>
          <a:endParaRPr lang="en-US"/>
        </a:p>
      </dgm:t>
    </dgm:pt>
    <dgm:pt modelId="{900BB8BD-E9F8-4622-8F39-9F27DA4CE2F3}" type="sibTrans" cxnId="{551E0C98-B303-4EC9-B3DF-1EF3B26934E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79AD72B-6629-4946-925F-B36A49781BB4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Vytvořit motivační nástroj pro VŠ </a:t>
          </a:r>
          <a:br>
            <a:rPr lang="cs-CZ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endParaRPr lang="en-US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020C6A9-3ADD-4209-B96F-F05C646FA7F8}" type="parTrans" cxnId="{AA6A676D-DE47-4957-BB64-B7F2EC83C035}">
      <dgm:prSet/>
      <dgm:spPr/>
      <dgm:t>
        <a:bodyPr/>
        <a:lstStyle/>
        <a:p>
          <a:endParaRPr lang="en-US"/>
        </a:p>
      </dgm:t>
    </dgm:pt>
    <dgm:pt modelId="{9270B3F2-F4DA-432A-9D04-16E8E739D15D}" type="sibTrans" cxnId="{AA6A676D-DE47-4957-BB64-B7F2EC83C03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AF10A296-22C1-4366-8299-6267D32ED3D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 strike="noStrike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Udržet povědomí o VŠ sportu</a:t>
          </a:r>
          <a:endParaRPr lang="en-US" strike="noStrike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EFC8871D-AC93-4523-9974-25BC46840E81}" type="parTrans" cxnId="{C2460F3A-E7F1-4B2B-B8F5-EDA9E7FBB116}">
      <dgm:prSet/>
      <dgm:spPr/>
      <dgm:t>
        <a:bodyPr/>
        <a:lstStyle/>
        <a:p>
          <a:endParaRPr lang="en-US"/>
        </a:p>
      </dgm:t>
    </dgm:pt>
    <dgm:pt modelId="{F72F4262-9B32-4D9C-A75A-010B56A9B0B6}" type="sibTrans" cxnId="{C2460F3A-E7F1-4B2B-B8F5-EDA9E7FBB116}">
      <dgm:prSet/>
      <dgm:spPr/>
      <dgm:t>
        <a:bodyPr/>
        <a:lstStyle/>
        <a:p>
          <a:endParaRPr lang="en-US"/>
        </a:p>
      </dgm:t>
    </dgm:pt>
    <dgm:pt modelId="{E8ABE2C4-F56C-42A0-8710-351EF6DCD08F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Projekt Healthy Campus – podpora zdravého životního stylu na VŠ </a:t>
          </a:r>
          <a:endParaRPr lang="cs-CZ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7B18B79-F369-49A7-9946-94A2BF06CCE0}" type="parTrans" cxnId="{18D08498-8C03-4B1F-B137-801420D9416C}">
      <dgm:prSet/>
      <dgm:spPr/>
      <dgm:t>
        <a:bodyPr/>
        <a:lstStyle/>
        <a:p>
          <a:endParaRPr lang="cs-CZ"/>
        </a:p>
      </dgm:t>
    </dgm:pt>
    <dgm:pt modelId="{F7BF5B55-A2DC-47DF-ABDF-6D64C2E1FF7C}" type="sibTrans" cxnId="{18D08498-8C03-4B1F-B137-801420D9416C}">
      <dgm:prSet/>
      <dgm:spPr/>
      <dgm:t>
        <a:bodyPr/>
        <a:lstStyle/>
        <a:p>
          <a:pPr>
            <a:lnSpc>
              <a:spcPct val="100000"/>
            </a:lnSpc>
          </a:pPr>
          <a:endParaRPr lang="cs-CZ"/>
        </a:p>
      </dgm:t>
    </dgm:pt>
    <dgm:pt modelId="{FB3FFBB7-CF90-484E-86BD-238FA845559E}" type="pres">
      <dgm:prSet presAssocID="{4AB1D957-1DD0-4D91-8FE6-9CE5C3BD7C51}" presName="root" presStyleCnt="0">
        <dgm:presLayoutVars>
          <dgm:dir/>
          <dgm:resizeHandles val="exact"/>
        </dgm:presLayoutVars>
      </dgm:prSet>
      <dgm:spPr/>
    </dgm:pt>
    <dgm:pt modelId="{37CC66B7-4119-4F84-A162-B9E9A9E0C40C}" type="pres">
      <dgm:prSet presAssocID="{4AB1D957-1DD0-4D91-8FE6-9CE5C3BD7C51}" presName="container" presStyleCnt="0">
        <dgm:presLayoutVars>
          <dgm:dir/>
          <dgm:resizeHandles val="exact"/>
        </dgm:presLayoutVars>
      </dgm:prSet>
      <dgm:spPr/>
    </dgm:pt>
    <dgm:pt modelId="{C1875953-8F51-4723-96C9-761CEE7A65B9}" type="pres">
      <dgm:prSet presAssocID="{87FF9ACF-FA80-45B5-AFAF-43BBFCEF49B5}" presName="compNode" presStyleCnt="0"/>
      <dgm:spPr/>
    </dgm:pt>
    <dgm:pt modelId="{03B6DE8A-D026-4CDE-9D5F-212D6AED57EA}" type="pres">
      <dgm:prSet presAssocID="{87FF9ACF-FA80-45B5-AFAF-43BBFCEF49B5}" presName="iconBgRect" presStyleLbl="bgShp" presStyleIdx="0" presStyleCnt="4"/>
      <dgm:spPr/>
    </dgm:pt>
    <dgm:pt modelId="{B8842EB2-6E92-4D9D-A56B-8E3050DCA917}" type="pres">
      <dgm:prSet presAssocID="{87FF9ACF-FA80-45B5-AFAF-43BBFCEF49B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řída"/>
        </a:ext>
      </dgm:extLst>
    </dgm:pt>
    <dgm:pt modelId="{14E34D4D-6123-414E-8EC5-FD6CF27CBF29}" type="pres">
      <dgm:prSet presAssocID="{87FF9ACF-FA80-45B5-AFAF-43BBFCEF49B5}" presName="spaceRect" presStyleCnt="0"/>
      <dgm:spPr/>
    </dgm:pt>
    <dgm:pt modelId="{D6ECECC0-8AD2-4C71-AA95-F41FC980667F}" type="pres">
      <dgm:prSet presAssocID="{87FF9ACF-FA80-45B5-AFAF-43BBFCEF49B5}" presName="textRect" presStyleLbl="revTx" presStyleIdx="0" presStyleCnt="4">
        <dgm:presLayoutVars>
          <dgm:chMax val="1"/>
          <dgm:chPref val="1"/>
        </dgm:presLayoutVars>
      </dgm:prSet>
      <dgm:spPr/>
    </dgm:pt>
    <dgm:pt modelId="{8A45D8EF-405B-4FFA-8C11-290854685695}" type="pres">
      <dgm:prSet presAssocID="{900BB8BD-E9F8-4622-8F39-9F27DA4CE2F3}" presName="sibTrans" presStyleLbl="sibTrans2D1" presStyleIdx="0" presStyleCnt="0"/>
      <dgm:spPr/>
    </dgm:pt>
    <dgm:pt modelId="{1525ACB4-93F0-44DB-9B68-48A2EC5376FB}" type="pres">
      <dgm:prSet presAssocID="{E8ABE2C4-F56C-42A0-8710-351EF6DCD08F}" presName="compNode" presStyleCnt="0"/>
      <dgm:spPr/>
    </dgm:pt>
    <dgm:pt modelId="{FB50D947-6EFB-488C-B2F5-7B2DFA9BA7E4}" type="pres">
      <dgm:prSet presAssocID="{E8ABE2C4-F56C-42A0-8710-351EF6DCD08F}" presName="iconBgRect" presStyleLbl="bgShp" presStyleIdx="1" presStyleCnt="4"/>
      <dgm:spPr/>
    </dgm:pt>
    <dgm:pt modelId="{319A920E-62FC-4FD4-8013-E3A8EE1E6BC1}" type="pres">
      <dgm:prSet presAssocID="{E8ABE2C4-F56C-42A0-8710-351EF6DCD08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Žárovka"/>
        </a:ext>
      </dgm:extLst>
    </dgm:pt>
    <dgm:pt modelId="{DF20B684-593B-4C05-9BD6-A722C436D46D}" type="pres">
      <dgm:prSet presAssocID="{E8ABE2C4-F56C-42A0-8710-351EF6DCD08F}" presName="spaceRect" presStyleCnt="0"/>
      <dgm:spPr/>
    </dgm:pt>
    <dgm:pt modelId="{56B25569-2830-4B65-91BC-55F61DF46A82}" type="pres">
      <dgm:prSet presAssocID="{E8ABE2C4-F56C-42A0-8710-351EF6DCD08F}" presName="textRect" presStyleLbl="revTx" presStyleIdx="1" presStyleCnt="4">
        <dgm:presLayoutVars>
          <dgm:chMax val="1"/>
          <dgm:chPref val="1"/>
        </dgm:presLayoutVars>
      </dgm:prSet>
      <dgm:spPr/>
    </dgm:pt>
    <dgm:pt modelId="{194C9554-B910-4DB9-8C04-2A4447BA7F53}" type="pres">
      <dgm:prSet presAssocID="{F7BF5B55-A2DC-47DF-ABDF-6D64C2E1FF7C}" presName="sibTrans" presStyleLbl="sibTrans2D1" presStyleIdx="0" presStyleCnt="0"/>
      <dgm:spPr/>
    </dgm:pt>
    <dgm:pt modelId="{F734A4D5-00D7-4CB3-A615-5EF070C7212E}" type="pres">
      <dgm:prSet presAssocID="{479AD72B-6629-4946-925F-B36A49781BB4}" presName="compNode" presStyleCnt="0"/>
      <dgm:spPr/>
    </dgm:pt>
    <dgm:pt modelId="{72C78C7C-83E3-4ADC-9506-E366BB025F68}" type="pres">
      <dgm:prSet presAssocID="{479AD72B-6629-4946-925F-B36A49781BB4}" presName="iconBgRect" presStyleLbl="bgShp" presStyleIdx="2" presStyleCnt="4"/>
      <dgm:spPr/>
    </dgm:pt>
    <dgm:pt modelId="{C3D30140-0285-44C7-8E89-3DFF91A6DBD8}" type="pres">
      <dgm:prSet presAssocID="{479AD72B-6629-4946-925F-B36A49781BB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tbalový míč"/>
        </a:ext>
      </dgm:extLst>
    </dgm:pt>
    <dgm:pt modelId="{35007CCE-409A-4705-B2DA-8C924C91F221}" type="pres">
      <dgm:prSet presAssocID="{479AD72B-6629-4946-925F-B36A49781BB4}" presName="spaceRect" presStyleCnt="0"/>
      <dgm:spPr/>
    </dgm:pt>
    <dgm:pt modelId="{5C7346A9-8105-46BB-BDBB-C63ED4E7C8CB}" type="pres">
      <dgm:prSet presAssocID="{479AD72B-6629-4946-925F-B36A49781BB4}" presName="textRect" presStyleLbl="revTx" presStyleIdx="2" presStyleCnt="4">
        <dgm:presLayoutVars>
          <dgm:chMax val="1"/>
          <dgm:chPref val="1"/>
        </dgm:presLayoutVars>
      </dgm:prSet>
      <dgm:spPr/>
    </dgm:pt>
    <dgm:pt modelId="{6953825F-F256-4328-B640-6800C750E101}" type="pres">
      <dgm:prSet presAssocID="{9270B3F2-F4DA-432A-9D04-16E8E739D15D}" presName="sibTrans" presStyleLbl="sibTrans2D1" presStyleIdx="0" presStyleCnt="0"/>
      <dgm:spPr/>
    </dgm:pt>
    <dgm:pt modelId="{152C2A84-872D-4A26-9DDB-1ADB992F8D3A}" type="pres">
      <dgm:prSet presAssocID="{AF10A296-22C1-4366-8299-6267D32ED3D6}" presName="compNode" presStyleCnt="0"/>
      <dgm:spPr/>
    </dgm:pt>
    <dgm:pt modelId="{881B4D57-E9DA-4488-8C14-6A5C3113CE4E}" type="pres">
      <dgm:prSet presAssocID="{AF10A296-22C1-4366-8299-6267D32ED3D6}" presName="iconBgRect" presStyleLbl="bgShp" presStyleIdx="3" presStyleCnt="4"/>
      <dgm:spPr/>
    </dgm:pt>
    <dgm:pt modelId="{5ED5079F-915B-4F00-8F66-85C09CEBD618}" type="pres">
      <dgm:prSet presAssocID="{AF10A296-22C1-4366-8299-6267D32ED3D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Zdravotní"/>
        </a:ext>
      </dgm:extLst>
    </dgm:pt>
    <dgm:pt modelId="{FFC0A0E2-1DD4-4827-BC0E-847ECC22B6CA}" type="pres">
      <dgm:prSet presAssocID="{AF10A296-22C1-4366-8299-6267D32ED3D6}" presName="spaceRect" presStyleCnt="0"/>
      <dgm:spPr/>
    </dgm:pt>
    <dgm:pt modelId="{AF3F4FE5-A4D6-4635-97B5-1A799DEC8F5E}" type="pres">
      <dgm:prSet presAssocID="{AF10A296-22C1-4366-8299-6267D32ED3D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C2460F3A-E7F1-4B2B-B8F5-EDA9E7FBB116}" srcId="{4AB1D957-1DD0-4D91-8FE6-9CE5C3BD7C51}" destId="{AF10A296-22C1-4366-8299-6267D32ED3D6}" srcOrd="3" destOrd="0" parTransId="{EFC8871D-AC93-4523-9974-25BC46840E81}" sibTransId="{F72F4262-9B32-4D9C-A75A-010B56A9B0B6}"/>
    <dgm:cxn modelId="{FC794661-B7D8-4C51-9BBC-C433469A485A}" type="presOf" srcId="{4AB1D957-1DD0-4D91-8FE6-9CE5C3BD7C51}" destId="{FB3FFBB7-CF90-484E-86BD-238FA845559E}" srcOrd="0" destOrd="0" presId="urn:microsoft.com/office/officeart/2018/2/layout/IconCircleList"/>
    <dgm:cxn modelId="{AA6A676D-DE47-4957-BB64-B7F2EC83C035}" srcId="{4AB1D957-1DD0-4D91-8FE6-9CE5C3BD7C51}" destId="{479AD72B-6629-4946-925F-B36A49781BB4}" srcOrd="2" destOrd="0" parTransId="{E020C6A9-3ADD-4209-B96F-F05C646FA7F8}" sibTransId="{9270B3F2-F4DA-432A-9D04-16E8E739D15D}"/>
    <dgm:cxn modelId="{551E0C98-B303-4EC9-B3DF-1EF3B26934E4}" srcId="{4AB1D957-1DD0-4D91-8FE6-9CE5C3BD7C51}" destId="{87FF9ACF-FA80-45B5-AFAF-43BBFCEF49B5}" srcOrd="0" destOrd="0" parTransId="{76D1250C-A9CD-41ED-8F9A-FC12C6495654}" sibTransId="{900BB8BD-E9F8-4622-8F39-9F27DA4CE2F3}"/>
    <dgm:cxn modelId="{18D08498-8C03-4B1F-B137-801420D9416C}" srcId="{4AB1D957-1DD0-4D91-8FE6-9CE5C3BD7C51}" destId="{E8ABE2C4-F56C-42A0-8710-351EF6DCD08F}" srcOrd="1" destOrd="0" parTransId="{97B18B79-F369-49A7-9946-94A2BF06CCE0}" sibTransId="{F7BF5B55-A2DC-47DF-ABDF-6D64C2E1FF7C}"/>
    <dgm:cxn modelId="{57B716B9-BA80-4B58-83B7-004C92F4C77C}" type="presOf" srcId="{F7BF5B55-A2DC-47DF-ABDF-6D64C2E1FF7C}" destId="{194C9554-B910-4DB9-8C04-2A4447BA7F53}" srcOrd="0" destOrd="0" presId="urn:microsoft.com/office/officeart/2018/2/layout/IconCircleList"/>
    <dgm:cxn modelId="{4C0F06BB-3E38-4C1C-85F6-AF476F75ACB6}" type="presOf" srcId="{E8ABE2C4-F56C-42A0-8710-351EF6DCD08F}" destId="{56B25569-2830-4B65-91BC-55F61DF46A82}" srcOrd="0" destOrd="0" presId="urn:microsoft.com/office/officeart/2018/2/layout/IconCircleList"/>
    <dgm:cxn modelId="{40AA96C7-2AB3-43C9-8831-B8590F8637C1}" type="presOf" srcId="{AF10A296-22C1-4366-8299-6267D32ED3D6}" destId="{AF3F4FE5-A4D6-4635-97B5-1A799DEC8F5E}" srcOrd="0" destOrd="0" presId="urn:microsoft.com/office/officeart/2018/2/layout/IconCircleList"/>
    <dgm:cxn modelId="{DB23B7CC-BCD0-41EF-A318-79DBDE3AEF0D}" type="presOf" srcId="{900BB8BD-E9F8-4622-8F39-9F27DA4CE2F3}" destId="{8A45D8EF-405B-4FFA-8C11-290854685695}" srcOrd="0" destOrd="0" presId="urn:microsoft.com/office/officeart/2018/2/layout/IconCircleList"/>
    <dgm:cxn modelId="{FF6A15F0-BE25-4299-86E5-A2437244EDB3}" type="presOf" srcId="{9270B3F2-F4DA-432A-9D04-16E8E739D15D}" destId="{6953825F-F256-4328-B640-6800C750E101}" srcOrd="0" destOrd="0" presId="urn:microsoft.com/office/officeart/2018/2/layout/IconCircleList"/>
    <dgm:cxn modelId="{B554E5F0-45BC-4732-AFF7-C0AFA0D20660}" type="presOf" srcId="{87FF9ACF-FA80-45B5-AFAF-43BBFCEF49B5}" destId="{D6ECECC0-8AD2-4C71-AA95-F41FC980667F}" srcOrd="0" destOrd="0" presId="urn:microsoft.com/office/officeart/2018/2/layout/IconCircleList"/>
    <dgm:cxn modelId="{129AB9F1-0486-43EA-BF56-DCCF0CB2A2EB}" type="presOf" srcId="{479AD72B-6629-4946-925F-B36A49781BB4}" destId="{5C7346A9-8105-46BB-BDBB-C63ED4E7C8CB}" srcOrd="0" destOrd="0" presId="urn:microsoft.com/office/officeart/2018/2/layout/IconCircleList"/>
    <dgm:cxn modelId="{24A77CCC-FA4D-49ED-B5FC-04B0DB5AC04D}" type="presParOf" srcId="{FB3FFBB7-CF90-484E-86BD-238FA845559E}" destId="{37CC66B7-4119-4F84-A162-B9E9A9E0C40C}" srcOrd="0" destOrd="0" presId="urn:microsoft.com/office/officeart/2018/2/layout/IconCircleList"/>
    <dgm:cxn modelId="{BD8FA24E-65AC-4133-B0B6-94E2C7BF06C4}" type="presParOf" srcId="{37CC66B7-4119-4F84-A162-B9E9A9E0C40C}" destId="{C1875953-8F51-4723-96C9-761CEE7A65B9}" srcOrd="0" destOrd="0" presId="urn:microsoft.com/office/officeart/2018/2/layout/IconCircleList"/>
    <dgm:cxn modelId="{4F89DC2F-53EE-4F15-9E7E-520075BABC9F}" type="presParOf" srcId="{C1875953-8F51-4723-96C9-761CEE7A65B9}" destId="{03B6DE8A-D026-4CDE-9D5F-212D6AED57EA}" srcOrd="0" destOrd="0" presId="urn:microsoft.com/office/officeart/2018/2/layout/IconCircleList"/>
    <dgm:cxn modelId="{B776A847-555D-4BE0-84D7-7A825EAC2AFA}" type="presParOf" srcId="{C1875953-8F51-4723-96C9-761CEE7A65B9}" destId="{B8842EB2-6E92-4D9D-A56B-8E3050DCA917}" srcOrd="1" destOrd="0" presId="urn:microsoft.com/office/officeart/2018/2/layout/IconCircleList"/>
    <dgm:cxn modelId="{3ED89E09-0540-4490-8F6C-55339D5444E0}" type="presParOf" srcId="{C1875953-8F51-4723-96C9-761CEE7A65B9}" destId="{14E34D4D-6123-414E-8EC5-FD6CF27CBF29}" srcOrd="2" destOrd="0" presId="urn:microsoft.com/office/officeart/2018/2/layout/IconCircleList"/>
    <dgm:cxn modelId="{7A2765CB-AE95-4FD1-88E9-A8A7D3FFD138}" type="presParOf" srcId="{C1875953-8F51-4723-96C9-761CEE7A65B9}" destId="{D6ECECC0-8AD2-4C71-AA95-F41FC980667F}" srcOrd="3" destOrd="0" presId="urn:microsoft.com/office/officeart/2018/2/layout/IconCircleList"/>
    <dgm:cxn modelId="{FCFF773A-D24A-4C43-B19B-6E8113E8ECA5}" type="presParOf" srcId="{37CC66B7-4119-4F84-A162-B9E9A9E0C40C}" destId="{8A45D8EF-405B-4FFA-8C11-290854685695}" srcOrd="1" destOrd="0" presId="urn:microsoft.com/office/officeart/2018/2/layout/IconCircleList"/>
    <dgm:cxn modelId="{8148F89E-F8E7-4DB4-9DA5-E7D9DD5D53DB}" type="presParOf" srcId="{37CC66B7-4119-4F84-A162-B9E9A9E0C40C}" destId="{1525ACB4-93F0-44DB-9B68-48A2EC5376FB}" srcOrd="2" destOrd="0" presId="urn:microsoft.com/office/officeart/2018/2/layout/IconCircleList"/>
    <dgm:cxn modelId="{2DC2D441-2397-425B-A6C5-7CD0B9690D0D}" type="presParOf" srcId="{1525ACB4-93F0-44DB-9B68-48A2EC5376FB}" destId="{FB50D947-6EFB-488C-B2F5-7B2DFA9BA7E4}" srcOrd="0" destOrd="0" presId="urn:microsoft.com/office/officeart/2018/2/layout/IconCircleList"/>
    <dgm:cxn modelId="{CEC14B62-CD74-465C-A7C2-99F353DB3BF8}" type="presParOf" srcId="{1525ACB4-93F0-44DB-9B68-48A2EC5376FB}" destId="{319A920E-62FC-4FD4-8013-E3A8EE1E6BC1}" srcOrd="1" destOrd="0" presId="urn:microsoft.com/office/officeart/2018/2/layout/IconCircleList"/>
    <dgm:cxn modelId="{CBEC2A93-714B-47A9-8C75-19851F3BCA87}" type="presParOf" srcId="{1525ACB4-93F0-44DB-9B68-48A2EC5376FB}" destId="{DF20B684-593B-4C05-9BD6-A722C436D46D}" srcOrd="2" destOrd="0" presId="urn:microsoft.com/office/officeart/2018/2/layout/IconCircleList"/>
    <dgm:cxn modelId="{89B6A445-6C5A-4285-BCCE-C668513F3DED}" type="presParOf" srcId="{1525ACB4-93F0-44DB-9B68-48A2EC5376FB}" destId="{56B25569-2830-4B65-91BC-55F61DF46A82}" srcOrd="3" destOrd="0" presId="urn:microsoft.com/office/officeart/2018/2/layout/IconCircleList"/>
    <dgm:cxn modelId="{B289B441-B863-4D42-9D66-9CA8A5351603}" type="presParOf" srcId="{37CC66B7-4119-4F84-A162-B9E9A9E0C40C}" destId="{194C9554-B910-4DB9-8C04-2A4447BA7F53}" srcOrd="3" destOrd="0" presId="urn:microsoft.com/office/officeart/2018/2/layout/IconCircleList"/>
    <dgm:cxn modelId="{D3EFD8BD-8D93-435E-9F21-4E5DC2A0AD9C}" type="presParOf" srcId="{37CC66B7-4119-4F84-A162-B9E9A9E0C40C}" destId="{F734A4D5-00D7-4CB3-A615-5EF070C7212E}" srcOrd="4" destOrd="0" presId="urn:microsoft.com/office/officeart/2018/2/layout/IconCircleList"/>
    <dgm:cxn modelId="{6DF05633-3F01-4A3B-AD4C-C3DFCFBB576F}" type="presParOf" srcId="{F734A4D5-00D7-4CB3-A615-5EF070C7212E}" destId="{72C78C7C-83E3-4ADC-9506-E366BB025F68}" srcOrd="0" destOrd="0" presId="urn:microsoft.com/office/officeart/2018/2/layout/IconCircleList"/>
    <dgm:cxn modelId="{B3408E7A-EFAC-4A1A-A997-B89415935F6F}" type="presParOf" srcId="{F734A4D5-00D7-4CB3-A615-5EF070C7212E}" destId="{C3D30140-0285-44C7-8E89-3DFF91A6DBD8}" srcOrd="1" destOrd="0" presId="urn:microsoft.com/office/officeart/2018/2/layout/IconCircleList"/>
    <dgm:cxn modelId="{1DB00DDB-158D-45FC-8ACB-436A1BAB6E70}" type="presParOf" srcId="{F734A4D5-00D7-4CB3-A615-5EF070C7212E}" destId="{35007CCE-409A-4705-B2DA-8C924C91F221}" srcOrd="2" destOrd="0" presId="urn:microsoft.com/office/officeart/2018/2/layout/IconCircleList"/>
    <dgm:cxn modelId="{92A2B34E-D901-48E2-AB43-F0FA151389BE}" type="presParOf" srcId="{F734A4D5-00D7-4CB3-A615-5EF070C7212E}" destId="{5C7346A9-8105-46BB-BDBB-C63ED4E7C8CB}" srcOrd="3" destOrd="0" presId="urn:microsoft.com/office/officeart/2018/2/layout/IconCircleList"/>
    <dgm:cxn modelId="{C05B666B-86A1-4BEE-9CCC-94DA92B3C31D}" type="presParOf" srcId="{37CC66B7-4119-4F84-A162-B9E9A9E0C40C}" destId="{6953825F-F256-4328-B640-6800C750E101}" srcOrd="5" destOrd="0" presId="urn:microsoft.com/office/officeart/2018/2/layout/IconCircleList"/>
    <dgm:cxn modelId="{BC92961E-0BEE-4499-AFBF-26CE706568E1}" type="presParOf" srcId="{37CC66B7-4119-4F84-A162-B9E9A9E0C40C}" destId="{152C2A84-872D-4A26-9DDB-1ADB992F8D3A}" srcOrd="6" destOrd="0" presId="urn:microsoft.com/office/officeart/2018/2/layout/IconCircleList"/>
    <dgm:cxn modelId="{47EA9B4D-BEBE-4ECF-839A-A1A21BDAA8A3}" type="presParOf" srcId="{152C2A84-872D-4A26-9DDB-1ADB992F8D3A}" destId="{881B4D57-E9DA-4488-8C14-6A5C3113CE4E}" srcOrd="0" destOrd="0" presId="urn:microsoft.com/office/officeart/2018/2/layout/IconCircleList"/>
    <dgm:cxn modelId="{36092BE1-F7F6-4614-B5DA-3E17968A1DC7}" type="presParOf" srcId="{152C2A84-872D-4A26-9DDB-1ADB992F8D3A}" destId="{5ED5079F-915B-4F00-8F66-85C09CEBD618}" srcOrd="1" destOrd="0" presId="urn:microsoft.com/office/officeart/2018/2/layout/IconCircleList"/>
    <dgm:cxn modelId="{9880387B-F82A-40F7-B0C9-C9F6C77800E1}" type="presParOf" srcId="{152C2A84-872D-4A26-9DDB-1ADB992F8D3A}" destId="{FFC0A0E2-1DD4-4827-BC0E-847ECC22B6CA}" srcOrd="2" destOrd="0" presId="urn:microsoft.com/office/officeart/2018/2/layout/IconCircleList"/>
    <dgm:cxn modelId="{1FE638F6-81DD-4DB5-B885-85523339829D}" type="presParOf" srcId="{152C2A84-872D-4A26-9DDB-1ADB992F8D3A}" destId="{AF3F4FE5-A4D6-4635-97B5-1A799DEC8F5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737D58-79D3-4F76-940A-0B8919B98D32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5A470A5-2BA1-47E9-995A-FCB894B1113D}">
      <dgm:prSet custT="1"/>
      <dgm:spPr/>
      <dgm:t>
        <a:bodyPr/>
        <a:lstStyle/>
        <a:p>
          <a:r>
            <a:rPr lang="cs-CZ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Vytvořit jednotnou prezentaci s podmínkami podpory sportovců</a:t>
          </a:r>
          <a:endParaRPr lang="en-US" sz="24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97EF1C4B-26A3-4490-9D05-EB86083A4120}" type="parTrans" cxnId="{BA096CC4-3DA9-4258-8006-9F4058C983FB}">
      <dgm:prSet/>
      <dgm:spPr/>
      <dgm:t>
        <a:bodyPr/>
        <a:lstStyle/>
        <a:p>
          <a:endParaRPr lang="en-US"/>
        </a:p>
      </dgm:t>
    </dgm:pt>
    <dgm:pt modelId="{52C7935F-3A1B-4902-92C7-7E961D2521E8}" type="sibTrans" cxnId="{BA096CC4-3DA9-4258-8006-9F4058C983FB}">
      <dgm:prSet/>
      <dgm:spPr/>
      <dgm:t>
        <a:bodyPr/>
        <a:lstStyle/>
        <a:p>
          <a:endParaRPr lang="en-US"/>
        </a:p>
      </dgm:t>
    </dgm:pt>
    <dgm:pt modelId="{9FF2CDEF-BBCF-4398-AFD1-DC5C67C8FDAC}">
      <dgm:prSet custT="1"/>
      <dgm:spPr>
        <a:solidFill>
          <a:srgbClr val="7030A0"/>
        </a:solidFill>
      </dgm:spPr>
      <dgm:t>
        <a:bodyPr/>
        <a:lstStyle/>
        <a:p>
          <a:r>
            <a:rPr lang="cs-CZ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Umožnit pro sportovce zařazené do systému individuální studijní plán </a:t>
          </a:r>
          <a:endParaRPr lang="en-US" sz="24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558D87A-5765-4A24-B4B6-9C1DE42A56E8}" type="parTrans" cxnId="{F23797E0-F246-46F6-AD40-986523E8E71B}">
      <dgm:prSet/>
      <dgm:spPr/>
      <dgm:t>
        <a:bodyPr/>
        <a:lstStyle/>
        <a:p>
          <a:endParaRPr lang="en-US"/>
        </a:p>
      </dgm:t>
    </dgm:pt>
    <dgm:pt modelId="{E9CDD64E-D7B6-4D00-A4B2-560D144E456F}" type="sibTrans" cxnId="{F23797E0-F246-46F6-AD40-986523E8E71B}">
      <dgm:prSet/>
      <dgm:spPr/>
      <dgm:t>
        <a:bodyPr/>
        <a:lstStyle/>
        <a:p>
          <a:endParaRPr lang="en-US"/>
        </a:p>
      </dgm:t>
    </dgm:pt>
    <dgm:pt modelId="{C57DF789-0A2C-49F2-AAEB-192A5C299C8C}">
      <dgm:prSet custT="1"/>
      <dgm:spPr/>
      <dgm:t>
        <a:bodyPr/>
        <a:lstStyle/>
        <a:p>
          <a:r>
            <a:rPr lang="cs-CZ" sz="2400" b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Zlepšovat podporu zdravého životního stylu na VŠ   </a:t>
          </a:r>
          <a:endParaRPr lang="en-US" sz="2400" b="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68C6FAAC-A9BA-45EA-8023-C73EAC3B07AB}" type="parTrans" cxnId="{2145C789-9B1E-49AB-90A6-877029CBD2F2}">
      <dgm:prSet/>
      <dgm:spPr/>
      <dgm:t>
        <a:bodyPr/>
        <a:lstStyle/>
        <a:p>
          <a:endParaRPr lang="en-US"/>
        </a:p>
      </dgm:t>
    </dgm:pt>
    <dgm:pt modelId="{D42843B6-4BEC-4F06-BB6E-AB08BCD97CBE}" type="sibTrans" cxnId="{2145C789-9B1E-49AB-90A6-877029CBD2F2}">
      <dgm:prSet/>
      <dgm:spPr/>
      <dgm:t>
        <a:bodyPr/>
        <a:lstStyle/>
        <a:p>
          <a:endParaRPr lang="en-US"/>
        </a:p>
      </dgm:t>
    </dgm:pt>
    <dgm:pt modelId="{FB015738-4EDD-4D3E-9438-114966ACEF31}">
      <dgm:prSet custT="1"/>
      <dgm:spPr/>
      <dgm:t>
        <a:bodyPr/>
        <a:lstStyle/>
        <a:p>
          <a:r>
            <a:rPr lang="cs-CZ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Vytvořit seznam podporovaných sportovců</a:t>
          </a:r>
          <a:endParaRPr lang="en-US" sz="24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789BD867-0A32-41B7-88B7-3C08DD5493C4}" type="parTrans" cxnId="{97CA2ECB-5526-47C5-92D0-496EE5EA881E}">
      <dgm:prSet/>
      <dgm:spPr/>
      <dgm:t>
        <a:bodyPr/>
        <a:lstStyle/>
        <a:p>
          <a:endParaRPr lang="en-US"/>
        </a:p>
      </dgm:t>
    </dgm:pt>
    <dgm:pt modelId="{DA1EAA1E-4D6C-4DC3-9B12-D535BDB8C23B}" type="sibTrans" cxnId="{97CA2ECB-5526-47C5-92D0-496EE5EA881E}">
      <dgm:prSet/>
      <dgm:spPr/>
      <dgm:t>
        <a:bodyPr/>
        <a:lstStyle/>
        <a:p>
          <a:endParaRPr lang="en-US"/>
        </a:p>
      </dgm:t>
    </dgm:pt>
    <dgm:pt modelId="{4011BF9B-E1C1-4D6D-AFE1-2D3124A00DBC}">
      <dgm:prSet custT="1"/>
      <dgm:spPr>
        <a:solidFill>
          <a:srgbClr val="7030A0"/>
        </a:solidFill>
      </dgm:spPr>
      <dgm:t>
        <a:bodyPr/>
        <a:lstStyle/>
        <a:p>
          <a:r>
            <a:rPr lang="cs-CZ" sz="2400" strike="noStrik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Rozšiřovat možnost sportování všem studentům</a:t>
          </a:r>
          <a:endParaRPr lang="en-US" sz="2400" strike="noStrike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14DFE642-E75B-4852-996E-3B3350945D37}" type="parTrans" cxnId="{0B03ECCD-5184-4566-840B-06A967C4F055}">
      <dgm:prSet/>
      <dgm:spPr/>
      <dgm:t>
        <a:bodyPr/>
        <a:lstStyle/>
        <a:p>
          <a:endParaRPr lang="en-US"/>
        </a:p>
      </dgm:t>
    </dgm:pt>
    <dgm:pt modelId="{9F30AEFE-4032-4C6A-8EC8-B02F641C5DBD}" type="sibTrans" cxnId="{0B03ECCD-5184-4566-840B-06A967C4F055}">
      <dgm:prSet/>
      <dgm:spPr/>
      <dgm:t>
        <a:bodyPr/>
        <a:lstStyle/>
        <a:p>
          <a:endParaRPr lang="en-US"/>
        </a:p>
      </dgm:t>
    </dgm:pt>
    <dgm:pt modelId="{16FE1C70-CCCF-487A-AB17-D066B024AAEA}">
      <dgm:prSet custT="1"/>
      <dgm:spPr/>
      <dgm:t>
        <a:bodyPr/>
        <a:lstStyle/>
        <a:p>
          <a:r>
            <a:rPr lang="cs-CZ" sz="2400" strike="noStrike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Edukovat studenty o potřebě PA</a:t>
          </a:r>
          <a:endParaRPr lang="en-US" sz="2400" strike="noStrike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gm:t>
    </dgm:pt>
    <dgm:pt modelId="{B0EF6210-0D95-4EB8-BD8C-4BF407A7585C}" type="parTrans" cxnId="{E377102B-197E-439E-BD8A-0BD96C6FDB73}">
      <dgm:prSet/>
      <dgm:spPr/>
      <dgm:t>
        <a:bodyPr/>
        <a:lstStyle/>
        <a:p>
          <a:endParaRPr lang="en-US"/>
        </a:p>
      </dgm:t>
    </dgm:pt>
    <dgm:pt modelId="{2DEB0B82-491F-4B01-98FD-FC1DB803377C}" type="sibTrans" cxnId="{E377102B-197E-439E-BD8A-0BD96C6FDB73}">
      <dgm:prSet/>
      <dgm:spPr/>
      <dgm:t>
        <a:bodyPr/>
        <a:lstStyle/>
        <a:p>
          <a:endParaRPr lang="en-US"/>
        </a:p>
      </dgm:t>
    </dgm:pt>
    <dgm:pt modelId="{5D9AF174-A4FB-4A80-867E-CA9D5CF749DB}" type="pres">
      <dgm:prSet presAssocID="{21737D58-79D3-4F76-940A-0B8919B98D32}" presName="diagram" presStyleCnt="0">
        <dgm:presLayoutVars>
          <dgm:dir/>
          <dgm:resizeHandles val="exact"/>
        </dgm:presLayoutVars>
      </dgm:prSet>
      <dgm:spPr/>
    </dgm:pt>
    <dgm:pt modelId="{E1AE30A7-CC86-4236-8406-E720037E9FDB}" type="pres">
      <dgm:prSet presAssocID="{35A470A5-2BA1-47E9-995A-FCB894B1113D}" presName="node" presStyleLbl="node1" presStyleIdx="0" presStyleCnt="6" custLinFactX="100000" custLinFactNeighborX="115228" custLinFactNeighborY="-1573">
        <dgm:presLayoutVars>
          <dgm:bulletEnabled val="1"/>
        </dgm:presLayoutVars>
      </dgm:prSet>
      <dgm:spPr/>
    </dgm:pt>
    <dgm:pt modelId="{916EB266-C5D1-4492-B393-8B4B18A46BA1}" type="pres">
      <dgm:prSet presAssocID="{52C7935F-3A1B-4902-92C7-7E961D2521E8}" presName="sibTrans" presStyleCnt="0"/>
      <dgm:spPr/>
    </dgm:pt>
    <dgm:pt modelId="{2F406639-B3D0-476C-BE66-1363FB2E1D83}" type="pres">
      <dgm:prSet presAssocID="{9FF2CDEF-BBCF-4398-AFD1-DC5C67C8FDAC}" presName="node" presStyleLbl="node1" presStyleIdx="1" presStyleCnt="6" custLinFactX="-6266" custLinFactNeighborX="-100000" custLinFactNeighborY="-1573">
        <dgm:presLayoutVars>
          <dgm:bulletEnabled val="1"/>
        </dgm:presLayoutVars>
      </dgm:prSet>
      <dgm:spPr/>
    </dgm:pt>
    <dgm:pt modelId="{70F02075-3C21-451F-8EA4-FDD11FA07AF3}" type="pres">
      <dgm:prSet presAssocID="{E9CDD64E-D7B6-4D00-A4B2-560D144E456F}" presName="sibTrans" presStyleCnt="0"/>
      <dgm:spPr/>
    </dgm:pt>
    <dgm:pt modelId="{A2BBE849-B92F-4379-97B5-0F9242C01D09}" type="pres">
      <dgm:prSet presAssocID="{C57DF789-0A2C-49F2-AAEB-192A5C299C8C}" presName="node" presStyleLbl="node1" presStyleIdx="2" presStyleCnt="6" custLinFactX="-100000" custLinFactY="17339" custLinFactNeighborX="-116355" custLinFactNeighborY="100000">
        <dgm:presLayoutVars>
          <dgm:bulletEnabled val="1"/>
        </dgm:presLayoutVars>
      </dgm:prSet>
      <dgm:spPr/>
    </dgm:pt>
    <dgm:pt modelId="{C40E6DE4-44BB-45E1-B0B5-986F61DC805E}" type="pres">
      <dgm:prSet presAssocID="{D42843B6-4BEC-4F06-BB6E-AB08BCD97CBE}" presName="sibTrans" presStyleCnt="0"/>
      <dgm:spPr/>
    </dgm:pt>
    <dgm:pt modelId="{BC37DA25-89B9-4D2A-BED1-EA3E13759B73}" type="pres">
      <dgm:prSet presAssocID="{FB015738-4EDD-4D3E-9438-114966ACEF31}" presName="node" presStyleLbl="node1" presStyleIdx="3" presStyleCnt="6" custLinFactX="9473" custLinFactY="-18240" custLinFactNeighborX="100000" custLinFactNeighborY="-100000">
        <dgm:presLayoutVars>
          <dgm:bulletEnabled val="1"/>
        </dgm:presLayoutVars>
      </dgm:prSet>
      <dgm:spPr/>
    </dgm:pt>
    <dgm:pt modelId="{CF59A1C5-D275-421C-82BC-0F05B3D3F0E8}" type="pres">
      <dgm:prSet presAssocID="{DA1EAA1E-4D6C-4DC3-9B12-D535BDB8C23B}" presName="sibTrans" presStyleCnt="0"/>
      <dgm:spPr/>
    </dgm:pt>
    <dgm:pt modelId="{A7E0A3C7-6AEE-4A90-9D8D-3F418C353823}" type="pres">
      <dgm:prSet presAssocID="{4011BF9B-E1C1-4D6D-AFE1-2D3124A00DBC}" presName="node" presStyleLbl="node1" presStyleIdx="4" presStyleCnt="6">
        <dgm:presLayoutVars>
          <dgm:bulletEnabled val="1"/>
        </dgm:presLayoutVars>
      </dgm:prSet>
      <dgm:spPr/>
    </dgm:pt>
    <dgm:pt modelId="{B2ABF4AB-020F-48C2-8319-F4505D30C571}" type="pres">
      <dgm:prSet presAssocID="{9F30AEFE-4032-4C6A-8EC8-B02F641C5DBD}" presName="sibTrans" presStyleCnt="0"/>
      <dgm:spPr/>
    </dgm:pt>
    <dgm:pt modelId="{53A20E5A-E3D9-426D-ABE5-8EC5B84C4614}" type="pres">
      <dgm:prSet presAssocID="{16FE1C70-CCCF-487A-AB17-D066B024AAEA}" presName="node" presStyleLbl="node1" presStyleIdx="5" presStyleCnt="6" custLinFactNeighborX="-4211" custLinFactNeighborY="-263">
        <dgm:presLayoutVars>
          <dgm:bulletEnabled val="1"/>
        </dgm:presLayoutVars>
      </dgm:prSet>
      <dgm:spPr/>
    </dgm:pt>
  </dgm:ptLst>
  <dgm:cxnLst>
    <dgm:cxn modelId="{06F1F517-4D60-4D61-9BF2-CD1CE754DE1C}" type="presOf" srcId="{FB015738-4EDD-4D3E-9438-114966ACEF31}" destId="{BC37DA25-89B9-4D2A-BED1-EA3E13759B73}" srcOrd="0" destOrd="0" presId="urn:microsoft.com/office/officeart/2005/8/layout/default"/>
    <dgm:cxn modelId="{E69E9E25-D9D1-4E0A-B222-43865D8558A5}" type="presOf" srcId="{C57DF789-0A2C-49F2-AAEB-192A5C299C8C}" destId="{A2BBE849-B92F-4379-97B5-0F9242C01D09}" srcOrd="0" destOrd="0" presId="urn:microsoft.com/office/officeart/2005/8/layout/default"/>
    <dgm:cxn modelId="{E377102B-197E-439E-BD8A-0BD96C6FDB73}" srcId="{21737D58-79D3-4F76-940A-0B8919B98D32}" destId="{16FE1C70-CCCF-487A-AB17-D066B024AAEA}" srcOrd="5" destOrd="0" parTransId="{B0EF6210-0D95-4EB8-BD8C-4BF407A7585C}" sibTransId="{2DEB0B82-491F-4B01-98FD-FC1DB803377C}"/>
    <dgm:cxn modelId="{B4DF1044-0842-4374-9512-C2FAEA16F657}" type="presOf" srcId="{4011BF9B-E1C1-4D6D-AFE1-2D3124A00DBC}" destId="{A7E0A3C7-6AEE-4A90-9D8D-3F418C353823}" srcOrd="0" destOrd="0" presId="urn:microsoft.com/office/officeart/2005/8/layout/default"/>
    <dgm:cxn modelId="{391D4552-1BEF-41BB-A6F9-28BD38FF0EC7}" type="presOf" srcId="{9FF2CDEF-BBCF-4398-AFD1-DC5C67C8FDAC}" destId="{2F406639-B3D0-476C-BE66-1363FB2E1D83}" srcOrd="0" destOrd="0" presId="urn:microsoft.com/office/officeart/2005/8/layout/default"/>
    <dgm:cxn modelId="{F5294E81-C261-456F-A61C-F86038CACC36}" type="presOf" srcId="{16FE1C70-CCCF-487A-AB17-D066B024AAEA}" destId="{53A20E5A-E3D9-426D-ABE5-8EC5B84C4614}" srcOrd="0" destOrd="0" presId="urn:microsoft.com/office/officeart/2005/8/layout/default"/>
    <dgm:cxn modelId="{2145C789-9B1E-49AB-90A6-877029CBD2F2}" srcId="{21737D58-79D3-4F76-940A-0B8919B98D32}" destId="{C57DF789-0A2C-49F2-AAEB-192A5C299C8C}" srcOrd="2" destOrd="0" parTransId="{68C6FAAC-A9BA-45EA-8023-C73EAC3B07AB}" sibTransId="{D42843B6-4BEC-4F06-BB6E-AB08BCD97CBE}"/>
    <dgm:cxn modelId="{F0A572A8-7FCE-441E-9156-62FC3400FBBE}" type="presOf" srcId="{35A470A5-2BA1-47E9-995A-FCB894B1113D}" destId="{E1AE30A7-CC86-4236-8406-E720037E9FDB}" srcOrd="0" destOrd="0" presId="urn:microsoft.com/office/officeart/2005/8/layout/default"/>
    <dgm:cxn modelId="{BA096CC4-3DA9-4258-8006-9F4058C983FB}" srcId="{21737D58-79D3-4F76-940A-0B8919B98D32}" destId="{35A470A5-2BA1-47E9-995A-FCB894B1113D}" srcOrd="0" destOrd="0" parTransId="{97EF1C4B-26A3-4490-9D05-EB86083A4120}" sibTransId="{52C7935F-3A1B-4902-92C7-7E961D2521E8}"/>
    <dgm:cxn modelId="{97CA2ECB-5526-47C5-92D0-496EE5EA881E}" srcId="{21737D58-79D3-4F76-940A-0B8919B98D32}" destId="{FB015738-4EDD-4D3E-9438-114966ACEF31}" srcOrd="3" destOrd="0" parTransId="{789BD867-0A32-41B7-88B7-3C08DD5493C4}" sibTransId="{DA1EAA1E-4D6C-4DC3-9B12-D535BDB8C23B}"/>
    <dgm:cxn modelId="{0B03ECCD-5184-4566-840B-06A967C4F055}" srcId="{21737D58-79D3-4F76-940A-0B8919B98D32}" destId="{4011BF9B-E1C1-4D6D-AFE1-2D3124A00DBC}" srcOrd="4" destOrd="0" parTransId="{14DFE642-E75B-4852-996E-3B3350945D37}" sibTransId="{9F30AEFE-4032-4C6A-8EC8-B02F641C5DBD}"/>
    <dgm:cxn modelId="{F23797E0-F246-46F6-AD40-986523E8E71B}" srcId="{21737D58-79D3-4F76-940A-0B8919B98D32}" destId="{9FF2CDEF-BBCF-4398-AFD1-DC5C67C8FDAC}" srcOrd="1" destOrd="0" parTransId="{6558D87A-5765-4A24-B4B6-9C1DE42A56E8}" sibTransId="{E9CDD64E-D7B6-4D00-A4B2-560D144E456F}"/>
    <dgm:cxn modelId="{E2A68AFE-AEC4-4E10-B21B-8CBFA7F0D56A}" type="presOf" srcId="{21737D58-79D3-4F76-940A-0B8919B98D32}" destId="{5D9AF174-A4FB-4A80-867E-CA9D5CF749DB}" srcOrd="0" destOrd="0" presId="urn:microsoft.com/office/officeart/2005/8/layout/default"/>
    <dgm:cxn modelId="{CE9C020D-F595-41C6-B2CF-A039239F828D}" type="presParOf" srcId="{5D9AF174-A4FB-4A80-867E-CA9D5CF749DB}" destId="{E1AE30A7-CC86-4236-8406-E720037E9FDB}" srcOrd="0" destOrd="0" presId="urn:microsoft.com/office/officeart/2005/8/layout/default"/>
    <dgm:cxn modelId="{0B14C955-FEAC-44C1-9F45-A8FF6456415C}" type="presParOf" srcId="{5D9AF174-A4FB-4A80-867E-CA9D5CF749DB}" destId="{916EB266-C5D1-4492-B393-8B4B18A46BA1}" srcOrd="1" destOrd="0" presId="urn:microsoft.com/office/officeart/2005/8/layout/default"/>
    <dgm:cxn modelId="{83781200-4511-4BCB-92F8-5D30C640776C}" type="presParOf" srcId="{5D9AF174-A4FB-4A80-867E-CA9D5CF749DB}" destId="{2F406639-B3D0-476C-BE66-1363FB2E1D83}" srcOrd="2" destOrd="0" presId="urn:microsoft.com/office/officeart/2005/8/layout/default"/>
    <dgm:cxn modelId="{CB1DD4EB-5283-465E-94FA-4733B30F4300}" type="presParOf" srcId="{5D9AF174-A4FB-4A80-867E-CA9D5CF749DB}" destId="{70F02075-3C21-451F-8EA4-FDD11FA07AF3}" srcOrd="3" destOrd="0" presId="urn:microsoft.com/office/officeart/2005/8/layout/default"/>
    <dgm:cxn modelId="{B9B83D45-6F47-4C5B-8F04-44F2924B42BA}" type="presParOf" srcId="{5D9AF174-A4FB-4A80-867E-CA9D5CF749DB}" destId="{A2BBE849-B92F-4379-97B5-0F9242C01D09}" srcOrd="4" destOrd="0" presId="urn:microsoft.com/office/officeart/2005/8/layout/default"/>
    <dgm:cxn modelId="{1A2068DC-3809-4745-B05D-66AE9709B02A}" type="presParOf" srcId="{5D9AF174-A4FB-4A80-867E-CA9D5CF749DB}" destId="{C40E6DE4-44BB-45E1-B0B5-986F61DC805E}" srcOrd="5" destOrd="0" presId="urn:microsoft.com/office/officeart/2005/8/layout/default"/>
    <dgm:cxn modelId="{14011471-A0DD-4C7A-A1A4-B8DE7B764587}" type="presParOf" srcId="{5D9AF174-A4FB-4A80-867E-CA9D5CF749DB}" destId="{BC37DA25-89B9-4D2A-BED1-EA3E13759B73}" srcOrd="6" destOrd="0" presId="urn:microsoft.com/office/officeart/2005/8/layout/default"/>
    <dgm:cxn modelId="{28E139A2-9DEE-4856-A615-5DD0FDE1F91D}" type="presParOf" srcId="{5D9AF174-A4FB-4A80-867E-CA9D5CF749DB}" destId="{CF59A1C5-D275-421C-82BC-0F05B3D3F0E8}" srcOrd="7" destOrd="0" presId="urn:microsoft.com/office/officeart/2005/8/layout/default"/>
    <dgm:cxn modelId="{660B5F91-E939-4164-87AC-E7E5809CC856}" type="presParOf" srcId="{5D9AF174-A4FB-4A80-867E-CA9D5CF749DB}" destId="{A7E0A3C7-6AEE-4A90-9D8D-3F418C353823}" srcOrd="8" destOrd="0" presId="urn:microsoft.com/office/officeart/2005/8/layout/default"/>
    <dgm:cxn modelId="{3F5CB3E3-4988-46E4-825D-CEE6C7F0B269}" type="presParOf" srcId="{5D9AF174-A4FB-4A80-867E-CA9D5CF749DB}" destId="{B2ABF4AB-020F-48C2-8319-F4505D30C571}" srcOrd="9" destOrd="0" presId="urn:microsoft.com/office/officeart/2005/8/layout/default"/>
    <dgm:cxn modelId="{0A2BEE01-8AF9-4E85-B787-38A6CEFD4126}" type="presParOf" srcId="{5D9AF174-A4FB-4A80-867E-CA9D5CF749DB}" destId="{53A20E5A-E3D9-426D-ABE5-8EC5B84C4614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6ABF0-DF0A-4634-8658-2BF8E83DAE6D}">
      <dsp:nvSpPr>
        <dsp:cNvPr id="0" name=""/>
        <dsp:cNvSpPr/>
      </dsp:nvSpPr>
      <dsp:spPr>
        <a:xfrm>
          <a:off x="1797800" y="3031"/>
          <a:ext cx="3635631" cy="218137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Podpořit vybrané sportovce a zajistit podmínky pro jejich přípravu a studium</a:t>
          </a:r>
          <a:endParaRPr lang="en-US" sz="24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797800" y="3031"/>
        <a:ext cx="3635631" cy="2181378"/>
      </dsp:txXfrm>
    </dsp:sp>
    <dsp:sp modelId="{C2E83E0D-61E8-40AF-B202-A31F5BF210E4}">
      <dsp:nvSpPr>
        <dsp:cNvPr id="0" name=""/>
        <dsp:cNvSpPr/>
      </dsp:nvSpPr>
      <dsp:spPr>
        <a:xfrm>
          <a:off x="5796995" y="3031"/>
          <a:ext cx="3635631" cy="2181378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Centralizovat a unifikovat základní podmínky pro podporu vynikajících VŠ sportovců</a:t>
          </a:r>
          <a:endParaRPr lang="en-US" sz="24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796995" y="3031"/>
        <a:ext cx="3635631" cy="2181378"/>
      </dsp:txXfrm>
    </dsp:sp>
    <dsp:sp modelId="{8CD4874B-0278-4597-AFD5-ECEC4D347037}">
      <dsp:nvSpPr>
        <dsp:cNvPr id="0" name=""/>
        <dsp:cNvSpPr/>
      </dsp:nvSpPr>
      <dsp:spPr>
        <a:xfrm>
          <a:off x="1797800" y="2547973"/>
          <a:ext cx="3635631" cy="2181378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Vytvořit motivační nástroj pro VŠ </a:t>
          </a:r>
          <a:br>
            <a:rPr lang="cs-CZ" sz="2400" b="1" kern="1200" dirty="0"/>
          </a:br>
          <a:endParaRPr lang="en-US" sz="2400" kern="1200" dirty="0"/>
        </a:p>
      </dsp:txBody>
      <dsp:txXfrm>
        <a:off x="1797800" y="2547973"/>
        <a:ext cx="3635631" cy="2181378"/>
      </dsp:txXfrm>
    </dsp:sp>
    <dsp:sp modelId="{529C2A55-6BAD-410D-B04D-0A1D0075B66C}">
      <dsp:nvSpPr>
        <dsp:cNvPr id="0" name=""/>
        <dsp:cNvSpPr/>
      </dsp:nvSpPr>
      <dsp:spPr>
        <a:xfrm>
          <a:off x="5796995" y="2547973"/>
          <a:ext cx="3635631" cy="218137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1" strike="noStrike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Zvýšit povědomí o VŠ sportu</a:t>
          </a:r>
          <a:endParaRPr lang="en-US" sz="2400" strike="noStrike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796995" y="2547973"/>
        <a:ext cx="3635631" cy="21813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E30A7-CC86-4236-8406-E720037E9FDB}">
      <dsp:nvSpPr>
        <dsp:cNvPr id="0" name=""/>
        <dsp:cNvSpPr/>
      </dsp:nvSpPr>
      <dsp:spPr>
        <a:xfrm>
          <a:off x="8849342" y="14209"/>
          <a:ext cx="2692003" cy="16152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Vytvořit jednotnou prezentaci s podmínkami podpory sportovců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849342" y="14209"/>
        <a:ext cx="2692003" cy="1615201"/>
      </dsp:txXfrm>
    </dsp:sp>
    <dsp:sp modelId="{2F406639-B3D0-476C-BE66-1363FB2E1D83}">
      <dsp:nvSpPr>
        <dsp:cNvPr id="0" name=""/>
        <dsp:cNvSpPr/>
      </dsp:nvSpPr>
      <dsp:spPr>
        <a:xfrm>
          <a:off x="5958965" y="0"/>
          <a:ext cx="2692003" cy="161520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Umožnit pro sportovce zařazené do systému individuální studijní plán 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958965" y="0"/>
        <a:ext cx="2692003" cy="1615201"/>
      </dsp:txXfrm>
    </dsp:sp>
    <dsp:sp modelId="{A2BBE849-B92F-4379-97B5-0F9242C01D09}">
      <dsp:nvSpPr>
        <dsp:cNvPr id="0" name=""/>
        <dsp:cNvSpPr/>
      </dsp:nvSpPr>
      <dsp:spPr>
        <a:xfrm>
          <a:off x="3010737" y="32833"/>
          <a:ext cx="2692003" cy="16152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Vyčlenit koordinátora VŠ sportu 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010737" y="32833"/>
        <a:ext cx="2692003" cy="1615201"/>
      </dsp:txXfrm>
    </dsp:sp>
    <dsp:sp modelId="{BC37DA25-89B9-4D2A-BED1-EA3E13759B73}">
      <dsp:nvSpPr>
        <dsp:cNvPr id="0" name=""/>
        <dsp:cNvSpPr/>
      </dsp:nvSpPr>
      <dsp:spPr>
        <a:xfrm>
          <a:off x="41027" y="21962"/>
          <a:ext cx="2692003" cy="16152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Vytvořit seznam podporovaných sportovců</a:t>
          </a:r>
          <a:endParaRPr lang="en-US" sz="18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41027" y="21962"/>
        <a:ext cx="2692003" cy="1615201"/>
      </dsp:txXfrm>
    </dsp:sp>
    <dsp:sp modelId="{67820A5B-FD9C-4C66-997D-7A9CB8C4FFC1}">
      <dsp:nvSpPr>
        <dsp:cNvPr id="0" name=""/>
        <dsp:cNvSpPr/>
      </dsp:nvSpPr>
      <dsp:spPr>
        <a:xfrm>
          <a:off x="3393" y="1966079"/>
          <a:ext cx="2692003" cy="16152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strike="noStrike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Vytvořit tréninkové podmínky pro sportovce ve vybraných sportech</a:t>
          </a:r>
          <a:endParaRPr lang="en-US" sz="1800" strike="noStrike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393" y="1966079"/>
        <a:ext cx="2692003" cy="1615201"/>
      </dsp:txXfrm>
    </dsp:sp>
    <dsp:sp modelId="{216E5C1B-0306-49D5-8F75-2F4EC59B2BC1}">
      <dsp:nvSpPr>
        <dsp:cNvPr id="0" name=""/>
        <dsp:cNvSpPr/>
      </dsp:nvSpPr>
      <dsp:spPr>
        <a:xfrm>
          <a:off x="2964596" y="1966079"/>
          <a:ext cx="2692003" cy="16152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strike="noStrike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Zajistit další benefity pro sportovce</a:t>
          </a:r>
          <a:endParaRPr lang="en-US" sz="1800" strike="noStrike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964596" y="1966079"/>
        <a:ext cx="2692003" cy="1615201"/>
      </dsp:txXfrm>
    </dsp:sp>
    <dsp:sp modelId="{A7E0A3C7-6AEE-4A90-9D8D-3F418C353823}">
      <dsp:nvSpPr>
        <dsp:cNvPr id="0" name=""/>
        <dsp:cNvSpPr/>
      </dsp:nvSpPr>
      <dsp:spPr>
        <a:xfrm>
          <a:off x="5925800" y="1966079"/>
          <a:ext cx="2692003" cy="161520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strike="noStrike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Rozšiřovat možnost sportování všem studentům</a:t>
          </a:r>
          <a:endParaRPr lang="en-US" sz="1800" strike="noStrike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925800" y="1966079"/>
        <a:ext cx="2692003" cy="1615201"/>
      </dsp:txXfrm>
    </dsp:sp>
    <dsp:sp modelId="{57A04026-4FB3-4908-904C-7FCE090505F5}">
      <dsp:nvSpPr>
        <dsp:cNvPr id="0" name=""/>
        <dsp:cNvSpPr/>
      </dsp:nvSpPr>
      <dsp:spPr>
        <a:xfrm>
          <a:off x="8887003" y="1966079"/>
          <a:ext cx="2692003" cy="16152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strike="noStrike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Restartovat VŠ sportovní kluby</a:t>
          </a:r>
          <a:endParaRPr lang="en-US" sz="1800" strike="noStrike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8887003" y="1966079"/>
        <a:ext cx="2692003" cy="1615201"/>
      </dsp:txXfrm>
    </dsp:sp>
    <dsp:sp modelId="{BF580D51-0452-42D4-BD86-079A6BF3DB07}">
      <dsp:nvSpPr>
        <dsp:cNvPr id="0" name=""/>
        <dsp:cNvSpPr/>
      </dsp:nvSpPr>
      <dsp:spPr>
        <a:xfrm>
          <a:off x="2964596" y="3850481"/>
          <a:ext cx="2692003" cy="16152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strike="noStrike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Zapojit se do soutěží VŠ</a:t>
          </a:r>
          <a:endParaRPr lang="en-US" sz="1800" strike="noStrike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2964596" y="3850481"/>
        <a:ext cx="2692003" cy="1615201"/>
      </dsp:txXfrm>
    </dsp:sp>
    <dsp:sp modelId="{53A20E5A-E3D9-426D-ABE5-8EC5B84C4614}">
      <dsp:nvSpPr>
        <dsp:cNvPr id="0" name=""/>
        <dsp:cNvSpPr/>
      </dsp:nvSpPr>
      <dsp:spPr>
        <a:xfrm>
          <a:off x="5925800" y="3850481"/>
          <a:ext cx="2692003" cy="16152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strike="noStrike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Edukovat studenty o potřebě PA</a:t>
          </a:r>
          <a:endParaRPr lang="en-US" sz="1800" strike="noStrike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5925800" y="3850481"/>
        <a:ext cx="2692003" cy="1615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6DE8A-D026-4CDE-9D5F-212D6AED57EA}">
      <dsp:nvSpPr>
        <dsp:cNvPr id="0" name=""/>
        <dsp:cNvSpPr/>
      </dsp:nvSpPr>
      <dsp:spPr>
        <a:xfrm>
          <a:off x="282221" y="159118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842EB2-6E92-4D9D-A56B-8E3050DCA917}">
      <dsp:nvSpPr>
        <dsp:cNvPr id="0" name=""/>
        <dsp:cNvSpPr/>
      </dsp:nvSpPr>
      <dsp:spPr>
        <a:xfrm>
          <a:off x="570337" y="447234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CECC0-8AD2-4C71-AA95-F41FC980667F}">
      <dsp:nvSpPr>
        <dsp:cNvPr id="0" name=""/>
        <dsp:cNvSpPr/>
      </dsp:nvSpPr>
      <dsp:spPr>
        <a:xfrm>
          <a:off x="1948202" y="159118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Podpořit vybrané sportovce a zajistit podmínky pro jejich studium</a:t>
          </a:r>
          <a:endParaRPr lang="en-US" sz="22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948202" y="159118"/>
        <a:ext cx="3233964" cy="1371985"/>
      </dsp:txXfrm>
    </dsp:sp>
    <dsp:sp modelId="{FB50D947-6EFB-488C-B2F5-7B2DFA9BA7E4}">
      <dsp:nvSpPr>
        <dsp:cNvPr id="0" name=""/>
        <dsp:cNvSpPr/>
      </dsp:nvSpPr>
      <dsp:spPr>
        <a:xfrm>
          <a:off x="5745661" y="159118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9A920E-62FC-4FD4-8013-E3A8EE1E6BC1}">
      <dsp:nvSpPr>
        <dsp:cNvPr id="0" name=""/>
        <dsp:cNvSpPr/>
      </dsp:nvSpPr>
      <dsp:spPr>
        <a:xfrm>
          <a:off x="6033778" y="447234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B25569-2830-4B65-91BC-55F61DF46A82}">
      <dsp:nvSpPr>
        <dsp:cNvPr id="0" name=""/>
        <dsp:cNvSpPr/>
      </dsp:nvSpPr>
      <dsp:spPr>
        <a:xfrm>
          <a:off x="7411643" y="159118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Projekt Healthy Campus – podpora zdravého životního stylu na VŠ </a:t>
          </a:r>
          <a:endParaRPr lang="cs-CZ" sz="22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7411643" y="159118"/>
        <a:ext cx="3233964" cy="1371985"/>
      </dsp:txXfrm>
    </dsp:sp>
    <dsp:sp modelId="{72C78C7C-83E3-4ADC-9506-E366BB025F68}">
      <dsp:nvSpPr>
        <dsp:cNvPr id="0" name=""/>
        <dsp:cNvSpPr/>
      </dsp:nvSpPr>
      <dsp:spPr>
        <a:xfrm>
          <a:off x="282221" y="2158301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D30140-0285-44C7-8E89-3DFF91A6DBD8}">
      <dsp:nvSpPr>
        <dsp:cNvPr id="0" name=""/>
        <dsp:cNvSpPr/>
      </dsp:nvSpPr>
      <dsp:spPr>
        <a:xfrm>
          <a:off x="570337" y="2446418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346A9-8105-46BB-BDBB-C63ED4E7C8CB}">
      <dsp:nvSpPr>
        <dsp:cNvPr id="0" name=""/>
        <dsp:cNvSpPr/>
      </dsp:nvSpPr>
      <dsp:spPr>
        <a:xfrm>
          <a:off x="1948202" y="2158301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Vytvořit motivační nástroj pro VŠ </a:t>
          </a:r>
          <a:br>
            <a:rPr lang="cs-CZ" sz="2200" b="1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</a:br>
          <a:endParaRPr lang="en-US" sz="2200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948202" y="2158301"/>
        <a:ext cx="3233964" cy="1371985"/>
      </dsp:txXfrm>
    </dsp:sp>
    <dsp:sp modelId="{881B4D57-E9DA-4488-8C14-6A5C3113CE4E}">
      <dsp:nvSpPr>
        <dsp:cNvPr id="0" name=""/>
        <dsp:cNvSpPr/>
      </dsp:nvSpPr>
      <dsp:spPr>
        <a:xfrm>
          <a:off x="5745661" y="2158301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D5079F-915B-4F00-8F66-85C09CEBD618}">
      <dsp:nvSpPr>
        <dsp:cNvPr id="0" name=""/>
        <dsp:cNvSpPr/>
      </dsp:nvSpPr>
      <dsp:spPr>
        <a:xfrm>
          <a:off x="6033778" y="2446418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3F4FE5-A4D6-4635-97B5-1A799DEC8F5E}">
      <dsp:nvSpPr>
        <dsp:cNvPr id="0" name=""/>
        <dsp:cNvSpPr/>
      </dsp:nvSpPr>
      <dsp:spPr>
        <a:xfrm>
          <a:off x="7411643" y="2158301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1" strike="noStrike" kern="12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Udržet povědomí o VŠ sportu</a:t>
          </a:r>
          <a:endParaRPr lang="en-US" sz="2200" strike="noStrike" kern="120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7411643" y="2158301"/>
        <a:ext cx="3233964" cy="1371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AE30A7-CC86-4236-8406-E720037E9FDB}">
      <dsp:nvSpPr>
        <dsp:cNvPr id="0" name=""/>
        <dsp:cNvSpPr/>
      </dsp:nvSpPr>
      <dsp:spPr>
        <a:xfrm>
          <a:off x="7790177" y="386844"/>
          <a:ext cx="3619499" cy="21717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Vytvořit jednotnou prezentaci s podmínkami podpory sportovců</a:t>
          </a:r>
          <a:endParaRPr lang="en-US" sz="24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7790177" y="386844"/>
        <a:ext cx="3619499" cy="2171700"/>
      </dsp:txXfrm>
    </dsp:sp>
    <dsp:sp modelId="{2F406639-B3D0-476C-BE66-1363FB2E1D83}">
      <dsp:nvSpPr>
        <dsp:cNvPr id="0" name=""/>
        <dsp:cNvSpPr/>
      </dsp:nvSpPr>
      <dsp:spPr>
        <a:xfrm>
          <a:off x="135152" y="386844"/>
          <a:ext cx="3619499" cy="21717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Umožnit pro sportovce zařazené do systému individuální studijní plán </a:t>
          </a:r>
          <a:endParaRPr lang="en-US" sz="24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35152" y="386844"/>
        <a:ext cx="3619499" cy="2171700"/>
      </dsp:txXfrm>
    </dsp:sp>
    <dsp:sp modelId="{A2BBE849-B92F-4379-97B5-0F9242C01D09}">
      <dsp:nvSpPr>
        <dsp:cNvPr id="0" name=""/>
        <dsp:cNvSpPr/>
      </dsp:nvSpPr>
      <dsp:spPr>
        <a:xfrm>
          <a:off x="131930" y="2969256"/>
          <a:ext cx="3619499" cy="21717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b="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Zlepšovat podporu zdravého životního stylu na VŠ   </a:t>
          </a:r>
          <a:endParaRPr lang="en-US" sz="2400" b="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131930" y="2969256"/>
        <a:ext cx="3619499" cy="2171700"/>
      </dsp:txXfrm>
    </dsp:sp>
    <dsp:sp modelId="{BC37DA25-89B9-4D2A-BED1-EA3E13759B73}">
      <dsp:nvSpPr>
        <dsp:cNvPr id="0" name=""/>
        <dsp:cNvSpPr/>
      </dsp:nvSpPr>
      <dsp:spPr>
        <a:xfrm>
          <a:off x="3962375" y="386836"/>
          <a:ext cx="3619499" cy="21717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Vytvořit seznam podporovaných sportovců</a:t>
          </a:r>
          <a:endParaRPr lang="en-US" sz="2400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962375" y="386836"/>
        <a:ext cx="3619499" cy="2171700"/>
      </dsp:txXfrm>
    </dsp:sp>
    <dsp:sp modelId="{A7E0A3C7-6AEE-4A90-9D8D-3F418C353823}">
      <dsp:nvSpPr>
        <dsp:cNvPr id="0" name=""/>
        <dsp:cNvSpPr/>
      </dsp:nvSpPr>
      <dsp:spPr>
        <a:xfrm>
          <a:off x="3981450" y="2954655"/>
          <a:ext cx="3619499" cy="2171700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strike="noStrike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Rozšiřovat možnost sportování všem studentům</a:t>
          </a:r>
          <a:endParaRPr lang="en-US" sz="2400" strike="noStrike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3981450" y="2954655"/>
        <a:ext cx="3619499" cy="2171700"/>
      </dsp:txXfrm>
    </dsp:sp>
    <dsp:sp modelId="{53A20E5A-E3D9-426D-ABE5-8EC5B84C4614}">
      <dsp:nvSpPr>
        <dsp:cNvPr id="0" name=""/>
        <dsp:cNvSpPr/>
      </dsp:nvSpPr>
      <dsp:spPr>
        <a:xfrm>
          <a:off x="7810482" y="2948943"/>
          <a:ext cx="3619499" cy="21717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strike="noStrike" kern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rPr>
            <a:t>Edukovat studenty o potřebě PA</a:t>
          </a:r>
          <a:endParaRPr lang="en-US" sz="2400" strike="noStrike" kern="1200" dirty="0">
            <a:latin typeface="Roboto" panose="02000000000000000000" pitchFamily="2" charset="0"/>
            <a:ea typeface="Roboto" panose="02000000000000000000" pitchFamily="2" charset="0"/>
            <a:cs typeface="Roboto" panose="02000000000000000000" pitchFamily="2" charset="0"/>
          </a:endParaRPr>
        </a:p>
      </dsp:txBody>
      <dsp:txXfrm>
        <a:off x="7810482" y="2948943"/>
        <a:ext cx="3619499" cy="2171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230D5C-6446-43FE-AFAC-67EB5DF78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B943A1-CCA9-4C34-BA61-9C02DE340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3C8765-AE40-4D6D-8ECA-3025FF07B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5A4815-E5C1-47DB-828D-F43B6131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4D8F089-0D2D-4284-84C9-4B683F79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6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387F6A-3385-4827-839D-32BDD74C8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6DFF2E19-439C-408D-8723-EC41616A0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469291-C7A1-406E-8032-B45BAF5E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C51ED4-C247-45CB-AA29-85A9628A6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C2C672-CF48-4356-A633-883DE5940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396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D939EB0-7648-487C-A19A-8D68F4782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CB6AC5-7F19-4F72-B353-270699E93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2D3542-7B84-445F-8621-DD9AC9F3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2315A1-99A2-4C27-AF3A-A05EE3261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C88DDF-EB87-42EA-8CB7-C3BA2DDA4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080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6934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8877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5543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854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45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224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363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33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C8956-3E75-4578-92CD-A59979676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1828949-A4DB-43CF-BFC6-7F035F13D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70E99AE-EE36-4B06-A603-5768F99C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CB6DFF-741D-40F8-A323-F6D2ACCE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4FA29D4-934B-4967-9DAD-175F81304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5234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490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4424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4894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3A6A2E-63DA-456E-BD02-8C4F852A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36751FED-BF54-4547-8712-C6CBE833D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4559E1-72E8-46E0-BAA9-FDBD24590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816FD1-7C4B-45B3-84A5-631C36182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5EEC13-6A4F-4882-9779-4BEFE4955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63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1DB21-8AA5-411E-8454-62B9AB09D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D343DF-743C-4EDE-87BB-36C8761F1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B60FA85-E8C1-441D-9456-BEFD1CDA7E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C90470D-0E5B-4B2A-B037-0D9A06774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239F26-B78F-418C-B696-7A0FD4EA9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157897B-EB0D-4CF2-A242-72364C23C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7124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B98F6B-EF89-43E8-86DA-87E1C02E4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214EE5F-949B-4CBE-AB9C-6C8AB17095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BDD2F7C-65E0-432C-A97C-403103785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8D5BE54-2052-4B5B-82E1-17212C6F8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970274E-3D15-4637-BE3D-600D2BA21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8EC586-07A0-411C-8B07-23FE400DA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834C492-063B-46D5-AF13-48B5DDD25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784E124-EEDE-4257-A34F-FB3C03CC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9000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B31489-0CF1-4306-A942-7B806080D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B77663A-B9E0-48F8-8A71-3008BD21F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47A217D-3D1A-4BEF-A63B-987C6F27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D5EEAFA-5013-42D9-B692-AACDF9996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7923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4413A5A-A8F2-4FC6-B1D5-6495B885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FC8D600-9ABA-46DE-A1C1-CB84C15DF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51E3C7C-C195-4A01-8BA7-29DC14B8B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897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3B846F-26A5-4A04-BA42-34D3B862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2AE11D6-17B2-470A-8338-E85961D01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64FB1EF-77F3-4864-BEE4-1241D1607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1F1C33-A540-42CA-A5FE-D69660FBA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879B35-33C2-4A61-9CF3-76DAB143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4EF1678-193B-46D8-BEBD-3A93E1349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14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5A653E-0E2A-41D1-92C8-3AE1B4DF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3E8F3FA-C3A5-44FA-8716-19D849882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14FB1EB-7481-4425-BCC1-4FA376261E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4EE9769-61B4-48A2-A745-9951659EF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3A16FD5-115A-474A-9230-DA01FB05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08F5178-1DC2-40FA-8D19-93874CE0E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02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1ABA6AD8-1659-4798-BAE2-299D6E7EB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E66549-82C6-40C7-95A5-F99D41D9B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16604A6-EB61-47E0-9CE5-B2D04AD7F4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79AE4D5-20BA-48D7-A802-D3DD6F742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94B5E22-04D3-452B-9D23-FADDEAE743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258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47CD7-76BE-4912-A5E4-74BA05FF5D61}" type="datetimeFigureOut">
              <a:rPr lang="cs-CZ" smtClean="0"/>
              <a:t>02.12.2024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628D-2939-4AF8-AEEF-CABA035B317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6031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04F8BBB-E21F-8D63-0084-FAF4DD68F295}"/>
              </a:ext>
            </a:extLst>
          </p:cNvPr>
          <p:cNvSpPr txBox="1"/>
          <p:nvPr/>
        </p:nvSpPr>
        <p:spPr>
          <a:xfrm>
            <a:off x="420758" y="5647339"/>
            <a:ext cx="7438255" cy="89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0"/>
              </a:lnSpc>
            </a:pPr>
            <a:r>
              <a:rPr lang="cs-CZ" sz="6000" b="1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Strategie VICTORIA VSC 2025+</a:t>
            </a:r>
          </a:p>
        </p:txBody>
      </p:sp>
      <p:pic>
        <p:nvPicPr>
          <p:cNvPr id="4" name="Obrázek 3" descr="Obsah obrázku kreslení, podepsat&#10;&#10;Popis byl vytvořen automaticky">
            <a:extLst>
              <a:ext uri="{FF2B5EF4-FFF2-40B4-BE49-F238E27FC236}">
                <a16:creationId xmlns:a16="http://schemas.microsoft.com/office/drawing/2014/main" id="{820BA8DC-6F03-4557-88E8-64C2542BA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58" y="541411"/>
            <a:ext cx="4883927" cy="24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89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EEDB9188-F8BB-499E-BC64-163D0690E7E0}"/>
              </a:ext>
            </a:extLst>
          </p:cNvPr>
          <p:cNvSpPr txBox="1"/>
          <p:nvPr/>
        </p:nvSpPr>
        <p:spPr>
          <a:xfrm>
            <a:off x="585545" y="5603252"/>
            <a:ext cx="5660524" cy="936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0"/>
              </a:lnSpc>
            </a:pPr>
            <a:r>
              <a:rPr lang="cs-CZ" sz="8000" b="1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UNIS 2020 - 2024</a:t>
            </a:r>
          </a:p>
        </p:txBody>
      </p:sp>
      <p:pic>
        <p:nvPicPr>
          <p:cNvPr id="2" name="Obrázek 1" descr="Obsah obrázku Písmo, text, Grafika, logo&#10;&#10;Popis byl vytvořen automaticky">
            <a:extLst>
              <a:ext uri="{FF2B5EF4-FFF2-40B4-BE49-F238E27FC236}">
                <a16:creationId xmlns:a16="http://schemas.microsoft.com/office/drawing/2014/main" id="{39935C68-ABEA-28CC-AD90-8AD59AFFCD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2"/>
          <a:stretch/>
        </p:blipFill>
        <p:spPr>
          <a:xfrm>
            <a:off x="286923" y="2417982"/>
            <a:ext cx="5056602" cy="26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542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041060-C64A-9E56-0931-51E4580F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Systém financování projektu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825C85-4F84-523F-6E92-80185D686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4893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Přímá podpora sportovců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Stipendia pro sportovce zařazené do VICTORIA VSC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Návrh na zařazení dle platných kritérií a následné schválení příslušného svazu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Výše stipendia 5 – 15 tis. Kč/měsíc s ohledem na sportovní výkonnost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Výplata stipendií probíhala kvartálně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5A92255-59A1-1C65-BA91-DEC9A46EF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4893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Podpora prostřednictvím Výzvy MŠMT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Vyhlášení Výzvy na podporu studentů s mimořádnou sportovní výkonností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Celková alokace Výzvy v průběhu let cca 15 – 17 mil Kč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Servisní podpora vybraných sportovců při studiu VŠ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Aktivace spolupráce se středními školami s důrazem na sportovní gymnázia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6824500B-0CBF-0959-35C1-445940C86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352" y="5746096"/>
            <a:ext cx="2692981" cy="87391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3A73BA6-F477-2547-1E21-95CF0ADF3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92" y="336223"/>
            <a:ext cx="1073908" cy="121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38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D202A3D5-D97B-4B47-8A5A-A43B1330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Autofit/>
          </a:bodyPr>
          <a:lstStyle/>
          <a:p>
            <a:r>
              <a:rPr lang="cs-CZ" sz="3600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Cíl podpory rozvoje vysokoškolského sportu</a:t>
            </a:r>
          </a:p>
        </p:txBody>
      </p:sp>
      <p:graphicFrame>
        <p:nvGraphicFramePr>
          <p:cNvPr id="28" name="Zástupný obsah 5">
            <a:extLst>
              <a:ext uri="{FF2B5EF4-FFF2-40B4-BE49-F238E27FC236}">
                <a16:creationId xmlns:a16="http://schemas.microsoft.com/office/drawing/2014/main" id="{B7FAA718-D7A7-4990-BED1-AB218C0F0C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6449508"/>
              </p:ext>
            </p:extLst>
          </p:nvPr>
        </p:nvGraphicFramePr>
        <p:xfrm>
          <a:off x="707573" y="1709056"/>
          <a:ext cx="11230427" cy="4732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Německý slovník: překlad slova fajfku">
            <a:extLst>
              <a:ext uri="{FF2B5EF4-FFF2-40B4-BE49-F238E27FC236}">
                <a16:creationId xmlns:a16="http://schemas.microsoft.com/office/drawing/2014/main" id="{721C80DC-EFA4-0C72-C59C-1106A90D0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746" y="2240280"/>
            <a:ext cx="1347893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ěmecký slovník: překlad slova fajfku">
            <a:extLst>
              <a:ext uri="{FF2B5EF4-FFF2-40B4-BE49-F238E27FC236}">
                <a16:creationId xmlns:a16="http://schemas.microsoft.com/office/drawing/2014/main" id="{0DE83D70-CBEA-BD7F-7750-AD3D4FF9B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6" y="2148840"/>
            <a:ext cx="1347893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Německý slovník: překlad slova fajfku">
            <a:extLst>
              <a:ext uri="{FF2B5EF4-FFF2-40B4-BE49-F238E27FC236}">
                <a16:creationId xmlns:a16="http://schemas.microsoft.com/office/drawing/2014/main" id="{00D37FFB-7E86-83DE-004D-1BEB72C4F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06" y="4790440"/>
            <a:ext cx="1347893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ěmecký slovník: překlad slova fajfku">
            <a:extLst>
              <a:ext uri="{FF2B5EF4-FFF2-40B4-BE49-F238E27FC236}">
                <a16:creationId xmlns:a16="http://schemas.microsoft.com/office/drawing/2014/main" id="{F6D3149E-4076-C114-337E-ADA62E6B1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9307" y="2148840"/>
            <a:ext cx="1347893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ěmecký slovník: překlad slova fajfku">
            <a:extLst>
              <a:ext uri="{FF2B5EF4-FFF2-40B4-BE49-F238E27FC236}">
                <a16:creationId xmlns:a16="http://schemas.microsoft.com/office/drawing/2014/main" id="{257BB4EB-11AD-74A0-3372-667846B41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707" y="4790440"/>
            <a:ext cx="1347893" cy="101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CD4DB62C-A3FA-A9FC-F63F-5F65F371B8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635" y="6136641"/>
            <a:ext cx="1606100" cy="52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538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A2D023-4C8F-40BD-88F0-AAC4CBC99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613" y="111760"/>
            <a:ext cx="10197494" cy="109945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Cíle vysokých škol zapojených do programu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CC36D11-948E-4C8C-88FA-C9F75B79D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3823897"/>
              </p:ext>
            </p:extLst>
          </p:nvPr>
        </p:nvGraphicFramePr>
        <p:xfrm>
          <a:off x="406400" y="1036320"/>
          <a:ext cx="11582400" cy="554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Německý slovník: překlad slova fajfku">
            <a:extLst>
              <a:ext uri="{FF2B5EF4-FFF2-40B4-BE49-F238E27FC236}">
                <a16:creationId xmlns:a16="http://schemas.microsoft.com/office/drawing/2014/main" id="{729E286E-70B0-19BD-C17F-883D3125D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360" y="2218963"/>
            <a:ext cx="575733" cy="40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Německý slovník: překlad slova fajfku">
            <a:extLst>
              <a:ext uri="{FF2B5EF4-FFF2-40B4-BE49-F238E27FC236}">
                <a16:creationId xmlns:a16="http://schemas.microsoft.com/office/drawing/2014/main" id="{29956071-C223-CE48-8845-D020AA1664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99" y="2245358"/>
            <a:ext cx="575733" cy="40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Německý slovník: překlad slova fajfku">
            <a:extLst>
              <a:ext uri="{FF2B5EF4-FFF2-40B4-BE49-F238E27FC236}">
                <a16:creationId xmlns:a16="http://schemas.microsoft.com/office/drawing/2014/main" id="{7C2F9F3F-C888-4AF6-DD5D-7408C7495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99" y="2239283"/>
            <a:ext cx="575733" cy="40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ěmecký slovník: překlad slova fajfku">
            <a:extLst>
              <a:ext uri="{FF2B5EF4-FFF2-40B4-BE49-F238E27FC236}">
                <a16:creationId xmlns:a16="http://schemas.microsoft.com/office/drawing/2014/main" id="{889D36F5-DC8B-AB53-E918-0DCF5964E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504" y="5965330"/>
            <a:ext cx="575733" cy="40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Německý slovník: překlad slova fajfku">
            <a:extLst>
              <a:ext uri="{FF2B5EF4-FFF2-40B4-BE49-F238E27FC236}">
                <a16:creationId xmlns:a16="http://schemas.microsoft.com/office/drawing/2014/main" id="{B71E07F5-8F01-A122-7422-3ED57D4E9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78" y="4120232"/>
            <a:ext cx="575733" cy="40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Německý slovník: překlad slova fajfku">
            <a:extLst>
              <a:ext uri="{FF2B5EF4-FFF2-40B4-BE49-F238E27FC236}">
                <a16:creationId xmlns:a16="http://schemas.microsoft.com/office/drawing/2014/main" id="{026A3B8A-CE6F-9FE9-D2FE-AA22B2772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879" y="5963920"/>
            <a:ext cx="575733" cy="40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ek 9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3807961A-385D-6A8B-2408-2E6B861660E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39" y="5946085"/>
            <a:ext cx="2193295" cy="711761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A0FDFA1C-8573-D584-1CA2-17F286D62FF6}"/>
              </a:ext>
            </a:extLst>
          </p:cNvPr>
          <p:cNvSpPr txBox="1"/>
          <p:nvPr/>
        </p:nvSpPr>
        <p:spPr>
          <a:xfrm>
            <a:off x="101600" y="621434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https://www.vsc.cz/projekt-unis</a:t>
            </a:r>
          </a:p>
        </p:txBody>
      </p:sp>
    </p:spTree>
    <p:extLst>
      <p:ext uri="{BB962C8B-B14F-4D97-AF65-F5344CB8AC3E}">
        <p14:creationId xmlns:p14="http://schemas.microsoft.com/office/powerpoint/2010/main" val="2239737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64DE8-5843-6E29-64C3-EB9D4D677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0F32F8-F89D-850E-995A-0C392F3B6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Stipendijní program UNIS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A8AE24-2C5A-5F22-B07D-A0E9DF815C4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Výhody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Nezdaněný příjem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Kompenzace za nízký počet tabulkových míst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Roční „jistota“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Aktivace vysokoškolského sportu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Jedinečný skutečný „náš“ benefit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Nízké podmínky pro splnění a dosažení stipendia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C8E9E00-7796-92A0-CCB7-4A6BE1C8479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Nevýhody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Platba kvartálně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Upřednostňování studia před sportem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Fluktuace sportovců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Nemožnost zařadit sportovce „mimořádně“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Péče i o sporty, které neměly kmenovou příslušnost ve VICTORIA VSC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Časový nesoulad se systémem zařazení do kmenové sekce VICTORIA VSC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2000" dirty="0">
              <a:solidFill>
                <a:srgbClr val="0041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20F3414D-16EF-D61C-E271-A36D0052A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590947"/>
            <a:ext cx="2692981" cy="8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62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10E17-1EFF-B606-85C4-B125BD80D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9664A-1E67-BAED-F60E-89BC5EB45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Stipendijní program UNIS </a:t>
            </a:r>
            <a:br>
              <a:rPr lang="cs-CZ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cs-CZ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proč už není? </a:t>
            </a: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F868BD04-3463-BDC3-18BF-E478BDE20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9950"/>
            <a:ext cx="10515600" cy="3756025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Historická role MŠMT - koordinace RSC, podpora všech sportovních svazů, atd. → od roku 2019 projekt UNIS</a:t>
            </a:r>
          </a:p>
          <a:p>
            <a:r>
              <a:rPr lang="cs-CZ" sz="24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Novela Zákona o podpoře sportu (2019) a nová role MŠMT</a:t>
            </a:r>
          </a:p>
          <a:p>
            <a:r>
              <a:rPr lang="cs-CZ" sz="24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Mládež v pohybu a ve zdraví – nové klíčové aktivity v oblasti vysokoškolského sportu (organizační zabezpečení podpory duální kariéry sportovců + zaměření na podporu nesportujících studentů)</a:t>
            </a:r>
          </a:p>
          <a:p>
            <a:r>
              <a:rPr lang="cs-CZ" sz="24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Pravidla RSC (rozdělení sportů do jednotlivých RSC + nemožnost vyplácení stipendia pouze pro sportovce VICTORIA VSC)</a:t>
            </a:r>
          </a:p>
        </p:txBody>
      </p:sp>
      <p:pic>
        <p:nvPicPr>
          <p:cNvPr id="3" name="Obrázek 2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2050186C-F2E4-476F-E56E-BD6B82BF9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25" y="447281"/>
            <a:ext cx="2692981" cy="87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0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0210E5-DE15-7BB2-ABAF-38F91FA3F7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B0E4AA1A-9A9B-C7C0-7A03-CADFDC8EA143}"/>
              </a:ext>
            </a:extLst>
          </p:cNvPr>
          <p:cNvSpPr txBox="1"/>
          <p:nvPr/>
        </p:nvSpPr>
        <p:spPr>
          <a:xfrm>
            <a:off x="656665" y="5649607"/>
            <a:ext cx="10222670" cy="936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1200" cap="none" spc="0" normalizeH="0" baseline="3000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 VICTORIA VSC 2025 - 2028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BAA4436-58A4-7916-F2D0-D43658FFD0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65" y="2064067"/>
            <a:ext cx="5760720" cy="27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3C8732-23F7-42DF-E744-1DBB448B4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F24A695D-3E1E-7D29-17D8-3E7E1D9AC6B9}"/>
              </a:ext>
            </a:extLst>
          </p:cNvPr>
          <p:cNvSpPr txBox="1"/>
          <p:nvPr/>
        </p:nvSpPr>
        <p:spPr>
          <a:xfrm>
            <a:off x="748145" y="1847937"/>
            <a:ext cx="11188590" cy="460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PROFIS</a:t>
            </a:r>
            <a:r>
              <a:rPr lang="cs-CZ" sz="3600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Podpora reprezentace ČR, refinancování stipendijního programu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UNIS </a:t>
            </a:r>
            <a:r>
              <a:rPr lang="cs-CZ" sz="3600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 dotační program pro VŠ otevřen pro všechny „sportující studenty“ viz Výzva UNIS 2025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EDIS</a:t>
            </a:r>
            <a:r>
              <a:rPr lang="cs-CZ" sz="3600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-  nad rámec vzdělávání a metodické činnosti pro vrcholový sport nově koordinační a metodická role při tvorbě nabídky vysokých škol v oblasti krátkodobých školení zaměřených na moderní a inovativní prvky pohybových aktivit v rámci konceptu „Aktivní škola“. </a:t>
            </a:r>
          </a:p>
          <a:p>
            <a:r>
              <a:rPr lang="cs-CZ" sz="2000" u="sng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Výchozí dokumenty: </a:t>
            </a:r>
          </a:p>
          <a:p>
            <a:r>
              <a:rPr lang="cs-CZ" sz="2000" b="1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Pravidla RSC</a:t>
            </a:r>
            <a:r>
              <a:rPr lang="cs-CZ" sz="2000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https://nsa.gov.cz/vlada-schvalila-pravidla-cinnosti-resortnich-sportovnich-center/</a:t>
            </a:r>
          </a:p>
          <a:p>
            <a:r>
              <a:rPr lang="cs-CZ" sz="2000" b="1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Plán podpory pohybu</a:t>
            </a:r>
            <a:r>
              <a:rPr lang="cs-CZ" sz="2000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</a:p>
          <a:p>
            <a:r>
              <a:rPr lang="cs-CZ" sz="2000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https://msmt.gov.cz/uploads/O_200/Mladez_v_pohybu_2024_2028_metodika/Plan_podpory_pohybu_deti_zaku_a_studentu_2024_2028.pdf</a:t>
            </a:r>
          </a:p>
          <a:p>
            <a:r>
              <a:rPr lang="cs-CZ" sz="2000" b="1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Aktivní škola</a:t>
            </a:r>
            <a:r>
              <a:rPr lang="cs-CZ" sz="2000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https://www.csicr.cz/CSICR/media/Prilohy/2023_p%c5%99%c3%adlohy/Dokumenty/MD_Aktivni-skola_Inspirace-pro-podporu-pohybovych-aktivit.pdf</a:t>
            </a:r>
          </a:p>
          <a:p>
            <a:r>
              <a:rPr lang="cs-CZ" sz="2000" b="1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Výzva UNIS 2025</a:t>
            </a:r>
            <a:r>
              <a:rPr lang="cs-CZ" sz="2000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https://msmt.gov.cz/sport-1/vyhlaseni-podpory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779AD834-14EB-D7A4-9C37-2E6EBB0F9569}"/>
              </a:ext>
            </a:extLst>
          </p:cNvPr>
          <p:cNvSpPr txBox="1"/>
          <p:nvPr/>
        </p:nvSpPr>
        <p:spPr>
          <a:xfrm>
            <a:off x="2308782" y="986246"/>
            <a:ext cx="7830990" cy="990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cs-CZ" sz="10000" b="1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Role VICTORIA VSC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4ABEC9CD-15A1-4E08-DA09-8723080D6C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2451" r="13315" b="26471"/>
          <a:stretch/>
        </p:blipFill>
        <p:spPr>
          <a:xfrm>
            <a:off x="748145" y="546533"/>
            <a:ext cx="1081519" cy="9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293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A3658C2-F118-A06F-9965-8794D3EA3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509EADFA-560D-D92B-B2F7-9760D86E7F0F}"/>
              </a:ext>
            </a:extLst>
          </p:cNvPr>
          <p:cNvSpPr txBox="1"/>
          <p:nvPr/>
        </p:nvSpPr>
        <p:spPr>
          <a:xfrm>
            <a:off x="585545" y="5603252"/>
            <a:ext cx="5660524" cy="936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7000"/>
              </a:lnSpc>
            </a:pPr>
            <a:r>
              <a:rPr lang="cs-CZ" sz="8000" b="1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UNIS 2025 - 2028</a:t>
            </a:r>
          </a:p>
        </p:txBody>
      </p:sp>
      <p:pic>
        <p:nvPicPr>
          <p:cNvPr id="2" name="Obrázek 1" descr="Obsah obrázku Písmo, text, Grafika, logo&#10;&#10;Popis byl vytvořen automaticky">
            <a:extLst>
              <a:ext uri="{FF2B5EF4-FFF2-40B4-BE49-F238E27FC236}">
                <a16:creationId xmlns:a16="http://schemas.microsoft.com/office/drawing/2014/main" id="{2A3F3382-980A-1AD6-8D9A-2A0C1045E8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2"/>
          <a:stretch/>
        </p:blipFill>
        <p:spPr>
          <a:xfrm>
            <a:off x="286923" y="2417982"/>
            <a:ext cx="5056602" cy="26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709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AB6556-7FB5-0CCE-27D3-8CE40EB8C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2D9D997-A258-DC36-50BE-A6BC78176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cs-CZ" sz="4000" b="1" dirty="0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Cíl nové podpory rozvoje vysokoškolského sportu</a:t>
            </a:r>
          </a:p>
        </p:txBody>
      </p:sp>
      <p:pic>
        <p:nvPicPr>
          <p:cNvPr id="2" name="Obrázek 1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32779B69-078D-28D2-AB4B-73974253CE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9327" y="6126480"/>
            <a:ext cx="1637407" cy="531366"/>
          </a:xfrm>
          <a:prstGeom prst="rect">
            <a:avLst/>
          </a:prstGeom>
        </p:spPr>
      </p:pic>
      <p:graphicFrame>
        <p:nvGraphicFramePr>
          <p:cNvPr id="28" name="Zástupný obsah 5">
            <a:extLst>
              <a:ext uri="{FF2B5EF4-FFF2-40B4-BE49-F238E27FC236}">
                <a16:creationId xmlns:a16="http://schemas.microsoft.com/office/drawing/2014/main" id="{D2DA1BED-2A61-66AB-1662-4FAFAD83E7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953738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284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009718-8386-71AB-603F-43B4F07850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87F2E701-B755-0F21-6CD4-1D8265B4E9C9}"/>
              </a:ext>
            </a:extLst>
          </p:cNvPr>
          <p:cNvSpPr txBox="1"/>
          <p:nvPr/>
        </p:nvSpPr>
        <p:spPr>
          <a:xfrm>
            <a:off x="656665" y="5649607"/>
            <a:ext cx="7707559" cy="936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1200" cap="none" spc="0" normalizeH="0" baseline="3000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STRATEGIE 2020 - 2024</a:t>
            </a:r>
          </a:p>
        </p:txBody>
      </p:sp>
    </p:spTree>
    <p:extLst>
      <p:ext uri="{BB962C8B-B14F-4D97-AF65-F5344CB8AC3E}">
        <p14:creationId xmlns:p14="http://schemas.microsoft.com/office/powerpoint/2010/main" val="802501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8C8486-794D-1D52-B183-5311C4499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C72D92-54D0-8C9A-8B26-F86962690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613" y="111760"/>
            <a:ext cx="10197494" cy="1099457"/>
          </a:xfrm>
        </p:spPr>
        <p:txBody>
          <a:bodyPr>
            <a:normAutofit/>
          </a:bodyPr>
          <a:lstStyle/>
          <a:p>
            <a:pPr algn="ctr"/>
            <a:r>
              <a:rPr lang="cs-CZ" sz="3600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Cíle vysokých škol zapojených do programu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A2750EFD-474F-B72A-3CB2-53AA80C52F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682574"/>
              </p:ext>
            </p:extLst>
          </p:nvPr>
        </p:nvGraphicFramePr>
        <p:xfrm>
          <a:off x="416560" y="824371"/>
          <a:ext cx="11582400" cy="5547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Obrázek 2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AD9BD88A-1C75-190A-A3EE-55D384BC5C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3121" y="6115501"/>
            <a:ext cx="1870533" cy="60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12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3DAE66-42F3-6732-C653-DEDD7803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Healthy</a:t>
            </a:r>
            <a:r>
              <a:rPr lang="cs-CZ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campus FISU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A3FA81-4CDB-3F7E-BFE4-E01E4887D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0914"/>
            <a:ext cx="10515600" cy="47545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kumimoji="0" lang="cs-CZ" altLang="cs-CZ" sz="2600" b="0" i="0" u="none" strike="noStrike" cap="none" normalizeH="0" baseline="0" dirty="0">
                <a:ln>
                  <a:noFill/>
                </a:ln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Iniciativa organizovaná Mezinárodní federací univerzitního sportu (FISU)</a:t>
            </a:r>
          </a:p>
          <a:p>
            <a:pPr algn="just"/>
            <a:r>
              <a:rPr kumimoji="0" lang="cs-CZ" altLang="cs-CZ" sz="2600" b="0" i="0" u="none" strike="noStrike" cap="none" normalizeH="0" baseline="0" dirty="0">
                <a:ln>
                  <a:noFill/>
                </a:ln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Cílem zlepšit zdraví a pohodu studentů a univerzitních komunit po celém světě.</a:t>
            </a:r>
          </a:p>
          <a:p>
            <a:pPr algn="just"/>
            <a:r>
              <a:rPr kumimoji="0" lang="cs-CZ" altLang="cs-CZ" sz="2600" b="0" i="0" u="none" strike="noStrike" cap="none" normalizeH="0" baseline="0" dirty="0">
                <a:ln>
                  <a:noFill/>
                </a:ln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 poskytuje univerzitám systematické pokyny a nástroje pro podporu zdravého životního stylu na kampusech.</a:t>
            </a:r>
          </a:p>
          <a:p>
            <a:pPr algn="just"/>
            <a:r>
              <a:rPr kumimoji="0" lang="cs-CZ" altLang="cs-CZ" sz="2600" b="0" i="0" u="none" strike="noStrike" cap="none" normalizeH="0" baseline="0" dirty="0">
                <a:ln>
                  <a:noFill/>
                </a:ln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Univerzity jsou hodnoceny na základě 100 kritérií v sedmi oblastech: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endParaRPr kumimoji="0" lang="cs-CZ" altLang="cs-CZ" sz="2600" b="1" i="0" u="none" strike="noStrike" cap="none" normalizeH="0" baseline="0" dirty="0">
              <a:ln>
                <a:noFill/>
              </a:ln>
              <a:solidFill>
                <a:srgbClr val="00419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cs-CZ" altLang="cs-CZ" sz="2600" b="1" i="0" u="none" strike="noStrike" cap="none" normalizeH="0" baseline="0" dirty="0">
                <a:ln>
                  <a:noFill/>
                </a:ln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Fyzická aktivita a sport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cs-CZ" altLang="cs-CZ" sz="2600" b="1" i="0" u="none" strike="noStrike" cap="none" normalizeH="0" baseline="0" dirty="0">
                <a:ln>
                  <a:noFill/>
                </a:ln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Výživa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cs-CZ" altLang="cs-CZ" sz="2600" b="1" i="0" u="none" strike="noStrike" cap="none" normalizeH="0" baseline="0" dirty="0">
                <a:ln>
                  <a:noFill/>
                </a:ln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Prevence nemocí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cs-CZ" altLang="cs-CZ" sz="2600" b="1" i="0" u="none" strike="noStrike" cap="none" normalizeH="0" baseline="0" dirty="0">
                <a:ln>
                  <a:noFill/>
                </a:ln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Duševní a sociální zdraví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cs-CZ" altLang="cs-CZ" sz="2600" b="1" i="0" u="none" strike="noStrike" cap="none" normalizeH="0" baseline="0" dirty="0">
                <a:ln>
                  <a:noFill/>
                </a:ln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Rizikové chování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cs-CZ" altLang="cs-CZ" sz="2600" b="1" i="0" u="none" strike="noStrike" cap="none" normalizeH="0" baseline="0" dirty="0">
                <a:ln>
                  <a:noFill/>
                </a:ln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Životní prostředí, udržitelnost a sociální odpovědnost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</a:pPr>
            <a:r>
              <a:rPr kumimoji="0" lang="cs-CZ" altLang="cs-CZ" sz="2600" b="1" i="0" u="none" strike="noStrike" cap="none" normalizeH="0" baseline="0" dirty="0">
                <a:ln>
                  <a:noFill/>
                </a:ln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Management zdravého kampusu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endParaRPr lang="cs-CZ" altLang="cs-CZ" sz="2600" b="1" dirty="0">
              <a:solidFill>
                <a:srgbClr val="0041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cs-CZ" altLang="cs-CZ" sz="2400" b="0" i="0" u="none" strike="noStrike" cap="none" normalizeH="0" baseline="0" dirty="0">
                <a:ln>
                  <a:noFill/>
                </a:ln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Program byl spuštěn v květnu 2020 a od té doby se do něj zapojilo více než 70 univerzit z 37 zemí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cs-CZ" altLang="cs-CZ" sz="2600" b="0" i="0" u="none" strike="noStrike" cap="none" normalizeH="0" baseline="0" dirty="0">
              <a:ln>
                <a:noFill/>
              </a:ln>
              <a:solidFill>
                <a:srgbClr val="00419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cs-CZ" dirty="0"/>
          </a:p>
        </p:txBody>
      </p:sp>
      <p:pic>
        <p:nvPicPr>
          <p:cNvPr id="4" name="Obrázek 3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E145CD2B-BA19-0E64-9AE5-6CE245DB5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910" y="502523"/>
            <a:ext cx="2394031" cy="7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736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88D242-DDE6-32FD-1D10-4B0C11D25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587264ED-AA4F-2AF4-DD48-7541CCBB0960}"/>
              </a:ext>
            </a:extLst>
          </p:cNvPr>
          <p:cNvSpPr txBox="1"/>
          <p:nvPr/>
        </p:nvSpPr>
        <p:spPr>
          <a:xfrm>
            <a:off x="629979" y="1475245"/>
            <a:ext cx="11188590" cy="4757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cs-CZ" b="1" kern="100" spc="75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Úvodní ustanovení</a:t>
            </a:r>
            <a:endParaRPr lang="cs-CZ" kern="100" spc="75" dirty="0">
              <a:solidFill>
                <a:srgbClr val="00419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kern="100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Nově vytvořena definice sportující student: </a:t>
            </a:r>
            <a:r>
              <a:rPr lang="cs-CZ" i="1" kern="100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„Studentem s mimořádnou sportovní výkonností se rozumí reprezentant České republiky nebo sportovec zařazený v jednom z resortních sportovních center v ČR (dále též “ sportující student“)“.</a:t>
            </a:r>
            <a:endParaRPr lang="cs-CZ" kern="100" dirty="0">
              <a:solidFill>
                <a:srgbClr val="00419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/>
            <a:r>
              <a:rPr lang="cs-CZ" b="1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Sportujícím studentem </a:t>
            </a:r>
            <a:r>
              <a:rPr lang="cs-CZ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 rozumí </a:t>
            </a:r>
            <a:r>
              <a:rPr lang="cs-CZ" b="1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student s aktuálně platnou reprezentační smlouvou </a:t>
            </a:r>
            <a:r>
              <a:rPr lang="cs-CZ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nebo </a:t>
            </a:r>
            <a:r>
              <a:rPr lang="cs-CZ" b="1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potvrzením o zařazení do některého z resortních sportovních center v ČR.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endParaRPr lang="cs-CZ" kern="100" dirty="0">
              <a:solidFill>
                <a:srgbClr val="00419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cs-CZ" u="sng" kern="100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Povinnosti příjemce: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cs-CZ" i="1" kern="100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Řídící činnost</a:t>
            </a:r>
            <a:endParaRPr lang="cs-CZ" kern="100" dirty="0">
              <a:solidFill>
                <a:srgbClr val="00419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Evidovat podporované sportující studenty dle přílohy.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cs-CZ" i="1" kern="100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Propagační činnost</a:t>
            </a:r>
            <a:endParaRPr lang="cs-CZ" kern="100" dirty="0">
              <a:solidFill>
                <a:srgbClr val="00419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Vytvořit webové prostředí VŠ s ucelenými informacemi ohledně projektu UNIS včetně pravidel pro zařazení a nabídky aktivit v oblasti duální kariéry.</a:t>
            </a:r>
            <a:r>
              <a:rPr lang="cs-CZ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cs-CZ" baseline="30000" dirty="0">
              <a:solidFill>
                <a:srgbClr val="0041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46EBBA0-45F5-6BDB-C9A2-77DB92DB21FF}"/>
              </a:ext>
            </a:extLst>
          </p:cNvPr>
          <p:cNvSpPr txBox="1"/>
          <p:nvPr/>
        </p:nvSpPr>
        <p:spPr>
          <a:xfrm>
            <a:off x="629979" y="604364"/>
            <a:ext cx="6934912" cy="89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cs-CZ" sz="6000" b="1" baseline="3000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UNIS 2025 – změny projektu </a:t>
            </a:r>
            <a:endParaRPr lang="cs-CZ" sz="6000" b="1" baseline="30000" dirty="0">
              <a:solidFill>
                <a:srgbClr val="0041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" name="Obrázek 1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9FA108AB-30EE-09C8-38AE-D5DE30AC6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910" y="502523"/>
            <a:ext cx="2394031" cy="7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99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5D67B-9495-46EB-9040-2DC6431E0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>
            <a:extLst>
              <a:ext uri="{FF2B5EF4-FFF2-40B4-BE49-F238E27FC236}">
                <a16:creationId xmlns:a16="http://schemas.microsoft.com/office/drawing/2014/main" id="{693A74FB-C306-749D-8ADD-E622C8B832D8}"/>
              </a:ext>
            </a:extLst>
          </p:cNvPr>
          <p:cNvSpPr txBox="1"/>
          <p:nvPr/>
        </p:nvSpPr>
        <p:spPr>
          <a:xfrm>
            <a:off x="629979" y="1734866"/>
            <a:ext cx="11188590" cy="5123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100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Nově vytvořena definice sportující student: </a:t>
            </a:r>
            <a:r>
              <a:rPr lang="cs-CZ" sz="1800" i="1" kern="100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„Studentem s mimořádnou sportovní výkonností se rozumí reprezentant České republiky nebo sportovec zařazený v jednom z resortních sportovních center v ČR (dále též “ sportující student“)“.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cs-CZ" u="sng" kern="100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Povinnosti příjemce: 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1800" kern="100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Evidovat podporované sportující studenty dle přílohy č. 5 Výzvy.</a:t>
            </a:r>
          </a:p>
          <a:p>
            <a:pPr marL="342900" indent="-342900" algn="just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kern="100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Vytvořit webové prostředí VŠ s ucelenými informacemi ohledně projektu UNIS včetně pravidel pro zařazení a nabídky aktivit v oblasti duální kariéry.</a:t>
            </a:r>
            <a:r>
              <a:rPr lang="cs-CZ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endParaRPr lang="cs-CZ" sz="1800" i="1" kern="100" dirty="0">
              <a:solidFill>
                <a:srgbClr val="00419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kern="1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</a:t>
            </a:r>
            <a:r>
              <a:rPr lang="cs-CZ" sz="1800" kern="100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ovinnost vyplnit dotazník Analýzy kvality, dostupnosti a potřebnosti sportovišť VŠ. 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cs-CZ" sz="1800" kern="100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Spolupracovat se zástupci sportovních svazů a jednotlivých resortních sportovních center v ČR při zajišťování podmínek duální kariéry sportujících studentů.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cs-CZ" kern="100" dirty="0">
              <a:solidFill>
                <a:srgbClr val="0041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cs-CZ" sz="1800" kern="100" dirty="0">
              <a:solidFill>
                <a:srgbClr val="00419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just">
              <a:lnSpc>
                <a:spcPct val="107000"/>
              </a:lnSpc>
            </a:pPr>
            <a:r>
              <a:rPr lang="cs-CZ" sz="1800" kern="100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Odstraněna povinnost hodnotit sportovce dle naplňování cílů (souvisí se změnou strategie zařazování sportovců).</a:t>
            </a:r>
          </a:p>
          <a:p>
            <a:pPr marL="342900" lvl="0" indent="-34290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cs-CZ" sz="1800" kern="100" dirty="0">
              <a:solidFill>
                <a:srgbClr val="004192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A41A874-877F-32BF-5811-69083396FA94}"/>
              </a:ext>
            </a:extLst>
          </p:cNvPr>
          <p:cNvSpPr txBox="1"/>
          <p:nvPr/>
        </p:nvSpPr>
        <p:spPr>
          <a:xfrm>
            <a:off x="520059" y="587272"/>
            <a:ext cx="6934912" cy="8938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cs-CZ" sz="6000" b="1" baseline="30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UNIS 2025 – změny projektu </a:t>
            </a:r>
          </a:p>
        </p:txBody>
      </p:sp>
      <p:pic>
        <p:nvPicPr>
          <p:cNvPr id="2" name="Obrázek 1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5E12DDAC-3282-9C17-A7AA-49350EE32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7910" y="502523"/>
            <a:ext cx="2394031" cy="77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635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FD200B-B34E-2014-F453-D3BDDB85F7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FC3819E7-9930-4323-B4A9-A50E7BF52C78}"/>
              </a:ext>
            </a:extLst>
          </p:cNvPr>
          <p:cNvSpPr txBox="1"/>
          <p:nvPr/>
        </p:nvSpPr>
        <p:spPr>
          <a:xfrm>
            <a:off x="656665" y="5649607"/>
            <a:ext cx="5107488" cy="936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1200" cap="none" spc="0" normalizeH="0" baseline="3000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Strategie 2025+</a:t>
            </a:r>
          </a:p>
        </p:txBody>
      </p:sp>
      <p:pic>
        <p:nvPicPr>
          <p:cNvPr id="3" name="Obrázek 2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FD64970E-B2EE-79A6-78A1-77CDF03E97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/>
          <a:stretch/>
        </p:blipFill>
        <p:spPr>
          <a:xfrm>
            <a:off x="656665" y="3295650"/>
            <a:ext cx="5455734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61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DAB45A-2F2F-961E-F142-401BFBDB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400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Hlavní body strategie</a:t>
            </a:r>
            <a:endParaRPr lang="cs-CZ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C0731B-8012-72E2-C7E0-929FC183B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r>
              <a:rPr lang="cs-CZ" sz="22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Zaměření pouze na sporty přidělené dle dokumentu „Pravidla činnosti RSC“.</a:t>
            </a:r>
          </a:p>
          <a:p>
            <a:r>
              <a:rPr lang="cs-CZ" sz="22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Profesionalizace - centrální podpora sportovců zařazených do VICTORIA VSC prostřednictvím hlavních strategických rozvojových oblastí (výživa, suplementace, mentální příprava, posílení realizačních týmů).</a:t>
            </a:r>
          </a:p>
          <a:p>
            <a:r>
              <a:rPr lang="cs-CZ" sz="22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Goals4Victory – nástroj pro řízení cílů sportovců a realizačních týmů.</a:t>
            </a:r>
          </a:p>
          <a:p>
            <a:r>
              <a:rPr lang="cs-CZ" sz="22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Osobnostní rozvoj sportovců a členů realizačních týmů.  </a:t>
            </a:r>
          </a:p>
          <a:p>
            <a:r>
              <a:rPr lang="cs-CZ" sz="22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Zkvalitnění zázemí pro přípravu sportovců zařazených do VICTORIA VSC.</a:t>
            </a:r>
          </a:p>
          <a:p>
            <a:r>
              <a:rPr lang="cs-CZ" sz="22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Rekonstrukce sídla organizace VICTORIA VSC.</a:t>
            </a:r>
          </a:p>
          <a:p>
            <a:r>
              <a:rPr lang="cs-CZ" sz="22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Nový program pro studující sportovce z kmenových sekcí VICTORIA VSC.</a:t>
            </a:r>
            <a:endParaRPr lang="en-US" sz="2200" dirty="0">
              <a:solidFill>
                <a:srgbClr val="0041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cs-CZ" dirty="0"/>
          </a:p>
        </p:txBody>
      </p:sp>
      <p:pic>
        <p:nvPicPr>
          <p:cNvPr id="4" name="Obrázek 3" descr="Obsah obrázku text, Písmo, Grafika, logo&#10;&#10;Popis byl vytvořen automaticky">
            <a:extLst>
              <a:ext uri="{FF2B5EF4-FFF2-40B4-BE49-F238E27FC236}">
                <a16:creationId xmlns:a16="http://schemas.microsoft.com/office/drawing/2014/main" id="{5316ADC2-4D48-37A4-B2F9-608970B22F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83" y="572294"/>
            <a:ext cx="321372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1740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0466C95A-BDB3-4FDC-AE00-AF82C0FEB76C}"/>
              </a:ext>
            </a:extLst>
          </p:cNvPr>
          <p:cNvSpPr txBox="1"/>
          <p:nvPr/>
        </p:nvSpPr>
        <p:spPr>
          <a:xfrm>
            <a:off x="1689463" y="4995920"/>
            <a:ext cx="8813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5400" b="1" i="0" u="none" strike="noStrike" kern="1200" cap="none" spc="0" normalizeH="0" baseline="3000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Nejen vítězství…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0F07C4D-A8BF-43DC-9474-C2118F396DAB}"/>
              </a:ext>
            </a:extLst>
          </p:cNvPr>
          <p:cNvSpPr txBox="1"/>
          <p:nvPr/>
        </p:nvSpPr>
        <p:spPr>
          <a:xfrm>
            <a:off x="506896" y="6343342"/>
            <a:ext cx="196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VICTORIA VSC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EB055582-254A-494D-B2E6-59CBE0EC2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9829627" y="6327956"/>
            <a:ext cx="264028" cy="26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Facebookové pluginy - jak fungují? | Helpdesk eshop-rychle.cz">
            <a:extLst>
              <a:ext uri="{FF2B5EF4-FFF2-40B4-BE49-F238E27FC236}">
                <a16:creationId xmlns:a16="http://schemas.microsoft.com/office/drawing/2014/main" id="{0618D90C-1CE3-471B-9552-6BBA61FEB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71" y="6339986"/>
            <a:ext cx="250825" cy="2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EC71DD8C-1BB3-4B68-AC56-ACB0AE21ADE9}"/>
              </a:ext>
            </a:extLst>
          </p:cNvPr>
          <p:cNvSpPr txBox="1"/>
          <p:nvPr/>
        </p:nvSpPr>
        <p:spPr>
          <a:xfrm>
            <a:off x="10093655" y="6228552"/>
            <a:ext cx="126677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30000" noProof="0" dirty="0">
              <a:ln>
                <a:noFill/>
              </a:ln>
              <a:solidFill>
                <a:srgbClr val="00419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victoriavsc.cz</a:t>
            </a:r>
          </a:p>
        </p:txBody>
      </p:sp>
    </p:spTree>
    <p:extLst>
      <p:ext uri="{BB962C8B-B14F-4D97-AF65-F5344CB8AC3E}">
        <p14:creationId xmlns:p14="http://schemas.microsoft.com/office/powerpoint/2010/main" val="53563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42D882-C1FC-4129-B829-30385FBFE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955"/>
            <a:ext cx="10515600" cy="1325563"/>
          </a:xfrm>
        </p:spPr>
        <p:txBody>
          <a:bodyPr/>
          <a:lstStyle/>
          <a:p>
            <a:pPr algn="ctr"/>
            <a:r>
              <a:rPr lang="cs-CZ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Tři pilíře VICTORIA VSC</a:t>
            </a:r>
          </a:p>
        </p:txBody>
      </p:sp>
      <p:pic>
        <p:nvPicPr>
          <p:cNvPr id="9" name="Obrázek 8" descr="Obsah obrázku jídlo, kreslení&#10;&#10;Popis byl vytvořen automaticky">
            <a:extLst>
              <a:ext uri="{FF2B5EF4-FFF2-40B4-BE49-F238E27FC236}">
                <a16:creationId xmlns:a16="http://schemas.microsoft.com/office/drawing/2014/main" id="{C8F51D71-FAC8-4FFE-9417-AA041CC7F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004" y="365125"/>
            <a:ext cx="1144247" cy="101458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4C811D75-9A42-43B8-AEEA-3FC4DC7CB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2451" r="13315" b="26471"/>
          <a:stretch/>
        </p:blipFill>
        <p:spPr>
          <a:xfrm>
            <a:off x="11040279" y="5680392"/>
            <a:ext cx="1081519" cy="93472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789536F-6949-C53F-591C-20FEAF4DE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9593" y="1379712"/>
            <a:ext cx="8859184" cy="539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55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 descr="Obsah obrázku text, snímek obrazovky, Písmo, design&#10;&#10;Popis byl vytvořen automaticky">
            <a:extLst>
              <a:ext uri="{FF2B5EF4-FFF2-40B4-BE49-F238E27FC236}">
                <a16:creationId xmlns:a16="http://schemas.microsoft.com/office/drawing/2014/main" id="{03082251-2A4B-CA64-F134-B3B447AC7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5040" y="53153"/>
            <a:ext cx="5242559" cy="6699758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67D6BB3-39E6-0F3A-63A0-001228D8E3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2451" r="13315" b="26471"/>
          <a:stretch/>
        </p:blipFill>
        <p:spPr>
          <a:xfrm>
            <a:off x="10879244" y="5720851"/>
            <a:ext cx="1081519" cy="9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6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520D637-CA43-92EA-F152-B97FF6D961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942154"/>
              </p:ext>
            </p:extLst>
          </p:nvPr>
        </p:nvGraphicFramePr>
        <p:xfrm>
          <a:off x="833119" y="643466"/>
          <a:ext cx="10715420" cy="5462692"/>
        </p:xfrm>
        <a:graphic>
          <a:graphicData uri="http://schemas.openxmlformats.org/drawingml/2006/table">
            <a:tbl>
              <a:tblPr firstRow="1" firstCol="1" bandRow="1"/>
              <a:tblGrid>
                <a:gridCol w="2340121">
                  <a:extLst>
                    <a:ext uri="{9D8B030D-6E8A-4147-A177-3AD203B41FA5}">
                      <a16:colId xmlns:a16="http://schemas.microsoft.com/office/drawing/2014/main" val="3888328843"/>
                    </a:ext>
                  </a:extLst>
                </a:gridCol>
                <a:gridCol w="4287957">
                  <a:extLst>
                    <a:ext uri="{9D8B030D-6E8A-4147-A177-3AD203B41FA5}">
                      <a16:colId xmlns:a16="http://schemas.microsoft.com/office/drawing/2014/main" val="1382954134"/>
                    </a:ext>
                  </a:extLst>
                </a:gridCol>
                <a:gridCol w="291953">
                  <a:extLst>
                    <a:ext uri="{9D8B030D-6E8A-4147-A177-3AD203B41FA5}">
                      <a16:colId xmlns:a16="http://schemas.microsoft.com/office/drawing/2014/main" val="3834838924"/>
                    </a:ext>
                  </a:extLst>
                </a:gridCol>
                <a:gridCol w="291953">
                  <a:extLst>
                    <a:ext uri="{9D8B030D-6E8A-4147-A177-3AD203B41FA5}">
                      <a16:colId xmlns:a16="http://schemas.microsoft.com/office/drawing/2014/main" val="2711423073"/>
                    </a:ext>
                  </a:extLst>
                </a:gridCol>
                <a:gridCol w="291953">
                  <a:extLst>
                    <a:ext uri="{9D8B030D-6E8A-4147-A177-3AD203B41FA5}">
                      <a16:colId xmlns:a16="http://schemas.microsoft.com/office/drawing/2014/main" val="1396360508"/>
                    </a:ext>
                  </a:extLst>
                </a:gridCol>
                <a:gridCol w="291953">
                  <a:extLst>
                    <a:ext uri="{9D8B030D-6E8A-4147-A177-3AD203B41FA5}">
                      <a16:colId xmlns:a16="http://schemas.microsoft.com/office/drawing/2014/main" val="735856038"/>
                    </a:ext>
                  </a:extLst>
                </a:gridCol>
                <a:gridCol w="291953">
                  <a:extLst>
                    <a:ext uri="{9D8B030D-6E8A-4147-A177-3AD203B41FA5}">
                      <a16:colId xmlns:a16="http://schemas.microsoft.com/office/drawing/2014/main" val="1233237536"/>
                    </a:ext>
                  </a:extLst>
                </a:gridCol>
                <a:gridCol w="291953">
                  <a:extLst>
                    <a:ext uri="{9D8B030D-6E8A-4147-A177-3AD203B41FA5}">
                      <a16:colId xmlns:a16="http://schemas.microsoft.com/office/drawing/2014/main" val="4006280364"/>
                    </a:ext>
                  </a:extLst>
                </a:gridCol>
                <a:gridCol w="291953">
                  <a:extLst>
                    <a:ext uri="{9D8B030D-6E8A-4147-A177-3AD203B41FA5}">
                      <a16:colId xmlns:a16="http://schemas.microsoft.com/office/drawing/2014/main" val="97532948"/>
                    </a:ext>
                  </a:extLst>
                </a:gridCol>
                <a:gridCol w="291953">
                  <a:extLst>
                    <a:ext uri="{9D8B030D-6E8A-4147-A177-3AD203B41FA5}">
                      <a16:colId xmlns:a16="http://schemas.microsoft.com/office/drawing/2014/main" val="1789592462"/>
                    </a:ext>
                  </a:extLst>
                </a:gridCol>
                <a:gridCol w="291953">
                  <a:extLst>
                    <a:ext uri="{9D8B030D-6E8A-4147-A177-3AD203B41FA5}">
                      <a16:colId xmlns:a16="http://schemas.microsoft.com/office/drawing/2014/main" val="3157334697"/>
                    </a:ext>
                  </a:extLst>
                </a:gridCol>
                <a:gridCol w="291953">
                  <a:extLst>
                    <a:ext uri="{9D8B030D-6E8A-4147-A177-3AD203B41FA5}">
                      <a16:colId xmlns:a16="http://schemas.microsoft.com/office/drawing/2014/main" val="2677573864"/>
                    </a:ext>
                  </a:extLst>
                </a:gridCol>
                <a:gridCol w="291953">
                  <a:extLst>
                    <a:ext uri="{9D8B030D-6E8A-4147-A177-3AD203B41FA5}">
                      <a16:colId xmlns:a16="http://schemas.microsoft.com/office/drawing/2014/main" val="3334552906"/>
                    </a:ext>
                  </a:extLst>
                </a:gridCol>
                <a:gridCol w="291953">
                  <a:extLst>
                    <a:ext uri="{9D8B030D-6E8A-4147-A177-3AD203B41FA5}">
                      <a16:colId xmlns:a16="http://schemas.microsoft.com/office/drawing/2014/main" val="193334251"/>
                    </a:ext>
                  </a:extLst>
                </a:gridCol>
                <a:gridCol w="291953">
                  <a:extLst>
                    <a:ext uri="{9D8B030D-6E8A-4147-A177-3AD203B41FA5}">
                      <a16:colId xmlns:a16="http://schemas.microsoft.com/office/drawing/2014/main" val="3463940186"/>
                    </a:ext>
                  </a:extLst>
                </a:gridCol>
                <a:gridCol w="291953">
                  <a:extLst>
                    <a:ext uri="{9D8B030D-6E8A-4147-A177-3AD203B41FA5}">
                      <a16:colId xmlns:a16="http://schemas.microsoft.com/office/drawing/2014/main" val="1939103408"/>
                    </a:ext>
                  </a:extLst>
                </a:gridCol>
              </a:tblGrid>
              <a:tr h="361602">
                <a:tc rowSpan="17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Organizační uspořádaní a lidské zdroje</a:t>
                      </a:r>
                      <a:endParaRPr lang="cs-CZ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Strategický cíl 1: Optimalizovat podmínky v rámci řízení VICTORIA VSC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003228"/>
                  </a:ext>
                </a:extLst>
              </a:tr>
              <a:tr h="2626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Zásadně posílit spolupráci a vztahy s MŠMT.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6641801"/>
                  </a:ext>
                </a:extLst>
              </a:tr>
              <a:tr h="4332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Posílit vazby na MŠMT i v oblasti řešení odborných problémů sportu ve spolupráci s úřadem.  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702926"/>
                  </a:ext>
                </a:extLst>
              </a:tr>
              <a:tr h="2626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Prosazovat vůdčí roli VICTORIA VSC v oblasti metodiky v rámci resortů. 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0443512"/>
                  </a:ext>
                </a:extLst>
              </a:tr>
              <a:tr h="6228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Strategicky se zaměřovat pouze na sporty, které mají pro VICTORIA VSC perspektivu (úzké napojení na svazy a jejich koncepce sportovních reprezentací) jak s přihlédnutím k historii, tak s ohledem na nové trendy; 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191007"/>
                  </a:ext>
                </a:extLst>
              </a:tr>
              <a:tr h="3616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Strategický cíl 2: Optimalizovat podmínky v rámci legislativy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71093"/>
                  </a:ext>
                </a:extLst>
              </a:tr>
              <a:tr h="2626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Zajistit profesionální právní a ekonomické služby VICTORIA VSC.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784315"/>
                  </a:ext>
                </a:extLst>
              </a:tr>
              <a:tr h="2626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Zahájit kroky pro možnost vytvářet metodickou činnost.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571659"/>
                  </a:ext>
                </a:extLst>
              </a:tr>
              <a:tr h="2626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Vytvořit podmínky pro zahájení spolupráce s vědeckými institucemi.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1867255"/>
                  </a:ext>
                </a:extLst>
              </a:tr>
              <a:tr h="2626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Zavést elektronizaci dokumentů. 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475996"/>
                  </a:ext>
                </a:extLst>
              </a:tr>
              <a:tr h="2626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Poskytování servisu v rámci vzdělávání trenérů. 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362238"/>
                  </a:ext>
                </a:extLst>
              </a:tr>
              <a:tr h="36160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Strategický cíl č. 3: Vytvořit program kariérního rozvoje trenérů a sportovců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6186" marR="86186" marT="43093" marB="4309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774919"/>
                  </a:ext>
                </a:extLst>
              </a:tr>
              <a:tr h="2626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Zavést benefity pro sportovce a zaměstnance.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1485926"/>
                  </a:ext>
                </a:extLst>
              </a:tr>
              <a:tr h="2626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Vytvořit motivační program pro sportovce i zaměstnance.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1591391"/>
                  </a:ext>
                </a:extLst>
              </a:tr>
              <a:tr h="2626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Dát příležitost mladým lidem, omladit tým.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988849"/>
                  </a:ext>
                </a:extLst>
              </a:tr>
              <a:tr h="43322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Obsazovat (ve spolupráci se svazy) hlavní trenérské posty top trenéry (lídry jednotlivých sekcí). 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478574"/>
                  </a:ext>
                </a:extLst>
              </a:tr>
              <a:tr h="26260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Pořádat pravidelné setkání fyzioterapeutů, lékařů a trenérů. 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896" marR="41896" marT="8978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959893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654F1E0F-F469-836A-D4AA-AE00D32786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2451" r="13315" b="26471"/>
          <a:stretch/>
        </p:blipFill>
        <p:spPr>
          <a:xfrm>
            <a:off x="1496229" y="2907452"/>
            <a:ext cx="1081519" cy="9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8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1427551-7C45-CC21-04CD-BAE07804CB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474274"/>
              </p:ext>
            </p:extLst>
          </p:nvPr>
        </p:nvGraphicFramePr>
        <p:xfrm>
          <a:off x="782320" y="643466"/>
          <a:ext cx="10766215" cy="5462694"/>
        </p:xfrm>
        <a:graphic>
          <a:graphicData uri="http://schemas.openxmlformats.org/drawingml/2006/table">
            <a:tbl>
              <a:tblPr firstRow="1" firstCol="1" bandRow="1"/>
              <a:tblGrid>
                <a:gridCol w="2718807">
                  <a:extLst>
                    <a:ext uri="{9D8B030D-6E8A-4147-A177-3AD203B41FA5}">
                      <a16:colId xmlns:a16="http://schemas.microsoft.com/office/drawing/2014/main" val="367819210"/>
                    </a:ext>
                  </a:extLst>
                </a:gridCol>
                <a:gridCol w="4418132">
                  <a:extLst>
                    <a:ext uri="{9D8B030D-6E8A-4147-A177-3AD203B41FA5}">
                      <a16:colId xmlns:a16="http://schemas.microsoft.com/office/drawing/2014/main" val="512915935"/>
                    </a:ext>
                  </a:extLst>
                </a:gridCol>
                <a:gridCol w="259853">
                  <a:extLst>
                    <a:ext uri="{9D8B030D-6E8A-4147-A177-3AD203B41FA5}">
                      <a16:colId xmlns:a16="http://schemas.microsoft.com/office/drawing/2014/main" val="695545882"/>
                    </a:ext>
                  </a:extLst>
                </a:gridCol>
                <a:gridCol w="258615">
                  <a:extLst>
                    <a:ext uri="{9D8B030D-6E8A-4147-A177-3AD203B41FA5}">
                      <a16:colId xmlns:a16="http://schemas.microsoft.com/office/drawing/2014/main" val="2902574031"/>
                    </a:ext>
                  </a:extLst>
                </a:gridCol>
                <a:gridCol w="259234">
                  <a:extLst>
                    <a:ext uri="{9D8B030D-6E8A-4147-A177-3AD203B41FA5}">
                      <a16:colId xmlns:a16="http://schemas.microsoft.com/office/drawing/2014/main" val="2461118273"/>
                    </a:ext>
                  </a:extLst>
                </a:gridCol>
                <a:gridCol w="259234">
                  <a:extLst>
                    <a:ext uri="{9D8B030D-6E8A-4147-A177-3AD203B41FA5}">
                      <a16:colId xmlns:a16="http://schemas.microsoft.com/office/drawing/2014/main" val="3399767335"/>
                    </a:ext>
                  </a:extLst>
                </a:gridCol>
                <a:gridCol w="259234">
                  <a:extLst>
                    <a:ext uri="{9D8B030D-6E8A-4147-A177-3AD203B41FA5}">
                      <a16:colId xmlns:a16="http://schemas.microsoft.com/office/drawing/2014/main" val="134691758"/>
                    </a:ext>
                  </a:extLst>
                </a:gridCol>
                <a:gridCol w="259234">
                  <a:extLst>
                    <a:ext uri="{9D8B030D-6E8A-4147-A177-3AD203B41FA5}">
                      <a16:colId xmlns:a16="http://schemas.microsoft.com/office/drawing/2014/main" val="3643576780"/>
                    </a:ext>
                  </a:extLst>
                </a:gridCol>
                <a:gridCol w="259234">
                  <a:extLst>
                    <a:ext uri="{9D8B030D-6E8A-4147-A177-3AD203B41FA5}">
                      <a16:colId xmlns:a16="http://schemas.microsoft.com/office/drawing/2014/main" val="97087645"/>
                    </a:ext>
                  </a:extLst>
                </a:gridCol>
                <a:gridCol w="259234">
                  <a:extLst>
                    <a:ext uri="{9D8B030D-6E8A-4147-A177-3AD203B41FA5}">
                      <a16:colId xmlns:a16="http://schemas.microsoft.com/office/drawing/2014/main" val="4194988418"/>
                    </a:ext>
                  </a:extLst>
                </a:gridCol>
                <a:gridCol w="259234">
                  <a:extLst>
                    <a:ext uri="{9D8B030D-6E8A-4147-A177-3AD203B41FA5}">
                      <a16:colId xmlns:a16="http://schemas.microsoft.com/office/drawing/2014/main" val="448848775"/>
                    </a:ext>
                  </a:extLst>
                </a:gridCol>
                <a:gridCol w="259234">
                  <a:extLst>
                    <a:ext uri="{9D8B030D-6E8A-4147-A177-3AD203B41FA5}">
                      <a16:colId xmlns:a16="http://schemas.microsoft.com/office/drawing/2014/main" val="3233435381"/>
                    </a:ext>
                  </a:extLst>
                </a:gridCol>
                <a:gridCol w="259234">
                  <a:extLst>
                    <a:ext uri="{9D8B030D-6E8A-4147-A177-3AD203B41FA5}">
                      <a16:colId xmlns:a16="http://schemas.microsoft.com/office/drawing/2014/main" val="3694048762"/>
                    </a:ext>
                  </a:extLst>
                </a:gridCol>
                <a:gridCol w="259234">
                  <a:extLst>
                    <a:ext uri="{9D8B030D-6E8A-4147-A177-3AD203B41FA5}">
                      <a16:colId xmlns:a16="http://schemas.microsoft.com/office/drawing/2014/main" val="1927262085"/>
                    </a:ext>
                  </a:extLst>
                </a:gridCol>
                <a:gridCol w="259234">
                  <a:extLst>
                    <a:ext uri="{9D8B030D-6E8A-4147-A177-3AD203B41FA5}">
                      <a16:colId xmlns:a16="http://schemas.microsoft.com/office/drawing/2014/main" val="3598725667"/>
                    </a:ext>
                  </a:extLst>
                </a:gridCol>
                <a:gridCol w="259234">
                  <a:extLst>
                    <a:ext uri="{9D8B030D-6E8A-4147-A177-3AD203B41FA5}">
                      <a16:colId xmlns:a16="http://schemas.microsoft.com/office/drawing/2014/main" val="3490560465"/>
                    </a:ext>
                  </a:extLst>
                </a:gridCol>
              </a:tblGrid>
              <a:tr h="329064">
                <a:tc rowSpan="10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Servisní podpora a zdravotní zabezpečení sportovců</a:t>
                      </a:r>
                      <a:endParaRPr lang="cs-CZ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Strategický cíl č. 4: Zkvalitnit a rozšířit servisní zabezpečení sportovců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24708"/>
                  </a:ext>
                </a:extLst>
              </a:tr>
              <a:tr h="3984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Vybudovat servisní týmy pro jednotlivé sekce (lékař, nutriční specialista, fyziolog, kondiční trenér apod.).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581976"/>
                  </a:ext>
                </a:extLst>
              </a:tr>
              <a:tr h="3984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Vytvořit síť konzultantů/specialistů pro jednotlivé oblasti (zlepšující faktory sportovního výkonu).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8692636"/>
                  </a:ext>
                </a:extLst>
              </a:tr>
              <a:tr h="2413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Centralizovat obecné služby pro jednotlivé sekce, naopak decentralizovat ty specifické.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7836790"/>
                  </a:ext>
                </a:extLst>
              </a:tr>
              <a:tr h="3984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Strategický cíl č. 5: Zajistit zdravotní a preventivní péči pro sportovce VICTORIA VSC s přesahem pro zaměstnance MŠMT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377157"/>
                  </a:ext>
                </a:extLst>
              </a:tr>
              <a:tr h="3984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Zajistit komplexní systém péče o sportovce VICTORIA VSC jak v oblasti prevence, tak řešení akutních problémů.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8666342"/>
                  </a:ext>
                </a:extLst>
              </a:tr>
              <a:tr h="3984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Vybudovat (zajistit) služby v pracovišti, které bude poskytovat komplexní zdravotní péči ve všech oborech, které vrcholový sport potřebuje.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274309"/>
                  </a:ext>
                </a:extLst>
              </a:tr>
              <a:tr h="2413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Zajistit pravidelnou službu fyzioterapie v místech sportovišť.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8030419"/>
                  </a:ext>
                </a:extLst>
              </a:tr>
              <a:tr h="2413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Zavést konziliární systém řešení zdravotních problémů jednotlivých sportovců.</a:t>
                      </a:r>
                      <a:endParaRPr lang="cs-CZ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9070319"/>
                  </a:ext>
                </a:extLst>
              </a:tr>
              <a:tr h="2413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Zavést centrální evidenci lékařských prohlídek a vyšetření.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5544036"/>
                  </a:ext>
                </a:extLst>
              </a:tr>
              <a:tr h="329064">
                <a:tc rowSpan="8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Podpora vzdělanosti sportovců a trenérů</a:t>
                      </a:r>
                      <a:endParaRPr lang="cs-CZ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Strategický cíl č. 6: Vytvořit program dlouhodobé podpory vzdělávání trenérů a sportovců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166" marR="76166" marT="38083" marB="38083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0888270"/>
                  </a:ext>
                </a:extLst>
              </a:tr>
              <a:tr h="39846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Vytvořit program pro začínající trenéry (nabídnout svazům trenérské stáže např. v rámci zisku trenérských tříd).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287634"/>
                  </a:ext>
                </a:extLst>
              </a:tr>
              <a:tr h="2413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Vytvořit program Duální kariéry sportovce. 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677839"/>
                  </a:ext>
                </a:extLst>
              </a:tr>
              <a:tr h="2413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Vytvořit program celoživotního vzdělávání trenérů.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982330"/>
                  </a:ext>
                </a:extLst>
              </a:tr>
              <a:tr h="2413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Vytvořit podmínky pro stáže zahraničních trenérů.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793206"/>
                  </a:ext>
                </a:extLst>
              </a:tr>
              <a:tr h="2413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Vytvořit podmínky pro účast našich trenérů na stážích v zahraničí.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167823"/>
                  </a:ext>
                </a:extLst>
              </a:tr>
              <a:tr h="2413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Zajistit optimální podmínky pro vzdělávání sportovců na VŠ, VOŠ a SŠ. 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946507"/>
                  </a:ext>
                </a:extLst>
              </a:tr>
              <a:tr h="24137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Zapojovat sportovce a trenéry do výzkumu.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7025" marR="37025" marT="7934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0577659"/>
                  </a:ext>
                </a:extLst>
              </a:tr>
            </a:tbl>
          </a:graphicData>
        </a:graphic>
      </p:graphicFrame>
      <p:pic>
        <p:nvPicPr>
          <p:cNvPr id="2" name="Obrázek 1">
            <a:extLst>
              <a:ext uri="{FF2B5EF4-FFF2-40B4-BE49-F238E27FC236}">
                <a16:creationId xmlns:a16="http://schemas.microsoft.com/office/drawing/2014/main" id="{2C95A11E-51B5-1A6D-51ED-F211A258C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2451" r="13315" b="26471"/>
          <a:stretch/>
        </p:blipFill>
        <p:spPr>
          <a:xfrm>
            <a:off x="1534329" y="4894157"/>
            <a:ext cx="1081519" cy="9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6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E1BE4711-455A-D870-E7D0-912C88F59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306137"/>
              </p:ext>
            </p:extLst>
          </p:nvPr>
        </p:nvGraphicFramePr>
        <p:xfrm>
          <a:off x="1177013" y="1123527"/>
          <a:ext cx="9837971" cy="4604804"/>
        </p:xfrm>
        <a:graphic>
          <a:graphicData uri="http://schemas.openxmlformats.org/drawingml/2006/table">
            <a:tbl>
              <a:tblPr firstRow="1" firstCol="1" bandRow="1"/>
              <a:tblGrid>
                <a:gridCol w="1823516">
                  <a:extLst>
                    <a:ext uri="{9D8B030D-6E8A-4147-A177-3AD203B41FA5}">
                      <a16:colId xmlns:a16="http://schemas.microsoft.com/office/drawing/2014/main" val="263646929"/>
                    </a:ext>
                  </a:extLst>
                </a:gridCol>
                <a:gridCol w="3748599">
                  <a:extLst>
                    <a:ext uri="{9D8B030D-6E8A-4147-A177-3AD203B41FA5}">
                      <a16:colId xmlns:a16="http://schemas.microsoft.com/office/drawing/2014/main" val="293239098"/>
                    </a:ext>
                  </a:extLst>
                </a:gridCol>
                <a:gridCol w="304704">
                  <a:extLst>
                    <a:ext uri="{9D8B030D-6E8A-4147-A177-3AD203B41FA5}">
                      <a16:colId xmlns:a16="http://schemas.microsoft.com/office/drawing/2014/main" val="1859483350"/>
                    </a:ext>
                  </a:extLst>
                </a:gridCol>
                <a:gridCol w="304704">
                  <a:extLst>
                    <a:ext uri="{9D8B030D-6E8A-4147-A177-3AD203B41FA5}">
                      <a16:colId xmlns:a16="http://schemas.microsoft.com/office/drawing/2014/main" val="1545661131"/>
                    </a:ext>
                  </a:extLst>
                </a:gridCol>
                <a:gridCol w="304704">
                  <a:extLst>
                    <a:ext uri="{9D8B030D-6E8A-4147-A177-3AD203B41FA5}">
                      <a16:colId xmlns:a16="http://schemas.microsoft.com/office/drawing/2014/main" val="2824216435"/>
                    </a:ext>
                  </a:extLst>
                </a:gridCol>
                <a:gridCol w="304704">
                  <a:extLst>
                    <a:ext uri="{9D8B030D-6E8A-4147-A177-3AD203B41FA5}">
                      <a16:colId xmlns:a16="http://schemas.microsoft.com/office/drawing/2014/main" val="1848454287"/>
                    </a:ext>
                  </a:extLst>
                </a:gridCol>
                <a:gridCol w="304704">
                  <a:extLst>
                    <a:ext uri="{9D8B030D-6E8A-4147-A177-3AD203B41FA5}">
                      <a16:colId xmlns:a16="http://schemas.microsoft.com/office/drawing/2014/main" val="4191810595"/>
                    </a:ext>
                  </a:extLst>
                </a:gridCol>
                <a:gridCol w="304704">
                  <a:extLst>
                    <a:ext uri="{9D8B030D-6E8A-4147-A177-3AD203B41FA5}">
                      <a16:colId xmlns:a16="http://schemas.microsoft.com/office/drawing/2014/main" val="1204811798"/>
                    </a:ext>
                  </a:extLst>
                </a:gridCol>
                <a:gridCol w="304704">
                  <a:extLst>
                    <a:ext uri="{9D8B030D-6E8A-4147-A177-3AD203B41FA5}">
                      <a16:colId xmlns:a16="http://schemas.microsoft.com/office/drawing/2014/main" val="3875897338"/>
                    </a:ext>
                  </a:extLst>
                </a:gridCol>
                <a:gridCol w="304704">
                  <a:extLst>
                    <a:ext uri="{9D8B030D-6E8A-4147-A177-3AD203B41FA5}">
                      <a16:colId xmlns:a16="http://schemas.microsoft.com/office/drawing/2014/main" val="2551436196"/>
                    </a:ext>
                  </a:extLst>
                </a:gridCol>
                <a:gridCol w="304704">
                  <a:extLst>
                    <a:ext uri="{9D8B030D-6E8A-4147-A177-3AD203B41FA5}">
                      <a16:colId xmlns:a16="http://schemas.microsoft.com/office/drawing/2014/main" val="2132804960"/>
                    </a:ext>
                  </a:extLst>
                </a:gridCol>
                <a:gridCol w="304704">
                  <a:extLst>
                    <a:ext uri="{9D8B030D-6E8A-4147-A177-3AD203B41FA5}">
                      <a16:colId xmlns:a16="http://schemas.microsoft.com/office/drawing/2014/main" val="3615186789"/>
                    </a:ext>
                  </a:extLst>
                </a:gridCol>
                <a:gridCol w="304704">
                  <a:extLst>
                    <a:ext uri="{9D8B030D-6E8A-4147-A177-3AD203B41FA5}">
                      <a16:colId xmlns:a16="http://schemas.microsoft.com/office/drawing/2014/main" val="4157646723"/>
                    </a:ext>
                  </a:extLst>
                </a:gridCol>
                <a:gridCol w="304704">
                  <a:extLst>
                    <a:ext uri="{9D8B030D-6E8A-4147-A177-3AD203B41FA5}">
                      <a16:colId xmlns:a16="http://schemas.microsoft.com/office/drawing/2014/main" val="3443308542"/>
                    </a:ext>
                  </a:extLst>
                </a:gridCol>
                <a:gridCol w="304704">
                  <a:extLst>
                    <a:ext uri="{9D8B030D-6E8A-4147-A177-3AD203B41FA5}">
                      <a16:colId xmlns:a16="http://schemas.microsoft.com/office/drawing/2014/main" val="1256689802"/>
                    </a:ext>
                  </a:extLst>
                </a:gridCol>
                <a:gridCol w="304704">
                  <a:extLst>
                    <a:ext uri="{9D8B030D-6E8A-4147-A177-3AD203B41FA5}">
                      <a16:colId xmlns:a16="http://schemas.microsoft.com/office/drawing/2014/main" val="2682255131"/>
                    </a:ext>
                  </a:extLst>
                </a:gridCol>
              </a:tblGrid>
              <a:tr h="394299">
                <a:tc rowSpan="7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Tréninková centra, zázemí  </a:t>
                      </a:r>
                      <a:endParaRPr lang="cs-CZ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60" marR="96860" marT="48430" marB="48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Strategický cíl č. 8: Zkvalitnit a zajistit prostorové podmínky pro přípravu sportovců a pro administrativní řízení VICTORIA VSC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60" marR="96860" marT="48430" marB="48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60" marR="96860" marT="48430" marB="4843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60" marR="96860" marT="48430" marB="4843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60" marR="96860" marT="48430" marB="4843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60" marR="96860" marT="48430" marB="4843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60" marR="96860" marT="48430" marB="4843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60" marR="96860" marT="48430" marB="4843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0295886"/>
                  </a:ext>
                </a:extLst>
              </a:tr>
              <a:tr h="3942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Vytvořit dlouhodobě stabilní, mezinárodně konkurence schopné podmínky pro přípravu sportovců. 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499416"/>
                  </a:ext>
                </a:extLst>
              </a:tr>
              <a:tr h="2388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Zajistit kvalitní ubytování a stravu sportovců.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775549"/>
                  </a:ext>
                </a:extLst>
              </a:tr>
              <a:tr h="56703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Udržet stávající smluvní vztahy a ve spolupráci najít řešení na obnově a modernizaci sportovních objektů využívaných sportovci VICTORIA VSC.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5324103"/>
                  </a:ext>
                </a:extLst>
              </a:tr>
              <a:tr h="3942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Zahájit činnost vedoucí k výstavbě vlastních provozních a tréninkových prostor. 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774362"/>
                  </a:ext>
                </a:extLst>
              </a:tr>
              <a:tr h="3942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Centralizovat tréninková zázemí jednotlivých sekcí do logických celků.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9082671"/>
                  </a:ext>
                </a:extLst>
              </a:tr>
              <a:tr h="39429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Vytvořit dlouhodobě nadstandardní podmínky tréninkového zázemí v pronajatých prostorech.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476049"/>
                  </a:ext>
                </a:extLst>
              </a:tr>
              <a:tr h="394299">
                <a:tc rowSpan="7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Propagační činnost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60" marR="96860" marT="48430" marB="48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Strategický cíl č. 9: Posílit a zviditelnit značku VICTORIA VSC jak mezi sportovci, tak u spolupracujících subjektů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60" marR="96860" marT="48430" marB="4843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60" marR="96860" marT="48430" marB="4843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2020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60" marR="96860" marT="48430" marB="4843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2021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60" marR="96860" marT="48430" marB="4843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2022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60" marR="96860" marT="48430" marB="4843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2023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60" marR="96860" marT="48430" marB="4843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2024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6860" marR="96860" marT="48430" marB="48430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895586"/>
                  </a:ext>
                </a:extLst>
              </a:tr>
              <a:tr h="2388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Propagovat VŠ a VICTORIA VSC na SU, AMS, AME.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32537"/>
                  </a:ext>
                </a:extLst>
              </a:tr>
              <a:tr h="2388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Zviditelnit propojení se spolupracujícími subjekty. 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2663164"/>
                  </a:ext>
                </a:extLst>
              </a:tr>
              <a:tr h="2388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Uzavřít memoranda o spolupráci s jednotlivými subjekty.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291261"/>
                  </a:ext>
                </a:extLst>
              </a:tr>
              <a:tr h="2388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Navázat spolupráci s dalšími subjekty. 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4845801"/>
                  </a:ext>
                </a:extLst>
              </a:tr>
              <a:tr h="2388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Zlepšit interní i externí komunikaci.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1560817"/>
                  </a:ext>
                </a:extLst>
              </a:tr>
              <a:tr h="23885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Vytvořit nový web a zahájit komunikaci na sociálních sítích.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0B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cs-CZ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7084" marR="47084" marT="10090" marB="0" anchor="ctr">
                    <a:lnL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5183993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D36EE8AC-8FDA-A898-6F69-FCFBF63068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2451" r="13315" b="26471"/>
          <a:stretch/>
        </p:blipFill>
        <p:spPr>
          <a:xfrm>
            <a:off x="1562904" y="4474880"/>
            <a:ext cx="1081519" cy="93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85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44196F-4670-5210-7E06-33A796AA0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C38EE9BC-2474-84B3-5051-2ACC3DDFD26A}"/>
              </a:ext>
            </a:extLst>
          </p:cNvPr>
          <p:cNvSpPr txBox="1"/>
          <p:nvPr/>
        </p:nvSpPr>
        <p:spPr>
          <a:xfrm>
            <a:off x="656665" y="5649607"/>
            <a:ext cx="5556329" cy="9365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0" b="1" i="0" u="none" strike="noStrike" kern="1200" cap="none" spc="0" normalizeH="0" baseline="30000" noProof="0" dirty="0">
                <a:ln>
                  <a:noFill/>
                </a:ln>
                <a:solidFill>
                  <a:srgbClr val="004192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EDIS 2020 - 2024</a:t>
            </a:r>
          </a:p>
        </p:txBody>
      </p:sp>
      <p:pic>
        <p:nvPicPr>
          <p:cNvPr id="3" name="Obrázek 2" descr="Obsah obrázku text, Grafika, Písmo, logo&#10;&#10;Popis byl vytvořen automaticky">
            <a:extLst>
              <a:ext uri="{FF2B5EF4-FFF2-40B4-BE49-F238E27FC236}">
                <a16:creationId xmlns:a16="http://schemas.microsoft.com/office/drawing/2014/main" id="{DC20B9A2-04BF-5BB1-B673-3F3C4EFCB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00"/>
          <a:stretch/>
        </p:blipFill>
        <p:spPr>
          <a:xfrm>
            <a:off x="336069" y="2266950"/>
            <a:ext cx="58769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51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1AD01B-9C42-DA75-1842-2C0A45C2F2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EDUCATION IN SPORT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299E16-F1AE-B137-8310-140BAD00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998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kern="100" dirty="0">
                <a:solidFill>
                  <a:srgbClr val="00419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EDIS je vzdělávací platforma VICTORIA VSC, která umožňuje umístění textů, videí a dalších materiálů s možností filtrace podle klíčových slov. Pro projekt bude vytvořen samostatný prostor.</a:t>
            </a:r>
          </a:p>
          <a:p>
            <a:pPr marL="0" indent="0">
              <a:buNone/>
            </a:pPr>
            <a:endParaRPr lang="cs-CZ" sz="2000" dirty="0">
              <a:solidFill>
                <a:srgbClr val="0041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 plánu rozšíření o projekt „Aktivní škola“ – společný systém dalšího vzdělávání učitelů na vysokých školách.</a:t>
            </a:r>
          </a:p>
          <a:p>
            <a:pPr marL="0" indent="0">
              <a:buNone/>
            </a:pPr>
            <a:endParaRPr lang="cs-CZ" sz="2000" dirty="0">
              <a:solidFill>
                <a:srgbClr val="0041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r>
              <a:rPr lang="cs-CZ" sz="2000" u="sng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Hlavní výstup projektu: </a:t>
            </a:r>
          </a:p>
          <a:p>
            <a:r>
              <a:rPr lang="cs-CZ" sz="20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Systém kurzů celoživotního vzdělávání zaměřený na zvyšování kompetencí v oblasti TV, sportu a rozvoje pohybových aktivit.</a:t>
            </a:r>
          </a:p>
          <a:p>
            <a:pPr marL="0" indent="0">
              <a:buNone/>
            </a:pPr>
            <a:endParaRPr lang="cs-CZ" sz="2000" dirty="0">
              <a:solidFill>
                <a:srgbClr val="004192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400" u="sng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Výchozí dokumenty: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cs-CZ" sz="1400" b="1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EDIS</a:t>
            </a:r>
            <a:r>
              <a:rPr lang="cs-CZ" sz="1400" dirty="0">
                <a:solidFill>
                  <a:srgbClr val="00419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https://edis.vsc.cz/</a:t>
            </a:r>
          </a:p>
          <a:p>
            <a:endParaRPr lang="cs-CZ" dirty="0"/>
          </a:p>
        </p:txBody>
      </p:sp>
      <p:pic>
        <p:nvPicPr>
          <p:cNvPr id="5" name="Obrázek 4" descr="Obsah obrázku text, Grafika, Písmo, grafický design&#10;&#10;Popis byl vytvořen automaticky">
            <a:extLst>
              <a:ext uri="{FF2B5EF4-FFF2-40B4-BE49-F238E27FC236}">
                <a16:creationId xmlns:a16="http://schemas.microsoft.com/office/drawing/2014/main" id="{90E53250-1C04-E47B-392D-099FAD7CEA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042" y="507490"/>
            <a:ext cx="3273057" cy="104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169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4302</TotalTime>
  <Words>2376</Words>
  <Application>Microsoft Office PowerPoint</Application>
  <PresentationFormat>Širokoúhlá obrazovka</PresentationFormat>
  <Paragraphs>823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26</vt:i4>
      </vt:variant>
    </vt:vector>
  </HeadingPairs>
  <TitlesOfParts>
    <vt:vector size="34" baseType="lpstr">
      <vt:lpstr>Arial</vt:lpstr>
      <vt:lpstr>Calibri</vt:lpstr>
      <vt:lpstr>Calibri Light</vt:lpstr>
      <vt:lpstr>Roboto</vt:lpstr>
      <vt:lpstr>Symbol</vt:lpstr>
      <vt:lpstr>Wingdings</vt:lpstr>
      <vt:lpstr>Motiv Office</vt:lpstr>
      <vt:lpstr>Office Theme</vt:lpstr>
      <vt:lpstr>Prezentace aplikace PowerPoint</vt:lpstr>
      <vt:lpstr>Prezentace aplikace PowerPoint</vt:lpstr>
      <vt:lpstr>Tři pilíře VICTORIA VSC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EDUCATION IN SPORT</vt:lpstr>
      <vt:lpstr>Prezentace aplikace PowerPoint</vt:lpstr>
      <vt:lpstr>Systém financování projektu</vt:lpstr>
      <vt:lpstr>Cíl podpory rozvoje vysokoškolského sportu</vt:lpstr>
      <vt:lpstr>Cíle vysokých škol zapojených do programu</vt:lpstr>
      <vt:lpstr>Stipendijní program UNIS</vt:lpstr>
      <vt:lpstr>Stipendijní program UNIS  – proč už není? </vt:lpstr>
      <vt:lpstr>Prezentace aplikace PowerPoint</vt:lpstr>
      <vt:lpstr>Prezentace aplikace PowerPoint</vt:lpstr>
      <vt:lpstr>Prezentace aplikace PowerPoint</vt:lpstr>
      <vt:lpstr>Cíl nové podpory rozvoje vysokoškolského sportu</vt:lpstr>
      <vt:lpstr>Cíle vysokých škol zapojených do programu</vt:lpstr>
      <vt:lpstr>Healthy campus FISU</vt:lpstr>
      <vt:lpstr>Prezentace aplikace PowerPoint</vt:lpstr>
      <vt:lpstr>Prezentace aplikace PowerPoint</vt:lpstr>
      <vt:lpstr>Prezentace aplikace PowerPoint</vt:lpstr>
      <vt:lpstr>Hlavní body strategie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Tadeas Drahorad</dc:creator>
  <cp:lastModifiedBy>Řezaninová Adéla</cp:lastModifiedBy>
  <cp:revision>161</cp:revision>
  <dcterms:created xsi:type="dcterms:W3CDTF">2019-12-03T19:54:01Z</dcterms:created>
  <dcterms:modified xsi:type="dcterms:W3CDTF">2024-12-02T09:26:56Z</dcterms:modified>
</cp:coreProperties>
</file>