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7"/>
  </p:notesMasterIdLst>
  <p:handoutMasterIdLst>
    <p:handoutMasterId r:id="rId18"/>
  </p:handoutMasterIdLst>
  <p:sldIdLst>
    <p:sldId id="256" r:id="rId5"/>
    <p:sldId id="311" r:id="rId6"/>
    <p:sldId id="381" r:id="rId7"/>
    <p:sldId id="382" r:id="rId8"/>
    <p:sldId id="365" r:id="rId9"/>
    <p:sldId id="323" r:id="rId10"/>
    <p:sldId id="366" r:id="rId11"/>
    <p:sldId id="375" r:id="rId12"/>
    <p:sldId id="371" r:id="rId13"/>
    <p:sldId id="372" r:id="rId14"/>
    <p:sldId id="373" r:id="rId15"/>
    <p:sldId id="259" r:id="rId1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907" userDrawn="1">
          <p15:clr>
            <a:srgbClr val="A4A3A4"/>
          </p15:clr>
        </p15:guide>
        <p15:guide id="3" pos="2132" userDrawn="1">
          <p15:clr>
            <a:srgbClr val="A4A3A4"/>
          </p15:clr>
        </p15:guide>
        <p15:guide id="4" pos="3379" userDrawn="1">
          <p15:clr>
            <a:srgbClr val="A4A3A4"/>
          </p15:clr>
        </p15:guide>
        <p15:guide id="5" pos="46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kar Vojtěch" initials="FV" lastIdx="15" clrIdx="0">
    <p:extLst>
      <p:ext uri="{19B8F6BF-5375-455C-9EA6-DF929625EA0E}">
        <p15:presenceInfo xmlns:p15="http://schemas.microsoft.com/office/powerpoint/2012/main" userId="Fikar Vojtěch" providerId="None"/>
      </p:ext>
    </p:extLst>
  </p:cmAuthor>
  <p:cmAuthor id="2" name="Ptáčníková Iveta" initials="PI" lastIdx="13" clrIdx="1">
    <p:extLst>
      <p:ext uri="{19B8F6BF-5375-455C-9EA6-DF929625EA0E}">
        <p15:presenceInfo xmlns:p15="http://schemas.microsoft.com/office/powerpoint/2012/main" userId="S-1-5-21-1024343765-948047755-1557874966-27898" providerId="AD"/>
      </p:ext>
    </p:extLst>
  </p:cmAuthor>
  <p:cmAuthor id="3" name="Samuel Jezný" initials="SJ" lastIdx="1" clrIdx="2">
    <p:extLst>
      <p:ext uri="{19B8F6BF-5375-455C-9EA6-DF929625EA0E}">
        <p15:presenceInfo xmlns:p15="http://schemas.microsoft.com/office/powerpoint/2012/main" userId="568e950a4e0818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AB0"/>
    <a:srgbClr val="FDFDFD"/>
    <a:srgbClr val="429BC2"/>
    <a:srgbClr val="428D96"/>
    <a:srgbClr val="FA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9B659-8068-6AFA-0A64-90BB6B4B926E}" v="1" dt="2025-02-03T08:15:23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27" autoAdjust="0"/>
    <p:restoredTop sz="95741" autoAdjust="0"/>
  </p:normalViewPr>
  <p:slideViewPr>
    <p:cSldViewPr snapToGrid="0" showGuides="1">
      <p:cViewPr varScale="1">
        <p:scale>
          <a:sx n="59" d="100"/>
          <a:sy n="59" d="100"/>
        </p:scale>
        <p:origin x="1260" y="52"/>
      </p:cViewPr>
      <p:guideLst>
        <p:guide orient="horz" pos="3657"/>
        <p:guide pos="907"/>
        <p:guide pos="2132"/>
        <p:guide pos="3379"/>
        <p:guide pos="46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ká Loosová Veronika" userId="S::veronika.luckaloosova@msmt.gov.cz::a07ba8fe-bdc9-41b5-881d-88f1c63a0072" providerId="AD" clId="Web-{D267A9D6-2348-EE91-C422-3C27A7ABC7FE}"/>
    <pc:docChg chg="modSld">
      <pc:chgData name="Lucká Loosová Veronika" userId="S::veronika.luckaloosova@msmt.gov.cz::a07ba8fe-bdc9-41b5-881d-88f1c63a0072" providerId="AD" clId="Web-{D267A9D6-2348-EE91-C422-3C27A7ABC7FE}" dt="2025-01-31T11:14:25.645" v="11" actId="20577"/>
      <pc:docMkLst>
        <pc:docMk/>
      </pc:docMkLst>
      <pc:sldChg chg="modSp">
        <pc:chgData name="Lucká Loosová Veronika" userId="S::veronika.luckaloosova@msmt.gov.cz::a07ba8fe-bdc9-41b5-881d-88f1c63a0072" providerId="AD" clId="Web-{D267A9D6-2348-EE91-C422-3C27A7ABC7FE}" dt="2025-01-31T11:14:25.645" v="11" actId="20577"/>
        <pc:sldMkLst>
          <pc:docMk/>
          <pc:sldMk cId="1844368408" sldId="323"/>
        </pc:sldMkLst>
        <pc:spChg chg="mod">
          <ac:chgData name="Lucká Loosová Veronika" userId="S::veronika.luckaloosova@msmt.gov.cz::a07ba8fe-bdc9-41b5-881d-88f1c63a0072" providerId="AD" clId="Web-{D267A9D6-2348-EE91-C422-3C27A7ABC7FE}" dt="2025-01-31T11:14:25.645" v="11" actId="20577"/>
          <ac:spMkLst>
            <pc:docMk/>
            <pc:sldMk cId="1844368408" sldId="323"/>
            <ac:spMk id="3" creationId="{B486EEE7-4BDE-430A-9BA4-BF6ABF662FA6}"/>
          </ac:spMkLst>
        </pc:spChg>
      </pc:sldChg>
    </pc:docChg>
  </pc:docChgLst>
  <pc:docChgLst>
    <pc:chgData name="Vittek Emanuel" userId="S::emanuel.vittek@msmt.gov.cz::e6e0436b-529f-4b23-8c37-de74a2b7be06" providerId="AD" clId="Web-{3759B659-8068-6AFA-0A64-90BB6B4B926E}"/>
    <pc:docChg chg="delSld">
      <pc:chgData name="Vittek Emanuel" userId="S::emanuel.vittek@msmt.gov.cz::e6e0436b-529f-4b23-8c37-de74a2b7be06" providerId="AD" clId="Web-{3759B659-8068-6AFA-0A64-90BB6B4B926E}" dt="2025-02-03T08:15:23.615" v="0"/>
      <pc:docMkLst>
        <pc:docMk/>
      </pc:docMkLst>
      <pc:sldChg chg="del">
        <pc:chgData name="Vittek Emanuel" userId="S::emanuel.vittek@msmt.gov.cz::e6e0436b-529f-4b23-8c37-de74a2b7be06" providerId="AD" clId="Web-{3759B659-8068-6AFA-0A64-90BB6B4B926E}" dt="2025-02-03T08:15:23.615" v="0"/>
        <pc:sldMkLst>
          <pc:docMk/>
          <pc:sldMk cId="3589425450" sldId="34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6128-E6F4-4423-8FD5-3E79F44F0350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1EE1-A014-4F2F-96E8-7CB9DB533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4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28F8-2A4C-4B5C-AD71-7E3F3501D1BF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27D2-B476-4B72-8499-80798637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64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581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739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326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24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629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35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3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183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395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918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744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52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16964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4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804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3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2755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9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1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60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5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5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7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7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26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1260000" indent="-1800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595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8933" y="203200"/>
            <a:ext cx="5421788" cy="1544119"/>
          </a:xfrm>
        </p:spPr>
        <p:txBody>
          <a:bodyPr/>
          <a:lstStyle/>
          <a:p>
            <a:pPr algn="ctr"/>
            <a:r>
              <a:rPr lang="cs-CZ" sz="3200" b="1" dirty="0"/>
              <a:t>Tisková konference</a:t>
            </a:r>
            <a:endParaRPr lang="cs-CZ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8931" y="5921200"/>
            <a:ext cx="7054645" cy="73360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MŠMT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Praha, 4. února 2025</a:t>
            </a:r>
          </a:p>
        </p:txBody>
      </p:sp>
    </p:spTree>
    <p:extLst>
      <p:ext uri="{BB962C8B-B14F-4D97-AF65-F5344CB8AC3E}">
        <p14:creationId xmlns:p14="http://schemas.microsoft.com/office/powerpoint/2010/main" val="43616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9019-F793-4C02-88A4-8BB7339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365125"/>
          </a:xfrm>
        </p:spPr>
        <p:txBody>
          <a:bodyPr/>
          <a:lstStyle/>
          <a:p>
            <a:r>
              <a:rPr lang="cs-CZ" dirty="0"/>
              <a:t>III. Sociální záležitosti studentů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86EEE7-4BDE-430A-9BA4-BF6ABF66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1"/>
            <a:ext cx="7886700" cy="5614247"/>
          </a:xfrm>
        </p:spPr>
        <p:txBody>
          <a:bodyPr vert="horz" lIns="0" tIns="0" rIns="0" bIns="0" rtlCol="0" anchor="t">
            <a:noAutofit/>
          </a:bodyPr>
          <a:lstStyle/>
          <a:p>
            <a:pPr marL="450850" indent="-342900" algn="just">
              <a:spcAft>
                <a:spcPts val="600"/>
              </a:spcAft>
            </a:pPr>
            <a:endParaRPr lang="cs-CZ" dirty="0"/>
          </a:p>
          <a:p>
            <a:pPr marL="450850" indent="-342900" algn="just">
              <a:spcAft>
                <a:spcPts val="600"/>
              </a:spcAft>
            </a:pPr>
            <a:r>
              <a:rPr lang="cs-CZ" sz="2000" dirty="0"/>
              <a:t>Stipendia pro studenty doktorských studijních programů</a:t>
            </a:r>
          </a:p>
          <a:p>
            <a:pPr marL="738850" lvl="2" indent="-342900" algn="just">
              <a:spcAft>
                <a:spcPts val="600"/>
              </a:spcAft>
            </a:pPr>
            <a:r>
              <a:rPr lang="cs-CZ" sz="1800" dirty="0"/>
              <a:t>Částka podpory ve výši 1 678 725 tis. Kč z roku 2024 je navýšena o 14 % na částku 1 913 746,5 tis. Kč</a:t>
            </a:r>
          </a:p>
          <a:p>
            <a:pPr marL="738850" lvl="2" indent="-342900" algn="just">
              <a:spcAft>
                <a:spcPts val="600"/>
              </a:spcAft>
            </a:pPr>
            <a:endParaRPr lang="cs-CZ" dirty="0"/>
          </a:p>
          <a:p>
            <a:pPr marL="450850" lvl="1" indent="-342900" algn="just">
              <a:spcAft>
                <a:spcPts val="600"/>
              </a:spcAft>
            </a:pPr>
            <a:r>
              <a:rPr lang="cs-CZ" sz="2000" dirty="0"/>
              <a:t>Ubytování a stravování studentů – dochází ke zvýšení o 14 % u</a:t>
            </a:r>
          </a:p>
          <a:p>
            <a:pPr marL="738850" lvl="2" indent="-342900" algn="just">
              <a:spcAft>
                <a:spcPts val="600"/>
              </a:spcAft>
            </a:pPr>
            <a:r>
              <a:rPr lang="cs-CZ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výpočtového ubytovacího stipendia ročně z 5 400 Kč na 6 150 Kč</a:t>
            </a:r>
          </a:p>
          <a:p>
            <a:pPr marL="738850" lvl="2" indent="-342900" algn="just">
              <a:spcAft>
                <a:spcPts val="600"/>
              </a:spcAft>
            </a:pPr>
            <a:r>
              <a:rPr lang="cs-CZ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výpočtové dotace na 1 jídlo z 17,95 Kč na 20,50 Kč</a:t>
            </a:r>
          </a:p>
          <a:p>
            <a:pPr marL="107950" lvl="1" indent="0" algn="just">
              <a:spcAft>
                <a:spcPts val="600"/>
              </a:spcAft>
              <a:buNone/>
            </a:pPr>
            <a:endParaRPr lang="cs-CZ" sz="20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38850" lvl="2" indent="-342900" algn="just">
              <a:spcAft>
                <a:spcPts val="600"/>
              </a:spcAft>
            </a:pPr>
            <a:endParaRPr lang="cs-CZ" dirty="0"/>
          </a:p>
          <a:p>
            <a:pPr marL="738850" lvl="2" indent="-342900" algn="just">
              <a:spcAft>
                <a:spcPts val="600"/>
              </a:spcAft>
            </a:pPr>
            <a:endParaRPr lang="cs-CZ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E291D5-7733-4A2C-886A-640AD2D5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4019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9019-F793-4C02-88A4-8BB7339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III. Podpora tvůrčí činnosti vysokých škol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86EEE7-4BDE-430A-9BA4-BF6ABF66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1"/>
            <a:ext cx="7886700" cy="5614247"/>
          </a:xfrm>
        </p:spPr>
        <p:txBody>
          <a:bodyPr vert="horz" lIns="0" tIns="0" rIns="0" bIns="0" rtlCol="0" anchor="t">
            <a:noAutofit/>
          </a:bodyPr>
          <a:lstStyle/>
          <a:p>
            <a:pPr marL="107950" indent="0" algn="just">
              <a:spcAft>
                <a:spcPts val="600"/>
              </a:spcAft>
              <a:buNone/>
            </a:pPr>
            <a:endParaRPr lang="cs-CZ" b="1" dirty="0"/>
          </a:p>
          <a:p>
            <a:pPr marL="393700" indent="-285750" algn="just">
              <a:spcAft>
                <a:spcPts val="600"/>
              </a:spcAft>
            </a:pPr>
            <a:r>
              <a:rPr lang="cs-CZ" sz="18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Podporován bude další rozvoj VVŠ prostřednictvím Fondu umělecké činnosti, kde dojde k navýšení prostředků o 100 milionů Kč na částku 200 mil. Kč</a:t>
            </a:r>
          </a:p>
          <a:p>
            <a:pPr marL="393700" indent="-285750" algn="just">
              <a:spcAft>
                <a:spcPts val="600"/>
              </a:spcAft>
            </a:pPr>
            <a:endParaRPr lang="cs-CZ" dirty="0">
              <a:latin typeface="+mj-lt"/>
            </a:endParaRPr>
          </a:p>
          <a:p>
            <a:pPr marL="393700" indent="-285750" algn="just">
              <a:spcAft>
                <a:spcPts val="600"/>
              </a:spcAft>
            </a:pPr>
            <a:r>
              <a:rPr lang="cs-CZ" sz="1800" dirty="0">
                <a:latin typeface="+mj-lt"/>
              </a:rPr>
              <a:t>Institucionální podpora na dlouhodobý koncepční rozvoj výzkumné </a:t>
            </a:r>
            <a:r>
              <a:rPr lang="cs-CZ" sz="1800">
                <a:latin typeface="+mj-lt"/>
              </a:rPr>
              <a:t>organizace      v </a:t>
            </a:r>
            <a:r>
              <a:rPr lang="cs-CZ" sz="1800" dirty="0">
                <a:latin typeface="+mj-lt"/>
              </a:rPr>
              <a:t>roce 2025 bude zvýšena o více než 368 mil. Kč na celkovou výši 9 570 mil. Kč</a:t>
            </a:r>
          </a:p>
          <a:p>
            <a:pPr marL="393700" indent="-285750" algn="just">
              <a:spcAft>
                <a:spcPts val="600"/>
              </a:spcAft>
            </a:pPr>
            <a:endParaRPr lang="cs-CZ" sz="1800" dirty="0">
              <a:latin typeface="+mj-lt"/>
            </a:endParaRPr>
          </a:p>
          <a:p>
            <a:pPr marL="393700" indent="-285750" algn="just">
              <a:spcAft>
                <a:spcPts val="600"/>
              </a:spcAft>
            </a:pPr>
            <a:r>
              <a:rPr lang="cs-CZ" sz="1800" dirty="0">
                <a:latin typeface="+mj-lt"/>
              </a:rPr>
              <a:t>Účelová podpora na specifický výzkum bude zachována na stejné výši jako v roce 2024, tj. ve výši téměř 1 049 mil. Kč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E291D5-7733-4A2C-886A-640AD2D5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479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9D434894-1457-4A98-93DE-5C16E2FADFDC}"/>
              </a:ext>
            </a:extLst>
          </p:cNvPr>
          <p:cNvSpPr txBox="1"/>
          <p:nvPr/>
        </p:nvSpPr>
        <p:spPr>
          <a:xfrm>
            <a:off x="1226503" y="1050835"/>
            <a:ext cx="5943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AFCFD"/>
                </a:solidFill>
                <a:highlight>
                  <a:srgbClr val="61AAB0"/>
                </a:highlight>
              </a:rPr>
              <a:t>	DĚKUJI ZA POZORNOST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E57BBF4-473A-46D2-A70C-96F61FA82563}"/>
              </a:ext>
            </a:extLst>
          </p:cNvPr>
          <p:cNvSpPr txBox="1"/>
          <p:nvPr/>
        </p:nvSpPr>
        <p:spPr>
          <a:xfrm>
            <a:off x="2909473" y="5838221"/>
            <a:ext cx="183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61AAB0"/>
                </a:highlight>
              </a:rPr>
              <a:t>msmt@msmt.gov.cz</a:t>
            </a:r>
          </a:p>
        </p:txBody>
      </p:sp>
    </p:spTree>
    <p:extLst>
      <p:ext uri="{BB962C8B-B14F-4D97-AF65-F5344CB8AC3E}">
        <p14:creationId xmlns:p14="http://schemas.microsoft.com/office/powerpoint/2010/main" val="283593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686" y="936001"/>
            <a:ext cx="8128627" cy="622138"/>
          </a:xfrm>
        </p:spPr>
        <p:txBody>
          <a:bodyPr/>
          <a:lstStyle/>
          <a:p>
            <a:r>
              <a:rPr lang="cs-CZ" sz="2400" b="1" dirty="0">
                <a:solidFill>
                  <a:srgbClr val="418E96"/>
                </a:solidFill>
              </a:rPr>
              <a:t>Obsah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420427"/>
            <a:ext cx="7886700" cy="4756536"/>
          </a:xfrm>
        </p:spPr>
        <p:txBody>
          <a:bodyPr vert="horz" lIns="0" tIns="0" rIns="0" bIns="0" rtlCol="0" anchor="t">
            <a:noAutofit/>
          </a:bodyPr>
          <a:lstStyle/>
          <a:p>
            <a:pPr marL="622300" indent="-514350">
              <a:spcAft>
                <a:spcPts val="3600"/>
              </a:spcAft>
              <a:buFont typeface="+mj-lt"/>
              <a:buAutoNum type="romanUcPeriod"/>
            </a:pPr>
            <a:endParaRPr lang="cs-CZ" sz="2400" b="1" dirty="0">
              <a:cs typeface="Calibri Light" panose="020F0302020204030204" pitchFamily="34" charset="0"/>
            </a:endParaRPr>
          </a:p>
          <a:p>
            <a:pPr marL="622300" indent="-514350" algn="just">
              <a:spcAft>
                <a:spcPts val="3600"/>
              </a:spcAft>
              <a:buFont typeface="+mj-lt"/>
              <a:buAutoNum type="romanUcPeriod"/>
            </a:pPr>
            <a:r>
              <a:rPr lang="cs-CZ" sz="2400" b="1" dirty="0"/>
              <a:t>Vývoj výdajů v ukazateli VŠ do roku 2025</a:t>
            </a:r>
          </a:p>
          <a:p>
            <a:pPr marL="622300" indent="-514350" algn="just">
              <a:spcAft>
                <a:spcPts val="3600"/>
              </a:spcAft>
              <a:buFont typeface="+mj-lt"/>
              <a:buAutoNum type="romanUcPeriod"/>
            </a:pPr>
            <a:r>
              <a:rPr lang="cs-CZ" sz="2400" b="1" dirty="0"/>
              <a:t>Struktura ukazatele VŠ na rok 2025</a:t>
            </a:r>
            <a:endParaRPr lang="cs-CZ" sz="2400" b="1" dirty="0">
              <a:cs typeface="Calibri Light" panose="020F0302020204030204" pitchFamily="34" charset="0"/>
            </a:endParaRPr>
          </a:p>
          <a:p>
            <a:pPr marL="622300" indent="-514350" algn="just">
              <a:spcAft>
                <a:spcPts val="3600"/>
              </a:spcAft>
              <a:buFont typeface="+mj-lt"/>
              <a:buAutoNum type="romanUcPeriod"/>
            </a:pPr>
            <a:r>
              <a:rPr lang="cs-CZ" sz="2400" b="1" dirty="0">
                <a:latin typeface="Calibri Light"/>
                <a:cs typeface="Calibri Light"/>
              </a:rPr>
              <a:t>Využití navýšených prostředků pro VŠ v roce 2025</a:t>
            </a:r>
          </a:p>
          <a:p>
            <a:pPr marL="323850" indent="-215900"/>
            <a:endParaRPr lang="cs-CZ" dirty="0">
              <a:cs typeface="Calibri Light" panose="020F03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74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E43EA-76C7-1FF3-D6AC-C7A82F56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I. </a:t>
            </a:r>
            <a:r>
              <a:rPr lang="pl-PL" dirty="0"/>
              <a:t>Vývoj výdajů v ukazateli VŠ do roku 2025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72D93C-3D3A-65B6-D926-21F06D3B0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C1D4A7-327B-07CD-915C-A409D948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332" y="777411"/>
            <a:ext cx="7886700" cy="5619075"/>
          </a:xfrm>
        </p:spPr>
        <p:txBody>
          <a:bodyPr vert="horz" lIns="0" tIns="0" rIns="0" bIns="0" rtlCol="0" anchor="t">
            <a:noAutofit/>
          </a:bodyPr>
          <a:lstStyle/>
          <a:p>
            <a:pPr marL="431800" lvl="2" indent="0" algn="just">
              <a:buNone/>
            </a:pPr>
            <a:endParaRPr lang="cs-CZ" dirty="0">
              <a:cs typeface="Calibri Light" panose="020F0302020204030204" pitchFamily="34" charset="0"/>
            </a:endParaRPr>
          </a:p>
          <a:p>
            <a:pPr marL="431800" lvl="2" indent="0" algn="just">
              <a:buNone/>
            </a:pPr>
            <a:r>
              <a:rPr lang="cs-CZ" dirty="0">
                <a:latin typeface="Calibri Light"/>
                <a:cs typeface="Calibri Light"/>
              </a:rPr>
              <a:t> </a:t>
            </a:r>
            <a:endParaRPr lang="cs-CZ" sz="1800" dirty="0">
              <a:cs typeface="Calibri Light" panose="020F0302020204030204" pitchFamily="34" charset="0"/>
            </a:endParaRPr>
          </a:p>
          <a:p>
            <a:pPr marL="107950" lvl="1" indent="0">
              <a:buNone/>
            </a:pPr>
            <a:endParaRPr lang="cs-CZ" sz="1800" dirty="0">
              <a:cs typeface="Calibri Light" panose="020F0302020204030204" pitchFamily="34" charset="0"/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9DF4B8AF-DD21-A5FD-516B-B8EF3D859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0510" t="12581" r="17995"/>
          <a:stretch/>
        </p:blipFill>
        <p:spPr>
          <a:xfrm>
            <a:off x="1359548" y="1088480"/>
            <a:ext cx="6424904" cy="513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26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E43EA-76C7-1FF3-D6AC-C7A82F56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I. </a:t>
            </a:r>
            <a:r>
              <a:rPr lang="pl-PL" dirty="0"/>
              <a:t>Vývoj výdajů v ukazateli VŠ do roku 2025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72D93C-3D3A-65B6-D926-21F06D3B0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</a:t>
            </a:fld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C1D4A7-327B-07CD-915C-A409D948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332" y="777411"/>
            <a:ext cx="7886700" cy="5619075"/>
          </a:xfrm>
        </p:spPr>
        <p:txBody>
          <a:bodyPr vert="horz" lIns="0" tIns="0" rIns="0" bIns="0" rtlCol="0" anchor="t">
            <a:noAutofit/>
          </a:bodyPr>
          <a:lstStyle/>
          <a:p>
            <a:pPr marL="431800" lvl="2" indent="0" algn="just">
              <a:buNone/>
            </a:pPr>
            <a:endParaRPr lang="cs-CZ" dirty="0">
              <a:cs typeface="Calibri Light" panose="020F0302020204030204" pitchFamily="34" charset="0"/>
            </a:endParaRPr>
          </a:p>
          <a:p>
            <a:pPr marL="431800" lvl="2" indent="0" algn="just">
              <a:buNone/>
            </a:pPr>
            <a:r>
              <a:rPr lang="cs-CZ" dirty="0">
                <a:latin typeface="Calibri Light"/>
                <a:cs typeface="Calibri Light"/>
              </a:rPr>
              <a:t> </a:t>
            </a:r>
            <a:endParaRPr lang="cs-CZ" sz="1800" dirty="0">
              <a:cs typeface="Calibri Light" panose="020F0302020204030204" pitchFamily="34" charset="0"/>
            </a:endParaRPr>
          </a:p>
          <a:p>
            <a:pPr marL="107950" lvl="1" indent="0">
              <a:buNone/>
            </a:pPr>
            <a:endParaRPr lang="cs-CZ" sz="1800" dirty="0">
              <a:cs typeface="Calibri Light" panose="020F0302020204030204" pitchFamily="34" charset="0"/>
            </a:endParaRPr>
          </a:p>
        </p:txBody>
      </p:sp>
      <p:pic>
        <p:nvPicPr>
          <p:cNvPr id="6" name="Graphic 11">
            <a:extLst>
              <a:ext uri="{FF2B5EF4-FFF2-40B4-BE49-F238E27FC236}">
                <a16:creationId xmlns:a16="http://schemas.microsoft.com/office/drawing/2014/main" id="{DAF71BEA-1AC1-0F3B-BB7D-7A1757DE3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158" t="9532" r="20211" b="6445"/>
          <a:stretch/>
        </p:blipFill>
        <p:spPr>
          <a:xfrm>
            <a:off x="1384648" y="1082407"/>
            <a:ext cx="6374703" cy="532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5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EDD9C-E719-5992-32AA-87047A85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III.</a:t>
            </a:r>
            <a:r>
              <a:rPr lang="pl-PL" dirty="0"/>
              <a:t> </a:t>
            </a:r>
            <a:r>
              <a:rPr lang="cs-CZ" sz="2000" b="1" dirty="0">
                <a:latin typeface="Calibri Light"/>
                <a:cs typeface="Calibri Light"/>
              </a:rPr>
              <a:t>Využití navýšených prostředků pro VŠ v roce 2025</a:t>
            </a:r>
            <a:br>
              <a:rPr lang="cs-CZ" sz="2000" b="1" dirty="0">
                <a:cs typeface="Calibri Light" panose="020F030202020403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72E1A4-436C-1206-9B19-272101C4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0"/>
            <a:ext cx="7886700" cy="5504119"/>
          </a:xfrm>
        </p:spPr>
        <p:txBody>
          <a:bodyPr vert="horz" lIns="0" tIns="0" rIns="0" bIns="0" rtlCol="0" anchor="t">
            <a:noAutofit/>
          </a:bodyPr>
          <a:lstStyle/>
          <a:p>
            <a:pPr marL="323850" indent="-215900" algn="just">
              <a:spcAft>
                <a:spcPts val="600"/>
              </a:spcAft>
            </a:pPr>
            <a:endParaRPr lang="cs-CZ" dirty="0">
              <a:cs typeface="Calibri Light" panose="020F030202020403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18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Hlavní cíle</a:t>
            </a:r>
            <a:r>
              <a:rPr lang="cs-CZ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Podpořit růst počtu studujících v souladu s demografickým vývojem v ČR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Vytvořit podmínky pro rychlejší růst počtu studujících </a:t>
            </a:r>
            <a:r>
              <a:rPr lang="cs-CZ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 regionech s nejnižší mírou vysokoškolské vzdělanosti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Zajistit rychlejší růst počtu studujících ve studijních programech se společenskou prioritou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cs-CZ" sz="18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odpořit úspěšné dokončování studií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Podpořit další diverzifikaci vysokých škol</a:t>
            </a:r>
            <a:endParaRPr lang="cs-CZ" sz="18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Podpořit přechod </a:t>
            </a:r>
            <a:r>
              <a:rPr lang="cs-CZ" sz="18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vysokých škol na nové podmínky </a:t>
            </a:r>
            <a:r>
              <a:rPr lang="cs-CZ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odměňování studujících v doktorských studijních programech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Zlepšit sociální postavení studentů vysokých škol</a:t>
            </a:r>
          </a:p>
          <a:p>
            <a:pPr marL="323850" indent="-215900" algn="just">
              <a:spcAft>
                <a:spcPts val="600"/>
              </a:spcAft>
            </a:pPr>
            <a:endParaRPr lang="cs-CZ" dirty="0">
              <a:cs typeface="Calibri Light" panose="020F0302020204030204" pitchFamily="34" charset="0"/>
            </a:endParaRPr>
          </a:p>
          <a:p>
            <a:pPr marL="611505" lvl="2" indent="-179705">
              <a:spcAft>
                <a:spcPts val="600"/>
              </a:spcAft>
            </a:pPr>
            <a:endParaRPr lang="cs-CZ" dirty="0">
              <a:cs typeface="Calibri Light" panose="020F0302020204030204" pitchFamily="34" charset="0"/>
            </a:endParaRPr>
          </a:p>
          <a:p>
            <a:pPr marL="107950" indent="0">
              <a:buNone/>
            </a:pPr>
            <a:endParaRPr lang="cs-CZ" dirty="0">
              <a:cs typeface="Calibri Light" panose="020F0302020204030204" pitchFamily="34" charset="0"/>
            </a:endParaRPr>
          </a:p>
          <a:p>
            <a:pPr marL="107950" indent="0">
              <a:buNone/>
            </a:pPr>
            <a:r>
              <a:rPr lang="cs-CZ" dirty="0"/>
              <a:t>  </a:t>
            </a:r>
            <a:endParaRPr lang="cs-CZ" dirty="0">
              <a:cs typeface="Calibri Light" panose="020F0302020204030204" pitchFamily="34" charset="0"/>
            </a:endParaRPr>
          </a:p>
          <a:p>
            <a:pPr marL="323850" indent="-215900"/>
            <a:endParaRPr lang="cs-CZ" dirty="0">
              <a:cs typeface="Calibri Light" panose="020F03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508DAD-EC0C-FCE0-9868-DADABD7B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20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9019-F793-4C02-88A4-8BB7339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III. Normativní Část rozpočtu (A + K)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86EEE7-4BDE-430A-9BA4-BF6ABF66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1"/>
            <a:ext cx="7886700" cy="5349069"/>
          </a:xfrm>
        </p:spPr>
        <p:txBody>
          <a:bodyPr vert="horz" lIns="0" tIns="0" rIns="0" bIns="0" rtlCol="0" anchor="t">
            <a:noAutofit/>
          </a:bodyPr>
          <a:lstStyle/>
          <a:p>
            <a:pPr marL="323850" indent="-215900" algn="just">
              <a:spcAft>
                <a:spcPts val="600"/>
              </a:spcAft>
            </a:pPr>
            <a:endParaRPr lang="cs-CZ" dirty="0">
              <a:cs typeface="Calibri Light" panose="020F0302020204030204" pitchFamily="34" charset="0"/>
            </a:endParaRPr>
          </a:p>
          <a:p>
            <a:pPr marL="323850" indent="-215900" algn="just">
              <a:spcAft>
                <a:spcPts val="600"/>
              </a:spcAft>
            </a:pPr>
            <a:r>
              <a:rPr lang="cs-CZ" dirty="0">
                <a:latin typeface="Calibri Light"/>
                <a:cs typeface="Calibri Light"/>
              </a:rPr>
              <a:t>Zvýšení o 3 mld. Kč (tj. 75  % z nárůstu)</a:t>
            </a:r>
          </a:p>
          <a:p>
            <a:pPr marL="323850" indent="-215900" algn="just">
              <a:spcAft>
                <a:spcPts val="600"/>
              </a:spcAft>
            </a:pPr>
            <a:endParaRPr lang="cs-CZ" dirty="0">
              <a:latin typeface="Calibri Light"/>
              <a:cs typeface="Calibri Light"/>
            </a:endParaRPr>
          </a:p>
          <a:p>
            <a:pPr marL="323850" indent="-215900" algn="just">
              <a:spcAft>
                <a:spcPts val="600"/>
              </a:spcAft>
            </a:pPr>
            <a:r>
              <a:rPr lang="cs-CZ" dirty="0">
                <a:latin typeface="Calibri Light"/>
                <a:cs typeface="Calibri Light"/>
              </a:rPr>
              <a:t>Poměr rozdělení prostředků 50 : 50</a:t>
            </a:r>
          </a:p>
          <a:p>
            <a:pPr marL="323850" indent="-215900" algn="just">
              <a:spcAft>
                <a:spcPts val="600"/>
              </a:spcAft>
            </a:pPr>
            <a:endParaRPr lang="cs-CZ" dirty="0">
              <a:latin typeface="Calibri Light"/>
              <a:cs typeface="Calibri Light"/>
            </a:endParaRPr>
          </a:p>
          <a:p>
            <a:pPr marL="323850" indent="-215900" algn="just">
              <a:spcAft>
                <a:spcPts val="600"/>
              </a:spcAft>
            </a:pPr>
            <a:r>
              <a:rPr lang="cs-CZ" dirty="0">
                <a:latin typeface="Calibri Light"/>
                <a:cs typeface="Calibri Light"/>
              </a:rPr>
              <a:t>Poměr ukazatelů </a:t>
            </a:r>
            <a:r>
              <a:rPr lang="cs-CZ" dirty="0" err="1">
                <a:latin typeface="Calibri Light"/>
                <a:cs typeface="Calibri Light"/>
              </a:rPr>
              <a:t>AaK</a:t>
            </a:r>
            <a:r>
              <a:rPr lang="cs-CZ" dirty="0">
                <a:latin typeface="Calibri Light"/>
                <a:cs typeface="Calibri Light"/>
              </a:rPr>
              <a:t>: 76,02 % ku 23,98 % ( v roce 2024: 79,38 % ku 20,62 % )</a:t>
            </a:r>
            <a:endParaRPr lang="cs-CZ" dirty="0">
              <a:latin typeface="Calibri Light"/>
              <a:ea typeface="Calibri Light"/>
              <a:cs typeface="Calibri Light"/>
            </a:endParaRPr>
          </a:p>
          <a:p>
            <a:pPr marL="323850" indent="-215900" algn="just">
              <a:spcAft>
                <a:spcPts val="600"/>
              </a:spcAft>
            </a:pPr>
            <a:endParaRPr lang="cs-CZ" dirty="0">
              <a:latin typeface="Calibri Light"/>
              <a:cs typeface="Calibri Light"/>
            </a:endParaRPr>
          </a:p>
          <a:p>
            <a:pPr marL="323850" indent="-215900" algn="just">
              <a:spcAft>
                <a:spcPts val="600"/>
              </a:spcAft>
            </a:pPr>
            <a:r>
              <a:rPr lang="cs-CZ" dirty="0">
                <a:latin typeface="Calibri Light"/>
                <a:cs typeface="Calibri Light"/>
              </a:rPr>
              <a:t>V segmentech VVŠ 2 a 3 dojde k navýšení počtu zapsaných do 1. ročníků pro </a:t>
            </a:r>
            <a:r>
              <a:rPr lang="cs-CZ">
                <a:latin typeface="Calibri Light"/>
                <a:cs typeface="Calibri Light"/>
              </a:rPr>
              <a:t>akademických rok 2025/2026 alespoň o 3 % (bez započtení studentů </a:t>
            </a:r>
            <a:r>
              <a:rPr lang="cs-CZ" dirty="0">
                <a:latin typeface="Calibri Light"/>
                <a:cs typeface="Calibri Light"/>
              </a:rPr>
              <a:t>podpořených z Fondu vzdělávací politiky) při zachování průměrného KEN</a:t>
            </a:r>
          </a:p>
          <a:p>
            <a:pPr marL="323850" indent="-215900" algn="just">
              <a:spcAft>
                <a:spcPts val="600"/>
              </a:spcAft>
            </a:pPr>
            <a:endParaRPr lang="cs-CZ" dirty="0">
              <a:latin typeface="Calibri Light"/>
              <a:cs typeface="Calibri Light"/>
            </a:endParaRPr>
          </a:p>
          <a:p>
            <a:pPr marL="323850" indent="-215900" algn="just">
              <a:spcAft>
                <a:spcPts val="600"/>
              </a:spcAft>
            </a:pPr>
            <a:r>
              <a:rPr lang="cs-CZ" dirty="0">
                <a:latin typeface="Calibri Light"/>
                <a:cs typeface="Calibri Light"/>
              </a:rPr>
              <a:t>V segmentech VVŠ 1 a 4 bude počet zapsaných do 1. ročníků pro akademických rok 2025/2026 na úrovni akademického roku 2024/2025 při zachování průměrného KEN</a:t>
            </a:r>
          </a:p>
          <a:p>
            <a:pPr marL="107950" lvl="1" indent="0" algn="just">
              <a:spcAft>
                <a:spcPts val="600"/>
              </a:spcAft>
              <a:buNone/>
            </a:pPr>
            <a:endParaRPr lang="cs-CZ" dirty="0">
              <a:latin typeface="Calibri Light"/>
              <a:cs typeface="Calibri Light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E291D5-7733-4A2C-886A-640AD2D5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36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9019-F793-4C02-88A4-8BB7339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III. Podpora Vysokých škol ve Znevýhodněných regionech (</a:t>
            </a:r>
            <a:r>
              <a:rPr lang="cs-CZ" dirty="0" err="1"/>
              <a:t>R</a:t>
            </a:r>
            <a:r>
              <a:rPr lang="cs-CZ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86EEE7-4BDE-430A-9BA4-BF6ABF66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1"/>
            <a:ext cx="7886700" cy="5614247"/>
          </a:xfrm>
        </p:spPr>
        <p:txBody>
          <a:bodyPr vert="horz" lIns="0" tIns="0" rIns="0" bIns="0" rtlCol="0" anchor="t">
            <a:noAutofit/>
          </a:bodyPr>
          <a:lstStyle/>
          <a:p>
            <a:pPr marL="107950" indent="0" algn="just">
              <a:spcAft>
                <a:spcPts val="600"/>
              </a:spcAft>
              <a:buNone/>
            </a:pPr>
            <a:endParaRPr lang="cs-CZ" dirty="0">
              <a:cs typeface="Calibri Light" panose="020F0302020204030204" pitchFamily="34" charset="0"/>
            </a:endParaRP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dirty="0">
                <a:cs typeface="Calibri Light"/>
              </a:rPr>
              <a:t>Podpora vysokoškolského vzdělávání v regionech s nejnižším podílem obyvatel s vysokoškolským vzděláním</a:t>
            </a:r>
          </a:p>
          <a:p>
            <a:pPr marL="107950" indent="0" algn="just">
              <a:spcAft>
                <a:spcPts val="600"/>
              </a:spcAft>
              <a:buNone/>
            </a:pPr>
            <a:endParaRPr lang="cs-CZ" dirty="0">
              <a:cs typeface="Calibri Light"/>
            </a:endParaRPr>
          </a:p>
          <a:p>
            <a:pPr marL="107950" indent="0" algn="just">
              <a:spcAft>
                <a:spcPts val="600"/>
              </a:spcAft>
              <a:buNone/>
            </a:pPr>
            <a:endParaRPr lang="cs-CZ" dirty="0">
              <a:cs typeface="Calibri Light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E291D5-7733-4A2C-886A-640AD2D5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7</a:t>
            </a:fld>
            <a:endParaRPr lang="cs-CZ" dirty="0"/>
          </a:p>
        </p:txBody>
      </p:sp>
      <p:pic>
        <p:nvPicPr>
          <p:cNvPr id="5" name="Obrázek 4" descr="Obsah obrázku text, snímek obrazovky, diagram, číslo&#10;&#10;Popis byl vytvořen automaticky">
            <a:extLst>
              <a:ext uri="{FF2B5EF4-FFF2-40B4-BE49-F238E27FC236}">
                <a16:creationId xmlns:a16="http://schemas.microsoft.com/office/drawing/2014/main" id="{0C6B3C68-4904-7B92-E53E-D1E4EEEF2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99" y="2078037"/>
            <a:ext cx="7566527" cy="35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9019-F793-4C02-88A4-8BB7339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III. Podpora Vysokých škol ve Znevýhodněných regionech (</a:t>
            </a:r>
            <a:r>
              <a:rPr lang="cs-CZ" dirty="0" err="1"/>
              <a:t>R</a:t>
            </a:r>
            <a:r>
              <a:rPr lang="cs-CZ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86EEE7-4BDE-430A-9BA4-BF6ABF66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1"/>
            <a:ext cx="7886700" cy="5614247"/>
          </a:xfrm>
        </p:spPr>
        <p:txBody>
          <a:bodyPr vert="horz" lIns="0" tIns="0" rIns="0" bIns="0" rtlCol="0" anchor="t">
            <a:noAutofit/>
          </a:bodyPr>
          <a:lstStyle/>
          <a:p>
            <a:pPr marL="107950" indent="0" algn="just">
              <a:spcAft>
                <a:spcPts val="600"/>
              </a:spcAft>
              <a:buNone/>
            </a:pPr>
            <a:endParaRPr lang="cs-CZ" dirty="0">
              <a:cs typeface="Calibri Light" panose="020F0302020204030204" pitchFamily="34" charset="0"/>
            </a:endParaRPr>
          </a:p>
          <a:p>
            <a:pPr marL="107950" indent="0" algn="just">
              <a:spcAft>
                <a:spcPts val="600"/>
              </a:spcAft>
              <a:buNone/>
            </a:pPr>
            <a:endParaRPr lang="cs-CZ" dirty="0">
              <a:cs typeface="Calibri Light"/>
            </a:endParaRPr>
          </a:p>
          <a:p>
            <a:pPr marL="450850" indent="-342900" algn="just">
              <a:spcAft>
                <a:spcPts val="600"/>
              </a:spcAft>
            </a:pPr>
            <a:r>
              <a:rPr lang="cs-CZ" dirty="0">
                <a:cs typeface="Calibri Light"/>
              </a:rPr>
              <a:t>Kritérium: podíl obyvatel ve věku 25 – 34 let s vysokoškolským vzděláním dosahuje hladiny nižší než 25 % (data ze SLDM 2021)</a:t>
            </a:r>
          </a:p>
          <a:p>
            <a:pPr marL="107950" indent="0" algn="just">
              <a:spcAft>
                <a:spcPts val="600"/>
              </a:spcAft>
              <a:buNone/>
            </a:pPr>
            <a:endParaRPr lang="cs-CZ" dirty="0">
              <a:cs typeface="Calibri Light"/>
            </a:endParaRPr>
          </a:p>
          <a:p>
            <a:pPr marL="450850" indent="-342900" algn="just">
              <a:spcAft>
                <a:spcPts val="600"/>
              </a:spcAft>
            </a:pPr>
            <a:r>
              <a:rPr lang="cs-CZ" dirty="0">
                <a:cs typeface="Calibri Light"/>
              </a:rPr>
              <a:t>Dotčené kraje: Karlovarský, Ústecký, Liberecký, Plzeňský</a:t>
            </a:r>
          </a:p>
          <a:p>
            <a:pPr marL="107950" indent="0" algn="just">
              <a:spcAft>
                <a:spcPts val="600"/>
              </a:spcAft>
              <a:buNone/>
            </a:pPr>
            <a:endParaRPr lang="cs-CZ" dirty="0">
              <a:cs typeface="Calibri Light"/>
            </a:endParaRPr>
          </a:p>
          <a:p>
            <a:pPr marL="450850" indent="-342900" algn="just">
              <a:spcAft>
                <a:spcPts val="600"/>
              </a:spcAft>
            </a:pPr>
            <a:r>
              <a:rPr lang="cs-CZ" dirty="0">
                <a:cs typeface="Calibri Light"/>
              </a:rPr>
              <a:t>Veřejné vysoké školy se sídlem v dotčených krajích: UJEP, TUL, ZČU</a:t>
            </a:r>
          </a:p>
          <a:p>
            <a:pPr marL="450850" indent="-342900" algn="just">
              <a:spcAft>
                <a:spcPts val="600"/>
              </a:spcAft>
            </a:pPr>
            <a:endParaRPr lang="cs-CZ" dirty="0">
              <a:cs typeface="Calibri Light"/>
            </a:endParaRPr>
          </a:p>
          <a:p>
            <a:pPr marL="450850" indent="-342900" algn="just">
              <a:spcAft>
                <a:spcPts val="600"/>
              </a:spcAft>
            </a:pPr>
            <a:r>
              <a:rPr lang="cs-CZ" dirty="0">
                <a:cs typeface="Calibri Light"/>
              </a:rPr>
              <a:t>Alokace: cca 71 milionů Kč </a:t>
            </a:r>
          </a:p>
          <a:p>
            <a:pPr marL="450850" indent="-342900" algn="just">
              <a:spcAft>
                <a:spcPts val="600"/>
              </a:spcAft>
            </a:pPr>
            <a:endParaRPr lang="cs-CZ" dirty="0">
              <a:cs typeface="Calibri Light"/>
            </a:endParaRPr>
          </a:p>
          <a:p>
            <a:pPr marL="450850" indent="-342900" algn="just">
              <a:spcAft>
                <a:spcPts val="600"/>
              </a:spcAft>
            </a:pPr>
            <a:r>
              <a:rPr lang="cs-CZ" dirty="0">
                <a:cs typeface="Calibri Light"/>
              </a:rPr>
              <a:t>Na VVŠ se sídlem v dotčených krajích </a:t>
            </a:r>
            <a:r>
              <a:rPr lang="cs-CZ" dirty="0">
                <a:latin typeface="Calibri Light"/>
                <a:cs typeface="Calibri Light"/>
              </a:rPr>
              <a:t>dojde k navýšení počtu zapsaných do 1. ročníků pro akademických rok 2025/2026 o dalších 7 % (bez započtení studentů podpořených z Fondu vzdělávací politiky) při zachování průměrného KEN</a:t>
            </a:r>
          </a:p>
          <a:p>
            <a:pPr marL="107950" indent="0" algn="just">
              <a:spcAft>
                <a:spcPts val="600"/>
              </a:spcAft>
              <a:buNone/>
            </a:pPr>
            <a:endParaRPr lang="cs-CZ" dirty="0">
              <a:cs typeface="Calibri Light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E291D5-7733-4A2C-886A-640AD2D5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145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9019-F793-4C02-88A4-8BB7339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III. Podpora společensky prioritních programů (P, F)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86EEE7-4BDE-430A-9BA4-BF6ABF66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1"/>
            <a:ext cx="7886700" cy="5614247"/>
          </a:xfrm>
        </p:spPr>
        <p:txBody>
          <a:bodyPr vert="horz" lIns="0" tIns="0" rIns="0" bIns="0" rtlCol="0" anchor="t">
            <a:noAutofit/>
          </a:bodyPr>
          <a:lstStyle/>
          <a:p>
            <a:pPr marL="107950" indent="0" algn="just">
              <a:spcAft>
                <a:spcPts val="600"/>
              </a:spcAft>
              <a:buNone/>
            </a:pPr>
            <a:endParaRPr lang="cs-CZ" b="1" dirty="0"/>
          </a:p>
          <a:p>
            <a:pPr marL="450850" indent="-342900" algn="just">
              <a:spcAft>
                <a:spcPts val="600"/>
              </a:spcAft>
            </a:pPr>
            <a:r>
              <a:rPr lang="cs-CZ" dirty="0"/>
              <a:t>Novela zákona o vysokých školách zavádí v §18 odst. 3 pojem </a:t>
            </a:r>
            <a:r>
              <a:rPr lang="cs-CZ" i="1" dirty="0"/>
              <a:t>„podpora závazků k dosažení určitých výsledků ve vzdělávací a tvůrčí činnosti přijaté VVŠ </a:t>
            </a:r>
            <a:r>
              <a:rPr lang="cs-CZ" b="1" i="1" dirty="0"/>
              <a:t>v rámci programu schváleného vládou</a:t>
            </a:r>
            <a:r>
              <a:rPr lang="cs-CZ" i="1" dirty="0"/>
              <a:t>“. </a:t>
            </a:r>
          </a:p>
          <a:p>
            <a:pPr marL="450850" indent="-342900" algn="just">
              <a:spcAft>
                <a:spcPts val="600"/>
              </a:spcAft>
            </a:pPr>
            <a:r>
              <a:rPr lang="cs-CZ" dirty="0"/>
              <a:t>V rámci ukazatele P tuto podmínku naplňuje</a:t>
            </a:r>
          </a:p>
          <a:p>
            <a:pPr marL="681700" lvl="2" indent="-285750" algn="just">
              <a:spcAft>
                <a:spcPts val="600"/>
              </a:spcAft>
            </a:pPr>
            <a:r>
              <a:rPr lang="cs-CZ" sz="18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dlouhodobé finanční opatření k navýšení kapacit lékařských fakult ČR 	na období 2019-2029, schválené usnesením vlády ČR ze dne 4. září 2018 č. 563</a:t>
            </a:r>
          </a:p>
          <a:p>
            <a:pPr marL="720725" lvl="2" indent="-360363" algn="just">
              <a:spcAft>
                <a:spcPts val="600"/>
              </a:spcAft>
            </a:pPr>
            <a:r>
              <a:rPr lang="cs-CZ" sz="18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víceleté opatření na podporu vysokoškolského vzdělávání veterinárních specialistů, schválené usnesením vlády ČR ze dne 19. července 2023 č. 543</a:t>
            </a:r>
          </a:p>
          <a:p>
            <a:pPr marL="393700" lvl="1" indent="-285750" algn="just">
              <a:spcAft>
                <a:spcPts val="600"/>
              </a:spcAft>
            </a:pPr>
            <a:r>
              <a:rPr lang="cs-CZ" sz="1800" dirty="0">
                <a:latin typeface="+mj-lt"/>
                <a:cs typeface="Times New Roman" panose="02020603050405020304" pitchFamily="18" charset="0"/>
              </a:rPr>
              <a:t>Ostatní prioritní studijní programy budou v roce 2025 podpořeny v rámci Fondu vzdělávací politiky (ukazatel F)</a:t>
            </a:r>
          </a:p>
          <a:p>
            <a:pPr marL="681700" lvl="2" indent="-285750" algn="just">
              <a:spcAft>
                <a:spcPts val="600"/>
              </a:spcAft>
            </a:pPr>
            <a:r>
              <a:rPr lang="cs-CZ" sz="1800" dirty="0">
                <a:latin typeface="+mj-lt"/>
                <a:cs typeface="Times New Roman" panose="02020603050405020304" pitchFamily="18" charset="0"/>
              </a:rPr>
              <a:t>podpora vzdělávání  učitelů (navýšení počtu studentů o 5 %)</a:t>
            </a:r>
          </a:p>
          <a:p>
            <a:pPr marL="681700" lvl="2" indent="-285750" algn="just">
              <a:spcAft>
                <a:spcPts val="600"/>
              </a:spcAft>
            </a:pPr>
            <a:r>
              <a:rPr lang="cs-CZ" sz="1800" dirty="0">
                <a:latin typeface="+mj-lt"/>
                <a:cs typeface="Times New Roman" panose="02020603050405020304" pitchFamily="18" charset="0"/>
              </a:rPr>
              <a:t>podpora školních psychologů</a:t>
            </a:r>
          </a:p>
          <a:p>
            <a:pPr marL="681700" lvl="2" indent="-285750" algn="just">
              <a:spcAft>
                <a:spcPts val="600"/>
              </a:spcAft>
            </a:pPr>
            <a:r>
              <a:rPr lang="cs-CZ" sz="1800" dirty="0">
                <a:latin typeface="+mj-lt"/>
                <a:cs typeface="Times New Roman" panose="02020603050405020304" pitchFamily="18" charset="0"/>
              </a:rPr>
              <a:t>podpora vzdělávání v nelékařských zdravotnických studijních programech (navýšení počtu studentů o 20 %)</a:t>
            </a:r>
          </a:p>
          <a:p>
            <a:pPr marL="681700" lvl="2" indent="-285750" algn="just">
              <a:spcAft>
                <a:spcPts val="600"/>
              </a:spcAft>
            </a:pPr>
            <a:r>
              <a:rPr lang="cs-CZ" sz="1800" dirty="0">
                <a:latin typeface="+mj-lt"/>
                <a:cs typeface="Times New Roman" panose="02020603050405020304" pitchFamily="18" charset="0"/>
              </a:rPr>
              <a:t>podpora vzdělávání v strategických technických oborech</a:t>
            </a:r>
            <a:endParaRPr lang="cs-CZ" sz="1800" dirty="0">
              <a:latin typeface="+mj-lt"/>
            </a:endParaRP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dirty="0"/>
              <a:t>	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E291D5-7733-4A2C-886A-640AD2D5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5471467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EA2E4B-ED9B-4D7C-9F69-BD33A5DA9D06}">
  <we:reference id="wa104380121" version="2.0.0.0" store="sk-SK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721EB338720C41A8C021C1C684E70B" ma:contentTypeVersion="16" ma:contentTypeDescription="Vytvoří nový dokument" ma:contentTypeScope="" ma:versionID="4eb384fa91a60c43f96ea649e5ce272b">
  <xsd:schema xmlns:xsd="http://www.w3.org/2001/XMLSchema" xmlns:xs="http://www.w3.org/2001/XMLSchema" xmlns:p="http://schemas.microsoft.com/office/2006/metadata/properties" xmlns:ns2="74358677-3ea1-40bf-bf09-50abcb1415c0" xmlns:ns3="841d7be5-ef00-4011-8a39-cd00aacbddd1" targetNamespace="http://schemas.microsoft.com/office/2006/metadata/properties" ma:root="true" ma:fieldsID="5debf0b1ccd29bcaef31c00341d2fc21" ns2:_="" ns3:_="">
    <xsd:import namespace="74358677-3ea1-40bf-bf09-50abcb1415c0"/>
    <xsd:import namespace="841d7be5-ef00-4011-8a39-cd00aacbdd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358677-3ea1-40bf-bf09-50abcb141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Značky obrázků" ma:readOnly="false" ma:fieldId="{5cf76f15-5ced-4ddc-b409-7134ff3c332f}" ma:taxonomyMulti="true" ma:sspId="7705af95-af8b-4274-9321-7e268ee483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d7be5-ef00-4011-8a39-cd00aacbddd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493cc85-8005-47c1-ad99-13ca116c0079}" ma:internalName="TaxCatchAll" ma:showField="CatchAllData" ma:web="841d7be5-ef00-4011-8a39-cd00aacbdd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1d7be5-ef00-4011-8a39-cd00aacbddd1" xsi:nil="true"/>
    <lcf76f155ced4ddcb4097134ff3c332f xmlns="74358677-3ea1-40bf-bf09-50abcb1415c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1121D2-CD1D-4D56-A2E1-2441E9FADC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358677-3ea1-40bf-bf09-50abcb1415c0"/>
    <ds:schemaRef ds:uri="841d7be5-ef00-4011-8a39-cd00aacbdd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41C5DF-71B1-43FC-9552-9B08FB3B9C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198001-9BDB-4C34-8169-756E366884F3}">
  <ds:schemaRefs>
    <ds:schemaRef ds:uri="http://schemas.microsoft.com/office/2006/metadata/properties"/>
    <ds:schemaRef ds:uri="http://schemas.microsoft.com/office/infopath/2007/PartnerControls"/>
    <ds:schemaRef ds:uri="841d7be5-ef00-4011-8a39-cd00aacbddd1"/>
    <ds:schemaRef ds:uri="74358677-3ea1-40bf-bf09-50abcb1415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10725</TotalTime>
  <Words>730</Words>
  <Application>Microsoft Office PowerPoint</Application>
  <PresentationFormat>On-screen Show (4:3)</PresentationFormat>
  <Paragraphs>110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Vlastní návrh</vt:lpstr>
      <vt:lpstr>Tisková konference</vt:lpstr>
      <vt:lpstr>Obsah prezentace</vt:lpstr>
      <vt:lpstr>I. Vývoj výdajů v ukazateli VŠ do roku 2025</vt:lpstr>
      <vt:lpstr>I. Vývoj výdajů v ukazateli VŠ do roku 2025</vt:lpstr>
      <vt:lpstr>III. Využití navýšených prostředků pro VŠ v roce 2025 </vt:lpstr>
      <vt:lpstr>III. Normativní Část rozpočtu (A + K)</vt:lpstr>
      <vt:lpstr>III. Podpora Vysokých škol ve Znevýhodněných regionech (R)</vt:lpstr>
      <vt:lpstr>III. Podpora Vysokých škol ve Znevýhodněných regionech (R)</vt:lpstr>
      <vt:lpstr>III. Podpora společensky prioritních programů (P, F)</vt:lpstr>
      <vt:lpstr>III. Sociální záležitosti studentů</vt:lpstr>
      <vt:lpstr>III. Podpora tvůrčí činnosti vysokých škol</vt:lpstr>
      <vt:lpstr>PowerPoint Presentation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Ivet</dc:creator>
  <cp:lastModifiedBy>Kozák Vratislav</cp:lastModifiedBy>
  <cp:revision>767</cp:revision>
  <cp:lastPrinted>2024-12-09T10:21:13Z</cp:lastPrinted>
  <dcterms:created xsi:type="dcterms:W3CDTF">2018-05-30T11:05:07Z</dcterms:created>
  <dcterms:modified xsi:type="dcterms:W3CDTF">2025-02-03T08:15:24Z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0x01010071721EB338720C41A8C021C1C684E70B</vt:lpwstr>
  </property>
  <property fmtid="{D5CDD505-2E9C-101B-9397-08002B2CF9AE}" pid="3" name="MediaServiceImageTags">
    <vt:lpwstr/>
  </property>
</Properties>
</file>