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sldIdLst>
    <p:sldId id="257" r:id="rId6"/>
    <p:sldId id="466" r:id="rId7"/>
    <p:sldId id="475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6" r:id="rId17"/>
    <p:sldId id="477" r:id="rId18"/>
    <p:sldId id="907" r:id="rId19"/>
    <p:sldId id="909" r:id="rId20"/>
    <p:sldId id="910" r:id="rId21"/>
    <p:sldId id="91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1C97C-D8A2-FFA9-15DF-CF692DFFE619}" v="11" dt="2025-02-26T17:48:37.547"/>
    <p1510:client id="{2D85A75B-7F5C-4A1E-98ED-74E1024B5AB5}" v="8" dt="2025-02-27T08:41:53.664"/>
    <p1510:client id="{38494198-BF27-3006-CE89-1C30468F602A}" v="4" dt="2025-02-27T07:48:57.179"/>
    <p1510:client id="{465AC868-44EC-4CEE-9A52-0FFEB44FDFAB}" v="115" dt="2025-02-27T08:07:10.376"/>
    <p1510:client id="{B78B3BB1-5373-36F1-E588-A7F010842FA6}" v="78" dt="2025-02-27T08:03:28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chařová Veronika" userId="S::veronika.kucharova@msmt.gov.cz::2f3bde97-46f1-40f6-83af-370fcbf85ba3" providerId="AD" clId="Web-{38494198-BF27-3006-CE89-1C30468F602A}"/>
    <pc:docChg chg="addSld delSld modSld">
      <pc:chgData name="Kuchařová Veronika" userId="S::veronika.kucharova@msmt.gov.cz::2f3bde97-46f1-40f6-83af-370fcbf85ba3" providerId="AD" clId="Web-{38494198-BF27-3006-CE89-1C30468F602A}" dt="2025-02-27T07:48:57.179" v="3" actId="20577"/>
      <pc:docMkLst>
        <pc:docMk/>
      </pc:docMkLst>
      <pc:sldChg chg="modSp new">
        <pc:chgData name="Kuchařová Veronika" userId="S::veronika.kucharova@msmt.gov.cz::2f3bde97-46f1-40f6-83af-370fcbf85ba3" providerId="AD" clId="Web-{38494198-BF27-3006-CE89-1C30468F602A}" dt="2025-02-27T07:48:57.179" v="3" actId="20577"/>
        <pc:sldMkLst>
          <pc:docMk/>
          <pc:sldMk cId="6452557" sldId="908"/>
        </pc:sldMkLst>
        <pc:spChg chg="mod">
          <ac:chgData name="Kuchařová Veronika" userId="S::veronika.kucharova@msmt.gov.cz::2f3bde97-46f1-40f6-83af-370fcbf85ba3" providerId="AD" clId="Web-{38494198-BF27-3006-CE89-1C30468F602A}" dt="2025-02-27T07:48:57.179" v="3" actId="20577"/>
          <ac:spMkLst>
            <pc:docMk/>
            <pc:sldMk cId="6452557" sldId="908"/>
            <ac:spMk id="2" creationId="{F3E89295-29CC-74A4-E67D-E505859CEC22}"/>
          </ac:spMkLst>
        </pc:spChg>
      </pc:sldChg>
      <pc:sldChg chg="new del">
        <pc:chgData name="Kuchařová Veronika" userId="S::veronika.kucharova@msmt.gov.cz::2f3bde97-46f1-40f6-83af-370fcbf85ba3" providerId="AD" clId="Web-{38494198-BF27-3006-CE89-1C30468F602A}" dt="2025-02-27T07:48:35.132" v="1"/>
        <pc:sldMkLst>
          <pc:docMk/>
          <pc:sldMk cId="2230247155" sldId="908"/>
        </pc:sldMkLst>
      </pc:sldChg>
    </pc:docChg>
  </pc:docChgLst>
  <pc:docChgLst>
    <pc:chgData name="Kuchařová Veronika" userId="2f3bde97-46f1-40f6-83af-370fcbf85ba3" providerId="ADAL" clId="{465AC868-44EC-4CEE-9A52-0FFEB44FDFAB}"/>
    <pc:docChg chg="delSld modSld">
      <pc:chgData name="Kuchařová Veronika" userId="2f3bde97-46f1-40f6-83af-370fcbf85ba3" providerId="ADAL" clId="{465AC868-44EC-4CEE-9A52-0FFEB44FDFAB}" dt="2025-02-27T08:07:10.376" v="116" actId="2696"/>
      <pc:docMkLst>
        <pc:docMk/>
      </pc:docMkLst>
      <pc:sldChg chg="del">
        <pc:chgData name="Kuchařová Veronika" userId="2f3bde97-46f1-40f6-83af-370fcbf85ba3" providerId="ADAL" clId="{465AC868-44EC-4CEE-9A52-0FFEB44FDFAB}" dt="2025-02-27T08:07:10.376" v="116" actId="2696"/>
        <pc:sldMkLst>
          <pc:docMk/>
          <pc:sldMk cId="3635313339" sldId="480"/>
        </pc:sldMkLst>
      </pc:sldChg>
      <pc:sldChg chg="addSp modSp mod">
        <pc:chgData name="Kuchařová Veronika" userId="2f3bde97-46f1-40f6-83af-370fcbf85ba3" providerId="ADAL" clId="{465AC868-44EC-4CEE-9A52-0FFEB44FDFAB}" dt="2025-02-27T07:59:01.324" v="69" actId="20577"/>
        <pc:sldMkLst>
          <pc:docMk/>
          <pc:sldMk cId="1554446443" sldId="909"/>
        </pc:sldMkLst>
        <pc:spChg chg="mod">
          <ac:chgData name="Kuchařová Veronika" userId="2f3bde97-46f1-40f6-83af-370fcbf85ba3" providerId="ADAL" clId="{465AC868-44EC-4CEE-9A52-0FFEB44FDFAB}" dt="2025-02-27T07:58:35.632" v="66" actId="20577"/>
          <ac:spMkLst>
            <pc:docMk/>
            <pc:sldMk cId="1554446443" sldId="909"/>
            <ac:spMk id="3" creationId="{C421DC1F-1647-428A-6CAE-586A4DC5B4EB}"/>
          </ac:spMkLst>
        </pc:spChg>
        <pc:spChg chg="add mod">
          <ac:chgData name="Kuchařová Veronika" userId="2f3bde97-46f1-40f6-83af-370fcbf85ba3" providerId="ADAL" clId="{465AC868-44EC-4CEE-9A52-0FFEB44FDFAB}" dt="2025-02-27T07:59:01.324" v="69" actId="20577"/>
          <ac:spMkLst>
            <pc:docMk/>
            <pc:sldMk cId="1554446443" sldId="909"/>
            <ac:spMk id="5" creationId="{6A031BF6-BD5E-6650-8375-A268CFD2F82A}"/>
          </ac:spMkLst>
        </pc:spChg>
      </pc:sldChg>
      <pc:sldChg chg="modSp mod">
        <pc:chgData name="Kuchařová Veronika" userId="2f3bde97-46f1-40f6-83af-370fcbf85ba3" providerId="ADAL" clId="{465AC868-44EC-4CEE-9A52-0FFEB44FDFAB}" dt="2025-02-27T08:02:20.185" v="75" actId="20577"/>
        <pc:sldMkLst>
          <pc:docMk/>
          <pc:sldMk cId="1774037539" sldId="910"/>
        </pc:sldMkLst>
        <pc:spChg chg="mod">
          <ac:chgData name="Kuchařová Veronika" userId="2f3bde97-46f1-40f6-83af-370fcbf85ba3" providerId="ADAL" clId="{465AC868-44EC-4CEE-9A52-0FFEB44FDFAB}" dt="2025-02-27T08:02:20.185" v="75" actId="20577"/>
          <ac:spMkLst>
            <pc:docMk/>
            <pc:sldMk cId="1774037539" sldId="910"/>
            <ac:spMk id="3" creationId="{C8DDD82A-1098-59C4-2AA3-1116A0DB4811}"/>
          </ac:spMkLst>
        </pc:spChg>
      </pc:sldChg>
      <pc:sldChg chg="addSp delSp modSp mod">
        <pc:chgData name="Kuchařová Veronika" userId="2f3bde97-46f1-40f6-83af-370fcbf85ba3" providerId="ADAL" clId="{465AC868-44EC-4CEE-9A52-0FFEB44FDFAB}" dt="2025-02-27T08:07:07.196" v="115"/>
        <pc:sldMkLst>
          <pc:docMk/>
          <pc:sldMk cId="1412462366" sldId="911"/>
        </pc:sldMkLst>
        <pc:spChg chg="mod">
          <ac:chgData name="Kuchařová Veronika" userId="2f3bde97-46f1-40f6-83af-370fcbf85ba3" providerId="ADAL" clId="{465AC868-44EC-4CEE-9A52-0FFEB44FDFAB}" dt="2025-02-27T08:07:05.885" v="111" actId="1076"/>
          <ac:spMkLst>
            <pc:docMk/>
            <pc:sldMk cId="1412462366" sldId="911"/>
            <ac:spMk id="3" creationId="{CDE5A498-80FE-0530-4876-E9B1EC46B6A8}"/>
          </ac:spMkLst>
        </pc:spChg>
        <pc:spChg chg="add del mod">
          <ac:chgData name="Kuchařová Veronika" userId="2f3bde97-46f1-40f6-83af-370fcbf85ba3" providerId="ADAL" clId="{465AC868-44EC-4CEE-9A52-0FFEB44FDFAB}" dt="2025-02-27T08:07:07.195" v="113"/>
          <ac:spMkLst>
            <pc:docMk/>
            <pc:sldMk cId="1412462366" sldId="911"/>
            <ac:spMk id="6" creationId="{70DE2B9D-219B-56A4-D0F6-97E0831F1D66}"/>
          </ac:spMkLst>
        </pc:spChg>
        <pc:spChg chg="add del mod">
          <ac:chgData name="Kuchařová Veronika" userId="2f3bde97-46f1-40f6-83af-370fcbf85ba3" providerId="ADAL" clId="{465AC868-44EC-4CEE-9A52-0FFEB44FDFAB}" dt="2025-02-27T08:07:07.196" v="115"/>
          <ac:spMkLst>
            <pc:docMk/>
            <pc:sldMk cId="1412462366" sldId="911"/>
            <ac:spMk id="7" creationId="{ECF51781-310C-6239-B201-CB20CE06654F}"/>
          </ac:spMkLst>
        </pc:spChg>
        <pc:spChg chg="add mod">
          <ac:chgData name="Kuchařová Veronika" userId="2f3bde97-46f1-40f6-83af-370fcbf85ba3" providerId="ADAL" clId="{465AC868-44EC-4CEE-9A52-0FFEB44FDFAB}" dt="2025-02-27T08:07:03.337" v="110" actId="1076"/>
          <ac:spMkLst>
            <pc:docMk/>
            <pc:sldMk cId="1412462366" sldId="911"/>
            <ac:spMk id="8" creationId="{6D5C3B69-AC7C-1EFB-70E5-FE7B04DE9A65}"/>
          </ac:spMkLst>
        </pc:spChg>
      </pc:sldChg>
    </pc:docChg>
  </pc:docChgLst>
  <pc:docChgLst>
    <pc:chgData name="Kuchařová Veronika" userId="S::veronika.kucharova@msmt.gov.cz::2f3bde97-46f1-40f6-83af-370fcbf85ba3" providerId="AD" clId="Web-{B78B3BB1-5373-36F1-E588-A7F010842FA6}"/>
    <pc:docChg chg="addSld delSld modSld sldOrd">
      <pc:chgData name="Kuchařová Veronika" userId="S::veronika.kucharova@msmt.gov.cz::2f3bde97-46f1-40f6-83af-370fcbf85ba3" providerId="AD" clId="Web-{B78B3BB1-5373-36F1-E588-A7F010842FA6}" dt="2025-02-27T08:03:28.301" v="61" actId="20577"/>
      <pc:docMkLst>
        <pc:docMk/>
      </pc:docMkLst>
      <pc:sldChg chg="del">
        <pc:chgData name="Kuchařová Veronika" userId="S::veronika.kucharova@msmt.gov.cz::2f3bde97-46f1-40f6-83af-370fcbf85ba3" providerId="AD" clId="Web-{B78B3BB1-5373-36F1-E588-A7F010842FA6}" dt="2025-02-27T07:59:08.906" v="20"/>
        <pc:sldMkLst>
          <pc:docMk/>
          <pc:sldMk cId="4175628217" sldId="478"/>
        </pc:sldMkLst>
      </pc:sldChg>
      <pc:sldChg chg="del">
        <pc:chgData name="Kuchařová Veronika" userId="S::veronika.kucharova@msmt.gov.cz::2f3bde97-46f1-40f6-83af-370fcbf85ba3" providerId="AD" clId="Web-{B78B3BB1-5373-36F1-E588-A7F010842FA6}" dt="2025-02-27T08:02:27.124" v="52"/>
        <pc:sldMkLst>
          <pc:docMk/>
          <pc:sldMk cId="1080685717" sldId="479"/>
        </pc:sldMkLst>
      </pc:sldChg>
      <pc:sldChg chg="del">
        <pc:chgData name="Kuchařová Veronika" userId="S::veronika.kucharova@msmt.gov.cz::2f3bde97-46f1-40f6-83af-370fcbf85ba3" providerId="AD" clId="Web-{B78B3BB1-5373-36F1-E588-A7F010842FA6}" dt="2025-02-27T07:50:12.067" v="0"/>
        <pc:sldMkLst>
          <pc:docMk/>
          <pc:sldMk cId="6452557" sldId="908"/>
        </pc:sldMkLst>
      </pc:sldChg>
      <pc:sldChg chg="new del">
        <pc:chgData name="Kuchařová Veronika" userId="S::veronika.kucharova@msmt.gov.cz::2f3bde97-46f1-40f6-83af-370fcbf85ba3" providerId="AD" clId="Web-{B78B3BB1-5373-36F1-E588-A7F010842FA6}" dt="2025-02-27T07:50:18.396" v="2"/>
        <pc:sldMkLst>
          <pc:docMk/>
          <pc:sldMk cId="1142798887" sldId="908"/>
        </pc:sldMkLst>
      </pc:sldChg>
      <pc:sldChg chg="new del">
        <pc:chgData name="Kuchařová Veronika" userId="S::veronika.kucharova@msmt.gov.cz::2f3bde97-46f1-40f6-83af-370fcbf85ba3" providerId="AD" clId="Web-{B78B3BB1-5373-36F1-E588-A7F010842FA6}" dt="2025-02-27T07:50:30.865" v="5"/>
        <pc:sldMkLst>
          <pc:docMk/>
          <pc:sldMk cId="1586985392" sldId="908"/>
        </pc:sldMkLst>
      </pc:sldChg>
      <pc:sldChg chg="modSp new">
        <pc:chgData name="Kuchařová Veronika" userId="S::veronika.kucharova@msmt.gov.cz::2f3bde97-46f1-40f6-83af-370fcbf85ba3" providerId="AD" clId="Web-{B78B3BB1-5373-36F1-E588-A7F010842FA6}" dt="2025-02-27T07:59:53.972" v="27" actId="20577"/>
        <pc:sldMkLst>
          <pc:docMk/>
          <pc:sldMk cId="1554446443" sldId="909"/>
        </pc:sldMkLst>
        <pc:spChg chg="mod">
          <ac:chgData name="Kuchařová Veronika" userId="S::veronika.kucharova@msmt.gov.cz::2f3bde97-46f1-40f6-83af-370fcbf85ba3" providerId="AD" clId="Web-{B78B3BB1-5373-36F1-E588-A7F010842FA6}" dt="2025-02-27T07:59:53.972" v="27" actId="20577"/>
          <ac:spMkLst>
            <pc:docMk/>
            <pc:sldMk cId="1554446443" sldId="909"/>
            <ac:spMk id="2" creationId="{3B30498A-3E25-20D9-D918-F0EB5E7D6A86}"/>
          </ac:spMkLst>
        </pc:spChg>
        <pc:spChg chg="mod">
          <ac:chgData name="Kuchařová Veronika" userId="S::veronika.kucharova@msmt.gov.cz::2f3bde97-46f1-40f6-83af-370fcbf85ba3" providerId="AD" clId="Web-{B78B3BB1-5373-36F1-E588-A7F010842FA6}" dt="2025-02-27T07:55:22.185" v="19" actId="20577"/>
          <ac:spMkLst>
            <pc:docMk/>
            <pc:sldMk cId="1554446443" sldId="909"/>
            <ac:spMk id="3" creationId="{C421DC1F-1647-428A-6CAE-586A4DC5B4EB}"/>
          </ac:spMkLst>
        </pc:spChg>
      </pc:sldChg>
      <pc:sldChg chg="addSp delSp modSp add replId">
        <pc:chgData name="Kuchařová Veronika" userId="S::veronika.kucharova@msmt.gov.cz::2f3bde97-46f1-40f6-83af-370fcbf85ba3" providerId="AD" clId="Web-{B78B3BB1-5373-36F1-E588-A7F010842FA6}" dt="2025-02-27T08:01:50.356" v="51" actId="20577"/>
        <pc:sldMkLst>
          <pc:docMk/>
          <pc:sldMk cId="1774037539" sldId="910"/>
        </pc:sldMkLst>
        <pc:spChg chg="mod">
          <ac:chgData name="Kuchařová Veronika" userId="S::veronika.kucharova@msmt.gov.cz::2f3bde97-46f1-40f6-83af-370fcbf85ba3" providerId="AD" clId="Web-{B78B3BB1-5373-36F1-E588-A7F010842FA6}" dt="2025-02-27T08:00:29.912" v="34" actId="20577"/>
          <ac:spMkLst>
            <pc:docMk/>
            <pc:sldMk cId="1774037539" sldId="910"/>
            <ac:spMk id="2" creationId="{ED97B414-F8EA-1A0D-7551-CD7501035766}"/>
          </ac:spMkLst>
        </pc:spChg>
        <pc:spChg chg="mod">
          <ac:chgData name="Kuchařová Veronika" userId="S::veronika.kucharova@msmt.gov.cz::2f3bde97-46f1-40f6-83af-370fcbf85ba3" providerId="AD" clId="Web-{B78B3BB1-5373-36F1-E588-A7F010842FA6}" dt="2025-02-27T08:01:50.356" v="51" actId="20577"/>
          <ac:spMkLst>
            <pc:docMk/>
            <pc:sldMk cId="1774037539" sldId="910"/>
            <ac:spMk id="3" creationId="{C8DDD82A-1098-59C4-2AA3-1116A0DB4811}"/>
          </ac:spMkLst>
        </pc:spChg>
        <pc:spChg chg="del">
          <ac:chgData name="Kuchařová Veronika" userId="S::veronika.kucharova@msmt.gov.cz::2f3bde97-46f1-40f6-83af-370fcbf85ba3" providerId="AD" clId="Web-{B78B3BB1-5373-36F1-E588-A7F010842FA6}" dt="2025-02-27T08:00:52.164" v="35"/>
          <ac:spMkLst>
            <pc:docMk/>
            <pc:sldMk cId="1774037539" sldId="910"/>
            <ac:spMk id="5" creationId="{6AC3616F-4889-DAF5-87A0-1702B2D836A9}"/>
          </ac:spMkLst>
        </pc:spChg>
        <pc:spChg chg="add del mod">
          <ac:chgData name="Kuchařová Veronika" userId="S::veronika.kucharova@msmt.gov.cz::2f3bde97-46f1-40f6-83af-370fcbf85ba3" providerId="AD" clId="Web-{B78B3BB1-5373-36F1-E588-A7F010842FA6}" dt="2025-02-27T08:00:23.974" v="32"/>
          <ac:spMkLst>
            <pc:docMk/>
            <pc:sldMk cId="1774037539" sldId="910"/>
            <ac:spMk id="7" creationId="{2E7F562B-581A-CEB6-1EA7-38BE26315AB7}"/>
          </ac:spMkLst>
        </pc:spChg>
      </pc:sldChg>
      <pc:sldChg chg="delSp modSp add ord replId">
        <pc:chgData name="Kuchařová Veronika" userId="S::veronika.kucharova@msmt.gov.cz::2f3bde97-46f1-40f6-83af-370fcbf85ba3" providerId="AD" clId="Web-{B78B3BB1-5373-36F1-E588-A7F010842FA6}" dt="2025-02-27T08:03:28.301" v="61" actId="20577"/>
        <pc:sldMkLst>
          <pc:docMk/>
          <pc:sldMk cId="1412462366" sldId="911"/>
        </pc:sldMkLst>
        <pc:spChg chg="mod">
          <ac:chgData name="Kuchařová Veronika" userId="S::veronika.kucharova@msmt.gov.cz::2f3bde97-46f1-40f6-83af-370fcbf85ba3" providerId="AD" clId="Web-{B78B3BB1-5373-36F1-E588-A7F010842FA6}" dt="2025-02-27T08:03:00.346" v="57" actId="20577"/>
          <ac:spMkLst>
            <pc:docMk/>
            <pc:sldMk cId="1412462366" sldId="911"/>
            <ac:spMk id="2" creationId="{1DB2810B-8B8E-65D6-78CE-D8D1E4487DBE}"/>
          </ac:spMkLst>
        </pc:spChg>
        <pc:spChg chg="mod">
          <ac:chgData name="Kuchařová Veronika" userId="S::veronika.kucharova@msmt.gov.cz::2f3bde97-46f1-40f6-83af-370fcbf85ba3" providerId="AD" clId="Web-{B78B3BB1-5373-36F1-E588-A7F010842FA6}" dt="2025-02-27T08:03:28.301" v="61" actId="20577"/>
          <ac:spMkLst>
            <pc:docMk/>
            <pc:sldMk cId="1412462366" sldId="911"/>
            <ac:spMk id="3" creationId="{CDE5A498-80FE-0530-4876-E9B1EC46B6A8}"/>
          </ac:spMkLst>
        </pc:spChg>
        <pc:spChg chg="del">
          <ac:chgData name="Kuchařová Veronika" userId="S::veronika.kucharova@msmt.gov.cz::2f3bde97-46f1-40f6-83af-370fcbf85ba3" providerId="AD" clId="Web-{B78B3BB1-5373-36F1-E588-A7F010842FA6}" dt="2025-02-27T08:03:12.019" v="58"/>
          <ac:spMkLst>
            <pc:docMk/>
            <pc:sldMk cId="1412462366" sldId="911"/>
            <ac:spMk id="5" creationId="{C273D86E-146C-E1F5-E9FF-9D7C52B18434}"/>
          </ac:spMkLst>
        </pc:spChg>
      </pc:sldChg>
    </pc:docChg>
  </pc:docChgLst>
  <pc:docChgLst>
    <pc:chgData name="Kubas Patrik" userId="S::patrik.kubas@msmt.gov.cz::a6f81a50-3886-419b-a6d0-c436703717c5" providerId="AD" clId="Web-{2D85A75B-7F5C-4A1E-98ED-74E1024B5AB5}"/>
    <pc:docChg chg="modSld">
      <pc:chgData name="Kubas Patrik" userId="S::patrik.kubas@msmt.gov.cz::a6f81a50-3886-419b-a6d0-c436703717c5" providerId="AD" clId="Web-{2D85A75B-7F5C-4A1E-98ED-74E1024B5AB5}" dt="2025-02-27T08:41:46.758" v="5" actId="20577"/>
      <pc:docMkLst>
        <pc:docMk/>
      </pc:docMkLst>
      <pc:sldChg chg="modSp">
        <pc:chgData name="Kubas Patrik" userId="S::patrik.kubas@msmt.gov.cz::a6f81a50-3886-419b-a6d0-c436703717c5" providerId="AD" clId="Web-{2D85A75B-7F5C-4A1E-98ED-74E1024B5AB5}" dt="2025-02-27T08:40:29.973" v="1" actId="20577"/>
        <pc:sldMkLst>
          <pc:docMk/>
          <pc:sldMk cId="3896278322" sldId="477"/>
        </pc:sldMkLst>
        <pc:spChg chg="mod">
          <ac:chgData name="Kubas Patrik" userId="S::patrik.kubas@msmt.gov.cz::a6f81a50-3886-419b-a6d0-c436703717c5" providerId="AD" clId="Web-{2D85A75B-7F5C-4A1E-98ED-74E1024B5AB5}" dt="2025-02-27T08:40:29.973" v="1" actId="20577"/>
          <ac:spMkLst>
            <pc:docMk/>
            <pc:sldMk cId="3896278322" sldId="477"/>
            <ac:spMk id="16" creationId="{3948D65E-783E-EC59-D7BE-4AF7FB161614}"/>
          </ac:spMkLst>
        </pc:spChg>
      </pc:sldChg>
      <pc:sldChg chg="modSp">
        <pc:chgData name="Kubas Patrik" userId="S::patrik.kubas@msmt.gov.cz::a6f81a50-3886-419b-a6d0-c436703717c5" providerId="AD" clId="Web-{2D85A75B-7F5C-4A1E-98ED-74E1024B5AB5}" dt="2025-02-27T08:41:10.475" v="4" actId="20577"/>
        <pc:sldMkLst>
          <pc:docMk/>
          <pc:sldMk cId="1554446443" sldId="909"/>
        </pc:sldMkLst>
        <pc:spChg chg="mod">
          <ac:chgData name="Kubas Patrik" userId="S::patrik.kubas@msmt.gov.cz::a6f81a50-3886-419b-a6d0-c436703717c5" providerId="AD" clId="Web-{2D85A75B-7F5C-4A1E-98ED-74E1024B5AB5}" dt="2025-02-27T08:41:10.475" v="4" actId="20577"/>
          <ac:spMkLst>
            <pc:docMk/>
            <pc:sldMk cId="1554446443" sldId="909"/>
            <ac:spMk id="3" creationId="{C421DC1F-1647-428A-6CAE-586A4DC5B4EB}"/>
          </ac:spMkLst>
        </pc:spChg>
      </pc:sldChg>
      <pc:sldChg chg="modSp">
        <pc:chgData name="Kubas Patrik" userId="S::patrik.kubas@msmt.gov.cz::a6f81a50-3886-419b-a6d0-c436703717c5" providerId="AD" clId="Web-{2D85A75B-7F5C-4A1E-98ED-74E1024B5AB5}" dt="2025-02-27T08:41:46.758" v="5" actId="20577"/>
        <pc:sldMkLst>
          <pc:docMk/>
          <pc:sldMk cId="1412462366" sldId="911"/>
        </pc:sldMkLst>
        <pc:spChg chg="mod">
          <ac:chgData name="Kubas Patrik" userId="S::patrik.kubas@msmt.gov.cz::a6f81a50-3886-419b-a6d0-c436703717c5" providerId="AD" clId="Web-{2D85A75B-7F5C-4A1E-98ED-74E1024B5AB5}" dt="2025-02-27T08:41:46.758" v="5" actId="20577"/>
          <ac:spMkLst>
            <pc:docMk/>
            <pc:sldMk cId="1412462366" sldId="911"/>
            <ac:spMk id="8" creationId="{6D5C3B69-AC7C-1EFB-70E5-FE7B04DE9A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983B-439E-476B-96A6-5CF24C820B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ermat-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404814"/>
            <a:ext cx="136101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6416-0C80-4F41-B76C-B4744E2004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ermat-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404814"/>
            <a:ext cx="136101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8641-CD16-4B3F-A019-9B400E43BC0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ermat-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404814"/>
            <a:ext cx="136101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09600" y="2643182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19202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 userDrawn="1"/>
        </p:nvSpPr>
        <p:spPr>
          <a:xfrm>
            <a:off x="1714500" y="6288089"/>
            <a:ext cx="54681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err="1">
                <a:solidFill>
                  <a:srgbClr val="666666"/>
                </a:solidFill>
                <a:cs typeface="Arial" charset="0"/>
              </a:rPr>
              <a:t>Centrumprozjišťovánívýsledkůvzdělávání</a:t>
            </a:r>
            <a:r>
              <a:rPr lang="cs-CZ" sz="1100" b="1">
                <a:solidFill>
                  <a:srgbClr val="666666"/>
                </a:solidFill>
                <a:cs typeface="Arial" charset="0"/>
              </a:rPr>
              <a:t>–</a:t>
            </a:r>
            <a:r>
              <a:rPr lang="cs-CZ" sz="1100" b="1" err="1">
                <a:solidFill>
                  <a:srgbClr val="666666"/>
                </a:solidFill>
                <a:cs typeface="Arial" charset="0"/>
              </a:rPr>
              <a:t>CERMAT,</a:t>
            </a:r>
            <a:r>
              <a:rPr lang="cs-CZ" sz="1100" b="1" err="1">
                <a:solidFill>
                  <a:srgbClr val="005CAB"/>
                </a:solidFill>
                <a:cs typeface="Arial" charset="0"/>
              </a:rPr>
              <a:t>www.cermat.cz,www.novamaturita.cz</a:t>
            </a:r>
            <a:endParaRPr lang="cs-CZ" sz="1100" b="1">
              <a:solidFill>
                <a:srgbClr val="005CAB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defRPr/>
            </a:pPr>
            <a:r>
              <a:rPr lang="cs-CZ" sz="1100">
                <a:solidFill>
                  <a:srgbClr val="595959"/>
                </a:solidFill>
                <a:latin typeface="Tahoma"/>
                <a:ea typeface="Calibri"/>
                <a:cs typeface="Times New Roman"/>
              </a:rPr>
              <a:t>Jankovcova933/63,17000Praha7,tel.:+420224507507</a:t>
            </a:r>
            <a:endParaRPr lang="cs-CZ" sz="1600">
              <a:solidFill>
                <a:prstClr val="black"/>
              </a:solidFill>
              <a:latin typeface="Consolas"/>
              <a:ea typeface="Calibri"/>
              <a:cs typeface="Times New Roman"/>
            </a:endParaRPr>
          </a:p>
        </p:txBody>
      </p:sp>
      <p:pic>
        <p:nvPicPr>
          <p:cNvPr id="4" name="Zástupný symbol pro obsah 12" descr="cermat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215064"/>
            <a:ext cx="571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643182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2851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40372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55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416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29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26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CB02-9BF1-492D-BE86-7C40357968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9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0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08C4-3AEB-47AE-BD5A-7F8C53414D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3E34-ACD8-41C8-BE07-0268CD5632F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9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8C93-A027-4114-B9AE-1583FB57DD2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6B23-1E81-4504-9372-B49CC88371D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6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508D-7738-4A58-B910-83BF47AB7E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6345-C443-4563-BF9D-3E63D6CB8A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659-7C21-4DB7-BDDE-07EB0A367BC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4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E4C28-89AC-4E7B-BB1C-2156D47534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571500" y="6072188"/>
            <a:ext cx="1104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cap="all" baseline="0">
          <a:solidFill>
            <a:srgbClr val="0041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55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 bwMode="auto">
          <a:xfrm>
            <a:off x="552450" y="5354141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s-CZ" sz="1800">
                <a:solidFill>
                  <a:srgbClr val="1F497D">
                    <a:lumMod val="50000"/>
                  </a:srgbClr>
                </a:solidFill>
                <a:latin typeface="Calibri"/>
              </a:rPr>
              <a:t>Zpracoval: Centrum pro zjišťování výsledků vzdělávání</a:t>
            </a:r>
          </a:p>
          <a:p>
            <a:pPr algn="l" eaLnBrk="1" hangingPunct="1"/>
            <a:r>
              <a:rPr lang="cs-CZ" sz="1800">
                <a:solidFill>
                  <a:srgbClr val="1F497D">
                    <a:lumMod val="50000"/>
                  </a:srgbClr>
                </a:solidFill>
                <a:latin typeface="Calibri"/>
              </a:rPr>
              <a:t>Únor 2025</a:t>
            </a: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09600" y="1943100"/>
            <a:ext cx="10972800" cy="2543164"/>
          </a:xfrm>
        </p:spPr>
        <p:txBody>
          <a:bodyPr/>
          <a:lstStyle/>
          <a:p>
            <a:r>
              <a:rPr lang="cs-CZ" sz="4800" b="1">
                <a:solidFill>
                  <a:schemeClr val="tx2"/>
                </a:solidFill>
              </a:rPr>
              <a:t>PŘIJÍMACÍ ZKOUŠKy</a:t>
            </a:r>
            <a:br>
              <a:rPr lang="cs-CZ" sz="4800" b="1">
                <a:solidFill>
                  <a:schemeClr val="tx2"/>
                </a:solidFill>
              </a:rPr>
            </a:br>
            <a:r>
              <a:rPr lang="cs-CZ" sz="4800" b="1">
                <a:solidFill>
                  <a:schemeClr val="tx2"/>
                </a:solidFill>
              </a:rPr>
              <a:t>přihlášky</a:t>
            </a:r>
            <a:br>
              <a:rPr lang="cs-CZ" sz="4800" b="1">
                <a:solidFill>
                  <a:schemeClr val="tx2"/>
                </a:solidFill>
              </a:rPr>
            </a:br>
            <a:r>
              <a:rPr lang="cs-CZ" sz="3600" b="1">
                <a:solidFill>
                  <a:schemeClr val="tx2"/>
                </a:solidFill>
              </a:rPr>
              <a:t>2025 – 1. kolo</a:t>
            </a:r>
            <a:br>
              <a:rPr lang="cs-CZ" sz="3200" b="1">
                <a:solidFill>
                  <a:schemeClr val="tx2"/>
                </a:solidFill>
              </a:rPr>
            </a:br>
            <a:endParaRPr lang="cs-CZ" sz="1800">
              <a:solidFill>
                <a:schemeClr val="tx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AB38D98-6F42-0B68-3566-4E5ECCC2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66" y="275100"/>
            <a:ext cx="1409759" cy="137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AD76F-3D2C-81D2-54C8-AA1399A7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0" y="271885"/>
            <a:ext cx="2712510" cy="13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FB6F1-5E46-B351-277F-409A636F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31AFA2B-4823-9C23-DF64-77B276AEA168}"/>
              </a:ext>
            </a:extLst>
          </p:cNvPr>
          <p:cNvSpPr/>
          <p:nvPr/>
        </p:nvSpPr>
        <p:spPr>
          <a:xfrm>
            <a:off x="95250" y="6030597"/>
            <a:ext cx="11677650" cy="10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2D0DFE-30D9-1EFF-279F-AFFDD6E8A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9"/>
          <a:stretch/>
        </p:blipFill>
        <p:spPr>
          <a:xfrm>
            <a:off x="609600" y="286159"/>
            <a:ext cx="4988644" cy="6285682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080D4849-04DE-24B1-9CEF-159BC8C6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243926"/>
            <a:ext cx="5666573" cy="1276612"/>
          </a:xfrm>
        </p:spPr>
        <p:txBody>
          <a:bodyPr/>
          <a:lstStyle/>
          <a:p>
            <a:pPr algn="r"/>
            <a:r>
              <a:rPr lang="cs-CZ"/>
              <a:t>nejvíce volené </a:t>
            </a:r>
            <a:r>
              <a:rPr lang="cs-CZ" b="1"/>
              <a:t>NEmaturitní</a:t>
            </a:r>
            <a:r>
              <a:rPr lang="cs-CZ"/>
              <a:t> obory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74C9D3A-22A5-DE52-A5D7-85FD4EF0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8508D-7738-4A58-B910-83BF47AB7EE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70C542-480C-FCE0-8C93-17C37A085857}"/>
              </a:ext>
            </a:extLst>
          </p:cNvPr>
          <p:cNvSpPr txBox="1"/>
          <p:nvPr/>
        </p:nvSpPr>
        <p:spPr>
          <a:xfrm>
            <a:off x="5865257" y="1958278"/>
            <a:ext cx="5666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Nejvíce volené nematuritní obory – </a:t>
            </a:r>
            <a:r>
              <a:rPr lang="cs-CZ" sz="2000" b="1"/>
              <a:t>Mechanik opravář motorových vozidel</a:t>
            </a:r>
            <a:r>
              <a:rPr lang="cs-CZ" sz="2000"/>
              <a:t>, </a:t>
            </a:r>
            <a:r>
              <a:rPr lang="cs-CZ" sz="2000" b="1"/>
              <a:t>Kuchař–číšník</a:t>
            </a:r>
            <a:r>
              <a:rPr lang="cs-CZ" sz="2000"/>
              <a:t>, </a:t>
            </a:r>
            <a:r>
              <a:rPr lang="cs-CZ" sz="2000" b="1"/>
              <a:t>Kadeřník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/>
              <a:t>Nejvýraznější meziroční změny:</a:t>
            </a:r>
          </a:p>
          <a:p>
            <a:pPr marL="7452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/>
              <a:t>Nárůst zájmu o bory Kadeřník, Elektrikář, Instalatér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4A4B4E9-1FDE-C57B-C577-BC80C4A90926}"/>
              </a:ext>
            </a:extLst>
          </p:cNvPr>
          <p:cNvCxnSpPr>
            <a:cxnSpLocks/>
          </p:cNvCxnSpPr>
          <p:nvPr/>
        </p:nvCxnSpPr>
        <p:spPr>
          <a:xfrm flipV="1">
            <a:off x="5253819" y="1444979"/>
            <a:ext cx="138898" cy="152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30B4303-655D-729C-2932-8F2022F5E90F}"/>
              </a:ext>
            </a:extLst>
          </p:cNvPr>
          <p:cNvCxnSpPr>
            <a:cxnSpLocks/>
          </p:cNvCxnSpPr>
          <p:nvPr/>
        </p:nvCxnSpPr>
        <p:spPr>
          <a:xfrm flipV="1">
            <a:off x="4320369" y="1825979"/>
            <a:ext cx="138898" cy="152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A78F2F-9376-F943-33A1-DD628B01256A}"/>
              </a:ext>
            </a:extLst>
          </p:cNvPr>
          <p:cNvCxnSpPr>
            <a:cxnSpLocks/>
          </p:cNvCxnSpPr>
          <p:nvPr/>
        </p:nvCxnSpPr>
        <p:spPr>
          <a:xfrm flipV="1">
            <a:off x="4133846" y="2407004"/>
            <a:ext cx="138898" cy="152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8BE5E67-52E9-2BE0-DE50-3E72D7F4E25C}"/>
              </a:ext>
            </a:extLst>
          </p:cNvPr>
          <p:cNvCxnSpPr>
            <a:cxnSpLocks/>
          </p:cNvCxnSpPr>
          <p:nvPr/>
        </p:nvCxnSpPr>
        <p:spPr>
          <a:xfrm flipV="1">
            <a:off x="4210046" y="2214042"/>
            <a:ext cx="138898" cy="1527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7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E46194-E63B-B462-C453-FC71AF5BC8CC}"/>
              </a:ext>
            </a:extLst>
          </p:cNvPr>
          <p:cNvSpPr/>
          <p:nvPr/>
        </p:nvSpPr>
        <p:spPr>
          <a:xfrm>
            <a:off x="228600" y="6030597"/>
            <a:ext cx="11677650" cy="10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CD7DA0-62AC-C62F-412B-177C9937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58558"/>
            <a:ext cx="10666014" cy="932042"/>
          </a:xfrm>
        </p:spPr>
        <p:txBody>
          <a:bodyPr/>
          <a:lstStyle/>
          <a:p>
            <a:pPr algn="l"/>
            <a:r>
              <a:rPr lang="cs-CZ" sz="3600"/>
              <a:t>4leté obory – PODLE KRAJE STŘEDNÍ ŠKOLY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4D08B-B235-6C84-29F1-326D4149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6B23-1E81-4504-9372-B49CC88371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76FB7FB-BAC0-2B1A-222C-147A20D87B9F}"/>
              </a:ext>
            </a:extLst>
          </p:cNvPr>
          <p:cNvGrpSpPr/>
          <p:nvPr/>
        </p:nvGrpSpPr>
        <p:grpSpPr>
          <a:xfrm>
            <a:off x="8260736" y="912779"/>
            <a:ext cx="3662575" cy="2438071"/>
            <a:chOff x="7359012" y="1750979"/>
            <a:chExt cx="4413227" cy="294418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F6AEBF7-A916-23CB-B9F6-71F6F13B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9015" y="1963960"/>
              <a:ext cx="4413224" cy="2731203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BFFB5A1F-9879-9E12-F751-486204916F0E}"/>
                </a:ext>
              </a:extLst>
            </p:cNvPr>
            <p:cNvSpPr txBox="1"/>
            <p:nvPr/>
          </p:nvSpPr>
          <p:spPr>
            <a:xfrm>
              <a:off x="7359012" y="1750979"/>
              <a:ext cx="4392669" cy="44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/>
                <a:t>Podíl přihlášek do maturitních oborů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149B4F6-1C7E-EAF8-913A-569D11C7BE6E}"/>
              </a:ext>
            </a:extLst>
          </p:cNvPr>
          <p:cNvGrpSpPr/>
          <p:nvPr/>
        </p:nvGrpSpPr>
        <p:grpSpPr>
          <a:xfrm>
            <a:off x="8260737" y="3688473"/>
            <a:ext cx="3662577" cy="2384599"/>
            <a:chOff x="2355158" y="1889003"/>
            <a:chExt cx="4413228" cy="287961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9B64570-AD1F-97DB-B38B-B932A905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2750" y="2120311"/>
              <a:ext cx="4255636" cy="2648307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BCF2836-027C-F073-BAB1-9C30DE820125}"/>
                </a:ext>
              </a:extLst>
            </p:cNvPr>
            <p:cNvSpPr txBox="1"/>
            <p:nvPr/>
          </p:nvSpPr>
          <p:spPr>
            <a:xfrm>
              <a:off x="2355158" y="1889003"/>
              <a:ext cx="4255635" cy="44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/>
                <a:t>Podíl přihlášek do 4letých gymnázií</a:t>
              </a:r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79DDCD2-108B-306D-D943-3147D72BC2BA}"/>
              </a:ext>
            </a:extLst>
          </p:cNvPr>
          <p:cNvSpPr txBox="1"/>
          <p:nvPr/>
        </p:nvSpPr>
        <p:spPr bwMode="auto">
          <a:xfrm>
            <a:off x="408665" y="848768"/>
            <a:ext cx="7388828" cy="1634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600"/>
              </a:spcBef>
              <a:buFont typeface="Arial" charset="0"/>
              <a:buChar char="•"/>
            </a:pPr>
            <a:r>
              <a:rPr lang="cs-CZ" sz="1600" b="1"/>
              <a:t>Nejvíce uchazečů </a:t>
            </a:r>
            <a:r>
              <a:rPr lang="cs-CZ" sz="1600"/>
              <a:t>podalo přihlášku do </a:t>
            </a:r>
            <a:r>
              <a:rPr lang="cs-CZ" sz="1600" b="1"/>
              <a:t>Prahy</a:t>
            </a:r>
            <a:r>
              <a:rPr lang="cs-CZ" sz="1600"/>
              <a:t> (25,1 tis. uchazečů, 62,9 tis. přihlášek)</a:t>
            </a:r>
          </a:p>
          <a:p>
            <a:pPr marL="342900" indent="-342900" eaLnBrk="0" fontAlgn="base" hangingPunct="0">
              <a:spcBef>
                <a:spcPts val="600"/>
              </a:spcBef>
              <a:buFont typeface="Arial" charset="0"/>
              <a:buChar char="•"/>
            </a:pPr>
            <a:r>
              <a:rPr lang="cs-CZ" sz="1600"/>
              <a:t>Na druhém místě v počtu uchazečů je </a:t>
            </a:r>
            <a:r>
              <a:rPr lang="cs-CZ" sz="1600" b="1"/>
              <a:t>Středočeský</a:t>
            </a:r>
            <a:r>
              <a:rPr lang="cs-CZ" sz="1600"/>
              <a:t> kraj, v počtu přihlášek </a:t>
            </a:r>
            <a:r>
              <a:rPr lang="cs-CZ" sz="1600" b="1"/>
              <a:t>Jihomoravský</a:t>
            </a:r>
            <a:r>
              <a:rPr lang="cs-CZ" sz="1600"/>
              <a:t> kraj</a:t>
            </a:r>
          </a:p>
          <a:p>
            <a:pPr marL="342900" indent="-342900" eaLnBrk="0" fontAlgn="base" hangingPunct="0">
              <a:spcBef>
                <a:spcPts val="600"/>
              </a:spcBef>
              <a:buFont typeface="Arial" charset="0"/>
              <a:buChar char="•"/>
            </a:pPr>
            <a:r>
              <a:rPr lang="cs-CZ" sz="1600"/>
              <a:t>Podíl přihlášek do </a:t>
            </a:r>
            <a:r>
              <a:rPr lang="cs-CZ" sz="1600" b="1"/>
              <a:t>4letých gymnázií </a:t>
            </a:r>
            <a:r>
              <a:rPr lang="cs-CZ" sz="1600"/>
              <a:t>je nejvyšší v </a:t>
            </a:r>
            <a:r>
              <a:rPr lang="cs-CZ" sz="1600" b="1"/>
              <a:t>Praze</a:t>
            </a:r>
          </a:p>
          <a:p>
            <a:pPr marL="342900" indent="-342900" eaLnBrk="0" fontAlgn="base" hangingPunct="0">
              <a:spcBef>
                <a:spcPts val="600"/>
              </a:spcBef>
              <a:buFont typeface="Arial" charset="0"/>
              <a:buChar char="•"/>
            </a:pPr>
            <a:r>
              <a:rPr lang="cs-CZ" sz="1600"/>
              <a:t>Podíl přihlášek do </a:t>
            </a:r>
            <a:r>
              <a:rPr lang="cs-CZ" sz="1600" b="1"/>
              <a:t>lyceí</a:t>
            </a:r>
            <a:r>
              <a:rPr lang="cs-CZ" sz="1600"/>
              <a:t> nejvyšší ve </a:t>
            </a:r>
            <a:r>
              <a:rPr lang="cs-CZ" sz="1600" b="1"/>
              <a:t>Středočeském</a:t>
            </a:r>
            <a:r>
              <a:rPr lang="cs-CZ" sz="1600"/>
              <a:t> kraji</a:t>
            </a:r>
          </a:p>
          <a:p>
            <a:pPr marL="342900" indent="-342900" eaLnBrk="0" fontAlgn="base" hangingPunct="0">
              <a:spcBef>
                <a:spcPts val="600"/>
              </a:spcBef>
              <a:buFont typeface="Arial" charset="0"/>
              <a:buChar char="•"/>
            </a:pPr>
            <a:r>
              <a:rPr lang="cs-CZ" sz="1600" b="1"/>
              <a:t>SOU s výučním listem </a:t>
            </a:r>
            <a:r>
              <a:rPr lang="cs-CZ" sz="1600"/>
              <a:t>nejvyšší zastoupení v Libereckém a Karlovarském kraji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6E500B-0CBE-3158-6802-363FB15B3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95290"/>
            <a:ext cx="6429376" cy="37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5E2E-A351-680C-7C24-B211F8BC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06A8E-8CED-170E-8736-5A247445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8557"/>
            <a:ext cx="11432817" cy="1151117"/>
          </a:xfrm>
        </p:spPr>
        <p:txBody>
          <a:bodyPr/>
          <a:lstStyle/>
          <a:p>
            <a:r>
              <a:rPr lang="cs-CZ" sz="3600"/>
              <a:t>uchazeči o </a:t>
            </a:r>
            <a:r>
              <a:rPr lang="cs-CZ" sz="3600" b="1"/>
              <a:t>8letá gymnázia </a:t>
            </a:r>
            <a:r>
              <a:rPr lang="cs-CZ" sz="3600"/>
              <a:t>– PODLE KRAJE SŠ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6353C-9EC0-2A9E-A7D3-0560968A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6B23-1E81-4504-9372-B49CC88371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944F9C-CB77-9798-1943-74FD991730B3}"/>
              </a:ext>
            </a:extLst>
          </p:cNvPr>
          <p:cNvSpPr txBox="1"/>
          <p:nvPr/>
        </p:nvSpPr>
        <p:spPr bwMode="auto">
          <a:xfrm>
            <a:off x="423823" y="1880612"/>
            <a:ext cx="5281652" cy="2805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Celkově </a:t>
            </a:r>
            <a:r>
              <a:rPr lang="cs-CZ"/>
              <a:t>mírný</a:t>
            </a:r>
            <a:r>
              <a:rPr lang="cs-CZ" b="1"/>
              <a:t> pokles počtu uchazečů i přihlášek </a:t>
            </a:r>
            <a:r>
              <a:rPr lang="cs-CZ"/>
              <a:t>do </a:t>
            </a:r>
            <a:r>
              <a:rPr lang="cs-CZ" b="1"/>
              <a:t>8letých gymnázií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Nejvíce uchazečů i přihlášek </a:t>
            </a:r>
            <a:r>
              <a:rPr lang="cs-CZ"/>
              <a:t>v </a:t>
            </a:r>
            <a:r>
              <a:rPr lang="cs-CZ" b="1"/>
              <a:t>Praze, </a:t>
            </a:r>
            <a:r>
              <a:rPr lang="cs-CZ"/>
              <a:t>meziročně</a:t>
            </a:r>
            <a:r>
              <a:rPr lang="cs-CZ" b="1"/>
              <a:t> pokles uchazečů, mírný nárůst </a:t>
            </a:r>
            <a:r>
              <a:rPr lang="cs-CZ"/>
              <a:t>počtu</a:t>
            </a:r>
            <a:r>
              <a:rPr lang="cs-CZ" b="1"/>
              <a:t> volných míst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Oproti roku 2024 mírný </a:t>
            </a:r>
            <a:r>
              <a:rPr lang="cs-CZ" b="1"/>
              <a:t>nárůst uchazečů a přihlášek v Jihomoravském kraji, kraji Vysočina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787CFD-54BB-4DEC-CDE3-5C63385E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1464277"/>
            <a:ext cx="5757902" cy="37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89750-75D1-1BA5-40F2-019B7B85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69CB4-33B7-4935-79F7-5C319DD0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8557"/>
            <a:ext cx="11432817" cy="1151117"/>
          </a:xfrm>
        </p:spPr>
        <p:txBody>
          <a:bodyPr/>
          <a:lstStyle/>
          <a:p>
            <a:r>
              <a:rPr lang="cs-CZ" sz="3600"/>
              <a:t>uchazeči o </a:t>
            </a:r>
            <a:r>
              <a:rPr lang="cs-CZ" sz="3600" b="1"/>
              <a:t>6letá gymnázia </a:t>
            </a:r>
            <a:r>
              <a:rPr lang="cs-CZ" sz="3600"/>
              <a:t>– PODLE KRAJE SŠ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CAF06-75D7-A685-1A62-336CB824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6B23-1E81-4504-9372-B49CC88371D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948D65E-783E-EC59-D7BE-4AF7FB161614}"/>
              </a:ext>
            </a:extLst>
          </p:cNvPr>
          <p:cNvSpPr txBox="1"/>
          <p:nvPr/>
        </p:nvSpPr>
        <p:spPr bwMode="auto">
          <a:xfrm>
            <a:off x="547647" y="1727133"/>
            <a:ext cx="5014953" cy="3549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 dirty="0"/>
              <a:t>Celkově pokles počtu uchazečů </a:t>
            </a:r>
            <a:r>
              <a:rPr lang="cs-CZ" dirty="0"/>
              <a:t>(o 0,6 tis.) </a:t>
            </a:r>
            <a:br>
              <a:rPr lang="cs-CZ" dirty="0"/>
            </a:br>
            <a:r>
              <a:rPr lang="cs-CZ" dirty="0"/>
              <a:t>i </a:t>
            </a:r>
            <a:r>
              <a:rPr lang="cs-CZ" b="1" dirty="0"/>
              <a:t>přihlášek </a:t>
            </a:r>
            <a:r>
              <a:rPr lang="cs-CZ" dirty="0"/>
              <a:t>(o -1,4 tis.) oproti roku 2024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dirty="0"/>
              <a:t>Nepatrný nárůst volných míst</a:t>
            </a:r>
            <a:endParaRPr lang="cs-CZ" dirty="0">
              <a:ea typeface="Calibri"/>
              <a:cs typeface="Calibri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 dirty="0"/>
              <a:t>S odstupem nejvíce uchazečů i přihlášek </a:t>
            </a:r>
            <a:r>
              <a:rPr lang="cs-CZ" dirty="0"/>
              <a:t>do 6letých gymnázií v </a:t>
            </a:r>
            <a:r>
              <a:rPr lang="cs-CZ" b="1" dirty="0"/>
              <a:t>Praze, </a:t>
            </a:r>
            <a:r>
              <a:rPr lang="cs-CZ" dirty="0"/>
              <a:t>meziročně</a:t>
            </a:r>
            <a:r>
              <a:rPr lang="cs-CZ" b="1" dirty="0"/>
              <a:t> pokles uchazečů</a:t>
            </a:r>
            <a:r>
              <a:rPr lang="cs-CZ" dirty="0"/>
              <a:t> (o 0,3 tis.)</a:t>
            </a:r>
            <a:endParaRPr lang="cs-CZ" dirty="0">
              <a:ea typeface="Calibri"/>
              <a:cs typeface="Calibri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dirty="0"/>
              <a:t>Druhý nejvíce zastoupený kraj – Jihomoravský</a:t>
            </a:r>
            <a:endParaRPr lang="cs-CZ" dirty="0">
              <a:ea typeface="Calibri"/>
              <a:cs typeface="Calibri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dirty="0"/>
              <a:t>Meziročně mírný nárůst uchazečů / přihlášek pouze v Jihočeském kraji</a:t>
            </a:r>
            <a:endParaRPr lang="cs-CZ" dirty="0">
              <a:ea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E99EB8-D8BE-3FFD-58A9-132BF4EC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13" y="1727132"/>
            <a:ext cx="6133758" cy="36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15705-BB7B-796F-FC9E-90B4D45F1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00" y="1190624"/>
            <a:ext cx="7824000" cy="1556175"/>
          </a:xfrm>
        </p:spPr>
        <p:txBody>
          <a:bodyPr anchor="t"/>
          <a:lstStyle/>
          <a:p>
            <a:r>
              <a:rPr lang="cs-CZ" sz="3600"/>
              <a:t>Průběh přijímacího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6AD94F-ED7D-CD36-7430-B24295A8F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27. 2. 2025 </a:t>
            </a:r>
          </a:p>
        </p:txBody>
      </p:sp>
    </p:spTree>
    <p:extLst>
      <p:ext uri="{BB962C8B-B14F-4D97-AF65-F5344CB8AC3E}">
        <p14:creationId xmlns:p14="http://schemas.microsoft.com/office/powerpoint/2010/main" val="294143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498A-3E25-20D9-D918-F0EB5E7D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761567"/>
            <a:ext cx="10838169" cy="622138"/>
          </a:xfrm>
        </p:spPr>
        <p:txBody>
          <a:bodyPr/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Termíny</a:t>
            </a:r>
            <a:r>
              <a:rPr lang="en-US" b="1">
                <a:latin typeface="Calibri"/>
                <a:ea typeface="Calibri"/>
                <a:cs typeface="Calibri"/>
              </a:rPr>
              <a:t> 1. kola </a:t>
            </a:r>
            <a:r>
              <a:rPr lang="en-US" b="1" err="1">
                <a:latin typeface="Calibri"/>
                <a:ea typeface="Calibri"/>
                <a:cs typeface="Calibri"/>
              </a:rPr>
              <a:t>přijímacích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zkoušek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DC1F-1647-428A-6CAE-586A4DC5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66850"/>
            <a:ext cx="4915360" cy="5457825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>
              <a:spcAft>
                <a:spcPts val="0"/>
              </a:spcAft>
              <a:buNone/>
            </a:pPr>
            <a:r>
              <a:rPr lang="en-US" b="1" dirty="0" err="1">
                <a:latin typeface="+mn-lt"/>
                <a:ea typeface="Calibri Light"/>
                <a:cs typeface="Calibri Light"/>
              </a:rPr>
              <a:t>Řádné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termíny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jednotné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přijímací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323850" indent="-215900">
              <a:spcAft>
                <a:spcPts val="0"/>
              </a:spcAft>
            </a:pPr>
            <a:r>
              <a:rPr lang="en-US" sz="1800" dirty="0">
                <a:latin typeface="+mn-lt"/>
                <a:ea typeface="Calibri Light"/>
                <a:cs typeface="Calibri Light"/>
              </a:rPr>
              <a:t>11. a 14.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dubna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2025 (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Pá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, Po) </a:t>
            </a:r>
            <a:r>
              <a:rPr lang="en-US" sz="1800" dirty="0">
                <a:latin typeface="+mn-lt"/>
                <a:ea typeface="Calibri"/>
                <a:cs typeface="Calibri"/>
              </a:rPr>
              <a:t>–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 4leté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obory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vzdělání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a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nástavby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endParaRPr lang="en-US" sz="1800" dirty="0">
              <a:latin typeface="+mn-lt"/>
            </a:endParaRPr>
          </a:p>
          <a:p>
            <a:pPr marL="323850" indent="-215900">
              <a:spcAft>
                <a:spcPts val="1000"/>
              </a:spcAft>
            </a:pPr>
            <a:r>
              <a:rPr lang="en-US" sz="1800" dirty="0">
                <a:latin typeface="+mn-lt"/>
                <a:ea typeface="Calibri Light"/>
                <a:cs typeface="Calibri Light"/>
              </a:rPr>
              <a:t>15. a 16.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dubna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2025 (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Út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, St) -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víceletá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gymnázia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107950" indent="0">
              <a:spcAft>
                <a:spcPts val="0"/>
              </a:spcAft>
              <a:buNone/>
            </a:pPr>
            <a:r>
              <a:rPr lang="en-US" b="1" dirty="0" err="1">
                <a:latin typeface="+mn-lt"/>
                <a:ea typeface="Calibri Light"/>
                <a:cs typeface="Calibri Light"/>
              </a:rPr>
              <a:t>Náhradní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termíny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jednotné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přijímací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323850" indent="-215900">
              <a:spcAft>
                <a:spcPts val="1000"/>
              </a:spcAft>
            </a:pPr>
            <a:r>
              <a:rPr lang="en-US" sz="1800" dirty="0">
                <a:latin typeface="+mn-lt"/>
                <a:ea typeface="Calibri Light"/>
                <a:cs typeface="Calibri Light"/>
              </a:rPr>
              <a:t>29. a 30.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dubna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2025 (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Út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, St) </a:t>
            </a:r>
            <a:r>
              <a:rPr lang="en-US" sz="1800" dirty="0">
                <a:latin typeface="+mn-lt"/>
                <a:ea typeface="Calibri"/>
                <a:cs typeface="Calibri"/>
              </a:rPr>
              <a:t>–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 4leté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obory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vzdělání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i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víceletá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gymnázia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107950" indent="0">
              <a:spcAft>
                <a:spcPts val="0"/>
              </a:spcAft>
              <a:buNone/>
            </a:pPr>
            <a:r>
              <a:rPr lang="en-US" b="1" dirty="0" err="1">
                <a:latin typeface="+mn-lt"/>
                <a:ea typeface="Calibri Light"/>
                <a:cs typeface="Calibri Light"/>
              </a:rPr>
              <a:t>Řádné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termíny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školní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a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talentové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323850" indent="-215900">
              <a:spcAft>
                <a:spcPts val="0"/>
              </a:spcAft>
            </a:pPr>
            <a:r>
              <a:rPr lang="en-US" sz="1800" dirty="0">
                <a:latin typeface="+mn-lt"/>
                <a:ea typeface="Calibri Light"/>
                <a:cs typeface="Calibri Light"/>
              </a:rPr>
              <a:t>od 17.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března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do 23.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dubna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2025 –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školní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br>
              <a:rPr lang="cs-CZ" sz="1800" dirty="0">
                <a:latin typeface="+mn-lt"/>
                <a:ea typeface="Calibri Light"/>
                <a:cs typeface="Calibri Light"/>
              </a:rPr>
            </a:br>
            <a:r>
              <a:rPr lang="en-US" sz="1800" dirty="0" err="1">
                <a:latin typeface="+mn-lt"/>
                <a:ea typeface="Calibri Light"/>
                <a:cs typeface="Calibri Light"/>
              </a:rPr>
              <a:t>i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talentové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endParaRPr lang="en-US" sz="1800" dirty="0">
              <a:latin typeface="+mn-lt"/>
            </a:endParaRPr>
          </a:p>
          <a:p>
            <a:pPr marL="323850" indent="-215900">
              <a:spcAft>
                <a:spcPts val="1000"/>
              </a:spcAft>
            </a:pPr>
            <a:r>
              <a:rPr lang="en-US" sz="1800" dirty="0" err="1">
                <a:latin typeface="+mn-lt"/>
                <a:ea typeface="Calibri Light"/>
                <a:cs typeface="Calibri Light"/>
              </a:rPr>
              <a:t>Minimálně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dva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termíny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,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alespoň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jeden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termín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mimo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JPZ </a:t>
            </a:r>
            <a:endParaRPr lang="en-US" sz="1800" dirty="0">
              <a:latin typeface="+mn-lt"/>
            </a:endParaRPr>
          </a:p>
          <a:p>
            <a:pPr marL="107950" indent="0">
              <a:spcAft>
                <a:spcPts val="0"/>
              </a:spcAft>
              <a:buNone/>
            </a:pPr>
            <a:r>
              <a:rPr lang="en-US" b="1" dirty="0" err="1">
                <a:latin typeface="+mn-lt"/>
                <a:ea typeface="Calibri Light"/>
                <a:cs typeface="Calibri Light"/>
              </a:rPr>
              <a:t>Náhradní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termíny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školní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a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talentové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r>
              <a:rPr lang="en-US" b="1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b="1" dirty="0">
                <a:latin typeface="+mn-lt"/>
                <a:ea typeface="Calibri Light"/>
                <a:cs typeface="Calibri Light"/>
              </a:rPr>
              <a:t> </a:t>
            </a:r>
            <a:endParaRPr lang="en-US" dirty="0">
              <a:latin typeface="+mn-lt"/>
            </a:endParaRPr>
          </a:p>
          <a:p>
            <a:pPr marL="323850" indent="-215900">
              <a:spcAft>
                <a:spcPts val="0"/>
              </a:spcAft>
            </a:pPr>
            <a:r>
              <a:rPr lang="en-US" sz="1800" dirty="0">
                <a:latin typeface="+mn-lt"/>
                <a:ea typeface="Calibri Light"/>
                <a:cs typeface="Calibri Light"/>
              </a:rPr>
              <a:t>od 24.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dubna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do 5.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května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2025 –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školní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br>
              <a:rPr lang="cs-CZ" sz="1800" dirty="0">
                <a:latin typeface="+mn-lt"/>
                <a:ea typeface="Calibri Light"/>
                <a:cs typeface="Calibri Light"/>
              </a:rPr>
            </a:br>
            <a:r>
              <a:rPr lang="en-US" sz="1800" dirty="0" err="1">
                <a:latin typeface="+mn-lt"/>
                <a:ea typeface="Calibri Light"/>
                <a:cs typeface="Calibri Light"/>
              </a:rPr>
              <a:t>i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talentové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endParaRPr lang="en-US" sz="1800" dirty="0">
              <a:latin typeface="+mn-lt"/>
            </a:endParaRPr>
          </a:p>
          <a:p>
            <a:pPr marL="323850" indent="-215900"/>
            <a:r>
              <a:rPr lang="en-US" sz="1800" dirty="0" err="1">
                <a:latin typeface="+mn-lt"/>
                <a:ea typeface="Calibri Light"/>
                <a:cs typeface="Calibri Light"/>
              </a:rPr>
              <a:t>Minimálně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jeden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termín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</a:t>
            </a:r>
            <a:r>
              <a:rPr lang="en-US" sz="1800" dirty="0" err="1">
                <a:latin typeface="+mn-lt"/>
                <a:ea typeface="Calibri Light"/>
                <a:cs typeface="Calibri Light"/>
              </a:rPr>
              <a:t>mimo</a:t>
            </a:r>
            <a:r>
              <a:rPr lang="en-US" sz="1800" dirty="0">
                <a:latin typeface="+mn-lt"/>
                <a:ea typeface="Calibri Light"/>
                <a:cs typeface="Calibri Light"/>
              </a:rPr>
              <a:t> JPZ 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B6A32-3206-A263-0DA0-46F31F2A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031BF6-BD5E-6650-8375-A268CFD2F82A}"/>
              </a:ext>
            </a:extLst>
          </p:cNvPr>
          <p:cNvSpPr txBox="1">
            <a:spLocks/>
          </p:cNvSpPr>
          <p:nvPr/>
        </p:nvSpPr>
        <p:spPr>
          <a:xfrm>
            <a:off x="6311249" y="1466850"/>
            <a:ext cx="4915360" cy="54578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10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215900">
              <a:spcAft>
                <a:spcPts val="1000"/>
              </a:spcAft>
            </a:pPr>
            <a:r>
              <a:rPr lang="en-US" b="1" err="1">
                <a:latin typeface="+mn-lt"/>
                <a:ea typeface="Calibri Light"/>
                <a:cs typeface="Calibri Light"/>
              </a:rPr>
              <a:t>Jednotnou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přijímací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zkoušku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uchazeč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koná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pouze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ve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školách</a:t>
            </a:r>
            <a:r>
              <a:rPr lang="en-US" b="1">
                <a:latin typeface="+mn-lt"/>
                <a:ea typeface="Calibri Light"/>
                <a:cs typeface="Calibri Light"/>
              </a:rPr>
              <a:t>, </a:t>
            </a:r>
            <a:r>
              <a:rPr lang="en-US" b="1" err="1">
                <a:latin typeface="+mn-lt"/>
                <a:ea typeface="Calibri Light"/>
                <a:cs typeface="Calibri Light"/>
              </a:rPr>
              <a:t>na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které</a:t>
            </a:r>
            <a:r>
              <a:rPr lang="en-US" b="1">
                <a:latin typeface="+mn-lt"/>
                <a:ea typeface="Calibri Light"/>
                <a:cs typeface="Calibri Light"/>
              </a:rPr>
              <a:t> se </a:t>
            </a:r>
            <a:r>
              <a:rPr lang="en-US" b="1" err="1">
                <a:latin typeface="+mn-lt"/>
                <a:ea typeface="Calibri Light"/>
                <a:cs typeface="Calibri Light"/>
              </a:rPr>
              <a:t>přihlásil</a:t>
            </a:r>
            <a:r>
              <a:rPr lang="en-US" b="1">
                <a:latin typeface="+mn-lt"/>
                <a:ea typeface="Calibri Light"/>
                <a:cs typeface="Calibri Light"/>
              </a:rPr>
              <a:t>. </a:t>
            </a:r>
            <a:r>
              <a:rPr lang="en-US">
                <a:latin typeface="+mn-lt"/>
                <a:ea typeface="Calibri Light"/>
                <a:cs typeface="Calibri Light"/>
              </a:rPr>
              <a:t>Školy pro </a:t>
            </a:r>
            <a:r>
              <a:rPr lang="en-US" err="1">
                <a:latin typeface="+mn-lt"/>
                <a:ea typeface="Calibri Light"/>
                <a:cs typeface="Calibri Light"/>
              </a:rPr>
              <a:t>konání</a:t>
            </a:r>
            <a:r>
              <a:rPr lang="en-US">
                <a:latin typeface="+mn-lt"/>
                <a:ea typeface="Calibri Light"/>
                <a:cs typeface="Calibri Light"/>
              </a:rPr>
              <a:t> JPZ </a:t>
            </a:r>
            <a:r>
              <a:rPr lang="en-US" err="1">
                <a:latin typeface="+mn-lt"/>
                <a:ea typeface="Calibri Light"/>
                <a:cs typeface="Calibri Light"/>
              </a:rPr>
              <a:t>budou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určeny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systémem</a:t>
            </a:r>
            <a:r>
              <a:rPr lang="en-US">
                <a:latin typeface="+mn-lt"/>
                <a:ea typeface="Calibri Light"/>
                <a:cs typeface="Calibri Light"/>
              </a:rPr>
              <a:t>, </a:t>
            </a:r>
            <a:r>
              <a:rPr lang="en-US" err="1">
                <a:latin typeface="+mn-lt"/>
                <a:ea typeface="Calibri Light"/>
                <a:cs typeface="Calibri Light"/>
              </a:rPr>
              <a:t>uchazeč</a:t>
            </a:r>
            <a:r>
              <a:rPr lang="en-US">
                <a:latin typeface="+mn-lt"/>
                <a:ea typeface="Calibri Light"/>
                <a:cs typeface="Calibri Light"/>
              </a:rPr>
              <a:t> se o </a:t>
            </a:r>
            <a:r>
              <a:rPr lang="en-US" err="1">
                <a:latin typeface="+mn-lt"/>
                <a:ea typeface="Calibri Light"/>
                <a:cs typeface="Calibri Light"/>
              </a:rPr>
              <a:t>nich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dozví</a:t>
            </a:r>
            <a:r>
              <a:rPr lang="en-US">
                <a:latin typeface="+mn-lt"/>
                <a:ea typeface="Calibri Light"/>
                <a:cs typeface="Calibri Light"/>
              </a:rPr>
              <a:t> z </a:t>
            </a:r>
            <a:r>
              <a:rPr lang="en-US" err="1">
                <a:latin typeface="+mn-lt"/>
                <a:ea typeface="Calibri Light"/>
                <a:cs typeface="Calibri Light"/>
              </a:rPr>
              <a:t>pozvánek</a:t>
            </a:r>
            <a:r>
              <a:rPr lang="en-US">
                <a:latin typeface="+mn-lt"/>
                <a:ea typeface="Calibri Light"/>
                <a:cs typeface="Calibri Light"/>
              </a:rPr>
              <a:t>, </a:t>
            </a:r>
            <a:r>
              <a:rPr lang="en-US" err="1">
                <a:latin typeface="+mn-lt"/>
                <a:ea typeface="Calibri Light"/>
                <a:cs typeface="Calibri Light"/>
              </a:rPr>
              <a:t>které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pošlou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ředitelé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škol</a:t>
            </a:r>
            <a:r>
              <a:rPr lang="en-US">
                <a:latin typeface="+mn-lt"/>
                <a:ea typeface="Calibri Light"/>
                <a:cs typeface="Calibri Light"/>
              </a:rPr>
              <a:t>. </a:t>
            </a:r>
            <a:r>
              <a:rPr lang="en-US" err="1">
                <a:latin typeface="+mn-lt"/>
                <a:ea typeface="Calibri Light"/>
                <a:cs typeface="Calibri Light"/>
              </a:rPr>
              <a:t>Může</a:t>
            </a:r>
            <a:r>
              <a:rPr lang="en-US">
                <a:latin typeface="+mn-lt"/>
                <a:ea typeface="Calibri Light"/>
                <a:cs typeface="Calibri Light"/>
              </a:rPr>
              <a:t> se </a:t>
            </a:r>
            <a:r>
              <a:rPr lang="en-US" err="1">
                <a:latin typeface="+mn-lt"/>
                <a:ea typeface="Calibri Light"/>
                <a:cs typeface="Calibri Light"/>
              </a:rPr>
              <a:t>stát</a:t>
            </a:r>
            <a:r>
              <a:rPr lang="en-US">
                <a:latin typeface="+mn-lt"/>
                <a:ea typeface="Calibri Light"/>
                <a:cs typeface="Calibri Light"/>
              </a:rPr>
              <a:t>, ​</a:t>
            </a:r>
            <a:r>
              <a:rPr lang="en-US" err="1">
                <a:latin typeface="+mn-lt"/>
                <a:ea typeface="Calibri Light"/>
                <a:cs typeface="Calibri Light"/>
              </a:rPr>
              <a:t>že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uchazeč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bude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konat</a:t>
            </a:r>
            <a:r>
              <a:rPr lang="en-US">
                <a:latin typeface="+mn-lt"/>
                <a:ea typeface="Calibri Light"/>
                <a:cs typeface="Calibri Light"/>
              </a:rPr>
              <a:t> JPZ </a:t>
            </a:r>
            <a:r>
              <a:rPr lang="en-US" err="1">
                <a:latin typeface="+mn-lt"/>
                <a:ea typeface="Calibri Light"/>
                <a:cs typeface="Calibri Light"/>
              </a:rPr>
              <a:t>i</a:t>
            </a:r>
            <a:r>
              <a:rPr lang="en-US">
                <a:latin typeface="+mn-lt"/>
                <a:ea typeface="Calibri Light"/>
                <a:cs typeface="Calibri Light"/>
              </a:rPr>
              <a:t> 2x </a:t>
            </a:r>
            <a:r>
              <a:rPr lang="en-US" err="1">
                <a:latin typeface="+mn-lt"/>
                <a:ea typeface="Calibri Light"/>
                <a:cs typeface="Calibri Light"/>
              </a:rPr>
              <a:t>ve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stejné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škole</a:t>
            </a:r>
            <a:r>
              <a:rPr lang="en-US">
                <a:latin typeface="+mn-lt"/>
                <a:ea typeface="Calibri Light"/>
                <a:cs typeface="Calibri Light"/>
              </a:rPr>
              <a:t>.​</a:t>
            </a:r>
          </a:p>
          <a:p>
            <a:pPr marL="323850" indent="-215900">
              <a:spcAft>
                <a:spcPts val="1000"/>
              </a:spcAft>
            </a:pPr>
            <a:r>
              <a:rPr lang="en-US" err="1">
                <a:latin typeface="+mn-lt"/>
                <a:ea typeface="Calibri Light"/>
                <a:cs typeface="Calibri Light"/>
              </a:rPr>
              <a:t>Náhradní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termín</a:t>
            </a:r>
            <a:r>
              <a:rPr lang="en-US">
                <a:latin typeface="+mn-lt"/>
                <a:ea typeface="Calibri Light"/>
                <a:cs typeface="Calibri Light"/>
              </a:rPr>
              <a:t> JPZ </a:t>
            </a:r>
            <a:r>
              <a:rPr lang="en-US" err="1">
                <a:latin typeface="+mn-lt"/>
                <a:ea typeface="Calibri Light"/>
                <a:cs typeface="Calibri Light"/>
              </a:rPr>
              <a:t>bude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uchazeč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konat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ve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škole</a:t>
            </a:r>
            <a:r>
              <a:rPr lang="en-US">
                <a:latin typeface="+mn-lt"/>
                <a:ea typeface="Calibri Light"/>
                <a:cs typeface="Calibri Light"/>
              </a:rPr>
              <a:t>, ​</a:t>
            </a:r>
            <a:r>
              <a:rPr lang="en-US" err="1">
                <a:latin typeface="+mn-lt"/>
                <a:ea typeface="Calibri Light"/>
                <a:cs typeface="Calibri Light"/>
              </a:rPr>
              <a:t>kde</a:t>
            </a:r>
            <a:r>
              <a:rPr lang="en-US">
                <a:latin typeface="+mn-lt"/>
                <a:ea typeface="Calibri Light"/>
                <a:cs typeface="Calibri Light"/>
              </a:rPr>
              <a:t> se </a:t>
            </a:r>
            <a:r>
              <a:rPr lang="en-US" err="1">
                <a:latin typeface="+mn-lt"/>
                <a:ea typeface="Calibri Light"/>
                <a:cs typeface="Calibri Light"/>
              </a:rPr>
              <a:t>měl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konat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termín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řádný</a:t>
            </a:r>
            <a:r>
              <a:rPr lang="en-US">
                <a:latin typeface="+mn-lt"/>
                <a:ea typeface="Calibri Light"/>
                <a:cs typeface="Calibri Light"/>
              </a:rPr>
              <a:t>.​</a:t>
            </a:r>
            <a:endParaRPr lang="en-US" b="1">
              <a:latin typeface="+mn-lt"/>
              <a:ea typeface="Calibri Light"/>
              <a:cs typeface="Calibri Light"/>
            </a:endParaRPr>
          </a:p>
          <a:p>
            <a:pPr marL="323850" indent="-215900">
              <a:spcAft>
                <a:spcPts val="0"/>
              </a:spcAft>
            </a:pPr>
            <a:r>
              <a:rPr lang="en-US" b="1" err="1">
                <a:latin typeface="+mn-lt"/>
                <a:ea typeface="Calibri Light"/>
                <a:cs typeface="Calibri Light"/>
              </a:rPr>
              <a:t>Školní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část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přijímacích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zkoušek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nebo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talentové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zkoušky</a:t>
            </a:r>
            <a:r>
              <a:rPr lang="en-US" b="1">
                <a:latin typeface="+mn-lt"/>
                <a:ea typeface="Calibri Light"/>
                <a:cs typeface="Calibri Light"/>
              </a:rPr>
              <a:t> se </a:t>
            </a:r>
            <a:r>
              <a:rPr lang="en-US" b="1" err="1">
                <a:latin typeface="+mn-lt"/>
                <a:ea typeface="Calibri Light"/>
                <a:cs typeface="Calibri Light"/>
              </a:rPr>
              <a:t>konají</a:t>
            </a:r>
            <a:r>
              <a:rPr lang="en-US" b="1">
                <a:latin typeface="+mn-lt"/>
                <a:ea typeface="Calibri Light"/>
                <a:cs typeface="Calibri Light"/>
              </a:rPr>
              <a:t> v </a:t>
            </a:r>
            <a:r>
              <a:rPr lang="en-US" b="1" err="1">
                <a:latin typeface="+mn-lt"/>
                <a:ea typeface="Calibri Light"/>
                <a:cs typeface="Calibri Light"/>
              </a:rPr>
              <a:t>jednotlivých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středních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školách</a:t>
            </a:r>
            <a:r>
              <a:rPr lang="en-US" b="1">
                <a:latin typeface="+mn-lt"/>
                <a:ea typeface="Calibri Light"/>
                <a:cs typeface="Calibri Light"/>
              </a:rPr>
              <a:t>/</a:t>
            </a:r>
            <a:r>
              <a:rPr lang="en-US" b="1" err="1">
                <a:latin typeface="+mn-lt"/>
                <a:ea typeface="Calibri Light"/>
                <a:cs typeface="Calibri Light"/>
              </a:rPr>
              <a:t>konzervatořích</a:t>
            </a:r>
            <a:r>
              <a:rPr lang="en-US" b="1">
                <a:latin typeface="+mn-lt"/>
                <a:ea typeface="Calibri Light"/>
                <a:cs typeface="Calibri Light"/>
              </a:rPr>
              <a:t>, </a:t>
            </a:r>
            <a:r>
              <a:rPr lang="en-US" b="1" err="1">
                <a:latin typeface="+mn-lt"/>
                <a:ea typeface="Calibri Light"/>
                <a:cs typeface="Calibri Light"/>
              </a:rPr>
              <a:t>které</a:t>
            </a:r>
            <a:r>
              <a:rPr lang="en-US" b="1">
                <a:latin typeface="+mn-lt"/>
                <a:ea typeface="Calibri Light"/>
                <a:cs typeface="Calibri Light"/>
              </a:rPr>
              <a:t> je </a:t>
            </a:r>
            <a:r>
              <a:rPr lang="en-US" b="1" err="1">
                <a:latin typeface="+mn-lt"/>
                <a:ea typeface="Calibri Light"/>
                <a:cs typeface="Calibri Light"/>
              </a:rPr>
              <a:t>vypisují</a:t>
            </a:r>
            <a:r>
              <a:rPr lang="en-US" b="1">
                <a:latin typeface="+mn-lt"/>
                <a:ea typeface="Calibri Light"/>
                <a:cs typeface="Calibri Light"/>
              </a:rPr>
              <a:t>. </a:t>
            </a:r>
            <a:r>
              <a:rPr lang="en-US" err="1">
                <a:latin typeface="+mn-lt"/>
                <a:ea typeface="Calibri Light"/>
                <a:cs typeface="Calibri Light"/>
              </a:rPr>
              <a:t>Bližší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informace</a:t>
            </a:r>
            <a:r>
              <a:rPr lang="en-US">
                <a:latin typeface="+mn-lt"/>
                <a:ea typeface="Calibri Light"/>
                <a:cs typeface="Calibri Light"/>
              </a:rPr>
              <a:t> se </a:t>
            </a:r>
            <a:r>
              <a:rPr lang="en-US" err="1">
                <a:latin typeface="+mn-lt"/>
                <a:ea typeface="Calibri Light"/>
                <a:cs typeface="Calibri Light"/>
              </a:rPr>
              <a:t>uchazeč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dozví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br>
              <a:rPr lang="cs-CZ">
                <a:latin typeface="+mn-lt"/>
                <a:ea typeface="Calibri Light"/>
                <a:cs typeface="Calibri Light"/>
              </a:rPr>
            </a:br>
            <a:r>
              <a:rPr lang="en-US">
                <a:latin typeface="+mn-lt"/>
                <a:ea typeface="Calibri Light"/>
                <a:cs typeface="Calibri Light"/>
              </a:rPr>
              <a:t>z </a:t>
            </a:r>
            <a:r>
              <a:rPr lang="en-US" err="1">
                <a:latin typeface="+mn-lt"/>
                <a:ea typeface="Calibri Light"/>
                <a:cs typeface="Calibri Light"/>
              </a:rPr>
              <a:t>vypsaných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kritérií</a:t>
            </a:r>
            <a:r>
              <a:rPr lang="en-US">
                <a:latin typeface="+mn-lt"/>
                <a:ea typeface="Calibri Light"/>
                <a:cs typeface="Calibri Light"/>
              </a:rPr>
              <a:t> a </a:t>
            </a:r>
            <a:r>
              <a:rPr lang="en-US" err="1">
                <a:latin typeface="+mn-lt"/>
                <a:ea typeface="Calibri Light"/>
                <a:cs typeface="Calibri Light"/>
              </a:rPr>
              <a:t>následně</a:t>
            </a:r>
            <a:r>
              <a:rPr lang="en-US">
                <a:latin typeface="+mn-lt"/>
                <a:ea typeface="Calibri Light"/>
                <a:cs typeface="Calibri Light"/>
              </a:rPr>
              <a:t> ze </a:t>
            </a:r>
            <a:r>
              <a:rPr lang="en-US" err="1">
                <a:latin typeface="+mn-lt"/>
                <a:ea typeface="Calibri Light"/>
                <a:cs typeface="Calibri Light"/>
              </a:rPr>
              <a:t>zaslané</a:t>
            </a:r>
            <a:r>
              <a:rPr lang="en-US">
                <a:latin typeface="+mn-lt"/>
                <a:ea typeface="Calibri Light"/>
                <a:cs typeface="Calibri Light"/>
              </a:rPr>
              <a:t> </a:t>
            </a:r>
            <a:r>
              <a:rPr lang="en-US" err="1">
                <a:latin typeface="+mn-lt"/>
                <a:ea typeface="Calibri Light"/>
                <a:cs typeface="Calibri Light"/>
              </a:rPr>
              <a:t>pozvánky</a:t>
            </a:r>
            <a:r>
              <a:rPr lang="en-US">
                <a:latin typeface="+mn-lt"/>
                <a:ea typeface="Calibri Light"/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44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467C-146D-158F-8A11-AB082488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B414-F8EA-1A0D-7551-CD750103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761567"/>
            <a:ext cx="10838169" cy="622138"/>
          </a:xfrm>
        </p:spPr>
        <p:txBody>
          <a:bodyPr/>
          <a:lstStyle/>
          <a:p>
            <a:r>
              <a:rPr lang="en-US" b="1">
                <a:latin typeface="Calibri"/>
                <a:ea typeface="Calibri"/>
                <a:cs typeface="Calibri"/>
              </a:rPr>
              <a:t>Kdy a </a:t>
            </a:r>
            <a:r>
              <a:rPr lang="en-US" b="1" err="1">
                <a:latin typeface="Calibri"/>
                <a:ea typeface="Calibri"/>
                <a:cs typeface="Calibri"/>
              </a:rPr>
              <a:t>kde</a:t>
            </a:r>
            <a:r>
              <a:rPr lang="en-US" b="1">
                <a:latin typeface="Calibri"/>
                <a:ea typeface="Calibri"/>
                <a:cs typeface="Calibri"/>
              </a:rPr>
              <a:t> se </a:t>
            </a:r>
            <a:r>
              <a:rPr lang="en-US" b="1" err="1">
                <a:latin typeface="Calibri"/>
                <a:ea typeface="Calibri"/>
                <a:cs typeface="Calibri"/>
              </a:rPr>
              <a:t>uchazeč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dozví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výsledek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přijímacího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řízení</a:t>
            </a:r>
            <a:r>
              <a:rPr lang="en-US" b="1">
                <a:latin typeface="Calibri"/>
                <a:ea typeface="Calibri"/>
                <a:cs typeface="Calibri"/>
              </a:rPr>
              <a:t>?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D82A-1098-59C4-2AA3-1116A0DB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66850"/>
            <a:ext cx="10451335" cy="4833536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>
              <a:spcAft>
                <a:spcPts val="600"/>
              </a:spcAft>
              <a:buNone/>
            </a:pPr>
            <a:r>
              <a:rPr lang="en-US" b="1" err="1">
                <a:latin typeface="+mn-lt"/>
                <a:ea typeface="Calibri Light"/>
                <a:cs typeface="Calibri Light"/>
              </a:rPr>
              <a:t>Možnost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nahlížení</a:t>
            </a:r>
            <a:r>
              <a:rPr lang="en-US" b="1">
                <a:latin typeface="+mn-lt"/>
                <a:ea typeface="Calibri Light"/>
                <a:cs typeface="Calibri Light"/>
              </a:rPr>
              <a:t> do </a:t>
            </a:r>
            <a:r>
              <a:rPr lang="en-US" b="1" err="1">
                <a:latin typeface="+mn-lt"/>
                <a:ea typeface="Calibri Light"/>
                <a:cs typeface="Calibri Light"/>
              </a:rPr>
              <a:t>spisu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</a:p>
          <a:p>
            <a:pPr marL="323850" indent="-215900">
              <a:spcAft>
                <a:spcPts val="600"/>
              </a:spcAft>
            </a:pPr>
            <a:r>
              <a:rPr lang="en-US" sz="1800">
                <a:latin typeface="+mn-lt"/>
                <a:ea typeface="Calibri Light"/>
                <a:cs typeface="Calibri Light"/>
              </a:rPr>
              <a:t>12.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až</a:t>
            </a:r>
            <a:r>
              <a:rPr lang="en-US" sz="1800">
                <a:latin typeface="+mn-lt"/>
                <a:ea typeface="Calibri Light"/>
                <a:cs typeface="Calibri Light"/>
              </a:rPr>
              <a:t> 14.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května</a:t>
            </a:r>
            <a:r>
              <a:rPr lang="en-US" sz="1800">
                <a:latin typeface="+mn-lt"/>
                <a:ea typeface="Calibri Light"/>
                <a:cs typeface="Calibri Light"/>
              </a:rPr>
              <a:t> 2025 </a:t>
            </a:r>
          </a:p>
          <a:p>
            <a:pPr marL="323850" indent="-215900">
              <a:spcAft>
                <a:spcPts val="0"/>
              </a:spcAft>
            </a:pPr>
            <a:r>
              <a:rPr lang="en-US" sz="1800">
                <a:latin typeface="+mn-lt"/>
                <a:ea typeface="Calibri Light"/>
                <a:cs typeface="Calibri Light"/>
              </a:rPr>
              <a:t>v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příslušné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škole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</a:p>
          <a:p>
            <a:pPr marL="323850" indent="-215900">
              <a:buNone/>
            </a:pPr>
            <a:endParaRPr lang="en-US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23850" indent="-215900">
              <a:spcAft>
                <a:spcPts val="600"/>
              </a:spcAft>
              <a:buNone/>
            </a:pPr>
            <a:r>
              <a:rPr lang="en-US" b="1" err="1">
                <a:latin typeface="+mn-lt"/>
                <a:ea typeface="Calibri Light"/>
                <a:cs typeface="Calibri Light"/>
              </a:rPr>
              <a:t>Zveřejnění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výsledků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přijímacího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r>
              <a:rPr lang="en-US" b="1" err="1">
                <a:latin typeface="+mn-lt"/>
                <a:ea typeface="Calibri Light"/>
                <a:cs typeface="Calibri Light"/>
              </a:rPr>
              <a:t>řízení</a:t>
            </a:r>
            <a:r>
              <a:rPr lang="en-US" b="1">
                <a:latin typeface="+mn-lt"/>
                <a:ea typeface="Calibri Light"/>
                <a:cs typeface="Calibri Light"/>
              </a:rPr>
              <a:t> </a:t>
            </a:r>
            <a:endParaRPr lang="en-US" sz="1800">
              <a:latin typeface="+mn-lt"/>
              <a:ea typeface="Calibri Light"/>
              <a:cs typeface="Calibri Light"/>
            </a:endParaRPr>
          </a:p>
          <a:p>
            <a:pPr marL="323850" indent="-215900">
              <a:spcAft>
                <a:spcPts val="600"/>
              </a:spcAft>
            </a:pPr>
            <a:r>
              <a:rPr lang="en-US" sz="1800">
                <a:latin typeface="+mn-lt"/>
                <a:ea typeface="Calibri Light"/>
                <a:cs typeface="Calibri Light"/>
              </a:rPr>
              <a:t>15.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května</a:t>
            </a:r>
            <a:r>
              <a:rPr lang="en-US" sz="1800">
                <a:latin typeface="+mn-lt"/>
                <a:ea typeface="Calibri Light"/>
                <a:cs typeface="Calibri Light"/>
              </a:rPr>
              <a:t> 2025 </a:t>
            </a:r>
          </a:p>
          <a:p>
            <a:pPr marL="323850" indent="-215900">
              <a:spcAft>
                <a:spcPts val="0"/>
              </a:spcAft>
            </a:pPr>
            <a:r>
              <a:rPr lang="en-US" sz="1800" err="1">
                <a:latin typeface="+mn-lt"/>
                <a:ea typeface="Calibri Light"/>
                <a:cs typeface="Calibri Light"/>
              </a:rPr>
              <a:t>ředitel</a:t>
            </a:r>
            <a:r>
              <a:rPr lang="en-US" sz="1800">
                <a:latin typeface="+mn-lt"/>
                <a:ea typeface="Calibri Light"/>
                <a:cs typeface="Calibri Light"/>
              </a:rPr>
              <a:t> školy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zveřejní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výsledky</a:t>
            </a:r>
            <a:r>
              <a:rPr lang="en-US" sz="1800">
                <a:latin typeface="+mn-lt"/>
                <a:ea typeface="Calibri Light"/>
                <a:cs typeface="Calibri Light"/>
              </a:rPr>
              <a:t> v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informačním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systému</a:t>
            </a:r>
            <a:r>
              <a:rPr lang="en-US" sz="1800">
                <a:latin typeface="+mn-lt"/>
                <a:ea typeface="Calibri Light"/>
                <a:cs typeface="Calibri Light"/>
              </a:rPr>
              <a:t> a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ve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škole</a:t>
            </a:r>
            <a:endParaRPr lang="en-US" sz="1800">
              <a:latin typeface="+mn-lt"/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E6054-C1D9-0664-16F7-28153DB4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03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EB093-EEB1-F0CC-F4EF-EAB46FF4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810B-8B8E-65D6-78CE-D8D1E448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761567"/>
            <a:ext cx="10838169" cy="622138"/>
          </a:xfrm>
        </p:spPr>
        <p:txBody>
          <a:bodyPr/>
          <a:lstStyle/>
          <a:p>
            <a:r>
              <a:rPr lang="en-US" b="1">
                <a:latin typeface="Calibri"/>
                <a:ea typeface="Calibri"/>
                <a:cs typeface="Calibri"/>
              </a:rPr>
              <a:t>Jak to </a:t>
            </a:r>
            <a:r>
              <a:rPr lang="en-US" b="1" err="1">
                <a:latin typeface="Calibri"/>
                <a:ea typeface="Calibri"/>
                <a:cs typeface="Calibri"/>
              </a:rPr>
              <a:t>dopadlo</a:t>
            </a:r>
            <a:r>
              <a:rPr lang="en-US" b="1">
                <a:latin typeface="Calibri"/>
                <a:ea typeface="Calibri"/>
                <a:cs typeface="Calibri"/>
              </a:rPr>
              <a:t> v </a:t>
            </a:r>
            <a:r>
              <a:rPr lang="en-US" b="1" err="1">
                <a:latin typeface="Calibri"/>
                <a:ea typeface="Calibri"/>
                <a:cs typeface="Calibri"/>
              </a:rPr>
              <a:t>loňském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roce</a:t>
            </a:r>
            <a:r>
              <a:rPr lang="en-US" b="1">
                <a:latin typeface="Calibri"/>
                <a:ea typeface="Calibri"/>
                <a:cs typeface="Calibri"/>
              </a:rPr>
              <a:t>?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A498-80FE-0530-4876-E9B1EC46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3684465"/>
            <a:ext cx="10240179" cy="24193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b="1">
                <a:latin typeface="+mn-lt"/>
                <a:ea typeface="Calibri Light"/>
                <a:cs typeface="Calibri Light"/>
              </a:rPr>
              <a:t>z toho: </a:t>
            </a:r>
            <a:endParaRPr lang="en-US"/>
          </a:p>
          <a:p>
            <a:pPr marL="323850" indent="-215900"/>
            <a:r>
              <a:rPr lang="en-US" sz="1800" err="1">
                <a:latin typeface="+mn-lt"/>
                <a:ea typeface="Calibri Light"/>
                <a:cs typeface="Calibri Light"/>
              </a:rPr>
              <a:t>téměř</a:t>
            </a:r>
            <a:r>
              <a:rPr lang="en-US" sz="1800">
                <a:latin typeface="+mn-lt"/>
                <a:ea typeface="Calibri Light"/>
                <a:cs typeface="Calibri Light"/>
              </a:rPr>
              <a:t> 75 %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bylo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přijato</a:t>
            </a:r>
            <a:r>
              <a:rPr lang="en-US" sz="1800">
                <a:latin typeface="+mn-lt"/>
                <a:ea typeface="Calibri Light"/>
                <a:cs typeface="Calibri Light"/>
              </a:rPr>
              <a:t> v 1.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prioritě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</a:p>
          <a:p>
            <a:pPr marL="323850" indent="-215900"/>
            <a:r>
              <a:rPr lang="en-US" sz="1800" err="1">
                <a:latin typeface="+mn-lt"/>
                <a:ea typeface="Calibri Light"/>
                <a:cs typeface="Calibri Light"/>
              </a:rPr>
              <a:t>téměř</a:t>
            </a:r>
            <a:r>
              <a:rPr lang="en-US" sz="1800">
                <a:latin typeface="+mn-lt"/>
                <a:ea typeface="Calibri Light"/>
                <a:cs typeface="Calibri Light"/>
              </a:rPr>
              <a:t> 17 %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bylo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přijato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ve</a:t>
            </a:r>
            <a:r>
              <a:rPr lang="en-US" sz="1800">
                <a:latin typeface="+mn-lt"/>
                <a:ea typeface="Calibri Light"/>
                <a:cs typeface="Calibri Light"/>
              </a:rPr>
              <a:t> 2.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prioritě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</a:p>
          <a:p>
            <a:pPr marL="323850" indent="-215900">
              <a:spcAft>
                <a:spcPts val="0"/>
              </a:spcAft>
            </a:pPr>
            <a:r>
              <a:rPr lang="en-US" sz="1800" err="1">
                <a:latin typeface="+mn-lt"/>
                <a:ea typeface="Calibri Light"/>
                <a:cs typeface="Calibri Light"/>
              </a:rPr>
              <a:t>cca</a:t>
            </a:r>
            <a:r>
              <a:rPr lang="en-US" sz="1800">
                <a:latin typeface="+mn-lt"/>
                <a:ea typeface="Calibri Light"/>
                <a:cs typeface="Calibri Light"/>
              </a:rPr>
              <a:t> 8 %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bylo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přijato</a:t>
            </a:r>
            <a:r>
              <a:rPr lang="en-US" sz="1800">
                <a:latin typeface="+mn-lt"/>
                <a:ea typeface="Calibri Light"/>
                <a:cs typeface="Calibri Light"/>
              </a:rPr>
              <a:t>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ve</a:t>
            </a:r>
            <a:r>
              <a:rPr lang="en-US" sz="1800">
                <a:latin typeface="+mn-lt"/>
                <a:ea typeface="Calibri Light"/>
                <a:cs typeface="Calibri Light"/>
              </a:rPr>
              <a:t> 3. </a:t>
            </a:r>
            <a:r>
              <a:rPr lang="en-US" sz="1800" err="1">
                <a:latin typeface="+mn-lt"/>
                <a:ea typeface="Calibri Light"/>
                <a:cs typeface="Calibri Light"/>
              </a:rPr>
              <a:t>prioritě</a:t>
            </a:r>
            <a:endParaRPr lang="en-US" sz="1800">
              <a:latin typeface="+mn-lt"/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B2A7B-EB74-C645-3E17-A8F78448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5C3B69-AC7C-1EFB-70E5-FE7B04DE9A65}"/>
              </a:ext>
            </a:extLst>
          </p:cNvPr>
          <p:cNvSpPr txBox="1">
            <a:spLocks/>
          </p:cNvSpPr>
          <p:nvPr/>
        </p:nvSpPr>
        <p:spPr>
          <a:xfrm>
            <a:off x="729598" y="1636157"/>
            <a:ext cx="10240179" cy="1704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108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215900" algn="ctr">
              <a:buFont typeface="Calibri Light" panose="020F0302020204030204" pitchFamily="34" charset="0"/>
              <a:buNone/>
            </a:pPr>
            <a:endParaRPr lang="cs-CZ" sz="2400" b="1" cap="all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23850" indent="-215900" algn="ctr">
              <a:buFont typeface="Calibri Light" panose="020F0302020204030204" pitchFamily="34" charset="0"/>
              <a:buNone/>
            </a:pP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94 %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uchazečů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hlásících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se z 9.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ročníků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ZŠ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bylo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přijato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cs-CZ" sz="2400" b="1" cap="all" dirty="0">
                <a:latin typeface="Calibri"/>
                <a:ea typeface="Calibri"/>
                <a:cs typeface="Calibri"/>
              </a:rPr>
            </a:b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střední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školu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v 1.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kole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přijímacího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cap="all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řízení</a:t>
            </a:r>
            <a:r>
              <a:rPr lang="en-US" sz="2400" b="1" cap="all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4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4F89FD18-D101-4F22-0C59-161831EF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8837"/>
          </a:xfrm>
        </p:spPr>
        <p:txBody>
          <a:bodyPr/>
          <a:lstStyle/>
          <a:p>
            <a:pPr algn="l"/>
            <a:r>
              <a:rPr lang="cs-CZ"/>
              <a:t>Průběh přihlašování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2DF176-80A9-16E0-96B7-AFFBCCDA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8508D-7738-4A58-B910-83BF47AB7EE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A99E7A-B63A-D84E-15AE-9AE3BBD3DB6E}"/>
              </a:ext>
            </a:extLst>
          </p:cNvPr>
          <p:cNvSpPr txBox="1"/>
          <p:nvPr/>
        </p:nvSpPr>
        <p:spPr>
          <a:xfrm>
            <a:off x="380821" y="1064131"/>
            <a:ext cx="668672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Náběh přihlašování pozvolný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V 1. polovině řádného termínu 3-5 tis. uchazečů / 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Ve 2. polovině řádného termínu 7-13 tis. uchazečů / 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Denní rekord – úterý 18. 2. – 21,2 tis. uchazečů (59 tis. přihlášek)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/>
              <a:t>Výpadek systému – 17. 2.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47C5843-5EEC-307C-DC75-7B5DE755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1" y="3384136"/>
            <a:ext cx="11460174" cy="2972215"/>
          </a:xfrm>
          <a:prstGeom prst="rect">
            <a:avLst/>
          </a:prstGeom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1A327A0-D02D-3BC7-6E7B-0DB0CC6621F3}"/>
              </a:ext>
            </a:extLst>
          </p:cNvPr>
          <p:cNvGrpSpPr/>
          <p:nvPr/>
        </p:nvGrpSpPr>
        <p:grpSpPr>
          <a:xfrm>
            <a:off x="6905628" y="374235"/>
            <a:ext cx="5078242" cy="2644776"/>
            <a:chOff x="6905628" y="374235"/>
            <a:chExt cx="5078242" cy="2644776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C6D308B-D2DD-6313-3D1D-63548706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5628" y="374235"/>
              <a:ext cx="5078242" cy="2644776"/>
            </a:xfrm>
            <a:prstGeom prst="rect">
              <a:avLst/>
            </a:prstGeom>
          </p:spPr>
        </p:pic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CFD12FF5-DAB3-B9F2-670A-AE8E58D8B027}"/>
                </a:ext>
              </a:extLst>
            </p:cNvPr>
            <p:cNvCxnSpPr/>
            <p:nvPr/>
          </p:nvCxnSpPr>
          <p:spPr>
            <a:xfrm flipV="1">
              <a:off x="10944225" y="945943"/>
              <a:ext cx="0" cy="17877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5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97B0-9168-4766-4907-C0E28B143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A6910CD9-A3E5-E90F-A042-8B5C1A7B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33" y="285060"/>
            <a:ext cx="10972800" cy="858837"/>
          </a:xfrm>
        </p:spPr>
        <p:txBody>
          <a:bodyPr/>
          <a:lstStyle/>
          <a:p>
            <a:pPr algn="l"/>
            <a:r>
              <a:rPr lang="cs-CZ"/>
              <a:t>přihlášky podle typu podání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4C1FA31-03E7-6FB9-2955-D597EB64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8508D-7738-4A58-B910-83BF47AB7EE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D587206-CABE-3FCF-2F17-265FBCCBCEB4}"/>
              </a:ext>
            </a:extLst>
          </p:cNvPr>
          <p:cNvSpPr txBox="1"/>
          <p:nvPr/>
        </p:nvSpPr>
        <p:spPr>
          <a:xfrm>
            <a:off x="391133" y="1209653"/>
            <a:ext cx="66192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/>
              <a:t>Elektronickou</a:t>
            </a:r>
            <a:r>
              <a:rPr lang="cs-CZ"/>
              <a:t> přihlášku celkově využilo </a:t>
            </a:r>
            <a:r>
              <a:rPr lang="cs-CZ" b="1"/>
              <a:t>84 %</a:t>
            </a:r>
            <a:r>
              <a:rPr lang="cs-CZ"/>
              <a:t> uchazečů (loni 77 %)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/>
              <a:t>Papírová</a:t>
            </a:r>
            <a:r>
              <a:rPr lang="cs-CZ"/>
              <a:t> přihláška – </a:t>
            </a:r>
            <a:r>
              <a:rPr lang="cs-CZ" b="1"/>
              <a:t>11 %</a:t>
            </a:r>
            <a:r>
              <a:rPr lang="cs-CZ"/>
              <a:t>, </a:t>
            </a:r>
            <a:r>
              <a:rPr lang="cs-CZ" b="1"/>
              <a:t>hybridní</a:t>
            </a:r>
            <a:r>
              <a:rPr lang="cs-CZ"/>
              <a:t> způsob podání – </a:t>
            </a:r>
            <a:r>
              <a:rPr lang="cs-CZ" b="1"/>
              <a:t>5 %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/>
              <a:t>Mezi uchazeči o </a:t>
            </a:r>
            <a:r>
              <a:rPr lang="cs-CZ" b="1"/>
              <a:t>víceletá gymnázia </a:t>
            </a:r>
            <a:r>
              <a:rPr lang="cs-CZ"/>
              <a:t>tvoří </a:t>
            </a:r>
            <a:r>
              <a:rPr lang="cs-CZ" b="1"/>
              <a:t>elektronická </a:t>
            </a:r>
            <a:r>
              <a:rPr lang="cs-CZ"/>
              <a:t>přihláška</a:t>
            </a:r>
            <a:r>
              <a:rPr lang="cs-CZ" b="1"/>
              <a:t> více než 90 %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3AFA81F-CFEB-1735-90FB-936B140677F6}"/>
              </a:ext>
            </a:extLst>
          </p:cNvPr>
          <p:cNvGrpSpPr/>
          <p:nvPr/>
        </p:nvGrpSpPr>
        <p:grpSpPr>
          <a:xfrm>
            <a:off x="7248525" y="1017611"/>
            <a:ext cx="4353533" cy="4667901"/>
            <a:chOff x="7067550" y="1065236"/>
            <a:chExt cx="4353533" cy="466790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BD7BD2A-8CED-CB70-3FA2-5206428CA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7550" y="1065236"/>
              <a:ext cx="4353533" cy="4667901"/>
            </a:xfrm>
            <a:prstGeom prst="rect">
              <a:avLst/>
            </a:prstGeom>
          </p:spPr>
        </p:pic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7547A9E3-69A5-742C-5F06-CB004754BB0A}"/>
                </a:ext>
              </a:extLst>
            </p:cNvPr>
            <p:cNvCxnSpPr/>
            <p:nvPr/>
          </p:nvCxnSpPr>
          <p:spPr>
            <a:xfrm flipV="1">
              <a:off x="7867650" y="2181225"/>
              <a:ext cx="742950" cy="1905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2369F980-C199-2017-A1AF-657674D9A4A2}"/>
                </a:ext>
              </a:extLst>
            </p:cNvPr>
            <p:cNvCxnSpPr/>
            <p:nvPr/>
          </p:nvCxnSpPr>
          <p:spPr>
            <a:xfrm flipV="1">
              <a:off x="9134475" y="2181225"/>
              <a:ext cx="742950" cy="1905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CE4165B5-7971-9831-0C95-57E5F9891699}"/>
                </a:ext>
              </a:extLst>
            </p:cNvPr>
            <p:cNvCxnSpPr/>
            <p:nvPr/>
          </p:nvCxnSpPr>
          <p:spPr>
            <a:xfrm flipV="1">
              <a:off x="10363200" y="2628900"/>
              <a:ext cx="742950" cy="1905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F9CD0CF0-ACA6-8FDB-B316-6492755D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14536"/>
              </p:ext>
            </p:extLst>
          </p:nvPr>
        </p:nvGraphicFramePr>
        <p:xfrm>
          <a:off x="7800974" y="5482864"/>
          <a:ext cx="374393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978">
                  <a:extLst>
                    <a:ext uri="{9D8B030D-6E8A-4147-A177-3AD203B41FA5}">
                      <a16:colId xmlns:a16="http://schemas.microsoft.com/office/drawing/2014/main" val="609974725"/>
                    </a:ext>
                  </a:extLst>
                </a:gridCol>
                <a:gridCol w="1247978">
                  <a:extLst>
                    <a:ext uri="{9D8B030D-6E8A-4147-A177-3AD203B41FA5}">
                      <a16:colId xmlns:a16="http://schemas.microsoft.com/office/drawing/2014/main" val="462309876"/>
                    </a:ext>
                  </a:extLst>
                </a:gridCol>
                <a:gridCol w="1247978">
                  <a:extLst>
                    <a:ext uri="{9D8B030D-6E8A-4147-A177-3AD203B41FA5}">
                      <a16:colId xmlns:a16="http://schemas.microsoft.com/office/drawing/2014/main" val="2745892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8letá gymnázia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6letá gymnázia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4leté obory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95002"/>
                  </a:ext>
                </a:extLst>
              </a:tr>
            </a:tbl>
          </a:graphicData>
        </a:graphic>
      </p:graphicFrame>
      <p:pic>
        <p:nvPicPr>
          <p:cNvPr id="19" name="Obrázek 18">
            <a:extLst>
              <a:ext uri="{FF2B5EF4-FFF2-40B4-BE49-F238E27FC236}">
                <a16:creationId xmlns:a16="http://schemas.microsoft.com/office/drawing/2014/main" id="{D9B5473D-5269-0E8F-1CB8-91BA3828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31" b="5680"/>
          <a:stretch/>
        </p:blipFill>
        <p:spPr>
          <a:xfrm>
            <a:off x="929566" y="3019254"/>
            <a:ext cx="3576975" cy="301007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42D39A-633C-A2BA-DF68-D0DC8197A1D5}"/>
              </a:ext>
            </a:extLst>
          </p:cNvPr>
          <p:cNvSpPr txBox="1"/>
          <p:nvPr/>
        </p:nvSpPr>
        <p:spPr>
          <a:xfrm>
            <a:off x="2157448" y="2953498"/>
            <a:ext cx="113365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0789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D952-5BA9-EED3-B1F0-8D2527C62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659A9C32-F12A-7581-F3EE-408ADB0DF99C}"/>
              </a:ext>
            </a:extLst>
          </p:cNvPr>
          <p:cNvSpPr/>
          <p:nvPr/>
        </p:nvSpPr>
        <p:spPr>
          <a:xfrm>
            <a:off x="95250" y="6030597"/>
            <a:ext cx="11677650" cy="10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DFB19B8-B7DD-C7D1-23C0-4009F904C062}"/>
              </a:ext>
            </a:extLst>
          </p:cNvPr>
          <p:cNvSpPr txBox="1"/>
          <p:nvPr/>
        </p:nvSpPr>
        <p:spPr>
          <a:xfrm>
            <a:off x="5870765" y="4505129"/>
            <a:ext cx="5955922" cy="858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 marL="2250" algn="ctr">
              <a:spcBef>
                <a:spcPts val="1200"/>
              </a:spcBef>
              <a:spcAft>
                <a:spcPts val="1200"/>
              </a:spcAft>
            </a:pPr>
            <a:r>
              <a:rPr lang="cs-CZ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Počet volných míst v 1. ročnících (tis.)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48FE791-8370-3F21-576A-A5809434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2" y="198438"/>
            <a:ext cx="11592896" cy="698305"/>
          </a:xfrm>
        </p:spPr>
        <p:txBody>
          <a:bodyPr/>
          <a:lstStyle/>
          <a:p>
            <a:r>
              <a:rPr lang="cs-CZ" sz="3600"/>
              <a:t>počet přihlášených </a:t>
            </a:r>
            <a:r>
              <a:rPr lang="cs-CZ" sz="3600" b="1"/>
              <a:t>uchazečů</a:t>
            </a:r>
            <a:r>
              <a:rPr lang="cs-CZ" sz="3600"/>
              <a:t> a počet </a:t>
            </a:r>
            <a:r>
              <a:rPr lang="cs-CZ" sz="3600" b="1"/>
              <a:t>volných míst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2C8E41-64B4-5217-DE2C-3D56F3E9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8508D-7738-4A58-B910-83BF47AB7EE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1D2C45-E791-DBBE-02CE-3767DA1BEA69}"/>
              </a:ext>
            </a:extLst>
          </p:cNvPr>
          <p:cNvSpPr txBox="1"/>
          <p:nvPr/>
        </p:nvSpPr>
        <p:spPr>
          <a:xfrm>
            <a:off x="288857" y="910596"/>
            <a:ext cx="54387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/>
              <a:t>Celkový</a:t>
            </a:r>
            <a:r>
              <a:rPr lang="cs-CZ"/>
              <a:t> počet </a:t>
            </a:r>
            <a:r>
              <a:rPr lang="cs-CZ" b="1"/>
              <a:t>uchazečů</a:t>
            </a:r>
            <a:r>
              <a:rPr lang="cs-CZ"/>
              <a:t> </a:t>
            </a:r>
            <a:r>
              <a:rPr lang="cs-CZ" b="1"/>
              <a:t>159,0 tis. </a:t>
            </a:r>
            <a:r>
              <a:rPr lang="cs-CZ"/>
              <a:t>(loni 157,0 tis.), meziroční nárůst 2,0 tis. (+1,3 %)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/>
              <a:t>Do </a:t>
            </a:r>
            <a:r>
              <a:rPr lang="cs-CZ" b="1"/>
              <a:t>4letých a kratších oborů </a:t>
            </a:r>
            <a:r>
              <a:rPr lang="cs-CZ"/>
              <a:t>se přihlásilo </a:t>
            </a:r>
            <a:r>
              <a:rPr lang="cs-CZ" b="1"/>
              <a:t>132,5 tis.</a:t>
            </a:r>
            <a:r>
              <a:rPr lang="cs-CZ"/>
              <a:t>, oproti 2024 nárůst 2,8 tis. (+2,1 %). 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/>
              <a:t>Počet</a:t>
            </a:r>
            <a:r>
              <a:rPr lang="cs-CZ" b="1"/>
              <a:t> volných míst </a:t>
            </a:r>
            <a:r>
              <a:rPr lang="cs-CZ"/>
              <a:t>ve</a:t>
            </a:r>
            <a:r>
              <a:rPr lang="cs-CZ" b="1"/>
              <a:t> 4letých </a:t>
            </a:r>
            <a:r>
              <a:rPr lang="cs-CZ"/>
              <a:t>a kratších oborech </a:t>
            </a:r>
            <a:r>
              <a:rPr lang="cs-CZ" b="1"/>
              <a:t>152,5 tis., </a:t>
            </a:r>
            <a:r>
              <a:rPr lang="cs-CZ"/>
              <a:t>meziroční pokles o 1,2 tis.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/>
              <a:t>8letá gymnázia </a:t>
            </a:r>
            <a:r>
              <a:rPr lang="cs-CZ"/>
              <a:t>– </a:t>
            </a:r>
            <a:r>
              <a:rPr lang="cs-CZ" b="1"/>
              <a:t>19,4 tis. uchazečů</a:t>
            </a:r>
            <a:r>
              <a:rPr lang="cs-CZ"/>
              <a:t>, meziročně srovnatelné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/>
              <a:t>Počet </a:t>
            </a:r>
            <a:r>
              <a:rPr lang="cs-CZ" b="1"/>
              <a:t>volných míst </a:t>
            </a:r>
            <a:r>
              <a:rPr lang="cs-CZ"/>
              <a:t>v </a:t>
            </a:r>
            <a:r>
              <a:rPr lang="cs-CZ" b="1"/>
              <a:t>8letých gymnáziích 9,3 tis.</a:t>
            </a:r>
            <a:r>
              <a:rPr lang="cs-CZ"/>
              <a:t>, nepatrný meziroční nárůst</a:t>
            </a:r>
            <a:endParaRPr lang="cs-CZ" b="1"/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/>
              <a:t>6letá gymnázia </a:t>
            </a:r>
            <a:r>
              <a:rPr lang="cs-CZ"/>
              <a:t>– </a:t>
            </a:r>
            <a:r>
              <a:rPr lang="cs-CZ" b="1"/>
              <a:t>7,1 tis. </a:t>
            </a:r>
            <a:r>
              <a:rPr lang="cs-CZ"/>
              <a:t>uchazečů, o 0,7 tis. méně než v roce 2024 (-8,4 %)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/>
              <a:t>Počet </a:t>
            </a:r>
            <a:r>
              <a:rPr lang="cs-CZ" b="1"/>
              <a:t>volných míst </a:t>
            </a:r>
            <a:r>
              <a:rPr lang="cs-CZ"/>
              <a:t>v </a:t>
            </a:r>
            <a:r>
              <a:rPr lang="cs-CZ" b="1"/>
              <a:t>6letých gymnáziích 2,5 tis.</a:t>
            </a:r>
            <a:r>
              <a:rPr lang="cs-CZ"/>
              <a:t>, oproti roku 2024 bez výrazných změn</a:t>
            </a:r>
            <a:endParaRPr lang="cs-CZ" b="1"/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/>
              <a:t>Nárůst počtu přihlášek na uchazeče </a:t>
            </a:r>
            <a:r>
              <a:rPr lang="cs-CZ"/>
              <a:t>mezi zájemci o 4leté obory – </a:t>
            </a:r>
            <a:r>
              <a:rPr lang="cs-CZ" b="1"/>
              <a:t>3 a více přihlášek </a:t>
            </a:r>
            <a:r>
              <a:rPr lang="cs-CZ"/>
              <a:t>podalo </a:t>
            </a:r>
            <a:r>
              <a:rPr lang="cs-CZ" b="1"/>
              <a:t>85 %</a:t>
            </a:r>
            <a:r>
              <a:rPr lang="cs-CZ"/>
              <a:t> z nich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660D4E9-C7CC-D384-9143-48DAFAA19D54}"/>
              </a:ext>
            </a:extLst>
          </p:cNvPr>
          <p:cNvSpPr/>
          <p:nvPr/>
        </p:nvSpPr>
        <p:spPr>
          <a:xfrm>
            <a:off x="7082318" y="4568211"/>
            <a:ext cx="789614" cy="4520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152,5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216B527-A93A-2AB1-A068-EBB3B1874CA2}"/>
              </a:ext>
            </a:extLst>
          </p:cNvPr>
          <p:cNvSpPr/>
          <p:nvPr/>
        </p:nvSpPr>
        <p:spPr>
          <a:xfrm>
            <a:off x="6206018" y="4568211"/>
            <a:ext cx="789614" cy="4520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153,7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948E67F-6D90-8371-B21F-A08B308CEEFF}"/>
              </a:ext>
            </a:extLst>
          </p:cNvPr>
          <p:cNvSpPr/>
          <p:nvPr/>
        </p:nvSpPr>
        <p:spPr>
          <a:xfrm>
            <a:off x="8926993" y="4568211"/>
            <a:ext cx="789614" cy="4520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9,3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FED322E1-BDD4-B9BF-C52E-6A1BFC2DC873}"/>
              </a:ext>
            </a:extLst>
          </p:cNvPr>
          <p:cNvSpPr/>
          <p:nvPr/>
        </p:nvSpPr>
        <p:spPr>
          <a:xfrm>
            <a:off x="8028468" y="4568211"/>
            <a:ext cx="789614" cy="4520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9,2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A1B6A44-D210-EF16-8C01-ADF47DABB516}"/>
              </a:ext>
            </a:extLst>
          </p:cNvPr>
          <p:cNvSpPr/>
          <p:nvPr/>
        </p:nvSpPr>
        <p:spPr>
          <a:xfrm>
            <a:off x="10783262" y="4568211"/>
            <a:ext cx="789614" cy="4520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2,5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97A0F4DE-1CBE-A0C4-CBCE-76DEEA1D2A26}"/>
              </a:ext>
            </a:extLst>
          </p:cNvPr>
          <p:cNvSpPr/>
          <p:nvPr/>
        </p:nvSpPr>
        <p:spPr>
          <a:xfrm>
            <a:off x="9911242" y="4568211"/>
            <a:ext cx="789614" cy="4520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2,5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C82094A-59A2-5761-1AAA-342CA2FA150B}"/>
              </a:ext>
            </a:extLst>
          </p:cNvPr>
          <p:cNvSpPr txBox="1"/>
          <p:nvPr/>
        </p:nvSpPr>
        <p:spPr>
          <a:xfrm>
            <a:off x="5870764" y="5489182"/>
            <a:ext cx="5955923" cy="858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 marL="2250" algn="ctr">
              <a:spcBef>
                <a:spcPts val="1200"/>
              </a:spcBef>
              <a:spcAft>
                <a:spcPts val="1200"/>
              </a:spcAft>
            </a:pPr>
            <a:r>
              <a:rPr lang="cs-CZ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Průměrný počet přihlášek na uchazeče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EB158961-F05C-2DAD-B04F-C4162F30967F}"/>
              </a:ext>
            </a:extLst>
          </p:cNvPr>
          <p:cNvSpPr/>
          <p:nvPr/>
        </p:nvSpPr>
        <p:spPr>
          <a:xfrm>
            <a:off x="7082318" y="5594573"/>
            <a:ext cx="789614" cy="452008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2,82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A6D4CB10-A9A7-9DB8-4CB5-EF5F98770905}"/>
              </a:ext>
            </a:extLst>
          </p:cNvPr>
          <p:cNvSpPr/>
          <p:nvPr/>
        </p:nvSpPr>
        <p:spPr>
          <a:xfrm>
            <a:off x="6206018" y="5594573"/>
            <a:ext cx="789614" cy="452008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2,77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53D6A97E-A544-7F82-C294-159487E1F9FF}"/>
              </a:ext>
            </a:extLst>
          </p:cNvPr>
          <p:cNvSpPr/>
          <p:nvPr/>
        </p:nvSpPr>
        <p:spPr>
          <a:xfrm>
            <a:off x="8926993" y="5600948"/>
            <a:ext cx="789614" cy="452008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2,15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8C2120D7-EA86-58AC-182D-18A50073AFFF}"/>
              </a:ext>
            </a:extLst>
          </p:cNvPr>
          <p:cNvSpPr/>
          <p:nvPr/>
        </p:nvSpPr>
        <p:spPr>
          <a:xfrm>
            <a:off x="8028468" y="5594573"/>
            <a:ext cx="789614" cy="452008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2,16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785EC402-913B-68CC-4F33-8A24A8ABDF88}"/>
              </a:ext>
            </a:extLst>
          </p:cNvPr>
          <p:cNvSpPr/>
          <p:nvPr/>
        </p:nvSpPr>
        <p:spPr>
          <a:xfrm>
            <a:off x="10783262" y="5600948"/>
            <a:ext cx="789614" cy="452008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2,25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F085BA1F-16B4-988F-2D8B-C6AB8CEAF944}"/>
              </a:ext>
            </a:extLst>
          </p:cNvPr>
          <p:cNvSpPr/>
          <p:nvPr/>
        </p:nvSpPr>
        <p:spPr>
          <a:xfrm>
            <a:off x="9911242" y="5590364"/>
            <a:ext cx="789614" cy="452008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/>
              <a:t>2,25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70D37A74-03D3-9B9C-B962-72EC7D0B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65" y="916889"/>
            <a:ext cx="5955922" cy="3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6131-81F4-19D3-5E00-106787D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CE054577-5C2C-6670-0844-8E54DABE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863"/>
            <a:ext cx="10972800" cy="8207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kern="1200" cap="all" baseline="0">
                <a:latin typeface="+mj-lt"/>
                <a:ea typeface="+mj-ea"/>
                <a:cs typeface="+mj-cs"/>
              </a:rPr>
              <a:t>uchazeči O </a:t>
            </a:r>
            <a:r>
              <a:rPr lang="cs-CZ" sz="3700" b="1" kern="1200" cap="all" baseline="0">
                <a:latin typeface="+mj-lt"/>
                <a:ea typeface="+mj-ea"/>
                <a:cs typeface="+mj-cs"/>
              </a:rPr>
              <a:t>4letÉ oborY </a:t>
            </a:r>
            <a:r>
              <a:rPr lang="cs-CZ" sz="3700" kern="1200" cap="all" baseline="0">
                <a:latin typeface="+mj-lt"/>
                <a:ea typeface="+mj-ea"/>
                <a:cs typeface="+mj-cs"/>
              </a:rPr>
              <a:t>PODLE </a:t>
            </a:r>
            <a:r>
              <a:rPr lang="cs-CZ" sz="3700" b="1" kern="1200" cap="all" baseline="0">
                <a:latin typeface="+mj-lt"/>
                <a:ea typeface="+mj-ea"/>
                <a:cs typeface="+mj-cs"/>
              </a:rPr>
              <a:t>TYPU ŠKOLY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6AADDA-1A6B-B44E-D23F-93FD484D44CB}"/>
              </a:ext>
            </a:extLst>
          </p:cNvPr>
          <p:cNvSpPr txBox="1"/>
          <p:nvPr/>
        </p:nvSpPr>
        <p:spPr bwMode="auto">
          <a:xfrm>
            <a:off x="6991349" y="962027"/>
            <a:ext cx="4991101" cy="504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Alespoň jednu přihlášku do </a:t>
            </a:r>
            <a:r>
              <a:rPr lang="cs-CZ" b="1"/>
              <a:t>4letých gymnázií</a:t>
            </a:r>
            <a:r>
              <a:rPr lang="cs-CZ"/>
              <a:t> podalo </a:t>
            </a:r>
            <a:r>
              <a:rPr lang="cs-CZ" b="1"/>
              <a:t>19 %</a:t>
            </a:r>
            <a:r>
              <a:rPr lang="cs-CZ"/>
              <a:t> uchazečů (25,3 tis.) uchazečů, mírný meziroční pokles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Nárůst zájmu o </a:t>
            </a:r>
            <a:r>
              <a:rPr lang="cs-CZ" b="1"/>
              <a:t>lycea</a:t>
            </a:r>
            <a:r>
              <a:rPr lang="cs-CZ"/>
              <a:t> – alespoň jednu přihlášku podala </a:t>
            </a:r>
            <a:r>
              <a:rPr lang="cs-CZ" b="1"/>
              <a:t>šestina</a:t>
            </a:r>
            <a:r>
              <a:rPr lang="cs-CZ"/>
              <a:t> (21,9 tis.) uchazečů (o 2,7 tis. více než loni)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SOŠ </a:t>
            </a:r>
            <a:r>
              <a:rPr lang="cs-CZ"/>
              <a:t>– </a:t>
            </a:r>
            <a:r>
              <a:rPr lang="cs-CZ" b="1"/>
              <a:t>57 %</a:t>
            </a:r>
            <a:r>
              <a:rPr lang="cs-CZ"/>
              <a:t> (75,7 tis.) uchazečů, mírný meziroční pokles relativního zastoupení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SOU s maturitou </a:t>
            </a:r>
            <a:r>
              <a:rPr lang="cs-CZ"/>
              <a:t>– </a:t>
            </a:r>
            <a:r>
              <a:rPr lang="cs-CZ" b="1"/>
              <a:t>14 %</a:t>
            </a:r>
            <a:r>
              <a:rPr lang="cs-CZ"/>
              <a:t> uchazečů, mírný nárůst oproti roku 2024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SOU s výučním listem </a:t>
            </a:r>
            <a:r>
              <a:rPr lang="cs-CZ"/>
              <a:t>– alespoň jednu přihlášku podalo necelých </a:t>
            </a:r>
            <a:r>
              <a:rPr lang="cs-CZ" b="1"/>
              <a:t>39 %</a:t>
            </a:r>
            <a:r>
              <a:rPr lang="cs-CZ"/>
              <a:t> (51,3 tis.) uchazečů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Nástavbové studium </a:t>
            </a:r>
            <a:r>
              <a:rPr lang="cs-CZ"/>
              <a:t>– </a:t>
            </a:r>
            <a:r>
              <a:rPr lang="cs-CZ" b="1"/>
              <a:t>9,8 tis.</a:t>
            </a:r>
            <a:r>
              <a:rPr lang="cs-CZ"/>
              <a:t>, meziroční nárůst počtu uchazečů o 1,5 tis. (+18 %)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852F4A9-C365-1240-6741-42389EF7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88508D-7738-4A58-B910-83BF47AB7EE8}" type="slidenum">
              <a:rPr lang="cs-CZ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cs-CZ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CD06809-0D35-1F21-841A-E48B416D1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09732"/>
              </p:ext>
            </p:extLst>
          </p:nvPr>
        </p:nvGraphicFramePr>
        <p:xfrm>
          <a:off x="219075" y="4933950"/>
          <a:ext cx="6486525" cy="1068072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367955964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276507208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165916747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41369393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7581498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4722595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4440433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1831714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0510969"/>
                    </a:ext>
                  </a:extLst>
                </a:gridCol>
              </a:tblGrid>
              <a:tr h="60769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uchazečů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Gymnázia 4letá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Lycea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Střední odborné školy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s maturitní zkouškou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Nástavby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Konzervatoře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s výuč. listem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bez výuč. listu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09384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2024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6135955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2025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165736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E1CA4BF-D3AF-B457-E7AC-83ADD76F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8" y="1121328"/>
            <a:ext cx="6584761" cy="36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682F-BA1F-2DF7-2E3A-7EC57598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5BFEF538-9364-C9AA-5E82-C659BA1C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863"/>
            <a:ext cx="10972800" cy="8842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cs-CZ" kern="1200" cap="all" baseline="0">
                <a:latin typeface="+mj-lt"/>
                <a:ea typeface="+mj-ea"/>
                <a:cs typeface="+mj-cs"/>
              </a:rPr>
              <a:t>počet </a:t>
            </a:r>
            <a:r>
              <a:rPr lang="cs-CZ" b="1" kern="1200" cap="all" baseline="0">
                <a:latin typeface="+mj-lt"/>
                <a:ea typeface="+mj-ea"/>
                <a:cs typeface="+mj-cs"/>
              </a:rPr>
              <a:t>přihlášek</a:t>
            </a:r>
            <a:r>
              <a:rPr lang="cs-CZ" kern="1200" cap="all" baseline="0">
                <a:latin typeface="+mj-lt"/>
                <a:ea typeface="+mj-ea"/>
                <a:cs typeface="+mj-cs"/>
              </a:rPr>
              <a:t> – 4leté obory</a:t>
            </a:r>
            <a:endParaRPr lang="cs-CZ" b="1" kern="1200" cap="all" baseline="0"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4F424A2-CF62-61A4-A452-46049715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88508D-7738-4A58-B910-83BF47AB7EE8}" type="slidenum">
              <a:rPr lang="cs-CZ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cs-CZ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7FAE0C-AC47-3BE6-98F5-A52334C8F86C}"/>
              </a:ext>
            </a:extLst>
          </p:cNvPr>
          <p:cNvSpPr txBox="1"/>
          <p:nvPr/>
        </p:nvSpPr>
        <p:spPr bwMode="auto">
          <a:xfrm>
            <a:off x="302227" y="1238251"/>
            <a:ext cx="5342487" cy="4774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Celkový počet </a:t>
            </a:r>
            <a:r>
              <a:rPr lang="cs-CZ"/>
              <a:t>podaných</a:t>
            </a:r>
            <a:r>
              <a:rPr lang="cs-CZ" b="1"/>
              <a:t> přihlášek </a:t>
            </a:r>
            <a:r>
              <a:rPr lang="cs-CZ"/>
              <a:t>do </a:t>
            </a:r>
            <a:r>
              <a:rPr lang="cs-CZ" b="1"/>
              <a:t>4letých</a:t>
            </a:r>
            <a:r>
              <a:rPr lang="cs-CZ"/>
              <a:t> a kratších oborů </a:t>
            </a:r>
            <a:r>
              <a:rPr lang="cs-CZ" b="1"/>
              <a:t>373,5 tis., </a:t>
            </a:r>
            <a:r>
              <a:rPr lang="cs-CZ"/>
              <a:t>meziročně o 14,3 tis. více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Pokles</a:t>
            </a:r>
            <a:r>
              <a:rPr lang="cs-CZ"/>
              <a:t> počtu přihlášek do </a:t>
            </a:r>
            <a:r>
              <a:rPr lang="cs-CZ" b="1"/>
              <a:t>4letých gymnázií </a:t>
            </a:r>
            <a:r>
              <a:rPr lang="cs-CZ"/>
              <a:t>(-4 %)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Meziročně relativně stabilní počet přihlášek do </a:t>
            </a:r>
            <a:r>
              <a:rPr lang="cs-CZ" b="1"/>
              <a:t>SOŠ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Výraznější </a:t>
            </a:r>
            <a:r>
              <a:rPr lang="cs-CZ" b="1"/>
              <a:t>nárůst</a:t>
            </a:r>
            <a:r>
              <a:rPr lang="cs-CZ"/>
              <a:t> počtu přihlášek do </a:t>
            </a:r>
            <a:r>
              <a:rPr lang="cs-CZ" b="1"/>
              <a:t>lyceí</a:t>
            </a:r>
            <a:r>
              <a:rPr lang="cs-CZ"/>
              <a:t> (+3,6 tis., +16 %)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/>
              <a:t>Vzrostl počet přihlášek do oborů </a:t>
            </a:r>
            <a:r>
              <a:rPr lang="cs-CZ" b="1"/>
              <a:t>SOU</a:t>
            </a:r>
            <a:r>
              <a:rPr lang="cs-CZ"/>
              <a:t> </a:t>
            </a:r>
            <a:r>
              <a:rPr lang="cs-CZ" b="1"/>
              <a:t>s MZ </a:t>
            </a:r>
            <a:r>
              <a:rPr lang="cs-CZ"/>
              <a:t>(+ 9 %) i </a:t>
            </a:r>
            <a:r>
              <a:rPr lang="cs-CZ" b="1"/>
              <a:t>SOU</a:t>
            </a:r>
            <a:r>
              <a:rPr lang="cs-CZ"/>
              <a:t> </a:t>
            </a:r>
            <a:r>
              <a:rPr lang="cs-CZ" b="1"/>
              <a:t>s výučním listem </a:t>
            </a:r>
            <a:r>
              <a:rPr lang="cs-CZ"/>
              <a:t>(+6 %)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b="1"/>
              <a:t>Nárůst</a:t>
            </a:r>
            <a:r>
              <a:rPr lang="cs-CZ"/>
              <a:t> počtu přihlášek do </a:t>
            </a:r>
            <a:r>
              <a:rPr lang="cs-CZ" b="1"/>
              <a:t>nástavbového</a:t>
            </a:r>
            <a:r>
              <a:rPr lang="cs-CZ"/>
              <a:t> </a:t>
            </a:r>
            <a:r>
              <a:rPr lang="cs-CZ" b="1"/>
              <a:t>studia</a:t>
            </a:r>
            <a:r>
              <a:rPr lang="cs-CZ"/>
              <a:t> (+3,8 tis, +29 %)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ACC274-A364-A336-A9E1-48D4E04C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01" y="1148249"/>
            <a:ext cx="5957997" cy="45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88EF-8677-D629-23A4-E10BFBB3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35BF34BC-1A40-439F-BBA8-929E057D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48" y="169863"/>
            <a:ext cx="11562304" cy="8842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3700" kern="1200" cap="all" baseline="0">
                <a:latin typeface="+mj-lt"/>
                <a:ea typeface="+mj-ea"/>
                <a:cs typeface="+mj-cs"/>
              </a:rPr>
              <a:t>struktura </a:t>
            </a:r>
            <a:r>
              <a:rPr lang="cs-CZ" sz="3700" b="1" kern="1200" cap="all" baseline="0">
                <a:latin typeface="+mj-lt"/>
                <a:ea typeface="+mj-ea"/>
                <a:cs typeface="+mj-cs"/>
              </a:rPr>
              <a:t>přihlášek</a:t>
            </a:r>
            <a:r>
              <a:rPr lang="cs-CZ" sz="3700" kern="1200" cap="all" baseline="0">
                <a:latin typeface="+mj-lt"/>
                <a:ea typeface="+mj-ea"/>
                <a:cs typeface="+mj-cs"/>
              </a:rPr>
              <a:t> – </a:t>
            </a:r>
            <a:r>
              <a:rPr lang="cs-CZ" sz="3700" b="1" kern="1200" cap="all" baseline="0">
                <a:latin typeface="+mj-lt"/>
                <a:ea typeface="+mj-ea"/>
                <a:cs typeface="+mj-cs"/>
              </a:rPr>
              <a:t>4leté obory</a:t>
            </a:r>
            <a:br>
              <a:rPr lang="cs-CZ" sz="3700" kern="1200" cap="all" baseline="0">
                <a:latin typeface="+mj-lt"/>
                <a:ea typeface="+mj-ea"/>
                <a:cs typeface="+mj-cs"/>
              </a:rPr>
            </a:br>
            <a:r>
              <a:rPr lang="cs-CZ" sz="3700" kern="1200" cap="all" baseline="0">
                <a:latin typeface="+mj-lt"/>
                <a:ea typeface="+mj-ea"/>
                <a:cs typeface="+mj-cs"/>
              </a:rPr>
              <a:t>maturitní a nematuritní</a:t>
            </a:r>
            <a:endParaRPr lang="cs-CZ" sz="3700" b="1" kern="1200" cap="all" baseline="0"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B3C88C-83C0-CA13-F53C-C738324C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88508D-7738-4A58-B910-83BF47AB7EE8}" type="slidenum">
              <a:rPr lang="cs-CZ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7</a:t>
            </a:fld>
            <a:endParaRPr lang="cs-CZ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043CA8-3186-7EB6-449C-19B104C3AD77}"/>
              </a:ext>
            </a:extLst>
          </p:cNvPr>
          <p:cNvSpPr txBox="1"/>
          <p:nvPr/>
        </p:nvSpPr>
        <p:spPr bwMode="auto">
          <a:xfrm>
            <a:off x="419100" y="1476375"/>
            <a:ext cx="4991100" cy="4400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Podíl </a:t>
            </a:r>
            <a:r>
              <a:rPr lang="cs-CZ" sz="2000" b="1"/>
              <a:t>přihlášek</a:t>
            </a:r>
            <a:r>
              <a:rPr lang="cs-CZ" sz="2000"/>
              <a:t> do </a:t>
            </a:r>
            <a:r>
              <a:rPr lang="cs-CZ" sz="2000" b="1"/>
              <a:t>maturitních oborů 71 %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 b="1"/>
              <a:t>Alespoň jednu přihlášku </a:t>
            </a:r>
            <a:r>
              <a:rPr lang="cs-CZ" sz="2000"/>
              <a:t>do </a:t>
            </a:r>
            <a:r>
              <a:rPr lang="cs-CZ" sz="2000" b="1"/>
              <a:t>maturitních</a:t>
            </a:r>
            <a:r>
              <a:rPr lang="cs-CZ" sz="2000"/>
              <a:t> oborů podalo </a:t>
            </a:r>
            <a:r>
              <a:rPr lang="cs-CZ" sz="2000" b="1"/>
              <a:t>77 % uchazečů</a:t>
            </a:r>
            <a:r>
              <a:rPr lang="cs-CZ" sz="2000"/>
              <a:t>, meziročně srovnatelné</a:t>
            </a:r>
            <a:endParaRPr lang="cs-CZ" sz="2000" b="1"/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V </a:t>
            </a:r>
            <a:r>
              <a:rPr lang="cs-CZ" sz="2000" b="1"/>
              <a:t>1. prioritě </a:t>
            </a:r>
            <a:r>
              <a:rPr lang="cs-CZ" sz="2000"/>
              <a:t>podíl </a:t>
            </a:r>
            <a:r>
              <a:rPr lang="cs-CZ" sz="2000" b="1"/>
              <a:t>maturitních</a:t>
            </a:r>
            <a:r>
              <a:rPr lang="cs-CZ" sz="2000"/>
              <a:t> oborů </a:t>
            </a:r>
            <a:r>
              <a:rPr lang="cs-CZ" sz="2000" b="1"/>
              <a:t>75 %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V dalších prioritách roste podíl nematuritních oborů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Ve 3. volbě tvoří nematuritní obory více než třetinu přihlášek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94CB91-B533-50CF-EEFC-6BF5CCA8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29" y="1130161"/>
            <a:ext cx="6248942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FBC99-0D81-9E78-ED07-521E7F9D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B070FF5-0531-57B1-5430-C0A9648AD298}"/>
              </a:ext>
            </a:extLst>
          </p:cNvPr>
          <p:cNvSpPr/>
          <p:nvPr/>
        </p:nvSpPr>
        <p:spPr>
          <a:xfrm>
            <a:off x="95250" y="6030597"/>
            <a:ext cx="11677650" cy="10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C7D24DE5-8407-8B8C-EB18-A1BAF298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48" y="169863"/>
            <a:ext cx="11562304" cy="88423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cs-CZ" sz="3700" kern="1200" cap="all" baseline="0">
                <a:latin typeface="+mj-lt"/>
                <a:ea typeface="+mj-ea"/>
                <a:cs typeface="+mj-cs"/>
              </a:rPr>
              <a:t>struktura přihlášek – 4leté obory</a:t>
            </a:r>
            <a:br>
              <a:rPr lang="cs-CZ" sz="3700" kern="1200" cap="all" baseline="0">
                <a:latin typeface="+mj-lt"/>
                <a:ea typeface="+mj-ea"/>
                <a:cs typeface="+mj-cs"/>
              </a:rPr>
            </a:br>
            <a:r>
              <a:rPr lang="cs-CZ" sz="3700" kern="1200" cap="all" baseline="0">
                <a:latin typeface="+mj-lt"/>
                <a:ea typeface="+mj-ea"/>
                <a:cs typeface="+mj-cs"/>
              </a:rPr>
              <a:t>podle </a:t>
            </a:r>
            <a:r>
              <a:rPr lang="cs-CZ" sz="3700" b="1" kern="1200" cap="all" baseline="0">
                <a:latin typeface="+mj-lt"/>
                <a:ea typeface="+mj-ea"/>
                <a:cs typeface="+mj-cs"/>
              </a:rPr>
              <a:t>typu školy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9AAE8E-C125-08DF-4AA6-BA0C139D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C88508D-7738-4A58-B910-83BF47AB7EE8}" type="slidenum">
              <a:rPr lang="cs-CZ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8</a:t>
            </a:fld>
            <a:endParaRPr lang="cs-CZ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9DF22E3-83F5-6F31-38CA-AF8B4EB000A6}"/>
              </a:ext>
            </a:extLst>
          </p:cNvPr>
          <p:cNvSpPr txBox="1"/>
          <p:nvPr/>
        </p:nvSpPr>
        <p:spPr bwMode="auto">
          <a:xfrm>
            <a:off x="447676" y="1400175"/>
            <a:ext cx="4429124" cy="4400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V celkovém počtu přihlášek meziročně </a:t>
            </a:r>
            <a:r>
              <a:rPr lang="cs-CZ" sz="2000" b="1"/>
              <a:t>mírně klesl podíl </a:t>
            </a:r>
            <a:r>
              <a:rPr lang="cs-CZ" sz="2000"/>
              <a:t>těch do </a:t>
            </a:r>
            <a:r>
              <a:rPr lang="cs-CZ" sz="2000" b="1"/>
              <a:t>4letých gymnázií</a:t>
            </a:r>
            <a:r>
              <a:rPr lang="cs-CZ" sz="2000"/>
              <a:t>, tvoří 12 %. V 1. prioritě tvoří 14 % přihlášek, v dalších volbách podíl 4letých gym. klesá.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 b="1"/>
              <a:t>Nárůst</a:t>
            </a:r>
            <a:r>
              <a:rPr lang="cs-CZ" sz="2000"/>
              <a:t> podílu přihlášek do </a:t>
            </a:r>
            <a:r>
              <a:rPr lang="cs-CZ" sz="2000" b="1"/>
              <a:t>lyceí</a:t>
            </a:r>
            <a:r>
              <a:rPr lang="cs-CZ" sz="2000"/>
              <a:t> na bezmála 7 %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Výrazněji vzrostl počet přihlášek do </a:t>
            </a:r>
            <a:r>
              <a:rPr lang="cs-CZ" sz="2000" b="1"/>
              <a:t>SOU s výučním listem </a:t>
            </a:r>
            <a:r>
              <a:rPr lang="cs-CZ" sz="2000"/>
              <a:t>– zejména ve 3. volbě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/>
              <a:t>Meziročně vyšší počet přihlášek do </a:t>
            </a:r>
            <a:r>
              <a:rPr lang="cs-CZ" sz="2000" b="1"/>
              <a:t>nástavbového studia </a:t>
            </a:r>
            <a:r>
              <a:rPr lang="cs-CZ" sz="2000"/>
              <a:t>(+3,8 tis.)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3BB31F-F951-D233-428C-48504CF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33426"/>
            <a:ext cx="6880717" cy="4225713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67F5FD-8563-480E-1CFA-759C92D0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34112"/>
              </p:ext>
            </p:extLst>
          </p:nvPr>
        </p:nvGraphicFramePr>
        <p:xfrm>
          <a:off x="5114925" y="5037294"/>
          <a:ext cx="6657975" cy="1298260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67955964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276507208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165916747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41369393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7581498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4722595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4440433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1831714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0510969"/>
                    </a:ext>
                  </a:extLst>
                </a:gridCol>
              </a:tblGrid>
              <a:tr h="60769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přihlášek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Gymnázia 4letá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Lycea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Střední odborné školy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s maturitní zkouškou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Nástavby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Konzervatoře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s výuč. listem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SOU bez výuč. listu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09384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2024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6135955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2025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165736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2025/2024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-1 775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+3 583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+724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+1 885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+3 814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+6 045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314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2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1493-A2CC-E3AF-815D-FF647FED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021C3FE3-A430-9BD5-1A97-516DC0987B77}"/>
              </a:ext>
            </a:extLst>
          </p:cNvPr>
          <p:cNvSpPr/>
          <p:nvPr/>
        </p:nvSpPr>
        <p:spPr>
          <a:xfrm>
            <a:off x="95250" y="6030597"/>
            <a:ext cx="11677650" cy="10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BCDB027-474E-C822-4B01-5B8D85C9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918" y="230562"/>
            <a:ext cx="6115455" cy="1303340"/>
          </a:xfrm>
        </p:spPr>
        <p:txBody>
          <a:bodyPr/>
          <a:lstStyle/>
          <a:p>
            <a:pPr algn="r"/>
            <a:r>
              <a:rPr lang="cs-CZ"/>
              <a:t>nejvíce volené 4leté </a:t>
            </a:r>
            <a:r>
              <a:rPr lang="cs-CZ" b="1"/>
              <a:t>maturitní</a:t>
            </a:r>
            <a:r>
              <a:rPr lang="cs-CZ"/>
              <a:t> obory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EF6092-C202-46A0-4F96-55125FAE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8508D-7738-4A58-B910-83BF47AB7EE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C0D25BD-9613-589A-E930-1BADFF86D183}"/>
              </a:ext>
            </a:extLst>
          </p:cNvPr>
          <p:cNvSpPr txBox="1"/>
          <p:nvPr/>
        </p:nvSpPr>
        <p:spPr>
          <a:xfrm>
            <a:off x="5493782" y="1835031"/>
            <a:ext cx="6487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Po 4letých gymnáziích jsou nejčastější volbou obory SOŠ - </a:t>
            </a:r>
            <a:r>
              <a:rPr lang="cs-CZ" sz="2000" b="1"/>
              <a:t>Obchodní akademie</a:t>
            </a:r>
            <a:r>
              <a:rPr lang="cs-CZ" sz="2000"/>
              <a:t>, </a:t>
            </a:r>
            <a:r>
              <a:rPr lang="cs-CZ" sz="2000" b="1"/>
              <a:t>Informační technologie,</a:t>
            </a:r>
            <a:r>
              <a:rPr lang="cs-CZ" sz="2000"/>
              <a:t> </a:t>
            </a:r>
            <a:r>
              <a:rPr lang="cs-CZ" sz="2000" b="1"/>
              <a:t>Ekonomika a podnikání</a:t>
            </a:r>
            <a:r>
              <a:rPr lang="cs-CZ" sz="2000"/>
              <a:t>, </a:t>
            </a:r>
            <a:r>
              <a:rPr lang="cs-CZ" sz="2000" b="1"/>
              <a:t>Praktická sestra</a:t>
            </a:r>
          </a:p>
          <a:p>
            <a:pPr marL="2880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/>
              <a:t>Mezi</a:t>
            </a:r>
            <a:r>
              <a:rPr lang="cs-CZ" sz="2000" b="1"/>
              <a:t> nástavbovými obory </a:t>
            </a:r>
            <a:r>
              <a:rPr lang="cs-CZ" sz="2000"/>
              <a:t>dominuje obor </a:t>
            </a:r>
            <a:r>
              <a:rPr lang="cs-CZ" sz="2000" b="1"/>
              <a:t>Podnikání</a:t>
            </a:r>
            <a:r>
              <a:rPr lang="cs-CZ" sz="2000"/>
              <a:t>, meziročně nárůst zájmu (+2,9 tis. / +30 %)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/>
              <a:t>Nejvýraznější meziroční změny:</a:t>
            </a:r>
          </a:p>
          <a:p>
            <a:pPr marL="7452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/>
              <a:t>pokles </a:t>
            </a:r>
            <a:r>
              <a:rPr lang="cs-CZ" sz="2000"/>
              <a:t>oboru</a:t>
            </a:r>
            <a:r>
              <a:rPr lang="cs-CZ" sz="2000" b="1"/>
              <a:t> Informační technologie </a:t>
            </a:r>
            <a:r>
              <a:rPr lang="cs-CZ" sz="2000"/>
              <a:t>(-2,1 tis./-12 %)</a:t>
            </a:r>
          </a:p>
          <a:p>
            <a:pPr marL="7452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/>
              <a:t>pokles 4letých gymnázií </a:t>
            </a:r>
            <a:r>
              <a:rPr lang="cs-CZ" sz="2000"/>
              <a:t>(-1,9 tis./-4 %)</a:t>
            </a:r>
          </a:p>
          <a:p>
            <a:pPr marL="74520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/>
              <a:t>vstup oboru </a:t>
            </a:r>
            <a:r>
              <a:rPr lang="cs-CZ" sz="2000" b="1"/>
              <a:t>Všeobecné lyceum </a:t>
            </a:r>
            <a:r>
              <a:rPr lang="cs-CZ" sz="2000"/>
              <a:t>(pokusné ověřování)  (1 880 přihlášek)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4B19209-4C02-9306-7F75-9D3465198E81}"/>
              </a:ext>
            </a:extLst>
          </p:cNvPr>
          <p:cNvGrpSpPr/>
          <p:nvPr/>
        </p:nvGrpSpPr>
        <p:grpSpPr>
          <a:xfrm>
            <a:off x="505626" y="259314"/>
            <a:ext cx="4979130" cy="6276209"/>
            <a:chOff x="505626" y="259314"/>
            <a:chExt cx="4979130" cy="627620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130EA7B7-D514-DB4A-14D5-86C34D288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626" y="259314"/>
              <a:ext cx="4926394" cy="6276209"/>
            </a:xfrm>
            <a:prstGeom prst="rect">
              <a:avLst/>
            </a:prstGeom>
          </p:spPr>
        </p:pic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B697AEAD-3CCB-6F7E-62DA-8A9B7D4FF3F4}"/>
                </a:ext>
              </a:extLst>
            </p:cNvPr>
            <p:cNvCxnSpPr/>
            <p:nvPr/>
          </p:nvCxnSpPr>
          <p:spPr>
            <a:xfrm flipH="1" flipV="1">
              <a:off x="3981450" y="1381125"/>
              <a:ext cx="138461" cy="1527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CE32DB2A-275E-089D-9969-6C3C69F12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7121" y="1780434"/>
              <a:ext cx="138898" cy="15277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CCFAFD80-96B5-1157-C28D-334068BD82A2}"/>
                </a:ext>
              </a:extLst>
            </p:cNvPr>
            <p:cNvCxnSpPr/>
            <p:nvPr/>
          </p:nvCxnSpPr>
          <p:spPr>
            <a:xfrm flipH="1" flipV="1">
              <a:off x="5346295" y="980323"/>
              <a:ext cx="138461" cy="1527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7505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1d7be5-ef00-4011-8a39-cd00aacbddd1" xsi:nil="true"/>
    <lcf76f155ced4ddcb4097134ff3c332f xmlns="74358677-3ea1-40bf-bf09-50abcb1415c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721EB338720C41A8C021C1C684E70B" ma:contentTypeVersion="16" ma:contentTypeDescription="Vytvoří nový dokument" ma:contentTypeScope="" ma:versionID="4eb384fa91a60c43f96ea649e5ce272b">
  <xsd:schema xmlns:xsd="http://www.w3.org/2001/XMLSchema" xmlns:xs="http://www.w3.org/2001/XMLSchema" xmlns:p="http://schemas.microsoft.com/office/2006/metadata/properties" xmlns:ns2="74358677-3ea1-40bf-bf09-50abcb1415c0" xmlns:ns3="841d7be5-ef00-4011-8a39-cd00aacbddd1" targetNamespace="http://schemas.microsoft.com/office/2006/metadata/properties" ma:root="true" ma:fieldsID="5debf0b1ccd29bcaef31c00341d2fc21" ns2:_="" ns3:_="">
    <xsd:import namespace="74358677-3ea1-40bf-bf09-50abcb1415c0"/>
    <xsd:import namespace="841d7be5-ef00-4011-8a39-cd00aacb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8677-3ea1-40bf-bf09-50abcb141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d7be5-ef00-4011-8a39-cd00aacbddd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93cc85-8005-47c1-ad99-13ca116c0079}" ma:internalName="TaxCatchAll" ma:showField="CatchAllData" ma:web="841d7be5-ef00-4011-8a39-cd00aacb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385CD-E4BA-405B-8951-D3DBFC1A6493}">
  <ds:schemaRefs>
    <ds:schemaRef ds:uri="74358677-3ea1-40bf-bf09-50abcb1415c0"/>
    <ds:schemaRef ds:uri="841d7be5-ef00-4011-8a39-cd00aacbdd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6D1A9E-33F6-4AC2-87DD-C30E5335F0C7}">
  <ds:schemaRefs>
    <ds:schemaRef ds:uri="74358677-3ea1-40bf-bf09-50abcb1415c0"/>
    <ds:schemaRef ds:uri="841d7be5-ef00-4011-8a39-cd00aacbd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D00390-160B-4A63-A986-B823659A2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17</Slides>
  <Notes>0</Notes>
  <HiddenSlides>0</HiddenSlide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Vlastní návrh</vt:lpstr>
      <vt:lpstr>PŘIJÍMACÍ ZKOUŠKy přihlášky 2025 – 1. kolo </vt:lpstr>
      <vt:lpstr>Průběh přihlašování</vt:lpstr>
      <vt:lpstr>přihlášky podle typu podání</vt:lpstr>
      <vt:lpstr>počet přihlášených uchazečů a počet volných míst</vt:lpstr>
      <vt:lpstr>uchazeči O 4letÉ oborY PODLE TYPU ŠKOLY</vt:lpstr>
      <vt:lpstr>počet přihlášek – 4leté obory</vt:lpstr>
      <vt:lpstr>struktura přihlášek – 4leté obory maturitní a nematuritní</vt:lpstr>
      <vt:lpstr>struktura přihlášek – 4leté obory podle typu školy</vt:lpstr>
      <vt:lpstr>nejvíce volené 4leté maturitní obory</vt:lpstr>
      <vt:lpstr>nejvíce volené NEmaturitní obory</vt:lpstr>
      <vt:lpstr>4leté obory – PODLE KRAJE STŘEDNÍ ŠKOLY</vt:lpstr>
      <vt:lpstr>uchazeči o 8letá gymnázia – PODLE KRAJE SŠ</vt:lpstr>
      <vt:lpstr>uchazeči o 6letá gymnázia – PODLE KRAJE SŠ</vt:lpstr>
      <vt:lpstr>Průběh přijímacího řízení</vt:lpstr>
      <vt:lpstr>Termíny 1. kola přijímacích zkoušek</vt:lpstr>
      <vt:lpstr>Kdy a kde se uchazeč dozví výsledek přijímacího řízení?</vt:lpstr>
      <vt:lpstr>Jak to dopadlo v loňském roce?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Zelená Lucie</dc:creator>
  <cp:revision>7</cp:revision>
  <dcterms:created xsi:type="dcterms:W3CDTF">2025-02-24T09:47:07Z</dcterms:created>
  <dcterms:modified xsi:type="dcterms:W3CDTF">2025-02-27T08:41:57Z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0x01010071721EB338720C41A8C021C1C684E70B</vt:lpwstr>
  </property>
  <property fmtid="{D5CDD505-2E9C-101B-9397-08002B2CF9AE}" pid="3" name="MediaServiceImageTags">
    <vt:lpwstr/>
  </property>
</Properties>
</file>