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5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7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E53F84-A4E3-0471-0ED2-5C36A58799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2AB864-0B12-9853-DB56-9183CFFCCB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06C46D8-0034-1CF0-383F-FAE218640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2CECA1-9730-C3D5-B37D-6784EA18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CD169B-52D4-7641-83C0-EA230D20D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00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4ACC65-30C2-A248-EF64-79CF15E58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F91CC1E-5770-9D66-4126-4F8BD6CA8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059F93-4BC6-8397-7B2F-FD05C53D0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F082248-4413-1FA8-83E9-0B798E99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81E625-DAF2-981A-E015-4336B979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830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DAFDC17-C4EE-7D76-6685-3E0ACC7877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5FFC584-D3EA-437C-3907-A941DC652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A9BA1-C01D-AA5C-67AE-8EC024F7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283A3C-CAE9-0F18-DC0E-F1D3E1A7F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771031-94CC-CC16-15C6-6E0D8932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520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73FDB7-8EE7-BAD4-7DC2-E57947CF9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A43DD4-C474-916A-04D7-2EE610CC6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B37FE5E-A838-C8C5-3F38-44743D9A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857A33-C948-7E9D-6ABC-EED3D4ACC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28F45F-C4E6-CC2E-90DD-B8AE0B96D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71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D72AD5-DA83-93BD-A083-F46B82018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227AADB-27D3-C927-56DC-B1BD9D860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ABCF4D-D1E7-F386-F3CE-9F0DBF849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69B383-86CA-F678-3D4C-B3469A5C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B3329E-E351-3361-DEC5-7C18896E7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569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AD257E-D5E6-5FFF-7861-9654B614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3B4F18-8EF5-501F-B67C-DF260371F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B5F29D3-9D52-4077-F768-B3FCD32CB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90D7E34-C3FD-266E-5E7B-763497521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8FD0853-5261-2A31-229E-E66EE3C3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BAA6AAC-EA2C-065D-BB44-0A1F8CAB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851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E03B3D-64C3-DD68-6202-F24E31B3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2872DF2-F0C3-A4EE-E4C1-8C2F16C91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809375-97E2-D3F3-203F-911DFF76D4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FCF20847-E049-5539-61C1-65001549D2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743B333-2712-0C91-6AE2-77F6098432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92D5EC3-8DDD-07B1-E184-450EFA8F0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88F908F-4EA9-EB4B-A1EF-2586BCA3C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E48215B-8DE2-73B6-3E12-B53C11B86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31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6206B-E971-56EC-8995-14A8D79D9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2F88246-BD64-1551-05B9-DBCF076E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B43589B-1B63-D430-76C9-93F074B15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8754FC3-FFCE-C6B3-84FD-319B1301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948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03B3334-67DE-85C2-3850-C7C6E19B2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C2B6259-D430-A778-B43D-FCE1488F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3ED3E52-6293-D784-6CE1-BDDFAEEBC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9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308F31-E0CF-1258-53E7-A8C73FBF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09299F-9CF8-EC9C-B3CF-0D98689F5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B94848-2F5B-BC05-2580-B632F58B2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3FE6924-08B8-63A4-768C-5B4658CA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C66A24C-955B-1023-F969-45B5EC63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FD04391-54E4-604F-AD28-9A1E145C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8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74D28F-97CB-ADC0-113A-036B62923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6578D7F-172A-AE47-AB86-1ACFB7535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ABB0989-344F-2ED7-8599-CD3EEB6CC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7BD25FC-C0F1-0C8D-0F22-C078E808B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7F3B526-1B8D-7004-510A-88138E34A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6FE9B27-6F38-10C9-4153-5914AF439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393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BBF52C-850B-9491-FAE7-3D92DB8CD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D55407-B71A-A0D0-BC28-DBD2839B2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B321-31A8-BD25-EB03-269291429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9F5B87-07DD-47B1-980B-546965E84054}" type="datetimeFigureOut">
              <a:rPr lang="cs-CZ" smtClean="0"/>
              <a:t>26.04.2025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0223F8-4228-C120-55EE-C573DFECD4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4579AEE-E2A4-7D7D-AA5C-1064EB4EA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B16391-C76C-48B9-B146-B647E64A10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29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vyzkum.gov.cz/FrontClanek.aspx?idsekce=1005967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unispace.muni.cz/library/catalog/book/818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963C920-CB2C-1072-6FF8-06358AB55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Projekt řízení a rozvoje Akreditačního úřadu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7B140D1E-7AA3-0F62-9348-60B21EB962AD}"/>
              </a:ext>
            </a:extLst>
          </p:cNvPr>
          <p:cNvSpPr txBox="1"/>
          <p:nvPr/>
        </p:nvSpPr>
        <p:spPr>
          <a:xfrm>
            <a:off x="1523999" y="5722471"/>
            <a:ext cx="9144000" cy="651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Praha, 29. 04. 2025</a:t>
            </a:r>
          </a:p>
        </p:txBody>
      </p:sp>
      <p:cxnSp>
        <p:nvCxnSpPr>
          <p:cNvPr id="35" name="Straight Connector 25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EB23CC67-3638-77EA-3502-E230DE7DC211}"/>
              </a:ext>
            </a:extLst>
          </p:cNvPr>
          <p:cNvSpPr txBox="1"/>
          <p:nvPr/>
        </p:nvSpPr>
        <p:spPr>
          <a:xfrm>
            <a:off x="4514016" y="5360281"/>
            <a:ext cx="86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/>
              <a:t>Mgr. Anastasija Sokolova, Ph.D.</a:t>
            </a:r>
          </a:p>
        </p:txBody>
      </p:sp>
    </p:spTree>
    <p:extLst>
      <p:ext uri="{BB962C8B-B14F-4D97-AF65-F5344CB8AC3E}">
        <p14:creationId xmlns:p14="http://schemas.microsoft.com/office/powerpoint/2010/main" val="2131579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7D9EAF-D4DF-3800-84EB-24AA69A01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AC7E0B88-F231-2F25-2368-9BADFC5324E7}"/>
              </a:ext>
            </a:extLst>
          </p:cNvPr>
          <p:cNvSpPr txBox="1"/>
          <p:nvPr/>
        </p:nvSpPr>
        <p:spPr>
          <a:xfrm>
            <a:off x="589560" y="856180"/>
            <a:ext cx="4560584" cy="11280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700" b="1">
                <a:effectLst/>
                <a:latin typeface="+mj-lt"/>
                <a:ea typeface="+mj-ea"/>
                <a:cs typeface="+mj-cs"/>
              </a:rPr>
              <a:t>Plán </a:t>
            </a:r>
            <a:r>
              <a:rPr lang="en-US" sz="3700" b="1">
                <a:latin typeface="+mj-lt"/>
                <a:ea typeface="+mj-ea"/>
                <a:cs typeface="+mj-cs"/>
              </a:rPr>
              <a:t>rozvoje</a:t>
            </a:r>
            <a:r>
              <a:rPr lang="en-US" sz="3700" b="1">
                <a:effectLst/>
                <a:latin typeface="+mj-lt"/>
                <a:ea typeface="+mj-ea"/>
                <a:cs typeface="+mj-cs"/>
              </a:rPr>
              <a:t> Akreditačního úřadu</a:t>
            </a:r>
            <a:endParaRPr lang="en-US" sz="3700"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47BC5EF-85E7-388E-C6DA-6A0D1E2BE358}"/>
              </a:ext>
            </a:extLst>
          </p:cNvPr>
          <p:cNvSpPr txBox="1"/>
          <p:nvPr/>
        </p:nvSpPr>
        <p:spPr>
          <a:xfrm>
            <a:off x="590719" y="2330505"/>
            <a:ext cx="4559425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Oblast komunikace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Personální oblast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Ekonomická oblast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E23822A-208B-4CB6-1345-EDF104EA48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1" r="10277" b="-3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565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6A7DF89B-183B-11C2-4C8B-CCCF449788AE}"/>
              </a:ext>
            </a:extLst>
          </p:cNvPr>
          <p:cNvSpPr txBox="1"/>
          <p:nvPr/>
        </p:nvSpPr>
        <p:spPr>
          <a:xfrm>
            <a:off x="1113810" y="2960716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 komunikace</a:t>
            </a:r>
            <a:endParaRPr lang="en-US" sz="54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cký objekt 1" descr="E-mail obrys">
            <a:extLst>
              <a:ext uri="{FF2B5EF4-FFF2-40B4-BE49-F238E27FC236}">
                <a16:creationId xmlns:a16="http://schemas.microsoft.com/office/drawing/2014/main" id="{770C9BF0-1D60-D275-435D-1017B2F071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77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C33DEC48-0E15-A74B-B6F7-DE97691D10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857463"/>
              </p:ext>
            </p:extLst>
          </p:nvPr>
        </p:nvGraphicFramePr>
        <p:xfrm>
          <a:off x="2032000" y="719666"/>
          <a:ext cx="81280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420805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792547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Cíl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Implementace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32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Aktivita AÚ na sociálních sítích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Rok 2025, ihned, zřízení profilů na sítích Facebook a Instagram.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4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Nastavit moderní způsob komunikace s VŠ a profesní komunitou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Postupně. První videa / příspěvky – co nejdříve po nástupu do funkce.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409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Modernizovat webové stránky AÚ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Rok 2026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468945"/>
                  </a:ext>
                </a:extLst>
              </a:tr>
            </a:tbl>
          </a:graphicData>
        </a:graphic>
      </p:graphicFrame>
      <p:pic>
        <p:nvPicPr>
          <p:cNvPr id="3" name="Obrázek 2">
            <a:extLst>
              <a:ext uri="{FF2B5EF4-FFF2-40B4-BE49-F238E27FC236}">
                <a16:creationId xmlns:a16="http://schemas.microsoft.com/office/drawing/2014/main" id="{065B177D-A970-B24E-4737-41ED3DFC6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226" y="3094177"/>
            <a:ext cx="6869471" cy="3722494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B019011D-B434-4E38-7D66-BE2A06B74878}"/>
              </a:ext>
            </a:extLst>
          </p:cNvPr>
          <p:cNvSpPr txBox="1"/>
          <p:nvPr/>
        </p:nvSpPr>
        <p:spPr>
          <a:xfrm>
            <a:off x="186812" y="4581798"/>
            <a:ext cx="224175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i="1"/>
              <a:t>Dnes byla rozhodnutím AÚ udělena institucionální akreditace XYZ. Gratulujeme! @profilVŠ, #profilVŠ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021946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64EE23-E02E-5E50-FF79-D454575BD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59A7C3B-BAC6-DE41-1B08-F3053D7A4D2C}"/>
              </a:ext>
            </a:extLst>
          </p:cNvPr>
          <p:cNvSpPr txBox="1"/>
          <p:nvPr/>
        </p:nvSpPr>
        <p:spPr>
          <a:xfrm>
            <a:off x="599609" y="679731"/>
            <a:ext cx="4171994" cy="37365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Personální oblast</a:t>
            </a:r>
            <a:endParaRPr lang="en-US" sz="60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Grafický objekt 5" descr="Skupina mužů obrys">
            <a:extLst>
              <a:ext uri="{FF2B5EF4-FFF2-40B4-BE49-F238E27FC236}">
                <a16:creationId xmlns:a16="http://schemas.microsoft.com/office/drawing/2014/main" id="{C4049356-F1D9-2722-0FC7-D058D54349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40572" y="569297"/>
            <a:ext cx="5608830" cy="560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525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C2660-C1A6-7FB9-167B-6693166A3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930383B2-0C4E-EF54-758B-4F22BD216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905493"/>
              </p:ext>
            </p:extLst>
          </p:nvPr>
        </p:nvGraphicFramePr>
        <p:xfrm>
          <a:off x="2032000" y="719666"/>
          <a:ext cx="81280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420805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792547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Cíl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Implementace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32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Efektivní práce s lidskými zdroji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Postupně, po celou dobu funkčního období.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43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Plán genderové rovnosti (GEP)</a:t>
                      </a:r>
                      <a:endParaRPr lang="cs-CZ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Rok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2409924"/>
                  </a:ext>
                </a:extLst>
              </a:tr>
            </a:tbl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610907BE-3496-C9C6-27F8-CAACCD7A9E00}"/>
              </a:ext>
            </a:extLst>
          </p:cNvPr>
          <p:cNvSpPr txBox="1"/>
          <p:nvPr/>
        </p:nvSpPr>
        <p:spPr>
          <a:xfrm>
            <a:off x="462115" y="2383460"/>
            <a:ext cx="1160206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400" b="1" dirty="0"/>
              <a:t>Minimální požadavky </a:t>
            </a:r>
            <a:r>
              <a:rPr lang="cs-CZ" sz="1400" dirty="0"/>
              <a:t>na plány genderové rovnosti: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Zveřejnění a oficiální schválení dokumentu: plán genderové rovnosti by měl být publikován na webových stránkách instituce a být podepsaný vedením organizace.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Vyhrazené zdroje: plán genderové rovnosti by měl obsahovat informace o vyhrazených zdrojích, a to jak finančních, tak (odborných) personálních.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Sběr dat a monitoring: Instituce by měly sbírat genderově segregovaná data o zaměstnaných osobách (v relevantních případech také o studujících) a měly by vydávat každoroční zprávy založené na sledovaných indikátorech.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Realizace školení: Instituce by měla zajistit školení v oblasti genderové rovnosti a nevědomých genderových předsudků pro zaměstnance a osoby s rozhodovací pravomocí a zvyšovat informovanost o těchto tématech.</a:t>
            </a:r>
          </a:p>
          <a:p>
            <a:endParaRPr lang="cs-CZ" sz="1400" b="1" dirty="0"/>
          </a:p>
          <a:p>
            <a:r>
              <a:rPr lang="cs-CZ" sz="1400" b="1" dirty="0"/>
              <a:t>Doporučené oblasti: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Slaďování osobního a pracovního života a organizační kultura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Genderová vyváženost ve vedoucích a rozhodovacích pozicích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Genderová rovnost při náboru a kariérním postupu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Integrace genderové dimenze do obsahu výzkumu a výuky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/>
              <a:t>Opatření proti genderově podmíněnému násilí včetně sexuálního obtěžování</a:t>
            </a:r>
          </a:p>
          <a:p>
            <a:endParaRPr lang="cs-CZ" sz="1400" dirty="0"/>
          </a:p>
          <a:p>
            <a:r>
              <a:rPr lang="cs-CZ" sz="1400" dirty="0"/>
              <a:t>Převzato z: </a:t>
            </a:r>
            <a:r>
              <a:rPr lang="cs-CZ" sz="1400" dirty="0">
                <a:hlinkClick r:id="rId2"/>
              </a:rPr>
              <a:t>https://vyzkum.gov.cz/FrontClanek.aspx?idsekce=1005967</a:t>
            </a:r>
            <a:r>
              <a:rPr lang="cs-CZ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60345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184D31-7930-4A4E-EC49-D878342F4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B2F0ED9B-ED67-D287-957A-B5DEC64657E3}"/>
              </a:ext>
            </a:extLst>
          </p:cNvPr>
          <p:cNvSpPr txBox="1"/>
          <p:nvPr/>
        </p:nvSpPr>
        <p:spPr>
          <a:xfrm>
            <a:off x="1113810" y="2960716"/>
            <a:ext cx="4036334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4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Ekonomická oblast</a:t>
            </a:r>
            <a:endParaRPr lang="en-US" sz="54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fický objekt 6" descr="Nabídka a poptávka obrys">
            <a:extLst>
              <a:ext uri="{FF2B5EF4-FFF2-40B4-BE49-F238E27FC236}">
                <a16:creationId xmlns:a16="http://schemas.microsoft.com/office/drawing/2014/main" id="{0F78F2C0-B39F-DF6D-7442-6EE515CE8F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57597" y="666728"/>
            <a:ext cx="5465791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586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B919B-FB16-4796-AB6A-49B5147B5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87CC6A31-3DD4-CA21-0406-3A138EF66B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0418798"/>
              </p:ext>
            </p:extLst>
          </p:nvPr>
        </p:nvGraphicFramePr>
        <p:xfrm>
          <a:off x="2032000" y="719666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420805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6792547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/>
                        <a:t>Cíl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/>
                        <a:t>Implementace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320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Efektivní hospodaření s financemi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celou dobu funkčního období.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043107"/>
                  </a:ext>
                </a:extLst>
              </a:tr>
            </a:tbl>
          </a:graphicData>
        </a:graphic>
      </p:graphicFrame>
      <p:sp>
        <p:nvSpPr>
          <p:cNvPr id="4" name="TextovéPole 3">
            <a:extLst>
              <a:ext uri="{FF2B5EF4-FFF2-40B4-BE49-F238E27FC236}">
                <a16:creationId xmlns:a16="http://schemas.microsoft.com/office/drawing/2014/main" id="{1C7FE380-CAB0-B7E6-FC50-AE07C658C099}"/>
              </a:ext>
            </a:extLst>
          </p:cNvPr>
          <p:cNvSpPr txBox="1"/>
          <p:nvPr/>
        </p:nvSpPr>
        <p:spPr>
          <a:xfrm>
            <a:off x="412954" y="2139772"/>
            <a:ext cx="1156273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Hospodaření ve veřejné správě souvisí s </a:t>
            </a:r>
            <a:r>
              <a:rPr lang="cs-CZ" b="1" dirty="0"/>
              <a:t>nakládáním s veřejnými prostředky </a:t>
            </a:r>
            <a:r>
              <a:rPr lang="cs-CZ" dirty="0"/>
              <a:t>(včetně majetku) </a:t>
            </a:r>
            <a:r>
              <a:rPr lang="cs-CZ" b="1" dirty="0"/>
              <a:t>dle schváleného rozpočtu</a:t>
            </a:r>
            <a:r>
              <a:rPr lang="cs-CZ" dirty="0"/>
              <a:t> a </a:t>
            </a:r>
            <a:r>
              <a:rPr lang="cs-CZ" b="1" dirty="0"/>
              <a:t>s prováděním dalších </a:t>
            </a:r>
            <a:r>
              <a:rPr lang="cs-CZ" b="1" dirty="0" err="1"/>
              <a:t>ekonomicko-správních</a:t>
            </a:r>
            <a:r>
              <a:rPr lang="cs-CZ" b="1" dirty="0"/>
              <a:t> činností </a:t>
            </a:r>
            <a:r>
              <a:rPr lang="cs-CZ" dirty="0"/>
              <a:t>(včetně rozpočtování, vedení účetnictví a daňových věcí). Při hospodaření hrozí plýtvání, korupce, podvody a jiná trestní činnost. </a:t>
            </a:r>
          </a:p>
          <a:p>
            <a:endParaRPr lang="cs-CZ" dirty="0"/>
          </a:p>
          <a:p>
            <a:r>
              <a:rPr lang="cs-CZ" dirty="0"/>
              <a:t>Na úrovni konkrétní instituce (ministerstva či jiného úřadu, obce, kraje, příspěvkové organizace a podobně) existují </a:t>
            </a:r>
            <a:r>
              <a:rPr lang="cs-CZ" b="1" dirty="0"/>
              <a:t>tři účinné nástroje </a:t>
            </a:r>
            <a:r>
              <a:rPr lang="cs-CZ" dirty="0"/>
              <a:t>pro boj proti plýtvání a trestné činnosti, respektive pro zlepšení řízení a kontroly veřejných financí. </a:t>
            </a:r>
            <a:r>
              <a:rPr lang="cs-CZ" b="1" dirty="0"/>
              <a:t>Prvním je řízení rizik a využívání příležitostí </a:t>
            </a:r>
            <a:r>
              <a:rPr lang="cs-CZ" dirty="0"/>
              <a:t>(tomu se věnuje samostatný materiál). </a:t>
            </a:r>
            <a:r>
              <a:rPr lang="cs-CZ" b="1" dirty="0"/>
              <a:t>Druhým je morální chování všech zapojených lidí</a:t>
            </a:r>
            <a:r>
              <a:rPr lang="cs-CZ" dirty="0"/>
              <a:t>, respektive posilování morálních aspektů v prováděných činnostech. Proto je důležité, že jsou ve veřejném sektoru k dispozici etické kodexy. </a:t>
            </a:r>
            <a:r>
              <a:rPr lang="cs-CZ" b="1" dirty="0"/>
              <a:t>Třetím nástrojem je ekonomicky racionální hospodaření</a:t>
            </a:r>
            <a:r>
              <a:rPr lang="cs-CZ" dirty="0"/>
              <a:t>, respektive nakládání s veřejnými prostředky v souladu s kritérii 3E – hospodárně, efektivně, účelně.</a:t>
            </a:r>
          </a:p>
          <a:p>
            <a:endParaRPr lang="cs-CZ" dirty="0"/>
          </a:p>
          <a:p>
            <a:r>
              <a:rPr lang="cs-CZ" sz="1400" dirty="0"/>
              <a:t>PŮČEK Milan Jan, PÁLENÍKOVÁ Markéta: </a:t>
            </a:r>
            <a:r>
              <a:rPr lang="cs-CZ" sz="1400" i="1" dirty="0"/>
              <a:t>Hospodárnost, efektivnost, účelnost (jako nástroj pro zlepšení řízení a kontroly veřejných financí).</a:t>
            </a:r>
            <a:r>
              <a:rPr lang="cs-CZ" sz="1400" dirty="0"/>
              <a:t> Brno: Masarykova univerzita, Ekonomicko-správní fakulta, 2022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2969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8B1285-864D-ADEE-5460-970B8C66D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57FF54E-164F-8B9B-B234-4801C5926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293338"/>
            <a:ext cx="9144000" cy="327459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Děkuji za pozornost!</a:t>
            </a:r>
            <a:endParaRPr lang="en-US" sz="72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3D0A99B2-F628-0E8A-2D5E-98ED8C019514}"/>
              </a:ext>
            </a:extLst>
          </p:cNvPr>
          <p:cNvSpPr txBox="1"/>
          <p:nvPr/>
        </p:nvSpPr>
        <p:spPr>
          <a:xfrm>
            <a:off x="1523999" y="5659421"/>
            <a:ext cx="9144000" cy="651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Praha, 29. 04. 2025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ovéPole 5">
            <a:extLst>
              <a:ext uri="{FF2B5EF4-FFF2-40B4-BE49-F238E27FC236}">
                <a16:creationId xmlns:a16="http://schemas.microsoft.com/office/drawing/2014/main" id="{A8D77BAF-C6AB-352E-2686-6A3F627F9B1A}"/>
              </a:ext>
            </a:extLst>
          </p:cNvPr>
          <p:cNvSpPr txBox="1"/>
          <p:nvPr/>
        </p:nvSpPr>
        <p:spPr>
          <a:xfrm>
            <a:off x="4514016" y="5227450"/>
            <a:ext cx="86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dirty="0"/>
              <a:t>Mgr. Anastasija Sokolova, Ph.D.</a:t>
            </a:r>
          </a:p>
        </p:txBody>
      </p:sp>
    </p:spTree>
    <p:extLst>
      <p:ext uri="{BB962C8B-B14F-4D97-AF65-F5344CB8AC3E}">
        <p14:creationId xmlns:p14="http://schemas.microsoft.com/office/powerpoint/2010/main" val="3081270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3D5F93-5D6B-088F-1249-F5BD94FB6D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Obrázek 2" descr="Obsah obrázku text, snímek obrazovky, design&#10;&#10;Obsah vygenerovaný umělou inteligencí může být nesprávný.">
            <a:extLst>
              <a:ext uri="{FF2B5EF4-FFF2-40B4-BE49-F238E27FC236}">
                <a16:creationId xmlns:a16="http://schemas.microsoft.com/office/drawing/2014/main" id="{4EC33972-6653-1C8F-1AC1-CEEE0745B5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6" t="16603" r="20905" b="2573"/>
          <a:stretch/>
        </p:blipFill>
        <p:spPr>
          <a:xfrm>
            <a:off x="0" y="0"/>
            <a:ext cx="8768080" cy="645247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01B1631-C3EA-9923-CA9A-78874F1C12AB}"/>
              </a:ext>
            </a:extLst>
          </p:cNvPr>
          <p:cNvSpPr txBox="1"/>
          <p:nvPr/>
        </p:nvSpPr>
        <p:spPr>
          <a:xfrm>
            <a:off x="8768080" y="2365490"/>
            <a:ext cx="2615282" cy="34239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effectLst/>
              </a:rPr>
              <a:t>Projekt </a:t>
            </a:r>
            <a:r>
              <a:rPr lang="en-US" dirty="0" err="1">
                <a:effectLst/>
              </a:rPr>
              <a:t>řízení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rozvoje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Akreditačního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úřadu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dále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jen</a:t>
            </a:r>
            <a:r>
              <a:rPr lang="en-US" dirty="0">
                <a:effectLst/>
              </a:rPr>
              <a:t> AÚ) </a:t>
            </a:r>
            <a:r>
              <a:rPr lang="en-US" dirty="0" err="1">
                <a:effectLst/>
              </a:rPr>
              <a:t>vychází</a:t>
            </a:r>
            <a:r>
              <a:rPr lang="en-US" dirty="0">
                <a:effectLst/>
              </a:rPr>
              <a:t> </a:t>
            </a:r>
            <a:r>
              <a:rPr lang="en-US" b="1" dirty="0">
                <a:effectLst/>
              </a:rPr>
              <a:t>z </a:t>
            </a:r>
            <a:r>
              <a:rPr lang="en-US" b="1" dirty="0" err="1">
                <a:effectLst/>
              </a:rPr>
              <a:t>provedené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vstupní</a:t>
            </a:r>
            <a:r>
              <a:rPr lang="en-US" b="1" dirty="0">
                <a:effectLst/>
              </a:rPr>
              <a:t> SWOT </a:t>
            </a:r>
            <a:r>
              <a:rPr lang="en-US" b="1" dirty="0" err="1">
                <a:effectLst/>
              </a:rPr>
              <a:t>analýzy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zaměřuje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b="1" dirty="0" err="1">
                <a:effectLst/>
              </a:rPr>
              <a:t>optimalizaci</a:t>
            </a:r>
            <a:r>
              <a:rPr lang="en-US" dirty="0">
                <a:effectLst/>
              </a:rPr>
              <a:t> a </a:t>
            </a:r>
            <a:r>
              <a:rPr lang="en-US" b="1" dirty="0" err="1">
                <a:effectLst/>
              </a:rPr>
              <a:t>modernizaci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procesů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realizovaných</a:t>
            </a:r>
            <a:r>
              <a:rPr lang="en-US" dirty="0">
                <a:effectLst/>
              </a:rPr>
              <a:t> v </a:t>
            </a:r>
            <a:r>
              <a:rPr lang="en-US" dirty="0" err="1">
                <a:effectLst/>
              </a:rPr>
              <a:t>rámci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činnosti</a:t>
            </a:r>
            <a:r>
              <a:rPr lang="en-US" dirty="0">
                <a:effectLst/>
              </a:rPr>
              <a:t> AÚ.</a:t>
            </a:r>
          </a:p>
        </p:txBody>
      </p:sp>
    </p:spTree>
    <p:extLst>
      <p:ext uri="{BB962C8B-B14F-4D97-AF65-F5344CB8AC3E}">
        <p14:creationId xmlns:p14="http://schemas.microsoft.com/office/powerpoint/2010/main" val="4016365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07687213-7616-A123-6D10-D0B08022302C}"/>
              </a:ext>
            </a:extLst>
          </p:cNvPr>
          <p:cNvSpPr txBox="1"/>
          <p:nvPr/>
        </p:nvSpPr>
        <p:spPr>
          <a:xfrm>
            <a:off x="1043631" y="873940"/>
            <a:ext cx="5052369" cy="1035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3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Plán řízení Akreditačního úřadu</a:t>
            </a:r>
            <a:endParaRPr lang="en-US" sz="33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6FB8DC4-70A3-B8DD-0D10-30C424977D9A}"/>
              </a:ext>
            </a:extLst>
          </p:cNvPr>
          <p:cNvSpPr txBox="1"/>
          <p:nvPr/>
        </p:nvSpPr>
        <p:spPr>
          <a:xfrm>
            <a:off x="1045029" y="2524721"/>
            <a:ext cx="4991629" cy="3677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AÚ je </a:t>
            </a:r>
            <a:r>
              <a:rPr lang="en-US" dirty="0" err="1"/>
              <a:t>nezávislý</a:t>
            </a:r>
            <a:r>
              <a:rPr lang="en-US" dirty="0"/>
              <a:t>, </a:t>
            </a:r>
            <a:r>
              <a:rPr lang="en-US" dirty="0" err="1"/>
              <a:t>objektivní</a:t>
            </a:r>
            <a:r>
              <a:rPr lang="en-US" dirty="0"/>
              <a:t> a </a:t>
            </a:r>
            <a:r>
              <a:rPr lang="en-US" dirty="0" err="1"/>
              <a:t>transparentní</a:t>
            </a:r>
            <a:r>
              <a:rPr lang="cs-CZ" dirty="0"/>
              <a:t> </a:t>
            </a:r>
            <a:r>
              <a:rPr lang="en-US" dirty="0" err="1"/>
              <a:t>orgán</a:t>
            </a:r>
            <a:r>
              <a:rPr lang="en-US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/>
              <a:t>AÚ </a:t>
            </a:r>
            <a:r>
              <a:rPr lang="en-US" dirty="0" err="1"/>
              <a:t>postupuje</a:t>
            </a:r>
            <a:r>
              <a:rPr lang="en-US" dirty="0"/>
              <a:t> v </a:t>
            </a:r>
            <a:r>
              <a:rPr lang="en-US" dirty="0" err="1"/>
              <a:t>souladu</a:t>
            </a:r>
            <a:r>
              <a:rPr lang="en-US" dirty="0"/>
              <a:t> se </a:t>
            </a:r>
            <a:r>
              <a:rPr lang="en-US" dirty="0" err="1"/>
              <a:t>zákonem</a:t>
            </a:r>
            <a:r>
              <a:rPr lang="en-US" dirty="0"/>
              <a:t> o </a:t>
            </a:r>
            <a:r>
              <a:rPr lang="en-US" dirty="0" err="1"/>
              <a:t>vysokých</a:t>
            </a:r>
            <a:r>
              <a:rPr lang="en-US" dirty="0"/>
              <a:t> </a:t>
            </a:r>
            <a:r>
              <a:rPr lang="en-US" dirty="0" err="1"/>
              <a:t>školách</a:t>
            </a:r>
            <a:r>
              <a:rPr lang="en-US" dirty="0"/>
              <a:t>, </a:t>
            </a:r>
            <a:r>
              <a:rPr lang="en-US" dirty="0" err="1"/>
              <a:t>standardy</a:t>
            </a:r>
            <a:r>
              <a:rPr lang="en-US" dirty="0"/>
              <a:t> a </a:t>
            </a:r>
            <a:r>
              <a:rPr lang="en-US" dirty="0" err="1"/>
              <a:t>metodikami</a:t>
            </a:r>
            <a:r>
              <a:rPr lang="en-US" dirty="0"/>
              <a:t> pro </a:t>
            </a:r>
            <a:r>
              <a:rPr lang="en-US" dirty="0" err="1"/>
              <a:t>zabezpečování</a:t>
            </a:r>
            <a:r>
              <a:rPr lang="en-US" dirty="0"/>
              <a:t> </a:t>
            </a:r>
            <a:r>
              <a:rPr lang="en-US" dirty="0" err="1"/>
              <a:t>kvality</a:t>
            </a:r>
            <a:r>
              <a:rPr lang="en-US" dirty="0"/>
              <a:t> v </a:t>
            </a:r>
            <a:r>
              <a:rPr lang="en-US" dirty="0" err="1"/>
              <a:t>Evropském</a:t>
            </a:r>
            <a:r>
              <a:rPr lang="en-US" dirty="0"/>
              <a:t> </a:t>
            </a:r>
            <a:r>
              <a:rPr lang="en-US" dirty="0" err="1"/>
              <a:t>prostoru</a:t>
            </a:r>
            <a:r>
              <a:rPr lang="en-US" dirty="0"/>
              <a:t> </a:t>
            </a:r>
            <a:r>
              <a:rPr lang="en-US" dirty="0" err="1"/>
              <a:t>vysokoškolského</a:t>
            </a:r>
            <a:r>
              <a:rPr lang="en-US" dirty="0"/>
              <a:t> </a:t>
            </a:r>
            <a:r>
              <a:rPr lang="en-US" dirty="0" err="1"/>
              <a:t>vzdělávání</a:t>
            </a:r>
            <a:r>
              <a:rPr lang="en-US" dirty="0"/>
              <a:t> (ESG), </a:t>
            </a:r>
            <a:r>
              <a:rPr lang="en-US" dirty="0" err="1"/>
              <a:t>správním</a:t>
            </a:r>
            <a:r>
              <a:rPr lang="en-US" dirty="0"/>
              <a:t> </a:t>
            </a:r>
            <a:r>
              <a:rPr lang="en-US" dirty="0" err="1"/>
              <a:t>řádem</a:t>
            </a:r>
            <a:r>
              <a:rPr lang="en-US" dirty="0"/>
              <a:t> a </a:t>
            </a:r>
            <a:r>
              <a:rPr lang="en-US" dirty="0" err="1"/>
              <a:t>dalšími</a:t>
            </a:r>
            <a:r>
              <a:rPr lang="en-US" dirty="0"/>
              <a:t> </a:t>
            </a:r>
            <a:r>
              <a:rPr lang="en-US" dirty="0" err="1"/>
              <a:t>právními</a:t>
            </a:r>
            <a:r>
              <a:rPr lang="en-US" dirty="0"/>
              <a:t> </a:t>
            </a:r>
            <a:r>
              <a:rPr lang="en-US" dirty="0" err="1"/>
              <a:t>předpisy</a:t>
            </a:r>
            <a:r>
              <a:rPr lang="en-US" dirty="0"/>
              <a:t>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Standardy</a:t>
            </a:r>
            <a:r>
              <a:rPr lang="en-US" dirty="0"/>
              <a:t> pro </a:t>
            </a:r>
            <a:r>
              <a:rPr lang="en-US" dirty="0" err="1"/>
              <a:t>akreditace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AÚ </a:t>
            </a:r>
            <a:r>
              <a:rPr lang="en-US" dirty="0" err="1"/>
              <a:t>uplatňuje</a:t>
            </a:r>
            <a:r>
              <a:rPr lang="en-US" dirty="0"/>
              <a:t>, </a:t>
            </a:r>
            <a:r>
              <a:rPr lang="en-US" dirty="0" err="1"/>
              <a:t>jsou</a:t>
            </a:r>
            <a:r>
              <a:rPr lang="en-US" dirty="0"/>
              <a:t> </a:t>
            </a:r>
            <a:r>
              <a:rPr lang="en-US" dirty="0" err="1"/>
              <a:t>plně</a:t>
            </a:r>
            <a:r>
              <a:rPr lang="en-US" dirty="0"/>
              <a:t> v </a:t>
            </a:r>
            <a:r>
              <a:rPr lang="en-US" dirty="0" err="1"/>
              <a:t>souladu</a:t>
            </a:r>
            <a:r>
              <a:rPr lang="en-US" dirty="0"/>
              <a:t> s </a:t>
            </a:r>
            <a:r>
              <a:rPr lang="en-US" dirty="0" err="1"/>
              <a:t>relevantními</a:t>
            </a:r>
            <a:r>
              <a:rPr lang="en-US" dirty="0"/>
              <a:t> </a:t>
            </a:r>
            <a:r>
              <a:rPr lang="en-US" dirty="0" err="1"/>
              <a:t>evropskými</a:t>
            </a:r>
            <a:r>
              <a:rPr lang="en-US" dirty="0"/>
              <a:t> </a:t>
            </a:r>
            <a:r>
              <a:rPr lang="en-US" dirty="0" err="1"/>
              <a:t>principy</a:t>
            </a:r>
            <a:r>
              <a:rPr lang="en-US" dirty="0"/>
              <a:t> pro </a:t>
            </a:r>
            <a:r>
              <a:rPr lang="en-US" dirty="0" err="1"/>
              <a:t>zajišťování</a:t>
            </a:r>
            <a:r>
              <a:rPr lang="en-US" dirty="0"/>
              <a:t> </a:t>
            </a:r>
            <a:r>
              <a:rPr lang="en-US" dirty="0" err="1"/>
              <a:t>kvality</a:t>
            </a:r>
            <a:r>
              <a:rPr lang="en-US" dirty="0"/>
              <a:t> 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F622221-207E-85EA-9053-7625F8E82E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277" b="2414"/>
          <a:stretch/>
        </p:blipFill>
        <p:spPr>
          <a:xfrm>
            <a:off x="6930493" y="1933059"/>
            <a:ext cx="4223252" cy="3052166"/>
          </a:xfrm>
          <a:prstGeom prst="rect">
            <a:avLst/>
          </a:prstGeom>
        </p:spPr>
      </p:pic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782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80C69438-67A0-103F-7FBB-5C1FDE68CCEB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</a:t>
            </a: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působnosti</a:t>
            </a:r>
            <a:r>
              <a:rPr lang="en-US" sz="48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Akreditačního</a:t>
            </a:r>
            <a:r>
              <a:rPr lang="en-US" sz="48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úřadu</a:t>
            </a:r>
            <a:endParaRPr lang="en-US" sz="4800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477CABF7-7ADE-6310-10B5-1FBE8CAF193D}"/>
              </a:ext>
            </a:extLst>
          </p:cNvPr>
          <p:cNvSpPr txBox="1"/>
          <p:nvPr/>
        </p:nvSpPr>
        <p:spPr>
          <a:xfrm>
            <a:off x="1045028" y="3017522"/>
            <a:ext cx="9941319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Akreditace studijních programů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Institucionální akreditace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Akreditace oborů habilitačního a jmenovacího řízení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Hodnocení kvality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Spolupráce a rozvoj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380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DA500D-D07C-FDAC-9110-88E54C400C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98FD8EA-2339-E082-480C-EFBF4FA07F2A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</a:t>
            </a:r>
            <a:r>
              <a:rPr lang="en-US" sz="4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působnosti</a:t>
            </a:r>
            <a:r>
              <a:rPr lang="en-US" sz="48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Akreditačního</a:t>
            </a:r>
            <a:r>
              <a:rPr lang="en-US" sz="48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4800" b="1" kern="120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úřadu</a:t>
            </a:r>
            <a:endParaRPr lang="en-US" sz="4800" kern="1200" dirty="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B20F2F0-4DE6-3DD5-6684-361979C328B3}"/>
              </a:ext>
            </a:extLst>
          </p:cNvPr>
          <p:cNvSpPr txBox="1"/>
          <p:nvPr/>
        </p:nvSpPr>
        <p:spPr>
          <a:xfrm>
            <a:off x="535670" y="2665178"/>
            <a:ext cx="10649132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150000"/>
              </a:lnSpc>
              <a:spcAft>
                <a:spcPts val="600"/>
              </a:spcAft>
            </a:pPr>
            <a:r>
              <a:rPr lang="en-US" sz="2000" b="1" dirty="0"/>
              <a:t>1. </a:t>
            </a:r>
            <a:r>
              <a:rPr lang="en-US" sz="2000" b="1" dirty="0" err="1">
                <a:effectLst/>
              </a:rPr>
              <a:t>Akreditace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studijních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programů</a:t>
            </a:r>
            <a:endParaRPr lang="en-US" sz="2000" dirty="0">
              <a:effectLst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effectLst/>
              </a:rPr>
              <a:t>V </a:t>
            </a:r>
            <a:r>
              <a:rPr lang="en-US" dirty="0" err="1">
                <a:effectLst/>
              </a:rPr>
              <a:t>rámci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akreditací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nových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studijních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programů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budu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vyžadovat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informace</a:t>
            </a:r>
            <a:r>
              <a:rPr lang="en-US" dirty="0">
                <a:effectLst/>
              </a:rPr>
              <a:t> o </a:t>
            </a:r>
            <a:r>
              <a:rPr lang="en-US" b="1" dirty="0" err="1">
                <a:effectLst/>
              </a:rPr>
              <a:t>očekávaném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počtu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uchazečů</a:t>
            </a:r>
            <a:r>
              <a:rPr lang="en-US" b="1" dirty="0">
                <a:effectLst/>
              </a:rPr>
              <a:t> / </a:t>
            </a:r>
            <a:r>
              <a:rPr lang="en-US" b="1" dirty="0" err="1">
                <a:effectLst/>
              </a:rPr>
              <a:t>studujících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hrubý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odhad</a:t>
            </a:r>
            <a:r>
              <a:rPr lang="en-US" dirty="0">
                <a:effectLst/>
              </a:rPr>
              <a:t>), </a:t>
            </a:r>
            <a:r>
              <a:rPr lang="en-US" b="1" dirty="0" err="1">
                <a:effectLst/>
              </a:rPr>
              <a:t>plán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udržitelnosti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navrhovaného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studijního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programu</a:t>
            </a:r>
            <a:r>
              <a:rPr lang="en-US" dirty="0">
                <a:effectLst/>
              </a:rPr>
              <a:t> a </a:t>
            </a:r>
            <a:r>
              <a:rPr lang="en-US" b="1" dirty="0" err="1">
                <a:effectLst/>
              </a:rPr>
              <a:t>plán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podpory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wellbeingu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studujících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vyučujících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navrhovaného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studijního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programu</a:t>
            </a:r>
            <a:r>
              <a:rPr lang="en-US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effectLst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C2CAD0E7-DE5B-2182-80B6-B75C75BA8F0D}"/>
              </a:ext>
            </a:extLst>
          </p:cNvPr>
          <p:cNvSpPr txBox="1"/>
          <p:nvPr/>
        </p:nvSpPr>
        <p:spPr>
          <a:xfrm>
            <a:off x="640079" y="5254191"/>
            <a:ext cx="10794837" cy="883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Znalost trhu a reakce na jeho potřeby; větší provázanost a kontakt mezi SŠ a VŠ; cílená práce s uchazeči, poté se studujícími. </a:t>
            </a:r>
            <a:endParaRPr lang="en-GB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134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7627DF-6937-1D38-A0A1-938AB1B05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C72577E0-09C5-F064-A09A-6E63CD383F64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 působnosti</a:t>
            </a:r>
            <a:r>
              <a:rPr lang="en-US" sz="48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Akreditačního úřadu</a:t>
            </a:r>
            <a:endParaRPr lang="en-US" sz="48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2ABD60A-F37B-1AA3-6200-90D58F2B6B8B}"/>
              </a:ext>
            </a:extLst>
          </p:cNvPr>
          <p:cNvSpPr txBox="1"/>
          <p:nvPr/>
        </p:nvSpPr>
        <p:spPr>
          <a:xfrm>
            <a:off x="633597" y="2364378"/>
            <a:ext cx="10907487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150000"/>
              </a:lnSpc>
              <a:spcAft>
                <a:spcPts val="600"/>
              </a:spcAft>
            </a:pPr>
            <a:r>
              <a:rPr lang="en-US" sz="2000" b="1" dirty="0"/>
              <a:t>2. </a:t>
            </a:r>
            <a:r>
              <a:rPr lang="en-US" sz="2000" b="1" dirty="0" err="1">
                <a:effectLst/>
              </a:rPr>
              <a:t>Institucionální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akreditace</a:t>
            </a:r>
            <a:endParaRPr lang="en-US" sz="2000" dirty="0">
              <a:effectLst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err="1">
                <a:effectLst/>
              </a:rPr>
              <a:t>Budu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tom, aby se VŠ, </a:t>
            </a:r>
            <a:r>
              <a:rPr lang="en-US" dirty="0" err="1">
                <a:effectLst/>
              </a:rPr>
              <a:t>která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žádá</a:t>
            </a:r>
            <a:r>
              <a:rPr lang="en-US" dirty="0">
                <a:effectLst/>
              </a:rPr>
              <a:t> o </a:t>
            </a:r>
            <a:r>
              <a:rPr lang="en-US" dirty="0" err="1">
                <a:effectLst/>
              </a:rPr>
              <a:t>institucionální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akreditaci</a:t>
            </a:r>
            <a:r>
              <a:rPr lang="en-US" dirty="0">
                <a:effectLst/>
              </a:rPr>
              <a:t>, </a:t>
            </a:r>
            <a:r>
              <a:rPr lang="en-US" b="1" dirty="0" err="1">
                <a:effectLst/>
              </a:rPr>
              <a:t>neměla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dubletní</a:t>
            </a:r>
            <a:r>
              <a:rPr lang="en-US" b="1" dirty="0">
                <a:effectLst/>
              </a:rPr>
              <a:t> / </a:t>
            </a:r>
            <a:r>
              <a:rPr lang="en-US" b="1" dirty="0" err="1">
                <a:effectLst/>
              </a:rPr>
              <a:t>paralelní</a:t>
            </a:r>
            <a:r>
              <a:rPr lang="en-US" b="1" dirty="0">
                <a:effectLst/>
              </a:rPr>
              <a:t> studia </a:t>
            </a:r>
            <a:r>
              <a:rPr lang="en-US" dirty="0">
                <a:effectLst/>
              </a:rPr>
              <a:t>a </a:t>
            </a:r>
            <a:r>
              <a:rPr lang="en-US" dirty="0" err="1">
                <a:effectLst/>
              </a:rPr>
              <a:t>tím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pádem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neměla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uměle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vytvořenou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vnitřní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konkurenci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Budu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trvat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tom, aby </a:t>
            </a:r>
            <a:r>
              <a:rPr lang="en-US" b="1" dirty="0">
                <a:effectLst/>
              </a:rPr>
              <a:t>Rada pro </a:t>
            </a:r>
            <a:r>
              <a:rPr lang="en-US" b="1" dirty="0" err="1">
                <a:effectLst/>
              </a:rPr>
              <a:t>vnitřní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hodnocení</a:t>
            </a:r>
            <a:r>
              <a:rPr lang="en-US" b="1" dirty="0">
                <a:effectLst/>
              </a:rPr>
              <a:t> </a:t>
            </a:r>
            <a:r>
              <a:rPr lang="en-US" dirty="0" err="1">
                <a:effectLst/>
              </a:rPr>
              <a:t>měla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jednoznačně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stanovisko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návrhy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postupy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řešení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situací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kdy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jedné</a:t>
            </a:r>
            <a:r>
              <a:rPr lang="en-US" dirty="0">
                <a:effectLst/>
              </a:rPr>
              <a:t> VŠ </a:t>
            </a:r>
            <a:r>
              <a:rPr lang="en-US" dirty="0" err="1">
                <a:effectLst/>
              </a:rPr>
              <a:t>jsou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dubletní</a:t>
            </a:r>
            <a:r>
              <a:rPr lang="en-US" dirty="0">
                <a:effectLst/>
              </a:rPr>
              <a:t> / </a:t>
            </a:r>
            <a:r>
              <a:rPr lang="en-US" dirty="0" err="1">
                <a:effectLst/>
              </a:rPr>
              <a:t>paralelní</a:t>
            </a:r>
            <a:r>
              <a:rPr lang="en-US" dirty="0">
                <a:effectLst/>
              </a:rPr>
              <a:t> studia.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BDA59E26-7B05-96DF-F4FC-723E318E2E5B}"/>
              </a:ext>
            </a:extLst>
          </p:cNvPr>
          <p:cNvSpPr txBox="1"/>
          <p:nvPr/>
        </p:nvSpPr>
        <p:spPr>
          <a:xfrm>
            <a:off x="650916" y="5489036"/>
            <a:ext cx="10913969" cy="883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Efektivnější fungování fakult; přehlednější nabídka studijních programů; optimalizace nabízených studijních programů.</a:t>
            </a:r>
            <a:endParaRPr lang="en-GB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633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4F784D-FC74-BF81-E7FE-B802DA382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9A96C986-71D3-EEFC-01E9-933471D23233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 působnosti</a:t>
            </a:r>
            <a:r>
              <a:rPr lang="en-US" sz="48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Akreditačního úřadu</a:t>
            </a:r>
            <a:endParaRPr lang="en-US" sz="48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E74B08AD-DCAE-6BA6-9724-EF947E0B9B51}"/>
              </a:ext>
            </a:extLst>
          </p:cNvPr>
          <p:cNvSpPr txBox="1"/>
          <p:nvPr/>
        </p:nvSpPr>
        <p:spPr>
          <a:xfrm>
            <a:off x="640079" y="2560322"/>
            <a:ext cx="10907487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lvl="0">
              <a:lnSpc>
                <a:spcPct val="150000"/>
              </a:lnSpc>
              <a:spcAft>
                <a:spcPts val="600"/>
              </a:spcAft>
            </a:pPr>
            <a:r>
              <a:rPr lang="en-US" sz="2000" b="1" dirty="0">
                <a:effectLst/>
              </a:rPr>
              <a:t>3. </a:t>
            </a:r>
            <a:r>
              <a:rPr lang="en-US" sz="2000" b="1" dirty="0" err="1">
                <a:effectLst/>
              </a:rPr>
              <a:t>Akreditace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oborů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habilitačního</a:t>
            </a:r>
            <a:r>
              <a:rPr lang="en-US" sz="2000" b="1" dirty="0">
                <a:effectLst/>
              </a:rPr>
              <a:t> a </a:t>
            </a:r>
            <a:r>
              <a:rPr lang="en-US" sz="2000" b="1" dirty="0" err="1">
                <a:effectLst/>
              </a:rPr>
              <a:t>jmenovacího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řízení</a:t>
            </a:r>
            <a:endParaRPr lang="en-US" sz="2000" dirty="0">
              <a:effectLst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>
                <a:effectLst/>
              </a:rPr>
              <a:t>V </a:t>
            </a:r>
            <a:r>
              <a:rPr lang="en-US" dirty="0" err="1">
                <a:effectLst/>
              </a:rPr>
              <a:t>rámci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akreditací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oborů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habilitačního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jmenovacího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řízení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budu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vyžadovat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informace</a:t>
            </a:r>
            <a:r>
              <a:rPr lang="en-US" dirty="0">
                <a:effectLst/>
              </a:rPr>
              <a:t> o </a:t>
            </a:r>
            <a:r>
              <a:rPr lang="en-US" b="1" dirty="0" err="1">
                <a:effectLst/>
              </a:rPr>
              <a:t>vytíženosti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těchto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oborů</a:t>
            </a:r>
            <a:r>
              <a:rPr lang="en-US" dirty="0">
                <a:effectLst/>
              </a:rPr>
              <a:t>, </a:t>
            </a:r>
            <a:r>
              <a:rPr lang="en-US" b="1" dirty="0" err="1">
                <a:effectLst/>
              </a:rPr>
              <a:t>průměrné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délce</a:t>
            </a:r>
            <a:r>
              <a:rPr lang="en-US" b="1" dirty="0">
                <a:effectLst/>
              </a:rPr>
              <a:t> </a:t>
            </a:r>
            <a:r>
              <a:rPr lang="en-US" dirty="0" err="1">
                <a:effectLst/>
              </a:rPr>
              <a:t>habilitačního</a:t>
            </a:r>
            <a:r>
              <a:rPr lang="en-US" dirty="0">
                <a:effectLst/>
              </a:rPr>
              <a:t> / </a:t>
            </a:r>
            <a:r>
              <a:rPr lang="en-US" dirty="0" err="1">
                <a:effectLst/>
              </a:rPr>
              <a:t>jmenovacího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řízení</a:t>
            </a:r>
            <a:r>
              <a:rPr lang="en-US" dirty="0">
                <a:effectLst/>
              </a:rPr>
              <a:t> v </a:t>
            </a:r>
            <a:r>
              <a:rPr lang="en-US" dirty="0" err="1">
                <a:effectLst/>
              </a:rPr>
              <a:t>daném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oboru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Obzvlášť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velkou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pozornost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budu</a:t>
            </a:r>
            <a:r>
              <a:rPr lang="en-US" dirty="0">
                <a:effectLst/>
              </a:rPr>
              <a:t> </a:t>
            </a:r>
            <a:r>
              <a:rPr lang="en-US" b="1" dirty="0" err="1">
                <a:effectLst/>
              </a:rPr>
              <a:t>věnovat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publikační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činnosti</a:t>
            </a:r>
            <a:r>
              <a:rPr lang="en-US" dirty="0">
                <a:effectLst/>
              </a:rPr>
              <a:t>* </a:t>
            </a:r>
            <a:r>
              <a:rPr lang="en-US" dirty="0" err="1">
                <a:effectLst/>
              </a:rPr>
              <a:t>akademických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pracovníků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pracovnic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uváděných</a:t>
            </a:r>
            <a:r>
              <a:rPr lang="en-US" dirty="0">
                <a:effectLst/>
              </a:rPr>
              <a:t> v </a:t>
            </a:r>
            <a:r>
              <a:rPr lang="en-US" dirty="0" err="1">
                <a:effectLst/>
              </a:rPr>
              <a:t>pokladech</a:t>
            </a:r>
            <a:r>
              <a:rPr lang="en-US" dirty="0">
                <a:effectLst/>
              </a:rPr>
              <a:t> pro </a:t>
            </a:r>
            <a:r>
              <a:rPr lang="en-US" dirty="0" err="1">
                <a:effectLst/>
              </a:rPr>
              <a:t>habilitační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jmenovací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řízení</a:t>
            </a:r>
            <a:r>
              <a:rPr lang="en-US" dirty="0">
                <a:effectLst/>
              </a:rPr>
              <a:t>. </a:t>
            </a:r>
          </a:p>
          <a:p>
            <a:pPr indent="-228600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>
              <a:effectLst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/>
              <a:t>* </a:t>
            </a:r>
            <a:r>
              <a:rPr lang="en-US" dirty="0" err="1">
                <a:effectLst/>
              </a:rPr>
              <a:t>Publikační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činnost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jsou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výstupy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odpovídají</a:t>
            </a:r>
            <a:r>
              <a:rPr lang="en-US" dirty="0">
                <a:effectLst/>
              </a:rPr>
              <a:t> M17+, </a:t>
            </a:r>
            <a:r>
              <a:rPr lang="en-US" dirty="0" err="1">
                <a:effectLst/>
              </a:rPr>
              <a:t>účast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externích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grantech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projektech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Publikační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činnost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musí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být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aktivní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průběžná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tj</a:t>
            </a:r>
            <a:r>
              <a:rPr lang="en-US" dirty="0">
                <a:effectLst/>
              </a:rPr>
              <a:t>. </a:t>
            </a:r>
            <a:r>
              <a:rPr lang="en-US" dirty="0" err="1">
                <a:effectLst/>
              </a:rPr>
              <a:t>nikoliv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aktivita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před</a:t>
            </a:r>
            <a:r>
              <a:rPr lang="en-US" dirty="0">
                <a:effectLst/>
              </a:rPr>
              <a:t> 5 </a:t>
            </a:r>
            <a:r>
              <a:rPr lang="en-US" dirty="0" err="1">
                <a:effectLst/>
              </a:rPr>
              <a:t>roky</a:t>
            </a:r>
            <a:r>
              <a:rPr lang="en-US" dirty="0">
                <a:effectLst/>
              </a:rPr>
              <a:t>, ale </a:t>
            </a:r>
            <a:r>
              <a:rPr lang="en-US" dirty="0" err="1">
                <a:effectLst/>
              </a:rPr>
              <a:t>nyní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žádná</a:t>
            </a:r>
            <a:r>
              <a:rPr lang="en-US" dirty="0">
                <a:effectLst/>
              </a:rPr>
              <a:t>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340A6B3A-EBD0-704B-91FE-42BC787AD238}"/>
              </a:ext>
            </a:extLst>
          </p:cNvPr>
          <p:cNvSpPr txBox="1"/>
          <p:nvPr/>
        </p:nvSpPr>
        <p:spPr>
          <a:xfrm>
            <a:off x="633597" y="5879319"/>
            <a:ext cx="11772818" cy="46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s-CZ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Monitoring neaktivních docentů a profesorů; podíl neaktivních docentů a profesorů v roli školitelů.</a:t>
            </a:r>
            <a:endParaRPr lang="en-GB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8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ACABC8-E761-B6BD-781A-9D976AEB4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401BEDFE-FB61-C79D-F32E-02548F16C324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 působnosti</a:t>
            </a:r>
            <a:r>
              <a:rPr lang="en-US" sz="48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Akreditačního úřadu</a:t>
            </a:r>
            <a:endParaRPr lang="en-US" sz="48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B0023E3-48ED-A382-F886-8603907149AA}"/>
              </a:ext>
            </a:extLst>
          </p:cNvPr>
          <p:cNvSpPr txBox="1"/>
          <p:nvPr/>
        </p:nvSpPr>
        <p:spPr>
          <a:xfrm>
            <a:off x="640079" y="2060132"/>
            <a:ext cx="11011896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150000"/>
              </a:lnSpc>
              <a:spcAft>
                <a:spcPts val="600"/>
              </a:spcAft>
            </a:pPr>
            <a:r>
              <a:rPr lang="cs-CZ" sz="2000" b="1" dirty="0">
                <a:effectLst/>
              </a:rPr>
              <a:t>4</a:t>
            </a:r>
            <a:r>
              <a:rPr lang="en-US" sz="2000" b="1" dirty="0">
                <a:effectLst/>
              </a:rPr>
              <a:t>. </a:t>
            </a:r>
            <a:r>
              <a:rPr lang="en-US" sz="2000" b="1" dirty="0" err="1">
                <a:effectLst/>
              </a:rPr>
              <a:t>Hodnocení</a:t>
            </a:r>
            <a:r>
              <a:rPr lang="en-US" sz="2000" b="1" dirty="0">
                <a:effectLst/>
              </a:rPr>
              <a:t> </a:t>
            </a:r>
            <a:r>
              <a:rPr lang="en-US" sz="2000" b="1" dirty="0" err="1">
                <a:effectLst/>
              </a:rPr>
              <a:t>kvality</a:t>
            </a:r>
            <a:endParaRPr lang="en-US" sz="2000" dirty="0">
              <a:effectLst/>
            </a:endParaRP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dirty="0" err="1"/>
              <a:t>Návštěvy</a:t>
            </a:r>
            <a:r>
              <a:rPr lang="en-US" dirty="0">
                <a:effectLst/>
              </a:rPr>
              <a:t> VŠ, </a:t>
            </a:r>
            <a:r>
              <a:rPr lang="en-US" dirty="0" err="1">
                <a:effectLst/>
              </a:rPr>
              <a:t>průběžná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komunikace</a:t>
            </a:r>
            <a:r>
              <a:rPr lang="en-US" dirty="0">
                <a:effectLst/>
              </a:rPr>
              <a:t> se </a:t>
            </a:r>
            <a:r>
              <a:rPr lang="en-US" dirty="0" err="1">
                <a:effectLst/>
              </a:rPr>
              <a:t>zástupci</a:t>
            </a:r>
            <a:r>
              <a:rPr lang="en-US" dirty="0">
                <a:effectLst/>
              </a:rPr>
              <a:t> VŠ </a:t>
            </a:r>
            <a:r>
              <a:rPr lang="en-US" dirty="0" err="1">
                <a:effectLst/>
              </a:rPr>
              <a:t>odpovídajícími</a:t>
            </a:r>
            <a:r>
              <a:rPr lang="en-US" dirty="0">
                <a:effectLst/>
              </a:rPr>
              <a:t> za </a:t>
            </a:r>
            <a:r>
              <a:rPr lang="en-US" dirty="0" err="1">
                <a:effectLst/>
              </a:rPr>
              <a:t>kvalitu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studijních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programů</a:t>
            </a:r>
            <a:r>
              <a:rPr lang="en-US" dirty="0">
                <a:effectLst/>
              </a:rPr>
              <a:t> – </a:t>
            </a:r>
            <a:r>
              <a:rPr lang="en-US" dirty="0" err="1">
                <a:effectLst/>
              </a:rPr>
              <a:t>diskuze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jednání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jednak</a:t>
            </a:r>
            <a:r>
              <a:rPr lang="en-US" dirty="0">
                <a:effectLst/>
              </a:rPr>
              <a:t> o </a:t>
            </a:r>
            <a:r>
              <a:rPr lang="en-US" dirty="0" err="1">
                <a:effectLst/>
              </a:rPr>
              <a:t>potřebách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problémech</a:t>
            </a:r>
            <a:r>
              <a:rPr lang="en-US" dirty="0">
                <a:effectLst/>
              </a:rPr>
              <a:t> a </a:t>
            </a:r>
            <a:r>
              <a:rPr lang="en-US" dirty="0" err="1">
                <a:effectLst/>
              </a:rPr>
              <a:t>specifikách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jednotlivých</a:t>
            </a:r>
            <a:r>
              <a:rPr lang="en-US" dirty="0">
                <a:effectLst/>
              </a:rPr>
              <a:t> VŠ, </a:t>
            </a:r>
            <a:r>
              <a:rPr lang="en-US" dirty="0" err="1">
                <a:effectLst/>
              </a:rPr>
              <a:t>jednak</a:t>
            </a:r>
            <a:r>
              <a:rPr lang="en-US" dirty="0">
                <a:effectLst/>
              </a:rPr>
              <a:t> o tom, jak se </a:t>
            </a:r>
            <a:r>
              <a:rPr lang="en-US" dirty="0" err="1">
                <a:effectLst/>
              </a:rPr>
              <a:t>vyvíjejí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jednotlivé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studijní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programy</a:t>
            </a:r>
            <a:r>
              <a:rPr lang="en-US" dirty="0">
                <a:effectLst/>
              </a:rPr>
              <a:t>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ovéPole 4">
            <a:extLst>
              <a:ext uri="{FF2B5EF4-FFF2-40B4-BE49-F238E27FC236}">
                <a16:creationId xmlns:a16="http://schemas.microsoft.com/office/drawing/2014/main" id="{B65F914B-6576-9C98-CC7B-E3A91CB71378}"/>
              </a:ext>
            </a:extLst>
          </p:cNvPr>
          <p:cNvSpPr txBox="1"/>
          <p:nvPr/>
        </p:nvSpPr>
        <p:spPr>
          <a:xfrm>
            <a:off x="640079" y="4605218"/>
            <a:ext cx="10907487" cy="1791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s-CZ" i="1" kern="100" dirty="0">
                <a:ea typeface="Aptos" panose="020B0004020202020204" pitchFamily="34" charset="0"/>
                <a:cs typeface="Times New Roman" panose="02020603050405020304" pitchFamily="18" charset="0"/>
              </a:rPr>
              <a:t>„</a:t>
            </a:r>
            <a:r>
              <a:rPr lang="cs-CZ" b="0" i="1" dirty="0">
                <a:solidFill>
                  <a:srgbClr val="040C28"/>
                </a:solidFill>
                <a:effectLst/>
              </a:rPr>
              <a:t>Kvalita (ve) vzdělávání je chápána dynamicky – s ohledem na to, jak učitel připravuje, realizuje a vyhodnocuje výuku, resp.</a:t>
            </a:r>
            <a:r>
              <a:rPr lang="cs-CZ" b="0" i="1" dirty="0">
                <a:solidFill>
                  <a:srgbClr val="1F1F1F"/>
                </a:solidFill>
                <a:effectLst/>
              </a:rPr>
              <a:t> </a:t>
            </a:r>
            <a:r>
              <a:rPr lang="cs-CZ" b="0" i="1" dirty="0">
                <a:solidFill>
                  <a:srgbClr val="040C28"/>
                </a:solidFill>
                <a:effectLst/>
              </a:rPr>
              <a:t>zvažuje a zdůvodňuje alternativy</a:t>
            </a:r>
            <a:r>
              <a:rPr lang="cs-CZ" b="0" i="1" dirty="0">
                <a:solidFill>
                  <a:srgbClr val="1F1F1F"/>
                </a:solidFill>
                <a:effectLst/>
              </a:rPr>
              <a:t>.</a:t>
            </a:r>
            <a:r>
              <a:rPr lang="cs-CZ" b="0" i="1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</a:rPr>
              <a:t>“ </a:t>
            </a:r>
            <a:r>
              <a:rPr lang="cs-CZ" b="0" i="0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</a:rPr>
              <a:t>(</a:t>
            </a:r>
            <a:r>
              <a:rPr lang="cs-CZ" b="0" i="0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  <a:hlinkClick r:id="rId2"/>
              </a:rPr>
              <a:t>Janík et al., 2016</a:t>
            </a:r>
            <a:r>
              <a:rPr lang="cs-CZ" b="0" i="0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cs-CZ" b="1" i="0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</a:rPr>
              <a:t>Studijní programy musí být dynamické</a:t>
            </a:r>
            <a:r>
              <a:rPr lang="cs-CZ" b="0" i="0" kern="100" dirty="0">
                <a:solidFill>
                  <a:srgbClr val="1F1F1F"/>
                </a:solidFill>
                <a:effectLst/>
                <a:cs typeface="Times New Roman" panose="02020603050405020304" pitchFamily="18" charset="0"/>
              </a:rPr>
              <a:t>, tj. musí reagovat na potřeby a požadavky trhu, musí se proměňovat, inovovat, musí pracovat se zpětnou vazbou od obou stran vzdělávacího procesu (studujících a vyučujících).</a:t>
            </a:r>
          </a:p>
        </p:txBody>
      </p:sp>
    </p:spTree>
    <p:extLst>
      <p:ext uri="{BB962C8B-B14F-4D97-AF65-F5344CB8AC3E}">
        <p14:creationId xmlns:p14="http://schemas.microsoft.com/office/powerpoint/2010/main" val="4104708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5B5BBBF-88FA-52A6-C4CC-07BFE77EEA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332AE301-E5A6-A748-E497-47EFCA4B5CB8}"/>
              </a:ext>
            </a:extLst>
          </p:cNvPr>
          <p:cNvSpPr txBox="1"/>
          <p:nvPr/>
        </p:nvSpPr>
        <p:spPr>
          <a:xfrm>
            <a:off x="1043631" y="809898"/>
            <a:ext cx="9942716" cy="1554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Oblasti působnosti</a:t>
            </a:r>
            <a:r>
              <a:rPr lang="en-US" sz="48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Akreditačního úřadu</a:t>
            </a:r>
            <a:endParaRPr lang="en-US" sz="4800" kern="1200">
              <a:solidFill>
                <a:schemeClr val="tx1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6FAD646-289F-B82C-C471-24FE76DF69D0}"/>
              </a:ext>
            </a:extLst>
          </p:cNvPr>
          <p:cNvSpPr txBox="1"/>
          <p:nvPr/>
        </p:nvSpPr>
        <p:spPr>
          <a:xfrm>
            <a:off x="633597" y="1723374"/>
            <a:ext cx="10913969" cy="31246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lnSpc>
                <a:spcPct val="90000"/>
              </a:lnSpc>
              <a:spcAft>
                <a:spcPts val="600"/>
              </a:spcAft>
            </a:pPr>
            <a:r>
              <a:rPr lang="en-US" sz="2000" b="1" dirty="0">
                <a:effectLst/>
              </a:rPr>
              <a:t>5. </a:t>
            </a:r>
            <a:r>
              <a:rPr lang="en-US" sz="2000" b="1" dirty="0" err="1">
                <a:effectLst/>
              </a:rPr>
              <a:t>Spolupráce</a:t>
            </a:r>
            <a:r>
              <a:rPr lang="en-US" sz="2000" b="1" dirty="0">
                <a:effectLst/>
              </a:rPr>
              <a:t> a </a:t>
            </a:r>
            <a:r>
              <a:rPr lang="en-US" sz="2000" b="1" dirty="0" err="1">
                <a:effectLst/>
              </a:rPr>
              <a:t>rozvoj</a:t>
            </a:r>
            <a:endParaRPr lang="en-US" sz="2000" dirty="0"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 err="1">
                <a:effectLst/>
              </a:rPr>
              <a:t>Zlepšit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komunikaci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prostřednictvím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sociálních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sítí</a:t>
            </a:r>
            <a:r>
              <a:rPr lang="en-US" dirty="0">
                <a:effectLst/>
              </a:rPr>
              <a:t>, </a:t>
            </a:r>
            <a:r>
              <a:rPr lang="en-US" dirty="0" err="1">
                <a:effectLst/>
              </a:rPr>
              <a:t>modernizovat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webové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stránky</a:t>
            </a:r>
            <a:r>
              <a:rPr lang="en-US" dirty="0">
                <a:effectLst/>
              </a:rPr>
              <a:t> (</a:t>
            </a:r>
            <a:r>
              <a:rPr lang="en-US" dirty="0" err="1">
                <a:effectLst/>
              </a:rPr>
              <a:t>podrobněj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dále</a:t>
            </a:r>
            <a:r>
              <a:rPr lang="en-US" dirty="0"/>
              <a:t>).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>
            <a:extLst>
              <a:ext uri="{FF2B5EF4-FFF2-40B4-BE49-F238E27FC236}">
                <a16:creationId xmlns:a16="http://schemas.microsoft.com/office/drawing/2014/main" id="{4DC4815C-307A-BFC1-AF8A-9624DD35E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640" y="3680885"/>
            <a:ext cx="4584723" cy="2706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6019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1040</Words>
  <Application>Microsoft Office PowerPoint</Application>
  <PresentationFormat>Širokoúhlá obrazovka</PresentationFormat>
  <Paragraphs>89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Times New Roman</vt:lpstr>
      <vt:lpstr>Motiv Office</vt:lpstr>
      <vt:lpstr>Projekt řízení a rozvoje Akreditačního úřadu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Anastasija Sokolova</dc:creator>
  <cp:lastModifiedBy>Anastasija Sokolova</cp:lastModifiedBy>
  <cp:revision>2</cp:revision>
  <dcterms:created xsi:type="dcterms:W3CDTF">2025-04-25T14:24:09Z</dcterms:created>
  <dcterms:modified xsi:type="dcterms:W3CDTF">2025-04-26T20:13:42Z</dcterms:modified>
</cp:coreProperties>
</file>