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handoutMasterIdLst>
    <p:handoutMasterId r:id="rId18"/>
  </p:handoutMasterIdLst>
  <p:sldIdLst>
    <p:sldId id="256" r:id="rId2"/>
    <p:sldId id="314" r:id="rId3"/>
    <p:sldId id="324" r:id="rId4"/>
    <p:sldId id="325" r:id="rId5"/>
    <p:sldId id="327" r:id="rId6"/>
    <p:sldId id="326" r:id="rId7"/>
    <p:sldId id="315" r:id="rId8"/>
    <p:sldId id="313" r:id="rId9"/>
    <p:sldId id="316" r:id="rId10"/>
    <p:sldId id="317" r:id="rId11"/>
    <p:sldId id="318" r:id="rId12"/>
    <p:sldId id="320" r:id="rId13"/>
    <p:sldId id="319" r:id="rId14"/>
    <p:sldId id="321" r:id="rId15"/>
    <p:sldId id="323" r:id="rId16"/>
    <p:sldId id="271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Výchozí oddíl" id="{80A10956-4359-4CA8-A26C-A8CF6680C056}">
          <p14:sldIdLst>
            <p14:sldId id="256"/>
            <p14:sldId id="314"/>
            <p14:sldId id="324"/>
            <p14:sldId id="325"/>
            <p14:sldId id="327"/>
            <p14:sldId id="326"/>
            <p14:sldId id="315"/>
            <p14:sldId id="313"/>
            <p14:sldId id="316"/>
            <p14:sldId id="317"/>
            <p14:sldId id="318"/>
            <p14:sldId id="320"/>
            <p14:sldId id="319"/>
            <p14:sldId id="321"/>
            <p14:sldId id="32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CFFB2-5D72-4941-8555-C253920DCAD9}" type="datetimeFigureOut">
              <a:rPr lang="cs-CZ" smtClean="0"/>
              <a:t>28.04.2025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D2C4B-BF85-4512-ABBA-C66B10E6F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69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8D0D2-03CC-42D5-B13F-34CB7F33EC49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9E6D-5E23-485F-BF12-DC9267E97C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11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D81C2-9D29-47A3-81F1-0287CC35FB4B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FCD07-7C46-4ADF-A200-4BF4D93DCFA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7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3BEC0-ADE3-49B5-8F14-94467926B093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A5C76-6EFD-46F6-AE3B-6B0326B37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11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D60A5A-87D1-41CE-989E-C75C0D286AE8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BB78B-FD5A-4244-AE1B-CEE72BD85C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47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C075E4-DCA8-4EA7-9380-6FD59CBB7774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ED16-3221-4E20-822D-16EA3C48CF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50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D31F2-4DB8-40F1-AF53-56DCB3EA1317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E0EE5-68C3-4AAB-B687-BE51B774F3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4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7A395-EE46-407B-8ADA-94C5B7CA8767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4C97C-EEAA-4CC5-8DBA-863834A65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4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45926-3020-4F47-8653-F3324420C8FF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8BBA8-E63B-432B-AC1F-56BB3D5C1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2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9D89410-A6A8-4015-B81E-1FC18E18BC91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ED787A-AADB-4FD9-9681-8CA4C75982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B8685-7F4E-4C3C-BFC8-41AA33385A17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10FC0-D5F2-4B8B-B7EC-95F2DD540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5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28.04.2025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78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04528"/>
            <a:ext cx="7772400" cy="25446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6700" b="1" dirty="0">
                <a:solidFill>
                  <a:schemeClr val="tx2"/>
                </a:solidFill>
              </a:rPr>
              <a:t>Projekt řízení a rozvoje Akreditačního úřadu </a:t>
            </a:r>
            <a:br>
              <a:rPr lang="cs-CZ" dirty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6912768" cy="1791072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29. 4. 2025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/>
              <a:t>Jiří Smrčka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C09B44-8716-A8F0-73F3-F2A3767C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3627B7-1189-37FC-6D90-9AA44191E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>
                <a:solidFill>
                  <a:schemeClr val="tx2">
                    <a:satMod val="200000"/>
                  </a:schemeClr>
                </a:solidFill>
              </a:rPr>
              <a:t>Finanční zdroje</a:t>
            </a:r>
            <a:endParaRPr lang="cs-CZ" sz="3600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EA2EE660-5BA4-00FC-5D5F-C36838905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39248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/>
              <a:t>Cíl: zajistit finanční stabilitu a důvěryhodnost v systém financování činnosti úřadu</a:t>
            </a:r>
          </a:p>
          <a:p>
            <a:pPr marL="0" indent="0">
              <a:buNone/>
              <a:defRPr/>
            </a:pPr>
            <a:r>
              <a:rPr lang="cs-CZ" altLang="cs-CZ" sz="2800" b="1" dirty="0"/>
              <a:t>problémy 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600" dirty="0"/>
              <a:t> převažující </a:t>
            </a:r>
            <a:r>
              <a:rPr lang="cs-CZ" altLang="cs-CZ" sz="2600" dirty="0" err="1"/>
              <a:t>jednozdrojové</a:t>
            </a:r>
            <a:r>
              <a:rPr lang="cs-CZ" altLang="cs-CZ" sz="2600" dirty="0"/>
              <a:t> financování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600" dirty="0"/>
              <a:t> </a:t>
            </a:r>
            <a:r>
              <a:rPr lang="cs-CZ" altLang="cs-CZ" sz="2600" dirty="0" err="1"/>
              <a:t>nepredikovatelnost</a:t>
            </a:r>
            <a:r>
              <a:rPr lang="cs-CZ" altLang="cs-CZ" sz="2600" dirty="0"/>
              <a:t> počtu řízení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600" dirty="0"/>
              <a:t> závislost na vyjednávání o rozpočtu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společně s MŠMT stanovit mechanismus, který umožní finanční stabilitu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715842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3D058-1482-1DD8-D7CE-AFCE2E8B1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D384FCD-C4F2-C36E-C5E2-7882A3E3D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>
                <a:solidFill>
                  <a:schemeClr val="tx2">
                    <a:satMod val="200000"/>
                  </a:schemeClr>
                </a:solidFill>
              </a:rPr>
              <a:t>Tematické zprávy</a:t>
            </a:r>
            <a:endParaRPr lang="cs-CZ" sz="3600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31BA37A2-D4DA-5C36-A2BB-0321C6AB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3924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úřad bude publikovat tematické zprávy o vysokém školství, které vycházejí z jeho zjištění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vyžaduje personální posílení odbornými pracovníky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sestavení plánu a první tematická zpráva: rok 2026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020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2BD64-0838-DBC7-1691-02CE21903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8012150-B9A5-B935-45C0-A33E835C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4 – institucionální akreditace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BE35B13C-396C-947C-41C1-8962DD2D9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32048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první reakreditace budou probíhat v období 2027/2028 (UK, MU, UPOL, UPCE, OSU, VŠE, JČU, ČZU)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současný proces je neefektivní 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velikost hodnoticí komise (formální kopírování oblastí vzdělávání)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zacílení na předpisy a posuzování oblasti vzdělávání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nově: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funkční velikost hodnoticí komise (výběr členů zohledňuje zkušenosti se zabezpečováním kvality a princip oborových klastrů)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zaměření na kvalitu vnitřních schvalovacích a hodnoticích procesů vysoké školy – ověřována na vzorku studijních programů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11034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58213-96E9-97DC-F1DB-729222C87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AEF1CB7-D948-6C1D-32B0-AEFE263C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5 – akreditace VOŠ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E53BA733-765E-5678-CC94-2987E5769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32048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do 30. 6. 2028 zachovat dosavadní systém posuzování vzdělávacích programů VOŠ Akreditační komisí pro VOV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od 1. 7. 2028 – proces se připodobní posuzování studijních programů vysokých škol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úkol pro období 2025/2026: vytvořit standardy pro vzdělávací programy VOŠ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předvídatelnost rozhodování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nezbytné pro naplnění standardů ESG (standard 2.5 Hodnoticí kritéria)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standardy musí respektovat specifičnost sektoru VOV a být výsledem diskuse odborné komunity VOŠ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13524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A6D71-FC11-1CC7-8300-D4B1D79B3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FBCD081-D3B0-387D-06CC-FDD8BEEDC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6 – iniciování revize standardů VŠ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A9FF160C-FB1E-8925-875B-A10BA995E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nikdy se nenovelizovaly (týž text od 2016)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nepřehlednost a nesoulad některých ustanovení s platným zněním zákona o vysokých školách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 nově by měly upravit: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institucionální akreditaci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studijní programy s profesním profilem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společné studijní programy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termín pro otevření diskuse: 2025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17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DA8C72-24B9-7422-1359-0AEDA2B3D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258D53-B574-8FF9-4989-2A393A9C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978968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Hlavní cíl (přání) = STABILITA A DŮVĚRYHODNOST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6CCDCB15-98E4-5115-4BD2-E2E821D22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b="1" dirty="0"/>
              <a:t>Předsedové AK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400" dirty="0"/>
              <a:t>	Jaroslav </a:t>
            </a:r>
            <a:r>
              <a:rPr lang="cs-CZ" altLang="cs-CZ" sz="2400" dirty="0" err="1"/>
              <a:t>Kurzweil</a:t>
            </a:r>
            <a:r>
              <a:rPr lang="cs-CZ" altLang="cs-CZ" sz="2400" dirty="0"/>
              <a:t> (1990 – 2000)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400" dirty="0"/>
              <a:t>	Miroslav Liška (2000 – 2006)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400" dirty="0"/>
              <a:t>	Vladimíra Dvořáková (2006 – 2016)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800" b="1" dirty="0"/>
              <a:t>Předsedové NAÚVŠ</a:t>
            </a:r>
            <a:endParaRPr lang="cs-CZ" altLang="cs-CZ" b="1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400" dirty="0"/>
              <a:t>	Stanislav </a:t>
            </a:r>
            <a:r>
              <a:rPr lang="cs-CZ" altLang="cs-CZ" sz="2400" dirty="0" err="1"/>
              <a:t>Labík</a:t>
            </a:r>
            <a:r>
              <a:rPr lang="cs-CZ" altLang="cs-CZ" sz="2400" dirty="0"/>
              <a:t> (2016 – 2019)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400" dirty="0"/>
              <a:t>	Ivan Barančík (2019 – 2022)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400" dirty="0"/>
              <a:t>	Robert Plaga (2022 – 2025)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800" b="1" dirty="0"/>
              <a:t>Předsedové NAÚTV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000" dirty="0"/>
              <a:t>	</a:t>
            </a:r>
            <a:r>
              <a:rPr lang="cs-CZ" altLang="cs-CZ" sz="2400" dirty="0"/>
              <a:t>?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31656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altLang="cs-CZ" dirty="0"/>
          </a:p>
          <a:p>
            <a:pPr algn="ctr"/>
            <a:endParaRPr lang="cs-CZ" altLang="cs-CZ" dirty="0"/>
          </a:p>
          <a:p>
            <a:pPr algn="ctr"/>
            <a:endParaRPr lang="cs-CZ" altLang="cs-CZ" dirty="0"/>
          </a:p>
          <a:p>
            <a:pPr algn="ctr">
              <a:buFont typeface="Wingdings 2" pitchFamily="18" charset="2"/>
              <a:buNone/>
            </a:pPr>
            <a:r>
              <a:rPr lang="cs-CZ" altLang="cs-CZ" dirty="0"/>
              <a:t>Děkuji Vám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2A75D-1C1E-9A6C-FF0A-09701E632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7A6997C-9307-2964-6C81-AF48490DC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1 – fungovat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8E91CD9A-8971-713D-72B2-0AC4A3B27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úřad musí mít ambici být odborně funkční od počátku své činnosti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bez zbytečného prodlení vést akreditační řízení a další hodnoticí procesy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tvorba a schvalování statutu, dalších předpisů a metodických materiálů = </a:t>
            </a:r>
            <a:r>
              <a:rPr lang="cs-CZ" altLang="cs-CZ" sz="2800" u="sng" dirty="0"/>
              <a:t>nutnost</a:t>
            </a:r>
            <a:r>
              <a:rPr lang="cs-CZ" altLang="cs-CZ" sz="2800" dirty="0"/>
              <a:t> i </a:t>
            </a:r>
            <a:r>
              <a:rPr lang="cs-CZ" altLang="cs-CZ" sz="2800" u="sng" dirty="0"/>
              <a:t>příležitost</a:t>
            </a:r>
            <a:r>
              <a:rPr lang="cs-CZ" altLang="cs-CZ" sz="2800" dirty="0"/>
              <a:t> k  modernizaci struktury úřadu a akreditačních procesů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1188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070D2-6A32-874F-B758-B1EA6D360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E148A60-409D-2D15-29E9-C49E8BA8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1 – fungovat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E84DA2C6-1FB4-6631-F538-3107C978C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zaměstnanci úřadu – zajištění přechodu současných pracovníků NAÚ jako záruka stability a předvídatelnosti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noví zaměstnanci – podle náročnosti jednotlivých odborných agend a potřeb provozu úřadu (agenda VOŠ, analytická agenda, ekonomika ad.)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tajemník úřadu – garantování provozu úřadu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18331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BF639C-E5B7-A583-1CBE-64CE2CC6C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D3CECE-F3F0-CF2B-D3CE-9A55C599E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1 – fungovat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2C7C3F7E-6AA8-F83C-86B9-9EBBF163E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sz="2800" dirty="0"/>
              <a:t>Vnitřní organizační struktura úřadu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D49B209-ED25-B184-5F9E-396387D8A7C3}"/>
              </a:ext>
            </a:extLst>
          </p:cNvPr>
          <p:cNvSpPr/>
          <p:nvPr/>
        </p:nvSpPr>
        <p:spPr>
          <a:xfrm>
            <a:off x="3404286" y="2468020"/>
            <a:ext cx="2376264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PŘEDSEDA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E375AEA-8B41-1A52-C46D-54DD6916DA02}"/>
              </a:ext>
            </a:extLst>
          </p:cNvPr>
          <p:cNvSpPr/>
          <p:nvPr/>
        </p:nvSpPr>
        <p:spPr>
          <a:xfrm>
            <a:off x="1259632" y="3249533"/>
            <a:ext cx="2232248" cy="507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MÍSTOPŘEDSEDA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48F56FF-F4C9-23EE-175B-A3B7AC7500C0}"/>
              </a:ext>
            </a:extLst>
          </p:cNvPr>
          <p:cNvSpPr/>
          <p:nvPr/>
        </p:nvSpPr>
        <p:spPr>
          <a:xfrm>
            <a:off x="5647903" y="3232072"/>
            <a:ext cx="2088232" cy="507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MÍSTOPŘEDSEDA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ED26AFA-C603-5E63-52E3-2737F7B80CE8}"/>
              </a:ext>
            </a:extLst>
          </p:cNvPr>
          <p:cNvSpPr/>
          <p:nvPr/>
        </p:nvSpPr>
        <p:spPr>
          <a:xfrm>
            <a:off x="611559" y="4221088"/>
            <a:ext cx="2664297" cy="1224136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ODDĚLENÍ VNĚJŠÍHO ZABEZPEČOVÁNÍ KVALITY VŠ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FF6F357-DAF6-DFCC-ECED-F9D29A84A655}"/>
              </a:ext>
            </a:extLst>
          </p:cNvPr>
          <p:cNvSpPr/>
          <p:nvPr/>
        </p:nvSpPr>
        <p:spPr>
          <a:xfrm>
            <a:off x="3347864" y="4578164"/>
            <a:ext cx="2432686" cy="86706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PROVOZNÍ ODDĚLENÍ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8C4F9C0-1916-81B9-6696-2202EA2FFEE5}"/>
              </a:ext>
            </a:extLst>
          </p:cNvPr>
          <p:cNvSpPr/>
          <p:nvPr/>
        </p:nvSpPr>
        <p:spPr>
          <a:xfrm>
            <a:off x="6099753" y="4595236"/>
            <a:ext cx="2360679" cy="849988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ODDĚLENÍ ANALÝZ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15B11D4-8ACE-2235-DF28-A7BDC769D329}"/>
              </a:ext>
            </a:extLst>
          </p:cNvPr>
          <p:cNvSpPr/>
          <p:nvPr/>
        </p:nvSpPr>
        <p:spPr>
          <a:xfrm>
            <a:off x="3383868" y="4088020"/>
            <a:ext cx="2376264" cy="507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PROVOZNÍ TAJEMNÍK ÚŘADU</a:t>
            </a:r>
          </a:p>
        </p:txBody>
      </p:sp>
    </p:spTree>
    <p:extLst>
      <p:ext uri="{BB962C8B-B14F-4D97-AF65-F5344CB8AC3E}">
        <p14:creationId xmlns:p14="http://schemas.microsoft.com/office/powerpoint/2010/main" val="397136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66041-FF66-EF3D-E939-FDBB35BA80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E8A9A3D-CCAE-20AD-BF59-9E48BE21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1 – fungovat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6C15116D-8664-DE6B-D261-B09DA62D3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úloha budoucího předsedy v přípravném období – převzetí hlavní role při přípravě úřadu: úzká spolupráce s MŠMT (rozpočet, příprava předpisů, příprava zabezpečení činnosti úřadu)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schvalování klíčových dokumentů: 1. týden v červenci 2025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81581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3F574-3BF9-4048-AEF4-D3ECAB99D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5EEFA98-DDC6-D9E6-B3AF-11C10DA6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2 – kontinuita statusu NAÚ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A85C7970-8A31-A003-AB2F-076404918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WFME – dojednání pokračování statusu uznání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NCFMEA – příprava dokumentace pro prodloužení statusu ČR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ENQA – dojednání statusu přidruženého členství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 marL="0" indent="0">
              <a:buNone/>
              <a:defRPr/>
            </a:pPr>
            <a:r>
              <a:rPr lang="cs-CZ" altLang="cs-CZ" sz="2400" dirty="0"/>
              <a:t>termín: bezodkladně po 1. červenci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588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0F603-9CDE-326F-EADB-571FB3BE1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CD9CB31-A03A-11D7-62EB-8AAA0ADB8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Úkol 3 – sladění s ESG</a:t>
            </a:r>
            <a:endParaRPr lang="cs-CZ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207DAFBB-EDFC-5232-936D-7A9DFADBC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důraz na sladění činnosti úřadu s ESG v těchto standardech: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hodnoticí procesy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finanční zdroje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tematické zprávy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cíl: sladění s ESG v roce 2027, 2028 mezinárodní hodnocení pro přijetí do ENQA a EQAR</a:t>
            </a:r>
          </a:p>
          <a:p>
            <a:pPr marL="0" indent="0">
              <a:buNone/>
              <a:defRPr/>
            </a:pPr>
            <a:r>
              <a:rPr lang="cs-CZ" altLang="cs-CZ" dirty="0"/>
              <a:t> (akreditační agentura může požádat o přijetí do ENQA nejdříve po 2 letech fungování)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115206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5387D-2779-6900-D3DE-E819AD3C3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557DAC4-D8E1-26C8-E1D8-E9596237B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>
                <a:solidFill>
                  <a:schemeClr val="tx2">
                    <a:satMod val="200000"/>
                  </a:schemeClr>
                </a:solidFill>
              </a:rPr>
              <a:t>Hodnoticí procesy</a:t>
            </a:r>
            <a:endParaRPr lang="cs-CZ" sz="3600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0CC50A3E-2B7A-FF35-9691-F584D47A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00808"/>
            <a:ext cx="7543801" cy="46085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  <a:defRPr/>
            </a:pPr>
            <a:r>
              <a:rPr lang="cs-CZ" altLang="cs-CZ" sz="2800" b="1" dirty="0"/>
              <a:t>jádrem je rozhodování Rady (český systém)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2800" b="1" dirty="0"/>
              <a:t>x</a:t>
            </a:r>
          </a:p>
          <a:p>
            <a:pPr marL="0" indent="0" algn="ctr">
              <a:buNone/>
              <a:defRPr/>
            </a:pPr>
            <a:r>
              <a:rPr lang="cs-CZ" altLang="cs-CZ" sz="2800" b="1" dirty="0"/>
              <a:t>jádrem je činnost hodnoticích komisí (ESG)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altLang="cs-CZ" sz="2800" dirty="0"/>
              <a:t>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cíl: obrácení pozornosti k hodnoticím procesům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v souladu s ESG zavedení 4 obligatorních kroků v rámci činnosti komise:</a:t>
            </a:r>
          </a:p>
          <a:p>
            <a:pPr marL="0" indent="0">
              <a:buNone/>
              <a:defRPr/>
            </a:pPr>
            <a:r>
              <a:rPr lang="cs-CZ" altLang="cs-CZ" sz="2200" dirty="0"/>
              <a:t>	</a:t>
            </a:r>
            <a:r>
              <a:rPr lang="cs-CZ" altLang="cs-CZ" sz="2400" dirty="0"/>
              <a:t>1) školení hodnoticí komise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2) expertní posouzení materiálů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3) návštěva na místě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4) příprava a připomínkování hodnoticí zprávy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52740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27F0E-714D-2164-074D-B0E99BD83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97D2176-94E4-3D41-8476-9A896D52D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>
                <a:solidFill>
                  <a:schemeClr val="tx2">
                    <a:satMod val="200000"/>
                  </a:schemeClr>
                </a:solidFill>
              </a:rPr>
              <a:t>Hodnoticí procesy</a:t>
            </a:r>
            <a:endParaRPr lang="cs-CZ" sz="3600" dirty="0"/>
          </a:p>
        </p:txBody>
      </p:sp>
      <p:sp>
        <p:nvSpPr>
          <p:cNvPr id="15362" name="Zástupný symbol pro obsah 2">
            <a:extLst>
              <a:ext uri="{FF2B5EF4-FFF2-40B4-BE49-F238E27FC236}">
                <a16:creationId xmlns:a16="http://schemas.microsoft.com/office/drawing/2014/main" id="{C6418894-69D6-9441-9298-3DA7A2EA6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39248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snížit počet řízení, aby mohly být naplňovány ESG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snížit počet hodnotitelů + jejich částečná profesionalizace a odměňování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každá komise bude mít svého koordinátora (zaměstnanec NAÚ) a případně administrátora (příprava hodnoticí zprávy)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hodnoticí zpráva musí pevnou strukturu a být zveřejněna (v budoucnu po zveřejnění vložena do databáze DEQAR)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změna role člena Rady NAÚ (v budoucnu opuštění systému zpravodajů pro oblasti vzdělávání)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642975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16750</TotalTime>
  <Words>780</Words>
  <Application>Microsoft Office PowerPoint</Application>
  <PresentationFormat>Předvádění na obrazovce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 2</vt:lpstr>
      <vt:lpstr>Retrospektiva</vt:lpstr>
      <vt:lpstr>Projekt řízení a rozvoje Akreditačního úřadu  </vt:lpstr>
      <vt:lpstr>Úkol 1 – fungovat</vt:lpstr>
      <vt:lpstr>Úkol 1 – fungovat</vt:lpstr>
      <vt:lpstr>Úkol 1 – fungovat</vt:lpstr>
      <vt:lpstr>Úkol 1 – fungovat</vt:lpstr>
      <vt:lpstr>Úkol 2 – kontinuita statusu NAÚ</vt:lpstr>
      <vt:lpstr>Úkol 3 – sladění s ESG</vt:lpstr>
      <vt:lpstr>Hodnoticí procesy</vt:lpstr>
      <vt:lpstr>Hodnoticí procesy</vt:lpstr>
      <vt:lpstr>Finanční zdroje</vt:lpstr>
      <vt:lpstr>Tematické zprávy</vt:lpstr>
      <vt:lpstr>Úkol 4 – institucionální akreditace</vt:lpstr>
      <vt:lpstr>Úkol 5 – akreditace VOŠ</vt:lpstr>
      <vt:lpstr>Úkol 6 – iniciování revize standardů VŠ</vt:lpstr>
      <vt:lpstr>Hlavní cíl (přání) = STABILITA A DŮVĚRYHODNOST</vt:lpstr>
      <vt:lpstr> </vt:lpstr>
    </vt:vector>
  </TitlesOfParts>
  <Company>VSE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komise 2006-2010</dc:title>
  <dc:creator>NOBODY</dc:creator>
  <cp:lastModifiedBy>Smrčka Jiří</cp:lastModifiedBy>
  <cp:revision>257</cp:revision>
  <cp:lastPrinted>2016-06-09T09:16:30Z</cp:lastPrinted>
  <dcterms:created xsi:type="dcterms:W3CDTF">2010-02-13T18:35:58Z</dcterms:created>
  <dcterms:modified xsi:type="dcterms:W3CDTF">2025-04-28T09:57:20Z</dcterms:modified>
</cp:coreProperties>
</file>