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3"/>
  </p:normalViewPr>
  <p:slideViewPr>
    <p:cSldViewPr snapToGrid="0">
      <p:cViewPr varScale="1">
        <p:scale>
          <a:sx n="115" d="100"/>
          <a:sy n="115" d="100"/>
        </p:scale>
        <p:origin x="10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FC032-793D-1410-5A5A-9F52ECC1A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698616"/>
            <a:ext cx="8791575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/>
              <a:t>Národní</a:t>
            </a:r>
            <a:r>
              <a:rPr lang="en-GB" dirty="0"/>
              <a:t> </a:t>
            </a:r>
            <a:r>
              <a:rPr lang="en-GB" dirty="0" err="1"/>
              <a:t>akreditační</a:t>
            </a:r>
            <a:r>
              <a:rPr lang="en-GB" dirty="0"/>
              <a:t> </a:t>
            </a:r>
            <a:r>
              <a:rPr lang="en-GB" dirty="0" err="1"/>
              <a:t>úřad</a:t>
            </a:r>
            <a:r>
              <a:rPr lang="en-GB" dirty="0"/>
              <a:t> pro </a:t>
            </a:r>
            <a:r>
              <a:rPr lang="en-GB" dirty="0" err="1"/>
              <a:t>terciární</a:t>
            </a:r>
            <a:r>
              <a:rPr lang="en-GB" dirty="0"/>
              <a:t> </a:t>
            </a:r>
            <a:r>
              <a:rPr lang="en-GB" dirty="0" err="1"/>
              <a:t>vzdělávání</a:t>
            </a:r>
            <a:r>
              <a:rPr lang="en-GB" dirty="0"/>
              <a:t>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</a:t>
            </a:r>
            <a:r>
              <a:rPr lang="en-GB" b="1" dirty="0"/>
              <a:t>forma, </a:t>
            </a:r>
            <a:r>
              <a:rPr lang="en-GB" b="1" dirty="0" err="1"/>
              <a:t>vize</a:t>
            </a:r>
            <a:r>
              <a:rPr lang="en-GB" b="1" dirty="0"/>
              <a:t> a </a:t>
            </a:r>
            <a:r>
              <a:rPr lang="en-GB" b="1" dirty="0" err="1"/>
              <a:t>rozvoj</a:t>
            </a:r>
            <a:endParaRPr lang="en-CZ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3E9E4-06C3-3FF5-6E6E-CD4FDF9806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Projekt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 a </a:t>
            </a:r>
            <a:r>
              <a:rPr lang="en-GB" dirty="0" err="1"/>
              <a:t>rozvoje</a:t>
            </a:r>
            <a:r>
              <a:rPr lang="en-GB" dirty="0"/>
              <a:t> </a:t>
            </a:r>
            <a:r>
              <a:rPr lang="en-GB" dirty="0" err="1"/>
              <a:t>Akreditačního</a:t>
            </a:r>
            <a:r>
              <a:rPr lang="en-GB" dirty="0"/>
              <a:t> </a:t>
            </a:r>
            <a:r>
              <a:rPr lang="en-GB" dirty="0" err="1"/>
              <a:t>úřadu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období</a:t>
            </a:r>
            <a:r>
              <a:rPr lang="en-GB" dirty="0"/>
              <a:t> 2025 </a:t>
            </a:r>
            <a:r>
              <a:rPr lang="en-GB" dirty="0" err="1"/>
              <a:t>až</a:t>
            </a:r>
            <a:r>
              <a:rPr lang="en-GB" dirty="0"/>
              <a:t> 2031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Doc. </a:t>
            </a:r>
            <a:r>
              <a:rPr lang="en-GB" dirty="0" err="1"/>
              <a:t>RNDr</a:t>
            </a:r>
            <a:r>
              <a:rPr lang="en-GB" dirty="0"/>
              <a:t>. </a:t>
            </a:r>
            <a:r>
              <a:rPr lang="en-GB" dirty="0" err="1"/>
              <a:t>Vojtěch</a:t>
            </a:r>
            <a:r>
              <a:rPr lang="en-GB" dirty="0"/>
              <a:t> </a:t>
            </a:r>
            <a:r>
              <a:rPr lang="en-GB" dirty="0" err="1"/>
              <a:t>Petráček</a:t>
            </a:r>
            <a:r>
              <a:rPr lang="en-GB" dirty="0"/>
              <a:t>, </a:t>
            </a:r>
            <a:r>
              <a:rPr lang="en-GB" dirty="0" err="1"/>
              <a:t>CSc</a:t>
            </a:r>
            <a:r>
              <a:rPr lang="en-GB" dirty="0"/>
              <a:t>.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698572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1E640-6FFA-9D95-2165-BE4708179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NAÚ v podpoře společnosti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15B15-4E7E-5DBE-4469-9A9FF70C8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35203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Podpoří činnost Vlády v oblasti školství, hospodářství, v oblasti optimálního využití kapacit a zdrojů, v určení slabých a silných míst terciárního vzdělávacího systému, zlepšením integrace se zahraničním prostředím a možností získání více odborníků pro rozvinutou ekonomiku</a:t>
            </a:r>
          </a:p>
          <a:p>
            <a:r>
              <a:rPr lang="cs-CZ" dirty="0"/>
              <a:t>Podpoří a integruje činnost VŠ a umožní kvalitativní návaznost a souběh všech cest terciárního vzdělání</a:t>
            </a:r>
          </a:p>
          <a:p>
            <a:r>
              <a:rPr lang="cs-CZ" dirty="0"/>
              <a:t>Podpoří průmysl rychlým a efektivním vzděláním talentů (dle jejich možností) i možnost získání zahraničních odborníků. Tím se podpoří rozvoj průmyslových oborů, zejména těch, které jsou strategické a zahrnují přelomové technologie potřebné pro stát</a:t>
            </a:r>
          </a:p>
        </p:txBody>
      </p:sp>
    </p:spTree>
    <p:extLst>
      <p:ext uri="{BB962C8B-B14F-4D97-AF65-F5344CB8AC3E}">
        <p14:creationId xmlns:p14="http://schemas.microsoft.com/office/powerpoint/2010/main" val="2051714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7B276-089B-CC87-BC01-E22B7F0BE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nové prvky NAÚ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FE74F-2391-82E3-337C-C17239690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NAÚ bude komunikačním </a:t>
            </a:r>
            <a:r>
              <a:rPr lang="cs-CZ" dirty="0" err="1"/>
              <a:t>hubem</a:t>
            </a:r>
            <a:r>
              <a:rPr lang="cs-CZ" dirty="0"/>
              <a:t> zprostředkujícím pravidla, metodiky, postupy a analýzy mezi všemi aktéry terciárního vzdělávání a státem</a:t>
            </a:r>
          </a:p>
          <a:p>
            <a:r>
              <a:rPr lang="cs-CZ" dirty="0"/>
              <a:t>NAÚ vytvoří tak znalostní základnu potřebnou pro plánování strategických rozhodnutí státu při plánování rozvoje společnosti</a:t>
            </a:r>
          </a:p>
          <a:p>
            <a:r>
              <a:rPr lang="cs-CZ" dirty="0"/>
              <a:t>NAÚ bude mezinárodně sdílet dobré praxe při řízení kvality a akreditace v terciárním systému vzdělávání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727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50B07-9698-D75D-331A-24477E623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motivace a priority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BA099-73C0-9E6E-B490-188C22378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249487"/>
            <a:ext cx="9905998" cy="3905986"/>
          </a:xfrm>
        </p:spPr>
        <p:txBody>
          <a:bodyPr>
            <a:normAutofit/>
          </a:bodyPr>
          <a:lstStyle/>
          <a:p>
            <a:r>
              <a:rPr lang="cs-CZ" dirty="0"/>
              <a:t>Rád bych svým dílem přispěl k tomu, aby NAÚ hrál roli klidného pólu, který umožní sdílení názorů a dobré praxe věcně a fakticky </a:t>
            </a:r>
          </a:p>
          <a:p>
            <a:r>
              <a:rPr lang="cs-CZ" dirty="0"/>
              <a:t>Vždy jsem se snažil stavět na přátelském a otevřeném vztahu ke kolegům v úřadě a také na tom, že je třeba vytvářet prostředí důvěry a jistot, které umožňuje klidnou spolupráci</a:t>
            </a:r>
          </a:p>
          <a:p>
            <a:r>
              <a:rPr lang="cs-CZ" dirty="0"/>
              <a:t>Jako předseda NAÚ bych byl připraven k průběžné a intenzivní komunikaci s ministrem školství. Tento vztah je zásadní pro sladění a synchronizaci obou směrů regulujících oblast terciárního vzdělávání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0244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10424-F96F-34E5-6051-D62860A1D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Priority pro fungování úřadu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55CD4-DA66-5B08-873E-04DCF0B6D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Jistoty a benefity pro stávající pracovníky – odborníky – nastavení jistot nahrazujících státní službu</a:t>
            </a:r>
          </a:p>
          <a:p>
            <a:r>
              <a:rPr lang="cs-CZ" dirty="0"/>
              <a:t>Garance kontinuity zaměstnání při přechodu do nového NAÚ</a:t>
            </a:r>
          </a:p>
          <a:p>
            <a:r>
              <a:rPr lang="cs-CZ" dirty="0"/>
              <a:t>Vybudování respektovaného úřadu </a:t>
            </a:r>
          </a:p>
          <a:p>
            <a:r>
              <a:rPr lang="cs-CZ" dirty="0"/>
              <a:t>Zabezpečení důstojných pracovních a platových podmínek</a:t>
            </a:r>
          </a:p>
          <a:p>
            <a:r>
              <a:rPr lang="cs-CZ" dirty="0"/>
              <a:t>Rozšíření o analytickou a expertní skupinu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0717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2A375-63A8-7693-1574-5B978FE7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Priority pro fungování Rady NAÚ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1910A-64F2-C1AB-3A7B-2B5A2C203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249487"/>
            <a:ext cx="9905998" cy="425167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Pokrytí oblastí, ve kterých NAÚ při akreditaci a řízení kvality působí </a:t>
            </a:r>
          </a:p>
          <a:p>
            <a:r>
              <a:rPr lang="cs-CZ" dirty="0"/>
              <a:t>Vyvážení pohledu vysokoškolského segmentu, pohled průmyslu a společnosti a pohledu administrativně procesního (ideálně též v předsednictvu) </a:t>
            </a:r>
          </a:p>
          <a:p>
            <a:r>
              <a:rPr lang="cs-CZ" dirty="0"/>
              <a:t>Postupně přechod na působení jako procesně dozorový orgán nad hodnotícími komisemi</a:t>
            </a:r>
          </a:p>
          <a:p>
            <a:r>
              <a:rPr lang="cs-CZ" dirty="0"/>
              <a:t>Rozvoj koncepcí, inovace a zlepšování standardů, směrování analytických činností a tvorba nových metodik a postupů úřadu </a:t>
            </a:r>
          </a:p>
          <a:p>
            <a:r>
              <a:rPr lang="cs-CZ" dirty="0"/>
              <a:t>Zásadním bodem v činnosti předsedy i předsednictva bude v pozitivním duchu spolupracovat s předešlým věděním – zejména při sdílení dobré praxe fungování úřadu a praxe akreditačních procesů.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403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95CF5-F5B2-611B-4388-18B00C1E5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C4D25-6D5D-6529-5D8D-D4602C8AA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249486"/>
            <a:ext cx="9905998" cy="398999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Terciární vzdělávání a jeho kvalita jsou v bytostném zájmu společnosti a státu a všech jeho složek, bez ohledu na politické směry. NAÚ bude, společně s MŠMT, hrát klíčovou roli při řízení tohoto segmentu a při garanci jeho kvality </a:t>
            </a:r>
          </a:p>
          <a:p>
            <a:r>
              <a:rPr lang="cs-CZ" dirty="0"/>
              <a:t>Jsem připraven k intenzivní spolupráci a jednání s aktéry, jichž se činnost NAÚ bude dotýkat – s vysokými školami, průmyslovými partnery, středoškolským segmentem vzdělávání, kraji i státními institucemi. Společně musíme hledat řešení optimální pro rozvoj naší země </a:t>
            </a:r>
          </a:p>
          <a:p>
            <a:r>
              <a:rPr lang="cs-CZ" dirty="0"/>
              <a:t>Pokud budu moci vykonávat funkci předsedy NAÚ, jsem připraven se ji věnovat s plným nasazením a odhodláním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637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03D8D-EB51-62A7-88F3-687DECEBB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689715"/>
            <a:ext cx="9905998" cy="1478570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132132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D5D5C-4FA1-4638-91FB-C8662AE60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problémy</a:t>
            </a:r>
            <a:r>
              <a:rPr lang="en-GB" dirty="0"/>
              <a:t> </a:t>
            </a:r>
            <a:r>
              <a:rPr lang="en-GB" dirty="0" err="1"/>
              <a:t>našeho</a:t>
            </a:r>
            <a:r>
              <a:rPr lang="en-GB" dirty="0"/>
              <a:t> </a:t>
            </a:r>
            <a:r>
              <a:rPr lang="en-GB" dirty="0" err="1"/>
              <a:t>terciárního</a:t>
            </a:r>
            <a:r>
              <a:rPr lang="en-GB" dirty="0"/>
              <a:t> </a:t>
            </a:r>
            <a:r>
              <a:rPr lang="en-GB" dirty="0" err="1"/>
              <a:t>vzdělávacího</a:t>
            </a:r>
            <a:r>
              <a:rPr lang="en-GB" dirty="0"/>
              <a:t> </a:t>
            </a:r>
            <a:r>
              <a:rPr lang="en-GB" dirty="0" err="1"/>
              <a:t>systému</a:t>
            </a:r>
            <a:r>
              <a:rPr lang="en-GB" dirty="0"/>
              <a:t> </a:t>
            </a:r>
            <a:endParaRPr lang="en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8547D-3B7A-FCD8-36BB-9B6314BD1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Získání</a:t>
            </a:r>
            <a:r>
              <a:rPr lang="en-GB" dirty="0"/>
              <a:t> a </a:t>
            </a:r>
            <a:r>
              <a:rPr lang="en-GB" dirty="0" err="1"/>
              <a:t>udržení</a:t>
            </a:r>
            <a:r>
              <a:rPr lang="en-GB" dirty="0"/>
              <a:t> </a:t>
            </a:r>
            <a:r>
              <a:rPr lang="en-GB" dirty="0" err="1"/>
              <a:t>talentovaných</a:t>
            </a:r>
            <a:r>
              <a:rPr lang="en-GB" dirty="0"/>
              <a:t> </a:t>
            </a:r>
            <a:r>
              <a:rPr lang="en-GB" dirty="0" err="1"/>
              <a:t>studentů</a:t>
            </a:r>
            <a:r>
              <a:rPr lang="en-GB" dirty="0"/>
              <a:t> </a:t>
            </a:r>
          </a:p>
          <a:p>
            <a:r>
              <a:rPr lang="en-GB" dirty="0" err="1"/>
              <a:t>Realizace</a:t>
            </a:r>
            <a:r>
              <a:rPr lang="en-GB" dirty="0"/>
              <a:t> </a:t>
            </a:r>
            <a:r>
              <a:rPr lang="en-GB" dirty="0" err="1"/>
              <a:t>vzdělávacích</a:t>
            </a:r>
            <a:r>
              <a:rPr lang="en-GB" dirty="0"/>
              <a:t> </a:t>
            </a:r>
            <a:r>
              <a:rPr lang="en-GB" dirty="0" err="1"/>
              <a:t>modelů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odpovídají</a:t>
            </a:r>
            <a:r>
              <a:rPr lang="en-GB" dirty="0"/>
              <a:t> </a:t>
            </a:r>
            <a:r>
              <a:rPr lang="en-GB" dirty="0" err="1"/>
              <a:t>rychlému</a:t>
            </a:r>
            <a:r>
              <a:rPr lang="en-GB" dirty="0"/>
              <a:t> </a:t>
            </a:r>
            <a:r>
              <a:rPr lang="en-GB" dirty="0" err="1"/>
              <a:t>vývoji</a:t>
            </a:r>
            <a:r>
              <a:rPr lang="en-GB" dirty="0"/>
              <a:t> </a:t>
            </a:r>
            <a:r>
              <a:rPr lang="en-GB" dirty="0" err="1"/>
              <a:t>společnosti</a:t>
            </a:r>
            <a:r>
              <a:rPr lang="en-GB" dirty="0"/>
              <a:t> </a:t>
            </a:r>
          </a:p>
          <a:p>
            <a:r>
              <a:rPr lang="en-GB" dirty="0" err="1"/>
              <a:t>Zohlednění</a:t>
            </a:r>
            <a:r>
              <a:rPr lang="en-GB" dirty="0"/>
              <a:t> </a:t>
            </a:r>
            <a:r>
              <a:rPr lang="en-GB" dirty="0" err="1"/>
              <a:t>pohledu</a:t>
            </a:r>
            <a:r>
              <a:rPr lang="en-GB" dirty="0"/>
              <a:t> </a:t>
            </a:r>
            <a:r>
              <a:rPr lang="en-GB" dirty="0" err="1"/>
              <a:t>mladé</a:t>
            </a:r>
            <a:r>
              <a:rPr lang="en-GB" dirty="0"/>
              <a:t> </a:t>
            </a:r>
            <a:r>
              <a:rPr lang="en-GB" dirty="0" err="1"/>
              <a:t>generace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potřebu</a:t>
            </a:r>
            <a:r>
              <a:rPr lang="en-GB" dirty="0"/>
              <a:t> a </a:t>
            </a:r>
            <a:r>
              <a:rPr lang="en-GB" dirty="0" err="1"/>
              <a:t>formu</a:t>
            </a:r>
            <a:r>
              <a:rPr lang="en-GB" dirty="0"/>
              <a:t> </a:t>
            </a:r>
            <a:r>
              <a:rPr lang="en-GB" dirty="0" err="1"/>
              <a:t>vzdělání</a:t>
            </a:r>
            <a:r>
              <a:rPr lang="en-GB" dirty="0"/>
              <a:t> </a:t>
            </a:r>
          </a:p>
          <a:p>
            <a:r>
              <a:rPr lang="en-GB" dirty="0" err="1"/>
              <a:t>Zohlednění</a:t>
            </a:r>
            <a:r>
              <a:rPr lang="en-GB" dirty="0"/>
              <a:t> </a:t>
            </a:r>
            <a:r>
              <a:rPr lang="en-GB" dirty="0" err="1"/>
              <a:t>potřeb</a:t>
            </a:r>
            <a:r>
              <a:rPr lang="en-GB" dirty="0"/>
              <a:t> </a:t>
            </a:r>
            <a:r>
              <a:rPr lang="en-GB" dirty="0" err="1"/>
              <a:t>státu</a:t>
            </a:r>
            <a:r>
              <a:rPr lang="en-GB" dirty="0"/>
              <a:t>, </a:t>
            </a:r>
            <a:r>
              <a:rPr lang="en-GB" dirty="0" err="1"/>
              <a:t>společnosti</a:t>
            </a:r>
            <a:r>
              <a:rPr lang="en-GB" dirty="0"/>
              <a:t> a </a:t>
            </a:r>
            <a:r>
              <a:rPr lang="en-GB" dirty="0" err="1"/>
              <a:t>průmyslu</a:t>
            </a:r>
            <a:r>
              <a:rPr lang="en-GB" dirty="0"/>
              <a:t> </a:t>
            </a:r>
          </a:p>
          <a:p>
            <a:r>
              <a:rPr lang="en-GB" dirty="0" err="1"/>
              <a:t>Nalezení</a:t>
            </a:r>
            <a:r>
              <a:rPr lang="en-GB" dirty="0"/>
              <a:t> </a:t>
            </a:r>
            <a:r>
              <a:rPr lang="en-GB" dirty="0" err="1"/>
              <a:t>potřeb</a:t>
            </a:r>
            <a:r>
              <a:rPr lang="en-GB" dirty="0"/>
              <a:t> </a:t>
            </a:r>
            <a:r>
              <a:rPr lang="en-GB" dirty="0" err="1"/>
              <a:t>společnosti</a:t>
            </a:r>
            <a:r>
              <a:rPr lang="en-GB" dirty="0"/>
              <a:t> a </a:t>
            </a:r>
            <a:r>
              <a:rPr lang="en-GB" dirty="0" err="1"/>
              <a:t>státu</a:t>
            </a:r>
            <a:r>
              <a:rPr lang="en-GB" dirty="0"/>
              <a:t> v </a:t>
            </a:r>
            <a:r>
              <a:rPr lang="en-GB" dirty="0" err="1"/>
              <a:t>množství</a:t>
            </a:r>
            <a:r>
              <a:rPr lang="en-GB" dirty="0"/>
              <a:t> a </a:t>
            </a:r>
            <a:r>
              <a:rPr lang="en-GB" dirty="0" err="1"/>
              <a:t>kvalitě</a:t>
            </a:r>
            <a:r>
              <a:rPr lang="en-GB" dirty="0"/>
              <a:t> </a:t>
            </a:r>
            <a:r>
              <a:rPr lang="en-GB" dirty="0" err="1"/>
              <a:t>vzdělání</a:t>
            </a:r>
            <a:endParaRPr lang="en-GB" dirty="0"/>
          </a:p>
          <a:p>
            <a:r>
              <a:rPr lang="en-GB" dirty="0" err="1"/>
              <a:t>Garance</a:t>
            </a:r>
            <a:r>
              <a:rPr lang="en-GB" dirty="0"/>
              <a:t> </a:t>
            </a:r>
            <a:r>
              <a:rPr lang="en-GB" dirty="0" err="1"/>
              <a:t>kvality</a:t>
            </a:r>
            <a:r>
              <a:rPr lang="en-GB" dirty="0"/>
              <a:t> a relevance </a:t>
            </a:r>
            <a:r>
              <a:rPr lang="en-GB" dirty="0" err="1"/>
              <a:t>poskytovaného</a:t>
            </a:r>
            <a:r>
              <a:rPr lang="en-GB" dirty="0"/>
              <a:t> </a:t>
            </a:r>
            <a:r>
              <a:rPr lang="en-GB" dirty="0" err="1"/>
              <a:t>vzdělání</a:t>
            </a:r>
            <a:endParaRPr lang="en-GB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931669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5BDAB-68A1-487F-D5EC-F799D371A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Role </a:t>
            </a:r>
            <a:r>
              <a:rPr lang="en-GB" dirty="0" err="1"/>
              <a:t>Národního</a:t>
            </a:r>
            <a:r>
              <a:rPr lang="en-GB" dirty="0"/>
              <a:t> </a:t>
            </a:r>
            <a:r>
              <a:rPr lang="en-GB" dirty="0" err="1"/>
              <a:t>akreditačního</a:t>
            </a:r>
            <a:r>
              <a:rPr lang="en-GB" dirty="0"/>
              <a:t> </a:t>
            </a:r>
            <a:r>
              <a:rPr lang="en-GB" dirty="0" err="1"/>
              <a:t>úřadu</a:t>
            </a:r>
            <a:r>
              <a:rPr lang="en-GB" dirty="0"/>
              <a:t> pro </a:t>
            </a:r>
            <a:r>
              <a:rPr lang="en-GB" dirty="0" err="1"/>
              <a:t>terciární</a:t>
            </a:r>
            <a:r>
              <a:rPr lang="en-GB" dirty="0"/>
              <a:t> </a:t>
            </a:r>
            <a:r>
              <a:rPr lang="en-GB" dirty="0" err="1"/>
              <a:t>vzdělávání</a:t>
            </a:r>
            <a:r>
              <a:rPr lang="en-GB" dirty="0"/>
              <a:t> - </a:t>
            </a:r>
            <a:r>
              <a:rPr lang="en-GB" dirty="0" err="1"/>
              <a:t>Národní</a:t>
            </a:r>
            <a:r>
              <a:rPr lang="en-GB" dirty="0"/>
              <a:t> </a:t>
            </a:r>
            <a:endParaRPr lang="en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E7FD8-7F2E-7ECD-4755-78DDB6A68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738718"/>
          </a:xfrm>
        </p:spPr>
        <p:txBody>
          <a:bodyPr>
            <a:normAutofit/>
          </a:bodyPr>
          <a:lstStyle/>
          <a:p>
            <a:r>
              <a:rPr lang="en-CZ" dirty="0"/>
              <a:t>Garance kvalitního fungování vzdělávacího systému VŠ</a:t>
            </a:r>
          </a:p>
          <a:p>
            <a:r>
              <a:rPr lang="en-CZ" dirty="0"/>
              <a:t>Garance kvalitního fungování vzdělávacího systému VOŠ</a:t>
            </a:r>
          </a:p>
          <a:p>
            <a:r>
              <a:rPr lang="en-CZ" dirty="0"/>
              <a:t>Oborové analýzy potřeb, kapacit, indikátorů kvality a dobré praxe procesů řízení kvality</a:t>
            </a:r>
          </a:p>
          <a:p>
            <a:r>
              <a:rPr lang="en-CZ" dirty="0"/>
              <a:t>Dolaďování standardů akreditace a řízení kvality na VŠ</a:t>
            </a:r>
          </a:p>
          <a:p>
            <a:r>
              <a:rPr lang="en-CZ" dirty="0"/>
              <a:t>Vytvoření standardů akreditace pro VOŠ a transformace systému akreditace na VOŠ</a:t>
            </a:r>
          </a:p>
        </p:txBody>
      </p:sp>
    </p:spTree>
    <p:extLst>
      <p:ext uri="{BB962C8B-B14F-4D97-AF65-F5344CB8AC3E}">
        <p14:creationId xmlns:p14="http://schemas.microsoft.com/office/powerpoint/2010/main" val="4279185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713FF-4229-ED0B-C502-358073C07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Role </a:t>
            </a:r>
            <a:r>
              <a:rPr lang="en-GB" dirty="0" err="1"/>
              <a:t>Národního</a:t>
            </a:r>
            <a:r>
              <a:rPr lang="en-GB" dirty="0"/>
              <a:t> </a:t>
            </a:r>
            <a:r>
              <a:rPr lang="en-GB" dirty="0" err="1"/>
              <a:t>akreditačního</a:t>
            </a:r>
            <a:r>
              <a:rPr lang="en-GB" dirty="0"/>
              <a:t> </a:t>
            </a:r>
            <a:r>
              <a:rPr lang="en-GB" dirty="0" err="1"/>
              <a:t>úřadu</a:t>
            </a:r>
            <a:r>
              <a:rPr lang="en-GB" dirty="0"/>
              <a:t> pro </a:t>
            </a:r>
            <a:r>
              <a:rPr lang="en-GB" dirty="0" err="1"/>
              <a:t>terciární</a:t>
            </a:r>
            <a:r>
              <a:rPr lang="en-GB" dirty="0"/>
              <a:t> </a:t>
            </a:r>
            <a:r>
              <a:rPr lang="en-GB" dirty="0" err="1"/>
              <a:t>vzdělávání</a:t>
            </a:r>
            <a:r>
              <a:rPr lang="en-GB" dirty="0"/>
              <a:t> - </a:t>
            </a:r>
            <a:r>
              <a:rPr lang="en-GB" dirty="0" err="1"/>
              <a:t>Mezinárodní</a:t>
            </a:r>
            <a:endParaRPr lang="en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4E9C6-8907-5624-BCCC-52144FC2F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N</a:t>
            </a:r>
            <a:r>
              <a:rPr lang="en-GB" dirty="0"/>
              <a:t>a</a:t>
            </a:r>
            <a:r>
              <a:rPr lang="en-CZ" dirty="0"/>
              <a:t>stavení evropských standardů pro nezávislou akreditaci</a:t>
            </a:r>
          </a:p>
          <a:p>
            <a:r>
              <a:rPr lang="en-CZ" dirty="0"/>
              <a:t>Vstup do evropských struktur ENQUA a EQUAR</a:t>
            </a:r>
          </a:p>
          <a:p>
            <a:r>
              <a:rPr lang="en-CZ" dirty="0"/>
              <a:t>Převzetí mezinárodních akreditací pro lékařství WFME a NCFMEA po NAÚ</a:t>
            </a:r>
          </a:p>
          <a:p>
            <a:r>
              <a:rPr lang="en-CZ" dirty="0"/>
              <a:t>Pokračování v členství a afiliaci v dalších organizacích, kde působilo dosavadní NAÚ (CEENQA, INQAAHE, V4QA forum, BICG)</a:t>
            </a:r>
          </a:p>
          <a:p>
            <a:r>
              <a:rPr lang="en-CZ" dirty="0"/>
              <a:t>Mezinárodní sdílení vzdělávacích a kvalitativních standardů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629158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A8321-487D-5D0D-8AB9-945F97AC6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Potřebné změny struktury terciárního systému vzdělání a sladění se SŠ stupněm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4CA8C-51E0-57DC-A0E0-47E7AFF99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Doplnění systému o vzdělání v krátkém cyklu (pro specifcké oblasti a profese)</a:t>
            </a:r>
          </a:p>
          <a:p>
            <a:r>
              <a:rPr lang="en-GB" dirty="0"/>
              <a:t>N</a:t>
            </a:r>
            <a:r>
              <a:rPr lang="en-CZ" dirty="0"/>
              <a:t>a vstupu VŠ systému vytvořit sladěnou několikacestnou síť vzdělání, která podchytí talent a umožní mu cestu jak přímo k akademické dráze, tak </a:t>
            </a:r>
            <a:r>
              <a:rPr lang="en-GB" dirty="0" err="1"/>
              <a:t>i</a:t>
            </a:r>
            <a:r>
              <a:rPr lang="en-GB" dirty="0"/>
              <a:t> k </a:t>
            </a:r>
            <a:r>
              <a:rPr lang="en-GB" dirty="0" err="1"/>
              <a:t>cestu</a:t>
            </a:r>
            <a:r>
              <a:rPr lang="en-GB" dirty="0"/>
              <a:t> </a:t>
            </a:r>
            <a:r>
              <a:rPr lang="en-GB" dirty="0" err="1"/>
              <a:t>praktičtější</a:t>
            </a:r>
            <a:r>
              <a:rPr lang="en-GB" dirty="0"/>
              <a:t> s </a:t>
            </a:r>
            <a:r>
              <a:rPr lang="en-GB" dirty="0" err="1"/>
              <a:t>možností</a:t>
            </a:r>
            <a:r>
              <a:rPr lang="en-GB" dirty="0"/>
              <a:t> </a:t>
            </a:r>
            <a:r>
              <a:rPr lang="en-GB" dirty="0" err="1"/>
              <a:t>volby</a:t>
            </a:r>
            <a:r>
              <a:rPr lang="en-GB" dirty="0"/>
              <a:t> </a:t>
            </a:r>
            <a:r>
              <a:rPr lang="en-GB" dirty="0" err="1"/>
              <a:t>cest</a:t>
            </a:r>
            <a:r>
              <a:rPr lang="en-GB" dirty="0"/>
              <a:t> i v </a:t>
            </a:r>
            <a:r>
              <a:rPr lang="en-GB" dirty="0" err="1"/>
              <a:t>průběhu</a:t>
            </a:r>
            <a:r>
              <a:rPr lang="en-GB" dirty="0"/>
              <a:t> </a:t>
            </a:r>
            <a:r>
              <a:rPr lang="en-GB" dirty="0" err="1"/>
              <a:t>studia</a:t>
            </a:r>
            <a:endParaRPr lang="en-GB" dirty="0"/>
          </a:p>
          <a:p>
            <a:r>
              <a:rPr lang="en-GB" dirty="0" err="1"/>
              <a:t>Paralelní</a:t>
            </a:r>
            <a:r>
              <a:rPr lang="en-GB" dirty="0"/>
              <a:t> </a:t>
            </a:r>
            <a:r>
              <a:rPr lang="en-GB" dirty="0" err="1"/>
              <a:t>kombinace</a:t>
            </a:r>
            <a:r>
              <a:rPr lang="en-GB" dirty="0"/>
              <a:t> </a:t>
            </a:r>
            <a:r>
              <a:rPr lang="en-GB" dirty="0" err="1"/>
              <a:t>gymnázií</a:t>
            </a:r>
            <a:r>
              <a:rPr lang="en-GB" dirty="0"/>
              <a:t>, </a:t>
            </a:r>
            <a:r>
              <a:rPr lang="en-GB" dirty="0" err="1"/>
              <a:t>lycejí</a:t>
            </a:r>
            <a:r>
              <a:rPr lang="en-GB" dirty="0"/>
              <a:t>, </a:t>
            </a:r>
            <a:r>
              <a:rPr lang="en-GB" dirty="0" err="1"/>
              <a:t>průmyslovek</a:t>
            </a:r>
            <a:r>
              <a:rPr lang="en-GB" dirty="0"/>
              <a:t> a VOŠ </a:t>
            </a:r>
            <a:r>
              <a:rPr lang="en-GB" dirty="0" err="1"/>
              <a:t>tvoří</a:t>
            </a:r>
            <a:r>
              <a:rPr lang="en-GB" dirty="0"/>
              <a:t> </a:t>
            </a:r>
            <a:r>
              <a:rPr lang="en-GB" dirty="0" err="1"/>
              <a:t>tento</a:t>
            </a:r>
            <a:r>
              <a:rPr lang="en-GB" dirty="0"/>
              <a:t> </a:t>
            </a:r>
            <a:r>
              <a:rPr lang="en-GB" dirty="0" err="1"/>
              <a:t>celek</a:t>
            </a:r>
            <a:endParaRPr lang="en-GB" dirty="0"/>
          </a:p>
          <a:p>
            <a:r>
              <a:rPr lang="en-GB" dirty="0"/>
              <a:t>NAÚ </a:t>
            </a:r>
            <a:r>
              <a:rPr lang="en-GB" dirty="0" err="1"/>
              <a:t>ovlivní</a:t>
            </a:r>
            <a:r>
              <a:rPr lang="en-GB" dirty="0"/>
              <a:t> </a:t>
            </a:r>
            <a:r>
              <a:rPr lang="en-GB" dirty="0" err="1"/>
              <a:t>standardy</a:t>
            </a:r>
            <a:r>
              <a:rPr lang="en-GB" dirty="0"/>
              <a:t> VOŠ a pro </a:t>
            </a:r>
            <a:r>
              <a:rPr lang="en-GB" dirty="0" err="1"/>
              <a:t>další</a:t>
            </a:r>
            <a:r>
              <a:rPr lang="en-GB" dirty="0"/>
              <a:t> segment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zajistit</a:t>
            </a:r>
            <a:r>
              <a:rPr lang="en-GB" dirty="0"/>
              <a:t> </a:t>
            </a:r>
            <a:r>
              <a:rPr lang="en-GB" dirty="0" err="1"/>
              <a:t>kvalitu</a:t>
            </a:r>
            <a:r>
              <a:rPr lang="en-GB" dirty="0"/>
              <a:t> </a:t>
            </a:r>
            <a:r>
              <a:rPr lang="en-GB" dirty="0" err="1"/>
              <a:t>přípravy</a:t>
            </a:r>
            <a:r>
              <a:rPr lang="en-GB" dirty="0"/>
              <a:t> </a:t>
            </a:r>
            <a:r>
              <a:rPr lang="en-GB" dirty="0" err="1"/>
              <a:t>učitelů</a:t>
            </a:r>
            <a:r>
              <a:rPr lang="en-GB" dirty="0"/>
              <a:t> – </a:t>
            </a:r>
            <a:r>
              <a:rPr lang="en-GB" dirty="0" err="1"/>
              <a:t>kriticky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STEM </a:t>
            </a:r>
            <a:r>
              <a:rPr lang="en-GB" dirty="0" err="1"/>
              <a:t>oborech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028480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F258E-0F80-D4E3-2220-E1E9275B4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Reakce na specifické potřeby společnosti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62627-E64C-E11B-402F-2F9F50C2E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260638"/>
            <a:ext cx="9905998" cy="420706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Systém VŠ a VOŠ musí zajistit dostatečnou kapacitu pro realizaci strategických potřeb státu a firem v oblastech, které budou definovány státem a budou potřebné pro rozvoj pokročilé ekonomiky</a:t>
            </a:r>
          </a:p>
          <a:p>
            <a:r>
              <a:rPr lang="cs-CZ" dirty="0"/>
              <a:t>Toto bude realizováno patrně kontraktovaným rozvojem kapacit</a:t>
            </a:r>
          </a:p>
          <a:p>
            <a:r>
              <a:rPr lang="cs-CZ" dirty="0"/>
              <a:t>NAÚ bude analyzovat a určovat potřebné kapacity ve spolupráci se státem a průmyslem</a:t>
            </a:r>
          </a:p>
          <a:p>
            <a:r>
              <a:rPr lang="cs-CZ" dirty="0"/>
              <a:t>NAÚ bude rovněž nastavovat potřebné kvalitativní standardy pro naplnění potřeb specialistů např. ve strategických oborech energetiky, výroby čipů, kvantových a dalších přelomových technologiích </a:t>
            </a:r>
          </a:p>
        </p:txBody>
      </p:sp>
    </p:spTree>
    <p:extLst>
      <p:ext uri="{BB962C8B-B14F-4D97-AF65-F5344CB8AC3E}">
        <p14:creationId xmlns:p14="http://schemas.microsoft.com/office/powerpoint/2010/main" val="3824226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8D912-82F7-BC57-2171-810BC33EE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 vše se dá udělat hned – strategie rozvoje a příprava transformace NAÚ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C8B24-0B95-0252-E217-5B56EAB08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2025 konstituování nového úřadu a jeho funkční a personální stabilizace, převzetí lékařských akreditací </a:t>
            </a:r>
            <a:r>
              <a:rPr lang="en-CZ" dirty="0"/>
              <a:t>WFME a NCFMEA </a:t>
            </a:r>
          </a:p>
          <a:p>
            <a:r>
              <a:rPr lang="en-CZ" dirty="0"/>
              <a:t>2026 </a:t>
            </a:r>
            <a:r>
              <a:rPr lang="en-GB" dirty="0" err="1"/>
              <a:t>příprava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vstup</a:t>
            </a:r>
            <a:r>
              <a:rPr lang="en-GB" dirty="0"/>
              <a:t> do </a:t>
            </a:r>
            <a:r>
              <a:rPr lang="en-GB" dirty="0" err="1"/>
              <a:t>evropských</a:t>
            </a:r>
            <a:r>
              <a:rPr lang="en-GB" dirty="0"/>
              <a:t> </a:t>
            </a:r>
            <a:r>
              <a:rPr lang="en-GB" dirty="0" err="1"/>
              <a:t>struktur</a:t>
            </a:r>
            <a:r>
              <a:rPr lang="en-GB" dirty="0"/>
              <a:t> a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integraci</a:t>
            </a:r>
            <a:r>
              <a:rPr lang="en-GB" dirty="0"/>
              <a:t> </a:t>
            </a:r>
            <a:r>
              <a:rPr lang="en-GB" dirty="0" err="1"/>
              <a:t>systémů</a:t>
            </a:r>
            <a:r>
              <a:rPr lang="en-GB" dirty="0"/>
              <a:t> VŠ a VOŠ </a:t>
            </a:r>
            <a:r>
              <a:rPr lang="en-GB" dirty="0" err="1"/>
              <a:t>akreditací</a:t>
            </a:r>
            <a:r>
              <a:rPr lang="en-GB" dirty="0"/>
              <a:t>. </a:t>
            </a:r>
            <a:r>
              <a:rPr lang="en-GB" dirty="0" err="1"/>
              <a:t>Analytické</a:t>
            </a:r>
            <a:r>
              <a:rPr lang="en-GB" dirty="0"/>
              <a:t> </a:t>
            </a:r>
            <a:r>
              <a:rPr lang="en-GB" dirty="0" err="1"/>
              <a:t>činnosti</a:t>
            </a:r>
            <a:r>
              <a:rPr lang="en-GB" dirty="0"/>
              <a:t> pro </a:t>
            </a:r>
            <a:r>
              <a:rPr lang="en-GB" dirty="0" err="1"/>
              <a:t>lepší</a:t>
            </a:r>
            <a:r>
              <a:rPr lang="en-GB" dirty="0"/>
              <a:t> </a:t>
            </a:r>
            <a:r>
              <a:rPr lang="en-GB" dirty="0" err="1"/>
              <a:t>pochopení</a:t>
            </a:r>
            <a:r>
              <a:rPr lang="en-GB" dirty="0"/>
              <a:t> </a:t>
            </a:r>
            <a:r>
              <a:rPr lang="en-GB" dirty="0" err="1"/>
              <a:t>specifik</a:t>
            </a:r>
            <a:r>
              <a:rPr lang="en-GB" dirty="0"/>
              <a:t> </a:t>
            </a:r>
            <a:r>
              <a:rPr lang="en-GB" dirty="0" err="1"/>
              <a:t>jednotlivých</a:t>
            </a:r>
            <a:r>
              <a:rPr lang="en-GB" dirty="0"/>
              <a:t> </a:t>
            </a:r>
            <a:r>
              <a:rPr lang="en-GB" dirty="0" err="1"/>
              <a:t>oborů</a:t>
            </a:r>
            <a:r>
              <a:rPr lang="en-GB" dirty="0"/>
              <a:t> </a:t>
            </a:r>
          </a:p>
          <a:p>
            <a:r>
              <a:rPr lang="en-GB" dirty="0"/>
              <a:t>2026 – 2027 k </a:t>
            </a:r>
            <a:r>
              <a:rPr lang="en-GB" dirty="0" err="1"/>
              <a:t>naplnění</a:t>
            </a:r>
            <a:r>
              <a:rPr lang="en-GB" dirty="0"/>
              <a:t> </a:t>
            </a:r>
            <a:r>
              <a:rPr lang="en-GB" dirty="0" err="1"/>
              <a:t>cílů</a:t>
            </a:r>
            <a:r>
              <a:rPr lang="en-GB" dirty="0"/>
              <a:t> </a:t>
            </a:r>
            <a:r>
              <a:rPr lang="en-GB" dirty="0" err="1"/>
              <a:t>nezávislosti</a:t>
            </a:r>
            <a:r>
              <a:rPr lang="en-GB" dirty="0"/>
              <a:t>  a </a:t>
            </a:r>
            <a:r>
              <a:rPr lang="en-GB" dirty="0" err="1"/>
              <a:t>nové</a:t>
            </a:r>
            <a:r>
              <a:rPr lang="en-GB" dirty="0"/>
              <a:t> </a:t>
            </a:r>
            <a:r>
              <a:rPr lang="en-GB" dirty="0" err="1"/>
              <a:t>struktury</a:t>
            </a:r>
            <a:r>
              <a:rPr lang="en-GB" dirty="0"/>
              <a:t> </a:t>
            </a:r>
            <a:r>
              <a:rPr lang="en-GB" dirty="0" err="1"/>
              <a:t>činnosti</a:t>
            </a:r>
            <a:r>
              <a:rPr lang="en-GB" dirty="0"/>
              <a:t>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třeba</a:t>
            </a:r>
            <a:r>
              <a:rPr lang="en-GB" dirty="0"/>
              <a:t> </a:t>
            </a:r>
            <a:r>
              <a:rPr lang="en-GB" dirty="0" err="1"/>
              <a:t>docílit</a:t>
            </a:r>
            <a:r>
              <a:rPr lang="en-GB" dirty="0"/>
              <a:t> </a:t>
            </a:r>
            <a:r>
              <a:rPr lang="en-GB" dirty="0" err="1"/>
              <a:t>změn</a:t>
            </a:r>
            <a:r>
              <a:rPr lang="en-GB" dirty="0"/>
              <a:t> a </a:t>
            </a:r>
            <a:r>
              <a:rPr lang="en-GB" dirty="0" err="1"/>
              <a:t>vzniku</a:t>
            </a:r>
            <a:r>
              <a:rPr lang="en-GB" dirty="0"/>
              <a:t> </a:t>
            </a:r>
            <a:r>
              <a:rPr lang="en-GB" dirty="0" err="1"/>
              <a:t>zákonů</a:t>
            </a:r>
            <a:r>
              <a:rPr lang="en-GB" dirty="0"/>
              <a:t> (</a:t>
            </a:r>
            <a:r>
              <a:rPr lang="en-GB" dirty="0" err="1"/>
              <a:t>předpokládaný</a:t>
            </a:r>
            <a:r>
              <a:rPr lang="en-GB" dirty="0"/>
              <a:t> </a:t>
            </a:r>
            <a:r>
              <a:rPr lang="en-GB" dirty="0" err="1"/>
              <a:t>vznik</a:t>
            </a:r>
            <a:r>
              <a:rPr lang="en-GB" dirty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423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B70D8-129A-4819-CD61-435A768B5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 vše se dá udělat hned – strategie rozvoje a transformace NAÚ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FC66A-0FCC-5B7A-A90B-688E5FC05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117859"/>
          </a:xfrm>
        </p:spPr>
        <p:txBody>
          <a:bodyPr/>
          <a:lstStyle/>
          <a:p>
            <a:r>
              <a:rPr lang="cs-CZ" dirty="0"/>
              <a:t>2027 změny potřebné pro vstup do evropských struktur, NAÚ požádá o vstup do nich </a:t>
            </a:r>
          </a:p>
          <a:p>
            <a:r>
              <a:rPr lang="cs-CZ" dirty="0"/>
              <a:t>V akreditačním procesu je plánován postupný přechod na novou formu fungování Rady NAÚ </a:t>
            </a:r>
          </a:p>
          <a:p>
            <a:r>
              <a:rPr lang="cs-CZ" dirty="0"/>
              <a:t>2028 NAÚ měla postupně přecházet na formu fungování původně zamýšlenou v tezích návrhu zákona o kvalitě navržených NAÚ pro VŠ v roce 2023 </a:t>
            </a:r>
          </a:p>
          <a:p>
            <a:r>
              <a:rPr lang="cs-CZ" dirty="0"/>
              <a:t>Bude plně integrován systém akreditací a standardů v rámci VŠ a VOŠ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043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C0C7D-8FF1-6481-4038-A5EA7E0A6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NAÚ v letech 2029 – 2031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A8143-E88F-1A29-3580-2DB49D4A9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NAÚ pracuje ve stabilním režimu poskytuje garanci kvality pro české vysoké a vyšší odborné školství</a:t>
            </a:r>
          </a:p>
          <a:p>
            <a:r>
              <a:rPr lang="cs-CZ" dirty="0"/>
              <a:t>Systém pomáhá  k co nejlepšímu využití talentu mladých lidí a jejich zapojení do společnosti několika možnými cestami získání terciárního vzdělání</a:t>
            </a:r>
          </a:p>
          <a:p>
            <a:r>
              <a:rPr lang="cs-CZ" dirty="0"/>
              <a:t>Větším využitím krátkého cyklu s garantovanou se rovněž napraví strukturní disproporce, kterou nyní ČR trpí</a:t>
            </a:r>
          </a:p>
        </p:txBody>
      </p:sp>
    </p:spTree>
    <p:extLst>
      <p:ext uri="{BB962C8B-B14F-4D97-AF65-F5344CB8AC3E}">
        <p14:creationId xmlns:p14="http://schemas.microsoft.com/office/powerpoint/2010/main" val="2544137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124</TotalTime>
  <Words>1066</Words>
  <Application>Microsoft Macintosh PowerPoint</Application>
  <PresentationFormat>Widescreen</PresentationFormat>
  <Paragraphs>75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Tw Cen MT</vt:lpstr>
      <vt:lpstr>Circuit</vt:lpstr>
      <vt:lpstr>Národní akreditační úřad pro terciární vzdělávání    forma, vize a rozvoj</vt:lpstr>
      <vt:lpstr>Základní problémy našeho terciárního vzdělávacího systému </vt:lpstr>
      <vt:lpstr>Role Národního akreditačního úřadu pro terciární vzdělávání - Národní </vt:lpstr>
      <vt:lpstr>Role Národního akreditačního úřadu pro terciární vzdělávání - Mezinárodní</vt:lpstr>
      <vt:lpstr>Potřebné změny struktury terciárního systému vzdělání a sladění se SŠ stupněm</vt:lpstr>
      <vt:lpstr>Reakce na specifické potřeby společnosti</vt:lpstr>
      <vt:lpstr>Ne vše se dá udělat hned – strategie rozvoje a příprava transformace NAÚ</vt:lpstr>
      <vt:lpstr>Ne vše se dá udělat hned – strategie rozvoje a transformace NAÚ</vt:lpstr>
      <vt:lpstr>NAÚ v letech 2029 – 2031 </vt:lpstr>
      <vt:lpstr>Role NAÚ v podpoře společnosti </vt:lpstr>
      <vt:lpstr>Další nové prvky NAÚ</vt:lpstr>
      <vt:lpstr>Osobní motivace a priority</vt:lpstr>
      <vt:lpstr>Priority pro fungování úřadu</vt:lpstr>
      <vt:lpstr>Priority pro fungování Rady NAÚ</vt:lpstr>
      <vt:lpstr>Shrnutí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Petracek, Vojtech</dc:creator>
  <cp:lastModifiedBy>Petracek, Vojtech</cp:lastModifiedBy>
  <cp:revision>30</cp:revision>
  <dcterms:created xsi:type="dcterms:W3CDTF">2025-04-24T15:50:05Z</dcterms:created>
  <dcterms:modified xsi:type="dcterms:W3CDTF">2025-04-24T17:54:09Z</dcterms:modified>
</cp:coreProperties>
</file>