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Vize řízení Národního akreditačního úřadu pro terciární vzdělávání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0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b="1" u="sng" dirty="0" smtClean="0">
                <a:solidFill>
                  <a:schemeClr val="bg1"/>
                </a:solidFill>
              </a:rPr>
              <a:t>Motivace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rgbClr val="C00000"/>
                </a:solidFill>
              </a:rPr>
              <a:t>Modernizace hodnocení kvality jako součást komplexní reformy vzdělávacího systému v ČR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rgbClr val="C00000"/>
                </a:solidFill>
              </a:rPr>
              <a:t>Harmonizace s převažující evropskou praxí v oblasti hodnocení kvality a akreditací. Příprava na vznik evropského vzdělávacího prostoru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rgbClr val="C00000"/>
                </a:solidFill>
              </a:rPr>
              <a:t>Integrace Novely VŠ zákona do činnosti NAÚ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95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b="1" u="sng" dirty="0" smtClean="0">
                <a:solidFill>
                  <a:schemeClr val="bg1"/>
                </a:solidFill>
              </a:rPr>
              <a:t>Kompetence k řízení úřadu (výběr)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Zkušenost s řízením a zajišťováním kvality ve veřejném i soukromém vysokém školství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Znalost systémů terciárního vzdělávání a hodnocení kvality v USA, Austrálii, Německu, Velké Británii, Maďarsku, Kanadě, Malajsii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Zkušenost s přípravou mezinárodních akreditací studijních programů 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Zkušenost s procesem harmonizace hodnocení a zajišťování kvality v kontextu Evropské univerzitní aliance Aurora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Komunikace s NAÚ a MŠMT ve funkci místopředsedy ČKR pro vzdělávání (institucionální akreditace, standardy školitele atd.)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C00000"/>
                </a:solidFill>
              </a:rPr>
              <a:t>Plynulá znalost AJ, NJ, RJ</a:t>
            </a:r>
          </a:p>
          <a:p>
            <a:pPr marL="0" indent="0">
              <a:buNone/>
            </a:pP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58929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cs-CZ" sz="3200" b="1" u="sng" dirty="0" smtClean="0">
                <a:solidFill>
                  <a:schemeClr val="bg1"/>
                </a:solidFill>
              </a:rPr>
              <a:t>Strategické cíle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1. Internacionalizace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2. Digitalizace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3. Prostupnost vzdělávacího systému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4. Komplexní hodnocení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5. Adaptace na nové trendy ve vzdělávání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6. Zjednodušení akreditačních procesů a procesů hodnocení kvality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3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300" b="1" u="sng" dirty="0" smtClean="0">
                <a:solidFill>
                  <a:schemeClr val="bg1"/>
                </a:solidFill>
              </a:rPr>
              <a:t>Hlavní Výzvy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1. Zvýšená finanční náročnost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2. Řízení v anglickém jazyce</a:t>
            </a:r>
          </a:p>
          <a:p>
            <a:r>
              <a:rPr lang="cs-CZ" sz="2800" b="1" dirty="0" smtClean="0">
                <a:solidFill>
                  <a:srgbClr val="C00000"/>
                </a:solidFill>
              </a:rPr>
              <a:t>2. </a:t>
            </a:r>
            <a:r>
              <a:rPr lang="cs-CZ" sz="2800" b="1" dirty="0">
                <a:solidFill>
                  <a:srgbClr val="C00000"/>
                </a:solidFill>
              </a:rPr>
              <a:t>Standardy VOŠ a profesních studijních programů </a:t>
            </a:r>
            <a:endParaRPr lang="cs-CZ" sz="2800" b="1" dirty="0" smtClean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3</a:t>
            </a:r>
            <a:r>
              <a:rPr lang="cs-CZ" sz="2800" b="1" dirty="0" smtClean="0">
                <a:solidFill>
                  <a:srgbClr val="C00000"/>
                </a:solidFill>
              </a:rPr>
              <a:t>. Komplexní hodnocení v procesu posuzování kvality institucí</a:t>
            </a:r>
          </a:p>
          <a:p>
            <a:pPr lvl="0">
              <a:buClr>
                <a:prstClr val="white"/>
              </a:buClr>
            </a:pPr>
            <a:r>
              <a:rPr lang="cs-CZ" sz="2800" b="1" dirty="0" smtClean="0">
                <a:solidFill>
                  <a:srgbClr val="C00000"/>
                </a:solidFill>
              </a:rPr>
              <a:t>4. </a:t>
            </a:r>
            <a:r>
              <a:rPr lang="cs-CZ" sz="2800" b="1" dirty="0">
                <a:solidFill>
                  <a:srgbClr val="C00000"/>
                </a:solidFill>
              </a:rPr>
              <a:t>Souběh starého a nového akreditačního řízení </a:t>
            </a:r>
            <a:endParaRPr lang="cs-CZ" sz="2800" b="1" dirty="0" smtClean="0">
              <a:solidFill>
                <a:srgbClr val="C00000"/>
              </a:solidFill>
            </a:endParaRPr>
          </a:p>
          <a:p>
            <a:r>
              <a:rPr lang="cs-CZ" sz="2800" b="1" dirty="0" smtClean="0">
                <a:solidFill>
                  <a:srgbClr val="C00000"/>
                </a:solidFill>
              </a:rPr>
              <a:t>5. Zjednodušení procesu hodnocení kvality studijních programů</a:t>
            </a:r>
          </a:p>
          <a:p>
            <a:endParaRPr lang="cs-CZ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32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31792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363</TotalTime>
  <Words>213</Words>
  <Application>Microsoft Office PowerPoint</Application>
  <PresentationFormat>Širokoúhlá obrazovka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Řez</vt:lpstr>
      <vt:lpstr>Vize řízení Národního akreditačního úřadu pro terciární vzdělávání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Vize řízení Národního akreditačního úřadu pro terciární vzdělávání</dc:title>
  <dc:creator>Jan  Miller</dc:creator>
  <cp:lastModifiedBy>Jan  Miller</cp:lastModifiedBy>
  <cp:revision>11</cp:revision>
  <dcterms:created xsi:type="dcterms:W3CDTF">2025-04-13T15:11:50Z</dcterms:created>
  <dcterms:modified xsi:type="dcterms:W3CDTF">2025-04-25T17:25:30Z</dcterms:modified>
</cp:coreProperties>
</file>