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drawings/drawing2.xml" ContentType="application/vnd.openxmlformats-officedocument.drawingml.chartshap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charts/chart7.xml" ContentType="application/vnd.openxmlformats-officedocument.drawingml.chart+xml"/>
  <Override PartName="/ppt/charts/chart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olors5.xml" ContentType="application/vnd.ms-office.chartcolorstyle+xml"/>
  <Override PartName="/ppt/charts/style4.xml" ContentType="application/vnd.ms-office.chart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olors3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theme/theme3.xml" ContentType="application/vnd.openxmlformats-officedocument.them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4" r:id="rId2"/>
    <p:sldMasterId id="2147483714" r:id="rId3"/>
  </p:sldMasterIdLst>
  <p:notesMasterIdLst>
    <p:notesMasterId r:id="rId14"/>
  </p:notesMasterIdLst>
  <p:sldIdLst>
    <p:sldId id="257" r:id="rId4"/>
    <p:sldId id="367" r:id="rId5"/>
    <p:sldId id="356" r:id="rId6"/>
    <p:sldId id="327" r:id="rId7"/>
    <p:sldId id="335" r:id="rId8"/>
    <p:sldId id="336" r:id="rId9"/>
    <p:sldId id="352" r:id="rId10"/>
    <p:sldId id="337" r:id="rId11"/>
    <p:sldId id="338" r:id="rId12"/>
    <p:sldId id="34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ňhová Michaela" initials="KM" lastIdx="44" clrIdx="0">
    <p:extLst>
      <p:ext uri="{19B8F6BF-5375-455C-9EA6-DF929625EA0E}">
        <p15:presenceInfo xmlns:p15="http://schemas.microsoft.com/office/powerpoint/2012/main" userId="S-1-5-21-3754494544-1099302814-2460100366-12237" providerId="AD"/>
      </p:ext>
    </p:extLst>
  </p:cmAuthor>
  <p:cmAuthor id="2" name="Lehečka Marek" initials="LM" lastIdx="9" clrIdx="1">
    <p:extLst>
      <p:ext uri="{19B8F6BF-5375-455C-9EA6-DF929625EA0E}">
        <p15:presenceInfo xmlns:p15="http://schemas.microsoft.com/office/powerpoint/2012/main" userId="S-1-5-21-3754494544-1099302814-2460100366-95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004182"/>
    <a:srgbClr val="996633"/>
    <a:srgbClr val="60E146"/>
    <a:srgbClr val="006EC0"/>
    <a:srgbClr val="385D8B"/>
    <a:srgbClr val="56687F"/>
    <a:srgbClr val="F0E146"/>
    <a:srgbClr val="ACE946"/>
    <a:srgbClr val="49CF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6247" autoAdjust="0"/>
  </p:normalViewPr>
  <p:slideViewPr>
    <p:cSldViewPr snapToGrid="0">
      <p:cViewPr varScale="1">
        <p:scale>
          <a:sx n="107" d="100"/>
          <a:sy n="107" d="100"/>
        </p:scale>
        <p:origin x="9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lena\work\MZ\prehledy\MZ11-25_grafy_ZZ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lena\work\MZ\prehledy\MZ11-25_grafy_ZZ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lena\work\MZ\prehledy\MZ11-25_grafy_ZZ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lena\work\MZ\prehledy\MZ11-25_grafy_ZZ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lena\work\MZ\prehledy\MZ11-25_grafy_ZZ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lena\work\MZ\prehledy\MZ11-25_grafy_ZZ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lena\work\MZ\prehledy\MZ11-25_grafy_ZZ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lena\work\MZ\prehledy\MZ11-25_grafy_ZZ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100" b="1"/>
              <a:t>PODÍL VOLBY PŘEDMĚTU 2. POVINNÉ ZKOUŠKY</a:t>
            </a:r>
            <a:endParaRPr lang="cs-CZ" sz="1100" b="1" u="sng"/>
          </a:p>
          <a:p>
            <a:pPr>
              <a:defRPr sz="1100" b="1"/>
            </a:pPr>
            <a:r>
              <a:rPr lang="cs-CZ" sz="1100" b="1"/>
              <a:t>(JARNÍ ZO, PRVOMATURANTI)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8.6089415525399809E-2"/>
          <c:y val="0.15723116406733609"/>
          <c:w val="0.88313856133192414"/>
          <c:h val="0.67662790974337605"/>
        </c:manualLayout>
      </c:layout>
      <c:lineChart>
        <c:grouping val="standard"/>
        <c:varyColors val="0"/>
        <c:ser>
          <c:idx val="2"/>
          <c:order val="0"/>
          <c:tx>
            <c:strRef>
              <c:f>'DT - GRAFY'!$CO$122</c:f>
              <c:strCache>
                <c:ptCount val="1"/>
                <c:pt idx="0">
                  <c:v>MATEMATIKA</c:v>
                </c:pt>
              </c:strCache>
            </c:strRef>
          </c:tx>
          <c:spPr>
            <a:ln w="12700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 - GRAFY'!$CP$113:$DB$113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 - GRAFY'!$CP$122:$DB$122</c:f>
              <c:numCache>
                <c:formatCode>0.0</c:formatCode>
                <c:ptCount val="13"/>
                <c:pt idx="0">
                  <c:v>39.063460618894737</c:v>
                </c:pt>
                <c:pt idx="1">
                  <c:v>35.936002072807362</c:v>
                </c:pt>
                <c:pt idx="2">
                  <c:v>29.55404067862769</c:v>
                </c:pt>
                <c:pt idx="3">
                  <c:v>27.204679741258637</c:v>
                </c:pt>
                <c:pt idx="4">
                  <c:v>25.835464113694478</c:v>
                </c:pt>
                <c:pt idx="5">
                  <c:v>23.482246842058114</c:v>
                </c:pt>
                <c:pt idx="6">
                  <c:v>21.379218708477278</c:v>
                </c:pt>
                <c:pt idx="7">
                  <c:v>19.873896222793181</c:v>
                </c:pt>
                <c:pt idx="8">
                  <c:v>18.864694313567355</c:v>
                </c:pt>
                <c:pt idx="9">
                  <c:v>17.042146472975492</c:v>
                </c:pt>
                <c:pt idx="10">
                  <c:v>17.779769490386098</c:v>
                </c:pt>
                <c:pt idx="11">
                  <c:v>18.209236819727892</c:v>
                </c:pt>
                <c:pt idx="12">
                  <c:v>19.087972166998014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D3-4679-A085-C65D70C6991D}"/>
            </c:ext>
          </c:extLst>
        </c:ser>
        <c:ser>
          <c:idx val="3"/>
          <c:order val="1"/>
          <c:tx>
            <c:strRef>
              <c:f>'DT - GRAFY'!$CO$123</c:f>
              <c:strCache>
                <c:ptCount val="1"/>
                <c:pt idx="0">
                  <c:v>ANGLIČTINA</c:v>
                </c:pt>
              </c:strCache>
            </c:strRef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 - GRAFY'!$CP$113:$DB$113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 - GRAFY'!$CP$123:$DB$123</c:f>
              <c:numCache>
                <c:formatCode>0.0</c:formatCode>
                <c:ptCount val="13"/>
                <c:pt idx="0">
                  <c:v>51.648564337272582</c:v>
                </c:pt>
                <c:pt idx="1">
                  <c:v>55.447596838968785</c:v>
                </c:pt>
                <c:pt idx="2">
                  <c:v>63.194066886927914</c:v>
                </c:pt>
                <c:pt idx="3">
                  <c:v>67.014896783414628</c:v>
                </c:pt>
                <c:pt idx="4">
                  <c:v>69.269191889159771</c:v>
                </c:pt>
                <c:pt idx="5">
                  <c:v>72.316122674470691</c:v>
                </c:pt>
                <c:pt idx="6">
                  <c:v>74.302418283284609</c:v>
                </c:pt>
                <c:pt idx="7">
                  <c:v>76.546764714568383</c:v>
                </c:pt>
                <c:pt idx="8">
                  <c:v>77.960298258273554</c:v>
                </c:pt>
                <c:pt idx="9">
                  <c:v>80.304877174365075</c:v>
                </c:pt>
                <c:pt idx="10">
                  <c:v>79.976752979399777</c:v>
                </c:pt>
                <c:pt idx="11">
                  <c:v>79.828337585034021</c:v>
                </c:pt>
                <c:pt idx="12">
                  <c:v>79.260685884691853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D3-4679-A085-C65D70C6991D}"/>
            </c:ext>
          </c:extLst>
        </c:ser>
        <c:ser>
          <c:idx val="0"/>
          <c:order val="2"/>
          <c:tx>
            <c:strRef>
              <c:f>'DT - GRAFY'!$CO$124</c:f>
              <c:strCache>
                <c:ptCount val="1"/>
                <c:pt idx="0">
                  <c:v>NĚMČINA</c:v>
                </c:pt>
              </c:strCache>
            </c:strRef>
          </c:tx>
          <c:spPr>
            <a:ln w="127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9672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 - GRAFY'!$CP$113:$DB$113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 - GRAFY'!$CP$124:$DB$124</c:f>
              <c:numCache>
                <c:formatCode>0.0</c:formatCode>
                <c:ptCount val="13"/>
                <c:pt idx="0">
                  <c:v>6.9859052303208324</c:v>
                </c:pt>
                <c:pt idx="1">
                  <c:v>6.2624692317657731</c:v>
                </c:pt>
                <c:pt idx="2">
                  <c:v>5.1273472460373881</c:v>
                </c:pt>
                <c:pt idx="3">
                  <c:v>3.6542060205991129</c:v>
                </c:pt>
                <c:pt idx="4">
                  <c:v>2.9538562169233513</c:v>
                </c:pt>
                <c:pt idx="5">
                  <c:v>2.5711470122734195</c:v>
                </c:pt>
                <c:pt idx="6">
                  <c:v>2.732748693418372</c:v>
                </c:pt>
                <c:pt idx="7">
                  <c:v>2.1056672868491773</c:v>
                </c:pt>
                <c:pt idx="8">
                  <c:v>1.8223750300663581</c:v>
                </c:pt>
                <c:pt idx="9">
                  <c:v>1.5315560781839301</c:v>
                </c:pt>
                <c:pt idx="10">
                  <c:v>1.2407747139636172</c:v>
                </c:pt>
                <c:pt idx="11">
                  <c:v>1.1094281462585034</c:v>
                </c:pt>
                <c:pt idx="12">
                  <c:v>0.9219681908548707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D3-4679-A085-C65D70C6991D}"/>
            </c:ext>
          </c:extLst>
        </c:ser>
        <c:ser>
          <c:idx val="4"/>
          <c:order val="3"/>
          <c:tx>
            <c:strRef>
              <c:f>'DT - GRAFY'!$CO$125</c:f>
              <c:strCache>
                <c:ptCount val="1"/>
                <c:pt idx="0">
                  <c:v>RUŠTINA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12700">
                <a:solidFill>
                  <a:schemeClr val="accent2"/>
                </a:solidFill>
              </a:ln>
              <a:effectLst/>
            </c:spPr>
          </c:marker>
          <c:cat>
            <c:numRef>
              <c:f>'DT - GRAFY'!$CP$113:$DB$113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 - GRAFY'!$CP$125:$DB$125</c:f>
              <c:numCache>
                <c:formatCode>0.0</c:formatCode>
                <c:ptCount val="13"/>
                <c:pt idx="0">
                  <c:v>1.8466653004531275</c:v>
                </c:pt>
                <c:pt idx="1">
                  <c:v>1.8460940536338903</c:v>
                </c:pt>
                <c:pt idx="2">
                  <c:v>1.7272385094726277</c:v>
                </c:pt>
                <c:pt idx="3">
                  <c:v>1.7048049862230539</c:v>
                </c:pt>
                <c:pt idx="4">
                  <c:v>1.5371350419218648</c:v>
                </c:pt>
                <c:pt idx="5">
                  <c:v>1.2243557201301998</c:v>
                </c:pt>
                <c:pt idx="6">
                  <c:v>1.2549089083768861</c:v>
                </c:pt>
                <c:pt idx="7">
                  <c:v>1.1074687693807035</c:v>
                </c:pt>
                <c:pt idx="8">
                  <c:v>1.0003254241125117</c:v>
                </c:pt>
                <c:pt idx="9">
                  <c:v>0.7958929057978289</c:v>
                </c:pt>
                <c:pt idx="10">
                  <c:v>0.69601019507891382</c:v>
                </c:pt>
                <c:pt idx="11">
                  <c:v>0.5646789965986394</c:v>
                </c:pt>
                <c:pt idx="12">
                  <c:v>0.45477137176938365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D3-4679-A085-C65D70C699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1121696"/>
        <c:axId val="1951119616"/>
      </c:lineChart>
      <c:catAx>
        <c:axId val="195112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51119616"/>
        <c:crosses val="autoZero"/>
        <c:auto val="1"/>
        <c:lblAlgn val="ctr"/>
        <c:lblOffset val="100"/>
        <c:noMultiLvlLbl val="0"/>
      </c:catAx>
      <c:valAx>
        <c:axId val="195111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5112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513608250163527E-2"/>
          <c:y val="0.92019123543571935"/>
          <c:w val="0.92092890431297292"/>
          <c:h val="7.9808713450668381E-2"/>
        </c:manualLayout>
      </c:layout>
      <c:overlay val="0"/>
      <c:spPr>
        <a:solidFill>
          <a:schemeClr val="bg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200" b="1"/>
              <a:t>ČESKÝ JAZYK - DIDAKTICKÝ TEST</a:t>
            </a:r>
          </a:p>
          <a:p>
            <a:pPr>
              <a:defRPr sz="1100" b="1"/>
            </a:pPr>
            <a:r>
              <a:rPr lang="cs-CZ" sz="1050" b="1"/>
              <a:t>POČET KONAJÍCÍCH - JARNÍ ZO - PRVOMATURANTI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9.7594864123065075E-2"/>
          <c:y val="0.17123233796247164"/>
          <c:w val="0.87506650887461024"/>
          <c:h val="0.69961204879075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'DT-VK-NOK'!$C$52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tx2">
                <a:lumMod val="60000"/>
                <a:lumOff val="40000"/>
                <a:alpha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'DT-VK-NOK'!$D$51:$P$51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'DT-VK-NOK'!$D$52:$P$52</c:f>
              <c:numCache>
                <c:formatCode>#,##0</c:formatCode>
                <c:ptCount val="13"/>
                <c:pt idx="0">
                  <c:v>79450</c:v>
                </c:pt>
                <c:pt idx="1">
                  <c:v>69134</c:v>
                </c:pt>
                <c:pt idx="2">
                  <c:v>64108</c:v>
                </c:pt>
                <c:pt idx="3">
                  <c:v>61113</c:v>
                </c:pt>
                <c:pt idx="4">
                  <c:v>60947</c:v>
                </c:pt>
                <c:pt idx="5">
                  <c:v>61230</c:v>
                </c:pt>
                <c:pt idx="6">
                  <c:v>62584</c:v>
                </c:pt>
                <c:pt idx="7">
                  <c:v>67001</c:v>
                </c:pt>
                <c:pt idx="8">
                  <c:v>65882</c:v>
                </c:pt>
                <c:pt idx="9">
                  <c:v>65298</c:v>
                </c:pt>
                <c:pt idx="10">
                  <c:v>67822</c:v>
                </c:pt>
                <c:pt idx="11">
                  <c:v>71939</c:v>
                </c:pt>
                <c:pt idx="12">
                  <c:v>77301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9B-49BA-9377-170D6BA52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05639296"/>
        <c:axId val="205643040"/>
      </c:barChart>
      <c:catAx>
        <c:axId val="20563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43040"/>
        <c:crosses val="autoZero"/>
        <c:auto val="1"/>
        <c:lblAlgn val="ctr"/>
        <c:lblOffset val="100"/>
        <c:noMultiLvlLbl val="0"/>
      </c:catAx>
      <c:valAx>
        <c:axId val="20564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39296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400" b="1" dirty="0"/>
              <a:t>MATEMATIKA - </a:t>
            </a:r>
            <a:r>
              <a:rPr lang="cs-CZ" sz="1400" b="1" u="sng" dirty="0"/>
              <a:t>POČET KONAJÍCÍCH</a:t>
            </a:r>
            <a:r>
              <a:rPr lang="cs-CZ" sz="1400" b="1" dirty="0"/>
              <a:t> </a:t>
            </a:r>
          </a:p>
          <a:p>
            <a:pPr>
              <a:defRPr sz="1100" b="1"/>
            </a:pPr>
            <a:r>
              <a:rPr lang="cs-CZ" sz="1050" b="1" dirty="0"/>
              <a:t>JARNÍ ZO - PRVOMATURANTI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9.7594864123065075E-2"/>
          <c:y val="0.17123233796247164"/>
          <c:w val="0.87506650887461024"/>
          <c:h val="0.69961204879075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'DT-VK-NOK'!$C$86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tx2">
                <a:lumMod val="60000"/>
                <a:lumOff val="40000"/>
                <a:alpha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'DT-VK-NOK'!$D$51:$P$51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'DT-VK-NOK'!$D$86:$P$86</c:f>
              <c:numCache>
                <c:formatCode>#,##0</c:formatCode>
                <c:ptCount val="13"/>
                <c:pt idx="0">
                  <c:v>30661</c:v>
                </c:pt>
                <c:pt idx="1">
                  <c:v>24646</c:v>
                </c:pt>
                <c:pt idx="2">
                  <c:v>18877</c:v>
                </c:pt>
                <c:pt idx="3">
                  <c:v>16653</c:v>
                </c:pt>
                <c:pt idx="4">
                  <c:v>15777</c:v>
                </c:pt>
                <c:pt idx="5">
                  <c:v>14546</c:v>
                </c:pt>
                <c:pt idx="6">
                  <c:v>13571</c:v>
                </c:pt>
                <c:pt idx="7">
                  <c:v>13261</c:v>
                </c:pt>
                <c:pt idx="8">
                  <c:v>12873</c:v>
                </c:pt>
                <c:pt idx="9">
                  <c:v>11383</c:v>
                </c:pt>
                <c:pt idx="10">
                  <c:v>12247</c:v>
                </c:pt>
                <c:pt idx="11">
                  <c:v>13277</c:v>
                </c:pt>
                <c:pt idx="12">
                  <c:v>14906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1-4848-A724-3CF81CD0F8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05639296"/>
        <c:axId val="205643040"/>
      </c:barChart>
      <c:catAx>
        <c:axId val="20563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43040"/>
        <c:crosses val="autoZero"/>
        <c:auto val="1"/>
        <c:lblAlgn val="ctr"/>
        <c:lblOffset val="100"/>
        <c:noMultiLvlLbl val="0"/>
      </c:catAx>
      <c:valAx>
        <c:axId val="20564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39296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200" b="1" dirty="0"/>
              <a:t>MATEMATIKA - DIDAKTICKÝ TEST</a:t>
            </a:r>
          </a:p>
          <a:p>
            <a:pPr>
              <a:defRPr sz="1100" b="1"/>
            </a:pPr>
            <a:r>
              <a:rPr lang="cs-CZ" sz="1050" b="1" u="sng" dirty="0"/>
              <a:t>STRUKTURA</a:t>
            </a:r>
            <a:r>
              <a:rPr lang="cs-CZ" sz="1050" b="1" u="sng" baseline="0" dirty="0"/>
              <a:t> KONAJÍCÍCH </a:t>
            </a:r>
            <a:r>
              <a:rPr lang="cs-CZ" sz="1050" b="1" baseline="0" dirty="0"/>
              <a:t>(%) </a:t>
            </a:r>
            <a:r>
              <a:rPr lang="cs-CZ" sz="1050" b="1" dirty="0"/>
              <a:t>- JARNÍ ZO - PRVOMATURANTI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7.5458377766837753E-2"/>
          <c:y val="0.17123233796247164"/>
          <c:w val="0.88991199563324619"/>
          <c:h val="0.63578060056858132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'DT-VK-NOK'!$C$94</c:f>
              <c:strCache>
                <c:ptCount val="1"/>
                <c:pt idx="0">
                  <c:v>GYMNÁZIA</c:v>
                </c:pt>
              </c:strCache>
            </c:strRef>
          </c:tx>
          <c:spPr>
            <a:solidFill>
              <a:srgbClr val="92D050">
                <a:alpha val="70000"/>
              </a:srgbClr>
            </a:solidFill>
            <a:ln w="127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'DT-VK-NOK'!$D$85:$P$85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'DT-VK-NOK'!$D$94:$P$94</c:f>
              <c:numCache>
                <c:formatCode>#\ ##0.0</c:formatCode>
                <c:ptCount val="13"/>
                <c:pt idx="0">
                  <c:v>27.533348553537067</c:v>
                </c:pt>
                <c:pt idx="1">
                  <c:v>32.832914063133977</c:v>
                </c:pt>
                <c:pt idx="2">
                  <c:v>37.447687662234465</c:v>
                </c:pt>
                <c:pt idx="3">
                  <c:v>41.355911847715127</c:v>
                </c:pt>
                <c:pt idx="4">
                  <c:v>43.690181910375863</c:v>
                </c:pt>
                <c:pt idx="5">
                  <c:v>45.510793345249553</c:v>
                </c:pt>
                <c:pt idx="6">
                  <c:v>47.616240512858298</c:v>
                </c:pt>
                <c:pt idx="7">
                  <c:v>48.344770379307747</c:v>
                </c:pt>
                <c:pt idx="8">
                  <c:v>55.340635438514717</c:v>
                </c:pt>
                <c:pt idx="9">
                  <c:v>57.489238337872258</c:v>
                </c:pt>
                <c:pt idx="10">
                  <c:v>55.752429166326444</c:v>
                </c:pt>
                <c:pt idx="11">
                  <c:v>56.383219100700458</c:v>
                </c:pt>
                <c:pt idx="12">
                  <c:v>55.863410707097813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1B-4440-8F51-1CE7B8F1EBEE}"/>
            </c:ext>
          </c:extLst>
        </c:ser>
        <c:ser>
          <c:idx val="2"/>
          <c:order val="1"/>
          <c:tx>
            <c:strRef>
              <c:f>'DT-VK-NOK'!$C$95</c:f>
              <c:strCache>
                <c:ptCount val="1"/>
                <c:pt idx="0">
                  <c:v>LYCEA</c:v>
                </c:pt>
              </c:strCache>
            </c:strRef>
          </c:tx>
          <c:spPr>
            <a:solidFill>
              <a:schemeClr val="tx2">
                <a:lumMod val="60000"/>
                <a:lumOff val="40000"/>
                <a:alpha val="70000"/>
              </a:schemeClr>
            </a:solidFill>
            <a:ln w="127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'DT-VK-NOK'!$D$85:$P$85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'DT-VK-NOK'!$D$95:$P$95</c:f>
              <c:numCache>
                <c:formatCode>#\ ##0.0</c:formatCode>
                <c:ptCount val="13"/>
                <c:pt idx="0">
                  <c:v>6.8523531522129089</c:v>
                </c:pt>
                <c:pt idx="1">
                  <c:v>6.5122129351618927</c:v>
                </c:pt>
                <c:pt idx="2">
                  <c:v>5.9384436086242518</c:v>
                </c:pt>
                <c:pt idx="3">
                  <c:v>5.14021497628055</c:v>
                </c:pt>
                <c:pt idx="4">
                  <c:v>4.9629207073588137</c:v>
                </c:pt>
                <c:pt idx="5">
                  <c:v>5.2179293276502126</c:v>
                </c:pt>
                <c:pt idx="6">
                  <c:v>5.0254218554270134</c:v>
                </c:pt>
                <c:pt idx="7">
                  <c:v>4.9091320413241837</c:v>
                </c:pt>
                <c:pt idx="8">
                  <c:v>5.5775654470597376</c:v>
                </c:pt>
                <c:pt idx="9">
                  <c:v>4.8405516999033651</c:v>
                </c:pt>
                <c:pt idx="10">
                  <c:v>4.7848452682289535</c:v>
                </c:pt>
                <c:pt idx="11">
                  <c:v>4.7149205392784515</c:v>
                </c:pt>
                <c:pt idx="12">
                  <c:v>4.6893868240976788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1B-4440-8F51-1CE7B8F1EBEE}"/>
            </c:ext>
          </c:extLst>
        </c:ser>
        <c:ser>
          <c:idx val="3"/>
          <c:order val="2"/>
          <c:tx>
            <c:strRef>
              <c:f>'DT-VK-NOK'!$C$96</c:f>
              <c:strCache>
                <c:ptCount val="1"/>
                <c:pt idx="0">
                  <c:v>SOŠ</c:v>
                </c:pt>
              </c:strCache>
            </c:strRef>
          </c:tx>
          <c:spPr>
            <a:solidFill>
              <a:srgbClr val="FFC000">
                <a:alpha val="70000"/>
              </a:srgbClr>
            </a:solidFill>
            <a:ln w="127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'DT-VK-NOK'!$D$85:$P$85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'DT-VK-NOK'!$D$96:$P$96</c:f>
              <c:numCache>
                <c:formatCode>#\ ##0.0</c:formatCode>
                <c:ptCount val="13"/>
                <c:pt idx="0">
                  <c:v>42.536120804931343</c:v>
                </c:pt>
                <c:pt idx="1">
                  <c:v>40.915361519110604</c:v>
                </c:pt>
                <c:pt idx="2">
                  <c:v>38.777348095566033</c:v>
                </c:pt>
                <c:pt idx="3">
                  <c:v>36.918272983846755</c:v>
                </c:pt>
                <c:pt idx="4">
                  <c:v>36.546872028902833</c:v>
                </c:pt>
                <c:pt idx="5">
                  <c:v>35.068059947751962</c:v>
                </c:pt>
                <c:pt idx="6">
                  <c:v>34.389507037064327</c:v>
                </c:pt>
                <c:pt idx="7">
                  <c:v>34.582610662845944</c:v>
                </c:pt>
                <c:pt idx="8">
                  <c:v>28.610269556435952</c:v>
                </c:pt>
                <c:pt idx="9">
                  <c:v>28.208732320126508</c:v>
                </c:pt>
                <c:pt idx="10">
                  <c:v>29.590920225361312</c:v>
                </c:pt>
                <c:pt idx="11">
                  <c:v>29.728101227686977</c:v>
                </c:pt>
                <c:pt idx="12">
                  <c:v>31.430296524889307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1B-4440-8F51-1CE7B8F1EBEE}"/>
            </c:ext>
          </c:extLst>
        </c:ser>
        <c:ser>
          <c:idx val="4"/>
          <c:order val="3"/>
          <c:tx>
            <c:strRef>
              <c:f>'DT-VK-NOK'!$C$97</c:f>
              <c:strCache>
                <c:ptCount val="1"/>
                <c:pt idx="0">
                  <c:v>SOU</c:v>
                </c:pt>
              </c:strCache>
            </c:strRef>
          </c:tx>
          <c:spPr>
            <a:solidFill>
              <a:schemeClr val="accent6">
                <a:alpha val="70000"/>
              </a:schemeClr>
            </a:solidFill>
            <a:ln w="127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'DT-VK-NOK'!$D$85:$P$85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'DT-VK-NOK'!$D$97:$P$97</c:f>
              <c:numCache>
                <c:formatCode>#\ ##0.0</c:formatCode>
                <c:ptCount val="13"/>
                <c:pt idx="0">
                  <c:v>9.4256547405498843</c:v>
                </c:pt>
                <c:pt idx="1">
                  <c:v>8.447618274770754</c:v>
                </c:pt>
                <c:pt idx="2">
                  <c:v>8.0256396673200179</c:v>
                </c:pt>
                <c:pt idx="3">
                  <c:v>7.4701255029123876</c:v>
                </c:pt>
                <c:pt idx="4">
                  <c:v>6.8961145971984532</c:v>
                </c:pt>
                <c:pt idx="5">
                  <c:v>6.8953664237591088</c:v>
                </c:pt>
                <c:pt idx="6">
                  <c:v>6.2854616461572475</c:v>
                </c:pt>
                <c:pt idx="7">
                  <c:v>6.0628911846768716</c:v>
                </c:pt>
                <c:pt idx="8">
                  <c:v>5.2668375670006995</c:v>
                </c:pt>
                <c:pt idx="9">
                  <c:v>4.7614864271281734</c:v>
                </c:pt>
                <c:pt idx="10">
                  <c:v>4.9563158324487624</c:v>
                </c:pt>
                <c:pt idx="11">
                  <c:v>4.3985840174738273</c:v>
                </c:pt>
                <c:pt idx="12">
                  <c:v>4.2399033946061992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1B-4440-8F51-1CE7B8F1EBEE}"/>
            </c:ext>
          </c:extLst>
        </c:ser>
        <c:ser>
          <c:idx val="5"/>
          <c:order val="4"/>
          <c:tx>
            <c:strRef>
              <c:f>'DT-VK-NOK'!$C$98</c:f>
              <c:strCache>
                <c:ptCount val="1"/>
                <c:pt idx="0">
                  <c:v>NÁSTAVBY</c:v>
                </c:pt>
              </c:strCache>
            </c:strRef>
          </c:tx>
          <c:spPr>
            <a:solidFill>
              <a:srgbClr val="C00000">
                <a:alpha val="70000"/>
              </a:srgbClr>
            </a:solidFill>
            <a:ln w="127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'DT-VK-NOK'!$D$85:$P$85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'DT-VK-NOK'!$D$98:$P$98</c:f>
              <c:numCache>
                <c:formatCode>#\ ##0.0</c:formatCode>
                <c:ptCount val="13"/>
                <c:pt idx="0">
                  <c:v>13.652522748768794</c:v>
                </c:pt>
                <c:pt idx="1">
                  <c:v>11.291893207822771</c:v>
                </c:pt>
                <c:pt idx="2">
                  <c:v>9.8108809662552314</c:v>
                </c:pt>
                <c:pt idx="3">
                  <c:v>9.1154746892451808</c:v>
                </c:pt>
                <c:pt idx="4">
                  <c:v>7.903910756164036</c:v>
                </c:pt>
                <c:pt idx="5">
                  <c:v>7.3078509555891653</c:v>
                </c:pt>
                <c:pt idx="6">
                  <c:v>6.6833689484931096</c:v>
                </c:pt>
                <c:pt idx="7">
                  <c:v>6.1005957318452602</c:v>
                </c:pt>
                <c:pt idx="8">
                  <c:v>5.2046919909888922</c:v>
                </c:pt>
                <c:pt idx="9">
                  <c:v>4.6999912149696916</c:v>
                </c:pt>
                <c:pt idx="10">
                  <c:v>4.9154895076345229</c:v>
                </c:pt>
                <c:pt idx="11">
                  <c:v>4.7751751148602848</c:v>
                </c:pt>
                <c:pt idx="12">
                  <c:v>3.7770025493090031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1B-4440-8F51-1CE7B8F1EB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205639296"/>
        <c:axId val="205643040"/>
      </c:barChart>
      <c:catAx>
        <c:axId val="20563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43040"/>
        <c:crosses val="autoZero"/>
        <c:auto val="1"/>
        <c:lblAlgn val="ctr"/>
        <c:lblOffset val="100"/>
        <c:noMultiLvlLbl val="0"/>
      </c:catAx>
      <c:valAx>
        <c:axId val="20564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39296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1.6089762371849302E-2"/>
          <c:y val="0.89278034913808813"/>
          <c:w val="0.98391015371657786"/>
          <c:h val="6.43231711562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200" b="1"/>
              <a:t>ANGLIČTINA - DIDAKTICKÝ TEST</a:t>
            </a:r>
          </a:p>
          <a:p>
            <a:pPr>
              <a:defRPr sz="1100" b="1"/>
            </a:pPr>
            <a:r>
              <a:rPr lang="cs-CZ" sz="1050" b="1"/>
              <a:t>POČET KONAJÍCÍCH - JARNÍ ZO - PRVOMATURANTI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9.7594864123065075E-2"/>
          <c:y val="0.17123233796247164"/>
          <c:w val="0.87506650887461024"/>
          <c:h val="0.69961204879075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'DT-VK-NOK'!$C$117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tx2">
                <a:lumMod val="60000"/>
                <a:lumOff val="40000"/>
                <a:alpha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'DT-VK-NOK'!$D$51:$P$51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'DT-VK-NOK'!$D$117:$P$117</c:f>
              <c:numCache>
                <c:formatCode>#,##0</c:formatCode>
                <c:ptCount val="13"/>
                <c:pt idx="0">
                  <c:v>41222</c:v>
                </c:pt>
                <c:pt idx="1">
                  <c:v>38402</c:v>
                </c:pt>
                <c:pt idx="2">
                  <c:v>40487</c:v>
                </c:pt>
                <c:pt idx="3">
                  <c:v>40700</c:v>
                </c:pt>
                <c:pt idx="4">
                  <c:v>41891</c:v>
                </c:pt>
                <c:pt idx="5">
                  <c:v>43802</c:v>
                </c:pt>
                <c:pt idx="6">
                  <c:v>46054</c:v>
                </c:pt>
                <c:pt idx="7">
                  <c:v>51073</c:v>
                </c:pt>
                <c:pt idx="8">
                  <c:v>50859</c:v>
                </c:pt>
                <c:pt idx="9">
                  <c:v>51893</c:v>
                </c:pt>
                <c:pt idx="10">
                  <c:v>53755</c:v>
                </c:pt>
                <c:pt idx="11">
                  <c:v>56980</c:v>
                </c:pt>
                <c:pt idx="12">
                  <c:v>60830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C7-478F-A951-BCC7C465A5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05639296"/>
        <c:axId val="205643040"/>
      </c:barChart>
      <c:catAx>
        <c:axId val="20563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43040"/>
        <c:crosses val="autoZero"/>
        <c:auto val="1"/>
        <c:lblAlgn val="ctr"/>
        <c:lblOffset val="100"/>
        <c:noMultiLvlLbl val="0"/>
      </c:catAx>
      <c:valAx>
        <c:axId val="20564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39296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200" b="1"/>
              <a:t>NĚMČINA - DIDAKTICKÝ TEST</a:t>
            </a:r>
          </a:p>
          <a:p>
            <a:pPr>
              <a:defRPr sz="1100" b="1"/>
            </a:pPr>
            <a:r>
              <a:rPr lang="cs-CZ" sz="1050" b="1"/>
              <a:t>POČET KONAJÍCÍCH - JARNÍ ZO - PRVOMATURANTI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9.7594864123065075E-2"/>
          <c:y val="0.17123233796247164"/>
          <c:w val="0.87506650887461024"/>
          <c:h val="0.69961204879075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'DT-VK-NOK'!$C$148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tx2">
                <a:lumMod val="60000"/>
                <a:lumOff val="40000"/>
                <a:alpha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'DT-VK-NOK'!$D$51:$P$51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'DT-VK-NOK'!$D$148:$P$148</c:f>
              <c:numCache>
                <c:formatCode>#,##0</c:formatCode>
                <c:ptCount val="13"/>
                <c:pt idx="0">
                  <c:v>5319</c:v>
                </c:pt>
                <c:pt idx="1">
                  <c:v>4080</c:v>
                </c:pt>
                <c:pt idx="2">
                  <c:v>3047</c:v>
                </c:pt>
                <c:pt idx="3">
                  <c:v>2064</c:v>
                </c:pt>
                <c:pt idx="4">
                  <c:v>1675</c:v>
                </c:pt>
                <c:pt idx="5">
                  <c:v>1514</c:v>
                </c:pt>
                <c:pt idx="6">
                  <c:v>1626</c:v>
                </c:pt>
                <c:pt idx="7">
                  <c:v>1393</c:v>
                </c:pt>
                <c:pt idx="8">
                  <c:v>1046</c:v>
                </c:pt>
                <c:pt idx="9">
                  <c:v>963</c:v>
                </c:pt>
                <c:pt idx="10">
                  <c:v>826</c:v>
                </c:pt>
                <c:pt idx="11">
                  <c:v>780</c:v>
                </c:pt>
                <c:pt idx="12">
                  <c:v>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F6-44F9-8CD5-6A52840F5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05639296"/>
        <c:axId val="205643040"/>
      </c:barChart>
      <c:catAx>
        <c:axId val="20563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43040"/>
        <c:crosses val="autoZero"/>
        <c:auto val="1"/>
        <c:lblAlgn val="ctr"/>
        <c:lblOffset val="100"/>
        <c:noMultiLvlLbl val="0"/>
      </c:catAx>
      <c:valAx>
        <c:axId val="20564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39296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200" b="1"/>
              <a:t>RUŠTINA - DIDAKTICKÝ TEST</a:t>
            </a:r>
          </a:p>
          <a:p>
            <a:pPr>
              <a:defRPr sz="1100" b="1"/>
            </a:pPr>
            <a:r>
              <a:rPr lang="cs-CZ" sz="1050" b="1"/>
              <a:t>POČET KONAJÍCÍCH - JARNÍ ZO - PRVOMATURANTI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9.7594864123065075E-2"/>
          <c:y val="0.17123233796247164"/>
          <c:w val="0.87506650887461024"/>
          <c:h val="0.69961204879075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'DT-VK-NOK'!$C$191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tx2">
                <a:lumMod val="60000"/>
                <a:lumOff val="40000"/>
                <a:alpha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'DT-VK-NOK'!$D$51:$P$51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'DT-VK-NOK'!$D$191:$P$191</c:f>
              <c:numCache>
                <c:formatCode>#,##0</c:formatCode>
                <c:ptCount val="13"/>
                <c:pt idx="0">
                  <c:v>1500</c:v>
                </c:pt>
                <c:pt idx="1">
                  <c:v>1304</c:v>
                </c:pt>
                <c:pt idx="2">
                  <c:v>1104</c:v>
                </c:pt>
                <c:pt idx="3">
                  <c:v>1007</c:v>
                </c:pt>
                <c:pt idx="4">
                  <c:v>914</c:v>
                </c:pt>
                <c:pt idx="5">
                  <c:v>734</c:v>
                </c:pt>
                <c:pt idx="6">
                  <c:v>743</c:v>
                </c:pt>
                <c:pt idx="7">
                  <c:v>723</c:v>
                </c:pt>
                <c:pt idx="8">
                  <c:v>625</c:v>
                </c:pt>
                <c:pt idx="9">
                  <c:v>495</c:v>
                </c:pt>
                <c:pt idx="10">
                  <c:v>447</c:v>
                </c:pt>
                <c:pt idx="11">
                  <c:v>382</c:v>
                </c:pt>
                <c:pt idx="12">
                  <c:v>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74-47BA-B87A-5AF1DFDBEB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05639296"/>
        <c:axId val="205643040"/>
      </c:barChart>
      <c:catAx>
        <c:axId val="20563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43040"/>
        <c:crosses val="autoZero"/>
        <c:auto val="1"/>
        <c:lblAlgn val="ctr"/>
        <c:lblOffset val="100"/>
        <c:noMultiLvlLbl val="0"/>
      </c:catAx>
      <c:valAx>
        <c:axId val="20564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39296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baseline="0">
                <a:effectLst/>
              </a:rPr>
              <a:t>RUŠTINA</a:t>
            </a:r>
            <a:r>
              <a:rPr lang="cs-CZ" sz="1100" b="1" i="0" u="none" strike="noStrike" baseline="0">
                <a:effectLst/>
              </a:rPr>
              <a:t> </a:t>
            </a:r>
            <a:r>
              <a:rPr lang="cs-CZ" sz="1200" b="1"/>
              <a:t>- DIDAKTICKÝ TEST</a:t>
            </a:r>
          </a:p>
          <a:p>
            <a:pPr>
              <a:defRPr sz="1100" b="1"/>
            </a:pPr>
            <a:r>
              <a:rPr lang="cs-CZ" sz="1050" b="1"/>
              <a:t>ČISTÁ NEÚSPĚŠNOST (%) - JARNÍ ZO - PRVOMATURANTI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7.5458377766837753E-2"/>
          <c:y val="0.17123233796247164"/>
          <c:w val="0.88991199563324619"/>
          <c:h val="0.72345004189887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'DT-VK-NOK'!$C$209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accent2">
                <a:alpha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'DT-VK-NOK'!$D$51:$P$51</c:f>
              <c:numCache>
                <c:formatCode>General</c:formatCod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</c:numCache>
            </c:numRef>
          </c:cat>
          <c:val>
            <c:numRef>
              <c:f>'DT-VK-NOK'!$D$209:$P$209</c:f>
              <c:numCache>
                <c:formatCode>0.0</c:formatCode>
                <c:ptCount val="13"/>
                <c:pt idx="0">
                  <c:v>0.93333333333333346</c:v>
                </c:pt>
                <c:pt idx="1">
                  <c:v>1.9938650306748467</c:v>
                </c:pt>
                <c:pt idx="2">
                  <c:v>2.1739130434782608</c:v>
                </c:pt>
                <c:pt idx="3">
                  <c:v>8.7388282025819262</c:v>
                </c:pt>
                <c:pt idx="4">
                  <c:v>10.940919037199125</c:v>
                </c:pt>
                <c:pt idx="5">
                  <c:v>12.26158038147139</c:v>
                </c:pt>
                <c:pt idx="6">
                  <c:v>6.0565275908479137</c:v>
                </c:pt>
                <c:pt idx="7">
                  <c:v>11.618257261410788</c:v>
                </c:pt>
                <c:pt idx="8">
                  <c:v>9.92</c:v>
                </c:pt>
                <c:pt idx="9">
                  <c:v>10.1010101010101</c:v>
                </c:pt>
                <c:pt idx="10">
                  <c:v>7.3825503355704702</c:v>
                </c:pt>
                <c:pt idx="11">
                  <c:v>11.780104712041885</c:v>
                </c:pt>
                <c:pt idx="12">
                  <c:v>8.0838323353293404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8-41CC-870A-D5AC64F616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05639296"/>
        <c:axId val="205643040"/>
      </c:barChart>
      <c:catAx>
        <c:axId val="20563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43040"/>
        <c:crosses val="autoZero"/>
        <c:auto val="1"/>
        <c:lblAlgn val="ctr"/>
        <c:lblOffset val="100"/>
        <c:noMultiLvlLbl val="0"/>
      </c:catAx>
      <c:valAx>
        <c:axId val="20564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639296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0.84014</cdr:x>
      <cdr:y>0.34162</cdr:y>
    </cdr:from>
    <cdr:to>
      <cdr:x>0.98981</cdr:x>
      <cdr:y>0.46919</cdr:y>
    </cdr:to>
    <cdr:sp macro="" textlink="">
      <cdr:nvSpPr>
        <cdr:cNvPr id="3" name="Šipka doprava 1">
          <a:extLst xmlns:a="http://schemas.openxmlformats.org/drawingml/2006/main">
            <a:ext uri="{FF2B5EF4-FFF2-40B4-BE49-F238E27FC236}">
              <a16:creationId xmlns:a16="http://schemas.microsoft.com/office/drawing/2014/main" id="{755C6157-44A0-5F16-987B-CD6FB1DFF109}"/>
            </a:ext>
          </a:extLst>
        </cdr:cNvPr>
        <cdr:cNvSpPr/>
      </cdr:nvSpPr>
      <cdr:spPr>
        <a:xfrm xmlns:a="http://schemas.openxmlformats.org/drawingml/2006/main" rot="19199138">
          <a:off x="3969902" y="1087518"/>
          <a:ext cx="707268" cy="406093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004182">
            <a:alpha val="5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cs-CZ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cs-CZ" sz="1000" dirty="0"/>
            <a:t>+5,4 tis.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0.8628</cdr:x>
      <cdr:y>0.46397</cdr:y>
    </cdr:from>
    <cdr:to>
      <cdr:x>0.94236</cdr:x>
      <cdr:y>0.7071</cdr:y>
    </cdr:to>
    <cdr:sp macro="" textlink="">
      <cdr:nvSpPr>
        <cdr:cNvPr id="2" name="Šipka doprava 11">
          <a:extLst xmlns:a="http://schemas.openxmlformats.org/drawingml/2006/main">
            <a:ext uri="{FF2B5EF4-FFF2-40B4-BE49-F238E27FC236}">
              <a16:creationId xmlns:a16="http://schemas.microsoft.com/office/drawing/2014/main" id="{86EC8CEA-292C-FA33-A2C8-71C6B98D6196}"/>
            </a:ext>
          </a:extLst>
        </cdr:cNvPr>
        <cdr:cNvSpPr/>
      </cdr:nvSpPr>
      <cdr:spPr>
        <a:xfrm xmlns:a="http://schemas.openxmlformats.org/drawingml/2006/main" rot="18886861">
          <a:off x="4339138" y="1588989"/>
          <a:ext cx="746047" cy="415349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004182">
            <a:alpha val="5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cs-CZ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cs-CZ" sz="1000" dirty="0"/>
            <a:t>+ 3,8 tis.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B1567-F215-490C-A3E7-8AF9523F69FE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5CEEB-D5EE-44A0-9094-20EEEAFA50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620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D0850-578F-401E-830A-BF3B5969ABFE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7983B-439E-476B-96A6-5CF24C820BB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37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2" y="404816"/>
            <a:ext cx="1361017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9422C-BD94-459B-A9A2-5E7BF1FA4137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46416-0C80-4F41-B76C-B4744E20042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18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2" y="404816"/>
            <a:ext cx="1361017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D1F3D-31F5-4205-B433-5BF4D3F0EA8C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F8641-CD16-4B3F-A019-9B400E43BC0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511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čát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2" y="404816"/>
            <a:ext cx="1361017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609600" y="2643182"/>
            <a:ext cx="10972800" cy="114300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952882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714501" y="6288090"/>
            <a:ext cx="4323620" cy="3462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825" b="1" dirty="0">
                <a:solidFill>
                  <a:srgbClr val="666666"/>
                </a:solidFill>
                <a:latin typeface="+mn-lt"/>
                <a:cs typeface="+mn-cs"/>
              </a:rPr>
              <a:t>Centrum pro zjišťování výsledků vzdělávání – CERMAT, </a:t>
            </a:r>
            <a:r>
              <a:rPr lang="cs-CZ" sz="825" b="1" dirty="0">
                <a:solidFill>
                  <a:srgbClr val="005CAB"/>
                </a:solidFill>
                <a:latin typeface="+mn-lt"/>
                <a:cs typeface="+mn-cs"/>
              </a:rPr>
              <a:t>www.cermat.cz, www.novamaturita.cz</a:t>
            </a:r>
          </a:p>
          <a:p>
            <a:pPr>
              <a:spcAft>
                <a:spcPts val="0"/>
              </a:spcAft>
              <a:defRPr/>
            </a:pPr>
            <a:r>
              <a:rPr lang="cs-CZ" sz="825" dirty="0">
                <a:solidFill>
                  <a:srgbClr val="595959"/>
                </a:solidFill>
                <a:latin typeface="Tahoma"/>
                <a:ea typeface="Calibri"/>
                <a:cs typeface="Times New Roman"/>
              </a:rPr>
              <a:t>Jankovcova 933/63, 170 00 Praha 7, tel.: +420 224 507 507</a:t>
            </a:r>
            <a:endParaRPr lang="cs-CZ" sz="1200" dirty="0">
              <a:latin typeface="Consolas"/>
              <a:ea typeface="Calibri"/>
              <a:cs typeface="Times New Roman"/>
            </a:endParaRPr>
          </a:p>
        </p:txBody>
      </p:sp>
      <p:pic>
        <p:nvPicPr>
          <p:cNvPr id="4" name="Zástupný symbol pro obsah 12" descr="cermat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2" y="6215066"/>
            <a:ext cx="5715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643182"/>
            <a:ext cx="10972800" cy="114300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768290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82088-1B0E-40F7-8F6D-3F12550899C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7983B-439E-476B-96A6-5CF24C820B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45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ED7E3-99F3-4E3D-9B10-65605FEFD4B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ECB02-9BF1-492D-BE86-7C40357968C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141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0CEF7-E3BE-4CBB-A459-5E40B637818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F08C4-3AEB-47AE-BD5A-7F8C53414D1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318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9D78D-DE1A-4242-9E06-9286600B577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83E34-ACD8-41C8-BE07-0268CD5632F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056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DBA5F-4592-4AF7-B43C-63444DCA339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A8C93-A027-4114-B9AE-1583FB57DD2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4364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BD710-2E76-4268-A431-0B7E953B273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6B23-1E81-4504-9372-B49CC88371D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61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27915" y="6356353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C937-F2D0-4AA1-96EF-1D3ABE21EEDB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09600" y="6387649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ECB02-9BF1-492D-BE86-7C40357968C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113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DCF2A-4B30-4B19-85DC-5B1BF08058F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8508D-7738-4A58-B910-83BF47AB7EE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22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FAA15-2269-40C1-B2AF-51F2FA8142A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6345-C443-4563-BF9D-3E63D6CB8A6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60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FEBC1-E01C-4E33-9B9A-E8D1EE9364A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CD659-7C21-4DB7-BDDE-07EB0A367BC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3326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2" y="404816"/>
            <a:ext cx="1361017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BB40B-85D4-4971-950F-E3882B12B09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46416-0C80-4F41-B76C-B4744E20042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9415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2" y="404816"/>
            <a:ext cx="1361017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59645-30FF-451E-B9AB-E183AA1CA9C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F8641-CD16-4B3F-A019-9B400E43BC0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9459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čát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2" y="404816"/>
            <a:ext cx="1361017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609600" y="2643182"/>
            <a:ext cx="10972800" cy="114300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230213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714501" y="6288090"/>
            <a:ext cx="4323620" cy="3462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825" b="1" dirty="0">
                <a:solidFill>
                  <a:srgbClr val="666666"/>
                </a:solidFill>
                <a:latin typeface="Calibri"/>
              </a:rPr>
              <a:t>Centrum pro zjišťování výsledků vzdělávání – CERMAT, </a:t>
            </a:r>
            <a:r>
              <a:rPr lang="cs-CZ" sz="825" b="1" dirty="0">
                <a:solidFill>
                  <a:srgbClr val="005CAB"/>
                </a:solidFill>
                <a:latin typeface="Calibri"/>
              </a:rPr>
              <a:t>www.cermat.cz, www.novamaturita.cz</a:t>
            </a:r>
          </a:p>
          <a:p>
            <a:pPr>
              <a:spcAft>
                <a:spcPts val="0"/>
              </a:spcAft>
              <a:defRPr/>
            </a:pPr>
            <a:r>
              <a:rPr lang="cs-CZ" sz="825" dirty="0">
                <a:solidFill>
                  <a:srgbClr val="595959"/>
                </a:solidFill>
                <a:latin typeface="Tahoma"/>
                <a:ea typeface="Calibri"/>
                <a:cs typeface="Times New Roman"/>
              </a:rPr>
              <a:t>Jankovcova 933/63, 170 00 Praha 7, tel.: +420 224 507 507</a:t>
            </a:r>
            <a:endParaRPr lang="cs-CZ" sz="1200" dirty="0">
              <a:solidFill>
                <a:prstClr val="black"/>
              </a:solidFill>
              <a:latin typeface="Consolas"/>
              <a:ea typeface="Calibri"/>
              <a:cs typeface="Times New Roman"/>
            </a:endParaRPr>
          </a:p>
        </p:txBody>
      </p:sp>
      <p:pic>
        <p:nvPicPr>
          <p:cNvPr id="4" name="Zástupný symbol pro obsah 12" descr="cermat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2" y="6215066"/>
            <a:ext cx="5715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643182"/>
            <a:ext cx="10972800" cy="114300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6865932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090F-35BC-4753-ADED-229DCD7EAAA5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F00D-8674-41EA-9293-EBA84F6D4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2371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090F-35BC-4753-ADED-229DCD7EAAA5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F00D-8674-41EA-9293-EBA84F6D4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7468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090F-35BC-4753-ADED-229DCD7EAAA5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F00D-8674-41EA-9293-EBA84F6D4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24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5971-3226-44CF-A276-E5A40737BB70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F08C4-3AEB-47AE-BD5A-7F8C53414D1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0588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090F-35BC-4753-ADED-229DCD7EAAA5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F00D-8674-41EA-9293-EBA84F6D4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4158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090F-35BC-4753-ADED-229DCD7EAAA5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F00D-8674-41EA-9293-EBA84F6D4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874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090F-35BC-4753-ADED-229DCD7EAAA5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F00D-8674-41EA-9293-EBA84F6D4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9683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090F-35BC-4753-ADED-229DCD7EAAA5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F00D-8674-41EA-9293-EBA84F6D4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742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090F-35BC-4753-ADED-229DCD7EAAA5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F00D-8674-41EA-9293-EBA84F6D4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243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090F-35BC-4753-ADED-229DCD7EAAA5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F00D-8674-41EA-9293-EBA84F6D4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219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090F-35BC-4753-ADED-229DCD7EAAA5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F00D-8674-41EA-9293-EBA84F6D4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1624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090F-35BC-4753-ADED-229DCD7EAAA5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F00D-8674-41EA-9293-EBA84F6D4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64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EA355-B179-4447-B3F7-B1872FA61273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83E34-ACD8-41C8-BE07-0268CD5632F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56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DDD11-0201-4D44-B1B6-73F0144D882D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A8C93-A027-4114-B9AE-1583FB57DD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95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3D60D-4AEE-4890-B8EC-72104C7AB7D5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6B23-1E81-4504-9372-B49CC88371D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26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02756-C205-4D4B-B267-D1A02CAB095B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8508D-7738-4A58-B910-83BF47AB7EE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60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AD875-834B-44C7-87C7-30BAD267546E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6345-C443-4563-BF9D-3E63D6CB8A6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65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E3031-2C49-49D3-AD01-5B1AE734DCE9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CD659-7C21-4DB7-BDDE-07EB0A367BC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4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21C314-B7CA-45FE-9FDB-1A1EC50443E6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EE4C28-89AC-4E7B-BB1C-2156D475342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cxnSp>
        <p:nvCxnSpPr>
          <p:cNvPr id="7" name="Přímá spojovací čára 6"/>
          <p:cNvCxnSpPr/>
          <p:nvPr userDrawn="1"/>
        </p:nvCxnSpPr>
        <p:spPr>
          <a:xfrm>
            <a:off x="571500" y="6072188"/>
            <a:ext cx="1104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4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3BB471-DCC1-4BA2-AF84-E912733C5C9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14.05.2025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EE4C28-89AC-4E7B-BB1C-2156D475342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Přímá spojovací čára 6"/>
          <p:cNvCxnSpPr/>
          <p:nvPr userDrawn="1"/>
        </p:nvCxnSpPr>
        <p:spPr>
          <a:xfrm>
            <a:off x="571500" y="6072188"/>
            <a:ext cx="1104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73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21C314-B7CA-45FE-9FDB-1A1EC50443E6}" type="datetime1">
              <a:rPr lang="cs-CZ" smtClean="0"/>
              <a:t>14.05.2025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EEE4C28-89AC-4E7B-BB1C-2156D475342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84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3"/>
          <p:cNvSpPr>
            <a:spLocks noGrp="1"/>
          </p:cNvSpPr>
          <p:nvPr>
            <p:ph type="title"/>
          </p:nvPr>
        </p:nvSpPr>
        <p:spPr>
          <a:xfrm>
            <a:off x="1981200" y="1330859"/>
            <a:ext cx="8229600" cy="3983525"/>
          </a:xfrm>
        </p:spPr>
        <p:txBody>
          <a:bodyPr/>
          <a:lstStyle/>
          <a:p>
            <a:r>
              <a:rPr lang="cs-CZ" sz="4400" b="1" cap="all" dirty="0">
                <a:solidFill>
                  <a:srgbClr val="004182"/>
                </a:solidFill>
              </a:rPr>
              <a:t>VÝSLEDKY společné části </a:t>
            </a:r>
            <a:br>
              <a:rPr lang="cs-CZ" sz="4400" b="1" cap="all" dirty="0">
                <a:solidFill>
                  <a:srgbClr val="004182"/>
                </a:solidFill>
              </a:rPr>
            </a:br>
            <a:r>
              <a:rPr lang="cs-CZ" sz="4400" b="1" cap="all" dirty="0">
                <a:solidFill>
                  <a:srgbClr val="004182"/>
                </a:solidFill>
              </a:rPr>
              <a:t>maturitní zkoušky </a:t>
            </a:r>
            <a:br>
              <a:rPr lang="cs-CZ" sz="4400" b="1" cap="all" dirty="0">
                <a:solidFill>
                  <a:srgbClr val="004182"/>
                </a:solidFill>
              </a:rPr>
            </a:br>
            <a:br>
              <a:rPr lang="cs-CZ" sz="4400" b="1" cap="all" dirty="0">
                <a:solidFill>
                  <a:srgbClr val="004182"/>
                </a:solidFill>
              </a:rPr>
            </a:br>
            <a:r>
              <a:rPr lang="cs-CZ" sz="4000" b="1" cap="all" dirty="0">
                <a:solidFill>
                  <a:srgbClr val="004182"/>
                </a:solidFill>
              </a:rPr>
              <a:t>2025</a:t>
            </a:r>
            <a:br>
              <a:rPr lang="cs-CZ" sz="3200" b="1" cap="all" dirty="0">
                <a:solidFill>
                  <a:srgbClr val="004182"/>
                </a:solidFill>
              </a:rPr>
            </a:br>
            <a:r>
              <a:rPr lang="cs-CZ" sz="3200" b="1" cap="all" dirty="0">
                <a:solidFill>
                  <a:srgbClr val="006EC0"/>
                </a:solidFill>
              </a:rPr>
              <a:t>JARNÍ ZKUŠEBNÍ OBDOBÍ</a:t>
            </a:r>
          </a:p>
        </p:txBody>
      </p:sp>
      <p:sp>
        <p:nvSpPr>
          <p:cNvPr id="3" name="Nadpis 3"/>
          <p:cNvSpPr txBox="1">
            <a:spLocks/>
          </p:cNvSpPr>
          <p:nvPr/>
        </p:nvSpPr>
        <p:spPr bwMode="auto">
          <a:xfrm>
            <a:off x="573742" y="5497015"/>
            <a:ext cx="4473387" cy="493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cs-CZ" sz="135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Zpracoval: Centrum pro zjišťování výsledků vzdělávání</a:t>
            </a:r>
          </a:p>
          <a:p>
            <a:pPr algn="l" eaLnBrk="1" hangingPunct="1"/>
            <a:r>
              <a:rPr lang="cs-CZ" sz="135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KVĚTEN 2025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A07A0F5-972B-BCC9-E622-0214F0B52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2868" y="308927"/>
            <a:ext cx="1587108" cy="158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262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00000000-0008-0000-0700-00001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168016"/>
              </p:ext>
            </p:extLst>
          </p:nvPr>
        </p:nvGraphicFramePr>
        <p:xfrm>
          <a:off x="416459" y="158521"/>
          <a:ext cx="4924439" cy="3183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241ECB02-9BF1-492D-BE86-7C40357968C5}" type="slidenum">
              <a:rPr lang="cs-CZ"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>
                <a:defRPr/>
              </a:pPr>
              <a:t>10</a:t>
            </a:fld>
            <a:endParaRPr lang="cs-CZ" sz="12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3" name="Zaoblený obdélníkový bublinový popisek 12"/>
          <p:cNvSpPr/>
          <p:nvPr/>
        </p:nvSpPr>
        <p:spPr>
          <a:xfrm>
            <a:off x="5545246" y="1250721"/>
            <a:ext cx="6054864" cy="1278598"/>
          </a:xfrm>
          <a:prstGeom prst="wedgeRoundRectCallout">
            <a:avLst>
              <a:gd name="adj1" fmla="val -55520"/>
              <a:gd name="adj2" fmla="val 45295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RJ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konalo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letos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334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maturantů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Meziročně pokles konajících o 13 %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Oproti roku 2013 počet konajících RJ přibližně pětinový</a:t>
            </a: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00000000-0008-0000-07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567826"/>
              </p:ext>
            </p:extLst>
          </p:nvPr>
        </p:nvGraphicFramePr>
        <p:xfrm>
          <a:off x="5695706" y="3023857"/>
          <a:ext cx="5711661" cy="3023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Zaoblený obdélníkový bublinový popisek 12">
            <a:extLst>
              <a:ext uri="{FF2B5EF4-FFF2-40B4-BE49-F238E27FC236}">
                <a16:creationId xmlns:a16="http://schemas.microsoft.com/office/drawing/2014/main" id="{225048B7-268E-AD9E-9AFC-D3496E41A856}"/>
              </a:ext>
            </a:extLst>
          </p:cNvPr>
          <p:cNvSpPr/>
          <p:nvPr/>
        </p:nvSpPr>
        <p:spPr>
          <a:xfrm>
            <a:off x="1348966" y="4418091"/>
            <a:ext cx="3991932" cy="832919"/>
          </a:xfrm>
          <a:prstGeom prst="wedgeRoundRectCallout">
            <a:avLst>
              <a:gd name="adj1" fmla="val 81379"/>
              <a:gd name="adj2" fmla="val 3319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Neuspělo přes 8 %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konajících test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631696D8-2F3F-DA9A-A2DC-B32B6BA9F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2133" y="158521"/>
            <a:ext cx="5643998" cy="1092200"/>
          </a:xfrm>
        </p:spPr>
        <p:txBody>
          <a:bodyPr>
            <a:noAutofit/>
          </a:bodyPr>
          <a:lstStyle/>
          <a:p>
            <a:pPr algn="r"/>
            <a:r>
              <a:rPr lang="cs-CZ" sz="3200" b="1" dirty="0">
                <a:solidFill>
                  <a:srgbClr val="004182"/>
                </a:solidFill>
                <a:latin typeface="+mn-lt"/>
              </a:rPr>
              <a:t>RUŠTINA</a:t>
            </a:r>
            <a:br>
              <a:rPr lang="cs-CZ" sz="3200" b="1" dirty="0">
                <a:solidFill>
                  <a:srgbClr val="004182"/>
                </a:solidFill>
                <a:latin typeface="+mn-lt"/>
              </a:rPr>
            </a:br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POČET KONAJÍCÍCH A ČISTÁ NEÚSPĚŠNOST</a:t>
            </a:r>
          </a:p>
        </p:txBody>
      </p:sp>
    </p:spTree>
    <p:extLst>
      <p:ext uri="{BB962C8B-B14F-4D97-AF65-F5344CB8AC3E}">
        <p14:creationId xmlns:p14="http://schemas.microsoft.com/office/powerpoint/2010/main" val="1901300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241ECB02-9BF1-492D-BE86-7C40357968C5}" type="slidenum">
              <a:rPr lang="cs-CZ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>
                <a:defRPr/>
              </a:pPr>
              <a:t>2</a:t>
            </a:fld>
            <a:endParaRPr lang="cs-CZ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20" name="Nadpis 1"/>
          <p:cNvSpPr txBox="1">
            <a:spLocks/>
          </p:cNvSpPr>
          <p:nvPr/>
        </p:nvSpPr>
        <p:spPr>
          <a:xfrm>
            <a:off x="1828801" y="109524"/>
            <a:ext cx="8551332" cy="11655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b="1" dirty="0">
                <a:solidFill>
                  <a:srgbClr val="004182"/>
                </a:solidFill>
                <a:latin typeface="+mn-lt"/>
              </a:rPr>
              <a:t>SPOLEČNÁ ČÁST MATURITNÍ ZKOUŠKY</a:t>
            </a:r>
            <a:br>
              <a:rPr lang="cs-CZ" sz="3200" b="1" dirty="0">
                <a:solidFill>
                  <a:srgbClr val="004182"/>
                </a:solidFill>
                <a:latin typeface="+mn-lt"/>
              </a:rPr>
            </a:br>
            <a:r>
              <a:rPr lang="cs-CZ" sz="2400" b="1" dirty="0">
                <a:solidFill>
                  <a:schemeClr val="accent1"/>
                </a:solidFill>
                <a:latin typeface="+mn-lt"/>
              </a:rPr>
              <a:t>POČET PŘIHLÁŠENÝCH A KONAJÍCÍCH</a:t>
            </a:r>
            <a:endParaRPr lang="cs-CZ" sz="18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5" name="Zaoblený obdélníkový bublinový popisek 4"/>
          <p:cNvSpPr/>
          <p:nvPr/>
        </p:nvSpPr>
        <p:spPr>
          <a:xfrm>
            <a:off x="7144871" y="1818605"/>
            <a:ext cx="4742329" cy="1997086"/>
          </a:xfrm>
          <a:prstGeom prst="wedgeRoundRectCallout">
            <a:avLst>
              <a:gd name="adj1" fmla="val -40796"/>
              <a:gd name="adj2" fmla="val 32257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Celkový počet prvomaturantů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přihlášených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ke společné části MZ –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80,8 tis.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(o 5,2 tis. více než loni)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Didaktické testy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konalo 77,2 tis.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(o 5,3 tis. více než loni)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5919" y="6452902"/>
            <a:ext cx="7201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900" i="1" dirty="0">
                <a:solidFill>
                  <a:schemeClr val="bg1">
                    <a:lumMod val="50000"/>
                  </a:schemeClr>
                </a:solidFill>
              </a:rPr>
              <a:t>PRVOMATURANTI – žáci, kteří v daném školním roce navštěvovali poslední ročník střední školy, a zároveň se hlásí k maturitní zkoušce poprvé.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94A0EA4-7CA9-F0EB-744B-729DA8AEF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337" y="1390418"/>
            <a:ext cx="6444031" cy="431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71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241ECB02-9BF1-492D-BE86-7C40357968C5}" type="slidenum">
              <a:rPr lang="cs-CZ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>
                <a:defRPr/>
              </a:pPr>
              <a:t>3</a:t>
            </a:fld>
            <a:endParaRPr lang="cs-CZ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20" name="Nadpis 1"/>
          <p:cNvSpPr txBox="1">
            <a:spLocks/>
          </p:cNvSpPr>
          <p:nvPr/>
        </p:nvSpPr>
        <p:spPr>
          <a:xfrm>
            <a:off x="1828801" y="109524"/>
            <a:ext cx="8551332" cy="1239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b="1" dirty="0">
                <a:solidFill>
                  <a:srgbClr val="004182"/>
                </a:solidFill>
                <a:latin typeface="+mn-lt"/>
              </a:rPr>
              <a:t>SPOLEČNÁ ČÁST MATURITNÍ ZKOUŠKY CELKEM</a:t>
            </a:r>
            <a:br>
              <a:rPr lang="cs-CZ" sz="3200" b="1" dirty="0">
                <a:solidFill>
                  <a:srgbClr val="004182"/>
                </a:solidFill>
                <a:latin typeface="+mn-lt"/>
              </a:rPr>
            </a:br>
            <a:r>
              <a:rPr lang="cs-CZ" sz="2400" b="1" dirty="0">
                <a:solidFill>
                  <a:schemeClr val="accent1"/>
                </a:solidFill>
                <a:latin typeface="+mn-lt"/>
              </a:rPr>
              <a:t>ČISTÁ NEÚSPĚŠNOST</a:t>
            </a:r>
            <a:endParaRPr lang="cs-CZ" sz="18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5" name="Zaoblený obdélníkový bublinový popisek 4"/>
          <p:cNvSpPr/>
          <p:nvPr/>
        </p:nvSpPr>
        <p:spPr>
          <a:xfrm>
            <a:off x="6500388" y="1348966"/>
            <a:ext cx="5060887" cy="4876245"/>
          </a:xfrm>
          <a:prstGeom prst="wedgeRoundRectCallout">
            <a:avLst>
              <a:gd name="adj1" fmla="val -56335"/>
              <a:gd name="adj2" fmla="val 22414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Neúspěšnost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konajících didaktické testy celkem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12,3 %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(v alespoň jednom testu neuspělo 9,5 tis. prvomaturantů)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Meziroční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nárůst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přes 6 procentních bodů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92D050"/>
                </a:solidFill>
              </a:rPr>
              <a:t>Gymnázia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 posledních 5 letech vykazují  neúspěšnost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1-2 %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</a:t>
            </a:r>
            <a:r>
              <a:rPr lang="cs-CZ" b="1" dirty="0">
                <a:solidFill>
                  <a:srgbClr val="CC9900"/>
                </a:solidFill>
              </a:rPr>
              <a:t>SOŠ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letos neuspělo přes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14 %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2"/>
                </a:solidFill>
              </a:rPr>
              <a:t>Střední odborná učiliště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neúspěšnost necelých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24 %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</a:t>
            </a:r>
            <a:r>
              <a:rPr lang="cs-CZ" b="1" dirty="0">
                <a:solidFill>
                  <a:srgbClr val="C00000"/>
                </a:solidFill>
              </a:rPr>
              <a:t>nástavbovém studiu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neuspělo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37 %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063FBB9-41AA-A161-1D34-EC933DD1D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902" y="1232435"/>
            <a:ext cx="5968501" cy="487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168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1435787" y="317019"/>
            <a:ext cx="9320426" cy="472486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>
                <a:solidFill>
                  <a:srgbClr val="004182"/>
                </a:solidFill>
                <a:latin typeface="+mn-lt"/>
              </a:rPr>
              <a:t>VOLBA PŘEDMĚTU 2. POVINNÉ ZKOUŠKY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241ECB02-9BF1-492D-BE86-7C40357968C5}" type="slidenum">
              <a:rPr lang="cs-CZ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>
                <a:defRPr/>
              </a:pPr>
              <a:t>4</a:t>
            </a:fld>
            <a:endParaRPr lang="cs-CZ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3519" y="6538912"/>
            <a:ext cx="7201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900" i="1" dirty="0">
                <a:solidFill>
                  <a:schemeClr val="bg1">
                    <a:lumMod val="50000"/>
                  </a:schemeClr>
                </a:solidFill>
              </a:rPr>
              <a:t>PRVOMATURANTI – žáci, kteří v daném školním roce navštěvovali poslední ročník střední školy, a zároveň se hlásí k maturitní zkoušce poprvé.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472423"/>
              </p:ext>
            </p:extLst>
          </p:nvPr>
        </p:nvGraphicFramePr>
        <p:xfrm>
          <a:off x="2298954" y="4983749"/>
          <a:ext cx="7772396" cy="1457325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1232213">
                  <a:extLst>
                    <a:ext uri="{9D8B030D-6E8A-4147-A177-3AD203B41FA5}">
                      <a16:colId xmlns:a16="http://schemas.microsoft.com/office/drawing/2014/main" val="2368447847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2005996330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2419715336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3119587939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4255765190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3800547549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592736817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2995662028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3435448651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24090832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141579725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335638931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794099071"/>
                    </a:ext>
                  </a:extLst>
                </a:gridCol>
                <a:gridCol w="503091">
                  <a:extLst>
                    <a:ext uri="{9D8B030D-6E8A-4147-A177-3AD203B41FA5}">
                      <a16:colId xmlns:a16="http://schemas.microsoft.com/office/drawing/2014/main" val="3923254681"/>
                    </a:ext>
                  </a:extLst>
                </a:gridCol>
              </a:tblGrid>
              <a:tr h="232696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900" u="none" strike="noStrike" dirty="0">
                          <a:effectLst/>
                        </a:rPr>
                        <a:t>PŘIHLÁŠENÍ PRVOMATURANTI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u="none" strike="noStrike" dirty="0">
                          <a:effectLst/>
                        </a:rPr>
                        <a:t>2013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u="none" strike="noStrike" dirty="0">
                          <a:effectLst/>
                        </a:rPr>
                        <a:t>2014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u="none" strike="noStrike" dirty="0">
                          <a:effectLst/>
                        </a:rPr>
                        <a:t>2015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u="none" strike="noStrike">
                          <a:effectLst/>
                        </a:rPr>
                        <a:t>2016</a:t>
                      </a:r>
                      <a:endParaRPr lang="cs-CZ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u="none" strike="noStrike">
                          <a:effectLst/>
                        </a:rPr>
                        <a:t>2017</a:t>
                      </a:r>
                      <a:endParaRPr lang="cs-CZ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u="none" strike="noStrike">
                          <a:effectLst/>
                        </a:rPr>
                        <a:t>2018</a:t>
                      </a:r>
                      <a:endParaRPr lang="cs-CZ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u="none" strike="noStrike">
                          <a:effectLst/>
                        </a:rPr>
                        <a:t>2019</a:t>
                      </a:r>
                      <a:endParaRPr lang="cs-CZ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u="none" strike="noStrike">
                          <a:effectLst/>
                        </a:rPr>
                        <a:t>2020</a:t>
                      </a:r>
                      <a:endParaRPr lang="cs-CZ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u="none" strike="noStrike" dirty="0">
                          <a:effectLst/>
                        </a:rPr>
                        <a:t>2021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u="none" strike="noStrike" dirty="0">
                          <a:effectLst/>
                        </a:rPr>
                        <a:t>2022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u="none" strike="noStrike" dirty="0">
                          <a:effectLst/>
                        </a:rPr>
                        <a:t>2023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0099637"/>
                  </a:ext>
                </a:extLst>
              </a:tr>
              <a:tr h="12493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2. POV. ZKOUŠKA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87 834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77 190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71 733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67 867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67 268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66 974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67 734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67 722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70 677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69 733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71 407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75 264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80 480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9751375"/>
                  </a:ext>
                </a:extLst>
              </a:tr>
              <a:tr h="12493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MATEMATIKA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34 311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27 739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21 200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18 463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17 379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15 727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13 333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11 884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15 362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8451728"/>
                  </a:ext>
                </a:extLst>
              </a:tr>
              <a:tr h="12493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CIZÍ JAZYK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53 523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49 451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50 533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49 404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49 889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51 247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53 253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54 263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57 344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57 849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58 711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61 559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65 118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48897330"/>
                  </a:ext>
                </a:extLst>
              </a:tr>
              <a:tr h="12493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AJ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45 365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42 800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45 331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45 481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46 596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48 433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50 328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51 839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55 999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57 109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60 082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63 789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4912885"/>
                  </a:ext>
                </a:extLst>
              </a:tr>
              <a:tr h="12493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NJ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5635558"/>
                  </a:ext>
                </a:extLst>
              </a:tr>
              <a:tr h="12493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RJ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35260708"/>
                  </a:ext>
                </a:extLst>
              </a:tr>
              <a:tr h="12493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FJ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06820410"/>
                  </a:ext>
                </a:extLst>
              </a:tr>
              <a:tr h="12493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u="none" strike="noStrike" dirty="0">
                          <a:effectLst/>
                        </a:rPr>
                        <a:t>ŠJ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87267500"/>
                  </a:ext>
                </a:extLst>
              </a:tr>
            </a:tbl>
          </a:graphicData>
        </a:graphic>
      </p:graphicFrame>
      <p:sp>
        <p:nvSpPr>
          <p:cNvPr id="10" name="Zaoblený obdélníkový bublinový popisek 9"/>
          <p:cNvSpPr/>
          <p:nvPr/>
        </p:nvSpPr>
        <p:spPr>
          <a:xfrm>
            <a:off x="7003890" y="1169265"/>
            <a:ext cx="3505200" cy="717386"/>
          </a:xfrm>
          <a:prstGeom prst="wedgeRoundRectCallout">
            <a:avLst>
              <a:gd name="adj1" fmla="val -67941"/>
              <a:gd name="adj2" fmla="val 47232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Mírný pokles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podílu </a:t>
            </a:r>
            <a:r>
              <a:rPr lang="cs-CZ" sz="1600" b="1" dirty="0">
                <a:solidFill>
                  <a:schemeClr val="accent1"/>
                </a:solidFill>
              </a:rPr>
              <a:t>angličtiny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letos si ji vybralo přes </a:t>
            </a: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79 %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maturantů.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Zaoblený obdélníkový bublinový popisek 10"/>
          <p:cNvSpPr/>
          <p:nvPr/>
        </p:nvSpPr>
        <p:spPr>
          <a:xfrm>
            <a:off x="7003890" y="2314944"/>
            <a:ext cx="4349910" cy="717386"/>
          </a:xfrm>
          <a:prstGeom prst="wedgeRoundRectCallout">
            <a:avLst>
              <a:gd name="adj1" fmla="val -64505"/>
              <a:gd name="adj2" fmla="val 94291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Pozvolný růst volby </a:t>
            </a:r>
            <a:r>
              <a:rPr lang="cs-CZ" sz="1600" b="1" dirty="0">
                <a:solidFill>
                  <a:schemeClr val="accent6"/>
                </a:solidFill>
              </a:rPr>
              <a:t>matematiky</a:t>
            </a: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tři roky po sobě</a:t>
            </a:r>
          </a:p>
          <a:p>
            <a:pPr algn="ctr"/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Letos ji zvolilo více než </a:t>
            </a: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19 %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maturantů.</a:t>
            </a:r>
            <a:endParaRPr lang="cs-CZ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Zaoblený obdélníkový bublinový popisek 12"/>
          <p:cNvSpPr/>
          <p:nvPr/>
        </p:nvSpPr>
        <p:spPr>
          <a:xfrm>
            <a:off x="7003890" y="3414436"/>
            <a:ext cx="4285781" cy="453633"/>
          </a:xfrm>
          <a:prstGeom prst="wedgeRoundRectCallout">
            <a:avLst>
              <a:gd name="adj1" fmla="val -66642"/>
              <a:gd name="adj2" fmla="val 21026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Nadále klesá volba </a:t>
            </a:r>
            <a:r>
              <a:rPr lang="cs-CZ" sz="1600" b="1" dirty="0">
                <a:solidFill>
                  <a:srgbClr val="CC9900"/>
                </a:solidFill>
              </a:rPr>
              <a:t>němčiny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poprvé </a:t>
            </a: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 1 % </a:t>
            </a:r>
          </a:p>
        </p:txBody>
      </p:sp>
      <p:sp>
        <p:nvSpPr>
          <p:cNvPr id="14" name="Zaoblený obdélníkový bublinový popisek 13"/>
          <p:cNvSpPr/>
          <p:nvPr/>
        </p:nvSpPr>
        <p:spPr>
          <a:xfrm>
            <a:off x="7003890" y="4037592"/>
            <a:ext cx="4184063" cy="776634"/>
          </a:xfrm>
          <a:prstGeom prst="wedgeRoundRectCallout">
            <a:avLst>
              <a:gd name="adj1" fmla="val -59920"/>
              <a:gd name="adj2" fmla="val -47471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Trvá pokles volby </a:t>
            </a:r>
            <a:r>
              <a:rPr lang="cs-CZ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ruštiny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cs-CZ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366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přihlášených žáků</a:t>
            </a:r>
            <a:endParaRPr lang="cs-CZ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Španělština 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cs-CZ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151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žáků</a:t>
            </a:r>
            <a:r>
              <a:rPr lang="cs-CZ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Francouzština 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cs-CZ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70 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žáků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600-00004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1188598"/>
              </p:ext>
            </p:extLst>
          </p:nvPr>
        </p:nvGraphicFramePr>
        <p:xfrm>
          <a:off x="1165412" y="1046959"/>
          <a:ext cx="5501405" cy="3570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618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700-00001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881707"/>
              </p:ext>
            </p:extLst>
          </p:nvPr>
        </p:nvGraphicFramePr>
        <p:xfrm>
          <a:off x="534785" y="222496"/>
          <a:ext cx="4725311" cy="3183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241ECB02-9BF1-492D-BE86-7C40357968C5}" type="slidenum">
              <a:rPr lang="cs-CZ"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>
                <a:defRPr/>
              </a:pPr>
              <a:t>5</a:t>
            </a:fld>
            <a:endParaRPr lang="cs-CZ" sz="12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6062133" y="137842"/>
            <a:ext cx="5595082" cy="1092200"/>
          </a:xfrm>
        </p:spPr>
        <p:txBody>
          <a:bodyPr>
            <a:noAutofit/>
          </a:bodyPr>
          <a:lstStyle/>
          <a:p>
            <a:pPr algn="r"/>
            <a:r>
              <a:rPr lang="cs-CZ" sz="3200" b="1" dirty="0">
                <a:solidFill>
                  <a:srgbClr val="004182"/>
                </a:solidFill>
                <a:latin typeface="+mn-lt"/>
              </a:rPr>
              <a:t>ČESKÝ JAZYK</a:t>
            </a:r>
            <a:br>
              <a:rPr lang="cs-CZ" sz="3200" b="1" dirty="0">
                <a:solidFill>
                  <a:srgbClr val="004182"/>
                </a:solidFill>
                <a:latin typeface="+mn-lt"/>
              </a:rPr>
            </a:br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POČET KONAJÍCÍCH A ČISTÁ NEÚSPĚŠNOST</a:t>
            </a:r>
          </a:p>
        </p:txBody>
      </p:sp>
      <p:sp>
        <p:nvSpPr>
          <p:cNvPr id="12" name="Zaoblený obdélníkový bublinový popisek 11"/>
          <p:cNvSpPr/>
          <p:nvPr/>
        </p:nvSpPr>
        <p:spPr>
          <a:xfrm>
            <a:off x="5623475" y="1414006"/>
            <a:ext cx="5259678" cy="800369"/>
          </a:xfrm>
          <a:prstGeom prst="wedgeRoundRectCallout">
            <a:avLst>
              <a:gd name="adj1" fmla="val -58275"/>
              <a:gd name="adj2" fmla="val -95955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Meziročně vzrostl 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konajících češtinu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5,4 tis. na 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77,3 tis.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(+7,5 %)</a:t>
            </a:r>
          </a:p>
        </p:txBody>
      </p:sp>
      <p:sp>
        <p:nvSpPr>
          <p:cNvPr id="9" name="Zaoblený obdélníkový bublinový popisek 8">
            <a:extLst>
              <a:ext uri="{FF2B5EF4-FFF2-40B4-BE49-F238E27FC236}">
                <a16:creationId xmlns:a16="http://schemas.microsoft.com/office/drawing/2014/main" id="{D2DC2908-8A94-8220-F990-ABE201A33E26}"/>
              </a:ext>
            </a:extLst>
          </p:cNvPr>
          <p:cNvSpPr/>
          <p:nvPr/>
        </p:nvSpPr>
        <p:spPr>
          <a:xfrm>
            <a:off x="800055" y="3733303"/>
            <a:ext cx="4194769" cy="2178610"/>
          </a:xfrm>
          <a:prstGeom prst="wedgeRoundRectCallout">
            <a:avLst>
              <a:gd name="adj1" fmla="val 63841"/>
              <a:gd name="adj2" fmla="val -21646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Neuspělo 9 %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konajících zkoušku, podobně jako v roce 2022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Nárůst neúspěšnosti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projevil výrazněji u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odborných škol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Gymnázia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neúspěšnost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 1 %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C08C13F-6CA6-16B8-59AB-21639A62B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9235" y="2316935"/>
            <a:ext cx="5602710" cy="357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14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700-00001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580833"/>
              </p:ext>
            </p:extLst>
          </p:nvPr>
        </p:nvGraphicFramePr>
        <p:xfrm>
          <a:off x="368551" y="194733"/>
          <a:ext cx="5586727" cy="3005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241ECB02-9BF1-492D-BE86-7C40357968C5}" type="slidenum">
              <a:rPr lang="cs-CZ"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>
                <a:defRPr/>
              </a:pPr>
              <a:t>6</a:t>
            </a:fld>
            <a:endParaRPr lang="cs-CZ" sz="12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6357719" y="194733"/>
            <a:ext cx="5465730" cy="1141008"/>
          </a:xfrm>
        </p:spPr>
        <p:txBody>
          <a:bodyPr>
            <a:noAutofit/>
          </a:bodyPr>
          <a:lstStyle/>
          <a:p>
            <a:pPr algn="r"/>
            <a:r>
              <a:rPr lang="cs-CZ" sz="3200" b="1" dirty="0">
                <a:solidFill>
                  <a:srgbClr val="004182"/>
                </a:solidFill>
                <a:latin typeface="+mn-lt"/>
              </a:rPr>
              <a:t>MATEMATIKA</a:t>
            </a:r>
            <a:br>
              <a:rPr lang="cs-CZ" sz="3200" b="1" dirty="0">
                <a:solidFill>
                  <a:srgbClr val="004182"/>
                </a:solidFill>
                <a:latin typeface="+mn-lt"/>
              </a:rPr>
            </a:br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POČET KONAJÍCÍCH A </a:t>
            </a:r>
            <a:b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</a:br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ZASTOUPENÍ ŽÁKŮ PODLE TYPU ŠKOLY</a:t>
            </a: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6357718" y="1550632"/>
            <a:ext cx="5224681" cy="945714"/>
          </a:xfrm>
          <a:prstGeom prst="wedgeRoundRectCallout">
            <a:avLst>
              <a:gd name="adj1" fmla="val -60730"/>
              <a:gd name="adj2" fmla="val -22738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Matematiku </a:t>
            </a:r>
            <a:r>
              <a:rPr lang="cs-CZ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konalo 14,9 tis. 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prvomaturantů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Meziročně </a:t>
            </a:r>
            <a:r>
              <a:rPr lang="cs-CZ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vzrostl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konajících o 1,6 tis. 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(+12 %)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Vzrostl zejména absolutní počet gymnazistů a maturantů ze SOŠ</a:t>
            </a:r>
          </a:p>
        </p:txBody>
      </p:sp>
      <p:sp>
        <p:nvSpPr>
          <p:cNvPr id="13" name="Šipka doprava 12"/>
          <p:cNvSpPr/>
          <p:nvPr/>
        </p:nvSpPr>
        <p:spPr>
          <a:xfrm rot="19199138">
            <a:off x="5057903" y="2193021"/>
            <a:ext cx="752160" cy="406093"/>
          </a:xfrm>
          <a:prstGeom prst="rightArrow">
            <a:avLst/>
          </a:prstGeom>
          <a:solidFill>
            <a:srgbClr val="00418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/>
              <a:t>+ 1,6 tis.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5909B6E9-0746-48C9-2CD4-A2547CE520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5170424"/>
              </p:ext>
            </p:extLst>
          </p:nvPr>
        </p:nvGraphicFramePr>
        <p:xfrm>
          <a:off x="6096000" y="2621164"/>
          <a:ext cx="5586727" cy="3610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aoblený obdélníkový bublinový popisek 10">
            <a:extLst>
              <a:ext uri="{FF2B5EF4-FFF2-40B4-BE49-F238E27FC236}">
                <a16:creationId xmlns:a16="http://schemas.microsoft.com/office/drawing/2014/main" id="{45D3DD4E-3195-D25E-00F3-D16615FA39AE}"/>
              </a:ext>
            </a:extLst>
          </p:cNvPr>
          <p:cNvSpPr/>
          <p:nvPr/>
        </p:nvSpPr>
        <p:spPr>
          <a:xfrm>
            <a:off x="1127838" y="3657602"/>
            <a:ext cx="4600609" cy="1855958"/>
          </a:xfrm>
          <a:prstGeom prst="wedgeRoundRectCallout">
            <a:avLst>
              <a:gd name="adj1" fmla="val 58383"/>
              <a:gd name="adj2" fmla="val 36929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posledních 5 letech podíl gymnazistů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více než 55 %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Klesá zastoupení lyceí, středních odborných učilišť a nástaveb</a:t>
            </a:r>
          </a:p>
        </p:txBody>
      </p:sp>
    </p:spTree>
    <p:extLst>
      <p:ext uri="{BB962C8B-B14F-4D97-AF65-F5344CB8AC3E}">
        <p14:creationId xmlns:p14="http://schemas.microsoft.com/office/powerpoint/2010/main" val="87588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241ECB02-9BF1-492D-BE86-7C40357968C5}" type="slidenum">
              <a:rPr lang="cs-CZ"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>
                <a:defRPr/>
              </a:pPr>
              <a:t>7</a:t>
            </a:fld>
            <a:endParaRPr lang="cs-CZ" sz="12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52261" y="72015"/>
            <a:ext cx="11030139" cy="897467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4182"/>
                </a:solidFill>
                <a:latin typeface="+mn-lt"/>
              </a:rPr>
              <a:t>MATEMATIKA - </a:t>
            </a:r>
            <a:r>
              <a:rPr lang="cs-CZ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ČISTÁ NEÚSPĚŠNOST</a:t>
            </a:r>
            <a:endParaRPr lang="cs-CZ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Zaoblený obdélníkový bublinový popisek 10"/>
          <p:cNvSpPr/>
          <p:nvPr/>
        </p:nvSpPr>
        <p:spPr>
          <a:xfrm>
            <a:off x="6801844" y="1113576"/>
            <a:ext cx="4587415" cy="4463359"/>
          </a:xfrm>
          <a:prstGeom prst="wedgeRoundRectCallout">
            <a:avLst>
              <a:gd name="adj1" fmla="val -61368"/>
              <a:gd name="adj2" fmla="val 20749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Neuspělo 12,4 %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konajících didaktický test, stejně jako v roce 2023</a:t>
            </a:r>
          </a:p>
          <a:p>
            <a:pPr>
              <a:spcBef>
                <a:spcPts val="1200"/>
              </a:spcBef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Gymnázia (3,7 %) a lycea (12 %)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nejvyšší podíl neúspěšných od 2013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SOŠ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neuspěla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více než pětina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srovnatelné s rokem 2023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Střední odborná učiliště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neuspěla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třetina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prvomaturantů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Nástavbové studium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neuspělo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47 %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jako v roce 2023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9F58B9A-F544-4D3E-DD28-97FD76917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61" y="969482"/>
            <a:ext cx="5828281" cy="49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926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00000000-0008-0000-0700-00001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1258423"/>
              </p:ext>
            </p:extLst>
          </p:nvPr>
        </p:nvGraphicFramePr>
        <p:xfrm>
          <a:off x="307818" y="288285"/>
          <a:ext cx="5220752" cy="3068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241ECB02-9BF1-492D-BE86-7C40357968C5}" type="slidenum">
              <a:rPr lang="cs-CZ"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>
                <a:defRPr/>
              </a:pPr>
              <a:t>8</a:t>
            </a:fld>
            <a:endParaRPr lang="cs-CZ" sz="12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6016867" y="104200"/>
            <a:ext cx="5761857" cy="1092200"/>
          </a:xfrm>
        </p:spPr>
        <p:txBody>
          <a:bodyPr>
            <a:noAutofit/>
          </a:bodyPr>
          <a:lstStyle/>
          <a:p>
            <a:pPr algn="r"/>
            <a:r>
              <a:rPr lang="cs-CZ" sz="3200" b="1" dirty="0">
                <a:solidFill>
                  <a:srgbClr val="004182"/>
                </a:solidFill>
                <a:latin typeface="+mn-lt"/>
              </a:rPr>
              <a:t>ANGLIČTINA</a:t>
            </a:r>
            <a:br>
              <a:rPr lang="cs-CZ" sz="3200" b="1" dirty="0">
                <a:solidFill>
                  <a:srgbClr val="004182"/>
                </a:solidFill>
                <a:latin typeface="+mn-lt"/>
              </a:rPr>
            </a:br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POČET KONAJÍCÍCH A ČISTÁ NEÚSPĚŠNOST</a:t>
            </a: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5726990" y="1269798"/>
            <a:ext cx="5761858" cy="957351"/>
          </a:xfrm>
          <a:prstGeom prst="wedgeRoundRectCallout">
            <a:avLst>
              <a:gd name="adj1" fmla="val -57640"/>
              <a:gd name="adj2" fmla="val -47859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AJ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konalo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letos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60,8 tis.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maturantů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Oproti 2024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vzrostl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konajících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3,8 tis.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(+7 %)</a:t>
            </a:r>
          </a:p>
        </p:txBody>
      </p:sp>
      <p:sp>
        <p:nvSpPr>
          <p:cNvPr id="3" name="Zaoblený obdélníkový bublinový popisek 10">
            <a:extLst>
              <a:ext uri="{FF2B5EF4-FFF2-40B4-BE49-F238E27FC236}">
                <a16:creationId xmlns:a16="http://schemas.microsoft.com/office/drawing/2014/main" id="{122F9411-F300-B4BD-6D8C-E25C7028DFF0}"/>
              </a:ext>
            </a:extLst>
          </p:cNvPr>
          <p:cNvSpPr/>
          <p:nvPr/>
        </p:nvSpPr>
        <p:spPr>
          <a:xfrm>
            <a:off x="398352" y="3696636"/>
            <a:ext cx="5130217" cy="1925566"/>
          </a:xfrm>
          <a:prstGeom prst="wedgeRoundRectCallout">
            <a:avLst>
              <a:gd name="adj1" fmla="val 58059"/>
              <a:gd name="adj2" fmla="val 26784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Neuspělo 3,5 %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konajících test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Meziročně srovnatelná míra neúspěšnosti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Gymnázia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stabilně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 0,5 %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neúspěšnosti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Lycea, SOŠ, SOU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neúspěšnost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méně než 5 %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94F0AF5-AA44-DEA9-E2D8-2C2BB6176B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7547" y="2227149"/>
            <a:ext cx="6011177" cy="370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147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700-00001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1461662"/>
              </p:ext>
            </p:extLst>
          </p:nvPr>
        </p:nvGraphicFramePr>
        <p:xfrm>
          <a:off x="415464" y="333884"/>
          <a:ext cx="4862706" cy="3203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241ECB02-9BF1-492D-BE86-7C40357968C5}" type="slidenum">
              <a:rPr lang="cs-CZ"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>
                <a:defRPr/>
              </a:pPr>
              <a:t>9</a:t>
            </a:fld>
            <a:endParaRPr lang="cs-CZ" sz="12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6062133" y="158521"/>
            <a:ext cx="5643998" cy="1092200"/>
          </a:xfrm>
        </p:spPr>
        <p:txBody>
          <a:bodyPr>
            <a:noAutofit/>
          </a:bodyPr>
          <a:lstStyle/>
          <a:p>
            <a:pPr algn="r"/>
            <a:r>
              <a:rPr lang="cs-CZ" sz="3200" b="1" dirty="0">
                <a:solidFill>
                  <a:srgbClr val="004182"/>
                </a:solidFill>
                <a:latin typeface="+mn-lt"/>
              </a:rPr>
              <a:t>NĚMČINA</a:t>
            </a:r>
            <a:br>
              <a:rPr lang="cs-CZ" sz="3200" b="1" dirty="0">
                <a:solidFill>
                  <a:srgbClr val="004182"/>
                </a:solidFill>
                <a:latin typeface="+mn-lt"/>
              </a:rPr>
            </a:br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POČET KONAJÍCÍCH A ČISTÁ NEÚSPĚŠNOST</a:t>
            </a: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5633517" y="1286933"/>
            <a:ext cx="5103893" cy="1329518"/>
          </a:xfrm>
          <a:prstGeom prst="wedgeRoundRectCallout">
            <a:avLst>
              <a:gd name="adj1" fmla="val -60443"/>
              <a:gd name="adj2" fmla="val 53433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Němčinu konalo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708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prvomaturantů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Meziročně klesl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počet konajících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9 %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Oproti roku 2013 pokles o 86 %</a:t>
            </a:r>
          </a:p>
        </p:txBody>
      </p:sp>
      <p:sp>
        <p:nvSpPr>
          <p:cNvPr id="6" name="Zaoblený obdélníkový bublinový popisek 10">
            <a:extLst>
              <a:ext uri="{FF2B5EF4-FFF2-40B4-BE49-F238E27FC236}">
                <a16:creationId xmlns:a16="http://schemas.microsoft.com/office/drawing/2014/main" id="{641D3561-E666-8CC0-D956-D19697A10671}"/>
              </a:ext>
            </a:extLst>
          </p:cNvPr>
          <p:cNvSpPr/>
          <p:nvPr/>
        </p:nvSpPr>
        <p:spPr>
          <a:xfrm>
            <a:off x="461913" y="3884114"/>
            <a:ext cx="5277983" cy="1937264"/>
          </a:xfrm>
          <a:prstGeom prst="wedgeRoundRectCallout">
            <a:avLst>
              <a:gd name="adj1" fmla="val 53601"/>
              <a:gd name="adj2" fmla="val 24469"/>
              <a:gd name="adj3" fmla="val 16667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Neuspělo přes 22 %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konajících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gymnáziích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neúspěšnost stabilně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kolem 3 %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Odborné školy –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neúspěšnost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více než 40 %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C017A95-6F1C-147C-3B95-D52E99240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0321" y="2652663"/>
            <a:ext cx="5407621" cy="329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7469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 2013–2022">
  <a:themeElements>
    <a:clrScheme name="Motiv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 2013–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721EB338720C41A8C021C1C684E70B" ma:contentTypeVersion="16" ma:contentTypeDescription="Vytvoří nový dokument" ma:contentTypeScope="" ma:versionID="4eb384fa91a60c43f96ea649e5ce272b">
  <xsd:schema xmlns:xsd="http://www.w3.org/2001/XMLSchema" xmlns:xs="http://www.w3.org/2001/XMLSchema" xmlns:p="http://schemas.microsoft.com/office/2006/metadata/properties" xmlns:ns2="74358677-3ea1-40bf-bf09-50abcb1415c0" xmlns:ns3="841d7be5-ef00-4011-8a39-cd00aacbddd1" targetNamespace="http://schemas.microsoft.com/office/2006/metadata/properties" ma:root="true" ma:fieldsID="5debf0b1ccd29bcaef31c00341d2fc21" ns2:_="" ns3:_="">
    <xsd:import namespace="74358677-3ea1-40bf-bf09-50abcb1415c0"/>
    <xsd:import namespace="841d7be5-ef00-4011-8a39-cd00aacbdd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358677-3ea1-40bf-bf09-50abcb1415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Značky obrázků" ma:readOnly="false" ma:fieldId="{5cf76f15-5ced-4ddc-b409-7134ff3c332f}" ma:taxonomyMulti="true" ma:sspId="7705af95-af8b-4274-9321-7e268ee483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d7be5-ef00-4011-8a39-cd00aacbddd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e493cc85-8005-47c1-ad99-13ca116c0079}" ma:internalName="TaxCatchAll" ma:showField="CatchAllData" ma:web="841d7be5-ef00-4011-8a39-cd00aacbdd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41d7be5-ef00-4011-8a39-cd00aacbddd1" xsi:nil="true"/>
    <lcf76f155ced4ddcb4097134ff3c332f xmlns="74358677-3ea1-40bf-bf09-50abcb1415c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A71913A-B43D-4000-A85E-4E77DCB9A72F}"/>
</file>

<file path=customXml/itemProps2.xml><?xml version="1.0" encoding="utf-8"?>
<ds:datastoreItem xmlns:ds="http://schemas.openxmlformats.org/officeDocument/2006/customXml" ds:itemID="{1529B2EC-B21F-48A6-A0DD-14F21117892A}"/>
</file>

<file path=customXml/itemProps3.xml><?xml version="1.0" encoding="utf-8"?>
<ds:datastoreItem xmlns:ds="http://schemas.openxmlformats.org/officeDocument/2006/customXml" ds:itemID="{9CC6F4D7-D701-4CED-B7E5-5BE0887E3E16}"/>
</file>

<file path=docProps/app.xml><?xml version="1.0" encoding="utf-8"?>
<Properties xmlns="http://schemas.openxmlformats.org/officeDocument/2006/extended-properties" xmlns:vt="http://schemas.openxmlformats.org/officeDocument/2006/docPropsVTypes">
  <TotalTime>77565</TotalTime>
  <Words>841</Words>
  <Application>Microsoft Office PowerPoint</Application>
  <PresentationFormat>Širokoúhlá obrazovka</PresentationFormat>
  <Paragraphs>214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Tahoma</vt:lpstr>
      <vt:lpstr>Motiv sady Office</vt:lpstr>
      <vt:lpstr>1_Motiv sady Office</vt:lpstr>
      <vt:lpstr>Motiv Office 2013–2022</vt:lpstr>
      <vt:lpstr>VÝSLEDKY společné části  maturitní zkoušky   2025 JARNÍ ZKUŠEBNÍ OBDOBÍ</vt:lpstr>
      <vt:lpstr>Prezentace aplikace PowerPoint</vt:lpstr>
      <vt:lpstr>Prezentace aplikace PowerPoint</vt:lpstr>
      <vt:lpstr>VOLBA PŘEDMĚTU 2. POVINNÉ ZKOUŠKY</vt:lpstr>
      <vt:lpstr>ČESKÝ JAZYK POČET KONAJÍCÍCH A ČISTÁ NEÚSPĚŠNOST</vt:lpstr>
      <vt:lpstr>MATEMATIKA POČET KONAJÍCÍCH A  ZASTOUPENÍ ŽÁKŮ PODLE TYPU ŠKOLY</vt:lpstr>
      <vt:lpstr>MATEMATIKA - ČISTÁ NEÚSPĚŠNOST</vt:lpstr>
      <vt:lpstr>ANGLIČTINA POČET KONAJÍCÍCH A ČISTÁ NEÚSPĚŠNOST</vt:lpstr>
      <vt:lpstr>NĚMČINA POČET KONAJÍCÍCH A ČISTÁ NEÚSPĚŠNOST</vt:lpstr>
      <vt:lpstr>RUŠTINA POČET KONAJÍCÍCH A ČISTÁ NEÚSPĚŠNOST</vt:lpstr>
    </vt:vector>
  </TitlesOfParts>
  <Company>Cermat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PŘIHLÁŠKY  K MATURITNÍ ZKOUŠCE 2022 JARNÍ ZKUŠEBNÍ OBDOBÍ</dc:title>
  <dc:creator>marsikovam@cermat.cz</dc:creator>
  <cp:lastModifiedBy>Zelená Lucie</cp:lastModifiedBy>
  <cp:revision>1134</cp:revision>
  <dcterms:created xsi:type="dcterms:W3CDTF">2020-02-13T09:56:25Z</dcterms:created>
  <dcterms:modified xsi:type="dcterms:W3CDTF">2025-05-14T21:44:10Z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0x01010071721EB338720C41A8C021C1C684E70B</vt:lpwstr>
  </property>
</Properties>
</file>