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7.xml" ContentType="application/vnd.openxmlformats-officedocument.themeOverr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olors13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1" r:id="rId3"/>
    <p:sldId id="357" r:id="rId4"/>
    <p:sldId id="352" r:id="rId5"/>
    <p:sldId id="358" r:id="rId6"/>
    <p:sldId id="362" r:id="rId7"/>
    <p:sldId id="365" r:id="rId8"/>
    <p:sldId id="353" r:id="rId9"/>
    <p:sldId id="355" r:id="rId10"/>
    <p:sldId id="360" r:id="rId11"/>
    <p:sldId id="363" r:id="rId12"/>
    <p:sldId id="354" r:id="rId13"/>
    <p:sldId id="356" r:id="rId14"/>
    <p:sldId id="361" r:id="rId15"/>
    <p:sldId id="364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1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522"/>
    <a:srgbClr val="324596"/>
    <a:srgbClr val="324496"/>
    <a:srgbClr val="EC6723"/>
    <a:srgbClr val="31BCFB"/>
    <a:srgbClr val="6D6E70"/>
    <a:srgbClr val="049FE6"/>
    <a:srgbClr val="CBE4F5"/>
    <a:srgbClr val="CBE6F2"/>
    <a:srgbClr val="A5D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282"/>
      </p:cViewPr>
      <p:guideLst>
        <p:guide pos="731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5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1807597377935"/>
          <c:y val="0.27356481481481482"/>
          <c:w val="0.62223767069432634"/>
          <c:h val="0.615354695246427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grafy!$A$7:$A$8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grafy!$D$7:$D$8</c:f>
              <c:numCache>
                <c:formatCode>General</c:formatCode>
                <c:ptCount val="2"/>
                <c:pt idx="0">
                  <c:v>115629</c:v>
                </c:pt>
                <c:pt idx="1">
                  <c:v>117964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9-40A5-A407-4F2C7F2F6E0E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grafy!$A$7:$A$8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grafy!$E$7:$E$8</c:f>
              <c:numCache>
                <c:formatCode>General</c:formatCode>
                <c:ptCount val="2"/>
                <c:pt idx="0">
                  <c:v>14136</c:v>
                </c:pt>
                <c:pt idx="1">
                  <c:v>14689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C9-40A5-A407-4F2C7F2F6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2840884043824338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256629800569883"/>
          <c:y val="0.47840132756831055"/>
          <c:w val="0.26082642474766154"/>
          <c:h val="0.21849607811616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9.6068878940702415E-2"/>
          <c:w val="0.8144777848714857"/>
          <c:h val="0.742350287005938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grafy!$D$12:$D$13</c:f>
              <c:numCache>
                <c:formatCode>0%</c:formatCode>
                <c:ptCount val="2"/>
                <c:pt idx="0">
                  <c:v>0.45490981963927857</c:v>
                </c:pt>
                <c:pt idx="1">
                  <c:v>0.47355137780066958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5-4E33-A2DB-F6C87B6B5836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grafy!$E$12:$E$13</c:f>
              <c:numCache>
                <c:formatCode>0%</c:formatCode>
                <c:ptCount val="2"/>
                <c:pt idx="0">
                  <c:v>0.54509018036072143</c:v>
                </c:pt>
                <c:pt idx="1">
                  <c:v>0.52644862219933042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5-4E33-A2DB-F6C87B6B5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36878703481684"/>
          <c:y val="1.8782878656212157E-2"/>
          <c:w val="0.62720421208610189"/>
          <c:h val="6.4236657917760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27356481481481482"/>
          <c:w val="0.56086147351295124"/>
          <c:h val="0.615354695246427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grafy!$A$3:$A$4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grafy!$D$3:$D$4</c:f>
              <c:numCache>
                <c:formatCode>General</c:formatCode>
                <c:ptCount val="2"/>
                <c:pt idx="0">
                  <c:v>8853</c:v>
                </c:pt>
                <c:pt idx="1">
                  <c:v>9194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B-48E2-90F2-320D77694DE3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grafy!$A$3:$A$4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grafy!$E$3:$E$4</c:f>
              <c:numCache>
                <c:formatCode>General</c:formatCode>
                <c:ptCount val="2"/>
                <c:pt idx="0">
                  <c:v>10608</c:v>
                </c:pt>
                <c:pt idx="1">
                  <c:v>10221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B-48E2-90F2-320D77694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229388543587605"/>
          <c:y val="9.57320795249815E-2"/>
          <c:w val="0.20253515255767018"/>
          <c:h val="0.25087633614932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21403738252340782"/>
          <c:w val="0.57166931837213197"/>
          <c:h val="0.734409157893289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grafy!$F$2</c:f>
              <c:strCache>
                <c:ptCount val="1"/>
                <c:pt idx="0">
                  <c:v>priorita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grafy!$F$12:$F$13</c:f>
              <c:numCache>
                <c:formatCode>0%</c:formatCode>
                <c:ptCount val="2"/>
                <c:pt idx="0">
                  <c:v>0.83418050378402797</c:v>
                </c:pt>
                <c:pt idx="1">
                  <c:v>0.82880139221231242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E-4069-86B1-C4BC367217C0}"/>
            </c:ext>
          </c:extLst>
        </c:ser>
        <c:ser>
          <c:idx val="1"/>
          <c:order val="1"/>
          <c:tx>
            <c:strRef>
              <c:f>grafy!$G$2</c:f>
              <c:strCache>
                <c:ptCount val="1"/>
                <c:pt idx="0">
                  <c:v>priorita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grafy!$G$12:$G$13</c:f>
              <c:numCache>
                <c:formatCode>0%</c:formatCode>
                <c:ptCount val="2"/>
                <c:pt idx="0">
                  <c:v>0.11668361007568057</c:v>
                </c:pt>
                <c:pt idx="1">
                  <c:v>0.12127474439852078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E-4069-86B1-C4BC367217C0}"/>
            </c:ext>
          </c:extLst>
        </c:ser>
        <c:ser>
          <c:idx val="2"/>
          <c:order val="2"/>
          <c:tx>
            <c:strRef>
              <c:f>grafy!$H$2</c:f>
              <c:strCache>
                <c:ptCount val="1"/>
                <c:pt idx="0">
                  <c:v>priorita 3 a více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grafy!$H$12:$H$13</c:f>
              <c:numCache>
                <c:formatCode>0%</c:formatCode>
                <c:ptCount val="2"/>
                <c:pt idx="0">
                  <c:v>4.7780413419179942E-2</c:v>
                </c:pt>
                <c:pt idx="1">
                  <c:v>4.992386338916685E-2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FE-4069-86B1-C4BC36721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10017463143554"/>
          <c:y val="0.16261516424536873"/>
          <c:w val="0.26927180596658828"/>
          <c:h val="0.74722924606244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6838406169865"/>
          <c:y val="0.20537101311100578"/>
          <c:w val="0.70253168662189147"/>
          <c:h val="0.63304818812220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grafy!$D$12:$D$13</c:f>
              <c:numCache>
                <c:formatCode>0%</c:formatCode>
                <c:ptCount val="2"/>
                <c:pt idx="0">
                  <c:v>0.45490981963927857</c:v>
                </c:pt>
                <c:pt idx="1">
                  <c:v>0.47355137780066958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2-4EBB-BA8E-E0387CE47E78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grafy!$E$12:$E$13</c:f>
              <c:numCache>
                <c:formatCode>0%</c:formatCode>
                <c:ptCount val="2"/>
                <c:pt idx="0">
                  <c:v>0.54509018036072143</c:v>
                </c:pt>
                <c:pt idx="1">
                  <c:v>0.52644862219933042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2-4EBB-BA8E-E0387CE47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478637506442597"/>
          <c:y val="1.8782671726635454E-2"/>
          <c:w val="0.18362864937296999"/>
          <c:h val="0.21604543070378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UCHAZEČI O 8LETÁ GYMNÁZIA</a:t>
            </a:r>
          </a:p>
          <a:p>
            <a:pPr>
              <a:defRPr sz="1800"/>
            </a:pPr>
            <a:r>
              <a:rPr lang="cs-CZ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(podíl přijatých podle kraje základní školy)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386026124021136"/>
          <c:y val="0.1707416716095887"/>
          <c:w val="0.88111409835784105"/>
          <c:h val="0.50536815280615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grafy!$I$37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grafy!$D$39:$D$53</c:f>
              <c:strCache>
                <c:ptCount val="15"/>
                <c:pt idx="0">
                  <c:v>ČR CELKEM</c:v>
                </c:pt>
                <c:pt idx="1">
                  <c:v>Hlavní město Praha</c:v>
                </c:pt>
                <c:pt idx="2">
                  <c:v>Jihomoravský</c:v>
                </c:pt>
                <c:pt idx="3">
                  <c:v>Středočeský</c:v>
                </c:pt>
                <c:pt idx="4">
                  <c:v>Královéhradecký</c:v>
                </c:pt>
                <c:pt idx="5">
                  <c:v>Olomoucký</c:v>
                </c:pt>
                <c:pt idx="6">
                  <c:v>Plzeňský</c:v>
                </c:pt>
                <c:pt idx="7">
                  <c:v>Liberecký</c:v>
                </c:pt>
                <c:pt idx="8">
                  <c:v>Zlínský</c:v>
                </c:pt>
                <c:pt idx="9">
                  <c:v>Jihočeský</c:v>
                </c:pt>
                <c:pt idx="10">
                  <c:v>Pardubický</c:v>
                </c:pt>
                <c:pt idx="11">
                  <c:v>Kraj Vysočina</c:v>
                </c:pt>
                <c:pt idx="12">
                  <c:v>Ústecký</c:v>
                </c:pt>
                <c:pt idx="13">
                  <c:v>Karlovarský</c:v>
                </c:pt>
                <c:pt idx="14">
                  <c:v>Moravskoslezský</c:v>
                </c:pt>
              </c:strCache>
            </c:strRef>
          </c:cat>
          <c:val>
            <c:numRef>
              <c:f>grafy!$I$39:$I$53</c:f>
              <c:numCache>
                <c:formatCode>0.0%</c:formatCode>
                <c:ptCount val="15"/>
                <c:pt idx="0">
                  <c:v>0.45490981963927857</c:v>
                </c:pt>
                <c:pt idx="1">
                  <c:v>0.34728786855728111</c:v>
                </c:pt>
                <c:pt idx="2">
                  <c:v>0.37725556021821233</c:v>
                </c:pt>
                <c:pt idx="3">
                  <c:v>0.38205128205128203</c:v>
                </c:pt>
                <c:pt idx="4">
                  <c:v>0.46573604060913704</c:v>
                </c:pt>
                <c:pt idx="5">
                  <c:v>0.50875576036866355</c:v>
                </c:pt>
                <c:pt idx="6">
                  <c:v>0.53863636363636369</c:v>
                </c:pt>
                <c:pt idx="7">
                  <c:v>0.51260504201680668</c:v>
                </c:pt>
                <c:pt idx="8">
                  <c:v>0.50613915416098232</c:v>
                </c:pt>
                <c:pt idx="9">
                  <c:v>0.52235772357723576</c:v>
                </c:pt>
                <c:pt idx="10">
                  <c:v>0.55694444444444446</c:v>
                </c:pt>
                <c:pt idx="11">
                  <c:v>0.59667673716012082</c:v>
                </c:pt>
                <c:pt idx="12">
                  <c:v>0.66434378629500579</c:v>
                </c:pt>
                <c:pt idx="13">
                  <c:v>0.5788336933045356</c:v>
                </c:pt>
                <c:pt idx="14">
                  <c:v>0.6123188405797102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6-41AB-900A-6EB764E825AB}"/>
            </c:ext>
          </c:extLst>
        </c:ser>
        <c:ser>
          <c:idx val="1"/>
          <c:order val="1"/>
          <c:tx>
            <c:strRef>
              <c:f>grafy!$J$37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D6-41AB-900A-6EB764E825A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grafy!$D$39:$D$53</c:f>
              <c:strCache>
                <c:ptCount val="15"/>
                <c:pt idx="0">
                  <c:v>ČR CELKEM</c:v>
                </c:pt>
                <c:pt idx="1">
                  <c:v>Hlavní město Praha</c:v>
                </c:pt>
                <c:pt idx="2">
                  <c:v>Jihomoravský</c:v>
                </c:pt>
                <c:pt idx="3">
                  <c:v>Středočeský</c:v>
                </c:pt>
                <c:pt idx="4">
                  <c:v>Královéhradecký</c:v>
                </c:pt>
                <c:pt idx="5">
                  <c:v>Olomoucký</c:v>
                </c:pt>
                <c:pt idx="6">
                  <c:v>Plzeňský</c:v>
                </c:pt>
                <c:pt idx="7">
                  <c:v>Liberecký</c:v>
                </c:pt>
                <c:pt idx="8">
                  <c:v>Zlínský</c:v>
                </c:pt>
                <c:pt idx="9">
                  <c:v>Jihočeský</c:v>
                </c:pt>
                <c:pt idx="10">
                  <c:v>Pardubický</c:v>
                </c:pt>
                <c:pt idx="11">
                  <c:v>Kraj Vysočina</c:v>
                </c:pt>
                <c:pt idx="12">
                  <c:v>Ústecký</c:v>
                </c:pt>
                <c:pt idx="13">
                  <c:v>Karlovarský</c:v>
                </c:pt>
                <c:pt idx="14">
                  <c:v>Moravskoslezský</c:v>
                </c:pt>
              </c:strCache>
            </c:strRef>
          </c:cat>
          <c:val>
            <c:numRef>
              <c:f>grafy!$J$39:$J$53</c:f>
              <c:numCache>
                <c:formatCode>0.0%</c:formatCode>
                <c:ptCount val="15"/>
                <c:pt idx="0">
                  <c:v>0.47355137780066958</c:v>
                </c:pt>
                <c:pt idx="1">
                  <c:v>0.37941449814126393</c:v>
                </c:pt>
                <c:pt idx="2">
                  <c:v>0.37948922585794093</c:v>
                </c:pt>
                <c:pt idx="3">
                  <c:v>0.40085078534031415</c:v>
                </c:pt>
                <c:pt idx="4">
                  <c:v>0.50294464075382805</c:v>
                </c:pt>
                <c:pt idx="5">
                  <c:v>0.51018600531443759</c:v>
                </c:pt>
                <c:pt idx="6">
                  <c:v>0.52245345016429356</c:v>
                </c:pt>
                <c:pt idx="7">
                  <c:v>0.54</c:v>
                </c:pt>
                <c:pt idx="8">
                  <c:v>0.55681818181818177</c:v>
                </c:pt>
                <c:pt idx="9">
                  <c:v>0.5581874356333677</c:v>
                </c:pt>
                <c:pt idx="10">
                  <c:v>0.56020942408376961</c:v>
                </c:pt>
                <c:pt idx="11">
                  <c:v>0.58299039780521267</c:v>
                </c:pt>
                <c:pt idx="12">
                  <c:v>0.61786085150571135</c:v>
                </c:pt>
                <c:pt idx="13">
                  <c:v>0.6247240618101545</c:v>
                </c:pt>
                <c:pt idx="14">
                  <c:v>0.631879914224446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6-41AB-900A-6EB764E82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0"/>
        <c:axId val="1178841904"/>
        <c:axId val="1178836144"/>
      </c:barChart>
      <c:catAx>
        <c:axId val="11788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36144"/>
        <c:crosses val="autoZero"/>
        <c:auto val="1"/>
        <c:lblAlgn val="ctr"/>
        <c:lblOffset val="100"/>
        <c:noMultiLvlLbl val="0"/>
      </c:catAx>
      <c:valAx>
        <c:axId val="117883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4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355402225336818"/>
          <c:y val="1.0319654689452966E-2"/>
          <c:w val="0.13961382143201664"/>
          <c:h val="0.14587980926872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/>
              <a:t>UCHAZEČI O 8LETÁ GYMNÁZIA</a:t>
            </a:r>
          </a:p>
          <a:p>
            <a:pPr>
              <a:defRPr/>
            </a:pPr>
            <a:r>
              <a:rPr lang="cs-CZ" b="1"/>
              <a:t>PRŮMĚRNÝ</a:t>
            </a:r>
            <a:r>
              <a:rPr lang="cs-CZ" b="1" baseline="0"/>
              <a:t> % SKÓR - LEPŠÍ VÝSLEDEK</a:t>
            </a:r>
            <a:endParaRPr lang="cs-CZ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grafy!$C$153</c:f>
              <c:strCache>
                <c:ptCount val="1"/>
                <c:pt idx="0">
                  <c:v>MA - % skór - CELKEM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7.1722685783680032E-2"/>
                  <c:y val="-6.03129535306811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EC-4C7A-BC90-6166DF7F904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grafy!$D$153:$L$153</c:f>
              <c:numCache>
                <c:formatCode>0.0</c:formatCode>
                <c:ptCount val="9"/>
                <c:pt idx="0">
                  <c:v>53.7</c:v>
                </c:pt>
                <c:pt idx="1">
                  <c:v>41.7</c:v>
                </c:pt>
                <c:pt idx="2">
                  <c:v>41.2</c:v>
                </c:pt>
                <c:pt idx="3" formatCode="General">
                  <c:v>51.3</c:v>
                </c:pt>
                <c:pt idx="4" formatCode="General">
                  <c:v>48.1</c:v>
                </c:pt>
                <c:pt idx="5" formatCode="General">
                  <c:v>44.8</c:v>
                </c:pt>
                <c:pt idx="6" formatCode="General">
                  <c:v>38.5</c:v>
                </c:pt>
                <c:pt idx="7" formatCode="General">
                  <c:v>59.8</c:v>
                </c:pt>
                <c:pt idx="8" formatCode="General">
                  <c:v>43.2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EC-4C7A-BC90-6166DF7F9049}"/>
            </c:ext>
          </c:extLst>
        </c:ser>
        <c:ser>
          <c:idx val="1"/>
          <c:order val="1"/>
          <c:tx>
            <c:strRef>
              <c:f>grafy!$C$154</c:f>
              <c:strCache>
                <c:ptCount val="1"/>
                <c:pt idx="0">
                  <c:v>ČJ - % skór - CELKEM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4.5729227876366289E-2"/>
                  <c:y val="3.9504939760223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EC-4C7A-BC90-6166DF7F9049}"/>
                </c:ext>
              </c:extLst>
            </c:dLbl>
            <c:dLbl>
              <c:idx val="8"/>
              <c:layout>
                <c:manualLayout>
                  <c:x val="-1.5173665791776028E-2"/>
                  <c:y val="2.0867964421114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EC-4C7A-BC90-6166DF7F904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grafy!$D$154:$L$154</c:f>
              <c:numCache>
                <c:formatCode>0.0</c:formatCode>
                <c:ptCount val="9"/>
                <c:pt idx="0">
                  <c:v>55.4</c:v>
                </c:pt>
                <c:pt idx="1">
                  <c:v>53.5</c:v>
                </c:pt>
                <c:pt idx="2">
                  <c:v>52.6</c:v>
                </c:pt>
                <c:pt idx="3" formatCode="General">
                  <c:v>56.4</c:v>
                </c:pt>
                <c:pt idx="4" formatCode="General">
                  <c:v>56.2</c:v>
                </c:pt>
                <c:pt idx="5" formatCode="General">
                  <c:v>54</c:v>
                </c:pt>
                <c:pt idx="6" formatCode="General">
                  <c:v>53</c:v>
                </c:pt>
                <c:pt idx="7" formatCode="General">
                  <c:v>52.7</c:v>
                </c:pt>
                <c:pt idx="8" formatCode="General">
                  <c:v>49.5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EC-4C7A-BC90-6166DF7F9049}"/>
            </c:ext>
          </c:extLst>
        </c:ser>
        <c:ser>
          <c:idx val="2"/>
          <c:order val="2"/>
          <c:tx>
            <c:strRef>
              <c:f>grafy!$C$155</c:f>
              <c:strCache>
                <c:ptCount val="1"/>
                <c:pt idx="0">
                  <c:v>MA - % skór - PŘIJATI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grafy!$D$155:$L$155</c:f>
              <c:numCache>
                <c:formatCode>General</c:formatCode>
                <c:ptCount val="9"/>
                <c:pt idx="7">
                  <c:v>71.900000000000006</c:v>
                </c:pt>
                <c:pt idx="8">
                  <c:v>55.7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8EC-4C7A-BC90-6166DF7F9049}"/>
            </c:ext>
          </c:extLst>
        </c:ser>
        <c:ser>
          <c:idx val="3"/>
          <c:order val="3"/>
          <c:tx>
            <c:strRef>
              <c:f>grafy!$C$156</c:f>
              <c:strCache>
                <c:ptCount val="1"/>
                <c:pt idx="0">
                  <c:v>ČJ - % skór - PŘIJATI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9525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7.9601990049751339E-2"/>
                  <c:y val="-1.734617223246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EC-4C7A-BC90-6166DF7F9049}"/>
                </c:ext>
              </c:extLst>
            </c:dLbl>
            <c:dLbl>
              <c:idx val="8"/>
              <c:layout>
                <c:manualLayout>
                  <c:x val="-1.2437810945273815E-2"/>
                  <c:y val="-1.1564114821644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EC-4C7A-BC90-6166DF7F90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grafy!$D$156:$L$156</c:f>
              <c:numCache>
                <c:formatCode>General</c:formatCode>
                <c:ptCount val="9"/>
                <c:pt idx="7">
                  <c:v>65.599999999999994</c:v>
                </c:pt>
                <c:pt idx="8">
                  <c:v>61.8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8EC-4C7A-BC90-6166DF7F9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841424"/>
        <c:axId val="1178839984"/>
      </c:lineChart>
      <c:catAx>
        <c:axId val="11788414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39984"/>
        <c:crosses val="autoZero"/>
        <c:auto val="1"/>
        <c:lblAlgn val="ctr"/>
        <c:lblOffset val="100"/>
        <c:noMultiLvlLbl val="0"/>
      </c:catAx>
      <c:valAx>
        <c:axId val="117883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4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651356080489956E-2"/>
          <c:y val="0.85326177697558303"/>
          <c:w val="0.8366972878390202"/>
          <c:h val="0.11896045354337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27356481481481482"/>
          <c:w val="0.61301912603567099"/>
          <c:h val="0.615354695246427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grafy!$A$5:$A$6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grafy!$D$5:$D$6</c:f>
              <c:numCache>
                <c:formatCode>General</c:formatCode>
                <c:ptCount val="2"/>
                <c:pt idx="0">
                  <c:v>2309</c:v>
                </c:pt>
                <c:pt idx="1">
                  <c:v>2451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8-4FDE-93CE-29A50FB1BB85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grafy!$A$5:$A$6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grafy!$E$5:$E$6</c:f>
              <c:numCache>
                <c:formatCode>General</c:formatCode>
                <c:ptCount val="2"/>
                <c:pt idx="0">
                  <c:v>5465</c:v>
                </c:pt>
                <c:pt idx="1">
                  <c:v>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8-4FDE-93CE-29A50FB1B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272302562574355"/>
          <c:y val="0.2802881221152162"/>
          <c:w val="0.23912964922695715"/>
          <c:h val="0.21309842776223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13156804441526385"/>
          <c:w val="0.8144777848714857"/>
          <c:h val="0.7454203591906811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grafy!$D$14:$D$15</c:f>
              <c:numCache>
                <c:formatCode>0%</c:formatCode>
                <c:ptCount val="2"/>
                <c:pt idx="0">
                  <c:v>0.29701569333676359</c:v>
                </c:pt>
                <c:pt idx="1">
                  <c:v>0.34385521885521886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B-464C-9E91-0D95C85B25E3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grafy!$E$14:$E$15</c:f>
              <c:numCache>
                <c:formatCode>0%</c:formatCode>
                <c:ptCount val="2"/>
                <c:pt idx="0">
                  <c:v>0.70298430666323641</c:v>
                </c:pt>
                <c:pt idx="1">
                  <c:v>0.65614478114478114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3B-464C-9E91-0D95C85B2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025900226020343"/>
          <c:y val="3.0615933814399296E-2"/>
          <c:w val="0.62720421208610189"/>
          <c:h val="6.4236657917760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9770401673475"/>
          <c:y val="0.2656277146639035"/>
          <c:w val="0.58474975910008709"/>
          <c:h val="0.68281882575279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grafy!$F$2</c:f>
              <c:strCache>
                <c:ptCount val="1"/>
                <c:pt idx="0">
                  <c:v>priorita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grafy!$F$14:$F$15</c:f>
              <c:numCache>
                <c:formatCode>0%</c:formatCode>
                <c:ptCount val="2"/>
                <c:pt idx="0">
                  <c:v>0.79948029449978342</c:v>
                </c:pt>
                <c:pt idx="1">
                  <c:v>0.82088943288453697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4-412A-AFDE-DE675913898A}"/>
            </c:ext>
          </c:extLst>
        </c:ser>
        <c:ser>
          <c:idx val="1"/>
          <c:order val="1"/>
          <c:tx>
            <c:strRef>
              <c:f>grafy!$G$2</c:f>
              <c:strCache>
                <c:ptCount val="1"/>
                <c:pt idx="0">
                  <c:v>priorita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grafy!$G$14:$G$15</c:f>
              <c:numCache>
                <c:formatCode>0%</c:formatCode>
                <c:ptCount val="2"/>
                <c:pt idx="0">
                  <c:v>0.12299696838458207</c:v>
                </c:pt>
                <c:pt idx="1">
                  <c:v>0.11179110567115463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4-412A-AFDE-DE675913898A}"/>
            </c:ext>
          </c:extLst>
        </c:ser>
        <c:ser>
          <c:idx val="2"/>
          <c:order val="2"/>
          <c:tx>
            <c:strRef>
              <c:f>grafy!$H$2</c:f>
              <c:strCache>
                <c:ptCount val="1"/>
                <c:pt idx="0">
                  <c:v>priorita 3 a více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grafy!$H$14:$H$15</c:f>
              <c:numCache>
                <c:formatCode>0%</c:formatCode>
                <c:ptCount val="2"/>
                <c:pt idx="0">
                  <c:v>7.7522737115634469E-2</c:v>
                </c:pt>
                <c:pt idx="1">
                  <c:v>6.7319461444308448E-2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84-412A-AFDE-DE6759138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350520331025248"/>
          <c:y val="0.16261516424536873"/>
          <c:w val="0.27649479668974758"/>
          <c:h val="0.74722924606244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6107555453832"/>
          <c:y val="0.24254046838626575"/>
          <c:w val="0.72585766082099867"/>
          <c:h val="0.704354749423165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grafy!$D$14:$D$15</c:f>
              <c:numCache>
                <c:formatCode>0%</c:formatCode>
                <c:ptCount val="2"/>
                <c:pt idx="0">
                  <c:v>0.29701569333676359</c:v>
                </c:pt>
                <c:pt idx="1">
                  <c:v>0.34385521885521886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0-480E-9EBA-DA00A605DFE4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grafy!$E$14:$E$15</c:f>
              <c:numCache>
                <c:formatCode>0%</c:formatCode>
                <c:ptCount val="2"/>
                <c:pt idx="0">
                  <c:v>0.70298430666323641</c:v>
                </c:pt>
                <c:pt idx="1">
                  <c:v>0.65614478114478114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0-480E-9EBA-DA00A605D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616848698331723"/>
          <c:y val="2.4088025325733689E-2"/>
          <c:w val="0.18188832615534056"/>
          <c:h val="0.29270877719244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16332389238308759"/>
          <c:w val="0.8144777848714857"/>
          <c:h val="0.713888365310212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grafy!$D$16:$D$17</c:f>
              <c:numCache>
                <c:formatCode>0%</c:formatCode>
                <c:ptCount val="2"/>
                <c:pt idx="0">
                  <c:v>0.89106461680730553</c:v>
                </c:pt>
                <c:pt idx="1">
                  <c:v>0.88926748735422489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1-4B8F-881D-EB230053B2FE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grafy!$E$16:$E$17</c:f>
              <c:numCache>
                <c:formatCode>0%</c:formatCode>
                <c:ptCount val="2"/>
                <c:pt idx="0">
                  <c:v>0.10893538319269448</c:v>
                </c:pt>
                <c:pt idx="1">
                  <c:v>0.11073251264577506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A1-4B8F-881D-EB230053B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09542528146672"/>
          <c:y val="5.0478599134937789E-2"/>
          <c:w val="0.62720421208610189"/>
          <c:h val="6.4236657917760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UCHAZEČI O 6LETÁ GYMNÁZIA</a:t>
            </a:r>
          </a:p>
          <a:p>
            <a:pPr>
              <a:defRPr sz="1800"/>
            </a:pPr>
            <a:r>
              <a:rPr lang="cs-CZ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(podíl přijatých podle kraje základní školy)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4384530603027927E-2"/>
          <c:y val="0.1707416716095887"/>
          <c:w val="0.89434927076778525"/>
          <c:h val="0.50536815280615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grafy!$I$37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grafy!$D$56:$D$70</c:f>
              <c:strCache>
                <c:ptCount val="15"/>
                <c:pt idx="0">
                  <c:v>ČR CELKEM</c:v>
                </c:pt>
                <c:pt idx="1">
                  <c:v>Hlavní město Praha</c:v>
                </c:pt>
                <c:pt idx="2">
                  <c:v>Středočeský</c:v>
                </c:pt>
                <c:pt idx="3">
                  <c:v>Liberecký</c:v>
                </c:pt>
                <c:pt idx="4">
                  <c:v>Ústecký</c:v>
                </c:pt>
                <c:pt idx="5">
                  <c:v>Jihomoravský</c:v>
                </c:pt>
                <c:pt idx="6">
                  <c:v>Pardubický</c:v>
                </c:pt>
                <c:pt idx="7">
                  <c:v>Královéhradecký</c:v>
                </c:pt>
                <c:pt idx="8">
                  <c:v>Olomoucký</c:v>
                </c:pt>
                <c:pt idx="9">
                  <c:v>Kraj Vysočina</c:v>
                </c:pt>
                <c:pt idx="10">
                  <c:v>Jihočeský</c:v>
                </c:pt>
                <c:pt idx="11">
                  <c:v>Plzeňský</c:v>
                </c:pt>
                <c:pt idx="12">
                  <c:v>Moravskoslezský</c:v>
                </c:pt>
                <c:pt idx="13">
                  <c:v>Zlínský</c:v>
                </c:pt>
                <c:pt idx="14">
                  <c:v>Karlovarský</c:v>
                </c:pt>
              </c:strCache>
            </c:strRef>
          </c:cat>
          <c:val>
            <c:numRef>
              <c:f>grafy!$I$56:$I$70</c:f>
              <c:numCache>
                <c:formatCode>0.0%</c:formatCode>
                <c:ptCount val="15"/>
                <c:pt idx="0">
                  <c:v>0.29701569333676359</c:v>
                </c:pt>
                <c:pt idx="1">
                  <c:v>0.19643506729719898</c:v>
                </c:pt>
                <c:pt idx="2">
                  <c:v>0.21269841269841269</c:v>
                </c:pt>
                <c:pt idx="3">
                  <c:v>0.26923076923076922</c:v>
                </c:pt>
                <c:pt idx="4">
                  <c:v>0.2978723404255319</c:v>
                </c:pt>
                <c:pt idx="5">
                  <c:v>0.27136752136752135</c:v>
                </c:pt>
                <c:pt idx="6">
                  <c:v>0.17241379310344829</c:v>
                </c:pt>
                <c:pt idx="7">
                  <c:v>0.3584158415841584</c:v>
                </c:pt>
                <c:pt idx="8">
                  <c:v>0.37787056367432148</c:v>
                </c:pt>
                <c:pt idx="9">
                  <c:v>0.38414634146341464</c:v>
                </c:pt>
                <c:pt idx="10">
                  <c:v>0.54202898550724643</c:v>
                </c:pt>
                <c:pt idx="11">
                  <c:v>0.44791666666666669</c:v>
                </c:pt>
                <c:pt idx="12">
                  <c:v>0.49622641509433962</c:v>
                </c:pt>
                <c:pt idx="13">
                  <c:v>0.43870967741935485</c:v>
                </c:pt>
                <c:pt idx="14">
                  <c:v>0.54545454545454541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A-4125-8742-DDA45450CDC1}"/>
            </c:ext>
          </c:extLst>
        </c:ser>
        <c:ser>
          <c:idx val="1"/>
          <c:order val="1"/>
          <c:tx>
            <c:strRef>
              <c:f>grafy!$J$37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D7A-4125-8742-DDA45450CDC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grafy!$D$56:$D$70</c:f>
              <c:strCache>
                <c:ptCount val="15"/>
                <c:pt idx="0">
                  <c:v>ČR CELKEM</c:v>
                </c:pt>
                <c:pt idx="1">
                  <c:v>Hlavní město Praha</c:v>
                </c:pt>
                <c:pt idx="2">
                  <c:v>Středočeský</c:v>
                </c:pt>
                <c:pt idx="3">
                  <c:v>Liberecký</c:v>
                </c:pt>
                <c:pt idx="4">
                  <c:v>Ústecký</c:v>
                </c:pt>
                <c:pt idx="5">
                  <c:v>Jihomoravský</c:v>
                </c:pt>
                <c:pt idx="6">
                  <c:v>Pardubický</c:v>
                </c:pt>
                <c:pt idx="7">
                  <c:v>Královéhradecký</c:v>
                </c:pt>
                <c:pt idx="8">
                  <c:v>Olomoucký</c:v>
                </c:pt>
                <c:pt idx="9">
                  <c:v>Kraj Vysočina</c:v>
                </c:pt>
                <c:pt idx="10">
                  <c:v>Jihočeský</c:v>
                </c:pt>
                <c:pt idx="11">
                  <c:v>Plzeňský</c:v>
                </c:pt>
                <c:pt idx="12">
                  <c:v>Moravskoslezský</c:v>
                </c:pt>
                <c:pt idx="13">
                  <c:v>Zlínský</c:v>
                </c:pt>
                <c:pt idx="14">
                  <c:v>Karlovarský</c:v>
                </c:pt>
              </c:strCache>
            </c:strRef>
          </c:cat>
          <c:val>
            <c:numRef>
              <c:f>grafy!$J$56:$J$70</c:f>
              <c:numCache>
                <c:formatCode>0.0%</c:formatCode>
                <c:ptCount val="15"/>
                <c:pt idx="0">
                  <c:v>0.34385521885521886</c:v>
                </c:pt>
                <c:pt idx="1">
                  <c:v>0.21191791633780585</c:v>
                </c:pt>
                <c:pt idx="2">
                  <c:v>0.27317073170731709</c:v>
                </c:pt>
                <c:pt idx="3">
                  <c:v>0.30927835051546393</c:v>
                </c:pt>
                <c:pt idx="4">
                  <c:v>0.32653061224489793</c:v>
                </c:pt>
                <c:pt idx="5">
                  <c:v>0.33176838810641629</c:v>
                </c:pt>
                <c:pt idx="6">
                  <c:v>0.41379310344827586</c:v>
                </c:pt>
                <c:pt idx="7">
                  <c:v>0.41575492341356673</c:v>
                </c:pt>
                <c:pt idx="8">
                  <c:v>0.46170678336980309</c:v>
                </c:pt>
                <c:pt idx="9">
                  <c:v>0.4853801169590643</c:v>
                </c:pt>
                <c:pt idx="10">
                  <c:v>0.51923076923076927</c:v>
                </c:pt>
                <c:pt idx="11">
                  <c:v>0.53749999999999998</c:v>
                </c:pt>
                <c:pt idx="12">
                  <c:v>0.56995884773662553</c:v>
                </c:pt>
                <c:pt idx="13">
                  <c:v>0.58974358974358976</c:v>
                </c:pt>
                <c:pt idx="14">
                  <c:v>0.6470588235294118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A-4125-8742-DDA45450C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0"/>
        <c:axId val="1178841904"/>
        <c:axId val="1178836144"/>
      </c:barChart>
      <c:catAx>
        <c:axId val="11788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36144"/>
        <c:crosses val="autoZero"/>
        <c:auto val="1"/>
        <c:lblAlgn val="ctr"/>
        <c:lblOffset val="100"/>
        <c:noMultiLvlLbl val="0"/>
      </c:catAx>
      <c:valAx>
        <c:axId val="117883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4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355402225336818"/>
          <c:y val="1.0319654689452966E-2"/>
          <c:w val="0.13961382143201664"/>
          <c:h val="0.14587980926872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/>
              <a:t>UCHAZEČI O 6LETÁ GYMNÁZIA</a:t>
            </a:r>
          </a:p>
          <a:p>
            <a:pPr>
              <a:defRPr/>
            </a:pPr>
            <a:r>
              <a:rPr lang="cs-CZ" b="1"/>
              <a:t>PRŮMĚRNÝ</a:t>
            </a:r>
            <a:r>
              <a:rPr lang="cs-CZ" b="1" baseline="0"/>
              <a:t> % SKÓR - LEPŠÍ VÝSLEDEK</a:t>
            </a:r>
            <a:endParaRPr lang="cs-CZ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9371532566399675E-2"/>
          <c:y val="0.14921848993714307"/>
          <c:w val="0.91338147294092586"/>
          <c:h val="0.59744690448282634"/>
        </c:manualLayout>
      </c:layout>
      <c:lineChart>
        <c:grouping val="standard"/>
        <c:varyColors val="0"/>
        <c:ser>
          <c:idx val="0"/>
          <c:order val="0"/>
          <c:tx>
            <c:strRef>
              <c:f>grafy!$C$161</c:f>
              <c:strCache>
                <c:ptCount val="1"/>
                <c:pt idx="0">
                  <c:v>MA - % skór - CELKEM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grafy!$D$161:$L$161</c:f>
              <c:numCache>
                <c:formatCode>0.0</c:formatCode>
                <c:ptCount val="9"/>
                <c:pt idx="0">
                  <c:v>48.1</c:v>
                </c:pt>
                <c:pt idx="1">
                  <c:v>46.7</c:v>
                </c:pt>
                <c:pt idx="2">
                  <c:v>48.5</c:v>
                </c:pt>
                <c:pt idx="3" formatCode="General">
                  <c:v>45.2</c:v>
                </c:pt>
                <c:pt idx="4" formatCode="General">
                  <c:v>50</c:v>
                </c:pt>
                <c:pt idx="5" formatCode="General">
                  <c:v>53.5</c:v>
                </c:pt>
                <c:pt idx="6" formatCode="General">
                  <c:v>44.3</c:v>
                </c:pt>
                <c:pt idx="7" formatCode="General">
                  <c:v>47.5</c:v>
                </c:pt>
                <c:pt idx="8" formatCode="General">
                  <c:v>38.799999999999997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D4-4F93-9877-20427D1BF0E3}"/>
            </c:ext>
          </c:extLst>
        </c:ser>
        <c:ser>
          <c:idx val="1"/>
          <c:order val="1"/>
          <c:tx>
            <c:strRef>
              <c:f>grafy!$C$162</c:f>
              <c:strCache>
                <c:ptCount val="1"/>
                <c:pt idx="0">
                  <c:v>ČJ - % skór - CELKEM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4.3252312044985523E-2"/>
                  <c:y val="-3.2159487371302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D4-4F93-9877-20427D1BF0E3}"/>
                </c:ext>
              </c:extLst>
            </c:dLbl>
            <c:dLbl>
              <c:idx val="8"/>
              <c:layout>
                <c:manualLayout>
                  <c:x val="-1.5173665791776028E-2"/>
                  <c:y val="2.0867964421114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D4-4F93-9877-20427D1BF0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grafy!$D$162:$L$162</c:f>
              <c:numCache>
                <c:formatCode>0.0</c:formatCode>
                <c:ptCount val="9"/>
                <c:pt idx="0">
                  <c:v>61.7</c:v>
                </c:pt>
                <c:pt idx="1">
                  <c:v>60.4</c:v>
                </c:pt>
                <c:pt idx="2">
                  <c:v>56.9</c:v>
                </c:pt>
                <c:pt idx="3" formatCode="General">
                  <c:v>55.2</c:v>
                </c:pt>
                <c:pt idx="4" formatCode="General">
                  <c:v>60.5</c:v>
                </c:pt>
                <c:pt idx="5" formatCode="General">
                  <c:v>59.1</c:v>
                </c:pt>
                <c:pt idx="6" formatCode="General">
                  <c:v>60.3</c:v>
                </c:pt>
                <c:pt idx="7" formatCode="General">
                  <c:v>52.1</c:v>
                </c:pt>
                <c:pt idx="8" formatCode="General">
                  <c:v>50.8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D4-4F93-9877-20427D1BF0E3}"/>
            </c:ext>
          </c:extLst>
        </c:ser>
        <c:ser>
          <c:idx val="2"/>
          <c:order val="2"/>
          <c:tx>
            <c:strRef>
              <c:f>grafy!$C$163</c:f>
              <c:strCache>
                <c:ptCount val="1"/>
                <c:pt idx="0">
                  <c:v>MA - % skór - PŘIJATI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1.733899649533845E-2"/>
                  <c:y val="-2.3459826048539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D4-4F93-9877-20427D1BF0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grafy!$D$163:$L$163</c:f>
              <c:numCache>
                <c:formatCode>General</c:formatCode>
                <c:ptCount val="9"/>
                <c:pt idx="7">
                  <c:v>61.6</c:v>
                </c:pt>
                <c:pt idx="8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D4-4F93-9877-20427D1BF0E3}"/>
            </c:ext>
          </c:extLst>
        </c:ser>
        <c:ser>
          <c:idx val="3"/>
          <c:order val="3"/>
          <c:tx>
            <c:strRef>
              <c:f>grafy!$C$164</c:f>
              <c:strCache>
                <c:ptCount val="1"/>
                <c:pt idx="0">
                  <c:v>ČJ - % skór - PŘIJATI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9525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grafy!$D$164:$L$164</c:f>
              <c:numCache>
                <c:formatCode>General</c:formatCode>
                <c:ptCount val="9"/>
                <c:pt idx="7">
                  <c:v>66.5</c:v>
                </c:pt>
                <c:pt idx="8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D4-4F93-9877-20427D1BF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841424"/>
        <c:axId val="1178839984"/>
      </c:lineChart>
      <c:catAx>
        <c:axId val="11788414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39984"/>
        <c:crosses val="autoZero"/>
        <c:auto val="1"/>
        <c:lblAlgn val="ctr"/>
        <c:lblOffset val="100"/>
        <c:noMultiLvlLbl val="0"/>
      </c:catAx>
      <c:valAx>
        <c:axId val="117883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4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651356080489956E-2"/>
          <c:y val="0.85326177697558303"/>
          <c:w val="0.8366972878390202"/>
          <c:h val="0.11896045354337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11776648730176563"/>
          <c:w val="0.63521805740190251"/>
          <c:h val="0.754369194691625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grafy!$A$18:$A$19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grafy!$D$18:$D$19</c:f>
              <c:numCache>
                <c:formatCode>0%</c:formatCode>
                <c:ptCount val="2"/>
                <c:pt idx="0">
                  <c:v>0.93354975752474856</c:v>
                </c:pt>
                <c:pt idx="1">
                  <c:v>0.93596649909551555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2-4716-A9AF-50C9D2A1AA9F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grafy!$A$18:$A$19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grafy!$E$18:$E$19</c:f>
              <c:numCache>
                <c:formatCode>0%</c:formatCode>
                <c:ptCount val="2"/>
                <c:pt idx="0">
                  <c:v>6.6450242475251498E-2</c:v>
                </c:pt>
                <c:pt idx="1">
                  <c:v>6.4033500904484439E-2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2-4716-A9AF-50C9D2A1A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86587242234961"/>
          <c:y val="1.9274755706350843E-2"/>
          <c:w val="0.23113412757765028"/>
          <c:h val="0.18196871181986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16295856722929833"/>
          <c:w val="0.55710640135073675"/>
          <c:h val="0.71809474843745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grafy!$A$9:$A$10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grafy!$D$9:$D$10</c:f>
              <c:numCache>
                <c:formatCode>General</c:formatCode>
                <c:ptCount val="2"/>
                <c:pt idx="0">
                  <c:v>93172</c:v>
                </c:pt>
                <c:pt idx="1">
                  <c:v>93650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3-4529-8621-B2FC94DA8646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grafy!$A$9:$A$10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grafy!$E$9:$E$10</c:f>
              <c:numCache>
                <c:formatCode>General</c:formatCode>
                <c:ptCount val="2"/>
                <c:pt idx="0">
                  <c:v>6632</c:v>
                </c:pt>
                <c:pt idx="1">
                  <c:v>6407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3-4529-8621-B2FC94DA8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  <c:max val="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085889185405795"/>
          <c:y val="0.16177652419284122"/>
          <c:w val="0.23140947343958745"/>
          <c:h val="0.22570385016883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2656277146639035"/>
          <c:w val="0.57166931837213197"/>
          <c:h val="0.68281882575279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grafy!$F$2</c:f>
              <c:strCache>
                <c:ptCount val="1"/>
                <c:pt idx="0">
                  <c:v>priorita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grafy!$F$16:$F$17</c:f>
              <c:numCache>
                <c:formatCode>0%</c:formatCode>
                <c:ptCount val="2"/>
                <c:pt idx="0">
                  <c:v>0.76380492782952369</c:v>
                </c:pt>
                <c:pt idx="1">
                  <c:v>0.74608355091383816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2-41A5-8799-4F2D14B4462F}"/>
            </c:ext>
          </c:extLst>
        </c:ser>
        <c:ser>
          <c:idx val="1"/>
          <c:order val="1"/>
          <c:tx>
            <c:strRef>
              <c:f>grafy!$G$2</c:f>
              <c:strCache>
                <c:ptCount val="1"/>
                <c:pt idx="0">
                  <c:v>priorita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grafy!$G$16:$G$17</c:f>
              <c:numCache>
                <c:formatCode>0%</c:formatCode>
                <c:ptCount val="2"/>
                <c:pt idx="0">
                  <c:v>0.15689835594876717</c:v>
                </c:pt>
                <c:pt idx="1">
                  <c:v>0.16561832423451223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2-41A5-8799-4F2D14B4462F}"/>
            </c:ext>
          </c:extLst>
        </c:ser>
        <c:ser>
          <c:idx val="2"/>
          <c:order val="2"/>
          <c:tx>
            <c:strRef>
              <c:f>grafy!$H$2</c:f>
              <c:strCache>
                <c:ptCount val="1"/>
                <c:pt idx="0">
                  <c:v>priorita 3 a více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grafy!$H$16:$H$17</c:f>
              <c:numCache>
                <c:formatCode>0%</c:formatCode>
                <c:ptCount val="2"/>
                <c:pt idx="0">
                  <c:v>7.7644881474370611E-2</c:v>
                </c:pt>
                <c:pt idx="1">
                  <c:v>8.8298124851649659E-2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2-41A5-8799-4F2D14B44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50"/>
        <c:noMultiLvlLbl val="0"/>
      </c:catAx>
      <c:valAx>
        <c:axId val="848562719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280521957651631"/>
          <c:y val="0.2577061153750928"/>
          <c:w val="0.25710539051912301"/>
          <c:h val="0.64262902427141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25687368883179335"/>
          <c:w val="0.8144777848714857"/>
          <c:h val="0.671791026305864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List1!$D$16:$D$17</c:f>
              <c:numCache>
                <c:formatCode>0%</c:formatCode>
                <c:ptCount val="2"/>
                <c:pt idx="0">
                  <c:v>0.89106461680730553</c:v>
                </c:pt>
                <c:pt idx="1">
                  <c:v>0.88926748735422489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1-4B8F-881D-EB230053B2FE}"/>
            </c:ext>
          </c:extLst>
        </c:ser>
        <c:ser>
          <c:idx val="1"/>
          <c:order val="1"/>
          <c:tx>
            <c:strRef>
              <c:f>List1!$E$2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List1!$E$16:$E$17</c:f>
              <c:numCache>
                <c:formatCode>0%</c:formatCode>
                <c:ptCount val="2"/>
                <c:pt idx="0">
                  <c:v>0.10893538319269448</c:v>
                </c:pt>
                <c:pt idx="1">
                  <c:v>0.11073251264577506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A1-4B8F-881D-EB230053B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555472408666796"/>
          <c:y val="2.2413610220629831E-2"/>
          <c:w val="0.18200267707544887"/>
          <c:h val="0.1858510954884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217226385064837"/>
          <c:y val="0.12768868114496154"/>
          <c:w val="0.49251474333880207"/>
          <c:h val="0.830019631903091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grafy!$J$94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grafy!$B$98:$B$105</c:f>
              <c:strCache>
                <c:ptCount val="8"/>
                <c:pt idx="0">
                  <c:v>4letá gymnázia</c:v>
                </c:pt>
                <c:pt idx="1">
                  <c:v>Lycea</c:v>
                </c:pt>
                <c:pt idx="2">
                  <c:v>SOŠ</c:v>
                </c:pt>
                <c:pt idx="3">
                  <c:v>SOU s maturitní zkouškou</c:v>
                </c:pt>
                <c:pt idx="4">
                  <c:v>SOU s výučním listem</c:v>
                </c:pt>
                <c:pt idx="5">
                  <c:v>SOU bez výučního listu</c:v>
                </c:pt>
                <c:pt idx="6">
                  <c:v>Nástavby</c:v>
                </c:pt>
                <c:pt idx="7">
                  <c:v>Konzervatoře</c:v>
                </c:pt>
              </c:strCache>
            </c:strRef>
          </c:cat>
          <c:val>
            <c:numRef>
              <c:f>grafy!$J$98:$J$105</c:f>
              <c:numCache>
                <c:formatCode>0%</c:formatCode>
                <c:ptCount val="8"/>
                <c:pt idx="0">
                  <c:v>0.12742022990064766</c:v>
                </c:pt>
                <c:pt idx="1">
                  <c:v>5.6347699298090942E-2</c:v>
                </c:pt>
                <c:pt idx="2">
                  <c:v>0.39660404869282156</c:v>
                </c:pt>
                <c:pt idx="3">
                  <c:v>5.7907497202536365E-2</c:v>
                </c:pt>
                <c:pt idx="4">
                  <c:v>0.29301312264758739</c:v>
                </c:pt>
                <c:pt idx="5">
                  <c:v>7.0614763826252081E-3</c:v>
                </c:pt>
                <c:pt idx="6">
                  <c:v>5.6339222135566781E-2</c:v>
                </c:pt>
                <c:pt idx="7">
                  <c:v>5.3067037401241055E-3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1-41C0-AF03-4C1B06D050A3}"/>
            </c:ext>
          </c:extLst>
        </c:ser>
        <c:ser>
          <c:idx val="0"/>
          <c:order val="1"/>
          <c:tx>
            <c:strRef>
              <c:f>grafy!$I$94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grafy!$B$98:$B$105</c:f>
              <c:strCache>
                <c:ptCount val="8"/>
                <c:pt idx="0">
                  <c:v>4letá gymnázia</c:v>
                </c:pt>
                <c:pt idx="1">
                  <c:v>Lycea</c:v>
                </c:pt>
                <c:pt idx="2">
                  <c:v>SOŠ</c:v>
                </c:pt>
                <c:pt idx="3">
                  <c:v>SOU s maturitní zkouškou</c:v>
                </c:pt>
                <c:pt idx="4">
                  <c:v>SOU s výučním listem</c:v>
                </c:pt>
                <c:pt idx="5">
                  <c:v>SOU bez výučního listu</c:v>
                </c:pt>
                <c:pt idx="6">
                  <c:v>Nástavby</c:v>
                </c:pt>
                <c:pt idx="7">
                  <c:v>Konzervatoře</c:v>
                </c:pt>
              </c:strCache>
            </c:strRef>
          </c:cat>
          <c:val>
            <c:numRef>
              <c:f>grafy!$I$98:$I$105</c:f>
              <c:numCache>
                <c:formatCode>0%</c:formatCode>
                <c:ptCount val="8"/>
                <c:pt idx="0">
                  <c:v>0.1267182316613687</c:v>
                </c:pt>
                <c:pt idx="1">
                  <c:v>5.125029232674768E-2</c:v>
                </c:pt>
                <c:pt idx="2">
                  <c:v>0.40920547755363657</c:v>
                </c:pt>
                <c:pt idx="3">
                  <c:v>5.8404718803322563E-2</c:v>
                </c:pt>
                <c:pt idx="4">
                  <c:v>0.28810858098100528</c:v>
                </c:pt>
                <c:pt idx="5">
                  <c:v>6.7993036127255244E-3</c:v>
                </c:pt>
                <c:pt idx="6">
                  <c:v>5.372749084042857E-2</c:v>
                </c:pt>
                <c:pt idx="7">
                  <c:v>5.7859042207651602E-3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1-41C0-AF03-4C1B06D05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"/>
        <c:axId val="171647519"/>
        <c:axId val="171644639"/>
      </c:barChart>
      <c:catAx>
        <c:axId val="1716475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71644639"/>
        <c:crosses val="autoZero"/>
        <c:auto val="1"/>
        <c:lblAlgn val="ctr"/>
        <c:lblOffset val="100"/>
        <c:noMultiLvlLbl val="0"/>
      </c:catAx>
      <c:valAx>
        <c:axId val="17164463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164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501740137654338"/>
          <c:y val="4.4077367806432718E-2"/>
          <c:w val="0.23155977306343167"/>
          <c:h val="5.9850705669524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UCHAZEČI O 4LETÉ OBORY</a:t>
            </a:r>
          </a:p>
          <a:p>
            <a:pPr>
              <a:defRPr sz="1800"/>
            </a:pPr>
            <a:r>
              <a:rPr lang="cs-CZ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(podíl přijatých podle kraje základní školy)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9703216640376847E-2"/>
          <c:y val="0.1707416716095887"/>
          <c:w val="0.90969072025049424"/>
          <c:h val="0.50536815280615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grafy!$I$37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grafy!$D$73:$D$87</c:f>
              <c:strCache>
                <c:ptCount val="15"/>
                <c:pt idx="0">
                  <c:v>ČR CELKEM</c:v>
                </c:pt>
                <c:pt idx="1">
                  <c:v>Hlavní město Praha</c:v>
                </c:pt>
                <c:pt idx="2">
                  <c:v>Středočeský</c:v>
                </c:pt>
                <c:pt idx="3">
                  <c:v>Liberecký</c:v>
                </c:pt>
                <c:pt idx="4">
                  <c:v>Karlovarský</c:v>
                </c:pt>
                <c:pt idx="5">
                  <c:v>Jihomoravský</c:v>
                </c:pt>
                <c:pt idx="6">
                  <c:v>Pardubický</c:v>
                </c:pt>
                <c:pt idx="7">
                  <c:v>Královéhradecký</c:v>
                </c:pt>
                <c:pt idx="8">
                  <c:v>Plzeňský</c:v>
                </c:pt>
                <c:pt idx="9">
                  <c:v>Olomoucký</c:v>
                </c:pt>
                <c:pt idx="10">
                  <c:v>Jihočeský</c:v>
                </c:pt>
                <c:pt idx="11">
                  <c:v>Moravskoslezský</c:v>
                </c:pt>
                <c:pt idx="12">
                  <c:v>Ústecký</c:v>
                </c:pt>
                <c:pt idx="13">
                  <c:v>Zlínský</c:v>
                </c:pt>
                <c:pt idx="14">
                  <c:v>Kraj Vysočina</c:v>
                </c:pt>
              </c:strCache>
            </c:strRef>
          </c:cat>
          <c:val>
            <c:numRef>
              <c:f>grafy!$I$73:$I$87</c:f>
              <c:numCache>
                <c:formatCode>0.0%</c:formatCode>
                <c:ptCount val="15"/>
                <c:pt idx="0">
                  <c:v>0.89106461680730553</c:v>
                </c:pt>
                <c:pt idx="1">
                  <c:v>0.78563856102904794</c:v>
                </c:pt>
                <c:pt idx="2">
                  <c:v>0.8847985135292068</c:v>
                </c:pt>
                <c:pt idx="3">
                  <c:v>0.91116254228235716</c:v>
                </c:pt>
                <c:pt idx="4">
                  <c:v>0.88233448384060242</c:v>
                </c:pt>
                <c:pt idx="5">
                  <c:v>0.89821415447931208</c:v>
                </c:pt>
                <c:pt idx="6">
                  <c:v>0.90990542558486809</c:v>
                </c:pt>
                <c:pt idx="7">
                  <c:v>0.89944987775061125</c:v>
                </c:pt>
                <c:pt idx="8">
                  <c:v>0.93663663663663665</c:v>
                </c:pt>
                <c:pt idx="9">
                  <c:v>0.91258259911894268</c:v>
                </c:pt>
                <c:pt idx="10">
                  <c:v>0.91073099024455428</c:v>
                </c:pt>
                <c:pt idx="11">
                  <c:v>0.92987968426699363</c:v>
                </c:pt>
                <c:pt idx="12">
                  <c:v>0.94133053954950241</c:v>
                </c:pt>
                <c:pt idx="13">
                  <c:v>0.93666260657734468</c:v>
                </c:pt>
                <c:pt idx="14">
                  <c:v>0.93504689128169505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1-4833-879E-BF1B06182974}"/>
            </c:ext>
          </c:extLst>
        </c:ser>
        <c:ser>
          <c:idx val="1"/>
          <c:order val="1"/>
          <c:tx>
            <c:strRef>
              <c:f>grafy!$J$37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BE1-4833-879E-BF1B0618297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grafy!$D$73:$D$87</c:f>
              <c:strCache>
                <c:ptCount val="15"/>
                <c:pt idx="0">
                  <c:v>ČR CELKEM</c:v>
                </c:pt>
                <c:pt idx="1">
                  <c:v>Hlavní město Praha</c:v>
                </c:pt>
                <c:pt idx="2">
                  <c:v>Středočeský</c:v>
                </c:pt>
                <c:pt idx="3">
                  <c:v>Liberecký</c:v>
                </c:pt>
                <c:pt idx="4">
                  <c:v>Karlovarský</c:v>
                </c:pt>
                <c:pt idx="5">
                  <c:v>Jihomoravský</c:v>
                </c:pt>
                <c:pt idx="6">
                  <c:v>Pardubický</c:v>
                </c:pt>
                <c:pt idx="7">
                  <c:v>Královéhradecký</c:v>
                </c:pt>
                <c:pt idx="8">
                  <c:v>Plzeňský</c:v>
                </c:pt>
                <c:pt idx="9">
                  <c:v>Olomoucký</c:v>
                </c:pt>
                <c:pt idx="10">
                  <c:v>Jihočeský</c:v>
                </c:pt>
                <c:pt idx="11">
                  <c:v>Moravskoslezský</c:v>
                </c:pt>
                <c:pt idx="12">
                  <c:v>Ústecký</c:v>
                </c:pt>
                <c:pt idx="13">
                  <c:v>Zlínský</c:v>
                </c:pt>
                <c:pt idx="14">
                  <c:v>Kraj Vysočina</c:v>
                </c:pt>
              </c:strCache>
            </c:strRef>
          </c:cat>
          <c:val>
            <c:numRef>
              <c:f>grafy!$J$73:$J$87</c:f>
              <c:numCache>
                <c:formatCode>0.0%</c:formatCode>
                <c:ptCount val="15"/>
                <c:pt idx="0">
                  <c:v>0.88926748735422489</c:v>
                </c:pt>
                <c:pt idx="1">
                  <c:v>0.79741581308160947</c:v>
                </c:pt>
                <c:pt idx="2">
                  <c:v>0.86720211244361312</c:v>
                </c:pt>
                <c:pt idx="3">
                  <c:v>0.86948404616429054</c:v>
                </c:pt>
                <c:pt idx="4">
                  <c:v>0.88716295427901526</c:v>
                </c:pt>
                <c:pt idx="5">
                  <c:v>0.88902056465667478</c:v>
                </c:pt>
                <c:pt idx="6">
                  <c:v>0.8948265179677819</c:v>
                </c:pt>
                <c:pt idx="7">
                  <c:v>0.89923377186641607</c:v>
                </c:pt>
                <c:pt idx="8">
                  <c:v>0.91009817671809257</c:v>
                </c:pt>
                <c:pt idx="9">
                  <c:v>0.92345977939198276</c:v>
                </c:pt>
                <c:pt idx="10">
                  <c:v>0.92779966950552939</c:v>
                </c:pt>
                <c:pt idx="11">
                  <c:v>0.9337190566866852</c:v>
                </c:pt>
                <c:pt idx="12">
                  <c:v>0.9403537638831756</c:v>
                </c:pt>
                <c:pt idx="13">
                  <c:v>0.94428152492668627</c:v>
                </c:pt>
                <c:pt idx="14">
                  <c:v>0.94477028347996095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E1-4833-879E-BF1B06182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0"/>
        <c:axId val="1178841904"/>
        <c:axId val="1178836144"/>
      </c:barChart>
      <c:catAx>
        <c:axId val="11788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36144"/>
        <c:crosses val="autoZero"/>
        <c:auto val="1"/>
        <c:lblAlgn val="ctr"/>
        <c:lblOffset val="100"/>
        <c:noMultiLvlLbl val="0"/>
      </c:catAx>
      <c:valAx>
        <c:axId val="117883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4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355402225336818"/>
          <c:y val="1.0319654689452966E-2"/>
          <c:w val="0.13961382143201664"/>
          <c:h val="0.14587980926872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/>
              <a:t>UCHAZEČI O 4LETÉ OBORY</a:t>
            </a:r>
          </a:p>
          <a:p>
            <a:pPr>
              <a:defRPr/>
            </a:pPr>
            <a:r>
              <a:rPr lang="cs-CZ" b="1"/>
              <a:t>PRŮMĚRNÝ</a:t>
            </a:r>
            <a:r>
              <a:rPr lang="cs-CZ" b="1" baseline="0"/>
              <a:t> % SKÓR - LEPŠÍ VÝSLEDEK</a:t>
            </a:r>
            <a:endParaRPr lang="cs-CZ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grafy!$C$168</c:f>
              <c:strCache>
                <c:ptCount val="1"/>
                <c:pt idx="0">
                  <c:v>MA - % skór - CELKEM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grafy!$D$168:$L$168</c:f>
              <c:numCache>
                <c:formatCode>0.0</c:formatCode>
                <c:ptCount val="9"/>
                <c:pt idx="0">
                  <c:v>46.1</c:v>
                </c:pt>
                <c:pt idx="1">
                  <c:v>35.799999999999997</c:v>
                </c:pt>
                <c:pt idx="2">
                  <c:v>43.1</c:v>
                </c:pt>
                <c:pt idx="3" formatCode="General">
                  <c:v>43.8</c:v>
                </c:pt>
                <c:pt idx="4" formatCode="General">
                  <c:v>43.2</c:v>
                </c:pt>
                <c:pt idx="5" formatCode="General">
                  <c:v>45.3</c:v>
                </c:pt>
                <c:pt idx="6" formatCode="General">
                  <c:v>39.799999999999997</c:v>
                </c:pt>
                <c:pt idx="7" formatCode="General">
                  <c:v>49.3</c:v>
                </c:pt>
                <c:pt idx="8" formatCode="General">
                  <c:v>38.4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B7-4507-8B27-29642520A02D}"/>
            </c:ext>
          </c:extLst>
        </c:ser>
        <c:ser>
          <c:idx val="1"/>
          <c:order val="1"/>
          <c:tx>
            <c:strRef>
              <c:f>grafy!$C$169</c:f>
              <c:strCache>
                <c:ptCount val="1"/>
                <c:pt idx="0">
                  <c:v>ČJ - % skór - CELKEM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4.4171142331706902E-2"/>
                  <c:y val="2.1447754785387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B7-4507-8B27-29642520A02D}"/>
                </c:ext>
              </c:extLst>
            </c:dLbl>
            <c:dLbl>
              <c:idx val="7"/>
              <c:layout>
                <c:manualLayout>
                  <c:x val="-4.4171142331706992E-2"/>
                  <c:y val="2.7236622473751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B7-4507-8B27-29642520A02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grafy!$D$169:$L$169</c:f>
              <c:numCache>
                <c:formatCode>0.0</c:formatCode>
                <c:ptCount val="9"/>
                <c:pt idx="0">
                  <c:v>59.9</c:v>
                </c:pt>
                <c:pt idx="1">
                  <c:v>62.4</c:v>
                </c:pt>
                <c:pt idx="2">
                  <c:v>59.1</c:v>
                </c:pt>
                <c:pt idx="3" formatCode="General">
                  <c:v>60.1</c:v>
                </c:pt>
                <c:pt idx="4" formatCode="General">
                  <c:v>57.9</c:v>
                </c:pt>
                <c:pt idx="5" formatCode="General">
                  <c:v>55.7</c:v>
                </c:pt>
                <c:pt idx="6" formatCode="General">
                  <c:v>55.6</c:v>
                </c:pt>
                <c:pt idx="7" formatCode="General">
                  <c:v>58.9</c:v>
                </c:pt>
                <c:pt idx="8" formatCode="General">
                  <c:v>57.4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B7-4507-8B27-29642520A02D}"/>
            </c:ext>
          </c:extLst>
        </c:ser>
        <c:ser>
          <c:idx val="2"/>
          <c:order val="2"/>
          <c:tx>
            <c:strRef>
              <c:f>grafy!$C$170</c:f>
              <c:strCache>
                <c:ptCount val="1"/>
                <c:pt idx="0">
                  <c:v>MA - % skór - PŘIJATI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7.1832985480687103E-2"/>
                  <c:y val="8.6833015325457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B7-4507-8B27-29642520A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grafy!$D$170:$L$170</c:f>
              <c:numCache>
                <c:formatCode>0.0</c:formatCode>
                <c:ptCount val="9"/>
                <c:pt idx="7" formatCode="General">
                  <c:v>51.4</c:v>
                </c:pt>
                <c:pt idx="8" formatCode="General">
                  <c:v>40.299999999999997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B7-4507-8B27-29642520A02D}"/>
            </c:ext>
          </c:extLst>
        </c:ser>
        <c:ser>
          <c:idx val="3"/>
          <c:order val="3"/>
          <c:tx>
            <c:strRef>
              <c:f>grafy!$C$171</c:f>
              <c:strCache>
                <c:ptCount val="1"/>
                <c:pt idx="0">
                  <c:v>ČJ - % skór - PŘIJATI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9525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grafy!$D$171:$L$171</c:f>
              <c:numCache>
                <c:formatCode>0.0</c:formatCode>
                <c:ptCount val="9"/>
                <c:pt idx="7" formatCode="General">
                  <c:v>60.4</c:v>
                </c:pt>
                <c:pt idx="8" formatCode="General">
                  <c:v>59.2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B7-4507-8B27-29642520A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841424"/>
        <c:axId val="1178839984"/>
      </c:lineChart>
      <c:catAx>
        <c:axId val="11788414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39984"/>
        <c:crosses val="autoZero"/>
        <c:auto val="1"/>
        <c:lblAlgn val="ctr"/>
        <c:lblOffset val="100"/>
        <c:noMultiLvlLbl val="0"/>
      </c:catAx>
      <c:valAx>
        <c:axId val="117883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4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651356080489956E-2"/>
          <c:y val="0.85326177697558303"/>
          <c:w val="0.8366972878390202"/>
          <c:h val="0.11896045354337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28B80-3C7E-40DB-A5A7-D1FAED4970AF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cs-CZ"/>
        </a:p>
      </dgm:t>
    </dgm:pt>
    <dgm:pt modelId="{07A199DC-5CC3-4ADF-95F3-CBC2CBECB8F9}">
      <dgm:prSet phldrT="[Text]" custT="1"/>
      <dgm:spPr>
        <a:solidFill>
          <a:schemeClr val="tx1">
            <a:lumMod val="50000"/>
            <a:lumOff val="50000"/>
            <a:alpha val="70000"/>
          </a:schemeClr>
        </a:solidFill>
      </dgm:spPr>
      <dgm:t>
        <a:bodyPr/>
        <a:lstStyle/>
        <a:p>
          <a:r>
            <a:rPr lang="cs-CZ" sz="1800" b="1" dirty="0"/>
            <a:t>MATURITNÍ</a:t>
          </a:r>
          <a:r>
            <a:rPr lang="cs-CZ" sz="1800" dirty="0"/>
            <a:t> STUDIUM</a:t>
          </a:r>
        </a:p>
        <a:p>
          <a:r>
            <a:rPr lang="cs-CZ" sz="1800" i="1" dirty="0"/>
            <a:t>82,6 tis. </a:t>
          </a:r>
          <a:r>
            <a:rPr lang="cs-CZ" sz="1800" b="1" i="1" dirty="0"/>
            <a:t>(70 %)</a:t>
          </a:r>
        </a:p>
      </dgm:t>
    </dgm:pt>
    <dgm:pt modelId="{3E9960AA-AB70-4031-8304-CABB987A5574}" type="parTrans" cxnId="{8FE4F254-A701-4FC6-9E92-79E5BFADF60C}">
      <dgm:prSet/>
      <dgm:spPr/>
      <dgm:t>
        <a:bodyPr/>
        <a:lstStyle/>
        <a:p>
          <a:endParaRPr lang="cs-CZ"/>
        </a:p>
      </dgm:t>
    </dgm:pt>
    <dgm:pt modelId="{5A09C5E6-5C89-4246-9A86-860BB1556075}" type="sibTrans" cxnId="{8FE4F254-A701-4FC6-9E92-79E5BFADF60C}">
      <dgm:prSet/>
      <dgm:spPr/>
      <dgm:t>
        <a:bodyPr/>
        <a:lstStyle/>
        <a:p>
          <a:endParaRPr lang="cs-CZ"/>
        </a:p>
      </dgm:t>
    </dgm:pt>
    <dgm:pt modelId="{7CEDB754-A542-4F11-849B-FCDAEC5615C4}">
      <dgm:prSet phldrT="[Text]" custT="1"/>
      <dgm:spPr>
        <a:solidFill>
          <a:schemeClr val="accent6">
            <a:alpha val="80000"/>
          </a:schemeClr>
        </a:solidFill>
      </dgm:spPr>
      <dgm:t>
        <a:bodyPr/>
        <a:lstStyle/>
        <a:p>
          <a:r>
            <a:rPr lang="cs-CZ" sz="2400" b="1" dirty="0"/>
            <a:t>PŘIJATI</a:t>
          </a:r>
          <a:endParaRPr lang="cs-CZ" sz="2000" b="1" dirty="0"/>
        </a:p>
        <a:p>
          <a:r>
            <a:rPr lang="cs-CZ" sz="1800" i="1" dirty="0"/>
            <a:t>118,0 tis.</a:t>
          </a:r>
        </a:p>
        <a:p>
          <a:r>
            <a:rPr lang="cs-CZ" sz="1800" b="0" i="1" dirty="0"/>
            <a:t>(89 % z přihlášených)</a:t>
          </a:r>
        </a:p>
      </dgm:t>
    </dgm:pt>
    <dgm:pt modelId="{874BDACA-3290-4806-901D-E249FA0FAB4F}" type="parTrans" cxnId="{ACF3E7F0-448B-4621-AF1F-D41996A42ADC}">
      <dgm:prSet/>
      <dgm:spPr/>
      <dgm:t>
        <a:bodyPr/>
        <a:lstStyle/>
        <a:p>
          <a:endParaRPr lang="cs-CZ"/>
        </a:p>
      </dgm:t>
    </dgm:pt>
    <dgm:pt modelId="{0A187F6C-CB53-4958-A27A-A8CAE8FCFFAE}" type="sibTrans" cxnId="{ACF3E7F0-448B-4621-AF1F-D41996A42ADC}">
      <dgm:prSet/>
      <dgm:spPr/>
      <dgm:t>
        <a:bodyPr/>
        <a:lstStyle/>
        <a:p>
          <a:endParaRPr lang="cs-CZ"/>
        </a:p>
      </dgm:t>
    </dgm:pt>
    <dgm:pt modelId="{0C4AEC7E-FE11-43BC-B08D-8D7D9F25E3A8}">
      <dgm:prSet phldrT="[Text]" custT="1"/>
      <dgm:spPr>
        <a:solidFill>
          <a:schemeClr val="tx1">
            <a:lumMod val="50000"/>
            <a:lumOff val="50000"/>
            <a:alpha val="70000"/>
          </a:schemeClr>
        </a:solidFill>
      </dgm:spPr>
      <dgm:t>
        <a:bodyPr/>
        <a:lstStyle/>
        <a:p>
          <a:r>
            <a:rPr lang="cs-CZ" sz="1800" b="1" dirty="0"/>
            <a:t>NEMATURITNÍ</a:t>
          </a:r>
          <a:r>
            <a:rPr lang="cs-CZ" sz="1800" dirty="0"/>
            <a:t> STUDIUM</a:t>
          </a:r>
        </a:p>
        <a:p>
          <a:r>
            <a:rPr lang="cs-CZ" sz="1800" i="1" dirty="0"/>
            <a:t>35,4 tis. </a:t>
          </a:r>
          <a:r>
            <a:rPr lang="cs-CZ" sz="1800" b="1" i="1" dirty="0"/>
            <a:t>(30 %)</a:t>
          </a:r>
        </a:p>
      </dgm:t>
    </dgm:pt>
    <dgm:pt modelId="{1BAC0E4E-F568-4FCC-AF82-A2DCF55BE9EA}" type="parTrans" cxnId="{26B77ADC-1977-4410-8057-2CC743B4E2C3}">
      <dgm:prSet/>
      <dgm:spPr/>
      <dgm:t>
        <a:bodyPr/>
        <a:lstStyle/>
        <a:p>
          <a:endParaRPr lang="cs-CZ"/>
        </a:p>
      </dgm:t>
    </dgm:pt>
    <dgm:pt modelId="{0C55F47F-563B-42D6-BDFE-C6C0ABF0029E}" type="sibTrans" cxnId="{26B77ADC-1977-4410-8057-2CC743B4E2C3}">
      <dgm:prSet/>
      <dgm:spPr/>
      <dgm:t>
        <a:bodyPr/>
        <a:lstStyle/>
        <a:p>
          <a:endParaRPr lang="cs-CZ"/>
        </a:p>
      </dgm:t>
    </dgm:pt>
    <dgm:pt modelId="{4F259875-94B2-40E6-9C00-6B0101FD114D}" type="pres">
      <dgm:prSet presAssocID="{72F28B80-3C7E-40DB-A5A7-D1FAED497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B72480-D629-4D64-AE1D-62FA35E98AE8}" type="pres">
      <dgm:prSet presAssocID="{7CEDB754-A542-4F11-849B-FCDAEC5615C4}" presName="hierRoot1" presStyleCnt="0">
        <dgm:presLayoutVars>
          <dgm:hierBranch val="init"/>
        </dgm:presLayoutVars>
      </dgm:prSet>
      <dgm:spPr/>
    </dgm:pt>
    <dgm:pt modelId="{F078779E-FEF0-493A-B864-37F1D6951730}" type="pres">
      <dgm:prSet presAssocID="{7CEDB754-A542-4F11-849B-FCDAEC5615C4}" presName="rootComposite1" presStyleCnt="0"/>
      <dgm:spPr/>
    </dgm:pt>
    <dgm:pt modelId="{DDAF05CB-CAE6-427B-9B5F-16A284458782}" type="pres">
      <dgm:prSet presAssocID="{7CEDB754-A542-4F11-849B-FCDAEC5615C4}" presName="rootText1" presStyleLbl="node0" presStyleIdx="0" presStyleCnt="1" custScaleX="159516" custScaleY="114399">
        <dgm:presLayoutVars>
          <dgm:chPref val="3"/>
        </dgm:presLayoutVars>
      </dgm:prSet>
      <dgm:spPr/>
    </dgm:pt>
    <dgm:pt modelId="{DB2A16F7-5394-4EE0-9BAE-4FF614F5E02E}" type="pres">
      <dgm:prSet presAssocID="{7CEDB754-A542-4F11-849B-FCDAEC5615C4}" presName="rootConnector1" presStyleLbl="node1" presStyleIdx="0" presStyleCnt="0"/>
      <dgm:spPr/>
    </dgm:pt>
    <dgm:pt modelId="{B7B55FF2-33A3-444B-876A-CAEFF38A00D6}" type="pres">
      <dgm:prSet presAssocID="{7CEDB754-A542-4F11-849B-FCDAEC5615C4}" presName="hierChild2" presStyleCnt="0"/>
      <dgm:spPr/>
    </dgm:pt>
    <dgm:pt modelId="{B0EA5895-6D99-4E18-BE8C-5CD59FAE2B99}" type="pres">
      <dgm:prSet presAssocID="{3E9960AA-AB70-4031-8304-CABB987A5574}" presName="Name37" presStyleLbl="parChTrans1D2" presStyleIdx="0" presStyleCnt="2"/>
      <dgm:spPr/>
    </dgm:pt>
    <dgm:pt modelId="{52F82E35-4160-4401-A913-F4DC3F4D7810}" type="pres">
      <dgm:prSet presAssocID="{07A199DC-5CC3-4ADF-95F3-CBC2CBECB8F9}" presName="hierRoot2" presStyleCnt="0">
        <dgm:presLayoutVars>
          <dgm:hierBranch val="init"/>
        </dgm:presLayoutVars>
      </dgm:prSet>
      <dgm:spPr/>
    </dgm:pt>
    <dgm:pt modelId="{456EB6D7-4122-428C-91BA-55B5069157C3}" type="pres">
      <dgm:prSet presAssocID="{07A199DC-5CC3-4ADF-95F3-CBC2CBECB8F9}" presName="rootComposite" presStyleCnt="0"/>
      <dgm:spPr/>
    </dgm:pt>
    <dgm:pt modelId="{936D8658-C34B-4E63-8DE4-C2D8F385C04D}" type="pres">
      <dgm:prSet presAssocID="{07A199DC-5CC3-4ADF-95F3-CBC2CBECB8F9}" presName="rootText" presStyleLbl="node2" presStyleIdx="0" presStyleCnt="2" custScaleX="96053">
        <dgm:presLayoutVars>
          <dgm:chPref val="3"/>
        </dgm:presLayoutVars>
      </dgm:prSet>
      <dgm:spPr/>
    </dgm:pt>
    <dgm:pt modelId="{E025229F-BB30-462E-A5DD-3241C5536925}" type="pres">
      <dgm:prSet presAssocID="{07A199DC-5CC3-4ADF-95F3-CBC2CBECB8F9}" presName="rootConnector" presStyleLbl="node2" presStyleIdx="0" presStyleCnt="2"/>
      <dgm:spPr/>
    </dgm:pt>
    <dgm:pt modelId="{14DB4D2D-004E-42CC-A623-137257EC53D2}" type="pres">
      <dgm:prSet presAssocID="{07A199DC-5CC3-4ADF-95F3-CBC2CBECB8F9}" presName="hierChild4" presStyleCnt="0"/>
      <dgm:spPr/>
    </dgm:pt>
    <dgm:pt modelId="{8426956A-827F-4C21-8435-D2ED5777835D}" type="pres">
      <dgm:prSet presAssocID="{07A199DC-5CC3-4ADF-95F3-CBC2CBECB8F9}" presName="hierChild5" presStyleCnt="0"/>
      <dgm:spPr/>
    </dgm:pt>
    <dgm:pt modelId="{74CC6DA5-DBD9-4B6A-8456-D7849B1EADA2}" type="pres">
      <dgm:prSet presAssocID="{1BAC0E4E-F568-4FCC-AF82-A2DCF55BE9EA}" presName="Name37" presStyleLbl="parChTrans1D2" presStyleIdx="1" presStyleCnt="2"/>
      <dgm:spPr/>
    </dgm:pt>
    <dgm:pt modelId="{4C0F21BD-EC72-4555-AC26-4CEDEFBBA528}" type="pres">
      <dgm:prSet presAssocID="{0C4AEC7E-FE11-43BC-B08D-8D7D9F25E3A8}" presName="hierRoot2" presStyleCnt="0">
        <dgm:presLayoutVars>
          <dgm:hierBranch val="init"/>
        </dgm:presLayoutVars>
      </dgm:prSet>
      <dgm:spPr/>
    </dgm:pt>
    <dgm:pt modelId="{3687DE33-3F21-4A3F-B7B6-E440C0541331}" type="pres">
      <dgm:prSet presAssocID="{0C4AEC7E-FE11-43BC-B08D-8D7D9F25E3A8}" presName="rootComposite" presStyleCnt="0"/>
      <dgm:spPr/>
    </dgm:pt>
    <dgm:pt modelId="{4C380206-3757-4A41-930A-0230B301B8DE}" type="pres">
      <dgm:prSet presAssocID="{0C4AEC7E-FE11-43BC-B08D-8D7D9F25E3A8}" presName="rootText" presStyleLbl="node2" presStyleIdx="1" presStyleCnt="2" custScaleX="93307">
        <dgm:presLayoutVars>
          <dgm:chPref val="3"/>
        </dgm:presLayoutVars>
      </dgm:prSet>
      <dgm:spPr/>
    </dgm:pt>
    <dgm:pt modelId="{D897DF34-491A-4C50-83FB-49A1667922E2}" type="pres">
      <dgm:prSet presAssocID="{0C4AEC7E-FE11-43BC-B08D-8D7D9F25E3A8}" presName="rootConnector" presStyleLbl="node2" presStyleIdx="1" presStyleCnt="2"/>
      <dgm:spPr/>
    </dgm:pt>
    <dgm:pt modelId="{9BE78DED-ABEA-479F-B3CB-213404652864}" type="pres">
      <dgm:prSet presAssocID="{0C4AEC7E-FE11-43BC-B08D-8D7D9F25E3A8}" presName="hierChild4" presStyleCnt="0"/>
      <dgm:spPr/>
    </dgm:pt>
    <dgm:pt modelId="{9F014180-B277-4699-9D27-8C316A2E6AF4}" type="pres">
      <dgm:prSet presAssocID="{0C4AEC7E-FE11-43BC-B08D-8D7D9F25E3A8}" presName="hierChild5" presStyleCnt="0"/>
      <dgm:spPr/>
    </dgm:pt>
    <dgm:pt modelId="{E487F610-32EF-4083-A818-82A1063305F5}" type="pres">
      <dgm:prSet presAssocID="{7CEDB754-A542-4F11-849B-FCDAEC5615C4}" presName="hierChild3" presStyleCnt="0"/>
      <dgm:spPr/>
    </dgm:pt>
  </dgm:ptLst>
  <dgm:cxnLst>
    <dgm:cxn modelId="{5E424709-997F-4D0A-8521-810FD7751140}" type="presOf" srcId="{07A199DC-5CC3-4ADF-95F3-CBC2CBECB8F9}" destId="{936D8658-C34B-4E63-8DE4-C2D8F385C04D}" srcOrd="0" destOrd="0" presId="urn:microsoft.com/office/officeart/2005/8/layout/orgChart1"/>
    <dgm:cxn modelId="{EBE6E354-D987-4476-9A83-B282D9ACF18F}" type="presOf" srcId="{0C4AEC7E-FE11-43BC-B08D-8D7D9F25E3A8}" destId="{4C380206-3757-4A41-930A-0230B301B8DE}" srcOrd="0" destOrd="0" presId="urn:microsoft.com/office/officeart/2005/8/layout/orgChart1"/>
    <dgm:cxn modelId="{8FE4F254-A701-4FC6-9E92-79E5BFADF60C}" srcId="{7CEDB754-A542-4F11-849B-FCDAEC5615C4}" destId="{07A199DC-5CC3-4ADF-95F3-CBC2CBECB8F9}" srcOrd="0" destOrd="0" parTransId="{3E9960AA-AB70-4031-8304-CABB987A5574}" sibTransId="{5A09C5E6-5C89-4246-9A86-860BB1556075}"/>
    <dgm:cxn modelId="{FE045F7F-0662-47AC-ABB3-8FB033E5BFE9}" type="presOf" srcId="{3E9960AA-AB70-4031-8304-CABB987A5574}" destId="{B0EA5895-6D99-4E18-BE8C-5CD59FAE2B99}" srcOrd="0" destOrd="0" presId="urn:microsoft.com/office/officeart/2005/8/layout/orgChart1"/>
    <dgm:cxn modelId="{9E4F0C9D-8B9A-4701-9BEB-A4A4E5506D11}" type="presOf" srcId="{07A199DC-5CC3-4ADF-95F3-CBC2CBECB8F9}" destId="{E025229F-BB30-462E-A5DD-3241C5536925}" srcOrd="1" destOrd="0" presId="urn:microsoft.com/office/officeart/2005/8/layout/orgChart1"/>
    <dgm:cxn modelId="{AC4053C2-D3C5-4CF1-9B39-DB62B3136BBB}" type="presOf" srcId="{0C4AEC7E-FE11-43BC-B08D-8D7D9F25E3A8}" destId="{D897DF34-491A-4C50-83FB-49A1667922E2}" srcOrd="1" destOrd="0" presId="urn:microsoft.com/office/officeart/2005/8/layout/orgChart1"/>
    <dgm:cxn modelId="{2C1405C5-47AB-4973-962C-BAFF4E8FAC90}" type="presOf" srcId="{7CEDB754-A542-4F11-849B-FCDAEC5615C4}" destId="{DDAF05CB-CAE6-427B-9B5F-16A284458782}" srcOrd="0" destOrd="0" presId="urn:microsoft.com/office/officeart/2005/8/layout/orgChart1"/>
    <dgm:cxn modelId="{26B7B5C9-A428-4E9B-BD67-F5C833F5614A}" type="presOf" srcId="{1BAC0E4E-F568-4FCC-AF82-A2DCF55BE9EA}" destId="{74CC6DA5-DBD9-4B6A-8456-D7849B1EADA2}" srcOrd="0" destOrd="0" presId="urn:microsoft.com/office/officeart/2005/8/layout/orgChart1"/>
    <dgm:cxn modelId="{26B77ADC-1977-4410-8057-2CC743B4E2C3}" srcId="{7CEDB754-A542-4F11-849B-FCDAEC5615C4}" destId="{0C4AEC7E-FE11-43BC-B08D-8D7D9F25E3A8}" srcOrd="1" destOrd="0" parTransId="{1BAC0E4E-F568-4FCC-AF82-A2DCF55BE9EA}" sibTransId="{0C55F47F-563B-42D6-BDFE-C6C0ABF0029E}"/>
    <dgm:cxn modelId="{A97132E1-45D8-426B-B914-C5E3FC8E53D3}" type="presOf" srcId="{7CEDB754-A542-4F11-849B-FCDAEC5615C4}" destId="{DB2A16F7-5394-4EE0-9BAE-4FF614F5E02E}" srcOrd="1" destOrd="0" presId="urn:microsoft.com/office/officeart/2005/8/layout/orgChart1"/>
    <dgm:cxn modelId="{ACF3E7F0-448B-4621-AF1F-D41996A42ADC}" srcId="{72F28B80-3C7E-40DB-A5A7-D1FAED4970AF}" destId="{7CEDB754-A542-4F11-849B-FCDAEC5615C4}" srcOrd="0" destOrd="0" parTransId="{874BDACA-3290-4806-901D-E249FA0FAB4F}" sibTransId="{0A187F6C-CB53-4958-A27A-A8CAE8FCFFAE}"/>
    <dgm:cxn modelId="{1D0A56FD-7AF6-4292-934A-8DD1EB8BF354}" type="presOf" srcId="{72F28B80-3C7E-40DB-A5A7-D1FAED4970AF}" destId="{4F259875-94B2-40E6-9C00-6B0101FD114D}" srcOrd="0" destOrd="0" presId="urn:microsoft.com/office/officeart/2005/8/layout/orgChart1"/>
    <dgm:cxn modelId="{AE41C604-381F-4338-A1E9-BE76C6AF612B}" type="presParOf" srcId="{4F259875-94B2-40E6-9C00-6B0101FD114D}" destId="{E5B72480-D629-4D64-AE1D-62FA35E98AE8}" srcOrd="0" destOrd="0" presId="urn:microsoft.com/office/officeart/2005/8/layout/orgChart1"/>
    <dgm:cxn modelId="{526554E4-E37C-4499-9524-6E8BC3633BA6}" type="presParOf" srcId="{E5B72480-D629-4D64-AE1D-62FA35E98AE8}" destId="{F078779E-FEF0-493A-B864-37F1D6951730}" srcOrd="0" destOrd="0" presId="urn:microsoft.com/office/officeart/2005/8/layout/orgChart1"/>
    <dgm:cxn modelId="{28E706AC-0390-4783-BED5-94D740244EDD}" type="presParOf" srcId="{F078779E-FEF0-493A-B864-37F1D6951730}" destId="{DDAF05CB-CAE6-427B-9B5F-16A284458782}" srcOrd="0" destOrd="0" presId="urn:microsoft.com/office/officeart/2005/8/layout/orgChart1"/>
    <dgm:cxn modelId="{36AD5F53-CADD-4BDF-B612-702E3F2A4DD5}" type="presParOf" srcId="{F078779E-FEF0-493A-B864-37F1D6951730}" destId="{DB2A16F7-5394-4EE0-9BAE-4FF614F5E02E}" srcOrd="1" destOrd="0" presId="urn:microsoft.com/office/officeart/2005/8/layout/orgChart1"/>
    <dgm:cxn modelId="{27B81506-FCDA-4FAF-8BEB-250A0694BA33}" type="presParOf" srcId="{E5B72480-D629-4D64-AE1D-62FA35E98AE8}" destId="{B7B55FF2-33A3-444B-876A-CAEFF38A00D6}" srcOrd="1" destOrd="0" presId="urn:microsoft.com/office/officeart/2005/8/layout/orgChart1"/>
    <dgm:cxn modelId="{234C6DDB-B93F-4542-AB67-1029A1B74BE3}" type="presParOf" srcId="{B7B55FF2-33A3-444B-876A-CAEFF38A00D6}" destId="{B0EA5895-6D99-4E18-BE8C-5CD59FAE2B99}" srcOrd="0" destOrd="0" presId="urn:microsoft.com/office/officeart/2005/8/layout/orgChart1"/>
    <dgm:cxn modelId="{DB395B1A-7B7C-4A89-9A38-EB4C10603988}" type="presParOf" srcId="{B7B55FF2-33A3-444B-876A-CAEFF38A00D6}" destId="{52F82E35-4160-4401-A913-F4DC3F4D7810}" srcOrd="1" destOrd="0" presId="urn:microsoft.com/office/officeart/2005/8/layout/orgChart1"/>
    <dgm:cxn modelId="{34F622E5-7760-4FD0-BAFB-8D8F624935B8}" type="presParOf" srcId="{52F82E35-4160-4401-A913-F4DC3F4D7810}" destId="{456EB6D7-4122-428C-91BA-55B5069157C3}" srcOrd="0" destOrd="0" presId="urn:microsoft.com/office/officeart/2005/8/layout/orgChart1"/>
    <dgm:cxn modelId="{B8BFAF16-C428-4719-8191-5A6A51422BFD}" type="presParOf" srcId="{456EB6D7-4122-428C-91BA-55B5069157C3}" destId="{936D8658-C34B-4E63-8DE4-C2D8F385C04D}" srcOrd="0" destOrd="0" presId="urn:microsoft.com/office/officeart/2005/8/layout/orgChart1"/>
    <dgm:cxn modelId="{F836A24A-1EF6-409E-ADD7-BE66BCEEE0F3}" type="presParOf" srcId="{456EB6D7-4122-428C-91BA-55B5069157C3}" destId="{E025229F-BB30-462E-A5DD-3241C5536925}" srcOrd="1" destOrd="0" presId="urn:microsoft.com/office/officeart/2005/8/layout/orgChart1"/>
    <dgm:cxn modelId="{A66E5F95-4C1D-4AEA-97A3-8B3E1FA5877A}" type="presParOf" srcId="{52F82E35-4160-4401-A913-F4DC3F4D7810}" destId="{14DB4D2D-004E-42CC-A623-137257EC53D2}" srcOrd="1" destOrd="0" presId="urn:microsoft.com/office/officeart/2005/8/layout/orgChart1"/>
    <dgm:cxn modelId="{181D4DB8-DB34-408A-A05F-A5C6CF8F9397}" type="presParOf" srcId="{52F82E35-4160-4401-A913-F4DC3F4D7810}" destId="{8426956A-827F-4C21-8435-D2ED5777835D}" srcOrd="2" destOrd="0" presId="urn:microsoft.com/office/officeart/2005/8/layout/orgChart1"/>
    <dgm:cxn modelId="{86ABD930-9ADF-47A8-B88D-D97E5763B992}" type="presParOf" srcId="{B7B55FF2-33A3-444B-876A-CAEFF38A00D6}" destId="{74CC6DA5-DBD9-4B6A-8456-D7849B1EADA2}" srcOrd="2" destOrd="0" presId="urn:microsoft.com/office/officeart/2005/8/layout/orgChart1"/>
    <dgm:cxn modelId="{38CEDAFD-922B-4615-A997-97C0A47630DD}" type="presParOf" srcId="{B7B55FF2-33A3-444B-876A-CAEFF38A00D6}" destId="{4C0F21BD-EC72-4555-AC26-4CEDEFBBA528}" srcOrd="3" destOrd="0" presId="urn:microsoft.com/office/officeart/2005/8/layout/orgChart1"/>
    <dgm:cxn modelId="{6D07BAD6-0AC7-45E6-924C-9D3BD575CC31}" type="presParOf" srcId="{4C0F21BD-EC72-4555-AC26-4CEDEFBBA528}" destId="{3687DE33-3F21-4A3F-B7B6-E440C0541331}" srcOrd="0" destOrd="0" presId="urn:microsoft.com/office/officeart/2005/8/layout/orgChart1"/>
    <dgm:cxn modelId="{6564AA0A-0A5E-4EF8-A0E7-0FF787D14107}" type="presParOf" srcId="{3687DE33-3F21-4A3F-B7B6-E440C0541331}" destId="{4C380206-3757-4A41-930A-0230B301B8DE}" srcOrd="0" destOrd="0" presId="urn:microsoft.com/office/officeart/2005/8/layout/orgChart1"/>
    <dgm:cxn modelId="{7C5595F7-EB47-475D-9D96-7099E1769F45}" type="presParOf" srcId="{3687DE33-3F21-4A3F-B7B6-E440C0541331}" destId="{D897DF34-491A-4C50-83FB-49A1667922E2}" srcOrd="1" destOrd="0" presId="urn:microsoft.com/office/officeart/2005/8/layout/orgChart1"/>
    <dgm:cxn modelId="{CF5F0F93-FB55-43F5-8C02-43A171F38254}" type="presParOf" srcId="{4C0F21BD-EC72-4555-AC26-4CEDEFBBA528}" destId="{9BE78DED-ABEA-479F-B3CB-213404652864}" srcOrd="1" destOrd="0" presId="urn:microsoft.com/office/officeart/2005/8/layout/orgChart1"/>
    <dgm:cxn modelId="{39AAD5AD-393F-4F8E-B306-FCE8BFA569EF}" type="presParOf" srcId="{4C0F21BD-EC72-4555-AC26-4CEDEFBBA528}" destId="{9F014180-B277-4699-9D27-8C316A2E6AF4}" srcOrd="2" destOrd="0" presId="urn:microsoft.com/office/officeart/2005/8/layout/orgChart1"/>
    <dgm:cxn modelId="{9805B246-07AF-4B80-8AAE-39131C2E8316}" type="presParOf" srcId="{E5B72480-D629-4D64-AE1D-62FA35E98AE8}" destId="{E487F610-32EF-4083-A818-82A1063305F5}" srcOrd="2" destOrd="0" presId="urn:microsoft.com/office/officeart/2005/8/layout/orgChart1"/>
  </dgm:cxnLst>
  <dgm:bg>
    <a:solidFill>
      <a:schemeClr val="bg1"/>
    </a:solidFill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C6DA5-DBD9-4B6A-8456-D7849B1EADA2}">
      <dsp:nvSpPr>
        <dsp:cNvPr id="0" name=""/>
        <dsp:cNvSpPr/>
      </dsp:nvSpPr>
      <dsp:spPr>
        <a:xfrm>
          <a:off x="2146063" y="1438548"/>
          <a:ext cx="1192847" cy="428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03"/>
              </a:lnTo>
              <a:lnTo>
                <a:pt x="1192847" y="214003"/>
              </a:lnTo>
              <a:lnTo>
                <a:pt x="1192847" y="42800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A5895-6D99-4E18-BE8C-5CD59FAE2B99}">
      <dsp:nvSpPr>
        <dsp:cNvPr id="0" name=""/>
        <dsp:cNvSpPr/>
      </dsp:nvSpPr>
      <dsp:spPr>
        <a:xfrm>
          <a:off x="981199" y="1438548"/>
          <a:ext cx="1164863" cy="428007"/>
        </a:xfrm>
        <a:custGeom>
          <a:avLst/>
          <a:gdLst/>
          <a:ahLst/>
          <a:cxnLst/>
          <a:rect l="0" t="0" r="0" b="0"/>
          <a:pathLst>
            <a:path>
              <a:moveTo>
                <a:pt x="1164863" y="0"/>
              </a:moveTo>
              <a:lnTo>
                <a:pt x="1164863" y="214003"/>
              </a:lnTo>
              <a:lnTo>
                <a:pt x="0" y="214003"/>
              </a:lnTo>
              <a:lnTo>
                <a:pt x="0" y="42800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F05CB-CAE6-427B-9B5F-16A284458782}">
      <dsp:nvSpPr>
        <dsp:cNvPr id="0" name=""/>
        <dsp:cNvSpPr/>
      </dsp:nvSpPr>
      <dsp:spPr>
        <a:xfrm>
          <a:off x="520490" y="272747"/>
          <a:ext cx="3251145" cy="1165801"/>
        </a:xfrm>
        <a:prstGeom prst="rect">
          <a:avLst/>
        </a:prstGeom>
        <a:solidFill>
          <a:schemeClr val="accent6"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PŘIJATI</a:t>
          </a:r>
          <a:endParaRPr lang="cs-CZ" sz="20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1" kern="1200" dirty="0"/>
            <a:t>118,0 tis.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1" kern="1200" dirty="0"/>
            <a:t>(89 % z přihlášených)</a:t>
          </a:r>
        </a:p>
      </dsp:txBody>
      <dsp:txXfrm>
        <a:off x="520490" y="272747"/>
        <a:ext cx="3251145" cy="1165801"/>
      </dsp:txXfrm>
    </dsp:sp>
    <dsp:sp modelId="{936D8658-C34B-4E63-8DE4-C2D8F385C04D}">
      <dsp:nvSpPr>
        <dsp:cNvPr id="0" name=""/>
        <dsp:cNvSpPr/>
      </dsp:nvSpPr>
      <dsp:spPr>
        <a:xfrm>
          <a:off x="2356" y="1866556"/>
          <a:ext cx="1957686" cy="1019065"/>
        </a:xfrm>
        <a:prstGeom prst="rect">
          <a:avLst/>
        </a:prstGeom>
        <a:solidFill>
          <a:schemeClr val="tx1">
            <a:lumMod val="50000"/>
            <a:lumOff val="5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MATURITNÍ</a:t>
          </a:r>
          <a:r>
            <a:rPr lang="cs-CZ" sz="1800" kern="1200" dirty="0"/>
            <a:t> STUDIUM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1" kern="1200" dirty="0"/>
            <a:t>82,6 tis. </a:t>
          </a:r>
          <a:r>
            <a:rPr lang="cs-CZ" sz="1800" b="1" i="1" kern="1200" dirty="0"/>
            <a:t>(70 %)</a:t>
          </a:r>
        </a:p>
      </dsp:txBody>
      <dsp:txXfrm>
        <a:off x="2356" y="1866556"/>
        <a:ext cx="1957686" cy="1019065"/>
      </dsp:txXfrm>
    </dsp:sp>
    <dsp:sp modelId="{4C380206-3757-4A41-930A-0230B301B8DE}">
      <dsp:nvSpPr>
        <dsp:cNvPr id="0" name=""/>
        <dsp:cNvSpPr/>
      </dsp:nvSpPr>
      <dsp:spPr>
        <a:xfrm>
          <a:off x="2388050" y="1866556"/>
          <a:ext cx="1901719" cy="1019065"/>
        </a:xfrm>
        <a:prstGeom prst="rect">
          <a:avLst/>
        </a:prstGeom>
        <a:solidFill>
          <a:schemeClr val="tx1">
            <a:lumMod val="50000"/>
            <a:lumOff val="5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NEMATURITNÍ</a:t>
          </a:r>
          <a:r>
            <a:rPr lang="cs-CZ" sz="1800" kern="1200" dirty="0"/>
            <a:t> STUDIUM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1" kern="1200" dirty="0"/>
            <a:t>35,4 tis. </a:t>
          </a:r>
          <a:r>
            <a:rPr lang="cs-CZ" sz="1800" b="1" i="1" kern="1200" dirty="0"/>
            <a:t>(30 %)</a:t>
          </a:r>
        </a:p>
      </dsp:txBody>
      <dsp:txXfrm>
        <a:off x="2388050" y="1866556"/>
        <a:ext cx="1901719" cy="1019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A53FF-3101-44F3-BCD4-06ED391B2EB2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84C86-82BC-4B0F-BBDD-01232E441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2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D619C-CB90-4180-963B-584F056919EA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3B6A5-D995-4DBB-85A5-7F21221B6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92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550B7EB7-433B-A234-2D3D-EB5C32C6C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9927" y="5915025"/>
            <a:ext cx="9462273" cy="809625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9EE86A5-B168-AE64-6158-35F811F1099C}"/>
              </a:ext>
            </a:extLst>
          </p:cNvPr>
          <p:cNvSpPr/>
          <p:nvPr userDrawn="1"/>
        </p:nvSpPr>
        <p:spPr>
          <a:xfrm>
            <a:off x="519927" y="3162300"/>
            <a:ext cx="6604773" cy="1466850"/>
          </a:xfrm>
          <a:prstGeom prst="rect">
            <a:avLst/>
          </a:prstGeom>
          <a:solidFill>
            <a:srgbClr val="324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DD812D5-2FA0-F0D0-8C48-F682EADE5CA2}"/>
              </a:ext>
            </a:extLst>
          </p:cNvPr>
          <p:cNvSpPr/>
          <p:nvPr userDrawn="1"/>
        </p:nvSpPr>
        <p:spPr>
          <a:xfrm>
            <a:off x="434202" y="4057650"/>
            <a:ext cx="4737873" cy="1466850"/>
          </a:xfrm>
          <a:prstGeom prst="rect">
            <a:avLst/>
          </a:prstGeom>
          <a:solidFill>
            <a:srgbClr val="324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9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2887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" y="1962149"/>
            <a:ext cx="11182350" cy="3581401"/>
          </a:xfrm>
          <a:solidFill>
            <a:schemeClr val="bg1"/>
          </a:solidFill>
        </p:spPr>
        <p:txBody>
          <a:bodyPr lIns="360000" tIns="360000" anchor="t"/>
          <a:lstStyle>
            <a:lvl1pPr marL="0">
              <a:spcBef>
                <a:spcPts val="500"/>
              </a:spcBef>
              <a:spcAft>
                <a:spcPts val="5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79512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Písmo, Grafika, grafický design, logo&#10;&#10;Popis byl vytvořen automaticky">
            <a:extLst>
              <a:ext uri="{FF2B5EF4-FFF2-40B4-BE49-F238E27FC236}">
                <a16:creationId xmlns:a16="http://schemas.microsoft.com/office/drawing/2014/main" id="{CC5235C9-C78B-8023-317A-FD81CD9FB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63" y="5768946"/>
            <a:ext cx="2122714" cy="8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8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4825" y="833438"/>
            <a:ext cx="10515600" cy="85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962149"/>
            <a:ext cx="10515600" cy="381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6" name="Obrázek 5" descr="Obsah obrázku Písmo, Grafika, grafický design, logo&#10;&#10;Popis byl vytvořen automaticky">
            <a:extLst>
              <a:ext uri="{FF2B5EF4-FFF2-40B4-BE49-F238E27FC236}">
                <a16:creationId xmlns:a16="http://schemas.microsoft.com/office/drawing/2014/main" id="{3CD6F41E-587A-D39D-FEDE-74AB8E4D7A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5776912"/>
            <a:ext cx="2124075" cy="8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rgbClr val="CAD522"/>
          </a:solidFill>
          <a:latin typeface="Azo Sans" panose="020B0603030503020204" pitchFamily="34" charset="-18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600"/>
        </a:spcAft>
        <a:buFontTx/>
        <a:buNone/>
        <a:defRPr sz="2800" kern="1200" cap="none" baseline="0">
          <a:solidFill>
            <a:schemeClr val="bg1"/>
          </a:solidFill>
          <a:latin typeface="Azo Sans" panose="020B0603030503020204" pitchFamily="34" charset="-18"/>
          <a:ea typeface="+mn-ea"/>
          <a:cs typeface="+mn-cs"/>
        </a:defRPr>
      </a:lvl1pPr>
      <a:lvl2pPr marL="792000" indent="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EC6723"/>
        </a:buClr>
        <a:buSzPct val="121000"/>
        <a:buFont typeface="Symbol" panose="05050102010706020507" pitchFamily="18" charset="2"/>
        <a:buChar char=""/>
        <a:defRPr sz="2600" kern="1200">
          <a:solidFill>
            <a:schemeClr val="bg1"/>
          </a:solidFill>
          <a:latin typeface="Azo Sans" panose="020B0603030503020204" pitchFamily="34" charset="-18"/>
          <a:ea typeface="+mn-ea"/>
          <a:cs typeface="+mn-cs"/>
        </a:defRPr>
      </a:lvl2pPr>
      <a:lvl3pPr marL="1260000" indent="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5AE8B"/>
        </a:buClr>
        <a:buFont typeface="Symbol" panose="05050102010706020507" pitchFamily="18" charset="2"/>
        <a:buChar char="·"/>
        <a:defRPr sz="2600" kern="1200">
          <a:solidFill>
            <a:schemeClr val="bg1"/>
          </a:solidFill>
          <a:latin typeface="Azo Sans" panose="020B0603030503020204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9933" y="3429000"/>
            <a:ext cx="6901017" cy="1495425"/>
          </a:xfrm>
        </p:spPr>
        <p:txBody>
          <a:bodyPr anchor="t" anchorCtr="0">
            <a:noAutofit/>
          </a:bodyPr>
          <a:lstStyle/>
          <a:p>
            <a:pPr marR="0" algn="l" rtl="0"/>
            <a:r>
              <a:rPr lang="pl-PL" sz="4400" b="1" i="0" u="none" strike="noStrike" dirty="0">
                <a:solidFill>
                  <a:srgbClr val="CAD522"/>
                </a:solidFill>
                <a:latin typeface="AzoSans-Bold"/>
              </a:rPr>
              <a:t>Výsledky 1. kola přijímacího řízení na střední školy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B8D8B43-A5D2-4BDA-057E-B56F30695AE8}"/>
              </a:ext>
            </a:extLst>
          </p:cNvPr>
          <p:cNvSpPr txBox="1">
            <a:spLocks/>
          </p:cNvSpPr>
          <p:nvPr/>
        </p:nvSpPr>
        <p:spPr>
          <a:xfrm>
            <a:off x="699933" y="5743575"/>
            <a:ext cx="6558118" cy="8001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j-ea"/>
                <a:cs typeface="+mj-cs"/>
              </a:defRPr>
            </a:lvl1pPr>
          </a:lstStyle>
          <a:p>
            <a:r>
              <a:rPr lang="pl-PL" sz="1800" dirty="0">
                <a:latin typeface="AzoSans-Bold"/>
              </a:rPr>
              <a:t>15. května 2025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2568C79-EB24-5A79-7ADF-101B7DAE4AC1}"/>
              </a:ext>
            </a:extLst>
          </p:cNvPr>
          <p:cNvSpPr/>
          <p:nvPr/>
        </p:nvSpPr>
        <p:spPr>
          <a:xfrm>
            <a:off x="5997388" y="500500"/>
            <a:ext cx="2070847" cy="690282"/>
          </a:xfrm>
          <a:prstGeom prst="rect">
            <a:avLst/>
          </a:prstGeom>
          <a:solidFill>
            <a:srgbClr val="324596"/>
          </a:solidFill>
          <a:ln>
            <a:solidFill>
              <a:srgbClr val="324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>
                <a:solidFill>
                  <a:srgbClr val="CAD522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44911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C10DF-DFEC-1DE1-E8A1-BDCEA3860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DA7BFC0-3309-A42E-FC06-BD251C806C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1258"/>
          <a:stretch/>
        </p:blipFill>
        <p:spPr>
          <a:xfrm>
            <a:off x="6634263" y="213425"/>
            <a:ext cx="4941652" cy="2941543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E5DCEA1F-ED70-F0F8-6000-4BA602141710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F74EF55-23AB-1237-2E36-30DCE8FCB9D7}"/>
              </a:ext>
            </a:extLst>
          </p:cNvPr>
          <p:cNvSpPr txBox="1">
            <a:spLocks/>
          </p:cNvSpPr>
          <p:nvPr/>
        </p:nvSpPr>
        <p:spPr>
          <a:xfrm>
            <a:off x="281087" y="252919"/>
            <a:ext cx="6547729" cy="17996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ÚSPĚŠNOST PŘIJETÍ PODLE KRAJE ZÁKLADNÍ ŠKOLY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CBB870-A9A8-D8FE-D51F-3B39098A7E5F}"/>
              </a:ext>
            </a:extLst>
          </p:cNvPr>
          <p:cNvSpPr txBox="1"/>
          <p:nvPr/>
        </p:nvSpPr>
        <p:spPr>
          <a:xfrm>
            <a:off x="6096000" y="3137598"/>
            <a:ext cx="58819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Úspěšnost přijetí na 8letá gymnázia je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nejnižší v Praze,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Jihomoravském kraji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(38 %) a ve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Středočeském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kraji (40 %)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ostatních regionech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byla letos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úspěšnost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přijetí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více než poloviční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Nejvyšší podíl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přijatých vykazuje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Moravskoslezský, Karlovarský a Ústecký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kraj – více než 60 %.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Největší meziroční posun k vyšší míře úspěšnosti přijetí – Zlínský a Karlovarský k.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ED2AE8D-C4E7-A3B8-320F-7E200AB59F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51281"/>
              </p:ext>
            </p:extLst>
          </p:nvPr>
        </p:nvGraphicFramePr>
        <p:xfrm>
          <a:off x="388090" y="2293905"/>
          <a:ext cx="5591176" cy="436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64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D4C82-E8F2-61CC-B4DA-19C7ECDF6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D1A85F29-7A1A-2784-6372-F5849791C255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82E91F9-3E2E-F1CE-EBCE-F55948095D8F}"/>
              </a:ext>
            </a:extLst>
          </p:cNvPr>
          <p:cNvSpPr txBox="1">
            <a:spLocks/>
          </p:cNvSpPr>
          <p:nvPr/>
        </p:nvSpPr>
        <p:spPr>
          <a:xfrm>
            <a:off x="281087" y="252919"/>
            <a:ext cx="11431015" cy="17996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VÝSLEDKY JEDNOTNÉ PŘIJÍMACÍ ZKOUŠKY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656B383-6A5B-F459-78DB-004CD63A7C3B}"/>
              </a:ext>
            </a:extLst>
          </p:cNvPr>
          <p:cNvSpPr txBox="1"/>
          <p:nvPr/>
        </p:nvSpPr>
        <p:spPr>
          <a:xfrm>
            <a:off x="6096001" y="2495573"/>
            <a:ext cx="5217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Průměrný lepší výsledek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matematiky (43 %) - meziročně pokles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zpět na hodnoty srovnatelné s roky 2018-2022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Průměrný výsledek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ČJ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49,5 %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nejnižší od roku 2017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Průměrné výsledky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přijatých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uchazečů posazeny o více než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 procentních bodů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nad celkovým průměrem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6443064E-419B-73B7-C3A8-96E210A5D3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577420"/>
              </p:ext>
            </p:extLst>
          </p:nvPr>
        </p:nvGraphicFramePr>
        <p:xfrm>
          <a:off x="479898" y="1762708"/>
          <a:ext cx="5105400" cy="439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46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A4BD1-056D-D9B7-6D64-512212258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EFEEA47-C808-C1C9-0FAE-38908230B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072375"/>
              </p:ext>
            </p:extLst>
          </p:nvPr>
        </p:nvGraphicFramePr>
        <p:xfrm>
          <a:off x="504824" y="2762657"/>
          <a:ext cx="4261730" cy="367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bdélník 18">
            <a:extLst>
              <a:ext uri="{FF2B5EF4-FFF2-40B4-BE49-F238E27FC236}">
                <a16:creationId xmlns:a16="http://schemas.microsoft.com/office/drawing/2014/main" id="{0339990A-3380-8890-34FD-54A72BEA5267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A0ADCD7-0DBA-91A6-0E7E-6986028E0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594123"/>
              </p:ext>
            </p:extLst>
          </p:nvPr>
        </p:nvGraphicFramePr>
        <p:xfrm>
          <a:off x="6697281" y="2640930"/>
          <a:ext cx="4742447" cy="363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890F916-24FC-874E-2F8A-C3CF1A121A37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POČET PŘIHLÁŠENÝCH A ÚSPĚŠNÝCH UCHAZEČŮ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EB035F6-7D2B-2020-A0EA-7F3AAF88115F}"/>
              </a:ext>
            </a:extLst>
          </p:cNvPr>
          <p:cNvSpPr txBox="1"/>
          <p:nvPr/>
        </p:nvSpPr>
        <p:spPr>
          <a:xfrm>
            <a:off x="504824" y="1331569"/>
            <a:ext cx="11382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D6E70"/>
                </a:solidFill>
              </a:rPr>
              <a:t>Celkem se </a:t>
            </a:r>
            <a:r>
              <a:rPr lang="cs-CZ" sz="2400" b="1" dirty="0">
                <a:solidFill>
                  <a:srgbClr val="6D6E70"/>
                </a:solidFill>
              </a:rPr>
              <a:t>přihlásilo</a:t>
            </a:r>
            <a:r>
              <a:rPr lang="cs-CZ" sz="2400" dirty="0">
                <a:solidFill>
                  <a:srgbClr val="6D6E70"/>
                </a:solidFill>
              </a:rPr>
              <a:t> </a:t>
            </a:r>
            <a:r>
              <a:rPr lang="cs-CZ" sz="2400" b="1" dirty="0">
                <a:solidFill>
                  <a:srgbClr val="6D6E70"/>
                </a:solidFill>
              </a:rPr>
              <a:t>7,1 tis. </a:t>
            </a:r>
            <a:r>
              <a:rPr lang="cs-CZ" sz="2400" dirty="0">
                <a:solidFill>
                  <a:srgbClr val="6D6E70"/>
                </a:solidFill>
              </a:rPr>
              <a:t>uchazečů o </a:t>
            </a:r>
            <a:r>
              <a:rPr lang="cs-CZ" sz="2400" b="1" dirty="0">
                <a:solidFill>
                  <a:srgbClr val="6D6E70"/>
                </a:solidFill>
              </a:rPr>
              <a:t>6letá gymnázia </a:t>
            </a:r>
            <a:r>
              <a:rPr lang="cs-CZ" sz="2400" dirty="0">
                <a:solidFill>
                  <a:srgbClr val="6D6E70"/>
                </a:solidFill>
              </a:rPr>
              <a:t>(o 0,6 tis. méně než loni)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6"/>
                </a:solidFill>
              </a:rPr>
              <a:t>Přijato</a:t>
            </a:r>
            <a:r>
              <a:rPr lang="cs-CZ" sz="2400" b="1" dirty="0">
                <a:solidFill>
                  <a:srgbClr val="6D6E70"/>
                </a:solidFill>
              </a:rPr>
              <a:t> </a:t>
            </a:r>
            <a:r>
              <a:rPr lang="cs-CZ" sz="2400" dirty="0">
                <a:solidFill>
                  <a:srgbClr val="6D6E70"/>
                </a:solidFill>
              </a:rPr>
              <a:t>v 1. kole </a:t>
            </a:r>
            <a:r>
              <a:rPr lang="cs-CZ" sz="2400" b="1" dirty="0">
                <a:solidFill>
                  <a:schemeClr val="accent6"/>
                </a:solidFill>
              </a:rPr>
              <a:t>2,5 tis. </a:t>
            </a:r>
            <a:r>
              <a:rPr lang="cs-CZ" sz="2400" b="1" dirty="0">
                <a:solidFill>
                  <a:srgbClr val="6D6E70"/>
                </a:solidFill>
              </a:rPr>
              <a:t>– </a:t>
            </a:r>
            <a:r>
              <a:rPr lang="cs-CZ" sz="2400" b="1" dirty="0">
                <a:solidFill>
                  <a:schemeClr val="accent6"/>
                </a:solidFill>
              </a:rPr>
              <a:t>34 %</a:t>
            </a:r>
            <a:r>
              <a:rPr lang="cs-CZ" sz="2400" b="1" dirty="0">
                <a:solidFill>
                  <a:srgbClr val="6D6E70"/>
                </a:solidFill>
              </a:rPr>
              <a:t> uchazečů </a:t>
            </a:r>
            <a:r>
              <a:rPr lang="cs-CZ" sz="2400" dirty="0">
                <a:solidFill>
                  <a:srgbClr val="6D6E70"/>
                </a:solidFill>
              </a:rPr>
              <a:t>– meziroční nárůst 4 procentní body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D6E70"/>
                </a:solidFill>
              </a:rPr>
              <a:t>Loni uspělo 30 % uchazečů (2,3 tis.)</a:t>
            </a:r>
            <a:endParaRPr lang="cs-CZ" sz="2400" dirty="0">
              <a:solidFill>
                <a:srgbClr val="EC6723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7C213F3-7797-FF2E-F389-FDC8E1F9872F}"/>
              </a:ext>
            </a:extLst>
          </p:cNvPr>
          <p:cNvSpPr/>
          <p:nvPr/>
        </p:nvSpPr>
        <p:spPr>
          <a:xfrm>
            <a:off x="162067" y="2762656"/>
            <a:ext cx="4395126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POČET UCHAZEČŮ CELKEM (tis.)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095B10F-526E-3653-1945-8135933AA3BB}"/>
              </a:ext>
            </a:extLst>
          </p:cNvPr>
          <p:cNvSpPr/>
          <p:nvPr/>
        </p:nvSpPr>
        <p:spPr>
          <a:xfrm>
            <a:off x="1215956" y="3239311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7,8 tis.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F855CA4-C547-530F-49A1-8B0FAD30FD8B}"/>
              </a:ext>
            </a:extLst>
          </p:cNvPr>
          <p:cNvSpPr/>
          <p:nvPr/>
        </p:nvSpPr>
        <p:spPr>
          <a:xfrm>
            <a:off x="2486089" y="3239311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7,1 tis.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6B48E16-A2BD-37BF-D426-B79632CE22C8}"/>
              </a:ext>
            </a:extLst>
          </p:cNvPr>
          <p:cNvSpPr/>
          <p:nvPr/>
        </p:nvSpPr>
        <p:spPr>
          <a:xfrm>
            <a:off x="6697281" y="2188404"/>
            <a:ext cx="4431161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618A164-F4C9-183E-D20E-18AE9761CF43}"/>
              </a:ext>
            </a:extLst>
          </p:cNvPr>
          <p:cNvSpPr/>
          <p:nvPr/>
        </p:nvSpPr>
        <p:spPr>
          <a:xfrm>
            <a:off x="7538934" y="2981401"/>
            <a:ext cx="1488334" cy="329293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BF18298A-F0CD-F434-53B3-EC34D7FBC9EE}"/>
              </a:ext>
            </a:extLst>
          </p:cNvPr>
          <p:cNvSpPr/>
          <p:nvPr/>
        </p:nvSpPr>
        <p:spPr>
          <a:xfrm>
            <a:off x="1224734" y="3171217"/>
            <a:ext cx="1157592" cy="326849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D118E16-C7E8-973F-86CD-4A2D11DF2DFF}"/>
              </a:ext>
            </a:extLst>
          </p:cNvPr>
          <p:cNvSpPr/>
          <p:nvPr/>
        </p:nvSpPr>
        <p:spPr>
          <a:xfrm rot="20355037">
            <a:off x="8894938" y="5092742"/>
            <a:ext cx="887406" cy="6225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6">
                    <a:lumMod val="50000"/>
                  </a:schemeClr>
                </a:solidFill>
              </a:rPr>
              <a:t>+4 p. b.</a:t>
            </a:r>
          </a:p>
        </p:txBody>
      </p:sp>
    </p:spTree>
    <p:extLst>
      <p:ext uri="{BB962C8B-B14F-4D97-AF65-F5344CB8AC3E}">
        <p14:creationId xmlns:p14="http://schemas.microsoft.com/office/powerpoint/2010/main" val="40120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40B83-4244-1AC5-32C0-5EAD313A3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D3A94359-9BEC-36C3-B43A-2F328A09C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07061"/>
              </p:ext>
            </p:extLst>
          </p:nvPr>
        </p:nvGraphicFramePr>
        <p:xfrm>
          <a:off x="304800" y="3241304"/>
          <a:ext cx="6796391" cy="333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683E3D4-3C71-7CDC-7E42-8C943076F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934542"/>
              </p:ext>
            </p:extLst>
          </p:nvPr>
        </p:nvGraphicFramePr>
        <p:xfrm>
          <a:off x="503088" y="740411"/>
          <a:ext cx="5732336" cy="194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A6539F54-C04F-9F64-C1ED-C9A33E5FC975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PŘIJETÍ PODLE PRIORITY</a:t>
            </a:r>
          </a:p>
          <a:p>
            <a:pPr algn="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61B3C5B-6640-3E0A-BA53-E5BF91F366DD}"/>
              </a:ext>
            </a:extLst>
          </p:cNvPr>
          <p:cNvSpPr txBox="1"/>
          <p:nvPr/>
        </p:nvSpPr>
        <p:spPr>
          <a:xfrm>
            <a:off x="6848272" y="1688946"/>
            <a:ext cx="51686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accent6"/>
                </a:solidFill>
              </a:rPr>
              <a:t>1. volbu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dostalo </a:t>
            </a:r>
            <a:r>
              <a:rPr lang="cs-CZ" sz="2400" b="1" dirty="0">
                <a:solidFill>
                  <a:schemeClr val="accent6"/>
                </a:solidFill>
              </a:rPr>
              <a:t>82 %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přijatých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uchazečů o 6letá gymnázia (2,0 tis. uchazečů)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accent6"/>
                </a:solidFill>
              </a:rPr>
              <a:t>2. prioritu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letos</a:t>
            </a:r>
            <a:r>
              <a:rPr lang="cs-CZ" sz="2400" b="1" dirty="0">
                <a:solidFill>
                  <a:schemeClr val="accent6"/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přijato </a:t>
            </a:r>
            <a:r>
              <a:rPr lang="cs-CZ" sz="2400" b="1" dirty="0">
                <a:solidFill>
                  <a:schemeClr val="accent6"/>
                </a:solidFill>
              </a:rPr>
              <a:t>11 %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volbu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 dostalo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7 %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uchazečů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Mírně vyšší podíl se díky menšímu počtu uchazečů letos dostal na svou prioritní školu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6200E26-FDFC-535A-A90A-E7141CB5718F}"/>
              </a:ext>
            </a:extLst>
          </p:cNvPr>
          <p:cNvSpPr/>
          <p:nvPr/>
        </p:nvSpPr>
        <p:spPr>
          <a:xfrm>
            <a:off x="456181" y="234573"/>
            <a:ext cx="5662513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 (%)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73429A0-1E66-2A1D-4ED1-EB7D24BD8A2B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7E21168A-A868-BEBF-88B3-C1A327E79980}"/>
              </a:ext>
            </a:extLst>
          </p:cNvPr>
          <p:cNvSpPr/>
          <p:nvPr/>
        </p:nvSpPr>
        <p:spPr>
          <a:xfrm>
            <a:off x="1424294" y="729574"/>
            <a:ext cx="1538070" cy="593387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3B2D5879-5676-5D7F-BBFE-73E49F7F5387}"/>
              </a:ext>
            </a:extLst>
          </p:cNvPr>
          <p:cNvSpPr/>
          <p:nvPr/>
        </p:nvSpPr>
        <p:spPr>
          <a:xfrm>
            <a:off x="3501946" y="2110902"/>
            <a:ext cx="1517514" cy="1167319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2547BD99-BDC5-9DF0-5AF9-EEF789E6F3BD}"/>
              </a:ext>
            </a:extLst>
          </p:cNvPr>
          <p:cNvSpPr/>
          <p:nvPr/>
        </p:nvSpPr>
        <p:spPr>
          <a:xfrm>
            <a:off x="1407671" y="2159540"/>
            <a:ext cx="1517514" cy="1118681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9D53574-E3F1-0A83-8637-8A823733921A}"/>
              </a:ext>
            </a:extLst>
          </p:cNvPr>
          <p:cNvSpPr/>
          <p:nvPr/>
        </p:nvSpPr>
        <p:spPr>
          <a:xfrm>
            <a:off x="329721" y="3241304"/>
            <a:ext cx="5944615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PŘIJATÍ UCHAZEČI PODLE PRIORITY (%)</a:t>
            </a:r>
          </a:p>
        </p:txBody>
      </p:sp>
    </p:spTree>
    <p:extLst>
      <p:ext uri="{BB962C8B-B14F-4D97-AF65-F5344CB8AC3E}">
        <p14:creationId xmlns:p14="http://schemas.microsoft.com/office/powerpoint/2010/main" val="161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295DA-1E2F-5315-4599-620E0D56F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C7C1966E-FAB7-D05D-333E-D77D5EE2C17A}"/>
              </a:ext>
            </a:extLst>
          </p:cNvPr>
          <p:cNvSpPr txBox="1">
            <a:spLocks/>
          </p:cNvSpPr>
          <p:nvPr/>
        </p:nvSpPr>
        <p:spPr>
          <a:xfrm>
            <a:off x="504825" y="194552"/>
            <a:ext cx="5944614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ÚSPĚŠNOST PŘIJETÍ PODLE KRAJE ZÁKLADNÍ ŠKOLY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7BFA023-B03B-77CD-A94A-8D37D87D00A9}"/>
              </a:ext>
            </a:extLst>
          </p:cNvPr>
          <p:cNvSpPr txBox="1"/>
          <p:nvPr/>
        </p:nvSpPr>
        <p:spPr>
          <a:xfrm>
            <a:off x="6896911" y="3759743"/>
            <a:ext cx="47712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Podíl přijatých na 6letá gymnázia je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nejnižší v Praze (21 %)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ve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Středočeském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kraji (27 %)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Nejvyšší šanci na přijetí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měli uchazeči v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Karlovarském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(65 %)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Zlínském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kraji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2F1F5C3-FFEA-265A-9816-0DCF630D200A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1336966-3A7E-FB31-4096-D93EA2401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892572"/>
              </p:ext>
            </p:extLst>
          </p:nvPr>
        </p:nvGraphicFramePr>
        <p:xfrm>
          <a:off x="304800" y="2256817"/>
          <a:ext cx="6018179" cy="422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B4AAB27B-A20C-DFB8-42BC-48531A08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302" y="282305"/>
            <a:ext cx="5477909" cy="314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3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B9D39-0F3F-9CB4-5AE4-F849C50E9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A0DF669C-EF01-D68A-F3C1-D0D1C448C563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72155CFF-F078-8B99-3B64-14A811872B3A}"/>
              </a:ext>
            </a:extLst>
          </p:cNvPr>
          <p:cNvSpPr txBox="1">
            <a:spLocks/>
          </p:cNvSpPr>
          <p:nvPr/>
        </p:nvSpPr>
        <p:spPr>
          <a:xfrm>
            <a:off x="281087" y="252919"/>
            <a:ext cx="11431015" cy="17996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VÝSLEDKY JEDNOTNÉ PŘIJÍMACÍ ZKOUŠKY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5425739-90C0-B137-80AA-A116FC038121}"/>
              </a:ext>
            </a:extLst>
          </p:cNvPr>
          <p:cNvSpPr txBox="1"/>
          <p:nvPr/>
        </p:nvSpPr>
        <p:spPr>
          <a:xfrm>
            <a:off x="6096001" y="2495573"/>
            <a:ext cx="52853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Průměrný lepší výsledek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matematiky (39 %)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českého jazyka (51 %)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nejnižší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 celém sledovaném období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Průměrné výsledky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přijatých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uchazečů o více než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13 - 14 procentních bodů nad celkovým průměrem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(podobně jako u 8letých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gym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B762DAF-B0C1-1A85-EFB8-0656F5F3C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622213"/>
              </p:ext>
            </p:extLst>
          </p:nvPr>
        </p:nvGraphicFramePr>
        <p:xfrm>
          <a:off x="409835" y="1731168"/>
          <a:ext cx="5127171" cy="461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1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D860B-C79F-1E24-4CB9-391BD251C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5089A99C-6353-6EEC-193C-BC7FD6D67481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POČET PŘIHLÁŠENÝCH A ÚSPĚŠNÝCH UCHAZEČŮ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4LETÉ A KRATŠÍ OBORY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6C70988-B2EE-DE07-6DCF-049E3B634870}"/>
              </a:ext>
            </a:extLst>
          </p:cNvPr>
          <p:cNvSpPr txBox="1"/>
          <p:nvPr/>
        </p:nvSpPr>
        <p:spPr>
          <a:xfrm>
            <a:off x="504824" y="1399664"/>
            <a:ext cx="11285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D6E70"/>
                </a:solidFill>
              </a:rPr>
              <a:t>Celkem se do 1. kola </a:t>
            </a:r>
            <a:r>
              <a:rPr lang="cs-CZ" sz="2800" b="1" dirty="0">
                <a:solidFill>
                  <a:srgbClr val="6D6E70"/>
                </a:solidFill>
              </a:rPr>
              <a:t>přihlásilo</a:t>
            </a:r>
            <a:r>
              <a:rPr lang="cs-CZ" sz="2800" dirty="0">
                <a:solidFill>
                  <a:srgbClr val="6D6E70"/>
                </a:solidFill>
              </a:rPr>
              <a:t> </a:t>
            </a:r>
            <a:r>
              <a:rPr lang="cs-CZ" sz="2800" b="1" dirty="0">
                <a:solidFill>
                  <a:srgbClr val="6D6E70"/>
                </a:solidFill>
              </a:rPr>
              <a:t>132,7 tis. </a:t>
            </a:r>
            <a:r>
              <a:rPr lang="cs-CZ" sz="2800" dirty="0">
                <a:solidFill>
                  <a:srgbClr val="6D6E70"/>
                </a:solidFill>
              </a:rPr>
              <a:t>uchazečů o </a:t>
            </a:r>
            <a:r>
              <a:rPr lang="cs-CZ" sz="2800" b="1" dirty="0">
                <a:solidFill>
                  <a:srgbClr val="6D6E70"/>
                </a:solidFill>
              </a:rPr>
              <a:t>4leté obory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6D6E70"/>
                </a:solidFill>
              </a:rPr>
              <a:t>Přijato </a:t>
            </a:r>
            <a:r>
              <a:rPr lang="cs-CZ" sz="2800" dirty="0">
                <a:solidFill>
                  <a:srgbClr val="6D6E70"/>
                </a:solidFill>
              </a:rPr>
              <a:t>v 1. kole </a:t>
            </a:r>
            <a:r>
              <a:rPr lang="cs-CZ" sz="2800" b="1" dirty="0">
                <a:solidFill>
                  <a:srgbClr val="6D6E70"/>
                </a:solidFill>
              </a:rPr>
              <a:t>118,0 tis. – 89 %</a:t>
            </a:r>
            <a:endParaRPr lang="cs-CZ" sz="2800" b="1" dirty="0">
              <a:solidFill>
                <a:srgbClr val="EC6723"/>
              </a:solidFill>
            </a:endParaRP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0DB40AF3-7B0F-063F-C1B0-301BC47833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365418"/>
              </p:ext>
            </p:extLst>
          </p:nvPr>
        </p:nvGraphicFramePr>
        <p:xfrm>
          <a:off x="673845" y="2762656"/>
          <a:ext cx="3567415" cy="362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FBC79BA3-6208-EF5C-CC32-DE7121A030EB}"/>
              </a:ext>
            </a:extLst>
          </p:cNvPr>
          <p:cNvSpPr/>
          <p:nvPr/>
        </p:nvSpPr>
        <p:spPr>
          <a:xfrm>
            <a:off x="1138136" y="3239311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129,8 tis.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1EFFFFE-DC37-1D5D-B675-319827039670}"/>
              </a:ext>
            </a:extLst>
          </p:cNvPr>
          <p:cNvSpPr/>
          <p:nvPr/>
        </p:nvSpPr>
        <p:spPr>
          <a:xfrm>
            <a:off x="2359629" y="3239311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132,7 tis.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79A1620-DCBE-81AE-7F7B-2EC99709E756}"/>
              </a:ext>
            </a:extLst>
          </p:cNvPr>
          <p:cNvSpPr/>
          <p:nvPr/>
        </p:nvSpPr>
        <p:spPr>
          <a:xfrm>
            <a:off x="6697281" y="2188404"/>
            <a:ext cx="4431161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4929436-CB06-D6BD-0AA0-1EEECB31E699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8A33D611-15EA-D95E-4058-A945EC33C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2233"/>
              </p:ext>
            </p:extLst>
          </p:nvPr>
        </p:nvGraphicFramePr>
        <p:xfrm>
          <a:off x="6697282" y="2441322"/>
          <a:ext cx="4356582" cy="394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bdélník 20">
            <a:extLst>
              <a:ext uri="{FF2B5EF4-FFF2-40B4-BE49-F238E27FC236}">
                <a16:creationId xmlns:a16="http://schemas.microsoft.com/office/drawing/2014/main" id="{B24C2AFE-6DBB-B03C-C170-F17CCE110309}"/>
              </a:ext>
            </a:extLst>
          </p:cNvPr>
          <p:cNvSpPr/>
          <p:nvPr/>
        </p:nvSpPr>
        <p:spPr>
          <a:xfrm>
            <a:off x="7607030" y="3064213"/>
            <a:ext cx="1186774" cy="321012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3C6DCAE-FE75-F854-DACE-D9B229A23F05}"/>
              </a:ext>
            </a:extLst>
          </p:cNvPr>
          <p:cNvSpPr/>
          <p:nvPr/>
        </p:nvSpPr>
        <p:spPr>
          <a:xfrm>
            <a:off x="1167318" y="3268494"/>
            <a:ext cx="1157592" cy="321012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20B9533-89D6-EBAA-52D6-BF9B926C2117}"/>
              </a:ext>
            </a:extLst>
          </p:cNvPr>
          <p:cNvSpPr/>
          <p:nvPr/>
        </p:nvSpPr>
        <p:spPr>
          <a:xfrm>
            <a:off x="227566" y="2762656"/>
            <a:ext cx="4419776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POČET UCHAZEČŮ CELKEM (tis.)</a:t>
            </a:r>
          </a:p>
        </p:txBody>
      </p:sp>
    </p:spTree>
    <p:extLst>
      <p:ext uri="{BB962C8B-B14F-4D97-AF65-F5344CB8AC3E}">
        <p14:creationId xmlns:p14="http://schemas.microsoft.com/office/powerpoint/2010/main" val="390120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5617B-E2D3-D7BD-7F5D-5FEB202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9CB04802-ABFE-B7F1-B999-8831380AD62C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55EF22C-72A2-2EF1-47E5-A4965498A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605758"/>
              </p:ext>
            </p:extLst>
          </p:nvPr>
        </p:nvGraphicFramePr>
        <p:xfrm>
          <a:off x="6986165" y="2694241"/>
          <a:ext cx="4539745" cy="378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73491117-292A-9AA1-7D62-109B6FAA2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996302"/>
              </p:ext>
            </p:extLst>
          </p:nvPr>
        </p:nvGraphicFramePr>
        <p:xfrm>
          <a:off x="469999" y="3565188"/>
          <a:ext cx="4539745" cy="297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E807CF2D-0FF3-5C3B-2B82-72FD34675168}"/>
              </a:ext>
            </a:extLst>
          </p:cNvPr>
          <p:cNvSpPr txBox="1">
            <a:spLocks/>
          </p:cNvSpPr>
          <p:nvPr/>
        </p:nvSpPr>
        <p:spPr>
          <a:xfrm>
            <a:off x="52286" y="350195"/>
            <a:ext cx="12068378" cy="7670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5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PŘIHLÁŠENI A PŘIJATI - </a:t>
            </a:r>
            <a:r>
              <a:rPr lang="cs-CZ" sz="3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UCHAZEČI Z </a:t>
            </a:r>
            <a:r>
              <a:rPr lang="cs-CZ" sz="35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ROČNÍKU ZŠ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8774BF4-DAED-0C78-BAC2-AAEE94A85A81}"/>
              </a:ext>
            </a:extLst>
          </p:cNvPr>
          <p:cNvSpPr txBox="1"/>
          <p:nvPr/>
        </p:nvSpPr>
        <p:spPr>
          <a:xfrm>
            <a:off x="469999" y="1193945"/>
            <a:ext cx="1128509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D6E70"/>
                </a:solidFill>
              </a:rPr>
              <a:t>Do 1. kola vstoupilo celkem </a:t>
            </a:r>
            <a:r>
              <a:rPr lang="cs-CZ" sz="2800" b="1" dirty="0">
                <a:solidFill>
                  <a:srgbClr val="6D6E70"/>
                </a:solidFill>
              </a:rPr>
              <a:t>100,1 tis. </a:t>
            </a:r>
            <a:r>
              <a:rPr lang="cs-CZ" sz="2800" dirty="0">
                <a:solidFill>
                  <a:srgbClr val="6D6E70"/>
                </a:solidFill>
              </a:rPr>
              <a:t>uchazečů z</a:t>
            </a:r>
            <a:r>
              <a:rPr lang="cs-CZ" sz="2800" b="1" dirty="0">
                <a:solidFill>
                  <a:srgbClr val="6D6E70"/>
                </a:solidFill>
              </a:rPr>
              <a:t> </a:t>
            </a:r>
            <a:r>
              <a:rPr lang="cs-CZ" sz="2800" b="1" dirty="0">
                <a:solidFill>
                  <a:schemeClr val="accent6"/>
                </a:solidFill>
              </a:rPr>
              <a:t>9. ročníků ZŠ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D6E70"/>
                </a:solidFill>
              </a:rPr>
              <a:t>Úspěšně</a:t>
            </a:r>
            <a:r>
              <a:rPr lang="cs-CZ" sz="2800" b="1" dirty="0">
                <a:solidFill>
                  <a:srgbClr val="6D6E70"/>
                </a:solidFill>
              </a:rPr>
              <a:t> </a:t>
            </a:r>
            <a:r>
              <a:rPr lang="cs-CZ" sz="2800" b="1" dirty="0">
                <a:solidFill>
                  <a:schemeClr val="accent6"/>
                </a:solidFill>
              </a:rPr>
              <a:t>přijato</a:t>
            </a:r>
            <a:r>
              <a:rPr lang="cs-CZ" sz="2800" b="1" dirty="0">
                <a:solidFill>
                  <a:srgbClr val="6D6E70"/>
                </a:solidFill>
              </a:rPr>
              <a:t> </a:t>
            </a:r>
            <a:r>
              <a:rPr lang="cs-CZ" sz="2800" dirty="0">
                <a:solidFill>
                  <a:srgbClr val="6D6E70"/>
                </a:solidFill>
              </a:rPr>
              <a:t>v 1. kole </a:t>
            </a:r>
            <a:r>
              <a:rPr lang="cs-CZ" sz="2800" b="1" dirty="0">
                <a:solidFill>
                  <a:srgbClr val="6D6E70"/>
                </a:solidFill>
              </a:rPr>
              <a:t>93,7 tis. – </a:t>
            </a:r>
            <a:r>
              <a:rPr lang="cs-CZ" sz="2800" b="1" dirty="0">
                <a:solidFill>
                  <a:schemeClr val="accent6"/>
                </a:solidFill>
              </a:rPr>
              <a:t>94 %</a:t>
            </a:r>
            <a:r>
              <a:rPr lang="cs-CZ" sz="2800" dirty="0">
                <a:solidFill>
                  <a:srgbClr val="6D6E70"/>
                </a:solidFill>
              </a:rPr>
              <a:t>, meziroční nárůst 1 p. b.</a:t>
            </a:r>
            <a:endParaRPr lang="cs-CZ" sz="2800" dirty="0">
              <a:solidFill>
                <a:schemeClr val="accent6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E517D2B-A265-93E5-FBF2-54D526A976F7}"/>
              </a:ext>
            </a:extLst>
          </p:cNvPr>
          <p:cNvSpPr/>
          <p:nvPr/>
        </p:nvSpPr>
        <p:spPr>
          <a:xfrm>
            <a:off x="1167320" y="3501959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99,8 tis.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8441FCD-26D5-27A6-3AC5-8913C3B7949D}"/>
              </a:ext>
            </a:extLst>
          </p:cNvPr>
          <p:cNvSpPr/>
          <p:nvPr/>
        </p:nvSpPr>
        <p:spPr>
          <a:xfrm>
            <a:off x="2447181" y="3501959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100,1 tis.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3F2F5C7-9AC6-A77B-3D62-F3438A94AD89}"/>
              </a:ext>
            </a:extLst>
          </p:cNvPr>
          <p:cNvSpPr/>
          <p:nvPr/>
        </p:nvSpPr>
        <p:spPr>
          <a:xfrm>
            <a:off x="6804285" y="2371789"/>
            <a:ext cx="4431161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 ŽÁKŮ 9. ROČ.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EED572BB-528E-AF36-3486-D80D7DDED0A1}"/>
              </a:ext>
            </a:extLst>
          </p:cNvPr>
          <p:cNvSpPr/>
          <p:nvPr/>
        </p:nvSpPr>
        <p:spPr>
          <a:xfrm>
            <a:off x="7782128" y="3064213"/>
            <a:ext cx="1206229" cy="34144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A0479607-CF79-72A6-0EEA-B267500CE516}"/>
              </a:ext>
            </a:extLst>
          </p:cNvPr>
          <p:cNvSpPr/>
          <p:nvPr/>
        </p:nvSpPr>
        <p:spPr>
          <a:xfrm>
            <a:off x="1167318" y="3239312"/>
            <a:ext cx="1157592" cy="32393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A8647EA-8E25-594B-2FDE-C4397F6D2BD1}"/>
              </a:ext>
            </a:extLst>
          </p:cNvPr>
          <p:cNvSpPr/>
          <p:nvPr/>
        </p:nvSpPr>
        <p:spPr>
          <a:xfrm>
            <a:off x="341820" y="2791838"/>
            <a:ext cx="4249636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POČET UCHAZEČŮ Z 9. ROČ. ZŠ CELKEM (tis.)</a:t>
            </a:r>
          </a:p>
        </p:txBody>
      </p:sp>
    </p:spTree>
    <p:extLst>
      <p:ext uri="{BB962C8B-B14F-4D97-AF65-F5344CB8AC3E}">
        <p14:creationId xmlns:p14="http://schemas.microsoft.com/office/powerpoint/2010/main" val="26823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AC364-57DA-DC01-0EE0-F95AF57A0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5998226-557F-77DC-04CA-9AFFE3E3E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722488"/>
              </p:ext>
            </p:extLst>
          </p:nvPr>
        </p:nvGraphicFramePr>
        <p:xfrm>
          <a:off x="29179" y="3073941"/>
          <a:ext cx="7859948" cy="360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21053780-7234-4A78-845C-40D9C00F58D6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PŘIJETÍ PODLE PRIORITY</a:t>
            </a:r>
          </a:p>
          <a:p>
            <a:pPr algn="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4LETÉ A KRATŠÍ OBORY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6E5B8E-AC7C-12A1-D764-26EBC7A5ABEA}"/>
              </a:ext>
            </a:extLst>
          </p:cNvPr>
          <p:cNvSpPr txBox="1"/>
          <p:nvPr/>
        </p:nvSpPr>
        <p:spPr>
          <a:xfrm>
            <a:off x="6848271" y="1688946"/>
            <a:ext cx="51167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accent6"/>
                </a:solidFill>
              </a:rPr>
              <a:t>1. prioritu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dostalo </a:t>
            </a:r>
            <a:r>
              <a:rPr lang="cs-CZ" sz="2400" b="1" dirty="0">
                <a:solidFill>
                  <a:schemeClr val="accent6"/>
                </a:solidFill>
              </a:rPr>
              <a:t>75 %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přijatých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uchazečů o 4leté obory (88 tis. uchazečů); loni 76 %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accent6"/>
                </a:solidFill>
              </a:rPr>
              <a:t>2. volbu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bylo přijato letos </a:t>
            </a:r>
            <a:r>
              <a:rPr lang="cs-CZ" sz="2400" b="1" dirty="0">
                <a:solidFill>
                  <a:schemeClr val="accent6"/>
                </a:solidFill>
              </a:rPr>
              <a:t>17 %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(19,5 tis)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a další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volby se dostalo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9 %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ze všech přijatých uchazečů (10,4 tis.).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B2A05FD-AD8F-F376-F563-95F2EB7255C6}"/>
              </a:ext>
            </a:extLst>
          </p:cNvPr>
          <p:cNvSpPr/>
          <p:nvPr/>
        </p:nvSpPr>
        <p:spPr>
          <a:xfrm>
            <a:off x="456181" y="234573"/>
            <a:ext cx="5662513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 (%)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64896CA-CAFF-F137-D316-947ED2C0A267}"/>
              </a:ext>
            </a:extLst>
          </p:cNvPr>
          <p:cNvSpPr/>
          <p:nvPr/>
        </p:nvSpPr>
        <p:spPr>
          <a:xfrm>
            <a:off x="9863846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E38E9FDB-9186-F3CA-CE7F-564F3CE82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849973"/>
              </p:ext>
            </p:extLst>
          </p:nvPr>
        </p:nvGraphicFramePr>
        <p:xfrm>
          <a:off x="319994" y="565316"/>
          <a:ext cx="5591176" cy="211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bdélník 20">
            <a:extLst>
              <a:ext uri="{FF2B5EF4-FFF2-40B4-BE49-F238E27FC236}">
                <a16:creationId xmlns:a16="http://schemas.microsoft.com/office/drawing/2014/main" id="{37A65F40-4526-7764-7004-DBB6C4F19FDC}"/>
              </a:ext>
            </a:extLst>
          </p:cNvPr>
          <p:cNvSpPr/>
          <p:nvPr/>
        </p:nvSpPr>
        <p:spPr>
          <a:xfrm>
            <a:off x="1434022" y="729574"/>
            <a:ext cx="1701526" cy="593387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1FB3C7D1-8262-840B-F666-87421A510E89}"/>
              </a:ext>
            </a:extLst>
          </p:cNvPr>
          <p:cNvSpPr/>
          <p:nvPr/>
        </p:nvSpPr>
        <p:spPr>
          <a:xfrm>
            <a:off x="3702989" y="1254869"/>
            <a:ext cx="1640740" cy="2025348"/>
          </a:xfrm>
          <a:prstGeom prst="downArrow">
            <a:avLst>
              <a:gd name="adj1" fmla="val 100000"/>
              <a:gd name="adj2" fmla="val 36364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319295C-5F9D-80B8-1A7C-D27BF0D8C930}"/>
              </a:ext>
            </a:extLst>
          </p:cNvPr>
          <p:cNvSpPr/>
          <p:nvPr/>
        </p:nvSpPr>
        <p:spPr>
          <a:xfrm>
            <a:off x="329721" y="3280216"/>
            <a:ext cx="5944615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PŘIJATÍ UCHAZEČI PODLE PRIORITY (%)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241CB4A1-AB4F-4E23-8C50-497F2DC38FBC}"/>
              </a:ext>
            </a:extLst>
          </p:cNvPr>
          <p:cNvSpPr/>
          <p:nvPr/>
        </p:nvSpPr>
        <p:spPr>
          <a:xfrm>
            <a:off x="1434022" y="1254869"/>
            <a:ext cx="1640740" cy="2025348"/>
          </a:xfrm>
          <a:prstGeom prst="downArrow">
            <a:avLst>
              <a:gd name="adj1" fmla="val 100000"/>
              <a:gd name="adj2" fmla="val 36364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8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88146-B7D6-6F3A-7F2D-B4F249C0A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4DB67EF6-6F24-0CC6-725D-62280DFCAA16}"/>
              </a:ext>
            </a:extLst>
          </p:cNvPr>
          <p:cNvSpPr/>
          <p:nvPr/>
        </p:nvSpPr>
        <p:spPr>
          <a:xfrm>
            <a:off x="9863846" y="5933875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26F1F938-CB94-B046-CF5F-333AE63B9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43909"/>
              </p:ext>
            </p:extLst>
          </p:nvPr>
        </p:nvGraphicFramePr>
        <p:xfrm>
          <a:off x="4984311" y="2811294"/>
          <a:ext cx="7049354" cy="3762700"/>
        </p:xfrm>
        <a:graphic>
          <a:graphicData uri="http://schemas.openxmlformats.org/drawingml/2006/table">
            <a:tbl>
              <a:tblPr/>
              <a:tblGrid>
                <a:gridCol w="5330805">
                  <a:extLst>
                    <a:ext uri="{9D8B030D-6E8A-4147-A177-3AD203B41FA5}">
                      <a16:colId xmlns:a16="http://schemas.microsoft.com/office/drawing/2014/main" val="1953062888"/>
                    </a:ext>
                  </a:extLst>
                </a:gridCol>
                <a:gridCol w="825471">
                  <a:extLst>
                    <a:ext uri="{9D8B030D-6E8A-4147-A177-3AD203B41FA5}">
                      <a16:colId xmlns:a16="http://schemas.microsoft.com/office/drawing/2014/main" val="4267202463"/>
                    </a:ext>
                  </a:extLst>
                </a:gridCol>
                <a:gridCol w="669381">
                  <a:extLst>
                    <a:ext uri="{9D8B030D-6E8A-4147-A177-3AD203B41FA5}">
                      <a16:colId xmlns:a16="http://schemas.microsoft.com/office/drawing/2014/main" val="2234528716"/>
                    </a:ext>
                  </a:extLst>
                </a:gridCol>
                <a:gridCol w="223697">
                  <a:extLst>
                    <a:ext uri="{9D8B030D-6E8A-4147-A177-3AD203B41FA5}">
                      <a16:colId xmlns:a16="http://schemas.microsoft.com/office/drawing/2014/main" val="2329095740"/>
                    </a:ext>
                  </a:extLst>
                </a:gridCol>
              </a:tblGrid>
              <a:tr h="386127"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PŘIJATI (tis.)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258731"/>
                  </a:ext>
                </a:extLst>
              </a:tr>
              <a:tr h="241837"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35774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042963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35906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47,2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46,8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028195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52553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340267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587132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730744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501835"/>
                  </a:ext>
                </a:extLst>
              </a:tr>
            </a:tbl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DD1A16-7194-2FB4-5516-47AF5D10FD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487546"/>
              </p:ext>
            </p:extLst>
          </p:nvPr>
        </p:nvGraphicFramePr>
        <p:xfrm>
          <a:off x="313981" y="3033208"/>
          <a:ext cx="4292127" cy="315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9E00B33F-EFDB-B167-8A53-E7C448FAC4BF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PŘIJETÍ PODLE TYPU ŠKOLY - </a:t>
            </a: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4LETÉ A KRATŠÍ OBORY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03D31AE-0D5A-C82C-4E05-26060ADC08DD}"/>
              </a:ext>
            </a:extLst>
          </p:cNvPr>
          <p:cNvSpPr txBox="1"/>
          <p:nvPr/>
        </p:nvSpPr>
        <p:spPr>
          <a:xfrm>
            <a:off x="282102" y="761384"/>
            <a:ext cx="102821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 celkového počtu přijatých uchazečů se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70 %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(82,6 tis.) dostalo do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maturitního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studia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4letých gymnázií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bylo přijato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tis.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uchazečů (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 přijatých)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přijatých se dostalo do oborů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středních odborných škol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meziročně mírný pokles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 rámci přijatých mírně vzrostl podíl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lyceí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6 %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(6,6 tis. přijatých)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4BA40AA9-1EF6-771D-56E8-FA3E1AF4F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563322"/>
              </p:ext>
            </p:extLst>
          </p:nvPr>
        </p:nvGraphicFramePr>
        <p:xfrm>
          <a:off x="5114520" y="2967100"/>
          <a:ext cx="5216254" cy="376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F2AA01E-B6C1-1B56-F03C-981072535623}"/>
              </a:ext>
            </a:extLst>
          </p:cNvPr>
          <p:cNvCxnSpPr/>
          <p:nvPr/>
        </p:nvCxnSpPr>
        <p:spPr>
          <a:xfrm flipV="1">
            <a:off x="8219873" y="3909845"/>
            <a:ext cx="126459" cy="20914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B7CE0C1-202C-0DB7-AA6D-0B9A01A367E4}"/>
              </a:ext>
            </a:extLst>
          </p:cNvPr>
          <p:cNvCxnSpPr>
            <a:cxnSpLocks/>
          </p:cNvCxnSpPr>
          <p:nvPr/>
        </p:nvCxnSpPr>
        <p:spPr>
          <a:xfrm flipH="1" flipV="1">
            <a:off x="10103111" y="4244873"/>
            <a:ext cx="122409" cy="24075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D576AB1-25FB-FDAC-35DB-96579FE19AEC}"/>
              </a:ext>
            </a:extLst>
          </p:cNvPr>
          <p:cNvSpPr txBox="1"/>
          <p:nvPr/>
        </p:nvSpPr>
        <p:spPr>
          <a:xfrm>
            <a:off x="4916215" y="2690028"/>
            <a:ext cx="547667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6D6E70"/>
                </a:solidFill>
              </a:rPr>
              <a:t>Podíl přijatých uchazečů podle typu školy</a:t>
            </a:r>
          </a:p>
          <a:p>
            <a:r>
              <a:rPr lang="cs-CZ" sz="1400" dirty="0">
                <a:solidFill>
                  <a:srgbClr val="6D6E70"/>
                </a:solidFill>
              </a:rPr>
              <a:t>(100 % = přijati do 4letých a kratších oborů)</a:t>
            </a:r>
          </a:p>
        </p:txBody>
      </p:sp>
      <p:sp>
        <p:nvSpPr>
          <p:cNvPr id="23" name="Šipka: nahoru 22">
            <a:extLst>
              <a:ext uri="{FF2B5EF4-FFF2-40B4-BE49-F238E27FC236}">
                <a16:creationId xmlns:a16="http://schemas.microsoft.com/office/drawing/2014/main" id="{8895AB45-C698-6515-E0D3-B95053A10ECF}"/>
              </a:ext>
            </a:extLst>
          </p:cNvPr>
          <p:cNvSpPr/>
          <p:nvPr/>
        </p:nvSpPr>
        <p:spPr>
          <a:xfrm>
            <a:off x="11858563" y="4722473"/>
            <a:ext cx="151894" cy="18482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: nahoru 23">
            <a:extLst>
              <a:ext uri="{FF2B5EF4-FFF2-40B4-BE49-F238E27FC236}">
                <a16:creationId xmlns:a16="http://schemas.microsoft.com/office/drawing/2014/main" id="{4FCAE61A-FD1D-44B0-CF2F-58FFAA563012}"/>
              </a:ext>
            </a:extLst>
          </p:cNvPr>
          <p:cNvSpPr/>
          <p:nvPr/>
        </p:nvSpPr>
        <p:spPr>
          <a:xfrm>
            <a:off x="11858563" y="3934164"/>
            <a:ext cx="151894" cy="18482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: nahoru 24">
            <a:extLst>
              <a:ext uri="{FF2B5EF4-FFF2-40B4-BE49-F238E27FC236}">
                <a16:creationId xmlns:a16="http://schemas.microsoft.com/office/drawing/2014/main" id="{63F821D8-C6D0-29B6-BE6B-88A8A5B4346A}"/>
              </a:ext>
            </a:extLst>
          </p:cNvPr>
          <p:cNvSpPr/>
          <p:nvPr/>
        </p:nvSpPr>
        <p:spPr>
          <a:xfrm flipV="1">
            <a:off x="11858563" y="4336069"/>
            <a:ext cx="151894" cy="18482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: nahoru 25">
            <a:extLst>
              <a:ext uri="{FF2B5EF4-FFF2-40B4-BE49-F238E27FC236}">
                <a16:creationId xmlns:a16="http://schemas.microsoft.com/office/drawing/2014/main" id="{740B8254-3904-CF74-535C-E14E4E49E056}"/>
              </a:ext>
            </a:extLst>
          </p:cNvPr>
          <p:cNvSpPr/>
          <p:nvPr/>
        </p:nvSpPr>
        <p:spPr>
          <a:xfrm>
            <a:off x="11858563" y="5108876"/>
            <a:ext cx="151894" cy="18482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: nahoru 26">
            <a:extLst>
              <a:ext uri="{FF2B5EF4-FFF2-40B4-BE49-F238E27FC236}">
                <a16:creationId xmlns:a16="http://schemas.microsoft.com/office/drawing/2014/main" id="{9618B666-E674-45A8-34E9-E7DB1893302E}"/>
              </a:ext>
            </a:extLst>
          </p:cNvPr>
          <p:cNvSpPr/>
          <p:nvPr/>
        </p:nvSpPr>
        <p:spPr>
          <a:xfrm>
            <a:off x="11858563" y="3514080"/>
            <a:ext cx="151894" cy="18482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: nahoru 28">
            <a:extLst>
              <a:ext uri="{FF2B5EF4-FFF2-40B4-BE49-F238E27FC236}">
                <a16:creationId xmlns:a16="http://schemas.microsoft.com/office/drawing/2014/main" id="{C0CCCB0F-DE44-CBFF-AF7C-A11037B77110}"/>
              </a:ext>
            </a:extLst>
          </p:cNvPr>
          <p:cNvSpPr/>
          <p:nvPr/>
        </p:nvSpPr>
        <p:spPr>
          <a:xfrm flipV="1">
            <a:off x="11858563" y="6293492"/>
            <a:ext cx="151894" cy="18482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: nahoru 29">
            <a:extLst>
              <a:ext uri="{FF2B5EF4-FFF2-40B4-BE49-F238E27FC236}">
                <a16:creationId xmlns:a16="http://schemas.microsoft.com/office/drawing/2014/main" id="{4946A0A4-69F4-716B-890C-AA7DB93C8949}"/>
              </a:ext>
            </a:extLst>
          </p:cNvPr>
          <p:cNvSpPr/>
          <p:nvPr/>
        </p:nvSpPr>
        <p:spPr>
          <a:xfrm>
            <a:off x="11858563" y="5876726"/>
            <a:ext cx="151894" cy="18482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B351FFFB-6CF8-2801-F772-B779BA7F8700}"/>
              </a:ext>
            </a:extLst>
          </p:cNvPr>
          <p:cNvSpPr/>
          <p:nvPr/>
        </p:nvSpPr>
        <p:spPr>
          <a:xfrm>
            <a:off x="11858563" y="5525642"/>
            <a:ext cx="126459" cy="13402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8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7E561-5D32-5E74-6E29-DF1667D50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9C645F8-F324-0897-C714-173A70BA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82"/>
          <a:stretch/>
        </p:blipFill>
        <p:spPr>
          <a:xfrm>
            <a:off x="6806779" y="107004"/>
            <a:ext cx="4958299" cy="2964689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EE246149-2DFD-7EA4-49F1-60DF2051C84D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998DA7CF-764E-ED01-DF59-D2D559AA640E}"/>
              </a:ext>
            </a:extLst>
          </p:cNvPr>
          <p:cNvSpPr txBox="1">
            <a:spLocks/>
          </p:cNvSpPr>
          <p:nvPr/>
        </p:nvSpPr>
        <p:spPr>
          <a:xfrm>
            <a:off x="426922" y="194552"/>
            <a:ext cx="6255980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ÚSPĚŠNOST PŘIJETÍ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PODLE KRAJE ZÁKLADNÍ ŠKOLY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UCHAZEČI O 4LETÉ OBORY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8840A8F-2B3F-2158-8CFF-08D976437C15}"/>
              </a:ext>
            </a:extLst>
          </p:cNvPr>
          <p:cNvSpPr txBox="1"/>
          <p:nvPr/>
        </p:nvSpPr>
        <p:spPr>
          <a:xfrm>
            <a:off x="6391072" y="3027989"/>
            <a:ext cx="54961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Podíl přijatých do 4letých oborů je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nejnižší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Praze (80 %).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ostatních regionech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pohybuje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nad 87 %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Nejvyšší podíl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přijatých vykazuje kraj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Vysočina, Zlínský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Ústecký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kraj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Největší meziroční pokles úspěšnosti přijetí je patrný v Libereckém a Plzeňském kraji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Naopak vyšší podíl přijatých než loni se ukazuje v Jihočeském kraji a v Praze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B1AD297-8B64-BC51-5602-9057E960F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942669"/>
              </p:ext>
            </p:extLst>
          </p:nvPr>
        </p:nvGraphicFramePr>
        <p:xfrm>
          <a:off x="426923" y="2169268"/>
          <a:ext cx="5750142" cy="430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5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4A307-9C43-D1EF-B440-85325FCBB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4AAA58B-C74E-961C-F903-07CA67B1F132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4E3054FA-73BE-48C1-6701-09FECDD6DEEE}"/>
              </a:ext>
            </a:extLst>
          </p:cNvPr>
          <p:cNvSpPr txBox="1">
            <a:spLocks/>
          </p:cNvSpPr>
          <p:nvPr/>
        </p:nvSpPr>
        <p:spPr>
          <a:xfrm>
            <a:off x="281087" y="252919"/>
            <a:ext cx="11431015" cy="1247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VÝSLEDKY JEDNOTNÉ PŘIJÍMACÍ ZKOUŠKY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4LETÉ A NÁSTAVBOVÉ OBORY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B96FBAA-2EF4-0023-476F-DB713445CC13}"/>
              </a:ext>
            </a:extLst>
          </p:cNvPr>
          <p:cNvSpPr txBox="1"/>
          <p:nvPr/>
        </p:nvSpPr>
        <p:spPr>
          <a:xfrm>
            <a:off x="6096001" y="2495573"/>
            <a:ext cx="5217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Průměrný lepší výsledek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matematiky (38 %) - meziročně pokles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zpět na úroveň srovnatelnou s rokem 2023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Průměrný výsledek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češtiny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57 %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meziročně jen mírný pokles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Průměrné výsledky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přijatých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uchazečů o přibližně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 procentní body nad celkovým průměrem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6885002-1BA9-D42B-EB4E-3249B989A1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503241"/>
              </p:ext>
            </p:extLst>
          </p:nvPr>
        </p:nvGraphicFramePr>
        <p:xfrm>
          <a:off x="487656" y="1740694"/>
          <a:ext cx="5127171" cy="438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3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A5505-3DE6-2C21-582F-805B5763E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A9A45608-68D8-B375-3100-DE49AD95D00B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D12AFAE-F7AF-577D-DB94-4C8479ED1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43957"/>
              </p:ext>
            </p:extLst>
          </p:nvPr>
        </p:nvGraphicFramePr>
        <p:xfrm>
          <a:off x="6732303" y="2640930"/>
          <a:ext cx="4224286" cy="363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1FFB944-3CD2-31D4-88C5-67C4F732F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856269"/>
              </p:ext>
            </p:extLst>
          </p:nvPr>
        </p:nvGraphicFramePr>
        <p:xfrm>
          <a:off x="556984" y="2948332"/>
          <a:ext cx="4356582" cy="344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9BA2111-6924-F3D6-8155-B6F551EFA21F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POČET PŘIHLÁŠENÝCH A ÚSPĚŠNÝCH UCHAZEČŮ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F584658-C460-6A81-2C9B-F40D958AFCF6}"/>
              </a:ext>
            </a:extLst>
          </p:cNvPr>
          <p:cNvSpPr txBox="1"/>
          <p:nvPr/>
        </p:nvSpPr>
        <p:spPr>
          <a:xfrm>
            <a:off x="504824" y="1331569"/>
            <a:ext cx="1128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D6E70"/>
                </a:solidFill>
              </a:rPr>
              <a:t>Celkem se </a:t>
            </a:r>
            <a:r>
              <a:rPr lang="cs-CZ" sz="2400" b="1" dirty="0">
                <a:solidFill>
                  <a:srgbClr val="6D6E70"/>
                </a:solidFill>
              </a:rPr>
              <a:t>přihlásilo</a:t>
            </a:r>
            <a:r>
              <a:rPr lang="cs-CZ" sz="2400" dirty="0">
                <a:solidFill>
                  <a:srgbClr val="6D6E70"/>
                </a:solidFill>
              </a:rPr>
              <a:t> </a:t>
            </a:r>
            <a:r>
              <a:rPr lang="cs-CZ" sz="2400" b="1" dirty="0">
                <a:solidFill>
                  <a:srgbClr val="6D6E70"/>
                </a:solidFill>
              </a:rPr>
              <a:t>19,4 tis. </a:t>
            </a:r>
            <a:r>
              <a:rPr lang="cs-CZ" sz="2400" dirty="0">
                <a:solidFill>
                  <a:srgbClr val="6D6E70"/>
                </a:solidFill>
              </a:rPr>
              <a:t>uchazečů o </a:t>
            </a:r>
            <a:r>
              <a:rPr lang="cs-CZ" sz="2400" b="1" dirty="0">
                <a:solidFill>
                  <a:srgbClr val="6D6E70"/>
                </a:solidFill>
              </a:rPr>
              <a:t>8letá gymnázia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6"/>
                </a:solidFill>
              </a:rPr>
              <a:t>Přijato</a:t>
            </a:r>
            <a:r>
              <a:rPr lang="cs-CZ" sz="2400" b="1" dirty="0">
                <a:solidFill>
                  <a:srgbClr val="6D6E70"/>
                </a:solidFill>
              </a:rPr>
              <a:t> </a:t>
            </a:r>
            <a:r>
              <a:rPr lang="cs-CZ" sz="2400" dirty="0">
                <a:solidFill>
                  <a:srgbClr val="6D6E70"/>
                </a:solidFill>
              </a:rPr>
              <a:t>v 1. kole </a:t>
            </a:r>
            <a:r>
              <a:rPr lang="cs-CZ" sz="2400" b="1" dirty="0">
                <a:solidFill>
                  <a:schemeClr val="accent6"/>
                </a:solidFill>
              </a:rPr>
              <a:t>9,2 tis. </a:t>
            </a:r>
            <a:r>
              <a:rPr lang="cs-CZ" sz="2400" b="1" dirty="0">
                <a:solidFill>
                  <a:srgbClr val="6D6E70"/>
                </a:solidFill>
              </a:rPr>
              <a:t>– </a:t>
            </a:r>
            <a:r>
              <a:rPr lang="cs-CZ" sz="2400" b="1" dirty="0">
                <a:solidFill>
                  <a:schemeClr val="accent6"/>
                </a:solidFill>
              </a:rPr>
              <a:t>47 %</a:t>
            </a:r>
            <a:r>
              <a:rPr lang="cs-CZ" sz="2400" b="1" dirty="0">
                <a:solidFill>
                  <a:srgbClr val="6D6E70"/>
                </a:solidFill>
              </a:rPr>
              <a:t> uchazečů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D6E70"/>
                </a:solidFill>
              </a:rPr>
              <a:t>Loni uspělo 45 % uchazečů</a:t>
            </a:r>
            <a:endParaRPr lang="cs-CZ" sz="2400" dirty="0">
              <a:solidFill>
                <a:srgbClr val="EC6723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3138C6E-2F05-77B5-217E-8FD6C5836456}"/>
              </a:ext>
            </a:extLst>
          </p:cNvPr>
          <p:cNvSpPr/>
          <p:nvPr/>
        </p:nvSpPr>
        <p:spPr>
          <a:xfrm>
            <a:off x="227566" y="2762656"/>
            <a:ext cx="4419776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POČET UCHAZEČŮ CELKEM (tis.)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93C4028-B3A9-1E8C-53A7-F9860EC46D23}"/>
              </a:ext>
            </a:extLst>
          </p:cNvPr>
          <p:cNvSpPr/>
          <p:nvPr/>
        </p:nvSpPr>
        <p:spPr>
          <a:xfrm>
            <a:off x="1235412" y="3239311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19,5 tis.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C9C7FD0-1535-2724-07C8-A182A9DCF4F7}"/>
              </a:ext>
            </a:extLst>
          </p:cNvPr>
          <p:cNvSpPr/>
          <p:nvPr/>
        </p:nvSpPr>
        <p:spPr>
          <a:xfrm>
            <a:off x="2456905" y="3239311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19,4 tis.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1B764DB8-2C88-3418-CD9F-9C8410D69049}"/>
              </a:ext>
            </a:extLst>
          </p:cNvPr>
          <p:cNvSpPr/>
          <p:nvPr/>
        </p:nvSpPr>
        <p:spPr>
          <a:xfrm>
            <a:off x="6697281" y="2188404"/>
            <a:ext cx="4431161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CA55CB2-E14E-1D9B-A0FE-9BAAF71FA8E6}"/>
              </a:ext>
            </a:extLst>
          </p:cNvPr>
          <p:cNvSpPr/>
          <p:nvPr/>
        </p:nvSpPr>
        <p:spPr>
          <a:xfrm>
            <a:off x="7607030" y="2981401"/>
            <a:ext cx="1186774" cy="329293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6CDF21C6-1B93-9568-9BF2-4FA1ABA5B0F1}"/>
              </a:ext>
            </a:extLst>
          </p:cNvPr>
          <p:cNvSpPr/>
          <p:nvPr/>
        </p:nvSpPr>
        <p:spPr>
          <a:xfrm>
            <a:off x="1224734" y="3171217"/>
            <a:ext cx="1157592" cy="326849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8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2558E-5A02-0071-0725-BB8978D48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FB539706-D66E-F859-0FC6-0D37CEFCC4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145921"/>
              </p:ext>
            </p:extLst>
          </p:nvPr>
        </p:nvGraphicFramePr>
        <p:xfrm>
          <a:off x="175098" y="3429000"/>
          <a:ext cx="7033098" cy="320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C16104BF-C0BB-00E0-E07F-EECC147F6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219901"/>
              </p:ext>
            </p:extLst>
          </p:nvPr>
        </p:nvGraphicFramePr>
        <p:xfrm>
          <a:off x="378361" y="787938"/>
          <a:ext cx="6012711" cy="209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5E5A1BB7-93AF-3C74-A02F-5792C46A7D78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PŘIJETÍ PODLE PRIORITY</a:t>
            </a:r>
          </a:p>
          <a:p>
            <a:pPr algn="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247AC27-DADA-1223-C916-9A5FC0BC8363}"/>
              </a:ext>
            </a:extLst>
          </p:cNvPr>
          <p:cNvSpPr txBox="1"/>
          <p:nvPr/>
        </p:nvSpPr>
        <p:spPr>
          <a:xfrm>
            <a:off x="6653719" y="1688946"/>
            <a:ext cx="5363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accent6"/>
                </a:solidFill>
              </a:rPr>
              <a:t>1. prioritu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dostalo </a:t>
            </a:r>
            <a:r>
              <a:rPr lang="cs-CZ" sz="2400" b="1" dirty="0">
                <a:solidFill>
                  <a:schemeClr val="accent6"/>
                </a:solidFill>
              </a:rPr>
              <a:t>83 %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přijatých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uchazečů o 8letá gymnázia (7,6 tis. uchazečů)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accent6"/>
                </a:solidFill>
              </a:rPr>
              <a:t>2. volbu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letos</a:t>
            </a:r>
            <a:r>
              <a:rPr lang="cs-CZ" sz="2400" b="1" dirty="0">
                <a:solidFill>
                  <a:schemeClr val="accent6"/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přijato </a:t>
            </a:r>
            <a:r>
              <a:rPr lang="cs-CZ" sz="2400" b="1" dirty="0">
                <a:solidFill>
                  <a:schemeClr val="accent6"/>
                </a:solidFill>
              </a:rPr>
              <a:t>12 %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(1,1 tis.)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Až na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a další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volby se dostalo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5 %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uchazečů (0,5 tis.)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Meziročně srovnatelné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579F1D3-A899-C1EC-2C81-E7E5D0B36FB1}"/>
              </a:ext>
            </a:extLst>
          </p:cNvPr>
          <p:cNvSpPr/>
          <p:nvPr/>
        </p:nvSpPr>
        <p:spPr>
          <a:xfrm>
            <a:off x="456181" y="234573"/>
            <a:ext cx="5662513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 (%)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E2ED4D13-1C37-0117-27F5-DB6EFB2E4683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B4673699-6FCA-4EF2-08B5-974989E91CFD}"/>
              </a:ext>
            </a:extLst>
          </p:cNvPr>
          <p:cNvSpPr/>
          <p:nvPr/>
        </p:nvSpPr>
        <p:spPr>
          <a:xfrm>
            <a:off x="1434022" y="729574"/>
            <a:ext cx="1630180" cy="593387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ED2F6752-128E-7A32-D287-E8D14B2823D4}"/>
              </a:ext>
            </a:extLst>
          </p:cNvPr>
          <p:cNvSpPr/>
          <p:nvPr/>
        </p:nvSpPr>
        <p:spPr>
          <a:xfrm>
            <a:off x="3521402" y="1901756"/>
            <a:ext cx="1517514" cy="1376466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045A0F64-78EC-B3DE-DBB7-8E1AD8C7C461}"/>
              </a:ext>
            </a:extLst>
          </p:cNvPr>
          <p:cNvSpPr/>
          <p:nvPr/>
        </p:nvSpPr>
        <p:spPr>
          <a:xfrm>
            <a:off x="1407671" y="1945528"/>
            <a:ext cx="1517514" cy="1332693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B73A340-A791-5081-C578-E55E583D5E1D}"/>
              </a:ext>
            </a:extLst>
          </p:cNvPr>
          <p:cNvSpPr/>
          <p:nvPr/>
        </p:nvSpPr>
        <p:spPr>
          <a:xfrm>
            <a:off x="329721" y="3241304"/>
            <a:ext cx="5944615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PŘIJATÍ UCHAZEČI PODLE PRIORITY (%)</a:t>
            </a:r>
          </a:p>
        </p:txBody>
      </p:sp>
    </p:spTree>
    <p:extLst>
      <p:ext uri="{BB962C8B-B14F-4D97-AF65-F5344CB8AC3E}">
        <p14:creationId xmlns:p14="http://schemas.microsoft.com/office/powerpoint/2010/main" val="12551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2030_sablona.potx" id="{366783AD-451A-42EC-AE15-2BFBCB344385}" vid="{CEE7ED49-F934-4CFE-9EB4-40D015782FE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721EB338720C41A8C021C1C684E70B" ma:contentTypeVersion="16" ma:contentTypeDescription="Vytvoří nový dokument" ma:contentTypeScope="" ma:versionID="4eb384fa91a60c43f96ea649e5ce272b">
  <xsd:schema xmlns:xsd="http://www.w3.org/2001/XMLSchema" xmlns:xs="http://www.w3.org/2001/XMLSchema" xmlns:p="http://schemas.microsoft.com/office/2006/metadata/properties" xmlns:ns2="74358677-3ea1-40bf-bf09-50abcb1415c0" xmlns:ns3="841d7be5-ef00-4011-8a39-cd00aacbddd1" targetNamespace="http://schemas.microsoft.com/office/2006/metadata/properties" ma:root="true" ma:fieldsID="5debf0b1ccd29bcaef31c00341d2fc21" ns2:_="" ns3:_="">
    <xsd:import namespace="74358677-3ea1-40bf-bf09-50abcb1415c0"/>
    <xsd:import namespace="841d7be5-ef00-4011-8a39-cd00aacbd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58677-3ea1-40bf-bf09-50abcb141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7705af95-af8b-4274-9321-7e268ee48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d7be5-ef00-4011-8a39-cd00aacbddd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493cc85-8005-47c1-ad99-13ca116c0079}" ma:internalName="TaxCatchAll" ma:showField="CatchAllData" ma:web="841d7be5-ef00-4011-8a39-cd00aacbd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1d7be5-ef00-4011-8a39-cd00aacbddd1" xsi:nil="true"/>
    <lcf76f155ced4ddcb4097134ff3c332f xmlns="74358677-3ea1-40bf-bf09-50abcb1415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167382-9A29-424B-879D-FD0E44EA8A96}"/>
</file>

<file path=customXml/itemProps2.xml><?xml version="1.0" encoding="utf-8"?>
<ds:datastoreItem xmlns:ds="http://schemas.openxmlformats.org/officeDocument/2006/customXml" ds:itemID="{5B8B79CE-6C90-4C91-90B0-D4EEB4DE8016}"/>
</file>

<file path=customXml/itemProps3.xml><?xml version="1.0" encoding="utf-8"?>
<ds:datastoreItem xmlns:ds="http://schemas.openxmlformats.org/officeDocument/2006/customXml" ds:itemID="{20795E63-C79D-4AA6-B3D7-13ED27D543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</TotalTime>
  <Words>976</Words>
  <Application>Microsoft Office PowerPoint</Application>
  <PresentationFormat>Širokoúhlá obrazovka</PresentationFormat>
  <Paragraphs>148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Azo Sans</vt:lpstr>
      <vt:lpstr>AzoSans-Bold</vt:lpstr>
      <vt:lpstr>Calibri</vt:lpstr>
      <vt:lpstr>Symbol</vt:lpstr>
      <vt:lpstr>Motiv Office</vt:lpstr>
      <vt:lpstr>Výsledky 1. kola přijímacího řízení na střední 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verunka</dc:creator>
  <cp:lastModifiedBy>Zelená Lucie</cp:lastModifiedBy>
  <cp:revision>139</cp:revision>
  <cp:lastPrinted>2024-05-15T06:13:22Z</cp:lastPrinted>
  <dcterms:created xsi:type="dcterms:W3CDTF">2020-10-08T18:35:38Z</dcterms:created>
  <dcterms:modified xsi:type="dcterms:W3CDTF">2025-05-14T19:26:55Z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0x01010071721EB338720C41A8C021C1C684E70B</vt:lpwstr>
  </property>
</Properties>
</file>