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47471140" r:id="rId2"/>
    <p:sldId id="2147471143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AB62C-049B-46A2-AC3B-2AB47C7636A5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5C8C5-839C-433A-9BD6-FE4ECC0CD5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00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1B1B3-EA4C-2C02-2A26-57C02CC30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9358D8B-F3C4-3F57-A285-3F932F9824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4FEE066-F006-EA77-4F8A-7C0868EF58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EFEB1E8-160A-B624-82FF-997C1BBE94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13F9A5-76B9-4550-8C81-DB4D1C089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067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3DE16-1F7E-3B19-D14F-2A9C8CF59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5C0B57D-5F09-F5C2-2F84-C5332C339F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9EF259F-E76C-86CC-7659-5376492A3E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677B0AB-E25E-9A1A-B752-746E83A31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13F9A5-76B9-4550-8C81-DB4D1C0892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42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9C8C42-1FA8-D9FA-CE91-D5E5DAE29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3D39B8-75DF-7667-B5C7-90C0E2EE5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9F22BE-45FF-6FA1-BEA0-D4E471A9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FD7902-C977-70BD-0245-9A84C9839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F96A06-AC22-16A4-7DAE-CF1CAB40A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88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C38E08-0D07-DAE3-B928-8EE7D8A1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EA7B6B-58E7-F264-CAC1-8B9843618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5A6F18-1108-6DD0-FDFB-A698F7B57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A8798A-8069-5B38-C128-FEA7B125C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0837F8-3DDD-B12E-A49F-5DCA92BE0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47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81958D8-C557-FD37-CC0D-DCD8F339C8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A48A8F-2091-0FF6-8261-4DB80292D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BFA4B5-DAB7-FF82-6ABC-26A8C426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4DD4E8-77DE-87DD-9F63-D4772227F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B3AF58-51C3-28DC-8DDE-4A9988F97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58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7D819A-D84B-C423-3D0E-F549FBCB9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7661AA-B48A-8BCE-2994-8C12DE98B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FFE7CF4-270C-29DC-7210-C2B62189B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CC4A066-2A02-C3D1-9AF7-52908C3F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050EF5-64A6-EC1E-6A34-639583EC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84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A4DA20-F5F7-98EE-8640-A4D3A579F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9669A4F-5AC3-9003-782A-0D6DD7C8A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BD07E8-053C-A278-3651-9B4C137F9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477DEE-4271-869F-91F4-380BF8B9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495F2E-FDB7-F5AF-7F99-4281022B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32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C9FE5A-4960-AC6D-8BC1-9721DFC2A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CD4FBB-A429-6CE8-D8A3-D4C9CDFAA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99862E-1B4B-EEC0-6AE3-EF25E8ECF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7F078AA-663D-1D56-9F5F-2ED5DF9A4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E8AA13-7E46-CA25-F98C-6692E752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E048B67-A554-62AA-1EC6-9EE2B0B95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41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78CD55-77BB-FCDD-0F2D-04253BE16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5718DA8-C134-06AF-427A-4946AE70B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45DCCC9-87B6-9E25-F21B-24A34A17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0DF6BE1-2727-1618-976A-021A2E27E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883CFCB-0D05-7EE8-2C9C-5F388BF29F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8D1A9F5-B400-AC7F-0A7F-CCD15D8A7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3D498FB-D905-6F52-16B9-DCA402B97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B5355C1-B8C8-C8C7-D2B1-306ADE90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78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0CF7A-63AF-BB36-D767-5B6E16A4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A72B4AD-46EF-9E04-631B-19E9D408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E86F595-4E85-A286-5DE5-B479C8A72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F5EC0A1-FDE5-23F8-C0EE-922AC1FEE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3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F596E35-4BC3-FEBF-1E4F-A5878B98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EE74210-3694-E47A-3E32-17F7DA494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F5F3110-055D-383D-15D7-EE65C1247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710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AF8A1-C194-CAF8-54A0-B227AD819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956E3E-613A-FE5B-326B-77DF1F522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DEB80A2-79EC-738A-9CDC-08FC9267F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539634-D9C3-77CE-196A-33B6C3CC1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115542-9F0C-A25F-B44E-04AE8408C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6E71EFB-BCDE-37AC-F2BF-7BEBBB95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57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5F006-E3E2-9772-9030-AB102A6AC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8C950A0-1CF1-BDB4-6ECE-EBDE1BEC14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5DF39C2-5C33-280A-786B-0DFB85553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EB3E62E-D965-E172-8123-486BD111E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400FA1-51FA-B24E-AC60-573E2DC41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F7563D-056F-1C81-05F7-B8616996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69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5004B30-1086-9F42-7394-AF020F607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72EDC0-C079-CA36-3673-C926ACC27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E74E44-DF07-365E-09A8-AB49D9646D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4B138A-E533-4708-95A3-F05782D199B1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C9163C-88AC-8AA1-C7F4-1E0F2A0C3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94F79B-A02B-09CB-77DD-36F35978B0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ED935B-9022-4E83-A653-096CEA9FCE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2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B30D9-88F2-7A2F-2992-333656981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0F7BB6A-091C-A448-3416-B46D9CF23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972" y="313326"/>
            <a:ext cx="8462100" cy="647598"/>
          </a:xfrm>
        </p:spPr>
        <p:txBody>
          <a:bodyPr>
            <a:normAutofit/>
          </a:bodyPr>
          <a:lstStyle/>
          <a:p>
            <a:r>
              <a:rPr lang="cs-CZ" sz="35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VÝVOJ POČTŮ STUDENTŮ UČITELSTVÍ</a:t>
            </a: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6B537EFF-96DF-7E72-D3AF-EE9E6BBFEBCA}"/>
              </a:ext>
            </a:extLst>
          </p:cNvPr>
          <p:cNvGrpSpPr/>
          <p:nvPr/>
        </p:nvGrpSpPr>
        <p:grpSpPr>
          <a:xfrm>
            <a:off x="10190568" y="399035"/>
            <a:ext cx="1281430" cy="484448"/>
            <a:chOff x="10190568" y="399035"/>
            <a:chExt cx="1281430" cy="484448"/>
          </a:xfrm>
        </p:grpSpPr>
        <p:sp>
          <p:nvSpPr>
            <p:cNvPr id="11" name="Ovál 10">
              <a:extLst>
                <a:ext uri="{FF2B5EF4-FFF2-40B4-BE49-F238E27FC236}">
                  <a16:creationId xmlns:a16="http://schemas.microsoft.com/office/drawing/2014/main" id="{387CE96F-83DA-5AA7-DC2C-BE454C8A1297}"/>
                </a:ext>
              </a:extLst>
            </p:cNvPr>
            <p:cNvSpPr/>
            <p:nvPr/>
          </p:nvSpPr>
          <p:spPr>
            <a:xfrm>
              <a:off x="10593793" y="399589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2" name="Ovál 11">
              <a:extLst>
                <a:ext uri="{FF2B5EF4-FFF2-40B4-BE49-F238E27FC236}">
                  <a16:creationId xmlns:a16="http://schemas.microsoft.com/office/drawing/2014/main" id="{06CD6121-D765-A821-902A-C74AF5B9BDD9}"/>
                </a:ext>
              </a:extLst>
            </p:cNvPr>
            <p:cNvSpPr/>
            <p:nvPr/>
          </p:nvSpPr>
          <p:spPr>
            <a:xfrm>
              <a:off x="10997018" y="399589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3" name="Ovál 12">
              <a:extLst>
                <a:ext uri="{FF2B5EF4-FFF2-40B4-BE49-F238E27FC236}">
                  <a16:creationId xmlns:a16="http://schemas.microsoft.com/office/drawing/2014/main" id="{0773AF60-11F5-242E-894D-0F6ABDE67AA7}"/>
                </a:ext>
              </a:extLst>
            </p:cNvPr>
            <p:cNvSpPr/>
            <p:nvPr/>
          </p:nvSpPr>
          <p:spPr>
            <a:xfrm>
              <a:off x="11400243" y="399589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4" name="Ovál 13">
              <a:extLst>
                <a:ext uri="{FF2B5EF4-FFF2-40B4-BE49-F238E27FC236}">
                  <a16:creationId xmlns:a16="http://schemas.microsoft.com/office/drawing/2014/main" id="{A5CA69B5-703D-76D4-C326-43C057B75E99}"/>
                </a:ext>
              </a:extLst>
            </p:cNvPr>
            <p:cNvSpPr/>
            <p:nvPr/>
          </p:nvSpPr>
          <p:spPr>
            <a:xfrm>
              <a:off x="10593793" y="815538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5" name="Ovál 14">
              <a:extLst>
                <a:ext uri="{FF2B5EF4-FFF2-40B4-BE49-F238E27FC236}">
                  <a16:creationId xmlns:a16="http://schemas.microsoft.com/office/drawing/2014/main" id="{23150DF0-4E54-3A02-65C5-2424705B0094}"/>
                </a:ext>
              </a:extLst>
            </p:cNvPr>
            <p:cNvSpPr/>
            <p:nvPr/>
          </p:nvSpPr>
          <p:spPr>
            <a:xfrm>
              <a:off x="10997018" y="815538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6" name="Ovál 15">
              <a:extLst>
                <a:ext uri="{FF2B5EF4-FFF2-40B4-BE49-F238E27FC236}">
                  <a16:creationId xmlns:a16="http://schemas.microsoft.com/office/drawing/2014/main" id="{13927E35-F485-6A52-5081-314DE1740969}"/>
                </a:ext>
              </a:extLst>
            </p:cNvPr>
            <p:cNvSpPr/>
            <p:nvPr/>
          </p:nvSpPr>
          <p:spPr>
            <a:xfrm>
              <a:off x="11400243" y="815538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7" name="Ovál 16">
              <a:extLst>
                <a:ext uri="{FF2B5EF4-FFF2-40B4-BE49-F238E27FC236}">
                  <a16:creationId xmlns:a16="http://schemas.microsoft.com/office/drawing/2014/main" id="{2F93B22A-88F2-9BFF-85F4-EE48ED0A7EC0}"/>
                </a:ext>
              </a:extLst>
            </p:cNvPr>
            <p:cNvSpPr/>
            <p:nvPr/>
          </p:nvSpPr>
          <p:spPr>
            <a:xfrm>
              <a:off x="10190568" y="399035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8" name="Ovál 17">
              <a:extLst>
                <a:ext uri="{FF2B5EF4-FFF2-40B4-BE49-F238E27FC236}">
                  <a16:creationId xmlns:a16="http://schemas.microsoft.com/office/drawing/2014/main" id="{4DE9DE8C-9A60-985B-402B-F26AAC1429B2}"/>
                </a:ext>
              </a:extLst>
            </p:cNvPr>
            <p:cNvSpPr/>
            <p:nvPr/>
          </p:nvSpPr>
          <p:spPr>
            <a:xfrm>
              <a:off x="10190568" y="814984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8" name="TextovéPole 7">
            <a:extLst>
              <a:ext uri="{FF2B5EF4-FFF2-40B4-BE49-F238E27FC236}">
                <a16:creationId xmlns:a16="http://schemas.microsoft.com/office/drawing/2014/main" id="{802F4440-0A08-A7E2-11C5-2B076CE20326}"/>
              </a:ext>
            </a:extLst>
          </p:cNvPr>
          <p:cNvSpPr txBox="1"/>
          <p:nvPr/>
        </p:nvSpPr>
        <p:spPr>
          <a:xfrm>
            <a:off x="487971" y="902407"/>
            <a:ext cx="9636848" cy="74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buClr>
                <a:srgbClr val="253A75"/>
              </a:buClr>
              <a:buSzPct val="200000"/>
            </a:pPr>
            <a:r>
              <a:rPr lang="en-US" sz="1200" i="1">
                <a:latin typeface="Verdana"/>
                <a:ea typeface="Verdana"/>
                <a:cs typeface="Calibri"/>
              </a:rPr>
              <a:t>* </a:t>
            </a:r>
            <a:r>
              <a:rPr lang="cs-CZ" sz="1200" i="1">
                <a:latin typeface="Verdana"/>
                <a:ea typeface="Verdana"/>
                <a:cs typeface="Calibri"/>
              </a:rPr>
              <a:t>Magisterských a navazujících magisterských studijních programů, u předškolní pedagogiky včetně bakalářských studijních programů</a:t>
            </a:r>
            <a:endParaRPr lang="cs-CZ" sz="1200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>
              <a:spcBef>
                <a:spcPts val="200"/>
              </a:spcBef>
              <a:spcAft>
                <a:spcPts val="600"/>
              </a:spcAft>
              <a:buClr>
                <a:srgbClr val="253A75"/>
              </a:buClr>
              <a:buSzPct val="200000"/>
            </a:pPr>
            <a:r>
              <a:rPr lang="en-US" sz="1200" i="1">
                <a:latin typeface="Verdana"/>
                <a:ea typeface="Verdana"/>
                <a:cs typeface="Calibri"/>
              </a:rPr>
              <a:t>** </a:t>
            </a:r>
            <a:r>
              <a:rPr lang="cs-CZ" sz="1200" i="1">
                <a:latin typeface="Verdana"/>
                <a:ea typeface="Verdana"/>
                <a:cs typeface="Calibri"/>
              </a:rPr>
              <a:t>Jedna osoba může být zastoupena vícekrát, pokud studuje vice</a:t>
            </a:r>
            <a:r>
              <a:rPr lang="en-US" sz="1200" i="1">
                <a:latin typeface="Verdana"/>
                <a:ea typeface="Verdana"/>
                <a:cs typeface="Calibri"/>
              </a:rPr>
              <a:t> </a:t>
            </a:r>
            <a:r>
              <a:rPr lang="cs-CZ" sz="1200" i="1">
                <a:latin typeface="Verdana"/>
                <a:ea typeface="Verdana"/>
                <a:cs typeface="Calibri"/>
              </a:rPr>
              <a:t>studií </a:t>
            </a:r>
            <a:endParaRPr lang="cs-CZ" sz="1200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720A44A-BFC2-5CD8-906B-1E8D5BA1B759}"/>
              </a:ext>
            </a:extLst>
          </p:cNvPr>
          <p:cNvSpPr txBox="1"/>
          <p:nvPr/>
        </p:nvSpPr>
        <p:spPr>
          <a:xfrm>
            <a:off x="181584" y="6298453"/>
            <a:ext cx="3295774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buClr>
                <a:srgbClr val="253A75"/>
              </a:buClr>
              <a:buSzPct val="200000"/>
            </a:pPr>
            <a:r>
              <a:rPr lang="cs-CZ" sz="100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  <a:cs typeface="Calibri"/>
              </a:rPr>
              <a:t>Zdroj: MŠMT, SIMS</a:t>
            </a:r>
            <a:endParaRPr lang="cs-CZ" sz="1000">
              <a:solidFill>
                <a:schemeClr val="bg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01BFD3E-0640-379C-1013-7D8CD9B281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71" y="1794328"/>
            <a:ext cx="9025243" cy="449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327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2FBFF-5F5D-3DE8-4232-41F742FD2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FEE6792-83D7-1508-BE06-3A150C40F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972" y="313326"/>
            <a:ext cx="8462100" cy="647598"/>
          </a:xfrm>
        </p:spPr>
        <p:txBody>
          <a:bodyPr>
            <a:normAutofit fontScale="90000"/>
          </a:bodyPr>
          <a:lstStyle/>
          <a:p>
            <a:r>
              <a:rPr lang="cs-CZ" sz="35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VÝVOJ POČTŮ ABSOLVENTŮ UČITELSTVÍ</a:t>
            </a: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7D8D89AD-002B-7154-1C84-D230BB54597E}"/>
              </a:ext>
            </a:extLst>
          </p:cNvPr>
          <p:cNvGrpSpPr/>
          <p:nvPr/>
        </p:nvGrpSpPr>
        <p:grpSpPr>
          <a:xfrm>
            <a:off x="10190568" y="399035"/>
            <a:ext cx="1281430" cy="484448"/>
            <a:chOff x="10190568" y="399035"/>
            <a:chExt cx="1281430" cy="484448"/>
          </a:xfrm>
        </p:grpSpPr>
        <p:sp>
          <p:nvSpPr>
            <p:cNvPr id="11" name="Ovál 10">
              <a:extLst>
                <a:ext uri="{FF2B5EF4-FFF2-40B4-BE49-F238E27FC236}">
                  <a16:creationId xmlns:a16="http://schemas.microsoft.com/office/drawing/2014/main" id="{1FAA9C49-316A-D2D5-28B1-CFC62B12B429}"/>
                </a:ext>
              </a:extLst>
            </p:cNvPr>
            <p:cNvSpPr/>
            <p:nvPr/>
          </p:nvSpPr>
          <p:spPr>
            <a:xfrm>
              <a:off x="10593793" y="399589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2" name="Ovál 11">
              <a:extLst>
                <a:ext uri="{FF2B5EF4-FFF2-40B4-BE49-F238E27FC236}">
                  <a16:creationId xmlns:a16="http://schemas.microsoft.com/office/drawing/2014/main" id="{13BD87B6-FF35-6C87-442A-EADC5B0BDE2B}"/>
                </a:ext>
              </a:extLst>
            </p:cNvPr>
            <p:cNvSpPr/>
            <p:nvPr/>
          </p:nvSpPr>
          <p:spPr>
            <a:xfrm>
              <a:off x="10997018" y="399589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3" name="Ovál 12">
              <a:extLst>
                <a:ext uri="{FF2B5EF4-FFF2-40B4-BE49-F238E27FC236}">
                  <a16:creationId xmlns:a16="http://schemas.microsoft.com/office/drawing/2014/main" id="{5CCE78B6-F630-3520-A03D-F63678F3BA38}"/>
                </a:ext>
              </a:extLst>
            </p:cNvPr>
            <p:cNvSpPr/>
            <p:nvPr/>
          </p:nvSpPr>
          <p:spPr>
            <a:xfrm>
              <a:off x="11400243" y="399589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4" name="Ovál 13">
              <a:extLst>
                <a:ext uri="{FF2B5EF4-FFF2-40B4-BE49-F238E27FC236}">
                  <a16:creationId xmlns:a16="http://schemas.microsoft.com/office/drawing/2014/main" id="{5A7328C6-156A-A23F-9580-476E50E7937B}"/>
                </a:ext>
              </a:extLst>
            </p:cNvPr>
            <p:cNvSpPr/>
            <p:nvPr/>
          </p:nvSpPr>
          <p:spPr>
            <a:xfrm>
              <a:off x="10593793" y="815538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5" name="Ovál 14">
              <a:extLst>
                <a:ext uri="{FF2B5EF4-FFF2-40B4-BE49-F238E27FC236}">
                  <a16:creationId xmlns:a16="http://schemas.microsoft.com/office/drawing/2014/main" id="{1BDC1B2C-64F2-DFCB-D48C-711A1C77F99E}"/>
                </a:ext>
              </a:extLst>
            </p:cNvPr>
            <p:cNvSpPr/>
            <p:nvPr/>
          </p:nvSpPr>
          <p:spPr>
            <a:xfrm>
              <a:off x="10997018" y="815538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6" name="Ovál 15">
              <a:extLst>
                <a:ext uri="{FF2B5EF4-FFF2-40B4-BE49-F238E27FC236}">
                  <a16:creationId xmlns:a16="http://schemas.microsoft.com/office/drawing/2014/main" id="{2AF37366-70C2-D4CA-D6C3-4B2620EA2EA8}"/>
                </a:ext>
              </a:extLst>
            </p:cNvPr>
            <p:cNvSpPr/>
            <p:nvPr/>
          </p:nvSpPr>
          <p:spPr>
            <a:xfrm>
              <a:off x="11400243" y="815538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7" name="Ovál 16">
              <a:extLst>
                <a:ext uri="{FF2B5EF4-FFF2-40B4-BE49-F238E27FC236}">
                  <a16:creationId xmlns:a16="http://schemas.microsoft.com/office/drawing/2014/main" id="{5FEC22AA-3B7F-BD37-4870-4DCBACB417FD}"/>
                </a:ext>
              </a:extLst>
            </p:cNvPr>
            <p:cNvSpPr/>
            <p:nvPr/>
          </p:nvSpPr>
          <p:spPr>
            <a:xfrm>
              <a:off x="10190568" y="399035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8" name="Ovál 17">
              <a:extLst>
                <a:ext uri="{FF2B5EF4-FFF2-40B4-BE49-F238E27FC236}">
                  <a16:creationId xmlns:a16="http://schemas.microsoft.com/office/drawing/2014/main" id="{66C1DBCD-9C64-C235-D993-A2A4D69EA0FD}"/>
                </a:ext>
              </a:extLst>
            </p:cNvPr>
            <p:cNvSpPr/>
            <p:nvPr/>
          </p:nvSpPr>
          <p:spPr>
            <a:xfrm>
              <a:off x="10190568" y="814984"/>
              <a:ext cx="71755" cy="67945"/>
            </a:xfrm>
            <a:prstGeom prst="ellipse">
              <a:avLst/>
            </a:prstGeom>
            <a:solidFill>
              <a:srgbClr val="253A7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pic>
        <p:nvPicPr>
          <p:cNvPr id="9" name="Obrázek 8">
            <a:extLst>
              <a:ext uri="{FF2B5EF4-FFF2-40B4-BE49-F238E27FC236}">
                <a16:creationId xmlns:a16="http://schemas.microsoft.com/office/drawing/2014/main" id="{8397FD47-D8DE-01F2-6A4B-8289E28D00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7970" y="1511083"/>
            <a:ext cx="9091529" cy="5001619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1068933-DE43-81FA-49A1-2DF19CCCF010}"/>
              </a:ext>
            </a:extLst>
          </p:cNvPr>
          <p:cNvSpPr txBox="1"/>
          <p:nvPr/>
        </p:nvSpPr>
        <p:spPr>
          <a:xfrm>
            <a:off x="10600699" y="6298453"/>
            <a:ext cx="1591301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buClr>
                <a:srgbClr val="253A75"/>
              </a:buClr>
              <a:buSzPct val="200000"/>
            </a:pPr>
            <a:r>
              <a:rPr lang="cs-CZ" sz="100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  <a:cs typeface="Calibri"/>
              </a:rPr>
              <a:t>Zdroj: MŠMT, SIMS</a:t>
            </a:r>
            <a:endParaRPr lang="cs-CZ" sz="1000">
              <a:solidFill>
                <a:schemeClr val="bg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259F3D6-3C7F-8B3A-6159-4D78C89A57DE}"/>
              </a:ext>
            </a:extLst>
          </p:cNvPr>
          <p:cNvSpPr txBox="1"/>
          <p:nvPr/>
        </p:nvSpPr>
        <p:spPr>
          <a:xfrm>
            <a:off x="487971" y="902407"/>
            <a:ext cx="9636848" cy="74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  <a:spcAft>
                <a:spcPts val="600"/>
              </a:spcAft>
              <a:buClr>
                <a:srgbClr val="253A75"/>
              </a:buClr>
              <a:buSzPct val="200000"/>
            </a:pPr>
            <a:r>
              <a:rPr lang="en-US" sz="1200" i="1">
                <a:latin typeface="Verdana"/>
                <a:ea typeface="Verdana"/>
                <a:cs typeface="Calibri"/>
              </a:rPr>
              <a:t>* </a:t>
            </a:r>
            <a:r>
              <a:rPr lang="cs-CZ" sz="1200" i="1">
                <a:latin typeface="Verdana"/>
                <a:ea typeface="Verdana"/>
                <a:cs typeface="Calibri"/>
              </a:rPr>
              <a:t>Magisterských a navazujících magisterských studijních programů, u předškolní pedagogiky včetně bakalářských studijních programů</a:t>
            </a:r>
            <a:endParaRPr lang="cs-CZ" sz="1200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>
              <a:spcBef>
                <a:spcPts val="200"/>
              </a:spcBef>
              <a:spcAft>
                <a:spcPts val="600"/>
              </a:spcAft>
              <a:buClr>
                <a:srgbClr val="253A75"/>
              </a:buClr>
              <a:buSzPct val="200000"/>
            </a:pPr>
            <a:r>
              <a:rPr lang="en-US" sz="1200" i="1">
                <a:latin typeface="Verdana"/>
                <a:ea typeface="Verdana"/>
                <a:cs typeface="Calibri"/>
              </a:rPr>
              <a:t>** </a:t>
            </a:r>
            <a:r>
              <a:rPr lang="cs-CZ" sz="1200" i="1">
                <a:latin typeface="Verdana"/>
                <a:ea typeface="Verdana"/>
                <a:cs typeface="Calibri"/>
              </a:rPr>
              <a:t>Jedna osoba může být zastoupena vícekrát, pokud studuje vice</a:t>
            </a:r>
            <a:r>
              <a:rPr lang="en-US" sz="1200" i="1">
                <a:latin typeface="Verdana"/>
                <a:ea typeface="Verdana"/>
                <a:cs typeface="Calibri"/>
              </a:rPr>
              <a:t> </a:t>
            </a:r>
            <a:r>
              <a:rPr lang="cs-CZ" sz="1200" i="1">
                <a:latin typeface="Verdana"/>
                <a:ea typeface="Verdana"/>
                <a:cs typeface="Calibri"/>
              </a:rPr>
              <a:t>studií </a:t>
            </a:r>
            <a:endParaRPr lang="cs-CZ" sz="1200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99000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Širokoúhlá obrazovka</PresentationFormat>
  <Paragraphs>10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Open Sans</vt:lpstr>
      <vt:lpstr>Verdana</vt:lpstr>
      <vt:lpstr>Motiv Office</vt:lpstr>
      <vt:lpstr>VÝVOJ POČTŮ STUDENTŮ UČITELSTVÍ</vt:lpstr>
      <vt:lpstr>VÝVOJ POČTŮ ABSOLVENTŮ UČITELSTVÍ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Novotná Hana</dc:creator>
  <cp:lastModifiedBy>Novotná Hana</cp:lastModifiedBy>
  <cp:revision>1</cp:revision>
  <dcterms:created xsi:type="dcterms:W3CDTF">2025-06-24T07:09:29Z</dcterms:created>
  <dcterms:modified xsi:type="dcterms:W3CDTF">2025-06-24T07:09:59Z</dcterms:modified>
</cp:coreProperties>
</file>