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4"/>
  </p:sldMasterIdLst>
  <p:notesMasterIdLst>
    <p:notesMasterId r:id="rId19"/>
  </p:notesMasterIdLst>
  <p:sldIdLst>
    <p:sldId id="310" r:id="rId5"/>
    <p:sldId id="284" r:id="rId6"/>
    <p:sldId id="311" r:id="rId7"/>
    <p:sldId id="330" r:id="rId8"/>
    <p:sldId id="313" r:id="rId9"/>
    <p:sldId id="331" r:id="rId10"/>
    <p:sldId id="316" r:id="rId11"/>
    <p:sldId id="324" r:id="rId12"/>
    <p:sldId id="325" r:id="rId13"/>
    <p:sldId id="322" r:id="rId14"/>
    <p:sldId id="323" r:id="rId15"/>
    <p:sldId id="328" r:id="rId16"/>
    <p:sldId id="329" r:id="rId17"/>
    <p:sldId id="294" r:id="rId1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E42241-8E02-2F49-9DA1-56308C66A8A8}" name="Jelínková Hana" initials="HJ" userId="S::Hana.Jelinkova@msmt.gov.cz::0f3e08b0-94f2-4d59-badf-25d42c8ab781" providerId="AD"/>
  <p188:author id="{04B5FA56-D73F-8C5A-1679-62EDFCDA4BC8}" name="Jelínková Hana" initials="HJ" userId="S::Hana.Novotna2@msmt.gov.cz::0f3e08b0-94f2-4d59-badf-25d42c8ab781" providerId="AD"/>
  <p188:author id="{C0C9C9FA-F5E3-6567-F7E6-D922B7517314}" name="Jelen Václav" initials="VJ" userId="S::vaclav.jelen@msmt.gov.cz::3d3f3aa6-323d-4df1-8a3c-5278b72aea3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t gra" initials="Rg" lastIdx="11" clrIdx="0">
    <p:extLst>
      <p:ext uri="{19B8F6BF-5375-455C-9EA6-DF929625EA0E}">
        <p15:presenceInfo xmlns:p15="http://schemas.microsoft.com/office/powerpoint/2012/main" userId="852fc29426a7b1cb" providerId="Windows Live"/>
      </p:ext>
    </p:extLst>
  </p:cmAuthor>
  <p:cmAuthor id="2" name="Návrat Miroslav" initials="NM" lastIdx="20" clrIdx="1">
    <p:extLst>
      <p:ext uri="{19B8F6BF-5375-455C-9EA6-DF929625EA0E}">
        <p15:presenceInfo xmlns:p15="http://schemas.microsoft.com/office/powerpoint/2012/main" userId="S-1-5-21-1024343765-948047755-1557874966-30005" providerId="AD"/>
      </p:ext>
    </p:extLst>
  </p:cmAuthor>
  <p:cmAuthor id="3" name="Kuchařová Veronika" initials="KV" lastIdx="1" clrIdx="2">
    <p:extLst>
      <p:ext uri="{19B8F6BF-5375-455C-9EA6-DF929625EA0E}">
        <p15:presenceInfo xmlns:p15="http://schemas.microsoft.com/office/powerpoint/2012/main" userId="S-1-5-21-1024343765-948047755-1557874966-265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D7"/>
    <a:srgbClr val="FFC000"/>
    <a:srgbClr val="E0E0FD"/>
    <a:srgbClr val="07C2F2"/>
    <a:srgbClr val="4141F5"/>
    <a:srgbClr val="428D96"/>
    <a:srgbClr val="F1A208"/>
    <a:srgbClr val="DA0000"/>
    <a:srgbClr val="B2D5D8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47" autoAdjust="0"/>
  </p:normalViewPr>
  <p:slideViewPr>
    <p:cSldViewPr snapToGrid="0">
      <p:cViewPr varScale="1">
        <p:scale>
          <a:sx n="100" d="100"/>
          <a:sy n="100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votnah\Downloads\Pot&#345;eby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75352482294119E-2"/>
          <c:y val="4.5407969458363166E-2"/>
          <c:w val="0.93321495982109137"/>
          <c:h val="0.455737290408421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'Graf_2025_z celku aktual. (2)'!$E$2</c:f>
              <c:strCache>
                <c:ptCount val="1"/>
                <c:pt idx="0">
                  <c:v>Aktuální </c:v>
                </c:pt>
              </c:strCache>
            </c:strRef>
          </c:tx>
          <c:spPr>
            <a:solidFill>
              <a:srgbClr val="4141F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141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99-4054-B904-5F79C92F0837}"/>
              </c:ext>
            </c:extLst>
          </c:dPt>
          <c:dPt>
            <c:idx val="2"/>
            <c:invertIfNegative val="0"/>
            <c:bubble3D val="0"/>
            <c:spPr>
              <a:solidFill>
                <a:srgbClr val="4141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99-4054-B904-5F79C92F0837}"/>
              </c:ext>
            </c:extLst>
          </c:dPt>
          <c:dPt>
            <c:idx val="3"/>
            <c:invertIfNegative val="0"/>
            <c:bubble3D val="0"/>
            <c:spPr>
              <a:solidFill>
                <a:srgbClr val="4141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999-4054-B904-5F79C92F0837}"/>
              </c:ext>
            </c:extLst>
          </c:dPt>
          <c:dPt>
            <c:idx val="4"/>
            <c:invertIfNegative val="0"/>
            <c:bubble3D val="0"/>
            <c:spPr>
              <a:solidFill>
                <a:srgbClr val="4141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999-4054-B904-5F79C92F0837}"/>
              </c:ext>
            </c:extLst>
          </c:dPt>
          <c:dPt>
            <c:idx val="5"/>
            <c:invertIfNegative val="0"/>
            <c:bubble3D val="0"/>
            <c:spPr>
              <a:solidFill>
                <a:srgbClr val="4141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999-4054-B904-5F79C92F0837}"/>
              </c:ext>
            </c:extLst>
          </c:dPt>
          <c:dPt>
            <c:idx val="6"/>
            <c:invertIfNegative val="0"/>
            <c:bubble3D val="0"/>
            <c:spPr>
              <a:solidFill>
                <a:srgbClr val="4141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999-4054-B904-5F79C92F0837}"/>
              </c:ext>
            </c:extLst>
          </c:dPt>
          <c:dPt>
            <c:idx val="7"/>
            <c:invertIfNegative val="0"/>
            <c:bubble3D val="0"/>
            <c:spPr>
              <a:solidFill>
                <a:srgbClr val="4141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999-4054-B904-5F79C92F0837}"/>
              </c:ext>
            </c:extLst>
          </c:dPt>
          <c:dPt>
            <c:idx val="8"/>
            <c:invertIfNegative val="0"/>
            <c:bubble3D val="0"/>
            <c:spPr>
              <a:solidFill>
                <a:srgbClr val="4141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999-4054-B904-5F79C92F0837}"/>
              </c:ext>
            </c:extLst>
          </c:dPt>
          <c:dPt>
            <c:idx val="9"/>
            <c:invertIfNegative val="0"/>
            <c:bubble3D val="0"/>
            <c:spPr>
              <a:solidFill>
                <a:srgbClr val="4141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999-4054-B904-5F79C92F0837}"/>
              </c:ext>
            </c:extLst>
          </c:dPt>
          <c:dPt>
            <c:idx val="10"/>
            <c:invertIfNegative val="0"/>
            <c:bubble3D val="0"/>
            <c:spPr>
              <a:solidFill>
                <a:srgbClr val="4141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999-4054-B904-5F79C92F0837}"/>
              </c:ext>
            </c:extLst>
          </c:dPt>
          <c:dPt>
            <c:idx val="11"/>
            <c:invertIfNegative val="0"/>
            <c:bubble3D val="0"/>
            <c:spPr>
              <a:solidFill>
                <a:srgbClr val="4141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999-4054-B904-5F79C92F0837}"/>
              </c:ext>
            </c:extLst>
          </c:dPt>
          <c:dPt>
            <c:idx val="12"/>
            <c:invertIfNegative val="0"/>
            <c:bubble3D val="0"/>
            <c:spPr>
              <a:solidFill>
                <a:srgbClr val="4141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999-4054-B904-5F79C92F0837}"/>
              </c:ext>
            </c:extLst>
          </c:dPt>
          <c:dPt>
            <c:idx val="13"/>
            <c:invertIfNegative val="0"/>
            <c:bubble3D val="0"/>
            <c:spPr>
              <a:solidFill>
                <a:srgbClr val="4141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999-4054-B904-5F79C92F0837}"/>
              </c:ext>
            </c:extLst>
          </c:dPt>
          <c:dPt>
            <c:idx val="14"/>
            <c:invertIfNegative val="0"/>
            <c:bubble3D val="0"/>
            <c:spPr>
              <a:solidFill>
                <a:srgbClr val="4141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5999-4054-B904-5F79C92F0837}"/>
              </c:ext>
            </c:extLst>
          </c:dPt>
          <c:dPt>
            <c:idx val="15"/>
            <c:invertIfNegative val="0"/>
            <c:bubble3D val="0"/>
            <c:spPr>
              <a:solidFill>
                <a:srgbClr val="4141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5999-4054-B904-5F79C92F0837}"/>
              </c:ext>
            </c:extLst>
          </c:dPt>
          <c:dPt>
            <c:idx val="17"/>
            <c:invertIfNegative val="0"/>
            <c:bubble3D val="0"/>
            <c:spPr>
              <a:solidFill>
                <a:srgbClr val="4141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5999-4054-B904-5F79C92F0837}"/>
              </c:ext>
            </c:extLst>
          </c:dPt>
          <c:dPt>
            <c:idx val="18"/>
            <c:invertIfNegative val="0"/>
            <c:bubble3D val="0"/>
            <c:spPr>
              <a:solidFill>
                <a:srgbClr val="4141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5999-4054-B904-5F79C92F0837}"/>
              </c:ext>
            </c:extLst>
          </c:dPt>
          <c:dPt>
            <c:idx val="19"/>
            <c:invertIfNegative val="0"/>
            <c:bubble3D val="0"/>
            <c:spPr>
              <a:solidFill>
                <a:srgbClr val="4141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5999-4054-B904-5F79C92F0837}"/>
              </c:ext>
            </c:extLst>
          </c:dPt>
          <c:dPt>
            <c:idx val="20"/>
            <c:invertIfNegative val="0"/>
            <c:bubble3D val="0"/>
            <c:spPr>
              <a:solidFill>
                <a:srgbClr val="4141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5999-4054-B904-5F79C92F0837}"/>
              </c:ext>
            </c:extLst>
          </c:dPt>
          <c:dPt>
            <c:idx val="21"/>
            <c:invertIfNegative val="0"/>
            <c:bubble3D val="0"/>
            <c:spPr>
              <a:solidFill>
                <a:srgbClr val="4141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5999-4054-B904-5F79C92F0837}"/>
              </c:ext>
            </c:extLst>
          </c:dPt>
          <c:dPt>
            <c:idx val="22"/>
            <c:invertIfNegative val="0"/>
            <c:bubble3D val="0"/>
            <c:spPr>
              <a:solidFill>
                <a:srgbClr val="4141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5999-4054-B904-5F79C92F0837}"/>
              </c:ext>
            </c:extLst>
          </c:dPt>
          <c:dPt>
            <c:idx val="23"/>
            <c:invertIfNegative val="0"/>
            <c:bubble3D val="0"/>
            <c:spPr>
              <a:solidFill>
                <a:srgbClr val="4141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5999-4054-B904-5F79C92F0837}"/>
              </c:ext>
            </c:extLst>
          </c:dPt>
          <c:dPt>
            <c:idx val="24"/>
            <c:invertIfNegative val="0"/>
            <c:bubble3D val="0"/>
            <c:spPr>
              <a:solidFill>
                <a:srgbClr val="4141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5999-4054-B904-5F79C92F0837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99-4054-B904-5F79C92F0837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5999-4054-B904-5F79C92F08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'Graf_2025_z celku aktual. (2)'!$D$3:$D$27</c:f>
              <c:strCache>
                <c:ptCount val="25"/>
                <c:pt idx="0">
                  <c:v>1.st.ZŠ: běžní učitelé</c:v>
                </c:pt>
                <c:pt idx="1">
                  <c:v>MŠ: běžní učitelé</c:v>
                </c:pt>
                <c:pt idx="2">
                  <c:v>2.st.ZŠ: matematika </c:v>
                </c:pt>
                <c:pt idx="3">
                  <c:v>2.st.ZŠ: anglický jazyk </c:v>
                </c:pt>
                <c:pt idx="4">
                  <c:v>2.st.ZŠ: fyzika </c:v>
                </c:pt>
                <c:pt idx="5">
                  <c:v>2.st.ZŠ: informatika </c:v>
                </c:pt>
                <c:pt idx="6">
                  <c:v>SŠ: matematika</c:v>
                </c:pt>
                <c:pt idx="7">
                  <c:v>1.st.ZŠ: učitel anglického jazyka</c:v>
                </c:pt>
                <c:pt idx="8">
                  <c:v>2.st.ZŠ: český jazyk a literatura </c:v>
                </c:pt>
                <c:pt idx="9">
                  <c:v>SŠ: informatika</c:v>
                </c:pt>
                <c:pt idx="10">
                  <c:v>SŠ: anglický jazyk</c:v>
                </c:pt>
                <c:pt idx="11">
                  <c:v>SŠ: český jazyk a literatura</c:v>
                </c:pt>
                <c:pt idx="12">
                  <c:v>SŠ: Elektrotechnika, telek. a výpočet. technika (odbor. předměty)</c:v>
                </c:pt>
                <c:pt idx="13">
                  <c:v>SŠ: fyzika</c:v>
                </c:pt>
                <c:pt idx="14">
                  <c:v>1.st.ZŠ: učitel specif. předmětů pro žáky zařazené ve třídě se SVP </c:v>
                </c:pt>
                <c:pt idx="15">
                  <c:v>SŠ: Strojírenství a strojíren. výroba (odbor. předměty)</c:v>
                </c:pt>
                <c:pt idx="16">
                  <c:v>MŠ: učitel v MŠ pro děti zařazené ve třídě se SVP </c:v>
                </c:pt>
                <c:pt idx="17">
                  <c:v>2.st.ZŠ: tělesná výchova </c:v>
                </c:pt>
                <c:pt idx="18">
                  <c:v>2.st.ZŠ: specifické předměty pro žáky zařazené ve třídě se SVP </c:v>
                </c:pt>
                <c:pt idx="19">
                  <c:v>2.st.ZŠ: německý jazyk </c:v>
                </c:pt>
                <c:pt idx="20">
                  <c:v>SŠ: Informatické obory (odbor. předměty)</c:v>
                </c:pt>
                <c:pt idx="21">
                  <c:v>2.st.ZŠ: chemie </c:v>
                </c:pt>
                <c:pt idx="22">
                  <c:v>SŠ: Strojírenství a strojíren. výroba (odbor. výcvik)</c:v>
                </c:pt>
                <c:pt idx="23">
                  <c:v>SŠ: tělesná výchova</c:v>
                </c:pt>
                <c:pt idx="24">
                  <c:v>SŠ: Elektrotechnika, telek. a výpočet. technika (odbor. výcvik)</c:v>
                </c:pt>
              </c:strCache>
            </c:strRef>
          </c:cat>
          <c:val>
            <c:numRef>
              <c:f>'Graf_2025_z celku aktual. (2)'!$E$3:$E$27</c:f>
              <c:numCache>
                <c:formatCode>#\ ##0_ ;[Red]\-#\ ##0\ ;\–\ </c:formatCode>
                <c:ptCount val="25"/>
                <c:pt idx="0">
                  <c:v>304.4942857142857</c:v>
                </c:pt>
                <c:pt idx="1">
                  <c:v>459.53356774193543</c:v>
                </c:pt>
                <c:pt idx="2">
                  <c:v>78.590909090909093</c:v>
                </c:pt>
                <c:pt idx="3">
                  <c:v>59.18181818181818</c:v>
                </c:pt>
                <c:pt idx="4">
                  <c:v>69.204545454545453</c:v>
                </c:pt>
                <c:pt idx="5">
                  <c:v>60.045454545454547</c:v>
                </c:pt>
                <c:pt idx="6">
                  <c:v>24.333333333333332</c:v>
                </c:pt>
                <c:pt idx="7">
                  <c:v>38.19047619047619</c:v>
                </c:pt>
                <c:pt idx="8">
                  <c:v>29.363636363636363</c:v>
                </c:pt>
                <c:pt idx="9">
                  <c:v>26.61904761904762</c:v>
                </c:pt>
                <c:pt idx="10">
                  <c:v>31.285714285714285</c:v>
                </c:pt>
                <c:pt idx="11">
                  <c:v>16.30952380952381</c:v>
                </c:pt>
                <c:pt idx="12">
                  <c:v>26.238095238095237</c:v>
                </c:pt>
                <c:pt idx="13">
                  <c:v>12.261904761904763</c:v>
                </c:pt>
                <c:pt idx="14">
                  <c:v>22.904761904761905</c:v>
                </c:pt>
                <c:pt idx="15">
                  <c:v>14.857142857142858</c:v>
                </c:pt>
                <c:pt idx="16">
                  <c:v>36.354838709677416</c:v>
                </c:pt>
                <c:pt idx="17">
                  <c:v>13.136363636363637</c:v>
                </c:pt>
                <c:pt idx="18">
                  <c:v>23.727272727272727</c:v>
                </c:pt>
                <c:pt idx="19">
                  <c:v>18.227272727272727</c:v>
                </c:pt>
                <c:pt idx="20">
                  <c:v>21.047619047619047</c:v>
                </c:pt>
                <c:pt idx="21">
                  <c:v>14.227272727272727</c:v>
                </c:pt>
                <c:pt idx="22">
                  <c:v>21.071428571428573</c:v>
                </c:pt>
                <c:pt idx="23">
                  <c:v>11.142857142857142</c:v>
                </c:pt>
                <c:pt idx="24">
                  <c:v>13.285714285714286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5999-4054-B904-5F79C92F0837}"/>
            </c:ext>
          </c:extLst>
        </c:ser>
        <c:ser>
          <c:idx val="1"/>
          <c:order val="1"/>
          <c:tx>
            <c:strRef>
              <c:f>'Graf_2025_z celku aktual. (2)'!$F$2</c:f>
              <c:strCache>
                <c:ptCount val="1"/>
                <c:pt idx="0">
                  <c:v>Potřeba na další školní rok</c:v>
                </c:pt>
              </c:strCache>
            </c:strRef>
          </c:tx>
          <c:spPr>
            <a:solidFill>
              <a:srgbClr val="07C2F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1.35528513481269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5999-4054-B904-5F79C92F0837}"/>
                </c:ext>
              </c:extLst>
            </c:dLbl>
            <c:dLbl>
              <c:idx val="5"/>
              <c:layout>
                <c:manualLayout>
                  <c:x val="0"/>
                  <c:y val="3.86790742066332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5999-4054-B904-5F79C92F0837}"/>
                </c:ext>
              </c:extLst>
            </c:dLbl>
            <c:dLbl>
              <c:idx val="6"/>
              <c:layout>
                <c:manualLayout>
                  <c:x val="-5.4020247653919088E-17"/>
                  <c:y val="3.85473633977570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5999-4054-B904-5F79C92F0837}"/>
                </c:ext>
              </c:extLst>
            </c:dLbl>
            <c:dLbl>
              <c:idx val="7"/>
              <c:layout>
                <c:manualLayout>
                  <c:x val="-5.4020247653919088E-17"/>
                  <c:y val="2.87320448580291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5999-4054-B904-5F79C92F0837}"/>
                </c:ext>
              </c:extLst>
            </c:dLbl>
            <c:dLbl>
              <c:idx val="8"/>
              <c:layout>
                <c:manualLayout>
                  <c:x val="0"/>
                  <c:y val="2.78845144356955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5999-4054-B904-5F79C92F0837}"/>
                </c:ext>
              </c:extLst>
            </c:dLbl>
            <c:dLbl>
              <c:idx val="9"/>
              <c:layout>
                <c:manualLayout>
                  <c:x val="-1.4732965009208103E-3"/>
                  <c:y val="-1.66184681460272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5999-4054-B904-5F79C92F0837}"/>
                </c:ext>
              </c:extLst>
            </c:dLbl>
            <c:dLbl>
              <c:idx val="10"/>
              <c:layout>
                <c:manualLayout>
                  <c:x val="-5.4020247653919088E-17"/>
                  <c:y val="4.4373180625148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5999-4054-B904-5F79C92F0837}"/>
                </c:ext>
              </c:extLst>
            </c:dLbl>
            <c:dLbl>
              <c:idx val="11"/>
              <c:layout>
                <c:manualLayout>
                  <c:x val="0"/>
                  <c:y val="8.085898353614889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5999-4054-B904-5F79C92F0837}"/>
                </c:ext>
              </c:extLst>
            </c:dLbl>
            <c:dLbl>
              <c:idx val="12"/>
              <c:layout>
                <c:manualLayout>
                  <c:x val="-1.0804049530783818E-16"/>
                  <c:y val="3.76311142925316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5999-4054-B904-5F79C92F083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5999-4054-B904-5F79C92F083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5999-4054-B904-5F79C92F083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5999-4054-B904-5F79C92F083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5999-4054-B904-5F79C92F083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5999-4054-B904-5F79C92F0837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5999-4054-B904-5F79C92F083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5999-4054-B904-5F79C92F083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5999-4054-B904-5F79C92F083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5999-4054-B904-5F79C92F083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5999-4054-B904-5F79C92F0837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5999-4054-B904-5F79C92F083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5999-4054-B904-5F79C92F08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'Graf_2025_z celku aktual. (2)'!$D$3:$D$27</c:f>
              <c:strCache>
                <c:ptCount val="25"/>
                <c:pt idx="0">
                  <c:v>1.st.ZŠ: běžní učitelé</c:v>
                </c:pt>
                <c:pt idx="1">
                  <c:v>MŠ: běžní učitelé</c:v>
                </c:pt>
                <c:pt idx="2">
                  <c:v>2.st.ZŠ: matematika </c:v>
                </c:pt>
                <c:pt idx="3">
                  <c:v>2.st.ZŠ: anglický jazyk </c:v>
                </c:pt>
                <c:pt idx="4">
                  <c:v>2.st.ZŠ: fyzika </c:v>
                </c:pt>
                <c:pt idx="5">
                  <c:v>2.st.ZŠ: informatika </c:v>
                </c:pt>
                <c:pt idx="6">
                  <c:v>SŠ: matematika</c:v>
                </c:pt>
                <c:pt idx="7">
                  <c:v>1.st.ZŠ: učitel anglického jazyka</c:v>
                </c:pt>
                <c:pt idx="8">
                  <c:v>2.st.ZŠ: český jazyk a literatura </c:v>
                </c:pt>
                <c:pt idx="9">
                  <c:v>SŠ: informatika</c:v>
                </c:pt>
                <c:pt idx="10">
                  <c:v>SŠ: anglický jazyk</c:v>
                </c:pt>
                <c:pt idx="11">
                  <c:v>SŠ: český jazyk a literatura</c:v>
                </c:pt>
                <c:pt idx="12">
                  <c:v>SŠ: Elektrotechnika, telek. a výpočet. technika (odbor. předměty)</c:v>
                </c:pt>
                <c:pt idx="13">
                  <c:v>SŠ: fyzika</c:v>
                </c:pt>
                <c:pt idx="14">
                  <c:v>1.st.ZŠ: učitel specif. předmětů pro žáky zařazené ve třídě se SVP </c:v>
                </c:pt>
                <c:pt idx="15">
                  <c:v>SŠ: Strojírenství a strojíren. výroba (odbor. předměty)</c:v>
                </c:pt>
                <c:pt idx="16">
                  <c:v>MŠ: učitel v MŠ pro děti zařazené ve třídě se SVP </c:v>
                </c:pt>
                <c:pt idx="17">
                  <c:v>2.st.ZŠ: tělesná výchova </c:v>
                </c:pt>
                <c:pt idx="18">
                  <c:v>2.st.ZŠ: specifické předměty pro žáky zařazené ve třídě se SVP </c:v>
                </c:pt>
                <c:pt idx="19">
                  <c:v>2.st.ZŠ: německý jazyk </c:v>
                </c:pt>
                <c:pt idx="20">
                  <c:v>SŠ: Informatické obory (odbor. předměty)</c:v>
                </c:pt>
                <c:pt idx="21">
                  <c:v>2.st.ZŠ: chemie </c:v>
                </c:pt>
                <c:pt idx="22">
                  <c:v>SŠ: Strojírenství a strojíren. výroba (odbor. výcvik)</c:v>
                </c:pt>
                <c:pt idx="23">
                  <c:v>SŠ: tělesná výchova</c:v>
                </c:pt>
                <c:pt idx="24">
                  <c:v>SŠ: Elektrotechnika, telek. a výpočet. technika (odbor. výcvik)</c:v>
                </c:pt>
              </c:strCache>
            </c:strRef>
          </c:cat>
          <c:val>
            <c:numRef>
              <c:f>'Graf_2025_z celku aktual. (2)'!$F$3:$F$27</c:f>
              <c:numCache>
                <c:formatCode>#\ ##0_ ;[Red]\-#\ ##0\ ;\–\ </c:formatCode>
                <c:ptCount val="25"/>
                <c:pt idx="0">
                  <c:v>1171.7427047619046</c:v>
                </c:pt>
                <c:pt idx="1">
                  <c:v>704.87728064516125</c:v>
                </c:pt>
                <c:pt idx="2">
                  <c:v>276.43409090909091</c:v>
                </c:pt>
                <c:pt idx="3">
                  <c:v>240.67045454545453</c:v>
                </c:pt>
                <c:pt idx="4">
                  <c:v>180.68181818181819</c:v>
                </c:pt>
                <c:pt idx="5">
                  <c:v>179.65909090909091</c:v>
                </c:pt>
                <c:pt idx="6">
                  <c:v>179.8107619047619</c:v>
                </c:pt>
                <c:pt idx="7">
                  <c:v>135.01285714285714</c:v>
                </c:pt>
                <c:pt idx="8">
                  <c:v>164.07954545454547</c:v>
                </c:pt>
                <c:pt idx="9">
                  <c:v>131.38095238095238</c:v>
                </c:pt>
                <c:pt idx="10">
                  <c:v>144.97619047619048</c:v>
                </c:pt>
                <c:pt idx="11">
                  <c:v>102.76190476190476</c:v>
                </c:pt>
                <c:pt idx="12">
                  <c:v>96.61904761904762</c:v>
                </c:pt>
                <c:pt idx="13">
                  <c:v>82.261904761904759</c:v>
                </c:pt>
                <c:pt idx="14">
                  <c:v>90.738095238095241</c:v>
                </c:pt>
                <c:pt idx="15">
                  <c:v>81.285714285714292</c:v>
                </c:pt>
                <c:pt idx="16">
                  <c:v>64.337419354838715</c:v>
                </c:pt>
                <c:pt idx="17">
                  <c:v>75.318181818181813</c:v>
                </c:pt>
                <c:pt idx="18">
                  <c:v>62.68181818181818</c:v>
                </c:pt>
                <c:pt idx="19">
                  <c:v>65.090909090909093</c:v>
                </c:pt>
                <c:pt idx="20">
                  <c:v>52.238095238095241</c:v>
                </c:pt>
                <c:pt idx="21">
                  <c:v>46.909090909090907</c:v>
                </c:pt>
                <c:pt idx="22">
                  <c:v>43.80952380952381</c:v>
                </c:pt>
                <c:pt idx="23">
                  <c:v>51.047619047619051</c:v>
                </c:pt>
                <c:pt idx="24">
                  <c:v>56.023809523809526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5-5999-4054-B904-5F79C92F0837}"/>
            </c:ext>
          </c:extLst>
        </c:ser>
        <c:ser>
          <c:idx val="2"/>
          <c:order val="2"/>
          <c:tx>
            <c:strRef>
              <c:f>'Graf_2025_z celku aktual. (2)'!$G$2</c:f>
              <c:strCache>
                <c:ptCount val="1"/>
                <c:pt idx="0">
                  <c:v>Potřeba do 5 let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505061913479772E-17"/>
                  <c:y val="-8.48484848484848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5999-4054-B904-5F79C92F0837}"/>
                </c:ext>
              </c:extLst>
            </c:dLbl>
            <c:dLbl>
              <c:idx val="1"/>
              <c:layout>
                <c:manualLayout>
                  <c:x val="-2.7010123826959544E-17"/>
                  <c:y val="-8.96969696969697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5999-4054-B904-5F79C92F0837}"/>
                </c:ext>
              </c:extLst>
            </c:dLbl>
            <c:dLbl>
              <c:idx val="2"/>
              <c:layout>
                <c:manualLayout>
                  <c:x val="-2.7010123826959544E-17"/>
                  <c:y val="-4.12121212121212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5999-4054-B904-5F79C92F0837}"/>
                </c:ext>
              </c:extLst>
            </c:dLbl>
            <c:dLbl>
              <c:idx val="3"/>
              <c:layout>
                <c:manualLayout>
                  <c:x val="0"/>
                  <c:y val="-3.15151515151515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5999-4054-B904-5F79C92F0837}"/>
                </c:ext>
              </c:extLst>
            </c:dLbl>
            <c:dLbl>
              <c:idx val="4"/>
              <c:layout>
                <c:manualLayout>
                  <c:x val="0"/>
                  <c:y val="-3.63636363636363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5999-4054-B904-5F79C92F0837}"/>
                </c:ext>
              </c:extLst>
            </c:dLbl>
            <c:dLbl>
              <c:idx val="5"/>
              <c:layout>
                <c:manualLayout>
                  <c:x val="0"/>
                  <c:y val="-2.90909090909090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5999-4054-B904-5F79C92F0837}"/>
                </c:ext>
              </c:extLst>
            </c:dLbl>
            <c:dLbl>
              <c:idx val="6"/>
              <c:layout>
                <c:manualLayout>
                  <c:x val="-1.4732965009208643E-3"/>
                  <c:y val="-2.90909090909090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5999-4054-B904-5F79C92F0837}"/>
                </c:ext>
              </c:extLst>
            </c:dLbl>
            <c:dLbl>
              <c:idx val="7"/>
              <c:layout>
                <c:manualLayout>
                  <c:x val="-5.4020247653919088E-17"/>
                  <c:y val="-2.90909090909091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5999-4054-B904-5F79C92F0837}"/>
                </c:ext>
              </c:extLst>
            </c:dLbl>
            <c:dLbl>
              <c:idx val="8"/>
              <c:layout>
                <c:manualLayout>
                  <c:x val="-1.4732965009208103E-3"/>
                  <c:y val="-2.42424242424242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5999-4054-B904-5F79C92F0837}"/>
                </c:ext>
              </c:extLst>
            </c:dLbl>
            <c:dLbl>
              <c:idx val="9"/>
              <c:layout>
                <c:manualLayout>
                  <c:x val="0"/>
                  <c:y val="-2.18181818181819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5999-4054-B904-5F79C92F0837}"/>
                </c:ext>
              </c:extLst>
            </c:dLbl>
            <c:dLbl>
              <c:idx val="10"/>
              <c:layout>
                <c:manualLayout>
                  <c:x val="-1.0804049530783818E-16"/>
                  <c:y val="-1.69696969696969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5999-4054-B904-5F79C92F0837}"/>
                </c:ext>
              </c:extLst>
            </c:dLbl>
            <c:dLbl>
              <c:idx val="11"/>
              <c:layout>
                <c:manualLayout>
                  <c:x val="0"/>
                  <c:y val="-1.93939393939394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5999-4054-B904-5F79C92F0837}"/>
                </c:ext>
              </c:extLst>
            </c:dLbl>
            <c:dLbl>
              <c:idx val="12"/>
              <c:layout>
                <c:manualLayout>
                  <c:x val="-1.0804049530783818E-16"/>
                  <c:y val="-1.93939393939393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5999-4054-B904-5F79C92F0837}"/>
                </c:ext>
              </c:extLst>
            </c:dLbl>
            <c:dLbl>
              <c:idx val="13"/>
              <c:layout>
                <c:manualLayout>
                  <c:x val="0"/>
                  <c:y val="-2.42424242424242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5999-4054-B904-5F79C92F0837}"/>
                </c:ext>
              </c:extLst>
            </c:dLbl>
            <c:dLbl>
              <c:idx val="14"/>
              <c:layout>
                <c:manualLayout>
                  <c:x val="0"/>
                  <c:y val="-1.69696969696969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5999-4054-B904-5F79C92F0837}"/>
                </c:ext>
              </c:extLst>
            </c:dLbl>
            <c:dLbl>
              <c:idx val="15"/>
              <c:layout>
                <c:manualLayout>
                  <c:x val="0"/>
                  <c:y val="-1.93939393939393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5999-4054-B904-5F79C92F0837}"/>
                </c:ext>
              </c:extLst>
            </c:dLbl>
            <c:dLbl>
              <c:idx val="16"/>
              <c:layout>
                <c:manualLayout>
                  <c:x val="-1.0804049530783818E-16"/>
                  <c:y val="-1.93939393939394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5999-4054-B904-5F79C92F0837}"/>
                </c:ext>
              </c:extLst>
            </c:dLbl>
            <c:dLbl>
              <c:idx val="17"/>
              <c:layout>
                <c:manualLayout>
                  <c:x val="-1.0804049530783818E-16"/>
                  <c:y val="-1.69696969696969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5999-4054-B904-5F79C92F0837}"/>
                </c:ext>
              </c:extLst>
            </c:dLbl>
            <c:dLbl>
              <c:idx val="18"/>
              <c:layout>
                <c:manualLayout>
                  <c:x val="-1.0804049530783818E-16"/>
                  <c:y val="-1.69696969696969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5999-4054-B904-5F79C92F0837}"/>
                </c:ext>
              </c:extLst>
            </c:dLbl>
            <c:dLbl>
              <c:idx val="19"/>
              <c:layout>
                <c:manualLayout>
                  <c:x val="0"/>
                  <c:y val="-1.45454545454545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5999-4054-B904-5F79C92F0837}"/>
                </c:ext>
              </c:extLst>
            </c:dLbl>
            <c:dLbl>
              <c:idx val="20"/>
              <c:layout>
                <c:manualLayout>
                  <c:x val="0"/>
                  <c:y val="-1.69696969696969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5999-4054-B904-5F79C92F0837}"/>
                </c:ext>
              </c:extLst>
            </c:dLbl>
            <c:dLbl>
              <c:idx val="21"/>
              <c:layout>
                <c:manualLayout>
                  <c:x val="0"/>
                  <c:y val="-1.69696969696970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5999-4054-B904-5F79C92F0837}"/>
                </c:ext>
              </c:extLst>
            </c:dLbl>
            <c:dLbl>
              <c:idx val="22"/>
              <c:layout>
                <c:manualLayout>
                  <c:x val="-1.0804049530783818E-16"/>
                  <c:y val="-1.93939393939393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5999-4054-B904-5F79C92F0837}"/>
                </c:ext>
              </c:extLst>
            </c:dLbl>
            <c:dLbl>
              <c:idx val="23"/>
              <c:layout>
                <c:manualLayout>
                  <c:x val="0"/>
                  <c:y val="-1.69696969696969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5999-4054-B904-5F79C92F0837}"/>
                </c:ext>
              </c:extLst>
            </c:dLbl>
            <c:dLbl>
              <c:idx val="24"/>
              <c:layout>
                <c:manualLayout>
                  <c:x val="0"/>
                  <c:y val="-1.45454545454546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5999-4054-B904-5F79C92F08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'Graf_2025_z celku aktual. (2)'!$D$3:$D$27</c:f>
              <c:strCache>
                <c:ptCount val="25"/>
                <c:pt idx="0">
                  <c:v>1.st.ZŠ: běžní učitelé</c:v>
                </c:pt>
                <c:pt idx="1">
                  <c:v>MŠ: běžní učitelé</c:v>
                </c:pt>
                <c:pt idx="2">
                  <c:v>2.st.ZŠ: matematika </c:v>
                </c:pt>
                <c:pt idx="3">
                  <c:v>2.st.ZŠ: anglický jazyk </c:v>
                </c:pt>
                <c:pt idx="4">
                  <c:v>2.st.ZŠ: fyzika </c:v>
                </c:pt>
                <c:pt idx="5">
                  <c:v>2.st.ZŠ: informatika </c:v>
                </c:pt>
                <c:pt idx="6">
                  <c:v>SŠ: matematika</c:v>
                </c:pt>
                <c:pt idx="7">
                  <c:v>1.st.ZŠ: učitel anglického jazyka</c:v>
                </c:pt>
                <c:pt idx="8">
                  <c:v>2.st.ZŠ: český jazyk a literatura </c:v>
                </c:pt>
                <c:pt idx="9">
                  <c:v>SŠ: informatika</c:v>
                </c:pt>
                <c:pt idx="10">
                  <c:v>SŠ: anglický jazyk</c:v>
                </c:pt>
                <c:pt idx="11">
                  <c:v>SŠ: český jazyk a literatura</c:v>
                </c:pt>
                <c:pt idx="12">
                  <c:v>SŠ: Elektrotechnika, telek. a výpočet. technika (odbor. předměty)</c:v>
                </c:pt>
                <c:pt idx="13">
                  <c:v>SŠ: fyzika</c:v>
                </c:pt>
                <c:pt idx="14">
                  <c:v>1.st.ZŠ: učitel specif. předmětů pro žáky zařazené ve třídě se SVP </c:v>
                </c:pt>
                <c:pt idx="15">
                  <c:v>SŠ: Strojírenství a strojíren. výroba (odbor. předměty)</c:v>
                </c:pt>
                <c:pt idx="16">
                  <c:v>MŠ: učitel v MŠ pro děti zařazené ve třídě se SVP </c:v>
                </c:pt>
                <c:pt idx="17">
                  <c:v>2.st.ZŠ: tělesná výchova </c:v>
                </c:pt>
                <c:pt idx="18">
                  <c:v>2.st.ZŠ: specifické předměty pro žáky zařazené ve třídě se SVP </c:v>
                </c:pt>
                <c:pt idx="19">
                  <c:v>2.st.ZŠ: německý jazyk </c:v>
                </c:pt>
                <c:pt idx="20">
                  <c:v>SŠ: Informatické obory (odbor. předměty)</c:v>
                </c:pt>
                <c:pt idx="21">
                  <c:v>2.st.ZŠ: chemie </c:v>
                </c:pt>
                <c:pt idx="22">
                  <c:v>SŠ: Strojírenství a strojíren. výroba (odbor. výcvik)</c:v>
                </c:pt>
                <c:pt idx="23">
                  <c:v>SŠ: tělesná výchova</c:v>
                </c:pt>
                <c:pt idx="24">
                  <c:v>SŠ: Elektrotechnika, telek. a výpočet. technika (odbor. výcvik)</c:v>
                </c:pt>
              </c:strCache>
            </c:strRef>
          </c:cat>
          <c:val>
            <c:numRef>
              <c:f>'Graf_2025_z celku aktual. (2)'!$G$3:$G$27</c:f>
              <c:numCache>
                <c:formatCode>#\ ##0_ ;[Red]\-#\ ##0\ ;\–\ </c:formatCode>
                <c:ptCount val="25"/>
                <c:pt idx="0">
                  <c:v>798.21861904761909</c:v>
                </c:pt>
                <c:pt idx="1">
                  <c:v>864.76600322580646</c:v>
                </c:pt>
                <c:pt idx="2">
                  <c:v>316.81818181818181</c:v>
                </c:pt>
                <c:pt idx="3">
                  <c:v>171.27272727272728</c:v>
                </c:pt>
                <c:pt idx="4">
                  <c:v>218.27272727272728</c:v>
                </c:pt>
                <c:pt idx="5">
                  <c:v>173.18181818181819</c:v>
                </c:pt>
                <c:pt idx="6">
                  <c:v>153.38095238095238</c:v>
                </c:pt>
                <c:pt idx="7">
                  <c:v>149.02380952380952</c:v>
                </c:pt>
                <c:pt idx="8">
                  <c:v>117.18181818181819</c:v>
                </c:pt>
                <c:pt idx="9">
                  <c:v>109.54761904761905</c:v>
                </c:pt>
                <c:pt idx="10">
                  <c:v>75.333333333333329</c:v>
                </c:pt>
                <c:pt idx="11">
                  <c:v>89.571428571428569</c:v>
                </c:pt>
                <c:pt idx="12">
                  <c:v>79.952380952380949</c:v>
                </c:pt>
                <c:pt idx="13">
                  <c:v>101.16666666666667</c:v>
                </c:pt>
                <c:pt idx="14">
                  <c:v>56.761904761904759</c:v>
                </c:pt>
                <c:pt idx="15">
                  <c:v>72.11904761904762</c:v>
                </c:pt>
                <c:pt idx="16">
                  <c:v>63.064516129032256</c:v>
                </c:pt>
                <c:pt idx="17">
                  <c:v>59.227272727272727</c:v>
                </c:pt>
                <c:pt idx="18">
                  <c:v>51.909090909090907</c:v>
                </c:pt>
                <c:pt idx="19">
                  <c:v>51.56818181818182</c:v>
                </c:pt>
                <c:pt idx="20">
                  <c:v>50.80952380952381</c:v>
                </c:pt>
                <c:pt idx="21">
                  <c:v>60.636363636363633</c:v>
                </c:pt>
                <c:pt idx="22">
                  <c:v>52.30952380952381</c:v>
                </c:pt>
                <c:pt idx="23">
                  <c:v>45.428571428571431</c:v>
                </c:pt>
                <c:pt idx="24">
                  <c:v>36.976190476190474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F-5999-4054-B904-5F79C92F08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1372424895"/>
        <c:axId val="1372430175"/>
      </c:barChart>
      <c:catAx>
        <c:axId val="137242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72430175"/>
        <c:crosses val="autoZero"/>
        <c:auto val="1"/>
        <c:lblAlgn val="ctr"/>
        <c:lblOffset val="100"/>
        <c:noMultiLvlLbl val="0"/>
      </c:catAx>
      <c:valAx>
        <c:axId val="1372430175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72424895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726764403068401"/>
          <c:y val="1.1969267477928895E-2"/>
          <c:w val="0.38978576296747441"/>
          <c:h val="5.7273586256263422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A5D55-CA7B-4358-AFEF-A66498C35363}" type="datetimeFigureOut">
              <a:rPr lang="cs-CZ" smtClean="0"/>
              <a:t>24.06.2025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0F52C-6A56-4EF8-AFAD-C1D6265052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13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0F52C-6A56-4EF8-AFAD-C1D62650525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298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0F52C-6A56-4EF8-AFAD-C1D62650525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64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768000" y="1224000"/>
            <a:ext cx="7824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8000" y="6288271"/>
            <a:ext cx="5181696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23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9599" y="1825625"/>
            <a:ext cx="10515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057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7348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orient="horz" pos="59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28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8D9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01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obrázek 2">
            <a:extLst>
              <a:ext uri="{FF2B5EF4-FFF2-40B4-BE49-F238E27FC236}">
                <a16:creationId xmlns:a16="http://schemas.microsoft.com/office/drawing/2014/main" id="{DEBA1952-2E33-4348-A94B-18B55220776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20000" y="936001"/>
            <a:ext cx="10726331" cy="5166037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rgbClr val="428D96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301547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12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72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09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53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9600" y="936001"/>
            <a:ext cx="10838169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96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94566" y="101218"/>
            <a:ext cx="4974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99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smt.gov.cz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3E5E2-0C91-C69E-897A-0741031A9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kern="100" dirty="0">
                <a:effectLst/>
                <a:latin typeface="Open Sans" panose="020B0606030504020204" pitchFamily="34" charset="0"/>
                <a:ea typeface="Aptos" panose="020B0004020202020204" pitchFamily="34" charset="0"/>
              </a:rPr>
              <a:t>VÝSLEDKY MIMOŘÁDNÉHO ŠETŘENÍ</a:t>
            </a:r>
            <a:br>
              <a:rPr lang="cs-CZ" sz="2800" b="1" kern="100" dirty="0">
                <a:effectLst/>
                <a:latin typeface="Open Sans" panose="020B0606030504020204" pitchFamily="34" charset="0"/>
                <a:ea typeface="Aptos" panose="020B0004020202020204" pitchFamily="34" charset="0"/>
              </a:rPr>
            </a:br>
            <a:r>
              <a:rPr lang="cs-CZ" sz="2800" b="1" kern="100" dirty="0">
                <a:effectLst/>
                <a:latin typeface="Open Sans" panose="020B0606030504020204" pitchFamily="34" charset="0"/>
                <a:ea typeface="Aptos" panose="020B0004020202020204" pitchFamily="34" charset="0"/>
              </a:rPr>
              <a:t>ke stavu zajištění výuky v MŠ, ZŠ, SŠ a VOŠ</a:t>
            </a:r>
            <a:br>
              <a:rPr lang="cs-CZ" sz="1800" b="1" kern="100" dirty="0">
                <a:effectLst/>
                <a:latin typeface="Open Sans" panose="020B0606030504020204" pitchFamily="34" charset="0"/>
                <a:ea typeface="Aptos" panose="020B0004020202020204" pitchFamily="34" charset="0"/>
              </a:rPr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9872F7-EA0E-CB83-D7CB-FECEB78213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24. ČERVNA 2025</a:t>
            </a:r>
          </a:p>
        </p:txBody>
      </p:sp>
    </p:spTree>
    <p:extLst>
      <p:ext uri="{BB962C8B-B14F-4D97-AF65-F5344CB8AC3E}">
        <p14:creationId xmlns:p14="http://schemas.microsoft.com/office/powerpoint/2010/main" val="353899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D4C7F-2651-09A1-B2E4-143592949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43B46377-D2E1-8EAD-2BC0-108BEB9B863F}"/>
              </a:ext>
            </a:extLst>
          </p:cNvPr>
          <p:cNvSpPr/>
          <p:nvPr/>
        </p:nvSpPr>
        <p:spPr>
          <a:xfrm>
            <a:off x="6157435" y="4826984"/>
            <a:ext cx="5953121" cy="1488621"/>
          </a:xfrm>
          <a:prstGeom prst="roundRect">
            <a:avLst/>
          </a:prstGeom>
          <a:solidFill>
            <a:srgbClr val="FDF0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9870D9-907F-A31B-261F-F9F9E611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665322"/>
            <a:ext cx="10838169" cy="622138"/>
          </a:xfrm>
        </p:spPr>
        <p:txBody>
          <a:bodyPr>
            <a:normAutofit/>
          </a:bodyPr>
          <a:lstStyle/>
          <a:p>
            <a:r>
              <a:rPr lang="cs-CZ" sz="2500" b="1" dirty="0"/>
              <a:t>Aprobace učitelů v předmětech a oblastech výuky na 2. stupni </a:t>
            </a:r>
            <a:r>
              <a:rPr lang="cs-CZ" sz="2500" b="1" dirty="0" err="1"/>
              <a:t>Zš</a:t>
            </a:r>
            <a:endParaRPr lang="cs-CZ" sz="2500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0AA076-F4F8-2B10-CFB8-E74FC081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10</a:t>
            </a:fld>
            <a:endParaRPr lang="cs-CZ"/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3DEDFA6A-8734-2364-6ED6-F2546B798167}"/>
              </a:ext>
            </a:extLst>
          </p:cNvPr>
          <p:cNvSpPr txBox="1">
            <a:spLocks/>
          </p:cNvSpPr>
          <p:nvPr/>
        </p:nvSpPr>
        <p:spPr>
          <a:xfrm>
            <a:off x="6256479" y="1485900"/>
            <a:ext cx="5754545" cy="329565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buNone/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Nejvíce je učitelů:</a:t>
            </a:r>
          </a:p>
          <a:p>
            <a:pPr marL="628650" indent="-215900">
              <a:buFont typeface="Wingdings" panose="05000000000000000000" pitchFamily="2" charset="2"/>
              <a:buChar char="Ø"/>
              <a:tabLst>
                <a:tab pos="990600" algn="l"/>
              </a:tabLst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matematiky (5 193,3 úvazku, 9 432 osob), </a:t>
            </a:r>
          </a:p>
          <a:p>
            <a:pPr marL="628650" indent="-215900">
              <a:buFont typeface="Wingdings" panose="05000000000000000000" pitchFamily="2" charset="2"/>
              <a:buChar char="Ø"/>
              <a:tabLst>
                <a:tab pos="990600" algn="l"/>
              </a:tabLst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anglického jazyka (4 990,7 úvazku, 10 144 osob),</a:t>
            </a:r>
          </a:p>
          <a:p>
            <a:pPr marL="628650" indent="-215900">
              <a:buFont typeface="Wingdings" panose="05000000000000000000" pitchFamily="2" charset="2"/>
              <a:buChar char="Ø"/>
              <a:tabLst>
                <a:tab pos="990600" algn="l"/>
              </a:tabLst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českého jazyka a literatury (4 962,6 úvazku a 9 448 osob),</a:t>
            </a:r>
          </a:p>
          <a:p>
            <a:pPr marL="628650" indent="-215900">
              <a:buFont typeface="Wingdings" panose="05000000000000000000" pitchFamily="2" charset="2"/>
              <a:buChar char="Ø"/>
              <a:tabLst>
                <a:tab pos="990600" algn="l"/>
              </a:tabLst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tělesné výchovy (2 876,1 úvazku a 8 315 osob).</a:t>
            </a:r>
          </a:p>
          <a:p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Nejnižší průměrný úvazek mají učitelé osobnostní a sociální výchovy, mediální výchovy a rodinné výchovy (0,08 – 0,09 úvazku).</a:t>
            </a:r>
          </a:p>
          <a:p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Aprobovaných učitelů je největší podíl  ve výuce polštiny </a:t>
            </a:r>
            <a:r>
              <a:rPr lang="cs-CZ" sz="1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(kterých je ale pouze 15,4 úvazku), 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českého jazyka a literatury, přírodopisu a matematiky.</a:t>
            </a:r>
          </a:p>
          <a:p>
            <a:pPr marL="358775" indent="0">
              <a:lnSpc>
                <a:spcPct val="90000"/>
              </a:lnSpc>
              <a:buNone/>
            </a:pPr>
            <a:endParaRPr lang="cs-CZ" sz="15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108000" indent="0">
              <a:buFont typeface="Calibri Light" panose="020F0302020204030204" pitchFamily="34" charset="0"/>
              <a:buNone/>
            </a:pP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FAD98D5-8519-C398-A5E1-1C79C6959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32" y="1149858"/>
            <a:ext cx="5515699" cy="523068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D8B31C0-78DC-94F3-D7ED-567829540B36}"/>
              </a:ext>
            </a:extLst>
          </p:cNvPr>
          <p:cNvSpPr txBox="1"/>
          <p:nvPr/>
        </p:nvSpPr>
        <p:spPr>
          <a:xfrm>
            <a:off x="624232" y="99277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i="1" dirty="0"/>
              <a:t>Počet úvazků učitelů s aprobací a bez aprobace pro výkon konkrétní přímé pedagogické činnosti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EE7A8CA-95BB-D606-E09A-81A3D84BF905}"/>
              </a:ext>
            </a:extLst>
          </p:cNvPr>
          <p:cNvSpPr txBox="1"/>
          <p:nvPr/>
        </p:nvSpPr>
        <p:spPr>
          <a:xfrm>
            <a:off x="6256479" y="497113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roce 2019 bylo v:</a:t>
            </a:r>
            <a:endParaRPr lang="cs-CZ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7675" indent="-180975">
              <a:buClr>
                <a:srgbClr val="428D96"/>
              </a:buClr>
              <a:buFont typeface="Arial" panose="020B0604020202020204" pitchFamily="34" charset="0"/>
              <a:buChar char="•"/>
            </a:pPr>
            <a:r>
              <a:rPr lang="cs-CZ" sz="18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českém jazyce a literatuře 93,7 % aprobovaných učitelů,</a:t>
            </a:r>
          </a:p>
          <a:p>
            <a:pPr marL="447675" indent="-180975">
              <a:buClr>
                <a:srgbClr val="428D96"/>
              </a:buClr>
              <a:buFont typeface="Arial" panose="020B0604020202020204" pitchFamily="34" charset="0"/>
              <a:buChar char="•"/>
            </a:pPr>
            <a:r>
              <a:rPr lang="cs-CZ" sz="18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matematice 90,3 % aprobovaných učitelů</a:t>
            </a:r>
            <a:r>
              <a:rPr lang="cs-CZ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cs-CZ" sz="1800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7675" indent="-180975">
              <a:buClr>
                <a:srgbClr val="428D96"/>
              </a:buClr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přírodopisu 86,6 % </a:t>
            </a:r>
            <a:r>
              <a:rPr lang="cs-CZ" sz="18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aprobovaných učitelů.</a:t>
            </a:r>
          </a:p>
        </p:txBody>
      </p:sp>
    </p:spTree>
    <p:extLst>
      <p:ext uri="{BB962C8B-B14F-4D97-AF65-F5344CB8AC3E}">
        <p14:creationId xmlns:p14="http://schemas.microsoft.com/office/powerpoint/2010/main" val="373930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CDDDE-080A-E145-9C11-86FDC9BA4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1C785A-60D0-E21E-5304-06FB9922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0" y="654423"/>
            <a:ext cx="10838169" cy="622138"/>
          </a:xfrm>
        </p:spPr>
        <p:txBody>
          <a:bodyPr>
            <a:normAutofit fontScale="90000"/>
          </a:bodyPr>
          <a:lstStyle/>
          <a:p>
            <a:r>
              <a:rPr lang="cs-CZ" sz="2800" b="1" dirty="0"/>
              <a:t>Aprobace učitelů ve všeobecných předmětech a oblastech výuky na SŠ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9D8C14-296E-9FED-671B-0BDE3EAE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11</a:t>
            </a:fld>
            <a:endParaRPr lang="cs-CZ"/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16BB3A74-4ADA-525B-1513-5995B1232B36}"/>
              </a:ext>
            </a:extLst>
          </p:cNvPr>
          <p:cNvSpPr txBox="1">
            <a:spLocks/>
          </p:cNvSpPr>
          <p:nvPr/>
        </p:nvSpPr>
        <p:spPr>
          <a:xfrm>
            <a:off x="6449626" y="1952295"/>
            <a:ext cx="4667250" cy="35143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Celkem 33 724 učitelů (26 524,3 úvazku)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Průměrná výše úvazku: 0,79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87,9 % učitelů má aprobaci pro výuku daného předmětu či předmětové oblasti</a:t>
            </a:r>
          </a:p>
          <a:p>
            <a:pPr marL="108000" indent="0">
              <a:buNone/>
            </a:pPr>
            <a:endParaRPr lang="cs-CZ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8000" indent="0">
              <a:buFont typeface="Calibri Light" panose="020F0302020204030204" pitchFamily="34" charset="0"/>
              <a:buNone/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1FCB25-FED3-EF33-A4AA-42469CCF4D12}"/>
              </a:ext>
            </a:extLst>
          </p:cNvPr>
          <p:cNvSpPr txBox="1"/>
          <p:nvPr/>
        </p:nvSpPr>
        <p:spPr>
          <a:xfrm>
            <a:off x="624232" y="99277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i="1" dirty="0"/>
              <a:t>Počet úvazků učitelů s aprobací a bez aprobace pro výkon konkrétní přímé pedagogické činnosti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B057DB3-D6C9-AFB4-3C7E-F5121921F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49" y="1269773"/>
            <a:ext cx="5396101" cy="519006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6C28E3A-9874-42BA-C0FD-F147ECD9E34C}"/>
              </a:ext>
            </a:extLst>
          </p:cNvPr>
          <p:cNvSpPr txBox="1"/>
          <p:nvPr/>
        </p:nvSpPr>
        <p:spPr>
          <a:xfrm>
            <a:off x="6217691" y="3429000"/>
            <a:ext cx="5888659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0">
              <a:buNone/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Nejvíce je učitelů </a:t>
            </a:r>
          </a:p>
          <a:p>
            <a:pPr marL="628650" indent="-215900">
              <a:buClr>
                <a:srgbClr val="428D96"/>
              </a:buClr>
              <a:buFont typeface="Wingdings" panose="05000000000000000000" pitchFamily="2" charset="2"/>
              <a:buChar char="Ø"/>
              <a:tabLst>
                <a:tab pos="990600" algn="l"/>
              </a:tabLst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anglického jazyka (5 282,2 úvazku, 7 279 osob),</a:t>
            </a:r>
          </a:p>
          <a:p>
            <a:pPr marL="628650" indent="-215900">
              <a:buClr>
                <a:srgbClr val="428D96"/>
              </a:buClr>
              <a:buFont typeface="Wingdings" panose="05000000000000000000" pitchFamily="2" charset="2"/>
              <a:buChar char="Ø"/>
              <a:tabLst>
                <a:tab pos="990600" algn="l"/>
              </a:tabLst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českého jazyka a literatury (3 285,8 úvazku a 5 550 osob),</a:t>
            </a:r>
          </a:p>
          <a:p>
            <a:pPr marL="628650" indent="-215900">
              <a:buClr>
                <a:srgbClr val="428D96"/>
              </a:buClr>
              <a:buFont typeface="Wingdings" panose="05000000000000000000" pitchFamily="2" charset="2"/>
              <a:buChar char="Ø"/>
              <a:tabLst>
                <a:tab pos="990600" algn="l"/>
              </a:tabLst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matematiky (3 269,3 úvazku, 5 766 osob).</a:t>
            </a:r>
          </a:p>
          <a:p>
            <a:pPr marL="412750">
              <a:buClr>
                <a:srgbClr val="428D96"/>
              </a:buClr>
              <a:tabLst>
                <a:tab pos="990600" algn="l"/>
              </a:tabLst>
            </a:pP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24000" indent="-216000">
              <a:spcAft>
                <a:spcPts val="800"/>
              </a:spcAft>
              <a:buClr>
                <a:srgbClr val="428D96"/>
              </a:buClr>
              <a:buSzPct val="100000"/>
              <a:buFont typeface="Calibri Light" panose="020F0302020204030204" pitchFamily="34" charset="0"/>
              <a:buChar char="●"/>
              <a:tabLst>
                <a:tab pos="990600" algn="l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Aprobovaných učitelů je největší podíl ve vybraných cizích jazycích, dějepise, zeměpise, přírodopise a chemii.</a:t>
            </a:r>
          </a:p>
        </p:txBody>
      </p:sp>
    </p:spTree>
    <p:extLst>
      <p:ext uri="{BB962C8B-B14F-4D97-AF65-F5344CB8AC3E}">
        <p14:creationId xmlns:p14="http://schemas.microsoft.com/office/powerpoint/2010/main" val="333314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D2F0C-8ED4-C3C6-1F65-DAF9711C3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084CAA-3B57-F7AC-B5F1-DBCBA8BF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0" y="654423"/>
            <a:ext cx="10838169" cy="622138"/>
          </a:xfrm>
        </p:spPr>
        <p:txBody>
          <a:bodyPr>
            <a:normAutofit fontScale="90000"/>
          </a:bodyPr>
          <a:lstStyle/>
          <a:p>
            <a:r>
              <a:rPr lang="cs-CZ" sz="2800" b="1" dirty="0"/>
              <a:t>Aprobace učitelů v Odborných předmětech a oblastech výuky na SŠ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C90D22-5FF5-33D7-9392-9E861B21B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12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C760447-7BD4-D724-1AF8-2CC5329A3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79" y="1269773"/>
            <a:ext cx="5425121" cy="521798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AC0E1A-539A-59BE-C95A-3DE1E7150A2C}"/>
              </a:ext>
            </a:extLst>
          </p:cNvPr>
          <p:cNvSpPr txBox="1"/>
          <p:nvPr/>
        </p:nvSpPr>
        <p:spPr>
          <a:xfrm>
            <a:off x="624232" y="99277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i="1" dirty="0"/>
              <a:t>Počet úvazků učitelů s aprobací a bez aprobace pro výkon konkrétní přímé pedagogické činnosti</a:t>
            </a:r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41858DF7-DAC8-86DD-0398-30C27F9F0D96}"/>
              </a:ext>
            </a:extLst>
          </p:cNvPr>
          <p:cNvSpPr txBox="1">
            <a:spLocks/>
          </p:cNvSpPr>
          <p:nvPr/>
        </p:nvSpPr>
        <p:spPr>
          <a:xfrm>
            <a:off x="6229350" y="1671805"/>
            <a:ext cx="5129632" cy="35143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Celkem 16 192 učitelů (10 666,3 úvazku)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Průměrná výše úvazku: 0,66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83,2 % učitelů má aprobaci pro výuku dané oblasti</a:t>
            </a:r>
          </a:p>
          <a:p>
            <a:pPr marL="108000" indent="0">
              <a:buNone/>
            </a:pPr>
            <a:endParaRPr lang="cs-CZ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8000" indent="0">
              <a:buFont typeface="Calibri Light" panose="020F0302020204030204" pitchFamily="34" charset="0"/>
              <a:buNone/>
            </a:pP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C455592-2C15-C2BA-964C-812236E6539C}"/>
              </a:ext>
            </a:extLst>
          </p:cNvPr>
          <p:cNvSpPr txBox="1"/>
          <p:nvPr/>
        </p:nvSpPr>
        <p:spPr>
          <a:xfrm>
            <a:off x="6229350" y="2843710"/>
            <a:ext cx="596265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0">
              <a:buNone/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Nejvíce je učitelů ve skupinách oborů:</a:t>
            </a:r>
          </a:p>
          <a:p>
            <a:pPr marL="628650" indent="-215900">
              <a:buClr>
                <a:srgbClr val="428D96"/>
              </a:buClr>
              <a:buFont typeface="Wingdings" panose="05000000000000000000" pitchFamily="2" charset="2"/>
              <a:buChar char="Ø"/>
              <a:tabLst>
                <a:tab pos="990600" algn="l"/>
              </a:tabLst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ekonomika a administrativa (1 720,4 úvazku, 2 714 osob),</a:t>
            </a:r>
          </a:p>
          <a:p>
            <a:pPr marL="628650" indent="-215900">
              <a:buClr>
                <a:srgbClr val="428D96"/>
              </a:buClr>
              <a:buFont typeface="Wingdings" panose="05000000000000000000" pitchFamily="2" charset="2"/>
              <a:buChar char="Ø"/>
              <a:tabLst>
                <a:tab pos="990600" algn="l"/>
              </a:tabLst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strojírenství a strojírenská výroba (1 066,7 úvazku a 1 650 osob),</a:t>
            </a:r>
          </a:p>
          <a:p>
            <a:pPr marL="628650" indent="-215900">
              <a:buClr>
                <a:srgbClr val="428D96"/>
              </a:buClr>
              <a:buFont typeface="Wingdings" panose="05000000000000000000" pitchFamily="2" charset="2"/>
              <a:buChar char="Ø"/>
              <a:tabLst>
                <a:tab pos="990600" algn="l"/>
              </a:tabLst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elektrotechnika, telekomunikační a výpočetní technika (985,1 úvazku, 1 541 osob),</a:t>
            </a:r>
          </a:p>
          <a:p>
            <a:pPr marL="628650" indent="-180975">
              <a:buClr>
                <a:srgbClr val="428D96"/>
              </a:buClr>
              <a:buFont typeface="Wingdings" panose="05000000000000000000" pitchFamily="2" charset="2"/>
              <a:buChar char="Ø"/>
              <a:tabLst>
                <a:tab pos="990600" algn="l"/>
              </a:tabLst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umění a užité umění (965,8 úvazku, 1 514 osob).</a:t>
            </a:r>
          </a:p>
          <a:p>
            <a:pPr marL="412750">
              <a:buClr>
                <a:srgbClr val="428D96"/>
              </a:buClr>
              <a:tabLst>
                <a:tab pos="990600" algn="l"/>
              </a:tabLst>
            </a:pP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24000" indent="-216000">
              <a:spcAft>
                <a:spcPts val="800"/>
              </a:spcAft>
              <a:buClr>
                <a:srgbClr val="428D96"/>
              </a:buClr>
              <a:buSzPct val="100000"/>
              <a:buFont typeface="Calibri Light" panose="020F0302020204030204" pitchFamily="34" charset="0"/>
              <a:buChar char="●"/>
              <a:tabLst>
                <a:tab pos="990600" algn="l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Aprobovaných učitelů je největší podíl v případě teorie vojenského umění, v ekonomice a administrativě  a technické chemii a chemii silikátů.</a:t>
            </a:r>
          </a:p>
        </p:txBody>
      </p:sp>
    </p:spTree>
    <p:extLst>
      <p:ext uri="{BB962C8B-B14F-4D97-AF65-F5344CB8AC3E}">
        <p14:creationId xmlns:p14="http://schemas.microsoft.com/office/powerpoint/2010/main" val="202926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67D34-2CFC-A943-FACA-A5693E3C4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0A33B-646F-A7C5-A1F4-7500E56F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57" y="550518"/>
            <a:ext cx="10838169" cy="622138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Personální potřeby pro zabezpečení výuky:</a:t>
            </a:r>
            <a:br>
              <a:rPr lang="cs-CZ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počtech úvazků učitelů</a:t>
            </a:r>
            <a:endParaRPr lang="cs-CZ" sz="2800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963C78-E7E9-7120-962A-CC5D99C8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13</a:t>
            </a:fld>
            <a:endParaRPr lang="cs-CZ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5AE57C49-2266-4CC8-B009-1B4235424A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404241"/>
              </p:ext>
            </p:extLst>
          </p:nvPr>
        </p:nvGraphicFramePr>
        <p:xfrm>
          <a:off x="228601" y="1419225"/>
          <a:ext cx="11465966" cy="4888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696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25EC4-2225-4B1B-B70F-49FD082399FF}"/>
              </a:ext>
            </a:extLst>
          </p:cNvPr>
          <p:cNvSpPr txBox="1">
            <a:spLocks/>
          </p:cNvSpPr>
          <p:nvPr/>
        </p:nvSpPr>
        <p:spPr>
          <a:xfrm>
            <a:off x="276225" y="2994185"/>
            <a:ext cx="11620500" cy="8524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cs-CZ" sz="4000" cap="small" dirty="0">
                <a:solidFill>
                  <a:schemeClr val="bg1"/>
                </a:solidFill>
              </a:rPr>
              <a:t>Děkujeme za pozornost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6" y="824254"/>
            <a:ext cx="2180682" cy="1067943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122202F-EEE8-4954-9F16-9A0A24DCD134}"/>
              </a:ext>
            </a:extLst>
          </p:cNvPr>
          <p:cNvSpPr txBox="1">
            <a:spLocks/>
          </p:cNvSpPr>
          <p:nvPr/>
        </p:nvSpPr>
        <p:spPr>
          <a:xfrm>
            <a:off x="1571625" y="5951673"/>
            <a:ext cx="1857375" cy="906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spcAft>
                <a:spcPts val="0"/>
              </a:spcAft>
              <a:buNone/>
            </a:pPr>
            <a:r>
              <a:rPr lang="fi-FI" sz="1400" dirty="0">
                <a:solidFill>
                  <a:schemeClr val="bg1"/>
                </a:solidFill>
              </a:rPr>
              <a:t>Karmelitská 529/5</a:t>
            </a:r>
          </a:p>
          <a:p>
            <a:pPr marL="108000" indent="0" algn="ctr">
              <a:spcAft>
                <a:spcPts val="0"/>
              </a:spcAft>
              <a:buNone/>
            </a:pPr>
            <a:r>
              <a:rPr lang="fi-FI" sz="1400" dirty="0">
                <a:solidFill>
                  <a:schemeClr val="bg1"/>
                </a:solidFill>
              </a:rPr>
              <a:t>118 12 Praha 1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B122202F-EEE8-4954-9F16-9A0A24DCD134}"/>
              </a:ext>
            </a:extLst>
          </p:cNvPr>
          <p:cNvSpPr txBox="1">
            <a:spLocks/>
          </p:cNvSpPr>
          <p:nvPr/>
        </p:nvSpPr>
        <p:spPr>
          <a:xfrm>
            <a:off x="3861293" y="5949097"/>
            <a:ext cx="2091832" cy="906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spcAft>
                <a:spcPts val="0"/>
              </a:spcAft>
              <a:buNone/>
            </a:pPr>
            <a:r>
              <a:rPr lang="cs-CZ" sz="1400" dirty="0">
                <a:solidFill>
                  <a:schemeClr val="bg1"/>
                </a:solidFill>
              </a:rPr>
              <a:t>press@msmt.gov.cz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B122202F-EEE8-4954-9F16-9A0A24DCD134}"/>
              </a:ext>
            </a:extLst>
          </p:cNvPr>
          <p:cNvSpPr txBox="1">
            <a:spLocks/>
          </p:cNvSpPr>
          <p:nvPr/>
        </p:nvSpPr>
        <p:spPr>
          <a:xfrm>
            <a:off x="6408136" y="5964119"/>
            <a:ext cx="1857375" cy="906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spcAft>
                <a:spcPts val="0"/>
              </a:spcAft>
              <a:buNone/>
            </a:pPr>
            <a:r>
              <a:rPr lang="cs-CZ" sz="1400" dirty="0">
                <a:solidFill>
                  <a:schemeClr val="bg1"/>
                </a:solidFill>
              </a:rPr>
              <a:t>+420 775 414 497 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122202F-EEE8-4954-9F16-9A0A24DCD134}"/>
              </a:ext>
            </a:extLst>
          </p:cNvPr>
          <p:cNvSpPr txBox="1">
            <a:spLocks/>
          </p:cNvSpPr>
          <p:nvPr/>
        </p:nvSpPr>
        <p:spPr>
          <a:xfrm>
            <a:off x="8812104" y="5949097"/>
            <a:ext cx="1857375" cy="906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spcAft>
                <a:spcPts val="0"/>
              </a:spcAft>
              <a:buNone/>
            </a:pPr>
            <a:r>
              <a:rPr lang="cs-CZ" sz="1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msmt.gov.cz</a:t>
            </a:r>
            <a:br>
              <a:rPr lang="cs-CZ" sz="1400" dirty="0">
                <a:solidFill>
                  <a:schemeClr val="bg1"/>
                </a:solidFill>
              </a:rPr>
            </a:b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8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0693C7-7D02-480C-9B8B-C80C1BAA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0" y="738530"/>
            <a:ext cx="10838169" cy="622138"/>
          </a:xfrm>
        </p:spPr>
        <p:txBody>
          <a:bodyPr>
            <a:normAutofit/>
          </a:bodyPr>
          <a:lstStyle/>
          <a:p>
            <a:r>
              <a:rPr lang="cs-CZ" sz="2800" b="1" dirty="0"/>
              <a:t>Shrnutí Realizace dotazníkového šetření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F602A1-394C-45FC-92FB-5E6907DB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00" y="1443318"/>
            <a:ext cx="6379414" cy="4478681"/>
          </a:xfrm>
        </p:spPr>
        <p:txBody>
          <a:bodyPr>
            <a:normAutofit/>
          </a:bodyPr>
          <a:lstStyle/>
          <a:p>
            <a:pPr marL="108000" indent="0">
              <a:spcAft>
                <a:spcPts val="0"/>
              </a:spcAft>
              <a:buNone/>
            </a:pPr>
            <a:r>
              <a:rPr lang="cs-CZ" sz="2400" b="1" dirty="0">
                <a:solidFill>
                  <a:srgbClr val="428D96"/>
                </a:solidFill>
                <a:latin typeface="+mn-lt"/>
              </a:rPr>
              <a:t>Termín: 22. dubna 2025 – 12. května 2025</a:t>
            </a:r>
          </a:p>
          <a:p>
            <a:pPr marL="108000" indent="0">
              <a:spcAft>
                <a:spcPts val="0"/>
              </a:spcAft>
              <a:buNone/>
            </a:pPr>
            <a:endParaRPr lang="cs-CZ" sz="1400" b="1" dirty="0">
              <a:solidFill>
                <a:srgbClr val="428D96"/>
              </a:solidFill>
              <a:latin typeface="+mn-lt"/>
            </a:endParaRPr>
          </a:p>
          <a:p>
            <a:pPr marL="358775" indent="-269875">
              <a:spcAft>
                <a:spcPts val="0"/>
              </a:spcAft>
            </a:pPr>
            <a:r>
              <a:rPr lang="cs-CZ" sz="2000" b="1" dirty="0">
                <a:latin typeface="+mn-lt"/>
              </a:rPr>
              <a:t>Bylo osloveno celkem 8 720 škol</a:t>
            </a:r>
          </a:p>
          <a:p>
            <a:pPr marL="358775" indent="0">
              <a:spcAft>
                <a:spcPts val="0"/>
              </a:spcAft>
              <a:buNone/>
            </a:pPr>
            <a:r>
              <a:rPr lang="cs-CZ" sz="1600" i="1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mateřské (MŠ), základní (ZŠ), střední (SŠ) a vyšší odborné školy (VOŠ), které byly zapsány v rejstříku škol a školských zařízení a byly v provozu</a:t>
            </a:r>
          </a:p>
          <a:p>
            <a:pPr marL="358775" indent="0">
              <a:spcAft>
                <a:spcPts val="0"/>
              </a:spcAft>
              <a:buNone/>
            </a:pPr>
            <a:endParaRPr lang="cs-CZ" sz="10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58775" indent="-250825">
              <a:spcAft>
                <a:spcPts val="0"/>
              </a:spcAft>
            </a:pPr>
            <a:r>
              <a:rPr lang="cs-CZ" sz="2000" b="1" dirty="0">
                <a:latin typeface="+mn-lt"/>
              </a:rPr>
              <a:t>Návratnost dotazníkového šetření 99,7 % (tj. 8 694 škol)</a:t>
            </a:r>
          </a:p>
          <a:p>
            <a:pPr>
              <a:spcAft>
                <a:spcPts val="0"/>
              </a:spcAft>
            </a:pPr>
            <a:endParaRPr lang="cs-CZ" sz="1000" b="1" dirty="0">
              <a:latin typeface="+mn-lt"/>
            </a:endParaRPr>
          </a:p>
          <a:p>
            <a:pPr marL="358775" indent="-250825">
              <a:spcAft>
                <a:spcPts val="0"/>
              </a:spcAft>
            </a:pPr>
            <a:r>
              <a:rPr lang="cs-CZ" sz="2000" b="1" dirty="0">
                <a:latin typeface="+mn-lt"/>
              </a:rPr>
              <a:t>Získány údaje o 177 734 učitelích</a:t>
            </a:r>
          </a:p>
          <a:p>
            <a:pPr marL="358775" indent="0">
              <a:spcAft>
                <a:spcPts val="0"/>
              </a:spcAft>
              <a:buFont typeface="Calibri Light" panose="020F0302020204030204" pitchFamily="34" charset="0"/>
              <a:buNone/>
            </a:pPr>
            <a:r>
              <a:rPr lang="cs-CZ" sz="1600" i="1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29 % učitelů využilo možnost vyplnit dotazník sám za sebe</a:t>
            </a:r>
          </a:p>
          <a:p>
            <a:pPr marL="108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08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1F05D7-18ED-47C2-A04D-7F176D8F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2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8DBB7EC-5554-4CF8-B2D8-A45EA22C9226}"/>
              </a:ext>
            </a:extLst>
          </p:cNvPr>
          <p:cNvSpPr txBox="1"/>
          <p:nvPr/>
        </p:nvSpPr>
        <p:spPr>
          <a:xfrm>
            <a:off x="7616067" y="2013404"/>
            <a:ext cx="27013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200"/>
              </a:spcBef>
              <a:spcAft>
                <a:spcPts val="400"/>
              </a:spcAft>
              <a:buSzPts val="1000"/>
            </a:pPr>
            <a:r>
              <a:rPr lang="cs-CZ" sz="1400" i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Zúčastněné školy dle zřizovatele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18EA5DD-C837-675E-9DD6-036C4944B0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97" r="10150"/>
          <a:stretch/>
        </p:blipFill>
        <p:spPr>
          <a:xfrm>
            <a:off x="7550984" y="2438401"/>
            <a:ext cx="4564309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19678-6939-2124-7AD2-603657326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AB3CA23D-4CA1-D9FC-1D04-DBA9F46ADA81}"/>
              </a:ext>
            </a:extLst>
          </p:cNvPr>
          <p:cNvSpPr/>
          <p:nvPr/>
        </p:nvSpPr>
        <p:spPr>
          <a:xfrm>
            <a:off x="6312262" y="1303118"/>
            <a:ext cx="5879738" cy="4645452"/>
          </a:xfrm>
          <a:prstGeom prst="rect">
            <a:avLst/>
          </a:prstGeom>
          <a:solidFill>
            <a:srgbClr val="F1A208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42ADD4-A48E-349C-2B7A-39B4A667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15" y="680980"/>
            <a:ext cx="10838169" cy="622138"/>
          </a:xfrm>
        </p:spPr>
        <p:txBody>
          <a:bodyPr>
            <a:normAutofit/>
          </a:bodyPr>
          <a:lstStyle/>
          <a:p>
            <a:r>
              <a:rPr lang="cs-CZ" sz="2800" b="1" dirty="0"/>
              <a:t>Základní Charakteristiky učitelů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D28E7D-8916-70C8-8BCF-885CCEC8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57" y="2020294"/>
            <a:ext cx="5419083" cy="3928276"/>
          </a:xfrm>
        </p:spPr>
        <p:txBody>
          <a:bodyPr>
            <a:normAutofit lnSpcReduction="10000"/>
          </a:bodyPr>
          <a:lstStyle/>
          <a:p>
            <a:pPr marL="3746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Více než 177,7 tis. učitelů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(tj. 158,4 tis. úvazků)</a:t>
            </a:r>
          </a:p>
          <a:p>
            <a:pPr marL="88900" indent="0">
              <a:spcAft>
                <a:spcPts val="0"/>
              </a:spcAft>
              <a:buNone/>
            </a:pPr>
            <a:endParaRPr lang="cs-CZ" sz="5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746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Průměrná výše úvazku na jednu fyzickou osobu: 0,89</a:t>
            </a:r>
          </a:p>
          <a:p>
            <a:pPr marL="358775" indent="0">
              <a:spcAft>
                <a:spcPts val="0"/>
              </a:spcAft>
              <a:buNone/>
            </a:pPr>
            <a:r>
              <a:rPr lang="cs-CZ" sz="14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22,6 hodin týdně přímé pedagogické činnosti</a:t>
            </a:r>
          </a:p>
          <a:p>
            <a:pPr marL="358775" indent="0">
              <a:spcAft>
                <a:spcPts val="0"/>
              </a:spcAft>
              <a:buNone/>
            </a:pPr>
            <a:endParaRPr lang="cs-CZ" sz="5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19,7 % mužů z celkového počtu úvazků</a:t>
            </a:r>
          </a:p>
          <a:p>
            <a:pPr marL="108000" indent="0">
              <a:spcAft>
                <a:spcPts val="0"/>
              </a:spcAft>
              <a:buNone/>
            </a:pPr>
            <a:endParaRPr lang="cs-CZ" sz="5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Průměrný věk učitelů: 47,4 roku</a:t>
            </a:r>
          </a:p>
          <a:p>
            <a:pPr marL="358775" indent="0">
              <a:spcAft>
                <a:spcPts val="0"/>
              </a:spcAft>
              <a:buNone/>
            </a:pPr>
            <a:r>
              <a:rPr lang="cs-CZ" sz="14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16 % učitelů ve věku 34 a méně let</a:t>
            </a:r>
          </a:p>
          <a:p>
            <a:pPr marL="358775" indent="0">
              <a:spcAft>
                <a:spcPts val="0"/>
              </a:spcAft>
              <a:buNone/>
            </a:pPr>
            <a:endParaRPr lang="cs-CZ" sz="5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Ředitelé jsou oproti učitelům o 5,6 roku starší</a:t>
            </a:r>
          </a:p>
          <a:p>
            <a:pPr marL="358775" indent="0">
              <a:spcAft>
                <a:spcPts val="0"/>
              </a:spcAft>
              <a:buNone/>
            </a:pPr>
            <a:r>
              <a:rPr lang="cs-CZ" sz="14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83 % ředitelů je ve věku 45 a více let</a:t>
            </a:r>
          </a:p>
          <a:p>
            <a:pPr marL="358775" indent="0">
              <a:spcAft>
                <a:spcPts val="0"/>
              </a:spcAft>
              <a:buNone/>
            </a:pPr>
            <a:endParaRPr lang="cs-CZ" sz="5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58775" indent="-2698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68,7 % učitelů s vysokoškolským magisterským nebo vyšším vzděláním</a:t>
            </a:r>
          </a:p>
          <a:p>
            <a:pPr marL="358775" indent="0">
              <a:spcAft>
                <a:spcPts val="0"/>
              </a:spcAft>
              <a:buNone/>
            </a:pPr>
            <a:r>
              <a:rPr lang="cs-CZ" sz="14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nižší dosažený stupeň vzdělání mají především učitelé v MŠ</a:t>
            </a:r>
          </a:p>
          <a:p>
            <a:pPr marL="358775" indent="0">
              <a:spcAft>
                <a:spcPts val="0"/>
              </a:spcAft>
              <a:buNone/>
            </a:pPr>
            <a:endParaRPr lang="cs-CZ" sz="5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58775" indent="-269875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89,6 % učitelů s odbornou kvalifikací ze zákona</a:t>
            </a:r>
          </a:p>
          <a:p>
            <a:pPr marL="358775" indent="0">
              <a:spcAft>
                <a:spcPts val="0"/>
              </a:spcAft>
              <a:buSzPct val="100000"/>
              <a:buNone/>
            </a:pPr>
            <a:r>
              <a:rPr lang="cs-CZ" sz="1800" b="1" dirty="0">
                <a:latin typeface="+mn-lt"/>
              </a:rPr>
              <a:t>č. 563/2004 Sb.</a:t>
            </a:r>
          </a:p>
          <a:p>
            <a:pPr marL="358775" indent="0">
              <a:lnSpc>
                <a:spcPct val="110000"/>
              </a:lnSpc>
              <a:spcAft>
                <a:spcPts val="0"/>
              </a:spcAft>
              <a:buSzPct val="100000"/>
              <a:buNone/>
            </a:pPr>
            <a:r>
              <a:rPr lang="cs-CZ" sz="14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5,8 % učitelů si kvalifikaci doplňuje</a:t>
            </a:r>
          </a:p>
          <a:p>
            <a:pPr marL="108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E4223D-8D44-523A-F28D-6C65A730F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3</a:t>
            </a:fld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35B3887-3CD7-A0A1-D8A9-5CB02C9BF802}"/>
              </a:ext>
            </a:extLst>
          </p:cNvPr>
          <p:cNvSpPr txBox="1"/>
          <p:nvPr/>
        </p:nvSpPr>
        <p:spPr>
          <a:xfrm>
            <a:off x="1658469" y="1458754"/>
            <a:ext cx="2126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600"/>
              </a:spcAft>
              <a:buClr>
                <a:srgbClr val="253A75"/>
              </a:buClr>
              <a:buSzPct val="200000"/>
            </a:pPr>
            <a:r>
              <a:rPr lang="cs-CZ" sz="2400" b="1" dirty="0">
                <a:ea typeface="Verdana"/>
                <a:cs typeface="Calibri"/>
              </a:rPr>
              <a:t>2025</a:t>
            </a:r>
            <a:endParaRPr lang="cs-CZ" sz="2000" b="1" dirty="0">
              <a:ea typeface="Verdana"/>
              <a:cs typeface="Calibri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52B702A-D8B2-18E5-42EE-907B73C500DC}"/>
              </a:ext>
            </a:extLst>
          </p:cNvPr>
          <p:cNvSpPr txBox="1"/>
          <p:nvPr/>
        </p:nvSpPr>
        <p:spPr>
          <a:xfrm>
            <a:off x="5598566" y="145875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600"/>
              </a:spcAft>
              <a:buClr>
                <a:srgbClr val="253A75"/>
              </a:buClr>
              <a:buSzPct val="200000"/>
            </a:pPr>
            <a:r>
              <a:rPr lang="cs-CZ" sz="2400" b="1" dirty="0">
                <a:ea typeface="Verdana"/>
                <a:cs typeface="Calibri"/>
              </a:rPr>
              <a:t>2019</a:t>
            </a: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AF225023-82DB-5115-F0E9-29AA6B0489EE}"/>
              </a:ext>
            </a:extLst>
          </p:cNvPr>
          <p:cNvSpPr txBox="1">
            <a:spLocks/>
          </p:cNvSpPr>
          <p:nvPr/>
        </p:nvSpPr>
        <p:spPr>
          <a:xfrm>
            <a:off x="6517341" y="2020294"/>
            <a:ext cx="5674658" cy="3928276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150,6 tis. učitelů </a:t>
            </a:r>
            <a:r>
              <a:rPr lang="cs-CZ" sz="14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(tj. 135,3 tis. úvazků)</a:t>
            </a:r>
          </a:p>
          <a:p>
            <a:pPr marL="88900" indent="0">
              <a:spcAft>
                <a:spcPts val="0"/>
              </a:spcAft>
              <a:buFont typeface="Calibri Light" panose="020F0302020204030204" pitchFamily="34" charset="0"/>
              <a:buNone/>
            </a:pPr>
            <a:endParaRPr lang="cs-CZ" sz="5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746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Průměrná výše úvazku na jednu fyzickou osobu: 0,90</a:t>
            </a:r>
          </a:p>
          <a:p>
            <a:pPr marL="358775" indent="0">
              <a:spcAft>
                <a:spcPts val="0"/>
              </a:spcAft>
              <a:buFont typeface="Calibri Light" panose="020F0302020204030204" pitchFamily="34" charset="0"/>
              <a:buNone/>
            </a:pPr>
            <a:r>
              <a:rPr lang="cs-CZ" sz="14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22,8 hodin týdně přímé pedagogické činnosti</a:t>
            </a:r>
          </a:p>
          <a:p>
            <a:pPr marL="358775" indent="0">
              <a:spcAft>
                <a:spcPts val="0"/>
              </a:spcAft>
              <a:buFont typeface="Calibri Light" panose="020F0302020204030204" pitchFamily="34" charset="0"/>
              <a:buNone/>
            </a:pPr>
            <a:endParaRPr lang="cs-CZ" sz="5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19,2 % mužů z celkového počtu úvazků</a:t>
            </a:r>
          </a:p>
          <a:p>
            <a:pPr marL="108000" indent="0">
              <a:spcAft>
                <a:spcPts val="0"/>
              </a:spcAft>
              <a:buFont typeface="Calibri Light" panose="020F0302020204030204" pitchFamily="34" charset="0"/>
              <a:buNone/>
            </a:pPr>
            <a:endParaRPr lang="cs-CZ" sz="5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Průměrný věk učitelů: 47,2 roku</a:t>
            </a:r>
          </a:p>
          <a:p>
            <a:pPr marL="358775" indent="0">
              <a:spcAft>
                <a:spcPts val="0"/>
              </a:spcAft>
              <a:buFont typeface="Calibri Light" panose="020F0302020204030204" pitchFamily="34" charset="0"/>
              <a:buNone/>
            </a:pPr>
            <a:r>
              <a:rPr lang="cs-CZ" sz="14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15 % učitelů ve věku 34 a méně let</a:t>
            </a:r>
          </a:p>
          <a:p>
            <a:pPr marL="358775" indent="0">
              <a:spcAft>
                <a:spcPts val="0"/>
              </a:spcAft>
              <a:buFont typeface="Calibri Light" panose="020F0302020204030204" pitchFamily="34" charset="0"/>
              <a:buNone/>
            </a:pPr>
            <a:endParaRPr lang="cs-CZ" sz="5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58775" indent="0">
              <a:spcAft>
                <a:spcPts val="0"/>
              </a:spcAft>
              <a:buFont typeface="Calibri Light" panose="020F0302020204030204" pitchFamily="34" charset="0"/>
              <a:buNone/>
            </a:pPr>
            <a:endParaRPr lang="cs-CZ" sz="5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58775" indent="0">
              <a:spcAft>
                <a:spcPts val="0"/>
              </a:spcAft>
              <a:buFont typeface="Calibri Light" panose="020F0302020204030204" pitchFamily="34" charset="0"/>
              <a:buNone/>
            </a:pPr>
            <a:endParaRPr lang="cs-CZ" sz="5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58775" indent="0">
              <a:spcAft>
                <a:spcPts val="0"/>
              </a:spcAft>
              <a:buFont typeface="Calibri Light" panose="020F0302020204030204" pitchFamily="34" charset="0"/>
              <a:buNone/>
            </a:pPr>
            <a:endParaRPr lang="cs-CZ" sz="5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58775" indent="0">
              <a:spcAft>
                <a:spcPts val="0"/>
              </a:spcAft>
              <a:buFont typeface="Calibri Light" panose="020F0302020204030204" pitchFamily="34" charset="0"/>
              <a:buNone/>
            </a:pPr>
            <a:endParaRPr lang="cs-CZ" sz="5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58775" indent="0">
              <a:spcAft>
                <a:spcPts val="0"/>
              </a:spcAft>
              <a:buFont typeface="Calibri Light" panose="020F0302020204030204" pitchFamily="34" charset="0"/>
              <a:buNone/>
            </a:pPr>
            <a:endParaRPr lang="cs-CZ" sz="5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58775" indent="0">
              <a:spcAft>
                <a:spcPts val="0"/>
              </a:spcAft>
              <a:buFont typeface="Calibri Light" panose="020F0302020204030204" pitchFamily="34" charset="0"/>
              <a:buNone/>
            </a:pPr>
            <a:endParaRPr lang="cs-CZ" sz="5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58775" indent="0">
              <a:spcAft>
                <a:spcPts val="0"/>
              </a:spcAft>
              <a:buFont typeface="Calibri Light" panose="020F0302020204030204" pitchFamily="34" charset="0"/>
              <a:buNone/>
            </a:pPr>
            <a:endParaRPr lang="cs-CZ" sz="5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58775" indent="-2698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70,9 % učitelů s vysokoškolským magisterským nebo vyšším vzděláním</a:t>
            </a:r>
          </a:p>
          <a:p>
            <a:pPr marL="358775" indent="0">
              <a:spcAft>
                <a:spcPts val="0"/>
              </a:spcAft>
              <a:buFont typeface="Calibri Light" panose="020F0302020204030204" pitchFamily="34" charset="0"/>
              <a:buNone/>
            </a:pPr>
            <a:r>
              <a:rPr lang="cs-CZ" sz="14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nižší dosažený stupeň vzdělání mají především učitelé v MŠ</a:t>
            </a:r>
          </a:p>
          <a:p>
            <a:pPr marL="358775" indent="0">
              <a:spcAft>
                <a:spcPts val="0"/>
              </a:spcAft>
              <a:buFont typeface="Calibri Light" panose="020F0302020204030204" pitchFamily="34" charset="0"/>
              <a:buNone/>
            </a:pPr>
            <a:endParaRPr lang="cs-CZ" sz="5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58775" indent="-269875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93,4 % učitelů s odbornou kvalifikací ze zákona </a:t>
            </a:r>
          </a:p>
          <a:p>
            <a:pPr marL="358775" indent="0">
              <a:spcAft>
                <a:spcPts val="0"/>
              </a:spcAft>
              <a:buSzPct val="100000"/>
              <a:buNone/>
            </a:pPr>
            <a:r>
              <a:rPr lang="cs-CZ" sz="1800" b="1" dirty="0">
                <a:latin typeface="+mn-lt"/>
              </a:rPr>
              <a:t>č. 563/2004 Sb. </a:t>
            </a:r>
          </a:p>
          <a:p>
            <a:pPr marL="358775" indent="0">
              <a:lnSpc>
                <a:spcPct val="120000"/>
              </a:lnSpc>
              <a:spcAft>
                <a:spcPts val="0"/>
              </a:spcAft>
              <a:buSzPct val="100000"/>
              <a:buNone/>
            </a:pPr>
            <a:r>
              <a:rPr lang="cs-CZ" sz="14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4,1 % učitelů si kvalifikaci doplňuje</a:t>
            </a:r>
          </a:p>
          <a:p>
            <a:pPr marL="358775" indent="0">
              <a:spcAft>
                <a:spcPts val="0"/>
              </a:spcAft>
              <a:buSzPct val="100000"/>
              <a:buNone/>
            </a:pPr>
            <a:endParaRPr lang="cs-CZ" sz="1800" b="1" dirty="0">
              <a:latin typeface="+mn-lt"/>
            </a:endParaRPr>
          </a:p>
          <a:p>
            <a:pPr marL="108000" indent="0">
              <a:buFont typeface="Calibri Light" panose="020F0302020204030204" pitchFamily="34" charset="0"/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08000" indent="0">
              <a:buFont typeface="Calibri Light" panose="020F030202020403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28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78A38-AB17-6FF6-A34E-ABD0228DA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0D524F-4D1E-3780-5754-153212AF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15" y="589268"/>
            <a:ext cx="10838169" cy="622138"/>
          </a:xfrm>
        </p:spPr>
        <p:txBody>
          <a:bodyPr>
            <a:normAutofit fontScale="90000"/>
          </a:bodyPr>
          <a:lstStyle/>
          <a:p>
            <a:r>
              <a:rPr lang="cs-CZ" sz="2800" b="1" dirty="0"/>
              <a:t>Nejvyššího průměrného věku dosahují učitelé v karlovarském kraji a nejnižšího v jihomoravském kraji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A70466-FC1B-87E5-B1FC-5CB8E234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4</a:t>
            </a:fld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AEC1DCB-A408-0E13-C7B3-9FDD98F43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966" y="1470128"/>
            <a:ext cx="9947471" cy="479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9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FF36C-181C-845E-EF4B-D68541252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>
            <a:extLst>
              <a:ext uri="{FF2B5EF4-FFF2-40B4-BE49-F238E27FC236}">
                <a16:creationId xmlns:a16="http://schemas.microsoft.com/office/drawing/2014/main" id="{18567C89-D58C-7F2C-9191-4B6C13CE39DC}"/>
              </a:ext>
            </a:extLst>
          </p:cNvPr>
          <p:cNvSpPr/>
          <p:nvPr/>
        </p:nvSpPr>
        <p:spPr>
          <a:xfrm>
            <a:off x="8722067" y="1128973"/>
            <a:ext cx="3448050" cy="4757477"/>
          </a:xfrm>
          <a:prstGeom prst="rect">
            <a:avLst/>
          </a:prstGeom>
          <a:solidFill>
            <a:srgbClr val="F1A208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0013A0-39DE-94E6-73E2-0B0957B78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28" y="636273"/>
            <a:ext cx="10838169" cy="400110"/>
          </a:xfrm>
        </p:spPr>
        <p:txBody>
          <a:bodyPr>
            <a:normAutofit/>
          </a:bodyPr>
          <a:lstStyle/>
          <a:p>
            <a:r>
              <a:rPr lang="cs-CZ" sz="2800" b="1" dirty="0"/>
              <a:t>Odborná kvalifikace učitelů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715F27-82DA-F85F-ECF2-8D19A453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5</a:t>
            </a:fld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16808C5-B93C-61C9-D052-1772A239690C}"/>
              </a:ext>
            </a:extLst>
          </p:cNvPr>
          <p:cNvSpPr txBox="1"/>
          <p:nvPr/>
        </p:nvSpPr>
        <p:spPr>
          <a:xfrm>
            <a:off x="3163049" y="1310316"/>
            <a:ext cx="6421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600"/>
              </a:spcAft>
              <a:buClr>
                <a:srgbClr val="253A75"/>
              </a:buClr>
              <a:buSzPct val="200000"/>
            </a:pPr>
            <a:r>
              <a:rPr lang="cs-CZ" sz="2400" b="1" dirty="0">
                <a:ea typeface="Verdana"/>
                <a:cs typeface="Calibri"/>
              </a:rPr>
              <a:t>2025</a:t>
            </a:r>
            <a:endParaRPr lang="cs-CZ" sz="2400" dirty="0">
              <a:ea typeface="Verdana" panose="020B0604030504040204" pitchFamily="34" charset="0"/>
              <a:cs typeface="Calibri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3386033-C229-4A0D-0F54-51A0E0723839}"/>
              </a:ext>
            </a:extLst>
          </p:cNvPr>
          <p:cNvSpPr txBox="1"/>
          <p:nvPr/>
        </p:nvSpPr>
        <p:spPr>
          <a:xfrm>
            <a:off x="-1167394" y="1350202"/>
            <a:ext cx="6421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600"/>
              </a:spcAft>
              <a:buClr>
                <a:srgbClr val="253A75"/>
              </a:buClr>
              <a:buSzPct val="200000"/>
            </a:pPr>
            <a:r>
              <a:rPr lang="cs-CZ" sz="2400" b="1" dirty="0">
                <a:ea typeface="Verdana"/>
                <a:cs typeface="Calibri"/>
              </a:rPr>
              <a:t>2019</a:t>
            </a:r>
            <a:endParaRPr lang="cs-CZ" sz="2400" dirty="0">
              <a:ea typeface="Verdana" panose="020B0604030504040204" pitchFamily="34" charset="0"/>
              <a:cs typeface="Calibri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D0F252D-9718-86F6-2D8F-3F8B4491A478}"/>
              </a:ext>
            </a:extLst>
          </p:cNvPr>
          <p:cNvSpPr txBox="1"/>
          <p:nvPr/>
        </p:nvSpPr>
        <p:spPr>
          <a:xfrm>
            <a:off x="9091797" y="1312433"/>
            <a:ext cx="2851485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Mezi lety 2019 – 2025 je patrný nárůst podílu učitelů, kteří nemají kvalifikaci ze zákona č. 563/2004 Sb.</a:t>
            </a:r>
          </a:p>
          <a:p>
            <a:endParaRPr lang="cs-CZ" sz="600" b="1" dirty="0"/>
          </a:p>
          <a:p>
            <a:r>
              <a:rPr lang="cs-CZ" b="1" dirty="0"/>
              <a:t>Z učitelů, kteří si doplňují kvalifikaci ze zákona č.  563/2004 Sb. ji má ředitelem školy na dobu nejdéle 3 let uznanou 37 %.</a:t>
            </a:r>
            <a:endParaRPr lang="cs-CZ" dirty="0"/>
          </a:p>
          <a:p>
            <a:endParaRPr lang="cs-CZ" sz="500" dirty="0"/>
          </a:p>
          <a:p>
            <a:r>
              <a:rPr lang="cs-CZ" i="1" dirty="0">
                <a:solidFill>
                  <a:schemeClr val="bg2">
                    <a:lumMod val="25000"/>
                  </a:schemeClr>
                </a:solidFill>
              </a:rPr>
              <a:t>Z učitelů, kteří si nedoplňují kvalifikaci ze zákona č. 563/2004 Sb. ji má ředitelem školy na dobu nejdéle 3 let uznanou 19 %.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9EFA7659-718E-0D2D-4ECC-E16C5089F7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057" t="80793" r="22093" b="2054"/>
          <a:stretch/>
        </p:blipFill>
        <p:spPr>
          <a:xfrm>
            <a:off x="3122118" y="5136276"/>
            <a:ext cx="3200400" cy="1362222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BBEAC9BC-FB6D-BF5B-1152-0B2466F81A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58" t="4364" r="12525" b="26208"/>
          <a:stretch/>
        </p:blipFill>
        <p:spPr>
          <a:xfrm>
            <a:off x="4352326" y="1727455"/>
            <a:ext cx="4002456" cy="3873496"/>
          </a:xfrm>
          <a:prstGeom prst="ellipse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3B7366E9-A149-A95E-8EC1-3D9CE537E3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971" t="5078" r="11366" b="26742"/>
          <a:stretch/>
        </p:blipFill>
        <p:spPr>
          <a:xfrm>
            <a:off x="21883" y="1771981"/>
            <a:ext cx="3940385" cy="38259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948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6255D-D704-2D49-0301-194932C33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26CC3-5055-4249-3761-4FF628F5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15" y="589268"/>
            <a:ext cx="10838169" cy="622138"/>
          </a:xfrm>
        </p:spPr>
        <p:txBody>
          <a:bodyPr>
            <a:normAutofit fontScale="90000"/>
          </a:bodyPr>
          <a:lstStyle/>
          <a:p>
            <a:r>
              <a:rPr lang="cs-CZ" sz="2500" b="1" dirty="0"/>
              <a:t>Největší podíl kvalifikovaných učitelů je ve Zlínském kraji</a:t>
            </a:r>
            <a:br>
              <a:rPr lang="cs-CZ" sz="2500" b="1" dirty="0"/>
            </a:br>
            <a:r>
              <a:rPr lang="cs-CZ" sz="2500" b="1" dirty="0"/>
              <a:t>a nejmenší podíl jich je ve Středočeském kraji a v Praze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61B899-3016-25AC-150B-CE264968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A73555-74DC-4DF3-9656-549EA4FFA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12" y="1422861"/>
            <a:ext cx="10283575" cy="46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2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43FB5-7079-0B4A-C4CF-D1822C05A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7BE9D137-FF74-A68D-2AE5-5C6BEDF45E0F}"/>
              </a:ext>
            </a:extLst>
          </p:cNvPr>
          <p:cNvSpPr/>
          <p:nvPr/>
        </p:nvSpPr>
        <p:spPr>
          <a:xfrm>
            <a:off x="0" y="4006649"/>
            <a:ext cx="7279237" cy="2851351"/>
          </a:xfrm>
          <a:prstGeom prst="rect">
            <a:avLst/>
          </a:prstGeom>
          <a:solidFill>
            <a:srgbClr val="4141F5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66797C-BBB4-2F75-DBCA-BF2B31C2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774636"/>
            <a:ext cx="10838169" cy="622138"/>
          </a:xfrm>
        </p:spPr>
        <p:txBody>
          <a:bodyPr>
            <a:normAutofit/>
          </a:bodyPr>
          <a:lstStyle/>
          <a:p>
            <a:r>
              <a:rPr lang="cs-CZ" sz="2800" b="1" dirty="0"/>
              <a:t>Získání odborné kvalifikace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1EEB99-6E27-6748-670A-C5F237AE3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057" y="1396773"/>
            <a:ext cx="6286308" cy="4979963"/>
          </a:xfrm>
        </p:spPr>
        <p:txBody>
          <a:bodyPr>
            <a:normAutofit lnSpcReduction="10000"/>
          </a:bodyPr>
          <a:lstStyle/>
          <a:p>
            <a:pPr marL="108000" indent="0">
              <a:buNone/>
            </a:pPr>
            <a:r>
              <a:rPr lang="cs-CZ" sz="2100" b="1" dirty="0">
                <a:latin typeface="+mn-lt"/>
              </a:rPr>
              <a:t>Učitelé v 77,1 % získali odbornou kvalifikaci absolvováním učitelských studijních programů/oborů.</a:t>
            </a:r>
          </a:p>
          <a:p>
            <a:pPr marL="108000" indent="0">
              <a:buNone/>
            </a:pPr>
            <a:r>
              <a:rPr lang="cs-CZ" sz="16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Absolvováním pedagogických studijních programů/oborů s jiným zaměřením, než je učitelství, ji získalo 5,7 % učitelů a doplněním pedagogické kvalifikace učitele celkem 17,2 % učitelů.</a:t>
            </a:r>
          </a:p>
          <a:p>
            <a:pPr marL="358775" indent="0">
              <a:buNone/>
            </a:pPr>
            <a:endParaRPr lang="cs-CZ" sz="16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88900" indent="0">
              <a:buNone/>
            </a:pPr>
            <a:endParaRPr lang="cs-CZ" b="1" dirty="0">
              <a:effectLst/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88900" indent="0">
              <a:buNone/>
            </a:pPr>
            <a:endParaRPr lang="cs-CZ" b="1" dirty="0"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88900" indent="0">
              <a:buNone/>
            </a:pPr>
            <a:endParaRPr lang="cs-CZ" b="1" dirty="0">
              <a:effectLst/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08000" indent="0">
              <a:buNone/>
            </a:pPr>
            <a:r>
              <a:rPr lang="cs-CZ" sz="2100" b="1" dirty="0">
                <a:latin typeface="+mn-lt"/>
              </a:rPr>
              <a:t>30,7 % učitelů bez odborné kvalifikace si ji doplňuje studiem bakalářského nebo magisterského studijního programu učitelství.</a:t>
            </a:r>
          </a:p>
          <a:p>
            <a:pPr marL="108000" indent="0">
              <a:buNone/>
            </a:pPr>
            <a:r>
              <a:rPr lang="cs-CZ" sz="16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7,9 % učitelů bez odborné kvalifikace je účastníky kvalifikačního studia celoživotního vzdělávání, 17,1 % si doplňuje kvalifikaci jiným způsobem a 44,2 % učitelů bez odborné kvalifikace si ji ani nedoplňuje.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7FEE59-C556-491A-27CB-CB1A597C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7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4D86E49-05BC-6D71-79CF-8220FFCEE9E5}"/>
              </a:ext>
            </a:extLst>
          </p:cNvPr>
          <p:cNvSpPr txBox="1"/>
          <p:nvPr/>
        </p:nvSpPr>
        <p:spPr>
          <a:xfrm>
            <a:off x="2337266" y="2967335"/>
            <a:ext cx="49419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0">
              <a:buNone/>
            </a:pPr>
            <a:r>
              <a:rPr lang="cs-CZ" sz="1800" b="1" dirty="0">
                <a:latin typeface="+mn-lt"/>
              </a:rPr>
              <a:t>62,7 % učitelů s odbornou kvalifikací ji získalo na pedagogické fakultě vysoké školy či samostatné pedagogické fakultě.</a:t>
            </a:r>
          </a:p>
        </p:txBody>
      </p:sp>
      <p:sp>
        <p:nvSpPr>
          <p:cNvPr id="10" name="Šipka: ohnutá nahoru 9">
            <a:extLst>
              <a:ext uri="{FF2B5EF4-FFF2-40B4-BE49-F238E27FC236}">
                <a16:creationId xmlns:a16="http://schemas.microsoft.com/office/drawing/2014/main" id="{D4F8753A-7EC9-6608-CFBE-CBF63BB4F70D}"/>
              </a:ext>
            </a:extLst>
          </p:cNvPr>
          <p:cNvSpPr/>
          <p:nvPr/>
        </p:nvSpPr>
        <p:spPr>
          <a:xfrm rot="5400000">
            <a:off x="1737897" y="2846001"/>
            <a:ext cx="690269" cy="700970"/>
          </a:xfrm>
          <a:prstGeom prst="bentUpArrow">
            <a:avLst/>
          </a:prstGeom>
          <a:solidFill>
            <a:srgbClr val="4141F5"/>
          </a:solidFill>
          <a:ln>
            <a:solidFill>
              <a:srgbClr val="4141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98EE9E50-E14B-B679-7F82-933E5389B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1" y="649665"/>
            <a:ext cx="4838700" cy="526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8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E9A9E-9CCC-D100-73B1-31E52F322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92F5CF3D-8A33-6D56-3A37-9440199897B7}"/>
              </a:ext>
            </a:extLst>
          </p:cNvPr>
          <p:cNvSpPr/>
          <p:nvPr/>
        </p:nvSpPr>
        <p:spPr>
          <a:xfrm>
            <a:off x="6504544" y="3712538"/>
            <a:ext cx="4614070" cy="2340131"/>
          </a:xfrm>
          <a:prstGeom prst="rect">
            <a:avLst/>
          </a:prstGeom>
          <a:solidFill>
            <a:srgbClr val="F1A208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D105A6-FFD1-7EF1-2926-3C9C0DFC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774636"/>
            <a:ext cx="10838169" cy="622138"/>
          </a:xfrm>
        </p:spPr>
        <p:txBody>
          <a:bodyPr>
            <a:normAutofit/>
          </a:bodyPr>
          <a:lstStyle/>
          <a:p>
            <a:r>
              <a:rPr lang="cs-CZ" sz="2800" b="1" dirty="0"/>
              <a:t>Aprobace a kvalifikace učitelů v předmětech a oblastech výuky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3AE398-CE87-44C2-415D-A6475EBD6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8</a:t>
            </a:fld>
            <a:endParaRPr lang="cs-CZ"/>
          </a:p>
        </p:txBody>
      </p:sp>
      <p:sp>
        <p:nvSpPr>
          <p:cNvPr id="18" name="Zástupný obsah 4">
            <a:extLst>
              <a:ext uri="{FF2B5EF4-FFF2-40B4-BE49-F238E27FC236}">
                <a16:creationId xmlns:a16="http://schemas.microsoft.com/office/drawing/2014/main" id="{5106D9D3-D4C8-1216-045E-A4D12E1F713A}"/>
              </a:ext>
            </a:extLst>
          </p:cNvPr>
          <p:cNvSpPr txBox="1">
            <a:spLocks/>
          </p:cNvSpPr>
          <p:nvPr/>
        </p:nvSpPr>
        <p:spPr>
          <a:xfrm>
            <a:off x="579146" y="1994978"/>
            <a:ext cx="5708385" cy="14745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Celkem 37 268 učitelů (35 328,6 úvazku)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Průměrná výše úvazku: 0,95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92,5 % učitelů má kvalifikaci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 zákona č. 563/2004 Sb.</a:t>
            </a:r>
          </a:p>
          <a:p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8000" indent="0">
              <a:buFont typeface="Calibri Light" panose="020F0302020204030204" pitchFamily="34" charset="0"/>
              <a:buNone/>
            </a:pPr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2653764-56A2-9F4D-C288-4194460645C7}"/>
              </a:ext>
            </a:extLst>
          </p:cNvPr>
          <p:cNvSpPr txBox="1"/>
          <p:nvPr/>
        </p:nvSpPr>
        <p:spPr>
          <a:xfrm>
            <a:off x="1228686" y="1396774"/>
            <a:ext cx="2510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600"/>
              </a:spcAft>
              <a:buClr>
                <a:srgbClr val="253A75"/>
              </a:buClr>
              <a:buSzPct val="200000"/>
            </a:pPr>
            <a:r>
              <a:rPr lang="cs-CZ" sz="2400" b="1" dirty="0">
                <a:ea typeface="Verdana"/>
                <a:cs typeface="Calibri"/>
              </a:rPr>
              <a:t>Mateřská škola</a:t>
            </a:r>
            <a:endParaRPr lang="cs-CZ" sz="2400" dirty="0">
              <a:ea typeface="Verdana" panose="020B0604030504040204" pitchFamily="34" charset="0"/>
              <a:cs typeface="Calibri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314F5093-72A5-5F1E-3301-3F67C98B0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51" y="3220145"/>
            <a:ext cx="5319749" cy="3105941"/>
          </a:xfrm>
          <a:prstGeom prst="rect">
            <a:avLst/>
          </a:prstGeom>
        </p:spPr>
      </p:pic>
      <p:sp>
        <p:nvSpPr>
          <p:cNvPr id="3" name="Zástupný obsah 4">
            <a:extLst>
              <a:ext uri="{FF2B5EF4-FFF2-40B4-BE49-F238E27FC236}">
                <a16:creationId xmlns:a16="http://schemas.microsoft.com/office/drawing/2014/main" id="{87B9AA45-E0AA-5320-766E-918BF9C66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544" y="2014028"/>
            <a:ext cx="5366942" cy="1584211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Celkem 52 439 učitelů (38 643,4 úvazku)</a:t>
            </a:r>
          </a:p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Průměrná výše úvazku: 0,74</a:t>
            </a:r>
          </a:p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87,1 % učitelů má kvalifikaci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 zákona č. 563/2004 Sb.</a:t>
            </a:r>
          </a:p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81,4 % učitelů má také kvalifikaci pro výuku v dané předmětové oblasti</a:t>
            </a:r>
          </a:p>
          <a:p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6DB8449-ED1E-4EF6-10B4-6E70FE3C6E80}"/>
              </a:ext>
            </a:extLst>
          </p:cNvPr>
          <p:cNvSpPr txBox="1"/>
          <p:nvPr/>
        </p:nvSpPr>
        <p:spPr>
          <a:xfrm>
            <a:off x="7064838" y="1327086"/>
            <a:ext cx="2510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600"/>
              </a:spcAft>
              <a:buClr>
                <a:srgbClr val="253A75"/>
              </a:buClr>
              <a:buSzPct val="200000"/>
            </a:pPr>
            <a:r>
              <a:rPr lang="cs-CZ" sz="2400" b="1" dirty="0">
                <a:ea typeface="Verdana"/>
                <a:cs typeface="Calibri"/>
              </a:rPr>
              <a:t>1. stupeň ZŠ</a:t>
            </a:r>
            <a:endParaRPr lang="cs-CZ" sz="2400" dirty="0">
              <a:ea typeface="Verdana" panose="020B0604030504040204" pitchFamily="34" charset="0"/>
              <a:cs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625AF03-69DD-99D5-40BB-2C1DD89443B5}"/>
              </a:ext>
            </a:extLst>
          </p:cNvPr>
          <p:cNvSpPr txBox="1"/>
          <p:nvPr/>
        </p:nvSpPr>
        <p:spPr>
          <a:xfrm>
            <a:off x="6740788" y="4046991"/>
            <a:ext cx="4269355" cy="167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0">
              <a:lnSpc>
                <a:spcPct val="90000"/>
              </a:lnSpc>
              <a:buNone/>
            </a:pPr>
            <a:r>
              <a:rPr lang="cs-CZ" sz="16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Nejnižší průměrný úvazek mají učitelé anglického jazyka (0,34 úvazku).</a:t>
            </a:r>
          </a:p>
          <a:p>
            <a:pPr marL="179388" indent="0">
              <a:lnSpc>
                <a:spcPct val="90000"/>
              </a:lnSpc>
              <a:buNone/>
            </a:pPr>
            <a:endParaRPr lang="cs-CZ" sz="9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179388" indent="0">
              <a:lnSpc>
                <a:spcPct val="90000"/>
              </a:lnSpc>
              <a:buNone/>
            </a:pPr>
            <a:r>
              <a:rPr lang="cs-CZ" sz="16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Zaměstnáno je 7 877 učitelů anglického jazyka (tj. 2 717,4 úvazku).</a:t>
            </a:r>
          </a:p>
          <a:p>
            <a:pPr marL="179388" indent="0">
              <a:lnSpc>
                <a:spcPct val="90000"/>
              </a:lnSpc>
              <a:buNone/>
            </a:pPr>
            <a:endParaRPr lang="cs-CZ" sz="9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179388" indent="0">
              <a:lnSpc>
                <a:spcPct val="90000"/>
              </a:lnSpc>
              <a:buNone/>
            </a:pPr>
            <a:r>
              <a:rPr lang="cs-CZ" sz="16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Z toho pouze 66,3 % je kvalifikovaných pro výuku anglického jazyka na 1. stupni.</a:t>
            </a:r>
          </a:p>
        </p:txBody>
      </p:sp>
    </p:spTree>
    <p:extLst>
      <p:ext uri="{BB962C8B-B14F-4D97-AF65-F5344CB8AC3E}">
        <p14:creationId xmlns:p14="http://schemas.microsoft.com/office/powerpoint/2010/main" val="87498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ACD6B-7AF2-5914-1072-F02940753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>
            <a:extLst>
              <a:ext uri="{FF2B5EF4-FFF2-40B4-BE49-F238E27FC236}">
                <a16:creationId xmlns:a16="http://schemas.microsoft.com/office/drawing/2014/main" id="{4E40D30A-6B45-1167-B0AA-A1C06C680520}"/>
              </a:ext>
            </a:extLst>
          </p:cNvPr>
          <p:cNvSpPr/>
          <p:nvPr/>
        </p:nvSpPr>
        <p:spPr>
          <a:xfrm>
            <a:off x="6873091" y="3789259"/>
            <a:ext cx="3990559" cy="2135679"/>
          </a:xfrm>
          <a:prstGeom prst="ellipse">
            <a:avLst/>
          </a:prstGeom>
          <a:solidFill>
            <a:srgbClr val="E0E0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0FBD5D-17E0-8AAC-4972-75BB826D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774636"/>
            <a:ext cx="10838169" cy="622138"/>
          </a:xfrm>
        </p:spPr>
        <p:txBody>
          <a:bodyPr>
            <a:normAutofit/>
          </a:bodyPr>
          <a:lstStyle/>
          <a:p>
            <a:r>
              <a:rPr lang="cs-CZ" sz="2800" b="1" dirty="0"/>
              <a:t>Aprobace a kvalifikace učitelů v předmětech a oblastech výuky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2FB3DD-DE29-0BC3-F305-7E518337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9</a:t>
            </a:fld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694589-4A2E-D337-43AA-DD671AB6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561" y="2114542"/>
            <a:ext cx="5895415" cy="171414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Celkem 51 040 učitelů (38 157,6 úvazku)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Průměrná výše úvazku: 0,75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88,4 % učitelů má kvalifikaci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 zákona č. 563/2004 Sb.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70,5 % učitelů má aprobaci pro výuku  daného předmětu či předmětové oblasti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73860C4-6289-1874-BBC1-AF928DB3B59C}"/>
              </a:ext>
            </a:extLst>
          </p:cNvPr>
          <p:cNvSpPr txBox="1"/>
          <p:nvPr/>
        </p:nvSpPr>
        <p:spPr>
          <a:xfrm>
            <a:off x="1113431" y="1396774"/>
            <a:ext cx="2510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600"/>
              </a:spcAft>
              <a:buClr>
                <a:srgbClr val="253A75"/>
              </a:buClr>
              <a:buSzPct val="200000"/>
            </a:pPr>
            <a:r>
              <a:rPr lang="cs-CZ" sz="2400" b="1" dirty="0">
                <a:ea typeface="Verdana"/>
                <a:cs typeface="Calibri"/>
              </a:rPr>
              <a:t>2. stupeň ZŠ</a:t>
            </a:r>
            <a:endParaRPr lang="cs-CZ" sz="2400" dirty="0">
              <a:ea typeface="Verdana" panose="020B0604030504040204" pitchFamily="34" charset="0"/>
              <a:cs typeface="Calibri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BEB04EF-81B1-613C-C17C-208CE9243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99" y="3790512"/>
            <a:ext cx="4318777" cy="2524135"/>
          </a:xfrm>
          <a:prstGeom prst="rect">
            <a:avLst/>
          </a:prstGeom>
        </p:spPr>
      </p:pic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EDC19C63-F4F8-FD7D-72A6-07E8D82037D4}"/>
              </a:ext>
            </a:extLst>
          </p:cNvPr>
          <p:cNvSpPr txBox="1">
            <a:spLocks/>
          </p:cNvSpPr>
          <p:nvPr/>
        </p:nvSpPr>
        <p:spPr>
          <a:xfrm>
            <a:off x="6339836" y="2114542"/>
            <a:ext cx="5852164" cy="20172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Celkem 53 474 učitelů (45 029,7 úvazku)</a:t>
            </a:r>
          </a:p>
          <a:p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Průměrná výše úvazku: 0,84</a:t>
            </a:r>
          </a:p>
          <a:p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90,6 % učitelů má kvalifikaci 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 zákona č. 563/2004 Sb.</a:t>
            </a:r>
          </a:p>
          <a:p>
            <a:pPr marL="108000" indent="0">
              <a:buFont typeface="Calibri Light" panose="020F0302020204030204" pitchFamily="34" charset="0"/>
              <a:buNone/>
            </a:pPr>
            <a:endParaRPr lang="pl-PL" sz="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8000" indent="0">
              <a:buFont typeface="Calibri Light" panose="020F0302020204030204" pitchFamily="34" charset="0"/>
              <a:buNone/>
            </a:pP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Kvalifikovanost učitelů ve středních školách se liší dle oblastí výuky:</a:t>
            </a: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8000" indent="0">
              <a:buFont typeface="Calibri Light" panose="020F0302020204030204" pitchFamily="34" charset="0"/>
              <a:buNone/>
            </a:pP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F2974EC-B275-A4BA-E5DB-A7847967161A}"/>
              </a:ext>
            </a:extLst>
          </p:cNvPr>
          <p:cNvSpPr txBox="1"/>
          <p:nvPr/>
        </p:nvSpPr>
        <p:spPr>
          <a:xfrm>
            <a:off x="6747634" y="1331460"/>
            <a:ext cx="2510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600"/>
              </a:spcAft>
              <a:buClr>
                <a:srgbClr val="253A75"/>
              </a:buClr>
              <a:buSzPct val="200000"/>
            </a:pPr>
            <a:r>
              <a:rPr lang="cs-CZ" sz="2400" b="1" dirty="0">
                <a:ea typeface="Verdana"/>
                <a:cs typeface="Calibri"/>
              </a:rPr>
              <a:t>Střední školy </a:t>
            </a:r>
            <a:endParaRPr lang="cs-CZ" sz="2400" dirty="0">
              <a:ea typeface="Verdana" panose="020B0604030504040204" pitchFamily="34" charset="0"/>
              <a:cs typeface="Calibri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577C50E-B280-2EAA-2025-4663F84373A2}"/>
              </a:ext>
            </a:extLst>
          </p:cNvPr>
          <p:cNvSpPr txBox="1"/>
          <p:nvPr/>
        </p:nvSpPr>
        <p:spPr>
          <a:xfrm>
            <a:off x="7387460" y="3995095"/>
            <a:ext cx="6096000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0">
              <a:lnSpc>
                <a:spcPct val="150000"/>
              </a:lnSpc>
              <a:buNone/>
            </a:pPr>
            <a:r>
              <a:rPr lang="pl-PL" sz="1600" i="1" dirty="0">
                <a:solidFill>
                  <a:schemeClr val="bg2">
                    <a:lumMod val="25000"/>
                  </a:schemeClr>
                </a:solidFill>
              </a:rPr>
              <a:t>Všeobecné předměty – 93,2 %</a:t>
            </a:r>
          </a:p>
          <a:p>
            <a:pPr marL="108000" indent="0">
              <a:lnSpc>
                <a:spcPct val="150000"/>
              </a:lnSpc>
              <a:buNone/>
            </a:pPr>
            <a:r>
              <a:rPr lang="cs-CZ" sz="1600" i="1" dirty="0">
                <a:solidFill>
                  <a:schemeClr val="bg2">
                    <a:lumMod val="25000"/>
                  </a:schemeClr>
                </a:solidFill>
              </a:rPr>
              <a:t>Oborné předměty – 87,9 %</a:t>
            </a:r>
          </a:p>
          <a:p>
            <a:pPr marL="108000" indent="0">
              <a:lnSpc>
                <a:spcPct val="150000"/>
              </a:lnSpc>
              <a:buNone/>
            </a:pPr>
            <a:r>
              <a:rPr lang="cs-CZ" sz="1600" i="1" dirty="0">
                <a:solidFill>
                  <a:schemeClr val="bg2">
                    <a:lumMod val="25000"/>
                  </a:schemeClr>
                </a:solidFill>
              </a:rPr>
              <a:t>Odborný výcvik – 85,5 %</a:t>
            </a:r>
          </a:p>
          <a:p>
            <a:pPr marL="108000" indent="0">
              <a:lnSpc>
                <a:spcPct val="150000"/>
              </a:lnSpc>
              <a:buNone/>
            </a:pPr>
            <a:r>
              <a:rPr lang="cs-CZ" sz="1600" i="1" dirty="0">
                <a:solidFill>
                  <a:schemeClr val="bg2">
                    <a:lumMod val="25000"/>
                  </a:schemeClr>
                </a:solidFill>
              </a:rPr>
              <a:t>Praktické vyučování – 83,4 %</a:t>
            </a:r>
          </a:p>
        </p:txBody>
      </p:sp>
    </p:spTree>
    <p:extLst>
      <p:ext uri="{BB962C8B-B14F-4D97-AF65-F5344CB8AC3E}">
        <p14:creationId xmlns:p14="http://schemas.microsoft.com/office/powerpoint/2010/main" val="30463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vzor - česky" id="{30BEEE91-B95D-483A-9E4B-308CA7F3FCC1}" vid="{BB3D63B1-AE15-49EA-AE7A-3309172D067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30b3a5-857e-4604-8e9a-a3cafa8dc0df" xsi:nil="true"/>
    <g1bf7dc5913d4011ad560cddbd11b96d xmlns="aaabc790-61c3-4ed2-bf48-4fd4653df86f">
      <Terms xmlns="http://schemas.microsoft.com/office/infopath/2007/PartnerControls"/>
    </g1bf7dc5913d4011ad560cddbd11b96d>
    <Akce xmlns="aaabc790-61c3-4ed2-bf48-4fd4653df86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EA4D3114431B4CA1C9B1B5A3598623" ma:contentTypeVersion="10" ma:contentTypeDescription="Vytvoří nový dokument" ma:contentTypeScope="" ma:versionID="ffe1a62acd8a3c8d73a7a011c7761073">
  <xsd:schema xmlns:xsd="http://www.w3.org/2001/XMLSchema" xmlns:xs="http://www.w3.org/2001/XMLSchema" xmlns:p="http://schemas.microsoft.com/office/2006/metadata/properties" xmlns:ns2="aaabc790-61c3-4ed2-bf48-4fd4653df86f" xmlns:ns3="9230b3a5-857e-4604-8e9a-a3cafa8dc0df" targetNamespace="http://schemas.microsoft.com/office/2006/metadata/properties" ma:root="true" ma:fieldsID="8fbfd8ff05f17f7e869879eaeffef03c" ns2:_="" ns3:_="">
    <xsd:import namespace="aaabc790-61c3-4ed2-bf48-4fd4653df86f"/>
    <xsd:import namespace="9230b3a5-857e-4604-8e9a-a3cafa8dc0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g1bf7dc5913d4011ad560cddbd11b96d" minOccurs="0"/>
                <xsd:element ref="ns3:TaxCatchAll" minOccurs="0"/>
                <xsd:element ref="ns2:Ak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bc790-61c3-4ed2-bf48-4fd4653df8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g1bf7dc5913d4011ad560cddbd11b96d" ma:index="15" nillable="true" ma:taxonomy="true" ma:internalName="g1bf7dc5913d4011ad560cddbd11b96d" ma:taxonomyFieldName="Gestor" ma:displayName="Gestor" ma:default="" ma:fieldId="{01bf7dc5-913d-4011-ad56-0cddbd11b96d}" ma:sspId="7705af95-af8b-4274-9321-7e268ee4833a" ma:termSetId="8ed8c9ea-7052-4c1d-a4d7-b9c10bffea6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kce" ma:index="17" nillable="true" ma:displayName="Akce" ma:format="Dropdown" ma:internalName="Akc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0b3a5-857e-4604-8e9a-a3cafa8dc0d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5eedd47-934c-4dd0-a667-4857a7469ef2}" ma:internalName="TaxCatchAll" ma:showField="CatchAllData" ma:web="9230b3a5-857e-4604-8e9a-a3cafa8dc0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DA857C-6E96-46E9-BAA7-48D124C57885}">
  <ds:schemaRefs>
    <ds:schemaRef ds:uri="http://purl.org/dc/dcmitype/"/>
    <ds:schemaRef ds:uri="http://purl.org/dc/elements/1.1/"/>
    <ds:schemaRef ds:uri="9230b3a5-857e-4604-8e9a-a3cafa8dc0df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aabc790-61c3-4ed2-bf48-4fd4653df86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36775B-BAA7-4D0F-B4B8-B094DF6ADB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abc790-61c3-4ed2-bf48-4fd4653df86f"/>
    <ds:schemaRef ds:uri="9230b3a5-857e-4604-8e9a-a3cafa8dc0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7DE10E-3669-4B8A-B60D-65C4E7B2AC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vzor - česky</Template>
  <TotalTime>2828</TotalTime>
  <Words>1189</Words>
  <Application>Microsoft Office PowerPoint</Application>
  <PresentationFormat>Širokoúhlá obrazovka</PresentationFormat>
  <Paragraphs>177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Verdana</vt:lpstr>
      <vt:lpstr>Wingdings</vt:lpstr>
      <vt:lpstr>Vlastní návrh</vt:lpstr>
      <vt:lpstr>VÝSLEDKY MIMOŘÁDNÉHO ŠETŘENÍ ke stavu zajištění výuky v MŠ, ZŠ, SŠ a VOŠ </vt:lpstr>
      <vt:lpstr>Shrnutí Realizace dotazníkového šetření</vt:lpstr>
      <vt:lpstr>Základní Charakteristiky učitelů </vt:lpstr>
      <vt:lpstr>Nejvyššího průměrného věku dosahují učitelé v karlovarském kraji a nejnižšího v jihomoravském kraji</vt:lpstr>
      <vt:lpstr>Odborná kvalifikace učitelů</vt:lpstr>
      <vt:lpstr>Největší podíl kvalifikovaných učitelů je ve Zlínském kraji a nejmenší podíl jich je ve Středočeském kraji a v Praze</vt:lpstr>
      <vt:lpstr>Získání odborné kvalifikace</vt:lpstr>
      <vt:lpstr>Aprobace a kvalifikace učitelů v předmětech a oblastech výuky</vt:lpstr>
      <vt:lpstr>Aprobace a kvalifikace učitelů v předmětech a oblastech výuky</vt:lpstr>
      <vt:lpstr>Aprobace učitelů v předmětech a oblastech výuky na 2. stupni Zš</vt:lpstr>
      <vt:lpstr>Aprobace učitelů ve všeobecných předmětech a oblastech výuky na SŠ</vt:lpstr>
      <vt:lpstr>Aprobace učitelů v Odborných předmětech a oblastech výuky na SŠ</vt:lpstr>
      <vt:lpstr>Personální potřeby pro zabezpečení výuky: v počtech úvazků učitelů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Jelínková Hana</dc:creator>
  <cp:lastModifiedBy>Jelínková Hana</cp:lastModifiedBy>
  <cp:revision>28</cp:revision>
  <cp:lastPrinted>2025-06-23T15:32:31Z</cp:lastPrinted>
  <dcterms:created xsi:type="dcterms:W3CDTF">2025-06-12T11:06:48Z</dcterms:created>
  <dcterms:modified xsi:type="dcterms:W3CDTF">2025-06-24T06:26:37Z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0x01010058EA4D3114431B4CA1C9B1B5A3598623</vt:lpwstr>
  </property>
</Properties>
</file>